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3"/>
  </p:notesMasterIdLst>
  <p:handoutMasterIdLst>
    <p:handoutMasterId r:id="rId24"/>
  </p:handoutMasterIdLst>
  <p:sldIdLst>
    <p:sldId id="256" r:id="rId2"/>
    <p:sldId id="257" r:id="rId3"/>
    <p:sldId id="261" r:id="rId4"/>
    <p:sldId id="262" r:id="rId5"/>
    <p:sldId id="264" r:id="rId6"/>
    <p:sldId id="277" r:id="rId7"/>
    <p:sldId id="263" r:id="rId8"/>
    <p:sldId id="279" r:id="rId9"/>
    <p:sldId id="266" r:id="rId10"/>
    <p:sldId id="265" r:id="rId11"/>
    <p:sldId id="275" r:id="rId12"/>
    <p:sldId id="276" r:id="rId13"/>
    <p:sldId id="267" r:id="rId14"/>
    <p:sldId id="283" r:id="rId15"/>
    <p:sldId id="280" r:id="rId16"/>
    <p:sldId id="281" r:id="rId17"/>
    <p:sldId id="282" r:id="rId18"/>
    <p:sldId id="284" r:id="rId19"/>
    <p:sldId id="285" r:id="rId20"/>
    <p:sldId id="286" r:id="rId21"/>
    <p:sldId id="287" r:id="rId2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0000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1838" autoAdjust="0"/>
    <p:restoredTop sz="94624" autoAdjust="0"/>
  </p:normalViewPr>
  <p:slideViewPr>
    <p:cSldViewPr>
      <p:cViewPr>
        <p:scale>
          <a:sx n="68" d="100"/>
          <a:sy n="68" d="100"/>
        </p:scale>
        <p:origin x="-1512" y="-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423CF3D-69D2-49A1-8DF9-4EF176CF87B7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305BFA84-CBE0-4466-B121-9D6777F577CA}">
      <dgm:prSet phldrT="[Текст]"/>
      <dgm:spPr>
        <a:solidFill>
          <a:schemeClr val="accent3">
            <a:lumMod val="40000"/>
            <a:lumOff val="60000"/>
            <a:alpha val="90000"/>
          </a:schemeClr>
        </a:solidFill>
        <a:ln>
          <a:solidFill>
            <a:schemeClr val="accent4">
              <a:lumMod val="75000"/>
            </a:schemeClr>
          </a:solidFill>
        </a:ln>
      </dgm:spPr>
      <dgm:t>
        <a:bodyPr/>
        <a:lstStyle/>
        <a:p>
          <a:r>
            <a:rPr lang="ru-RU" dirty="0" smtClean="0"/>
            <a:t>Двухэтапное планирование</a:t>
          </a:r>
          <a:endParaRPr lang="ru-RU" dirty="0"/>
        </a:p>
      </dgm:t>
    </dgm:pt>
    <dgm:pt modelId="{7690D080-A70E-484B-B742-57831557ABB7}" type="parTrans" cxnId="{14AA7730-3285-489C-945A-127E2BEB0FD4}">
      <dgm:prSet/>
      <dgm:spPr/>
      <dgm:t>
        <a:bodyPr/>
        <a:lstStyle/>
        <a:p>
          <a:endParaRPr lang="ru-RU"/>
        </a:p>
      </dgm:t>
    </dgm:pt>
    <dgm:pt modelId="{F75EF39F-8830-4AA6-AF83-A73780991F29}" type="sibTrans" cxnId="{14AA7730-3285-489C-945A-127E2BEB0FD4}">
      <dgm:prSet/>
      <dgm:spPr/>
      <dgm:t>
        <a:bodyPr/>
        <a:lstStyle/>
        <a:p>
          <a:endParaRPr lang="ru-RU"/>
        </a:p>
      </dgm:t>
    </dgm:pt>
    <dgm:pt modelId="{FB661FAB-1837-4DEF-BF46-2226E6C0F7DA}">
      <dgm:prSet phldrT="[Текст]"/>
      <dgm:spPr>
        <a:solidFill>
          <a:schemeClr val="accent3">
            <a:lumMod val="40000"/>
            <a:lumOff val="60000"/>
            <a:alpha val="90000"/>
          </a:schemeClr>
        </a:solidFill>
        <a:ln>
          <a:solidFill>
            <a:schemeClr val="accent4">
              <a:lumMod val="75000"/>
            </a:schemeClr>
          </a:solidFill>
        </a:ln>
      </dgm:spPr>
      <dgm:t>
        <a:bodyPr/>
        <a:lstStyle/>
        <a:p>
          <a:r>
            <a:rPr lang="ru-RU" dirty="0" smtClean="0"/>
            <a:t>План закупок</a:t>
          </a:r>
          <a:endParaRPr lang="ru-RU" dirty="0"/>
        </a:p>
      </dgm:t>
    </dgm:pt>
    <dgm:pt modelId="{01144D9D-D216-4A33-95E3-0F644012E469}" type="parTrans" cxnId="{C92191C5-ED5B-4AD2-99DA-3C67E9616A6D}">
      <dgm:prSet/>
      <dgm:spPr>
        <a:solidFill>
          <a:schemeClr val="accent3">
            <a:lumMod val="40000"/>
            <a:lumOff val="60000"/>
          </a:schemeClr>
        </a:solidFill>
      </dgm:spPr>
      <dgm:t>
        <a:bodyPr/>
        <a:lstStyle/>
        <a:p>
          <a:endParaRPr lang="ru-RU"/>
        </a:p>
      </dgm:t>
    </dgm:pt>
    <dgm:pt modelId="{56F2D495-A599-445E-9FEE-FD68D5CB9CEB}" type="sibTrans" cxnId="{C92191C5-ED5B-4AD2-99DA-3C67E9616A6D}">
      <dgm:prSet/>
      <dgm:spPr/>
      <dgm:t>
        <a:bodyPr/>
        <a:lstStyle/>
        <a:p>
          <a:endParaRPr lang="ru-RU"/>
        </a:p>
      </dgm:t>
    </dgm:pt>
    <dgm:pt modelId="{0D53AA44-60CE-4AF8-9FAD-6912001BBBE4}">
      <dgm:prSet phldrT="[Текст]"/>
      <dgm:spPr>
        <a:solidFill>
          <a:schemeClr val="accent3">
            <a:lumMod val="40000"/>
            <a:lumOff val="60000"/>
            <a:alpha val="90000"/>
          </a:schemeClr>
        </a:solidFill>
        <a:ln>
          <a:solidFill>
            <a:schemeClr val="accent4">
              <a:lumMod val="75000"/>
            </a:schemeClr>
          </a:solidFill>
        </a:ln>
      </dgm:spPr>
      <dgm:t>
        <a:bodyPr/>
        <a:lstStyle/>
        <a:p>
          <a:r>
            <a:rPr lang="ru-RU" dirty="0" smtClean="0"/>
            <a:t>План - график</a:t>
          </a:r>
          <a:endParaRPr lang="ru-RU" dirty="0"/>
        </a:p>
      </dgm:t>
    </dgm:pt>
    <dgm:pt modelId="{86E36F03-4458-4F5B-841D-162BA27F6C89}" type="parTrans" cxnId="{4CE9C207-ED03-48EA-9AC2-FC5983B78DD6}">
      <dgm:prSet/>
      <dgm:spPr/>
      <dgm:t>
        <a:bodyPr/>
        <a:lstStyle/>
        <a:p>
          <a:endParaRPr lang="ru-RU"/>
        </a:p>
      </dgm:t>
    </dgm:pt>
    <dgm:pt modelId="{7D3A1BD4-E7CD-44F6-AFE1-5FD68775AFDE}" type="sibTrans" cxnId="{4CE9C207-ED03-48EA-9AC2-FC5983B78DD6}">
      <dgm:prSet/>
      <dgm:spPr/>
      <dgm:t>
        <a:bodyPr/>
        <a:lstStyle/>
        <a:p>
          <a:endParaRPr lang="ru-RU"/>
        </a:p>
      </dgm:t>
    </dgm:pt>
    <dgm:pt modelId="{3BE4FB7E-DBB7-4EF9-9416-0C1D02EAA559}" type="pres">
      <dgm:prSet presAssocID="{E423CF3D-69D2-49A1-8DF9-4EF176CF87B7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E3084428-770B-49C8-919F-D58EBC0E7A29}" type="pres">
      <dgm:prSet presAssocID="{305BFA84-CBE0-4466-B121-9D6777F577CA}" presName="hierRoot1" presStyleCnt="0"/>
      <dgm:spPr/>
    </dgm:pt>
    <dgm:pt modelId="{B93122E2-98C5-4420-BCC0-8AFFA9F9E857}" type="pres">
      <dgm:prSet presAssocID="{305BFA84-CBE0-4466-B121-9D6777F577CA}" presName="composite" presStyleCnt="0"/>
      <dgm:spPr/>
    </dgm:pt>
    <dgm:pt modelId="{F18430B9-F6A9-4A4A-B04E-6C5DF6EAC8D1}" type="pres">
      <dgm:prSet presAssocID="{305BFA84-CBE0-4466-B121-9D6777F577CA}" presName="background" presStyleLbl="node0" presStyleIdx="0" presStyleCnt="1"/>
      <dgm:spPr>
        <a:solidFill>
          <a:schemeClr val="accent3">
            <a:lumMod val="75000"/>
          </a:schemeClr>
        </a:solidFill>
        <a:ln>
          <a:solidFill>
            <a:schemeClr val="accent4">
              <a:lumMod val="50000"/>
            </a:schemeClr>
          </a:solidFill>
        </a:ln>
      </dgm:spPr>
      <dgm:t>
        <a:bodyPr/>
        <a:lstStyle/>
        <a:p>
          <a:endParaRPr lang="ru-RU"/>
        </a:p>
      </dgm:t>
    </dgm:pt>
    <dgm:pt modelId="{0CF550AF-18A8-45B8-AA28-F1ADAC77176F}" type="pres">
      <dgm:prSet presAssocID="{305BFA84-CBE0-4466-B121-9D6777F577CA}" presName="text" presStyleLbl="fgAcc0" presStyleIdx="0" presStyleCnt="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0E95C150-31F6-4504-9856-29792B254D81}" type="pres">
      <dgm:prSet presAssocID="{305BFA84-CBE0-4466-B121-9D6777F577CA}" presName="hierChild2" presStyleCnt="0"/>
      <dgm:spPr/>
    </dgm:pt>
    <dgm:pt modelId="{BFBFBB8A-1C17-4B4A-8B4F-4AC5245D5ADE}" type="pres">
      <dgm:prSet presAssocID="{01144D9D-D216-4A33-95E3-0F644012E469}" presName="Name10" presStyleLbl="parChTrans1D2" presStyleIdx="0" presStyleCnt="2"/>
      <dgm:spPr/>
      <dgm:t>
        <a:bodyPr/>
        <a:lstStyle/>
        <a:p>
          <a:endParaRPr lang="ru-RU"/>
        </a:p>
      </dgm:t>
    </dgm:pt>
    <dgm:pt modelId="{4F0E5449-AB9B-48CD-92A1-3ED43BDC13BD}" type="pres">
      <dgm:prSet presAssocID="{FB661FAB-1837-4DEF-BF46-2226E6C0F7DA}" presName="hierRoot2" presStyleCnt="0"/>
      <dgm:spPr/>
    </dgm:pt>
    <dgm:pt modelId="{2E44004D-CB21-47FF-9C10-A1EFE2F851D0}" type="pres">
      <dgm:prSet presAssocID="{FB661FAB-1837-4DEF-BF46-2226E6C0F7DA}" presName="composite2" presStyleCnt="0"/>
      <dgm:spPr/>
    </dgm:pt>
    <dgm:pt modelId="{6341A8F8-D6FC-42BF-ABAC-DCC6FA4F5240}" type="pres">
      <dgm:prSet presAssocID="{FB661FAB-1837-4DEF-BF46-2226E6C0F7DA}" presName="background2" presStyleLbl="node2" presStyleIdx="0" presStyleCnt="2"/>
      <dgm:spPr>
        <a:solidFill>
          <a:schemeClr val="accent3">
            <a:lumMod val="75000"/>
          </a:schemeClr>
        </a:solidFill>
        <a:ln>
          <a:solidFill>
            <a:schemeClr val="accent4">
              <a:lumMod val="50000"/>
            </a:schemeClr>
          </a:solidFill>
        </a:ln>
      </dgm:spPr>
      <dgm:t>
        <a:bodyPr/>
        <a:lstStyle/>
        <a:p>
          <a:endParaRPr lang="ru-RU"/>
        </a:p>
      </dgm:t>
    </dgm:pt>
    <dgm:pt modelId="{6574A85C-12AE-42BB-8DEF-88B90327F007}" type="pres">
      <dgm:prSet presAssocID="{FB661FAB-1837-4DEF-BF46-2226E6C0F7DA}" presName="text2" presStyleLbl="fgAcc2" presStyleIdx="0" presStyleCnt="2" custScaleX="11642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678A2BF0-DFE1-4953-AD07-43CA3FEF41EE}" type="pres">
      <dgm:prSet presAssocID="{FB661FAB-1837-4DEF-BF46-2226E6C0F7DA}" presName="hierChild3" presStyleCnt="0"/>
      <dgm:spPr/>
    </dgm:pt>
    <dgm:pt modelId="{A765042C-DF33-44FA-983B-29B845448A97}" type="pres">
      <dgm:prSet presAssocID="{86E36F03-4458-4F5B-841D-162BA27F6C89}" presName="Name10" presStyleLbl="parChTrans1D2" presStyleIdx="1" presStyleCnt="2"/>
      <dgm:spPr/>
      <dgm:t>
        <a:bodyPr/>
        <a:lstStyle/>
        <a:p>
          <a:endParaRPr lang="ru-RU"/>
        </a:p>
      </dgm:t>
    </dgm:pt>
    <dgm:pt modelId="{2E69FA64-D149-40A9-98EC-FD55E794CB7B}" type="pres">
      <dgm:prSet presAssocID="{0D53AA44-60CE-4AF8-9FAD-6912001BBBE4}" presName="hierRoot2" presStyleCnt="0"/>
      <dgm:spPr/>
    </dgm:pt>
    <dgm:pt modelId="{6C4FD473-2944-4EF6-874B-D67ABB695FB0}" type="pres">
      <dgm:prSet presAssocID="{0D53AA44-60CE-4AF8-9FAD-6912001BBBE4}" presName="composite2" presStyleCnt="0"/>
      <dgm:spPr/>
    </dgm:pt>
    <dgm:pt modelId="{B72A0390-D6C1-466C-8F17-E43D067B5C2A}" type="pres">
      <dgm:prSet presAssocID="{0D53AA44-60CE-4AF8-9FAD-6912001BBBE4}" presName="background2" presStyleLbl="node2" presStyleIdx="1" presStyleCnt="2"/>
      <dgm:spPr>
        <a:solidFill>
          <a:schemeClr val="accent3">
            <a:lumMod val="75000"/>
          </a:schemeClr>
        </a:solidFill>
        <a:ln>
          <a:solidFill>
            <a:schemeClr val="accent4">
              <a:lumMod val="75000"/>
            </a:schemeClr>
          </a:solidFill>
        </a:ln>
      </dgm:spPr>
      <dgm:t>
        <a:bodyPr/>
        <a:lstStyle/>
        <a:p>
          <a:endParaRPr lang="ru-RU"/>
        </a:p>
      </dgm:t>
    </dgm:pt>
    <dgm:pt modelId="{FB23C7CE-D634-451A-A60E-8E4558D37B15}" type="pres">
      <dgm:prSet presAssocID="{0D53AA44-60CE-4AF8-9FAD-6912001BBBE4}" presName="text2" presStyleLbl="fgAcc2" presStyleIdx="1" presStyleCnt="2" custScaleX="119656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03D231F8-53FB-4D81-842A-AB8F4A2E2F22}" type="pres">
      <dgm:prSet presAssocID="{0D53AA44-60CE-4AF8-9FAD-6912001BBBE4}" presName="hierChild3" presStyleCnt="0"/>
      <dgm:spPr/>
    </dgm:pt>
  </dgm:ptLst>
  <dgm:cxnLst>
    <dgm:cxn modelId="{4CE9C207-ED03-48EA-9AC2-FC5983B78DD6}" srcId="{305BFA84-CBE0-4466-B121-9D6777F577CA}" destId="{0D53AA44-60CE-4AF8-9FAD-6912001BBBE4}" srcOrd="1" destOrd="0" parTransId="{86E36F03-4458-4F5B-841D-162BA27F6C89}" sibTransId="{7D3A1BD4-E7CD-44F6-AFE1-5FD68775AFDE}"/>
    <dgm:cxn modelId="{C92191C5-ED5B-4AD2-99DA-3C67E9616A6D}" srcId="{305BFA84-CBE0-4466-B121-9D6777F577CA}" destId="{FB661FAB-1837-4DEF-BF46-2226E6C0F7DA}" srcOrd="0" destOrd="0" parTransId="{01144D9D-D216-4A33-95E3-0F644012E469}" sibTransId="{56F2D495-A599-445E-9FEE-FD68D5CB9CEB}"/>
    <dgm:cxn modelId="{BF42D004-1BC7-47D0-88A9-41898FF338AE}" type="presOf" srcId="{0D53AA44-60CE-4AF8-9FAD-6912001BBBE4}" destId="{FB23C7CE-D634-451A-A60E-8E4558D37B15}" srcOrd="0" destOrd="0" presId="urn:microsoft.com/office/officeart/2005/8/layout/hierarchy1"/>
    <dgm:cxn modelId="{D6DDD62D-6922-4195-A387-28510689818C}" type="presOf" srcId="{305BFA84-CBE0-4466-B121-9D6777F577CA}" destId="{0CF550AF-18A8-45B8-AA28-F1ADAC77176F}" srcOrd="0" destOrd="0" presId="urn:microsoft.com/office/officeart/2005/8/layout/hierarchy1"/>
    <dgm:cxn modelId="{14AA7730-3285-489C-945A-127E2BEB0FD4}" srcId="{E423CF3D-69D2-49A1-8DF9-4EF176CF87B7}" destId="{305BFA84-CBE0-4466-B121-9D6777F577CA}" srcOrd="0" destOrd="0" parTransId="{7690D080-A70E-484B-B742-57831557ABB7}" sibTransId="{F75EF39F-8830-4AA6-AF83-A73780991F29}"/>
    <dgm:cxn modelId="{0E6B8CE8-5A27-48BE-B2B7-2FC8252E87D9}" type="presOf" srcId="{E423CF3D-69D2-49A1-8DF9-4EF176CF87B7}" destId="{3BE4FB7E-DBB7-4EF9-9416-0C1D02EAA559}" srcOrd="0" destOrd="0" presId="urn:microsoft.com/office/officeart/2005/8/layout/hierarchy1"/>
    <dgm:cxn modelId="{CC76AB3F-824F-432D-8C86-32A0E606109C}" type="presOf" srcId="{86E36F03-4458-4F5B-841D-162BA27F6C89}" destId="{A765042C-DF33-44FA-983B-29B845448A97}" srcOrd="0" destOrd="0" presId="urn:microsoft.com/office/officeart/2005/8/layout/hierarchy1"/>
    <dgm:cxn modelId="{C7765194-B7DE-4300-93B3-3AE74711351C}" type="presOf" srcId="{FB661FAB-1837-4DEF-BF46-2226E6C0F7DA}" destId="{6574A85C-12AE-42BB-8DEF-88B90327F007}" srcOrd="0" destOrd="0" presId="urn:microsoft.com/office/officeart/2005/8/layout/hierarchy1"/>
    <dgm:cxn modelId="{DF33C8E7-E1C4-40DD-8832-BE0D180F738B}" type="presOf" srcId="{01144D9D-D216-4A33-95E3-0F644012E469}" destId="{BFBFBB8A-1C17-4B4A-8B4F-4AC5245D5ADE}" srcOrd="0" destOrd="0" presId="urn:microsoft.com/office/officeart/2005/8/layout/hierarchy1"/>
    <dgm:cxn modelId="{20693363-0CBC-45B3-B3E7-897FB4B18C0A}" type="presParOf" srcId="{3BE4FB7E-DBB7-4EF9-9416-0C1D02EAA559}" destId="{E3084428-770B-49C8-919F-D58EBC0E7A29}" srcOrd="0" destOrd="0" presId="urn:microsoft.com/office/officeart/2005/8/layout/hierarchy1"/>
    <dgm:cxn modelId="{BF170D47-0C5D-46BC-B04C-09B013F2D6D8}" type="presParOf" srcId="{E3084428-770B-49C8-919F-D58EBC0E7A29}" destId="{B93122E2-98C5-4420-BCC0-8AFFA9F9E857}" srcOrd="0" destOrd="0" presId="urn:microsoft.com/office/officeart/2005/8/layout/hierarchy1"/>
    <dgm:cxn modelId="{156617A2-5F55-4443-BB9D-58941068EE08}" type="presParOf" srcId="{B93122E2-98C5-4420-BCC0-8AFFA9F9E857}" destId="{F18430B9-F6A9-4A4A-B04E-6C5DF6EAC8D1}" srcOrd="0" destOrd="0" presId="urn:microsoft.com/office/officeart/2005/8/layout/hierarchy1"/>
    <dgm:cxn modelId="{FE84C527-9979-43A8-B93C-62BD6881237C}" type="presParOf" srcId="{B93122E2-98C5-4420-BCC0-8AFFA9F9E857}" destId="{0CF550AF-18A8-45B8-AA28-F1ADAC77176F}" srcOrd="1" destOrd="0" presId="urn:microsoft.com/office/officeart/2005/8/layout/hierarchy1"/>
    <dgm:cxn modelId="{B01E8E33-9832-483E-8DDD-4508213CC0DC}" type="presParOf" srcId="{E3084428-770B-49C8-919F-D58EBC0E7A29}" destId="{0E95C150-31F6-4504-9856-29792B254D81}" srcOrd="1" destOrd="0" presId="urn:microsoft.com/office/officeart/2005/8/layout/hierarchy1"/>
    <dgm:cxn modelId="{BAB51CB8-416B-4DD6-98D2-AD5C420CE89E}" type="presParOf" srcId="{0E95C150-31F6-4504-9856-29792B254D81}" destId="{BFBFBB8A-1C17-4B4A-8B4F-4AC5245D5ADE}" srcOrd="0" destOrd="0" presId="urn:microsoft.com/office/officeart/2005/8/layout/hierarchy1"/>
    <dgm:cxn modelId="{726DC1FA-E9D0-439C-9F39-F629DE71BF71}" type="presParOf" srcId="{0E95C150-31F6-4504-9856-29792B254D81}" destId="{4F0E5449-AB9B-48CD-92A1-3ED43BDC13BD}" srcOrd="1" destOrd="0" presId="urn:microsoft.com/office/officeart/2005/8/layout/hierarchy1"/>
    <dgm:cxn modelId="{471E23B9-0A07-4973-B1C9-6EAF02D004CA}" type="presParOf" srcId="{4F0E5449-AB9B-48CD-92A1-3ED43BDC13BD}" destId="{2E44004D-CB21-47FF-9C10-A1EFE2F851D0}" srcOrd="0" destOrd="0" presId="urn:microsoft.com/office/officeart/2005/8/layout/hierarchy1"/>
    <dgm:cxn modelId="{706042CB-A7DF-47CA-A655-7D0A1BB7C988}" type="presParOf" srcId="{2E44004D-CB21-47FF-9C10-A1EFE2F851D0}" destId="{6341A8F8-D6FC-42BF-ABAC-DCC6FA4F5240}" srcOrd="0" destOrd="0" presId="urn:microsoft.com/office/officeart/2005/8/layout/hierarchy1"/>
    <dgm:cxn modelId="{A28ADF60-E78C-475D-A3F4-56C467E86709}" type="presParOf" srcId="{2E44004D-CB21-47FF-9C10-A1EFE2F851D0}" destId="{6574A85C-12AE-42BB-8DEF-88B90327F007}" srcOrd="1" destOrd="0" presId="urn:microsoft.com/office/officeart/2005/8/layout/hierarchy1"/>
    <dgm:cxn modelId="{7EE6E095-9B61-4896-8EBE-D172306FA90B}" type="presParOf" srcId="{4F0E5449-AB9B-48CD-92A1-3ED43BDC13BD}" destId="{678A2BF0-DFE1-4953-AD07-43CA3FEF41EE}" srcOrd="1" destOrd="0" presId="urn:microsoft.com/office/officeart/2005/8/layout/hierarchy1"/>
    <dgm:cxn modelId="{EE1F0BDD-766F-4078-AEA8-3C7C10B16A01}" type="presParOf" srcId="{0E95C150-31F6-4504-9856-29792B254D81}" destId="{A765042C-DF33-44FA-983B-29B845448A97}" srcOrd="2" destOrd="0" presId="urn:microsoft.com/office/officeart/2005/8/layout/hierarchy1"/>
    <dgm:cxn modelId="{209534EC-F1AC-4E8E-A01F-60B95FC54D5A}" type="presParOf" srcId="{0E95C150-31F6-4504-9856-29792B254D81}" destId="{2E69FA64-D149-40A9-98EC-FD55E794CB7B}" srcOrd="3" destOrd="0" presId="urn:microsoft.com/office/officeart/2005/8/layout/hierarchy1"/>
    <dgm:cxn modelId="{1C6E2AF7-3000-4D90-8C66-086D5A3B62D1}" type="presParOf" srcId="{2E69FA64-D149-40A9-98EC-FD55E794CB7B}" destId="{6C4FD473-2944-4EF6-874B-D67ABB695FB0}" srcOrd="0" destOrd="0" presId="urn:microsoft.com/office/officeart/2005/8/layout/hierarchy1"/>
    <dgm:cxn modelId="{BA4A8F56-05BF-4F0C-91C8-8F76D15B1E0D}" type="presParOf" srcId="{6C4FD473-2944-4EF6-874B-D67ABB695FB0}" destId="{B72A0390-D6C1-466C-8F17-E43D067B5C2A}" srcOrd="0" destOrd="0" presId="urn:microsoft.com/office/officeart/2005/8/layout/hierarchy1"/>
    <dgm:cxn modelId="{D004D1FB-7483-4687-89CA-6878A3386970}" type="presParOf" srcId="{6C4FD473-2944-4EF6-874B-D67ABB695FB0}" destId="{FB23C7CE-D634-451A-A60E-8E4558D37B15}" srcOrd="1" destOrd="0" presId="urn:microsoft.com/office/officeart/2005/8/layout/hierarchy1"/>
    <dgm:cxn modelId="{8339A04F-F1B4-48C5-BF3B-64077B49C9BD}" type="presParOf" srcId="{2E69FA64-D149-40A9-98EC-FD55E794CB7B}" destId="{03D231F8-53FB-4D81-842A-AB8F4A2E2F22}" srcOrd="1" destOrd="0" presId="urn:microsoft.com/office/officeart/2005/8/layout/hierarchy1"/>
  </dgm:cxnLst>
  <dgm:bg/>
  <dgm:whole/>
  <dgm:extLst>
    <a:ext uri="http://schemas.microsoft.com/office/drawing/2008/diagram">
      <dsp:dataModelExt xmlns=""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A765042C-DF33-44FA-983B-29B845448A97}">
      <dsp:nvSpPr>
        <dsp:cNvPr id="0" name=""/>
        <dsp:cNvSpPr/>
      </dsp:nvSpPr>
      <dsp:spPr>
        <a:xfrm>
          <a:off x="2922389" y="1583882"/>
          <a:ext cx="1567359" cy="65757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48117"/>
              </a:lnTo>
              <a:lnTo>
                <a:pt x="1567359" y="448117"/>
              </a:lnTo>
              <a:lnTo>
                <a:pt x="1567359" y="657573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FBFBB8A-1C17-4B4A-8B4F-4AC5245D5ADE}">
      <dsp:nvSpPr>
        <dsp:cNvPr id="0" name=""/>
        <dsp:cNvSpPr/>
      </dsp:nvSpPr>
      <dsp:spPr>
        <a:xfrm>
          <a:off x="1318457" y="1583882"/>
          <a:ext cx="1603931" cy="657573"/>
        </a:xfrm>
        <a:custGeom>
          <a:avLst/>
          <a:gdLst/>
          <a:ahLst/>
          <a:cxnLst/>
          <a:rect l="0" t="0" r="0" b="0"/>
          <a:pathLst>
            <a:path>
              <a:moveTo>
                <a:pt x="1603931" y="0"/>
              </a:moveTo>
              <a:lnTo>
                <a:pt x="1603931" y="448117"/>
              </a:lnTo>
              <a:lnTo>
                <a:pt x="0" y="448117"/>
              </a:lnTo>
              <a:lnTo>
                <a:pt x="0" y="657573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18430B9-F6A9-4A4A-B04E-6C5DF6EAC8D1}">
      <dsp:nvSpPr>
        <dsp:cNvPr id="0" name=""/>
        <dsp:cNvSpPr/>
      </dsp:nvSpPr>
      <dsp:spPr>
        <a:xfrm>
          <a:off x="1791890" y="148149"/>
          <a:ext cx="2260996" cy="1435733"/>
        </a:xfrm>
        <a:prstGeom prst="roundRect">
          <a:avLst>
            <a:gd name="adj" fmla="val 10000"/>
          </a:avLst>
        </a:prstGeom>
        <a:solidFill>
          <a:schemeClr val="accent3">
            <a:lumMod val="75000"/>
          </a:schemeClr>
        </a:solidFill>
        <a:ln w="25400" cap="flat" cmpd="sng" algn="ctr">
          <a:solidFill>
            <a:schemeClr val="accent4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CF550AF-18A8-45B8-AA28-F1ADAC77176F}">
      <dsp:nvSpPr>
        <dsp:cNvPr id="0" name=""/>
        <dsp:cNvSpPr/>
      </dsp:nvSpPr>
      <dsp:spPr>
        <a:xfrm>
          <a:off x="2043112" y="386810"/>
          <a:ext cx="2260996" cy="1435733"/>
        </a:xfrm>
        <a:prstGeom prst="roundRect">
          <a:avLst>
            <a:gd name="adj" fmla="val 10000"/>
          </a:avLst>
        </a:prstGeom>
        <a:solidFill>
          <a:schemeClr val="accent3">
            <a:lumMod val="40000"/>
            <a:lumOff val="60000"/>
            <a:alpha val="90000"/>
          </a:schemeClr>
        </a:solidFill>
        <a:ln w="25400" cap="flat" cmpd="sng" algn="ctr">
          <a:solidFill>
            <a:schemeClr val="accent4">
              <a:lumMod val="7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600" kern="1200" dirty="0" smtClean="0"/>
            <a:t>Двухэтапное планирование</a:t>
          </a:r>
          <a:endParaRPr lang="ru-RU" sz="2600" kern="1200" dirty="0"/>
        </a:p>
      </dsp:txBody>
      <dsp:txXfrm>
        <a:off x="2043112" y="386810"/>
        <a:ext cx="2260996" cy="1435733"/>
      </dsp:txXfrm>
    </dsp:sp>
    <dsp:sp modelId="{6341A8F8-D6FC-42BF-ABAC-DCC6FA4F5240}">
      <dsp:nvSpPr>
        <dsp:cNvPr id="0" name=""/>
        <dsp:cNvSpPr/>
      </dsp:nvSpPr>
      <dsp:spPr>
        <a:xfrm>
          <a:off x="2320" y="2241456"/>
          <a:ext cx="2632275" cy="1435733"/>
        </a:xfrm>
        <a:prstGeom prst="roundRect">
          <a:avLst>
            <a:gd name="adj" fmla="val 10000"/>
          </a:avLst>
        </a:prstGeom>
        <a:solidFill>
          <a:schemeClr val="accent3">
            <a:lumMod val="75000"/>
          </a:schemeClr>
        </a:solidFill>
        <a:ln w="25400" cap="flat" cmpd="sng" algn="ctr">
          <a:solidFill>
            <a:schemeClr val="accent4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574A85C-12AE-42BB-8DEF-88B90327F007}">
      <dsp:nvSpPr>
        <dsp:cNvPr id="0" name=""/>
        <dsp:cNvSpPr/>
      </dsp:nvSpPr>
      <dsp:spPr>
        <a:xfrm>
          <a:off x="253542" y="2480117"/>
          <a:ext cx="2632275" cy="1435733"/>
        </a:xfrm>
        <a:prstGeom prst="roundRect">
          <a:avLst>
            <a:gd name="adj" fmla="val 10000"/>
          </a:avLst>
        </a:prstGeom>
        <a:solidFill>
          <a:schemeClr val="accent3">
            <a:lumMod val="40000"/>
            <a:lumOff val="60000"/>
            <a:alpha val="90000"/>
          </a:schemeClr>
        </a:solidFill>
        <a:ln w="25400" cap="flat" cmpd="sng" algn="ctr">
          <a:solidFill>
            <a:schemeClr val="accent4">
              <a:lumMod val="7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600" kern="1200" dirty="0" smtClean="0"/>
            <a:t>План закупок</a:t>
          </a:r>
          <a:endParaRPr lang="ru-RU" sz="2600" kern="1200" dirty="0"/>
        </a:p>
      </dsp:txBody>
      <dsp:txXfrm>
        <a:off x="253542" y="2480117"/>
        <a:ext cx="2632275" cy="1435733"/>
      </dsp:txXfrm>
    </dsp:sp>
    <dsp:sp modelId="{B72A0390-D6C1-466C-8F17-E43D067B5C2A}">
      <dsp:nvSpPr>
        <dsp:cNvPr id="0" name=""/>
        <dsp:cNvSpPr/>
      </dsp:nvSpPr>
      <dsp:spPr>
        <a:xfrm>
          <a:off x="3137039" y="2241456"/>
          <a:ext cx="2705418" cy="1435733"/>
        </a:xfrm>
        <a:prstGeom prst="roundRect">
          <a:avLst>
            <a:gd name="adj" fmla="val 10000"/>
          </a:avLst>
        </a:prstGeom>
        <a:solidFill>
          <a:schemeClr val="accent3">
            <a:lumMod val="75000"/>
          </a:schemeClr>
        </a:solidFill>
        <a:ln w="25400" cap="flat" cmpd="sng" algn="ctr">
          <a:solidFill>
            <a:schemeClr val="accent4">
              <a:lumMod val="7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B23C7CE-D634-451A-A60E-8E4558D37B15}">
      <dsp:nvSpPr>
        <dsp:cNvPr id="0" name=""/>
        <dsp:cNvSpPr/>
      </dsp:nvSpPr>
      <dsp:spPr>
        <a:xfrm>
          <a:off x="3388261" y="2480117"/>
          <a:ext cx="2705418" cy="1435733"/>
        </a:xfrm>
        <a:prstGeom prst="roundRect">
          <a:avLst>
            <a:gd name="adj" fmla="val 10000"/>
          </a:avLst>
        </a:prstGeom>
        <a:solidFill>
          <a:schemeClr val="accent3">
            <a:lumMod val="40000"/>
            <a:lumOff val="60000"/>
            <a:alpha val="90000"/>
          </a:schemeClr>
        </a:solidFill>
        <a:ln w="25400" cap="flat" cmpd="sng" algn="ctr">
          <a:solidFill>
            <a:schemeClr val="accent4">
              <a:lumMod val="7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600" kern="1200" dirty="0" smtClean="0"/>
            <a:t>План - график</a:t>
          </a:r>
          <a:endParaRPr lang="ru-RU" sz="2600" kern="1200" dirty="0"/>
        </a:p>
      </dsp:txBody>
      <dsp:txXfrm>
        <a:off x="3388261" y="2480117"/>
        <a:ext cx="2705418" cy="143573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049674D-7A5D-47AB-BBEE-9600BE116F2E}" type="datetimeFigureOut">
              <a:rPr lang="ru-RU" smtClean="0"/>
              <a:pPr/>
              <a:t>23.08.2016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D53741-E982-4DC3-B770-EDE3F40B4DEC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0C12581-17BB-44DE-820D-F50BC337E2E8}" type="datetimeFigureOut">
              <a:rPr lang="ru-RU" smtClean="0"/>
              <a:pPr/>
              <a:t>23.08.2016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BE9A14B-9479-444B-A01D-117FDC527F14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DB1CFD-4D7F-4CA1-A2FA-DB513F28A1FB}" type="datetimeFigureOut">
              <a:rPr lang="ru-RU" smtClean="0"/>
              <a:pPr/>
              <a:t>23.08.2016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5C3489-67FA-467C-BDF3-18844A9F3CE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DB1CFD-4D7F-4CA1-A2FA-DB513F28A1FB}" type="datetimeFigureOut">
              <a:rPr lang="ru-RU" smtClean="0"/>
              <a:pPr/>
              <a:t>23.08.2016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5C3489-67FA-467C-BDF3-18844A9F3CE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DB1CFD-4D7F-4CA1-A2FA-DB513F28A1FB}" type="datetimeFigureOut">
              <a:rPr lang="ru-RU" smtClean="0"/>
              <a:pPr/>
              <a:t>23.08.2016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5C3489-67FA-467C-BDF3-18844A9F3CE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DB1CFD-4D7F-4CA1-A2FA-DB513F28A1FB}" type="datetimeFigureOut">
              <a:rPr lang="ru-RU" smtClean="0"/>
              <a:pPr/>
              <a:t>23.08.2016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5C3489-67FA-467C-BDF3-18844A9F3CE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DB1CFD-4D7F-4CA1-A2FA-DB513F28A1FB}" type="datetimeFigureOut">
              <a:rPr lang="ru-RU" smtClean="0"/>
              <a:pPr/>
              <a:t>23.08.2016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625C3489-67FA-467C-BDF3-18844A9F3CE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DB1CFD-4D7F-4CA1-A2FA-DB513F28A1FB}" type="datetimeFigureOut">
              <a:rPr lang="ru-RU" smtClean="0"/>
              <a:pPr/>
              <a:t>23.08.2016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5C3489-67FA-467C-BDF3-18844A9F3CE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DB1CFD-4D7F-4CA1-A2FA-DB513F28A1FB}" type="datetimeFigureOut">
              <a:rPr lang="ru-RU" smtClean="0"/>
              <a:pPr/>
              <a:t>23.08.2016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5C3489-67FA-467C-BDF3-18844A9F3CE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DB1CFD-4D7F-4CA1-A2FA-DB513F28A1FB}" type="datetimeFigureOut">
              <a:rPr lang="ru-RU" smtClean="0"/>
              <a:pPr/>
              <a:t>23.08.2016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5C3489-67FA-467C-BDF3-18844A9F3CE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DB1CFD-4D7F-4CA1-A2FA-DB513F28A1FB}" type="datetimeFigureOut">
              <a:rPr lang="ru-RU" smtClean="0"/>
              <a:pPr/>
              <a:t>23.08.2016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5C3489-67FA-467C-BDF3-18844A9F3CE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DB1CFD-4D7F-4CA1-A2FA-DB513F28A1FB}" type="datetimeFigureOut">
              <a:rPr lang="ru-RU" smtClean="0"/>
              <a:pPr/>
              <a:t>23.08.2016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5C3489-67FA-467C-BDF3-18844A9F3CE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ru-R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DB1CFD-4D7F-4CA1-A2FA-DB513F28A1FB}" type="datetimeFigureOut">
              <a:rPr lang="ru-RU" smtClean="0"/>
              <a:pPr/>
              <a:t>23.08.2016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5C3489-67FA-467C-BDF3-18844A9F3CE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8BDB1CFD-4D7F-4CA1-A2FA-DB513F28A1FB}" type="datetimeFigureOut">
              <a:rPr lang="ru-RU" smtClean="0"/>
              <a:pPr/>
              <a:t>23.08.2016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625C3489-67FA-467C-BDF3-18844A9F3CEA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&#1055;&#1088;&#1080;&#1082;&#1072;&#1079;%20&#8470;422.docx" TargetMode="Externa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&#1055;&#1088;&#1080;&#1082;&#1072;&#1079;%20&#8470;127&#1085;.docx" TargetMode="Externa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hyperlink" Target="http://zakupki.gov.ru/epz/normalizationrules/" TargetMode="Externa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0.png"/><Relationship Id="rId5" Type="http://schemas.openxmlformats.org/officeDocument/2006/relationships/image" Target="../media/image9.jpeg"/><Relationship Id="rId4" Type="http://schemas.openxmlformats.org/officeDocument/2006/relationships/image" Target="../media/image8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hyperlink" Target="&#1060;&#1047;%20&#8470;321.docx" TargetMode="Externa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hyperlink" Target="http://www.yarregion.ru/depts/dgz/tmpPages/activities.aspx" TargetMode="Externa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hyperlink" Target="&#1055;&#1086;&#1089;&#1090;&#1072;&#1085;&#1086;&#1074;&#1083;&#1077;&#1085;&#1080;&#1077;_1063.docx" TargetMode="Externa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zakupki.gov.ru/" TargetMode="Externa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hyperlink" Target="&#1055;&#1086;&#1089;&#1090;&#1072;&#1085;&#1086;&#1074;&#1083;&#1077;&#1085;&#1080;&#1077;_1084.docx" TargetMode="Externa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&#1087;&#1086;&#1089;&#1090;&#1072;&#1085;&#1086;&#1074;&#1083;&#1077;&#1085;&#1080;&#1077;%20&#8470;554.docx" TargetMode="Externa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&#1092;&#1086;&#1088;&#1084;&#1072;%20&#1086;&#1073;&#1086;&#1089;&#1085;&#1086;&#1074;&#1072;&#1085;&#1080;&#1103;%20&#1079;&#1072;&#1082;&#1091;&#1087;&#1086;&#1082;.docx" TargetMode="External"/><Relationship Id="rId2" Type="http://schemas.openxmlformats.org/officeDocument/2006/relationships/hyperlink" Target="&#1087;&#1086;&#1089;&#1090;&#1072;&#1085;&#1086;&#1074;&#1083;&#1077;&#1085;&#1080;&#1077;%20&#8470;555.docx" TargetMode="Externa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3128970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chemeClr val="bg2">
                    <a:lumMod val="25000"/>
                  </a:schemeClr>
                </a:solidFill>
              </a:rPr>
              <a:t>Нововведения в законодательстве.</a:t>
            </a:r>
            <a:br>
              <a:rPr lang="ru-RU" dirty="0" smtClean="0">
                <a:solidFill>
                  <a:schemeClr val="bg2">
                    <a:lumMod val="25000"/>
                  </a:schemeClr>
                </a:solidFill>
              </a:rPr>
            </a:br>
            <a:r>
              <a:rPr lang="ru-RU" dirty="0" smtClean="0">
                <a:solidFill>
                  <a:schemeClr val="bg2">
                    <a:lumMod val="25000"/>
                  </a:schemeClr>
                </a:solidFill>
              </a:rPr>
              <a:t/>
            </a:r>
            <a:br>
              <a:rPr lang="ru-RU" dirty="0" smtClean="0">
                <a:solidFill>
                  <a:schemeClr val="bg2">
                    <a:lumMod val="25000"/>
                  </a:schemeClr>
                </a:solidFill>
              </a:rPr>
            </a:br>
            <a:r>
              <a:rPr lang="ru-RU" dirty="0" smtClean="0">
                <a:solidFill>
                  <a:schemeClr val="bg2">
                    <a:lumMod val="25000"/>
                  </a:schemeClr>
                </a:solidFill>
              </a:rPr>
              <a:t>Устранение нарушений. </a:t>
            </a:r>
            <a:endParaRPr lang="ru-RU" dirty="0">
              <a:solidFill>
                <a:schemeClr val="bg2">
                  <a:lumMod val="25000"/>
                </a:schemeClr>
              </a:solidFill>
            </a:endParaRPr>
          </a:p>
        </p:txBody>
      </p:sp>
      <p:grpSp>
        <p:nvGrpSpPr>
          <p:cNvPr id="4" name="Группа 3"/>
          <p:cNvGrpSpPr/>
          <p:nvPr/>
        </p:nvGrpSpPr>
        <p:grpSpPr>
          <a:xfrm>
            <a:off x="0" y="214314"/>
            <a:ext cx="9144000" cy="6429372"/>
            <a:chOff x="0" y="285728"/>
            <a:chExt cx="9144000" cy="6429372"/>
          </a:xfrm>
        </p:grpSpPr>
        <p:sp>
          <p:nvSpPr>
            <p:cNvPr id="5" name="Прямоугольник 4"/>
            <p:cNvSpPr/>
            <p:nvPr/>
          </p:nvSpPr>
          <p:spPr>
            <a:xfrm>
              <a:off x="0" y="285728"/>
              <a:ext cx="9144000" cy="642942"/>
            </a:xfrm>
            <a:prstGeom prst="rect">
              <a:avLst/>
            </a:prstGeom>
            <a:gradFill flip="none" rotWithShape="1">
              <a:gsLst>
                <a:gs pos="0">
                  <a:schemeClr val="accent1">
                    <a:tint val="66000"/>
                    <a:satMod val="160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ru-RU" sz="2800" b="1" dirty="0" smtClean="0">
                  <a:solidFill>
                    <a:schemeClr val="accent6">
                      <a:lumMod val="50000"/>
                    </a:schemeClr>
                  </a:solidFill>
                </a:rPr>
                <a:t>           Отдел развития контрактных отношений </a:t>
              </a:r>
              <a:endParaRPr lang="ru-RU" sz="2800" b="1" dirty="0">
                <a:solidFill>
                  <a:schemeClr val="accent6">
                    <a:lumMod val="50000"/>
                  </a:schemeClr>
                </a:solidFill>
              </a:endParaRPr>
            </a:p>
          </p:txBody>
        </p:sp>
        <p:sp>
          <p:nvSpPr>
            <p:cNvPr id="6" name="Прямоугольник 5"/>
            <p:cNvSpPr/>
            <p:nvPr/>
          </p:nvSpPr>
          <p:spPr>
            <a:xfrm rot="16200000">
              <a:off x="7751015" y="5536397"/>
              <a:ext cx="2214530" cy="142876"/>
            </a:xfrm>
            <a:prstGeom prst="rect">
              <a:avLst/>
            </a:prstGeom>
            <a:gradFill flip="none" rotWithShape="1">
              <a:gsLst>
                <a:gs pos="0">
                  <a:schemeClr val="accent1">
                    <a:tint val="66000"/>
                    <a:satMod val="160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ru-RU"/>
            </a:p>
          </p:txBody>
        </p:sp>
        <p:sp>
          <p:nvSpPr>
            <p:cNvPr id="7" name="Прямоугольник 6"/>
            <p:cNvSpPr/>
            <p:nvPr/>
          </p:nvSpPr>
          <p:spPr>
            <a:xfrm rot="10800000">
              <a:off x="6786578" y="6500834"/>
              <a:ext cx="2214530" cy="142876"/>
            </a:xfrm>
            <a:prstGeom prst="rect">
              <a:avLst/>
            </a:prstGeom>
            <a:gradFill flip="none" rotWithShape="1">
              <a:gsLst>
                <a:gs pos="0">
                  <a:schemeClr val="accent1">
                    <a:tint val="66000"/>
                    <a:satMod val="160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ru-RU"/>
            </a:p>
          </p:txBody>
        </p:sp>
      </p:grpSp>
      <p:pic>
        <p:nvPicPr>
          <p:cNvPr id="8" name="Picture 6" descr="C:\Users\morozova_aa\Desktop\Эмблема\золото-04.png"/>
          <p:cNvPicPr>
            <a:picLocks noChangeAspect="1" noChangeArrowheads="1"/>
          </p:cNvPicPr>
          <p:nvPr/>
        </p:nvPicPr>
        <p:blipFill>
          <a:blip r:embed="rId2" cstate="print"/>
          <a:srcRect l="31199" t="30213" r="30586" b="25126"/>
          <a:stretch>
            <a:fillRect/>
          </a:stretch>
        </p:blipFill>
        <p:spPr bwMode="auto">
          <a:xfrm>
            <a:off x="285720" y="0"/>
            <a:ext cx="1048041" cy="1357298"/>
          </a:xfrm>
          <a:prstGeom prst="rect">
            <a:avLst/>
          </a:prstGeom>
          <a:noFill/>
        </p:spPr>
      </p:pic>
      <p:sp>
        <p:nvSpPr>
          <p:cNvPr id="10" name="TextBox 9"/>
          <p:cNvSpPr txBox="1"/>
          <p:nvPr/>
        </p:nvSpPr>
        <p:spPr>
          <a:xfrm>
            <a:off x="7643834" y="6072206"/>
            <a:ext cx="8572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chemeClr val="bg2">
                    <a:lumMod val="25000"/>
                  </a:schemeClr>
                </a:solidFill>
              </a:rPr>
              <a:t>2016г</a:t>
            </a:r>
            <a:endParaRPr lang="ru-RU" b="1" dirty="0">
              <a:solidFill>
                <a:schemeClr val="bg2">
                  <a:lumMod val="2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Группа 2"/>
          <p:cNvGrpSpPr/>
          <p:nvPr/>
        </p:nvGrpSpPr>
        <p:grpSpPr>
          <a:xfrm>
            <a:off x="0" y="214314"/>
            <a:ext cx="9144000" cy="6429372"/>
            <a:chOff x="0" y="285728"/>
            <a:chExt cx="9144000" cy="6429372"/>
          </a:xfrm>
        </p:grpSpPr>
        <p:sp>
          <p:nvSpPr>
            <p:cNvPr id="4" name="Прямоугольник 3"/>
            <p:cNvSpPr/>
            <p:nvPr/>
          </p:nvSpPr>
          <p:spPr>
            <a:xfrm>
              <a:off x="0" y="285728"/>
              <a:ext cx="9144000" cy="785794"/>
            </a:xfrm>
            <a:prstGeom prst="rect">
              <a:avLst/>
            </a:prstGeom>
            <a:gradFill flip="none" rotWithShape="1">
              <a:gsLst>
                <a:gs pos="0">
                  <a:schemeClr val="accent1">
                    <a:tint val="66000"/>
                    <a:satMod val="160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ru-RU" sz="2800" b="1" dirty="0" smtClean="0">
                  <a:solidFill>
                    <a:schemeClr val="accent6">
                      <a:lumMod val="50000"/>
                    </a:schemeClr>
                  </a:solidFill>
                </a:rPr>
                <a:t>Идентификационный код закупки</a:t>
              </a:r>
              <a:endParaRPr lang="ru-RU" sz="2800" b="1" dirty="0">
                <a:solidFill>
                  <a:schemeClr val="accent6">
                    <a:lumMod val="50000"/>
                  </a:schemeClr>
                </a:solidFill>
              </a:endParaRPr>
            </a:p>
          </p:txBody>
        </p:sp>
        <p:sp>
          <p:nvSpPr>
            <p:cNvPr id="5" name="Прямоугольник 4"/>
            <p:cNvSpPr/>
            <p:nvPr/>
          </p:nvSpPr>
          <p:spPr>
            <a:xfrm rot="16200000">
              <a:off x="7751015" y="5536397"/>
              <a:ext cx="2214530" cy="142876"/>
            </a:xfrm>
            <a:prstGeom prst="rect">
              <a:avLst/>
            </a:prstGeom>
            <a:gradFill flip="none" rotWithShape="1">
              <a:gsLst>
                <a:gs pos="0">
                  <a:schemeClr val="accent1">
                    <a:tint val="66000"/>
                    <a:satMod val="160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ru-RU"/>
            </a:p>
          </p:txBody>
        </p:sp>
        <p:sp>
          <p:nvSpPr>
            <p:cNvPr id="6" name="Прямоугольник 5"/>
            <p:cNvSpPr/>
            <p:nvPr/>
          </p:nvSpPr>
          <p:spPr>
            <a:xfrm rot="10800000">
              <a:off x="6786578" y="6500834"/>
              <a:ext cx="2214530" cy="142876"/>
            </a:xfrm>
            <a:prstGeom prst="rect">
              <a:avLst/>
            </a:prstGeom>
            <a:gradFill flip="none" rotWithShape="1">
              <a:gsLst>
                <a:gs pos="0">
                  <a:schemeClr val="accent1">
                    <a:tint val="66000"/>
                    <a:satMod val="160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ru-RU"/>
            </a:p>
          </p:txBody>
        </p:sp>
      </p:grpSp>
      <p:sp>
        <p:nvSpPr>
          <p:cNvPr id="9" name="Скругленный прямоугольник 8"/>
          <p:cNvSpPr/>
          <p:nvPr/>
        </p:nvSpPr>
        <p:spPr>
          <a:xfrm>
            <a:off x="785786" y="1214422"/>
            <a:ext cx="8143932" cy="857256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800000"/>
                </a:solidFill>
                <a:hlinkClick r:id="rId2" action="ppaction://hlinkfile"/>
              </a:rPr>
              <a:t>ПРИКАЗ </a:t>
            </a:r>
            <a:r>
              <a:rPr lang="ru-RU" b="1" dirty="0" smtClean="0">
                <a:solidFill>
                  <a:srgbClr val="800000"/>
                </a:solidFill>
              </a:rPr>
              <a:t>от 29 июня 2015 г. N 422 ОБ УТВЕРЖДЕНИИ ПОРЯДКА ФОРМИРОВАНИЯ ИДЕНТИФИКАЦИОННОГО КОДА ЗАКУПКИ </a:t>
            </a:r>
            <a:endParaRPr lang="ru-RU" b="1" dirty="0">
              <a:solidFill>
                <a:srgbClr val="800000"/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0" y="2857496"/>
            <a:ext cx="8858280" cy="35086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 algn="ctr">
              <a:buFont typeface="Wingdings" pitchFamily="2" charset="2"/>
              <a:buChar char="ü"/>
            </a:pPr>
            <a:r>
              <a:rPr lang="ru-RU" sz="2800" b="1" dirty="0" smtClean="0">
                <a:solidFill>
                  <a:srgbClr val="800000"/>
                </a:solidFill>
              </a:rPr>
              <a:t> Представляет собой цифровой, машиночитаемый код</a:t>
            </a:r>
          </a:p>
          <a:p>
            <a:pPr lvl="1" algn="ctr"/>
            <a:endParaRPr lang="ru-RU" sz="2800" b="1" dirty="0" smtClean="0">
              <a:solidFill>
                <a:srgbClr val="800000"/>
              </a:solidFill>
            </a:endParaRPr>
          </a:p>
          <a:p>
            <a:pPr algn="ctr">
              <a:buFont typeface="Wingdings" pitchFamily="2" charset="2"/>
              <a:buChar char="ü"/>
            </a:pPr>
            <a:r>
              <a:rPr lang="ru-RU" sz="2800" b="1" dirty="0" smtClean="0">
                <a:solidFill>
                  <a:srgbClr val="800000"/>
                </a:solidFill>
              </a:rPr>
              <a:t>Соответствует одной закупке (одному лоту)</a:t>
            </a:r>
          </a:p>
          <a:p>
            <a:pPr algn="ctr"/>
            <a:r>
              <a:rPr lang="ru-RU" sz="2800" b="1" dirty="0" smtClean="0">
                <a:solidFill>
                  <a:srgbClr val="800000"/>
                </a:solidFill>
              </a:rPr>
              <a:t> </a:t>
            </a:r>
          </a:p>
          <a:p>
            <a:pPr algn="ctr">
              <a:buFont typeface="Wingdings" pitchFamily="2" charset="2"/>
              <a:buChar char="ü"/>
            </a:pPr>
            <a:r>
              <a:rPr lang="ru-RU" sz="2800" b="1" dirty="0" smtClean="0">
                <a:solidFill>
                  <a:srgbClr val="800000"/>
                </a:solidFill>
              </a:rPr>
              <a:t>Формирование осуществляется заказчиком</a:t>
            </a:r>
          </a:p>
          <a:p>
            <a:pPr algn="ctr"/>
            <a:endParaRPr lang="ru-RU" b="1" dirty="0" smtClean="0">
              <a:solidFill>
                <a:srgbClr val="800000"/>
              </a:solidFill>
            </a:endParaRPr>
          </a:p>
          <a:p>
            <a:pPr algn="ctr"/>
            <a:endParaRPr lang="ru-RU" b="1" dirty="0" smtClean="0">
              <a:solidFill>
                <a:srgbClr val="800000"/>
              </a:solidFill>
            </a:endParaRPr>
          </a:p>
          <a:p>
            <a:pPr algn="ctr"/>
            <a:endParaRPr lang="ru-RU" b="1" dirty="0">
              <a:solidFill>
                <a:srgbClr val="8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/>
        </p:nvGrpSpPr>
        <p:grpSpPr>
          <a:xfrm>
            <a:off x="0" y="214314"/>
            <a:ext cx="9144000" cy="6429372"/>
            <a:chOff x="0" y="285728"/>
            <a:chExt cx="9144000" cy="6429372"/>
          </a:xfrm>
        </p:grpSpPr>
        <p:sp>
          <p:nvSpPr>
            <p:cNvPr id="3" name="Прямоугольник 2"/>
            <p:cNvSpPr/>
            <p:nvPr/>
          </p:nvSpPr>
          <p:spPr>
            <a:xfrm>
              <a:off x="0" y="285728"/>
              <a:ext cx="9144000" cy="785794"/>
            </a:xfrm>
            <a:prstGeom prst="rect">
              <a:avLst/>
            </a:prstGeom>
            <a:gradFill flip="none" rotWithShape="1">
              <a:gsLst>
                <a:gs pos="0">
                  <a:schemeClr val="accent1">
                    <a:tint val="66000"/>
                    <a:satMod val="160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ru-RU" sz="2800" b="1" dirty="0" smtClean="0">
                  <a:solidFill>
                    <a:schemeClr val="accent6">
                      <a:lumMod val="50000"/>
                    </a:schemeClr>
                  </a:solidFill>
                </a:rPr>
                <a:t>Идентификационный код закупки</a:t>
              </a:r>
              <a:endParaRPr lang="ru-RU" sz="2800" b="1" dirty="0">
                <a:solidFill>
                  <a:schemeClr val="accent6">
                    <a:lumMod val="50000"/>
                  </a:schemeClr>
                </a:solidFill>
              </a:endParaRPr>
            </a:p>
          </p:txBody>
        </p:sp>
        <p:sp>
          <p:nvSpPr>
            <p:cNvPr id="4" name="Прямоугольник 3"/>
            <p:cNvSpPr/>
            <p:nvPr/>
          </p:nvSpPr>
          <p:spPr>
            <a:xfrm rot="16200000">
              <a:off x="7751015" y="5536397"/>
              <a:ext cx="2214530" cy="142876"/>
            </a:xfrm>
            <a:prstGeom prst="rect">
              <a:avLst/>
            </a:prstGeom>
            <a:gradFill flip="none" rotWithShape="1">
              <a:gsLst>
                <a:gs pos="0">
                  <a:schemeClr val="accent1">
                    <a:tint val="66000"/>
                    <a:satMod val="160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ru-RU"/>
            </a:p>
          </p:txBody>
        </p:sp>
        <p:sp>
          <p:nvSpPr>
            <p:cNvPr id="5" name="Прямоугольник 4"/>
            <p:cNvSpPr/>
            <p:nvPr/>
          </p:nvSpPr>
          <p:spPr>
            <a:xfrm rot="10800000">
              <a:off x="6786578" y="6500834"/>
              <a:ext cx="2214530" cy="142876"/>
            </a:xfrm>
            <a:prstGeom prst="rect">
              <a:avLst/>
            </a:prstGeom>
            <a:gradFill flip="none" rotWithShape="1">
              <a:gsLst>
                <a:gs pos="0">
                  <a:schemeClr val="accent1">
                    <a:tint val="66000"/>
                    <a:satMod val="160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ru-RU"/>
            </a:p>
          </p:txBody>
        </p:sp>
      </p:grpSp>
      <p:pic>
        <p:nvPicPr>
          <p:cNvPr id="1026" name="Picture 2" descr="F:\идк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42910" y="3286124"/>
            <a:ext cx="7643865" cy="1852621"/>
          </a:xfrm>
          <a:prstGeom prst="rect">
            <a:avLst/>
          </a:prstGeom>
          <a:noFill/>
        </p:spPr>
      </p:pic>
      <p:sp>
        <p:nvSpPr>
          <p:cNvPr id="7" name="Прямоугольник 6"/>
          <p:cNvSpPr/>
          <p:nvPr/>
        </p:nvSpPr>
        <p:spPr>
          <a:xfrm>
            <a:off x="1714480" y="3857628"/>
            <a:ext cx="6643734" cy="1285884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rgbClr val="800000"/>
                </a:solidFill>
              </a:rPr>
              <a:t>Идентификационный код  заказчика ( Код формы собственности + ИНН + КПП)</a:t>
            </a:r>
            <a:endParaRPr lang="ru-RU" sz="2000" b="1" dirty="0">
              <a:solidFill>
                <a:srgbClr val="800000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571472" y="3857628"/>
            <a:ext cx="1143008" cy="1285884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200" b="1" dirty="0" smtClean="0">
                <a:solidFill>
                  <a:srgbClr val="800000"/>
                </a:solidFill>
              </a:rPr>
              <a:t>Год размещения извещения (заключения контракта)</a:t>
            </a:r>
            <a:endParaRPr lang="ru-RU" sz="1200" b="1" dirty="0">
              <a:solidFill>
                <a:srgbClr val="800000"/>
              </a:solidFill>
            </a:endParaRPr>
          </a:p>
        </p:txBody>
      </p:sp>
      <p:sp>
        <p:nvSpPr>
          <p:cNvPr id="11" name="Выгнутая вверх стрелка 10"/>
          <p:cNvSpPr/>
          <p:nvPr/>
        </p:nvSpPr>
        <p:spPr>
          <a:xfrm>
            <a:off x="1714480" y="2357430"/>
            <a:ext cx="6786610" cy="928694"/>
          </a:xfrm>
          <a:prstGeom prst="curvedDownArrow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2" name="Выгнутая вверх стрелка 11"/>
          <p:cNvSpPr/>
          <p:nvPr/>
        </p:nvSpPr>
        <p:spPr>
          <a:xfrm>
            <a:off x="642910" y="2857496"/>
            <a:ext cx="1071570" cy="428628"/>
          </a:xfrm>
          <a:prstGeom prst="curvedDownArrow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00034" y="2428868"/>
            <a:ext cx="171451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solidFill>
                  <a:srgbClr val="800000"/>
                </a:solidFill>
              </a:rPr>
              <a:t>1-2 разряды</a:t>
            </a:r>
            <a:endParaRPr lang="ru-RU" sz="2000" b="1" dirty="0">
              <a:solidFill>
                <a:srgbClr val="80000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071934" y="2643182"/>
            <a:ext cx="25717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solidFill>
                  <a:srgbClr val="800000"/>
                </a:solidFill>
              </a:rPr>
              <a:t>3-22 разряды</a:t>
            </a:r>
            <a:endParaRPr lang="ru-RU" sz="2000" b="1" dirty="0">
              <a:solidFill>
                <a:srgbClr val="80000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28596" y="1071546"/>
            <a:ext cx="850112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800000"/>
                </a:solidFill>
              </a:rPr>
              <a:t>Структура и состав идентификационного кода закупки представляет собой 36-значный цифровой код, в котором: </a:t>
            </a:r>
            <a:endParaRPr lang="ru-RU" sz="2400" b="1" dirty="0">
              <a:solidFill>
                <a:srgbClr val="800000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714348" y="4714884"/>
            <a:ext cx="8001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srgbClr val="800000"/>
                </a:solidFill>
                <a:hlinkClick r:id="rId3" action="ppaction://hlinkfile"/>
              </a:rPr>
              <a:t>Приказ Минфина </a:t>
            </a:r>
            <a:r>
              <a:rPr lang="ru-RU" b="1" dirty="0" smtClean="0">
                <a:solidFill>
                  <a:srgbClr val="800000"/>
                </a:solidFill>
              </a:rPr>
              <a:t>России от 18.12.13.г. №127н </a:t>
            </a:r>
            <a:endParaRPr lang="ru-RU" b="1" dirty="0">
              <a:solidFill>
                <a:srgbClr val="8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/>
        </p:nvGrpSpPr>
        <p:grpSpPr>
          <a:xfrm>
            <a:off x="0" y="214314"/>
            <a:ext cx="9144000" cy="6429372"/>
            <a:chOff x="0" y="285728"/>
            <a:chExt cx="9144000" cy="6429372"/>
          </a:xfrm>
        </p:grpSpPr>
        <p:sp>
          <p:nvSpPr>
            <p:cNvPr id="3" name="Прямоугольник 2"/>
            <p:cNvSpPr/>
            <p:nvPr/>
          </p:nvSpPr>
          <p:spPr>
            <a:xfrm>
              <a:off x="0" y="285728"/>
              <a:ext cx="9144000" cy="785794"/>
            </a:xfrm>
            <a:prstGeom prst="rect">
              <a:avLst/>
            </a:prstGeom>
            <a:gradFill flip="none" rotWithShape="1">
              <a:gsLst>
                <a:gs pos="0">
                  <a:schemeClr val="accent1">
                    <a:tint val="66000"/>
                    <a:satMod val="160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ru-RU" sz="2800" b="1" dirty="0" smtClean="0">
                  <a:solidFill>
                    <a:schemeClr val="accent6">
                      <a:lumMod val="50000"/>
                    </a:schemeClr>
                  </a:solidFill>
                </a:rPr>
                <a:t>Идентификационный код закупки</a:t>
              </a:r>
              <a:endParaRPr lang="ru-RU" sz="2800" b="1" dirty="0">
                <a:solidFill>
                  <a:schemeClr val="accent6">
                    <a:lumMod val="50000"/>
                  </a:schemeClr>
                </a:solidFill>
              </a:endParaRPr>
            </a:p>
          </p:txBody>
        </p:sp>
        <p:sp>
          <p:nvSpPr>
            <p:cNvPr id="4" name="Прямоугольник 3"/>
            <p:cNvSpPr/>
            <p:nvPr/>
          </p:nvSpPr>
          <p:spPr>
            <a:xfrm rot="16200000">
              <a:off x="7751015" y="5536397"/>
              <a:ext cx="2214530" cy="142876"/>
            </a:xfrm>
            <a:prstGeom prst="rect">
              <a:avLst/>
            </a:prstGeom>
            <a:gradFill flip="none" rotWithShape="1">
              <a:gsLst>
                <a:gs pos="0">
                  <a:schemeClr val="accent1">
                    <a:tint val="66000"/>
                    <a:satMod val="160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ru-RU"/>
            </a:p>
          </p:txBody>
        </p:sp>
        <p:sp>
          <p:nvSpPr>
            <p:cNvPr id="5" name="Прямоугольник 4"/>
            <p:cNvSpPr/>
            <p:nvPr/>
          </p:nvSpPr>
          <p:spPr>
            <a:xfrm rot="10800000">
              <a:off x="6786578" y="6500834"/>
              <a:ext cx="2214530" cy="142876"/>
            </a:xfrm>
            <a:prstGeom prst="rect">
              <a:avLst/>
            </a:prstGeom>
            <a:gradFill flip="none" rotWithShape="1">
              <a:gsLst>
                <a:gs pos="0">
                  <a:schemeClr val="accent1">
                    <a:tint val="66000"/>
                    <a:satMod val="160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ru-RU"/>
            </a:p>
          </p:txBody>
        </p:sp>
      </p:grpSp>
      <p:pic>
        <p:nvPicPr>
          <p:cNvPr id="2050" name="Picture 2" descr="F:\идк2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00100" y="3571876"/>
            <a:ext cx="7286675" cy="2209812"/>
          </a:xfrm>
          <a:prstGeom prst="rect">
            <a:avLst/>
          </a:prstGeom>
          <a:noFill/>
        </p:spPr>
      </p:pic>
      <p:sp>
        <p:nvSpPr>
          <p:cNvPr id="7" name="Прямоугольник 6"/>
          <p:cNvSpPr/>
          <p:nvPr/>
        </p:nvSpPr>
        <p:spPr>
          <a:xfrm>
            <a:off x="500034" y="1214422"/>
            <a:ext cx="864396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800000"/>
                </a:solidFill>
              </a:rPr>
              <a:t>Структура и состав идентификационного кода закупки представляет собой 36-значный цифровой код, в котором: </a:t>
            </a:r>
            <a:endParaRPr lang="ru-RU" sz="2400" b="1" dirty="0">
              <a:solidFill>
                <a:srgbClr val="800000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1000100" y="4214818"/>
            <a:ext cx="1785950" cy="1571636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smtClean="0">
                <a:solidFill>
                  <a:srgbClr val="800000"/>
                </a:solidFill>
              </a:rPr>
              <a:t>Номер закупки в плане закупки</a:t>
            </a:r>
            <a:endParaRPr lang="ru-RU" sz="1600" b="1" dirty="0">
              <a:solidFill>
                <a:srgbClr val="800000"/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2786050" y="4214818"/>
            <a:ext cx="1285884" cy="1571636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800000"/>
                </a:solidFill>
              </a:rPr>
              <a:t>Номер закупки в плане -графике закупки</a:t>
            </a:r>
            <a:endParaRPr lang="ru-RU" b="1" dirty="0">
              <a:solidFill>
                <a:srgbClr val="800000"/>
              </a:solidFill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4071934" y="4214818"/>
            <a:ext cx="2857520" cy="1571636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800000"/>
                </a:solidFill>
              </a:rPr>
              <a:t>Общероссийский классификатор по видам экономической деятельности (ОКПД2)</a:t>
            </a:r>
            <a:endParaRPr lang="ru-RU" b="1" dirty="0">
              <a:solidFill>
                <a:srgbClr val="800000"/>
              </a:solidFill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6929454" y="4214818"/>
            <a:ext cx="1357322" cy="1571636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800000"/>
                </a:solidFill>
              </a:rPr>
              <a:t>Код вида расходов</a:t>
            </a:r>
            <a:endParaRPr lang="ru-RU" b="1" dirty="0">
              <a:solidFill>
                <a:srgbClr val="800000"/>
              </a:solidFill>
            </a:endParaRPr>
          </a:p>
        </p:txBody>
      </p:sp>
      <p:sp>
        <p:nvSpPr>
          <p:cNvPr id="13" name="Выгнутая вверх стрелка 12"/>
          <p:cNvSpPr/>
          <p:nvPr/>
        </p:nvSpPr>
        <p:spPr>
          <a:xfrm>
            <a:off x="2786050" y="3071810"/>
            <a:ext cx="1428760" cy="500066"/>
          </a:xfrm>
          <a:prstGeom prst="curvedDownArrow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4" name="Выгнутая вверх стрелка 13"/>
          <p:cNvSpPr/>
          <p:nvPr/>
        </p:nvSpPr>
        <p:spPr>
          <a:xfrm>
            <a:off x="1071538" y="3071810"/>
            <a:ext cx="1714512" cy="509590"/>
          </a:xfrm>
          <a:prstGeom prst="curvedDownArrow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5" name="Выгнутая вверх стрелка 14"/>
          <p:cNvSpPr/>
          <p:nvPr/>
        </p:nvSpPr>
        <p:spPr>
          <a:xfrm>
            <a:off x="4143372" y="3143248"/>
            <a:ext cx="2857520" cy="428628"/>
          </a:xfrm>
          <a:prstGeom prst="curvedDownArrow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6" name="Выгнутая вверх стрелка 15"/>
          <p:cNvSpPr/>
          <p:nvPr/>
        </p:nvSpPr>
        <p:spPr>
          <a:xfrm>
            <a:off x="6858016" y="3143248"/>
            <a:ext cx="1428760" cy="428628"/>
          </a:xfrm>
          <a:prstGeom prst="curvedDownArrow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785786" y="2643182"/>
            <a:ext cx="200026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solidFill>
                  <a:srgbClr val="800000"/>
                </a:solidFill>
              </a:rPr>
              <a:t>23-26 разряды </a:t>
            </a:r>
            <a:endParaRPr lang="ru-RU" sz="2000" b="1" dirty="0">
              <a:solidFill>
                <a:srgbClr val="800000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2786050" y="2643182"/>
            <a:ext cx="192882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solidFill>
                  <a:srgbClr val="800000"/>
                </a:solidFill>
              </a:rPr>
              <a:t>27-29 разряды</a:t>
            </a:r>
            <a:endParaRPr lang="ru-RU" sz="2000" b="1" dirty="0">
              <a:solidFill>
                <a:srgbClr val="800000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4786314" y="2643182"/>
            <a:ext cx="21431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solidFill>
                  <a:srgbClr val="800000"/>
                </a:solidFill>
              </a:rPr>
              <a:t>30-33 разряды</a:t>
            </a:r>
            <a:endParaRPr lang="ru-RU" sz="2000" b="1" dirty="0">
              <a:solidFill>
                <a:srgbClr val="800000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6929454" y="2643182"/>
            <a:ext cx="200026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solidFill>
                  <a:srgbClr val="800000"/>
                </a:solidFill>
              </a:rPr>
              <a:t>34-36 разряды</a:t>
            </a:r>
            <a:endParaRPr lang="ru-RU" sz="2000" b="1" dirty="0">
              <a:solidFill>
                <a:srgbClr val="8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Группа 2"/>
          <p:cNvGrpSpPr/>
          <p:nvPr/>
        </p:nvGrpSpPr>
        <p:grpSpPr>
          <a:xfrm>
            <a:off x="0" y="214314"/>
            <a:ext cx="9144000" cy="6429372"/>
            <a:chOff x="0" y="285728"/>
            <a:chExt cx="9144000" cy="6429372"/>
          </a:xfrm>
        </p:grpSpPr>
        <p:sp>
          <p:nvSpPr>
            <p:cNvPr id="4" name="Прямоугольник 3"/>
            <p:cNvSpPr/>
            <p:nvPr/>
          </p:nvSpPr>
          <p:spPr>
            <a:xfrm>
              <a:off x="0" y="285728"/>
              <a:ext cx="9144000" cy="785794"/>
            </a:xfrm>
            <a:prstGeom prst="rect">
              <a:avLst/>
            </a:prstGeom>
            <a:gradFill flip="none" rotWithShape="1">
              <a:gsLst>
                <a:gs pos="0">
                  <a:schemeClr val="accent1">
                    <a:tint val="66000"/>
                    <a:satMod val="160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ru-RU" sz="2800" b="1" dirty="0" smtClean="0">
                  <a:solidFill>
                    <a:schemeClr val="accent6">
                      <a:lumMod val="50000"/>
                    </a:schemeClr>
                  </a:solidFill>
                </a:rPr>
                <a:t>Нормирование в сфере закупок </a:t>
              </a:r>
              <a:endParaRPr lang="ru-RU" sz="2800" b="1" dirty="0">
                <a:solidFill>
                  <a:schemeClr val="accent6">
                    <a:lumMod val="50000"/>
                  </a:schemeClr>
                </a:solidFill>
              </a:endParaRPr>
            </a:p>
          </p:txBody>
        </p:sp>
        <p:sp>
          <p:nvSpPr>
            <p:cNvPr id="5" name="Прямоугольник 4"/>
            <p:cNvSpPr/>
            <p:nvPr/>
          </p:nvSpPr>
          <p:spPr>
            <a:xfrm rot="16200000">
              <a:off x="7751015" y="5536397"/>
              <a:ext cx="2214530" cy="142876"/>
            </a:xfrm>
            <a:prstGeom prst="rect">
              <a:avLst/>
            </a:prstGeom>
            <a:gradFill flip="none" rotWithShape="1">
              <a:gsLst>
                <a:gs pos="0">
                  <a:schemeClr val="accent1">
                    <a:tint val="66000"/>
                    <a:satMod val="160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ru-RU"/>
            </a:p>
          </p:txBody>
        </p:sp>
        <p:sp>
          <p:nvSpPr>
            <p:cNvPr id="6" name="Прямоугольник 5"/>
            <p:cNvSpPr/>
            <p:nvPr/>
          </p:nvSpPr>
          <p:spPr>
            <a:xfrm rot="10800000">
              <a:off x="6786578" y="6500834"/>
              <a:ext cx="2214530" cy="142876"/>
            </a:xfrm>
            <a:prstGeom prst="rect">
              <a:avLst/>
            </a:prstGeom>
            <a:gradFill flip="none" rotWithShape="1">
              <a:gsLst>
                <a:gs pos="0">
                  <a:schemeClr val="accent1">
                    <a:tint val="66000"/>
                    <a:satMod val="160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ru-RU"/>
            </a:p>
          </p:txBody>
        </p:sp>
      </p:grpSp>
      <p:sp>
        <p:nvSpPr>
          <p:cNvPr id="10" name="TextBox 9"/>
          <p:cNvSpPr txBox="1"/>
          <p:nvPr/>
        </p:nvSpPr>
        <p:spPr>
          <a:xfrm>
            <a:off x="4572000" y="4071942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/>
          </a:p>
        </p:txBody>
      </p:sp>
      <p:sp>
        <p:nvSpPr>
          <p:cNvPr id="21" name="TextBox 20"/>
          <p:cNvSpPr txBox="1"/>
          <p:nvPr/>
        </p:nvSpPr>
        <p:spPr>
          <a:xfrm>
            <a:off x="428596" y="1500174"/>
            <a:ext cx="8358246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400" b="1" dirty="0" smtClean="0">
                <a:solidFill>
                  <a:srgbClr val="800000"/>
                </a:solidFill>
              </a:rPr>
              <a:t>Нормирование в сфере закупок — установление требований к закупаемым заказчиком товарам, работам, услугам (в том числе предельной цене товаров, работ, услуг) и (или) нормативных затрат на обеспечение функций государственных органов, органов управления государственными внебюджетными фондами, муниципальных органов (включая соответственно территориальные органы и подведомственные казенные учреждения) (ч. 1 ст. 19 Закона № 44-ФЗ). </a:t>
            </a:r>
            <a:endParaRPr lang="ru-RU" sz="2400" b="1" dirty="0">
              <a:solidFill>
                <a:srgbClr val="8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/>
        </p:nvGrpSpPr>
        <p:grpSpPr>
          <a:xfrm>
            <a:off x="0" y="214314"/>
            <a:ext cx="9144000" cy="6429372"/>
            <a:chOff x="0" y="285728"/>
            <a:chExt cx="9144000" cy="6429372"/>
          </a:xfrm>
        </p:grpSpPr>
        <p:sp>
          <p:nvSpPr>
            <p:cNvPr id="3" name="Прямоугольник 2"/>
            <p:cNvSpPr/>
            <p:nvPr/>
          </p:nvSpPr>
          <p:spPr>
            <a:xfrm>
              <a:off x="0" y="285728"/>
              <a:ext cx="9144000" cy="785794"/>
            </a:xfrm>
            <a:prstGeom prst="rect">
              <a:avLst/>
            </a:prstGeom>
            <a:gradFill flip="none" rotWithShape="1">
              <a:gsLst>
                <a:gs pos="0">
                  <a:schemeClr val="accent1">
                    <a:tint val="66000"/>
                    <a:satMod val="160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ru-RU" sz="2800" b="1" dirty="0" smtClean="0">
                  <a:solidFill>
                    <a:schemeClr val="accent6">
                      <a:lumMod val="50000"/>
                    </a:schemeClr>
                  </a:solidFill>
                </a:rPr>
                <a:t>Нормирование в сфере закупок </a:t>
              </a:r>
              <a:endParaRPr lang="ru-RU" sz="2800" b="1" dirty="0">
                <a:solidFill>
                  <a:schemeClr val="accent6">
                    <a:lumMod val="50000"/>
                  </a:schemeClr>
                </a:solidFill>
              </a:endParaRPr>
            </a:p>
          </p:txBody>
        </p:sp>
        <p:sp>
          <p:nvSpPr>
            <p:cNvPr id="4" name="Прямоугольник 3"/>
            <p:cNvSpPr/>
            <p:nvPr/>
          </p:nvSpPr>
          <p:spPr>
            <a:xfrm rot="16200000">
              <a:off x="7751015" y="5536397"/>
              <a:ext cx="2214530" cy="142876"/>
            </a:xfrm>
            <a:prstGeom prst="rect">
              <a:avLst/>
            </a:prstGeom>
            <a:gradFill flip="none" rotWithShape="1">
              <a:gsLst>
                <a:gs pos="0">
                  <a:schemeClr val="accent1">
                    <a:tint val="66000"/>
                    <a:satMod val="160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ru-RU"/>
            </a:p>
          </p:txBody>
        </p:sp>
        <p:sp>
          <p:nvSpPr>
            <p:cNvPr id="5" name="Прямоугольник 4"/>
            <p:cNvSpPr/>
            <p:nvPr/>
          </p:nvSpPr>
          <p:spPr>
            <a:xfrm rot="10800000">
              <a:off x="6786578" y="6500834"/>
              <a:ext cx="2214530" cy="142876"/>
            </a:xfrm>
            <a:prstGeom prst="rect">
              <a:avLst/>
            </a:prstGeom>
            <a:gradFill flip="none" rotWithShape="1">
              <a:gsLst>
                <a:gs pos="0">
                  <a:schemeClr val="accent1">
                    <a:tint val="66000"/>
                    <a:satMod val="160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ru-RU"/>
            </a:p>
          </p:txBody>
        </p:sp>
      </p:grpSp>
      <p:sp>
        <p:nvSpPr>
          <p:cNvPr id="8" name="TextBox 7"/>
          <p:cNvSpPr txBox="1"/>
          <p:nvPr/>
        </p:nvSpPr>
        <p:spPr>
          <a:xfrm>
            <a:off x="0" y="1214422"/>
            <a:ext cx="914400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b="1" dirty="0" smtClean="0">
                <a:solidFill>
                  <a:srgbClr val="800000"/>
                </a:solidFill>
                <a:cs typeface="Calibri" pitchFamily="34" charset="0"/>
              </a:rPr>
              <a:t>Правила определения требований к закупаемым отдельным видам ТРУ  </a:t>
            </a:r>
            <a:r>
              <a:rPr lang="ru-RU" sz="2000" dirty="0" smtClean="0">
                <a:solidFill>
                  <a:srgbClr val="800000"/>
                </a:solidFill>
                <a:cs typeface="Calibri" pitchFamily="34" charset="0"/>
              </a:rPr>
              <a:t>(</a:t>
            </a:r>
            <a:r>
              <a:rPr lang="ru-RU" sz="2000" i="1" dirty="0" smtClean="0">
                <a:solidFill>
                  <a:srgbClr val="800000"/>
                </a:solidFill>
                <a:cs typeface="Calibri" pitchFamily="34" charset="0"/>
              </a:rPr>
              <a:t>Постановление Администрации городского округа город Рыбинск от 13.04.2016 г. № 1024</a:t>
            </a:r>
            <a:r>
              <a:rPr lang="ru-RU" sz="2000" dirty="0" smtClean="0">
                <a:solidFill>
                  <a:srgbClr val="800000"/>
                </a:solidFill>
                <a:cs typeface="Calibri" pitchFamily="34" charset="0"/>
              </a:rPr>
              <a:t>);</a:t>
            </a:r>
          </a:p>
          <a:p>
            <a:pPr algn="just"/>
            <a:r>
              <a:rPr lang="ru-RU" sz="2000" b="1" dirty="0" smtClean="0">
                <a:solidFill>
                  <a:srgbClr val="800000"/>
                </a:solidFill>
                <a:cs typeface="Calibri" pitchFamily="34" charset="0"/>
              </a:rPr>
              <a:t>Правила определения нормативных затрат </a:t>
            </a:r>
            <a:r>
              <a:rPr lang="ru-RU" sz="2000" dirty="0" smtClean="0">
                <a:solidFill>
                  <a:srgbClr val="800000"/>
                </a:solidFill>
                <a:cs typeface="Calibri" pitchFamily="34" charset="0"/>
              </a:rPr>
              <a:t>на обеспечение функций муниципальных органов (</a:t>
            </a:r>
            <a:r>
              <a:rPr lang="ru-RU" sz="2000" i="1" dirty="0" smtClean="0">
                <a:solidFill>
                  <a:srgbClr val="800000"/>
                </a:solidFill>
                <a:cs typeface="Calibri" pitchFamily="34" charset="0"/>
              </a:rPr>
              <a:t>Постановление Администрации городского округа город Рыбинск от 15.04.2016 г. № 1042</a:t>
            </a:r>
            <a:r>
              <a:rPr lang="ru-RU" sz="2000" dirty="0" smtClean="0">
                <a:solidFill>
                  <a:srgbClr val="800000"/>
                </a:solidFill>
                <a:cs typeface="Calibri" pitchFamily="34" charset="0"/>
              </a:rPr>
              <a:t>).</a:t>
            </a:r>
            <a:endParaRPr lang="en-US" sz="2000" dirty="0" smtClean="0">
              <a:solidFill>
                <a:srgbClr val="800000"/>
              </a:solidFill>
              <a:cs typeface="Calibri" pitchFamily="34" charset="0"/>
            </a:endParaRPr>
          </a:p>
          <a:p>
            <a:pPr algn="just"/>
            <a:r>
              <a:rPr lang="ru-RU" sz="2000" b="1" dirty="0" smtClean="0">
                <a:solidFill>
                  <a:srgbClr val="800000"/>
                </a:solidFill>
                <a:cs typeface="Calibri" pitchFamily="34" charset="0"/>
              </a:rPr>
              <a:t>Нормативные затраты утверждены ведомствами и размещены в ЕИС:</a:t>
            </a:r>
          </a:p>
          <a:p>
            <a:pPr algn="just"/>
            <a:r>
              <a:rPr lang="en-US" sz="2000" i="1" dirty="0" smtClean="0">
                <a:solidFill>
                  <a:srgbClr val="800000"/>
                </a:solidFill>
                <a:cs typeface="Calibri" pitchFamily="34" charset="0"/>
                <a:hlinkClick r:id="rId2"/>
              </a:rPr>
              <a:t>http://zakupki.gov.ru/epz/normalizationrules/</a:t>
            </a:r>
            <a:r>
              <a:rPr lang="ru-RU" sz="2000" i="1" dirty="0" smtClean="0">
                <a:solidFill>
                  <a:srgbClr val="800000"/>
                </a:solidFill>
                <a:cs typeface="Calibri" pitchFamily="34" charset="0"/>
              </a:rPr>
              <a:t> </a:t>
            </a:r>
            <a:endParaRPr lang="ru-RU" sz="2000" i="1" dirty="0">
              <a:solidFill>
                <a:srgbClr val="800000"/>
              </a:solidFill>
              <a:cs typeface="Calibri" pitchFamily="34" charset="0"/>
            </a:endParaRPr>
          </a:p>
        </p:txBody>
      </p:sp>
      <p:grpSp>
        <p:nvGrpSpPr>
          <p:cNvPr id="9" name="Группа 20"/>
          <p:cNvGrpSpPr/>
          <p:nvPr/>
        </p:nvGrpSpPr>
        <p:grpSpPr>
          <a:xfrm>
            <a:off x="642910" y="4143380"/>
            <a:ext cx="7715304" cy="2214578"/>
            <a:chOff x="1142976" y="2000240"/>
            <a:chExt cx="7429552" cy="2000264"/>
          </a:xfrm>
        </p:grpSpPr>
        <p:grpSp>
          <p:nvGrpSpPr>
            <p:cNvPr id="10" name="Группа 10"/>
            <p:cNvGrpSpPr/>
            <p:nvPr/>
          </p:nvGrpSpPr>
          <p:grpSpPr>
            <a:xfrm>
              <a:off x="4929190" y="2000240"/>
              <a:ext cx="3643338" cy="2000264"/>
              <a:chOff x="5000628" y="2214554"/>
              <a:chExt cx="3643338" cy="2000264"/>
            </a:xfrm>
          </p:grpSpPr>
          <p:sp>
            <p:nvSpPr>
              <p:cNvPr id="19" name="Скругленный прямоугольник 18"/>
              <p:cNvSpPr/>
              <p:nvPr/>
            </p:nvSpPr>
            <p:spPr>
              <a:xfrm>
                <a:off x="5000628" y="2214554"/>
                <a:ext cx="3643338" cy="2000264"/>
              </a:xfrm>
              <a:prstGeom prst="roundRect">
                <a:avLst/>
              </a:prstGeom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grpSp>
            <p:nvGrpSpPr>
              <p:cNvPr id="20" name="Группа 26"/>
              <p:cNvGrpSpPr/>
              <p:nvPr/>
            </p:nvGrpSpPr>
            <p:grpSpPr>
              <a:xfrm>
                <a:off x="5143504" y="2285992"/>
                <a:ext cx="3000396" cy="1783254"/>
                <a:chOff x="4143372" y="4071942"/>
                <a:chExt cx="3000396" cy="1783254"/>
              </a:xfrm>
            </p:grpSpPr>
            <p:pic>
              <p:nvPicPr>
                <p:cNvPr id="21" name="Picture 4" descr="C:\Users\morozova_aa\Desktop\mercedes_benz_e_klass_2012_8470125433551787078.jpg"/>
                <p:cNvPicPr>
                  <a:picLocks noChangeAspect="1" noChangeArrowheads="1"/>
                </p:cNvPicPr>
                <p:nvPr/>
              </p:nvPicPr>
              <p:blipFill>
                <a:blip r:embed="rId3" cstate="print"/>
                <a:srcRect/>
                <a:stretch>
                  <a:fillRect/>
                </a:stretch>
              </p:blipFill>
              <p:spPr bwMode="auto">
                <a:xfrm>
                  <a:off x="4572000" y="4071942"/>
                  <a:ext cx="2571768" cy="1783254"/>
                </a:xfrm>
                <a:prstGeom prst="rect">
                  <a:avLst/>
                </a:prstGeom>
                <a:noFill/>
              </p:spPr>
            </p:pic>
            <p:sp>
              <p:nvSpPr>
                <p:cNvPr id="22" name="TextBox 21"/>
                <p:cNvSpPr txBox="1"/>
                <p:nvPr/>
              </p:nvSpPr>
              <p:spPr>
                <a:xfrm>
                  <a:off x="4143372" y="4071942"/>
                  <a:ext cx="2571768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ru-RU" b="1" dirty="0" smtClean="0">
                      <a:solidFill>
                        <a:schemeClr val="tx2">
                          <a:lumMod val="50000"/>
                        </a:schemeClr>
                      </a:solidFill>
                    </a:rPr>
                    <a:t>Свыше1,5 млн. руб. </a:t>
                  </a:r>
                  <a:endParaRPr lang="ru-RU" b="1" dirty="0">
                    <a:solidFill>
                      <a:schemeClr val="tx2">
                        <a:lumMod val="50000"/>
                      </a:schemeClr>
                    </a:solidFill>
                  </a:endParaRPr>
                </a:p>
              </p:txBody>
            </p:sp>
          </p:grpSp>
        </p:grpSp>
        <p:pic>
          <p:nvPicPr>
            <p:cNvPr id="11" name="Picture 3" descr="D:\Мои документы\Doc Otdel\Презентации\2013\44 ФЗ\redcross.pn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7715272" y="2071678"/>
              <a:ext cx="709613" cy="7858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grpSp>
          <p:nvGrpSpPr>
            <p:cNvPr id="12" name="Группа 19"/>
            <p:cNvGrpSpPr/>
            <p:nvPr/>
          </p:nvGrpSpPr>
          <p:grpSpPr>
            <a:xfrm>
              <a:off x="1142976" y="2000240"/>
              <a:ext cx="3643338" cy="2000264"/>
              <a:chOff x="1142976" y="2000240"/>
              <a:chExt cx="3643338" cy="2000264"/>
            </a:xfrm>
          </p:grpSpPr>
          <p:grpSp>
            <p:nvGrpSpPr>
              <p:cNvPr id="13" name="Группа 4"/>
              <p:cNvGrpSpPr/>
              <p:nvPr/>
            </p:nvGrpSpPr>
            <p:grpSpPr>
              <a:xfrm>
                <a:off x="1142976" y="2000240"/>
                <a:ext cx="3643338" cy="2000264"/>
                <a:chOff x="1142976" y="2071678"/>
                <a:chExt cx="3643338" cy="2000264"/>
              </a:xfrm>
            </p:grpSpPr>
            <p:grpSp>
              <p:nvGrpSpPr>
                <p:cNvPr id="15" name="Группа 20"/>
                <p:cNvGrpSpPr/>
                <p:nvPr/>
              </p:nvGrpSpPr>
              <p:grpSpPr>
                <a:xfrm>
                  <a:off x="1142976" y="2071678"/>
                  <a:ext cx="3643338" cy="2000264"/>
                  <a:chOff x="1000100" y="2143116"/>
                  <a:chExt cx="3643338" cy="2000264"/>
                </a:xfrm>
              </p:grpSpPr>
              <p:sp>
                <p:nvSpPr>
                  <p:cNvPr id="17" name="Скругленный прямоугольник 16"/>
                  <p:cNvSpPr/>
                  <p:nvPr/>
                </p:nvSpPr>
                <p:spPr>
                  <a:xfrm>
                    <a:off x="1000100" y="2143116"/>
                    <a:ext cx="3643338" cy="2000264"/>
                  </a:xfrm>
                  <a:prstGeom prst="roundRect">
                    <a:avLst/>
                  </a:prstGeom>
                </p:spPr>
                <p:style>
                  <a:lnRef idx="2">
                    <a:schemeClr val="accent1"/>
                  </a:lnRef>
                  <a:fillRef idx="1">
                    <a:schemeClr val="lt1"/>
                  </a:fillRef>
                  <a:effectRef idx="0">
                    <a:schemeClr val="accent1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ru-RU"/>
                  </a:p>
                </p:txBody>
              </p:sp>
              <p:sp>
                <p:nvSpPr>
                  <p:cNvPr id="18" name="TextBox 17"/>
                  <p:cNvSpPr txBox="1"/>
                  <p:nvPr/>
                </p:nvSpPr>
                <p:spPr>
                  <a:xfrm>
                    <a:off x="1142976" y="2214554"/>
                    <a:ext cx="2571768" cy="369332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ru-RU" b="1" dirty="0" smtClean="0">
                        <a:solidFill>
                          <a:schemeClr val="tx2">
                            <a:lumMod val="50000"/>
                          </a:schemeClr>
                        </a:solidFill>
                      </a:rPr>
                      <a:t>До 1,5 млн. руб. </a:t>
                    </a:r>
                    <a:endParaRPr lang="ru-RU" b="1" dirty="0">
                      <a:solidFill>
                        <a:schemeClr val="tx2">
                          <a:lumMod val="50000"/>
                        </a:schemeClr>
                      </a:solidFill>
                    </a:endParaRPr>
                  </a:p>
                </p:txBody>
              </p:sp>
            </p:grpSp>
            <p:pic>
              <p:nvPicPr>
                <p:cNvPr id="16" name="Picture 2" descr="C:\Users\morozova_aa\Desktop\153959.21961.jpg"/>
                <p:cNvPicPr>
                  <a:picLocks noChangeAspect="1" noChangeArrowheads="1"/>
                </p:cNvPicPr>
                <p:nvPr/>
              </p:nvPicPr>
              <p:blipFill>
                <a:blip r:embed="rId5" cstate="print"/>
                <a:srcRect/>
                <a:stretch>
                  <a:fillRect/>
                </a:stretch>
              </p:blipFill>
              <p:spPr bwMode="auto">
                <a:xfrm>
                  <a:off x="1714480" y="2428868"/>
                  <a:ext cx="2381224" cy="1586862"/>
                </a:xfrm>
                <a:prstGeom prst="rect">
                  <a:avLst/>
                </a:prstGeom>
                <a:noFill/>
              </p:spPr>
            </p:pic>
          </p:grpSp>
          <p:pic>
            <p:nvPicPr>
              <p:cNvPr id="14" name="Picture 1" descr="C:\Users\kagner\AppData\Local\Microsoft\Windows\Temporary Internet Files\Content.IE5\AQ5YDH56\MC900441310[1].png"/>
              <p:cNvPicPr>
                <a:picLocks noChangeAspect="1" noChangeArrowheads="1"/>
              </p:cNvPicPr>
              <p:nvPr/>
            </p:nvPicPr>
            <p:blipFill>
              <a:blip r:embed="rId6" cstate="print"/>
              <a:srcRect/>
              <a:stretch>
                <a:fillRect/>
              </a:stretch>
            </p:blipFill>
            <p:spPr bwMode="auto">
              <a:xfrm>
                <a:off x="3643306" y="2000240"/>
                <a:ext cx="1071562" cy="107156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/>
        </p:nvGrpSpPr>
        <p:grpSpPr>
          <a:xfrm>
            <a:off x="0" y="214314"/>
            <a:ext cx="9144000" cy="6429372"/>
            <a:chOff x="0" y="285728"/>
            <a:chExt cx="9144000" cy="6429372"/>
          </a:xfrm>
        </p:grpSpPr>
        <p:sp>
          <p:nvSpPr>
            <p:cNvPr id="3" name="Прямоугольник 2"/>
            <p:cNvSpPr/>
            <p:nvPr/>
          </p:nvSpPr>
          <p:spPr>
            <a:xfrm>
              <a:off x="0" y="285728"/>
              <a:ext cx="9144000" cy="785794"/>
            </a:xfrm>
            <a:prstGeom prst="rect">
              <a:avLst/>
            </a:prstGeom>
            <a:gradFill flip="none" rotWithShape="1">
              <a:gsLst>
                <a:gs pos="0">
                  <a:schemeClr val="accent1">
                    <a:tint val="66000"/>
                    <a:satMod val="160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ru-RU" sz="2800" b="1" dirty="0">
                <a:solidFill>
                  <a:schemeClr val="accent6">
                    <a:lumMod val="50000"/>
                  </a:schemeClr>
                </a:solidFill>
              </a:endParaRPr>
            </a:p>
          </p:txBody>
        </p:sp>
        <p:sp>
          <p:nvSpPr>
            <p:cNvPr id="4" name="Прямоугольник 3"/>
            <p:cNvSpPr/>
            <p:nvPr/>
          </p:nvSpPr>
          <p:spPr>
            <a:xfrm rot="16200000">
              <a:off x="7751015" y="5536397"/>
              <a:ext cx="2214530" cy="142876"/>
            </a:xfrm>
            <a:prstGeom prst="rect">
              <a:avLst/>
            </a:prstGeom>
            <a:gradFill flip="none" rotWithShape="1">
              <a:gsLst>
                <a:gs pos="0">
                  <a:schemeClr val="accent1">
                    <a:tint val="66000"/>
                    <a:satMod val="160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ru-RU"/>
            </a:p>
          </p:txBody>
        </p:sp>
        <p:sp>
          <p:nvSpPr>
            <p:cNvPr id="5" name="Прямоугольник 4"/>
            <p:cNvSpPr/>
            <p:nvPr/>
          </p:nvSpPr>
          <p:spPr>
            <a:xfrm rot="10800000">
              <a:off x="6786578" y="6500834"/>
              <a:ext cx="2214530" cy="142876"/>
            </a:xfrm>
            <a:prstGeom prst="rect">
              <a:avLst/>
            </a:prstGeom>
            <a:gradFill flip="none" rotWithShape="1">
              <a:gsLst>
                <a:gs pos="0">
                  <a:schemeClr val="accent1">
                    <a:tint val="66000"/>
                    <a:satMod val="160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ru-RU"/>
            </a:p>
          </p:txBody>
        </p:sp>
      </p:grpSp>
      <p:sp>
        <p:nvSpPr>
          <p:cNvPr id="6" name="Прямоугольник 5"/>
          <p:cNvSpPr/>
          <p:nvPr/>
        </p:nvSpPr>
        <p:spPr>
          <a:xfrm>
            <a:off x="428596" y="357167"/>
            <a:ext cx="828680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err="1" smtClean="0">
                <a:solidFill>
                  <a:schemeClr val="accent6">
                    <a:lumMod val="50000"/>
                  </a:schemeClr>
                </a:solidFill>
              </a:rPr>
              <a:t>МУПы</a:t>
            </a:r>
            <a:r>
              <a:rPr lang="ru-RU" sz="2400" b="1" dirty="0" smtClean="0">
                <a:solidFill>
                  <a:schemeClr val="accent6">
                    <a:lumMod val="50000"/>
                  </a:schemeClr>
                </a:solidFill>
              </a:rPr>
              <a:t> и </a:t>
            </a:r>
            <a:r>
              <a:rPr lang="ru-RU" sz="2400" b="1" dirty="0" err="1" smtClean="0">
                <a:solidFill>
                  <a:schemeClr val="accent6">
                    <a:lumMod val="50000"/>
                  </a:schemeClr>
                </a:solidFill>
              </a:rPr>
              <a:t>ГУПы</a:t>
            </a:r>
            <a:r>
              <a:rPr lang="ru-RU" sz="2400" b="1" dirty="0" smtClean="0">
                <a:solidFill>
                  <a:schemeClr val="accent6">
                    <a:lumMod val="50000"/>
                  </a:schemeClr>
                </a:solidFill>
              </a:rPr>
              <a:t> переходят на 44-ФЗ с 1 января 2017 года</a:t>
            </a:r>
            <a:endParaRPr lang="ru-RU" sz="240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14282" y="1357298"/>
            <a:ext cx="821537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400" dirty="0" smtClean="0"/>
              <a:t>  </a:t>
            </a:r>
            <a:r>
              <a:rPr lang="ru-RU" sz="2400" b="1" dirty="0" smtClean="0">
                <a:solidFill>
                  <a:srgbClr val="800000"/>
                </a:solidFill>
              </a:rPr>
              <a:t>Федеральный </a:t>
            </a:r>
            <a:r>
              <a:rPr lang="ru-RU" sz="2400" b="1" dirty="0" smtClean="0">
                <a:solidFill>
                  <a:srgbClr val="800000"/>
                </a:solidFill>
                <a:hlinkClick r:id="rId2" action="ppaction://hlinkfile"/>
              </a:rPr>
              <a:t>закон №321-ФЗ </a:t>
            </a:r>
            <a:r>
              <a:rPr lang="ru-RU" sz="2400" b="1" dirty="0" smtClean="0">
                <a:solidFill>
                  <a:srgbClr val="800000"/>
                </a:solidFill>
              </a:rPr>
              <a:t>« О внесении изменений в отдельные законодательные акты Российской Федерации по вопросам закупок товаров, работ, услуг для обеспечения государственных и муниципальных нужд и нужд отдельных видов юридических лиц»  </a:t>
            </a:r>
            <a:endParaRPr lang="ru-RU" sz="2400" b="1" dirty="0">
              <a:solidFill>
                <a:srgbClr val="800000"/>
              </a:solidFill>
            </a:endParaRPr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3286116" y="3286124"/>
            <a:ext cx="4929222" cy="3143272"/>
          </a:xfrm>
          <a:prstGeom prst="round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17" name="Группа 16"/>
          <p:cNvGrpSpPr/>
          <p:nvPr/>
        </p:nvGrpSpPr>
        <p:grpSpPr>
          <a:xfrm>
            <a:off x="428596" y="3500438"/>
            <a:ext cx="7858180" cy="2857520"/>
            <a:chOff x="0" y="2571744"/>
            <a:chExt cx="9663594" cy="4127529"/>
          </a:xfrm>
        </p:grpSpPr>
        <p:grpSp>
          <p:nvGrpSpPr>
            <p:cNvPr id="18" name="Группа 19"/>
            <p:cNvGrpSpPr/>
            <p:nvPr/>
          </p:nvGrpSpPr>
          <p:grpSpPr>
            <a:xfrm>
              <a:off x="0" y="2571744"/>
              <a:ext cx="6000760" cy="4127529"/>
              <a:chOff x="214282" y="2857496"/>
              <a:chExt cx="6286544" cy="4127529"/>
            </a:xfrm>
          </p:grpSpPr>
          <p:sp>
            <p:nvSpPr>
              <p:cNvPr id="21" name="Скругленный прямоугольник 20"/>
              <p:cNvSpPr/>
              <p:nvPr/>
            </p:nvSpPr>
            <p:spPr>
              <a:xfrm>
                <a:off x="214282" y="2857496"/>
                <a:ext cx="6286544" cy="4127529"/>
              </a:xfrm>
              <a:prstGeom prst="round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pic>
            <p:nvPicPr>
              <p:cNvPr id="22" name="Picture 2" descr="C:\Users\morozova_aa\Desktop\28079018-Factory-icons-Stock-Vector.jpg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>
                <a:off x="1134629" y="5024449"/>
                <a:ext cx="3962400" cy="1857388"/>
              </a:xfrm>
              <a:prstGeom prst="rect">
                <a:avLst/>
              </a:prstGeom>
              <a:noFill/>
            </p:spPr>
          </p:pic>
          <p:sp>
            <p:nvSpPr>
              <p:cNvPr id="23" name="Прямоугольник 22"/>
              <p:cNvSpPr/>
              <p:nvPr/>
            </p:nvSpPr>
            <p:spPr>
              <a:xfrm>
                <a:off x="214282" y="2928934"/>
                <a:ext cx="6143668" cy="83099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ru-RU" sz="2300" b="1" dirty="0" smtClean="0">
                    <a:solidFill>
                      <a:schemeClr val="tx2">
                        <a:lumMod val="50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>Государственные унитарные предприятия </a:t>
                </a:r>
              </a:p>
              <a:p>
                <a:pPr algn="ctr"/>
                <a:r>
                  <a:rPr lang="ru-RU" sz="2300" b="1" dirty="0" smtClean="0">
                    <a:solidFill>
                      <a:schemeClr val="tx2">
                        <a:lumMod val="50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>Муниципальные унитарные мероприятия </a:t>
                </a:r>
                <a:endParaRPr lang="ru-RU" sz="2300" b="1" dirty="0">
                  <a:solidFill>
                    <a:schemeClr val="tx2">
                      <a:lumMod val="50000"/>
                    </a:schemeClr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sp>
          <p:nvSpPr>
            <p:cNvPr id="19" name="Стрелка вправо с вырезом 18"/>
            <p:cNvSpPr/>
            <p:nvPr/>
          </p:nvSpPr>
          <p:spPr>
            <a:xfrm>
              <a:off x="5357818" y="4286256"/>
              <a:ext cx="1285884" cy="642942"/>
            </a:xfrm>
            <a:prstGeom prst="notched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5929321" y="3500438"/>
              <a:ext cx="3734273" cy="191163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4000" dirty="0" smtClean="0">
                  <a:latin typeface="Times New Roman" pitchFamily="18" charset="0"/>
                  <a:cs typeface="Times New Roman" pitchFamily="18" charset="0"/>
                </a:rPr>
                <a:t>Контрактная система </a:t>
              </a:r>
              <a:endParaRPr lang="ru-RU" sz="4000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/>
        </p:nvGrpSpPr>
        <p:grpSpPr>
          <a:xfrm>
            <a:off x="0" y="260648"/>
            <a:ext cx="9144000" cy="6383038"/>
            <a:chOff x="0" y="332062"/>
            <a:chExt cx="9144000" cy="6383038"/>
          </a:xfrm>
        </p:grpSpPr>
        <p:sp>
          <p:nvSpPr>
            <p:cNvPr id="3" name="Прямоугольник 2"/>
            <p:cNvSpPr/>
            <p:nvPr/>
          </p:nvSpPr>
          <p:spPr>
            <a:xfrm>
              <a:off x="0" y="332062"/>
              <a:ext cx="9144000" cy="739460"/>
            </a:xfrm>
            <a:prstGeom prst="rect">
              <a:avLst/>
            </a:prstGeom>
            <a:gradFill flip="none" rotWithShape="1">
              <a:gsLst>
                <a:gs pos="0">
                  <a:schemeClr val="accent1">
                    <a:tint val="66000"/>
                    <a:satMod val="160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ru-RU" sz="2400" b="1" dirty="0" smtClean="0">
                  <a:solidFill>
                    <a:schemeClr val="accent6">
                      <a:lumMod val="50000"/>
                    </a:schemeClr>
                  </a:solidFill>
                </a:rPr>
                <a:t>Основные нарушения выявленные в ходе проверок КРО за 2016г </a:t>
              </a:r>
              <a:endParaRPr lang="ru-RU" sz="2400" b="1" dirty="0">
                <a:solidFill>
                  <a:schemeClr val="accent6">
                    <a:lumMod val="50000"/>
                  </a:schemeClr>
                </a:solidFill>
              </a:endParaRPr>
            </a:p>
          </p:txBody>
        </p:sp>
        <p:sp>
          <p:nvSpPr>
            <p:cNvPr id="4" name="Прямоугольник 3"/>
            <p:cNvSpPr/>
            <p:nvPr/>
          </p:nvSpPr>
          <p:spPr>
            <a:xfrm rot="16200000">
              <a:off x="7751015" y="5536397"/>
              <a:ext cx="2214530" cy="142876"/>
            </a:xfrm>
            <a:prstGeom prst="rect">
              <a:avLst/>
            </a:prstGeom>
            <a:gradFill flip="none" rotWithShape="1">
              <a:gsLst>
                <a:gs pos="0">
                  <a:schemeClr val="accent1">
                    <a:tint val="66000"/>
                    <a:satMod val="160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ru-RU"/>
            </a:p>
          </p:txBody>
        </p:sp>
        <p:sp>
          <p:nvSpPr>
            <p:cNvPr id="5" name="Прямоугольник 4"/>
            <p:cNvSpPr/>
            <p:nvPr/>
          </p:nvSpPr>
          <p:spPr>
            <a:xfrm rot="10800000">
              <a:off x="6786578" y="6500834"/>
              <a:ext cx="2214530" cy="142876"/>
            </a:xfrm>
            <a:prstGeom prst="rect">
              <a:avLst/>
            </a:prstGeom>
            <a:gradFill flip="none" rotWithShape="1">
              <a:gsLst>
                <a:gs pos="0">
                  <a:schemeClr val="accent1">
                    <a:tint val="66000"/>
                    <a:satMod val="160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ru-RU"/>
            </a:p>
          </p:txBody>
        </p:sp>
      </p:grpSp>
      <p:sp>
        <p:nvSpPr>
          <p:cNvPr id="6" name="TextBox 5"/>
          <p:cNvSpPr txBox="1"/>
          <p:nvPr/>
        </p:nvSpPr>
        <p:spPr>
          <a:xfrm>
            <a:off x="611560" y="1268760"/>
            <a:ext cx="784887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800000"/>
                </a:solidFill>
              </a:rPr>
              <a:t>Требования, предъявляемые к проведению запроса котировок</a:t>
            </a:r>
          </a:p>
          <a:p>
            <a:pPr algn="ctr"/>
            <a:r>
              <a:rPr lang="ru-RU" sz="2400" b="1" dirty="0" smtClean="0">
                <a:solidFill>
                  <a:srgbClr val="800000"/>
                </a:solidFill>
              </a:rPr>
              <a:t>(Ст. 73 ) </a:t>
            </a:r>
            <a:endParaRPr lang="ru-RU" sz="2400" b="1" dirty="0">
              <a:solidFill>
                <a:srgbClr val="800000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611560" y="2636912"/>
            <a:ext cx="8208912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b="1" dirty="0" smtClean="0"/>
              <a:t>Заявка на участие в запросе котировок должна содержать наименование, место нахождения (для юридического лица), фамилию, имя, отчество (при наличии), место жительства (для физического лица), банковские реквизиты участника закупки, а также следующие информацию и документы:</a:t>
            </a:r>
          </a:p>
          <a:p>
            <a:pPr algn="just"/>
            <a:r>
              <a:rPr lang="ru-RU" sz="2000" b="1" dirty="0" smtClean="0"/>
              <a:t>П. 4 ч. 3 ст. 73 </a:t>
            </a:r>
          </a:p>
          <a:p>
            <a:pPr algn="just"/>
            <a:r>
              <a:rPr lang="ru-RU" sz="2000" b="1" dirty="0" smtClean="0"/>
              <a:t>4) идентификационный номер налогоплательщика (при наличии) учредителей, членов коллегиального исполнительного органа, лица, исполняющего функции единоличного исполнительного органа участника запроса котировок;</a:t>
            </a:r>
            <a:endParaRPr lang="ru-RU" sz="20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/>
        </p:nvGrpSpPr>
        <p:grpSpPr>
          <a:xfrm>
            <a:off x="0" y="214314"/>
            <a:ext cx="9144000" cy="6429372"/>
            <a:chOff x="0" y="285728"/>
            <a:chExt cx="9144000" cy="6429372"/>
          </a:xfrm>
        </p:grpSpPr>
        <p:sp>
          <p:nvSpPr>
            <p:cNvPr id="3" name="Прямоугольник 2"/>
            <p:cNvSpPr/>
            <p:nvPr/>
          </p:nvSpPr>
          <p:spPr>
            <a:xfrm>
              <a:off x="0" y="285728"/>
              <a:ext cx="9144000" cy="785794"/>
            </a:xfrm>
            <a:prstGeom prst="rect">
              <a:avLst/>
            </a:prstGeom>
            <a:gradFill flip="none" rotWithShape="1">
              <a:gsLst>
                <a:gs pos="0">
                  <a:schemeClr val="accent1">
                    <a:tint val="66000"/>
                    <a:satMod val="160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ru-RU" sz="2800" b="1" dirty="0">
                <a:solidFill>
                  <a:schemeClr val="accent6">
                    <a:lumMod val="50000"/>
                  </a:schemeClr>
                </a:solidFill>
              </a:endParaRPr>
            </a:p>
          </p:txBody>
        </p:sp>
        <p:sp>
          <p:nvSpPr>
            <p:cNvPr id="4" name="Прямоугольник 3"/>
            <p:cNvSpPr/>
            <p:nvPr/>
          </p:nvSpPr>
          <p:spPr>
            <a:xfrm rot="16200000">
              <a:off x="7751015" y="5536397"/>
              <a:ext cx="2214530" cy="142876"/>
            </a:xfrm>
            <a:prstGeom prst="rect">
              <a:avLst/>
            </a:prstGeom>
            <a:gradFill flip="none" rotWithShape="1">
              <a:gsLst>
                <a:gs pos="0">
                  <a:schemeClr val="accent1">
                    <a:tint val="66000"/>
                    <a:satMod val="160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ru-RU"/>
            </a:p>
          </p:txBody>
        </p:sp>
        <p:sp>
          <p:nvSpPr>
            <p:cNvPr id="5" name="Прямоугольник 4"/>
            <p:cNvSpPr/>
            <p:nvPr/>
          </p:nvSpPr>
          <p:spPr>
            <a:xfrm rot="10800000">
              <a:off x="6786578" y="6500834"/>
              <a:ext cx="2214530" cy="142876"/>
            </a:xfrm>
            <a:prstGeom prst="rect">
              <a:avLst/>
            </a:prstGeom>
            <a:gradFill flip="none" rotWithShape="1">
              <a:gsLst>
                <a:gs pos="0">
                  <a:schemeClr val="accent1">
                    <a:tint val="66000"/>
                    <a:satMod val="160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ru-RU"/>
            </a:p>
          </p:txBody>
        </p:sp>
      </p:grpSp>
      <p:sp>
        <p:nvSpPr>
          <p:cNvPr id="6" name="Прямоугольник 5"/>
          <p:cNvSpPr/>
          <p:nvPr/>
        </p:nvSpPr>
        <p:spPr>
          <a:xfrm>
            <a:off x="285720" y="188640"/>
            <a:ext cx="842968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solidFill>
                  <a:schemeClr val="accent6">
                    <a:lumMod val="50000"/>
                  </a:schemeClr>
                </a:solidFill>
              </a:rPr>
              <a:t>Основные нарушения выявленные в ходе проверок КРО за 2016г </a:t>
            </a:r>
            <a:endParaRPr lang="ru-RU" sz="24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331640" y="1196752"/>
            <a:ext cx="65527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800000"/>
                </a:solidFill>
              </a:rPr>
              <a:t>Документация о закупке</a:t>
            </a:r>
            <a:endParaRPr lang="ru-RU" sz="2400" b="1" dirty="0">
              <a:solidFill>
                <a:srgbClr val="800000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2286000" y="1628801"/>
            <a:ext cx="4572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 smtClean="0"/>
              <a:t>Открытый конкурс – ст. 50 №44-ФЗ;</a:t>
            </a:r>
          </a:p>
          <a:p>
            <a:pPr algn="ctr"/>
            <a:r>
              <a:rPr lang="ru-RU" dirty="0" smtClean="0"/>
              <a:t>Электронный аукцион – ст. 64 №44-ФЗ.</a:t>
            </a:r>
            <a:endParaRPr lang="ru-RU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827584" y="2690336"/>
            <a:ext cx="7272808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dirty="0" smtClean="0"/>
              <a:t>Проекты нормативно-правовых актов по формированию документации о закупке представлены на сайте Департамента госзаказа по Ярославской области в разделе «Информация для заказчика».</a:t>
            </a:r>
            <a:endParaRPr lang="ru-RU" sz="2000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971600" y="4398496"/>
            <a:ext cx="684076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hlinkClick r:id="rId2"/>
              </a:rPr>
              <a:t>http://www.yarregion.ru/depts/dgz/tmpPages/activities.aspx</a:t>
            </a:r>
            <a:r>
              <a:rPr lang="ru-RU" dirty="0" smtClean="0"/>
              <a:t>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Группа 5"/>
          <p:cNvGrpSpPr/>
          <p:nvPr/>
        </p:nvGrpSpPr>
        <p:grpSpPr>
          <a:xfrm>
            <a:off x="0" y="214314"/>
            <a:ext cx="9144000" cy="6429372"/>
            <a:chOff x="0" y="285728"/>
            <a:chExt cx="9144000" cy="6429372"/>
          </a:xfrm>
        </p:grpSpPr>
        <p:sp>
          <p:nvSpPr>
            <p:cNvPr id="7" name="Прямоугольник 6"/>
            <p:cNvSpPr/>
            <p:nvPr/>
          </p:nvSpPr>
          <p:spPr>
            <a:xfrm>
              <a:off x="0" y="285728"/>
              <a:ext cx="9144000" cy="785794"/>
            </a:xfrm>
            <a:prstGeom prst="rect">
              <a:avLst/>
            </a:prstGeom>
            <a:gradFill flip="none" rotWithShape="1">
              <a:gsLst>
                <a:gs pos="0">
                  <a:schemeClr val="accent1">
                    <a:tint val="66000"/>
                    <a:satMod val="160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ru-RU" sz="2800" b="1" dirty="0">
                <a:solidFill>
                  <a:schemeClr val="accent6">
                    <a:lumMod val="50000"/>
                  </a:schemeClr>
                </a:solidFill>
              </a:endParaRPr>
            </a:p>
          </p:txBody>
        </p:sp>
        <p:sp>
          <p:nvSpPr>
            <p:cNvPr id="8" name="Прямоугольник 7"/>
            <p:cNvSpPr/>
            <p:nvPr/>
          </p:nvSpPr>
          <p:spPr>
            <a:xfrm rot="16200000">
              <a:off x="7751015" y="5536397"/>
              <a:ext cx="2214530" cy="142876"/>
            </a:xfrm>
            <a:prstGeom prst="rect">
              <a:avLst/>
            </a:prstGeom>
            <a:gradFill flip="none" rotWithShape="1">
              <a:gsLst>
                <a:gs pos="0">
                  <a:schemeClr val="accent1">
                    <a:tint val="66000"/>
                    <a:satMod val="160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ru-RU"/>
            </a:p>
          </p:txBody>
        </p:sp>
        <p:sp>
          <p:nvSpPr>
            <p:cNvPr id="9" name="Прямоугольник 8"/>
            <p:cNvSpPr/>
            <p:nvPr/>
          </p:nvSpPr>
          <p:spPr>
            <a:xfrm rot="10800000">
              <a:off x="6786578" y="6500834"/>
              <a:ext cx="2214530" cy="142876"/>
            </a:xfrm>
            <a:prstGeom prst="rect">
              <a:avLst/>
            </a:prstGeom>
            <a:gradFill flip="none" rotWithShape="1">
              <a:gsLst>
                <a:gs pos="0">
                  <a:schemeClr val="accent1">
                    <a:tint val="66000"/>
                    <a:satMod val="160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ru-RU"/>
            </a:p>
          </p:txBody>
        </p:sp>
      </p:grpSp>
      <p:sp>
        <p:nvSpPr>
          <p:cNvPr id="10" name="Прямоугольник 9"/>
          <p:cNvSpPr/>
          <p:nvPr/>
        </p:nvSpPr>
        <p:spPr>
          <a:xfrm>
            <a:off x="683568" y="188641"/>
            <a:ext cx="813690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solidFill>
                  <a:schemeClr val="accent6">
                    <a:lumMod val="50000"/>
                  </a:schemeClr>
                </a:solidFill>
              </a:rPr>
              <a:t>Основные нарушения выявленные в ходе проверок КРО за 2016г </a:t>
            </a:r>
            <a:endParaRPr lang="ru-RU" sz="24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835696" y="1124744"/>
            <a:ext cx="590465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800000"/>
                </a:solidFill>
              </a:rPr>
              <a:t>Документация о закупке </a:t>
            </a:r>
          </a:p>
          <a:p>
            <a:pPr algn="ctr"/>
            <a:r>
              <a:rPr lang="ru-RU" sz="2400" b="1" dirty="0" smtClean="0">
                <a:solidFill>
                  <a:srgbClr val="800000"/>
                </a:solidFill>
              </a:rPr>
              <a:t>Проект контракта (Ст.34)</a:t>
            </a:r>
            <a:endParaRPr lang="ru-RU" sz="2400" b="1" dirty="0">
              <a:solidFill>
                <a:srgbClr val="800000"/>
              </a:solidFill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251520" y="1844824"/>
            <a:ext cx="8424936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buFont typeface="Arial" pitchFamily="34" charset="0"/>
              <a:buChar char="•"/>
              <a:tabLst>
                <a:tab pos="268288" algn="l"/>
              </a:tabLst>
            </a:pPr>
            <a:r>
              <a:rPr lang="ru-RU" dirty="0" smtClean="0"/>
              <a:t>	Обязательно необходимо указывать условия о порядке и сроках осуществления Заказчиком приемки оказанной работы, услуги в части соответствия требованиям, установленным контрактом, а также о порядке и сроках оформления результатов такой приемки;</a:t>
            </a:r>
          </a:p>
          <a:p>
            <a:pPr algn="just">
              <a:buFont typeface="Arial" pitchFamily="34" charset="0"/>
              <a:buChar char="•"/>
              <a:tabLst>
                <a:tab pos="268288" algn="l"/>
              </a:tabLst>
            </a:pPr>
            <a:r>
              <a:rPr lang="ru-RU" dirty="0" smtClean="0"/>
              <a:t>	Необходимо устанавливать обязательное отлагательное условие об уменьшении суммы, на размер налоговых платежей, в случае заключения контракта с физическим лицом;</a:t>
            </a:r>
          </a:p>
          <a:p>
            <a:pPr algn="just">
              <a:buFont typeface="Arial" pitchFamily="34" charset="0"/>
              <a:buChar char="•"/>
              <a:tabLst>
                <a:tab pos="268288" algn="l"/>
              </a:tabLst>
            </a:pPr>
            <a:r>
              <a:rPr lang="ru-RU" dirty="0" smtClean="0"/>
              <a:t> Необходимо обязательно  предусматривать начисление штрафа в порядке, установленным </a:t>
            </a:r>
            <a:r>
              <a:rPr lang="ru-RU" dirty="0" smtClean="0">
                <a:hlinkClick r:id="rId2" action="ppaction://hlinkfile"/>
              </a:rPr>
              <a:t>Постановлением Правительства Российской Федерации от 25.11.2013 №1063 «Об утверждении Правил определения размера штрафа, начисляемого в случае ненадлежащего исполнения заказчиком, поставщиком (подрядчиком, исполнителем) обязательств, предусмотренных контрактом, и размер пени»;</a:t>
            </a:r>
            <a:endParaRPr lang="ru-RU" dirty="0" smtClean="0"/>
          </a:p>
          <a:p>
            <a:pPr algn="just">
              <a:buFont typeface="Arial" pitchFamily="34" charset="0"/>
              <a:buChar char="•"/>
              <a:tabLst>
                <a:tab pos="268288" algn="l"/>
              </a:tabLst>
            </a:pPr>
            <a:r>
              <a:rPr lang="ru-RU" dirty="0" smtClean="0"/>
              <a:t> Необходимо указывать обязательное условие, что цена контракта является твердой и определяется на весь срок исполнения контракта.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/>
        </p:nvGrpSpPr>
        <p:grpSpPr>
          <a:xfrm>
            <a:off x="0" y="214314"/>
            <a:ext cx="9144000" cy="6429372"/>
            <a:chOff x="0" y="285728"/>
            <a:chExt cx="9144000" cy="6429372"/>
          </a:xfrm>
        </p:grpSpPr>
        <p:sp>
          <p:nvSpPr>
            <p:cNvPr id="3" name="Прямоугольник 2"/>
            <p:cNvSpPr/>
            <p:nvPr/>
          </p:nvSpPr>
          <p:spPr>
            <a:xfrm>
              <a:off x="0" y="285728"/>
              <a:ext cx="9144000" cy="785794"/>
            </a:xfrm>
            <a:prstGeom prst="rect">
              <a:avLst/>
            </a:prstGeom>
            <a:gradFill flip="none" rotWithShape="1">
              <a:gsLst>
                <a:gs pos="0">
                  <a:schemeClr val="accent1">
                    <a:tint val="66000"/>
                    <a:satMod val="160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ru-RU" sz="2800" b="1" dirty="0">
                <a:solidFill>
                  <a:schemeClr val="accent6">
                    <a:lumMod val="50000"/>
                  </a:schemeClr>
                </a:solidFill>
              </a:endParaRPr>
            </a:p>
          </p:txBody>
        </p:sp>
        <p:sp>
          <p:nvSpPr>
            <p:cNvPr id="4" name="Прямоугольник 3"/>
            <p:cNvSpPr/>
            <p:nvPr/>
          </p:nvSpPr>
          <p:spPr>
            <a:xfrm rot="16200000">
              <a:off x="7751015" y="5536397"/>
              <a:ext cx="2214530" cy="142876"/>
            </a:xfrm>
            <a:prstGeom prst="rect">
              <a:avLst/>
            </a:prstGeom>
            <a:gradFill flip="none" rotWithShape="1">
              <a:gsLst>
                <a:gs pos="0">
                  <a:schemeClr val="accent1">
                    <a:tint val="66000"/>
                    <a:satMod val="160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ru-RU"/>
            </a:p>
          </p:txBody>
        </p:sp>
        <p:sp>
          <p:nvSpPr>
            <p:cNvPr id="5" name="Прямоугольник 4"/>
            <p:cNvSpPr/>
            <p:nvPr/>
          </p:nvSpPr>
          <p:spPr>
            <a:xfrm rot="10800000">
              <a:off x="6786578" y="6500834"/>
              <a:ext cx="2214530" cy="142876"/>
            </a:xfrm>
            <a:prstGeom prst="rect">
              <a:avLst/>
            </a:prstGeom>
            <a:gradFill flip="none" rotWithShape="1">
              <a:gsLst>
                <a:gs pos="0">
                  <a:schemeClr val="accent1">
                    <a:tint val="66000"/>
                    <a:satMod val="160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ru-RU"/>
            </a:p>
          </p:txBody>
        </p:sp>
      </p:grpSp>
      <p:sp>
        <p:nvSpPr>
          <p:cNvPr id="6" name="Прямоугольник 5"/>
          <p:cNvSpPr/>
          <p:nvPr/>
        </p:nvSpPr>
        <p:spPr>
          <a:xfrm>
            <a:off x="0" y="260649"/>
            <a:ext cx="896448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solidFill>
                  <a:schemeClr val="accent6">
                    <a:lumMod val="50000"/>
                  </a:schemeClr>
                </a:solidFill>
              </a:rPr>
              <a:t>Основные нарушения выявленные в ходе проверок КРО за 2016г </a:t>
            </a:r>
            <a:endParaRPr lang="ru-RU" sz="24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899592" y="1124744"/>
            <a:ext cx="698477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800000"/>
                </a:solidFill>
              </a:rPr>
              <a:t>Размещение информации о контрактах на официальном сайте </a:t>
            </a:r>
            <a:endParaRPr lang="ru-RU" sz="2400" b="1" dirty="0">
              <a:solidFill>
                <a:srgbClr val="80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331640" y="1988840"/>
            <a:ext cx="56886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(Ст. 95 </a:t>
            </a:r>
            <a:r>
              <a:rPr lang="ru-RU" dirty="0" smtClean="0"/>
              <a:t>№44-ФЗ)</a:t>
            </a:r>
            <a:endParaRPr lang="ru-RU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642910" y="2274838"/>
            <a:ext cx="7643866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b="1" dirty="0" smtClean="0"/>
              <a:t>Информация об изменении контракта или о расторжении контракта, за исключением сведений, составляющих государственную тайну, размещается заказчиком в единой информационной системе в течение одного рабочего дня, следующего за датой изменения контракта или расторжения контракта.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/>
        </p:nvGrpSpPr>
        <p:grpSpPr>
          <a:xfrm>
            <a:off x="0" y="214314"/>
            <a:ext cx="9144000" cy="6429372"/>
            <a:chOff x="0" y="285728"/>
            <a:chExt cx="9144000" cy="6429372"/>
          </a:xfrm>
        </p:grpSpPr>
        <p:sp>
          <p:nvSpPr>
            <p:cNvPr id="3" name="Прямоугольник 2"/>
            <p:cNvSpPr/>
            <p:nvPr/>
          </p:nvSpPr>
          <p:spPr>
            <a:xfrm>
              <a:off x="0" y="285728"/>
              <a:ext cx="9144000" cy="785794"/>
            </a:xfrm>
            <a:prstGeom prst="rect">
              <a:avLst/>
            </a:prstGeom>
            <a:gradFill flip="none" rotWithShape="1">
              <a:gsLst>
                <a:gs pos="0">
                  <a:schemeClr val="accent1">
                    <a:tint val="66000"/>
                    <a:satMod val="160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ru-RU" sz="2800" b="1" dirty="0" smtClean="0">
                  <a:solidFill>
                    <a:schemeClr val="accent6">
                      <a:lumMod val="50000"/>
                    </a:schemeClr>
                  </a:solidFill>
                </a:rPr>
                <a:t>Единая информационная система</a:t>
              </a:r>
              <a:endParaRPr lang="ru-RU" sz="2800" b="1" dirty="0">
                <a:solidFill>
                  <a:schemeClr val="accent6">
                    <a:lumMod val="50000"/>
                  </a:schemeClr>
                </a:solidFill>
              </a:endParaRPr>
            </a:p>
          </p:txBody>
        </p:sp>
        <p:sp>
          <p:nvSpPr>
            <p:cNvPr id="4" name="Прямоугольник 3"/>
            <p:cNvSpPr/>
            <p:nvPr/>
          </p:nvSpPr>
          <p:spPr>
            <a:xfrm rot="16200000">
              <a:off x="7751015" y="5536397"/>
              <a:ext cx="2214530" cy="142876"/>
            </a:xfrm>
            <a:prstGeom prst="rect">
              <a:avLst/>
            </a:prstGeom>
            <a:gradFill flip="none" rotWithShape="1">
              <a:gsLst>
                <a:gs pos="0">
                  <a:schemeClr val="accent1">
                    <a:tint val="66000"/>
                    <a:satMod val="160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ru-RU"/>
            </a:p>
          </p:txBody>
        </p:sp>
        <p:sp>
          <p:nvSpPr>
            <p:cNvPr id="5" name="Прямоугольник 4"/>
            <p:cNvSpPr/>
            <p:nvPr/>
          </p:nvSpPr>
          <p:spPr>
            <a:xfrm rot="10800000">
              <a:off x="6786578" y="6500834"/>
              <a:ext cx="2214530" cy="142876"/>
            </a:xfrm>
            <a:prstGeom prst="rect">
              <a:avLst/>
            </a:prstGeom>
            <a:gradFill flip="none" rotWithShape="1">
              <a:gsLst>
                <a:gs pos="0">
                  <a:schemeClr val="accent1">
                    <a:tint val="66000"/>
                    <a:satMod val="160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ru-RU"/>
            </a:p>
          </p:txBody>
        </p:sp>
      </p:grpSp>
      <p:sp>
        <p:nvSpPr>
          <p:cNvPr id="13" name="Прямоугольник 12"/>
          <p:cNvSpPr/>
          <p:nvPr/>
        </p:nvSpPr>
        <p:spPr>
          <a:xfrm>
            <a:off x="0" y="1357298"/>
            <a:ext cx="6215074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dirty="0" smtClean="0"/>
              <a:t>В соответствии с </a:t>
            </a:r>
            <a:r>
              <a:rPr lang="ru-RU" sz="2000" b="1" dirty="0" smtClean="0"/>
              <a:t>постановлением Правительства</a:t>
            </a:r>
            <a:r>
              <a:rPr lang="ru-RU" sz="2000" dirty="0" smtClean="0"/>
              <a:t> Российской Федерации </a:t>
            </a:r>
            <a:r>
              <a:rPr lang="ru-RU" sz="2000" b="1" dirty="0" smtClean="0"/>
              <a:t>от 23.01.2015 № 36 </a:t>
            </a:r>
            <a:r>
              <a:rPr lang="ru-RU" sz="2000" dirty="0" smtClean="0"/>
              <a:t>Федеральным казначейством осуществлён </a:t>
            </a:r>
            <a:r>
              <a:rPr lang="ru-RU" sz="2000" b="1" dirty="0" smtClean="0"/>
              <a:t>с 01.01.2016 г.</a:t>
            </a:r>
            <a:r>
              <a:rPr lang="ru-RU" sz="2000" dirty="0" smtClean="0"/>
              <a:t> ввод в эксплуатацию единой информационной системы в сфере закупок.</a:t>
            </a:r>
          </a:p>
          <a:p>
            <a:pPr algn="just"/>
            <a:endParaRPr lang="ru-RU" sz="2000" dirty="0" smtClean="0"/>
          </a:p>
          <a:p>
            <a:pPr algn="just"/>
            <a:r>
              <a:rPr lang="ru-RU" sz="2000" dirty="0" smtClean="0"/>
              <a:t>Информация, содержащаяся в ЕИС, размещается с 01.01.2016 г. </a:t>
            </a:r>
            <a:r>
              <a:rPr lang="ru-RU" sz="2000" b="1" dirty="0" smtClean="0"/>
              <a:t>на официальном сайте единой информационной системы</a:t>
            </a:r>
            <a:r>
              <a:rPr lang="ru-RU" sz="2000" dirty="0" smtClean="0"/>
              <a:t> в информационно-телекоммуникационной сети «Интернет».</a:t>
            </a:r>
          </a:p>
        </p:txBody>
      </p:sp>
      <p:pic>
        <p:nvPicPr>
          <p:cNvPr id="8194" name="Picture 2" descr="http://ecm-journal.ru/images/6607841image00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357918" y="1428736"/>
            <a:ext cx="2571800" cy="2944158"/>
          </a:xfrm>
          <a:prstGeom prst="rect">
            <a:avLst/>
          </a:prstGeom>
          <a:noFill/>
        </p:spPr>
      </p:pic>
      <p:sp>
        <p:nvSpPr>
          <p:cNvPr id="8" name="TextBox 7"/>
          <p:cNvSpPr txBox="1"/>
          <p:nvPr/>
        </p:nvSpPr>
        <p:spPr>
          <a:xfrm>
            <a:off x="0" y="4357694"/>
            <a:ext cx="8643966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ru-RU" sz="2000" dirty="0" smtClean="0"/>
          </a:p>
          <a:p>
            <a:pPr algn="just"/>
            <a:r>
              <a:rPr lang="ru-RU" sz="2000" dirty="0" smtClean="0"/>
              <a:t>Официальный сайт ЕИС </a:t>
            </a:r>
            <a:r>
              <a:rPr lang="ru-RU" sz="2000" b="1" dirty="0" smtClean="0"/>
              <a:t>располагается по старому адресу Официального сайта Российской Федерации в сети «Интернет» для размещения заказов на поставки товаров, выполнение работ, оказание услуг </a:t>
            </a:r>
            <a:r>
              <a:rPr lang="ru-RU" sz="2000" dirty="0" smtClean="0"/>
              <a:t>— </a:t>
            </a:r>
            <a:r>
              <a:rPr lang="ru-RU" sz="2000" dirty="0" err="1" smtClean="0">
                <a:hlinkClick r:id="rId3"/>
              </a:rPr>
              <a:t>www.zakupki.gov.ru</a:t>
            </a:r>
            <a:r>
              <a:rPr lang="ru-RU" sz="2000" dirty="0" smtClean="0"/>
              <a:t> , так как ЕИС создана на его основе.</a:t>
            </a:r>
            <a:endParaRPr lang="ru-RU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/>
        </p:nvGrpSpPr>
        <p:grpSpPr>
          <a:xfrm>
            <a:off x="0" y="214314"/>
            <a:ext cx="9144000" cy="6429372"/>
            <a:chOff x="0" y="285728"/>
            <a:chExt cx="9144000" cy="6429372"/>
          </a:xfrm>
        </p:grpSpPr>
        <p:sp>
          <p:nvSpPr>
            <p:cNvPr id="3" name="Прямоугольник 2"/>
            <p:cNvSpPr/>
            <p:nvPr/>
          </p:nvSpPr>
          <p:spPr>
            <a:xfrm>
              <a:off x="0" y="285728"/>
              <a:ext cx="9144000" cy="785794"/>
            </a:xfrm>
            <a:prstGeom prst="rect">
              <a:avLst/>
            </a:prstGeom>
            <a:gradFill flip="none" rotWithShape="1">
              <a:gsLst>
                <a:gs pos="0">
                  <a:schemeClr val="accent1">
                    <a:tint val="66000"/>
                    <a:satMod val="160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ru-RU" sz="2800" b="1" dirty="0">
                <a:solidFill>
                  <a:schemeClr val="accent6">
                    <a:lumMod val="50000"/>
                  </a:schemeClr>
                </a:solidFill>
              </a:endParaRPr>
            </a:p>
          </p:txBody>
        </p:sp>
        <p:sp>
          <p:nvSpPr>
            <p:cNvPr id="4" name="Прямоугольник 3"/>
            <p:cNvSpPr/>
            <p:nvPr/>
          </p:nvSpPr>
          <p:spPr>
            <a:xfrm rot="16200000">
              <a:off x="7751015" y="5536397"/>
              <a:ext cx="2214530" cy="142876"/>
            </a:xfrm>
            <a:prstGeom prst="rect">
              <a:avLst/>
            </a:prstGeom>
            <a:gradFill flip="none" rotWithShape="1">
              <a:gsLst>
                <a:gs pos="0">
                  <a:schemeClr val="accent1">
                    <a:tint val="66000"/>
                    <a:satMod val="160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ru-RU"/>
            </a:p>
          </p:txBody>
        </p:sp>
        <p:sp>
          <p:nvSpPr>
            <p:cNvPr id="5" name="Прямоугольник 4"/>
            <p:cNvSpPr/>
            <p:nvPr/>
          </p:nvSpPr>
          <p:spPr>
            <a:xfrm rot="10800000">
              <a:off x="6786578" y="6500834"/>
              <a:ext cx="2214530" cy="142876"/>
            </a:xfrm>
            <a:prstGeom prst="rect">
              <a:avLst/>
            </a:prstGeom>
            <a:gradFill flip="none" rotWithShape="1">
              <a:gsLst>
                <a:gs pos="0">
                  <a:schemeClr val="accent1">
                    <a:tint val="66000"/>
                    <a:satMod val="160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ru-RU"/>
            </a:p>
          </p:txBody>
        </p:sp>
      </p:grpSp>
      <p:sp>
        <p:nvSpPr>
          <p:cNvPr id="6" name="Прямоугольник 5"/>
          <p:cNvSpPr/>
          <p:nvPr/>
        </p:nvSpPr>
        <p:spPr>
          <a:xfrm>
            <a:off x="251520" y="260649"/>
            <a:ext cx="871296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solidFill>
                  <a:schemeClr val="accent6">
                    <a:lumMod val="50000"/>
                  </a:schemeClr>
                </a:solidFill>
              </a:rPr>
              <a:t>Основные нарушения выявленные в ходе проверок КРО за 2016г </a:t>
            </a:r>
            <a:endParaRPr lang="ru-RU" sz="24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285852" y="1142984"/>
            <a:ext cx="700092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800000"/>
                </a:solidFill>
              </a:rPr>
              <a:t>Реестр контрактов, заключенных заказчиками (Ст.103)</a:t>
            </a:r>
            <a:endParaRPr lang="ru-RU" sz="2800" b="1" dirty="0">
              <a:solidFill>
                <a:srgbClr val="800000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714348" y="2714620"/>
            <a:ext cx="7786742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dirty="0" smtClean="0">
                <a:hlinkClick r:id="rId2" action="ppaction://hlinkfile"/>
              </a:rPr>
              <a:t>Постановление правительства Российской Федерации от 28.11.2013 № 1084 «О порядке ведения реестра контрактов, заключенных заказчиками»;</a:t>
            </a:r>
            <a:endParaRPr lang="ru-RU" sz="2000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14480" y="2214554"/>
            <a:ext cx="621510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400" b="1" dirty="0" smtClean="0">
                <a:solidFill>
                  <a:srgbClr val="800000"/>
                </a:solidFill>
              </a:rPr>
              <a:t>Спасибо за внимание!</a:t>
            </a:r>
            <a:endParaRPr lang="ru-RU" sz="4400" b="1" dirty="0">
              <a:solidFill>
                <a:srgbClr val="800000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931920" y="3854383"/>
            <a:ext cx="4572000" cy="1661993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/>
            <a:endParaRPr lang="ru-RU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algn="r"/>
            <a:endParaRPr lang="en-US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algn="r"/>
            <a:r>
              <a:rPr lang="ru-RU" b="1" dirty="0" smtClean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Отдел муниципального заказа</a:t>
            </a:r>
          </a:p>
          <a:p>
            <a:pPr algn="r"/>
            <a:r>
              <a:rPr lang="ru-RU" sz="1600" b="1" dirty="0" smtClean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Морозова </a:t>
            </a:r>
            <a:r>
              <a:rPr lang="ru-RU" sz="1600" b="1" dirty="0" smtClean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Екатерина Викторовна</a:t>
            </a:r>
            <a:endParaRPr lang="ru-RU" sz="1600" b="1" dirty="0" smtClean="0">
              <a:ln w="1905"/>
              <a:solidFill>
                <a:srgbClr val="00206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algn="r"/>
            <a:r>
              <a:rPr lang="ru-RU" sz="1600" b="1" dirty="0" smtClean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29-00-67</a:t>
            </a:r>
          </a:p>
          <a:p>
            <a:pPr algn="r"/>
            <a:r>
              <a:rPr lang="en-US" sz="1600" b="1" dirty="0" smtClean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omz@rybadm.ru</a:t>
            </a:r>
            <a:r>
              <a:rPr lang="ru-RU" sz="1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endParaRPr lang="ru-RU" sz="16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9144000" cy="785794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2800" b="1" dirty="0" smtClean="0">
                <a:solidFill>
                  <a:schemeClr val="accent6">
                    <a:lumMod val="50000"/>
                  </a:schemeClr>
                </a:solidFill>
              </a:rPr>
              <a:t>Согласно ч.3 ст.4  ФЗ-44. ЕИС содержит: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85720" y="785794"/>
            <a:ext cx="8501122" cy="72943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buFont typeface="Wingdings" pitchFamily="2" charset="2"/>
              <a:buChar char="ü"/>
            </a:pPr>
            <a:r>
              <a:rPr lang="ru-RU" dirty="0" smtClean="0"/>
              <a:t> Планы закупок. (с 1 января 2017 года)</a:t>
            </a:r>
          </a:p>
          <a:p>
            <a:pPr algn="just">
              <a:buFont typeface="Wingdings" pitchFamily="2" charset="2"/>
              <a:buChar char="ü"/>
            </a:pPr>
            <a:r>
              <a:rPr lang="ru-RU" dirty="0" smtClean="0"/>
              <a:t>Планы – графики. (с 1 января 2017 года)</a:t>
            </a:r>
          </a:p>
          <a:p>
            <a:pPr algn="just">
              <a:buFont typeface="Wingdings" pitchFamily="2" charset="2"/>
              <a:buChar char="ü"/>
            </a:pPr>
            <a:r>
              <a:rPr lang="ru-RU" dirty="0" smtClean="0"/>
              <a:t>Информацию о реализацию соответствующих планов закупок и планов –графиков.</a:t>
            </a:r>
          </a:p>
          <a:p>
            <a:pPr algn="just">
              <a:buFont typeface="Wingdings" pitchFamily="2" charset="2"/>
              <a:buChar char="ü"/>
            </a:pPr>
            <a:r>
              <a:rPr lang="ru-RU" dirty="0" smtClean="0"/>
              <a:t>Информацию о закупках, об исполнении контрактов.</a:t>
            </a:r>
          </a:p>
          <a:p>
            <a:pPr algn="just">
              <a:buFont typeface="Wingdings" pitchFamily="2" charset="2"/>
              <a:buChar char="ü"/>
            </a:pPr>
            <a:r>
              <a:rPr lang="ru-RU" dirty="0" smtClean="0"/>
              <a:t>Реестр заключенных контрактов. </a:t>
            </a:r>
          </a:p>
          <a:p>
            <a:pPr algn="just">
              <a:buFont typeface="Wingdings" pitchFamily="2" charset="2"/>
              <a:buChar char="ü"/>
            </a:pPr>
            <a:r>
              <a:rPr lang="ru-RU" dirty="0" smtClean="0"/>
              <a:t>РНП(Реестр недобросовестных плательщиков).</a:t>
            </a:r>
          </a:p>
          <a:p>
            <a:pPr algn="just">
              <a:buFont typeface="Wingdings" pitchFamily="2" charset="2"/>
              <a:buChar char="ü"/>
            </a:pPr>
            <a:r>
              <a:rPr lang="ru-RU" dirty="0" smtClean="0"/>
              <a:t>Справочную библиотеку типовых(шаблонных) контрактов,  типовых(шаблонных) условий контрактов.</a:t>
            </a:r>
          </a:p>
          <a:p>
            <a:pPr algn="just">
              <a:buFont typeface="Wingdings" pitchFamily="2" charset="2"/>
              <a:buChar char="ü"/>
            </a:pPr>
            <a:r>
              <a:rPr lang="ru-RU" dirty="0" smtClean="0"/>
              <a:t>Реестр банковских гарантий.</a:t>
            </a:r>
          </a:p>
          <a:p>
            <a:pPr algn="just">
              <a:buFont typeface="Wingdings" pitchFamily="2" charset="2"/>
              <a:buChar char="ü"/>
            </a:pPr>
            <a:r>
              <a:rPr lang="ru-RU" dirty="0" smtClean="0"/>
              <a:t>Реестр жалоб, реестр плановых и внеплановых проверок, их результатов, выданных предписаний.</a:t>
            </a:r>
          </a:p>
          <a:p>
            <a:pPr algn="just">
              <a:buFont typeface="Wingdings" pitchFamily="2" charset="2"/>
              <a:buChar char="ü"/>
            </a:pPr>
            <a:r>
              <a:rPr lang="ru-RU" dirty="0" smtClean="0"/>
              <a:t>Результата мониторинга, результаты аудита заказа, а так же контроля в сфере Госзаказа. (с 1 января 2017 года)</a:t>
            </a:r>
          </a:p>
          <a:p>
            <a:pPr algn="just">
              <a:buFont typeface="Wingdings" pitchFamily="2" charset="2"/>
              <a:buChar char="ü"/>
            </a:pPr>
            <a:r>
              <a:rPr lang="ru-RU" dirty="0" smtClean="0"/>
              <a:t>Отчеты заказчиков.</a:t>
            </a:r>
          </a:p>
          <a:p>
            <a:pPr algn="just">
              <a:buFont typeface="Wingdings" pitchFamily="2" charset="2"/>
              <a:buChar char="ü"/>
            </a:pPr>
            <a:r>
              <a:rPr lang="ru-RU" dirty="0" smtClean="0"/>
              <a:t>Каталоги товаров, работ, услуг, необходимых для обеспечения государственных и муниципальных нужд. (с 1 января 2017 года)</a:t>
            </a:r>
          </a:p>
          <a:p>
            <a:pPr algn="just">
              <a:buFont typeface="Wingdings" pitchFamily="2" charset="2"/>
              <a:buChar char="ü"/>
            </a:pPr>
            <a:r>
              <a:rPr lang="ru-RU" dirty="0" smtClean="0"/>
              <a:t>Нормативные документы.</a:t>
            </a:r>
          </a:p>
          <a:p>
            <a:pPr algn="just">
              <a:buFont typeface="Wingdings" pitchFamily="2" charset="2"/>
              <a:buChar char="ü"/>
            </a:pPr>
            <a:r>
              <a:rPr lang="ru-RU" dirty="0" smtClean="0"/>
              <a:t>Информацию о ценах складывающуюся на рынках товаров, работ, услуг закупаемых для обеспечения государственных и муниципальных нужд; информацию о запросах на цены товаров, работ, услуг. </a:t>
            </a:r>
          </a:p>
          <a:p>
            <a:pPr algn="just">
              <a:buFont typeface="Wingdings" pitchFamily="2" charset="2"/>
              <a:buChar char="ü"/>
            </a:pPr>
            <a:r>
              <a:rPr lang="ru-RU" dirty="0" smtClean="0"/>
              <a:t>Иную информацию и документы.</a:t>
            </a:r>
          </a:p>
          <a:p>
            <a:pPr algn="just"/>
            <a:endParaRPr lang="ru-RU" dirty="0" smtClean="0"/>
          </a:p>
          <a:p>
            <a:pPr algn="just"/>
            <a:endParaRPr lang="ru-RU" dirty="0" smtClean="0"/>
          </a:p>
          <a:p>
            <a:endParaRPr lang="ru-RU" dirty="0" smtClean="0"/>
          </a:p>
          <a:p>
            <a:r>
              <a:rPr lang="ru-RU" dirty="0" smtClean="0"/>
              <a:t> </a:t>
            </a:r>
          </a:p>
          <a:p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 rot="16200000">
            <a:off x="7751015" y="5464983"/>
            <a:ext cx="2214530" cy="142876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 rot="10800000">
            <a:off x="6786578" y="6429396"/>
            <a:ext cx="2214530" cy="142876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/>
        </p:nvGrpSpPr>
        <p:grpSpPr>
          <a:xfrm>
            <a:off x="0" y="214314"/>
            <a:ext cx="9144000" cy="6429372"/>
            <a:chOff x="0" y="285728"/>
            <a:chExt cx="9144000" cy="6429372"/>
          </a:xfrm>
        </p:grpSpPr>
        <p:sp>
          <p:nvSpPr>
            <p:cNvPr id="3" name="Прямоугольник 2"/>
            <p:cNvSpPr/>
            <p:nvPr/>
          </p:nvSpPr>
          <p:spPr>
            <a:xfrm>
              <a:off x="0" y="285728"/>
              <a:ext cx="9144000" cy="785794"/>
            </a:xfrm>
            <a:prstGeom prst="rect">
              <a:avLst/>
            </a:prstGeom>
            <a:gradFill flip="none" rotWithShape="1">
              <a:gsLst>
                <a:gs pos="0">
                  <a:schemeClr val="accent1">
                    <a:tint val="66000"/>
                    <a:satMod val="160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ru-RU" sz="2800" b="1" dirty="0" smtClean="0">
                  <a:solidFill>
                    <a:schemeClr val="accent6">
                      <a:lumMod val="50000"/>
                    </a:schemeClr>
                  </a:solidFill>
                </a:rPr>
                <a:t>Планирование закупок</a:t>
              </a:r>
              <a:endParaRPr lang="ru-RU" sz="2800" b="1" dirty="0">
                <a:solidFill>
                  <a:schemeClr val="accent6">
                    <a:lumMod val="50000"/>
                  </a:schemeClr>
                </a:solidFill>
              </a:endParaRPr>
            </a:p>
          </p:txBody>
        </p:sp>
        <p:sp>
          <p:nvSpPr>
            <p:cNvPr id="4" name="Прямоугольник 3"/>
            <p:cNvSpPr/>
            <p:nvPr/>
          </p:nvSpPr>
          <p:spPr>
            <a:xfrm rot="16200000">
              <a:off x="7751015" y="5536397"/>
              <a:ext cx="2214530" cy="142876"/>
            </a:xfrm>
            <a:prstGeom prst="rect">
              <a:avLst/>
            </a:prstGeom>
            <a:gradFill flip="none" rotWithShape="1">
              <a:gsLst>
                <a:gs pos="0">
                  <a:schemeClr val="accent1">
                    <a:tint val="66000"/>
                    <a:satMod val="160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ru-RU"/>
            </a:p>
          </p:txBody>
        </p:sp>
        <p:sp>
          <p:nvSpPr>
            <p:cNvPr id="5" name="Прямоугольник 4"/>
            <p:cNvSpPr/>
            <p:nvPr/>
          </p:nvSpPr>
          <p:spPr>
            <a:xfrm rot="10800000">
              <a:off x="6786578" y="6500834"/>
              <a:ext cx="2214530" cy="142876"/>
            </a:xfrm>
            <a:prstGeom prst="rect">
              <a:avLst/>
            </a:prstGeom>
            <a:gradFill flip="none" rotWithShape="1">
              <a:gsLst>
                <a:gs pos="0">
                  <a:schemeClr val="accent1">
                    <a:tint val="66000"/>
                    <a:satMod val="160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ru-RU"/>
            </a:p>
          </p:txBody>
        </p:sp>
      </p:grpSp>
      <p:sp>
        <p:nvSpPr>
          <p:cNvPr id="6" name="Прямоугольник 5"/>
          <p:cNvSpPr/>
          <p:nvPr/>
        </p:nvSpPr>
        <p:spPr>
          <a:xfrm>
            <a:off x="1714480" y="1285860"/>
            <a:ext cx="685804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b="1" dirty="0" smtClean="0">
                <a:solidFill>
                  <a:srgbClr val="800000"/>
                </a:solidFill>
              </a:rPr>
              <a:t>Статья 16 «Планирование закупок» закона № 44-ФЗ вступила в силу с 1 Января 2016 года.</a:t>
            </a:r>
            <a:endParaRPr lang="ru-RU" sz="2000" dirty="0"/>
          </a:p>
        </p:txBody>
      </p:sp>
      <p:pic>
        <p:nvPicPr>
          <p:cNvPr id="7" name="Picture 4" descr="http://icons.iconarchive.com/icons/oxygen-icons.org/oxygen/256/Actions-games-endturn-icon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57224" y="1214422"/>
            <a:ext cx="723888" cy="723888"/>
          </a:xfrm>
          <a:prstGeom prst="rect">
            <a:avLst/>
          </a:prstGeom>
          <a:noFill/>
        </p:spPr>
      </p:pic>
      <p:graphicFrame>
        <p:nvGraphicFramePr>
          <p:cNvPr id="8" name="Схема 7"/>
          <p:cNvGraphicFramePr/>
          <p:nvPr/>
        </p:nvGraphicFramePr>
        <p:xfrm>
          <a:off x="1428728" y="2285992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9" name="Стрелка вправо 8"/>
          <p:cNvSpPr/>
          <p:nvPr/>
        </p:nvSpPr>
        <p:spPr>
          <a:xfrm>
            <a:off x="4357686" y="5357826"/>
            <a:ext cx="500066" cy="285752"/>
          </a:xfrm>
          <a:prstGeom prst="rightArrow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/>
        </p:nvGrpSpPr>
        <p:grpSpPr>
          <a:xfrm>
            <a:off x="0" y="214314"/>
            <a:ext cx="9144000" cy="6429372"/>
            <a:chOff x="0" y="285728"/>
            <a:chExt cx="9144000" cy="6429372"/>
          </a:xfrm>
        </p:grpSpPr>
        <p:sp>
          <p:nvSpPr>
            <p:cNvPr id="3" name="Прямоугольник 2"/>
            <p:cNvSpPr/>
            <p:nvPr/>
          </p:nvSpPr>
          <p:spPr>
            <a:xfrm>
              <a:off x="0" y="285728"/>
              <a:ext cx="9144000" cy="785794"/>
            </a:xfrm>
            <a:prstGeom prst="rect">
              <a:avLst/>
            </a:prstGeom>
            <a:gradFill flip="none" rotWithShape="1">
              <a:gsLst>
                <a:gs pos="0">
                  <a:schemeClr val="accent1">
                    <a:tint val="66000"/>
                    <a:satMod val="160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ru-RU" sz="2800" b="1" dirty="0" smtClean="0">
                  <a:solidFill>
                    <a:schemeClr val="accent6">
                      <a:lumMod val="50000"/>
                    </a:schemeClr>
                  </a:solidFill>
                </a:rPr>
                <a:t>План закупок </a:t>
              </a:r>
              <a:endParaRPr lang="ru-RU" sz="2800" b="1" dirty="0">
                <a:solidFill>
                  <a:schemeClr val="accent6">
                    <a:lumMod val="50000"/>
                  </a:schemeClr>
                </a:solidFill>
              </a:endParaRPr>
            </a:p>
          </p:txBody>
        </p:sp>
        <p:sp>
          <p:nvSpPr>
            <p:cNvPr id="4" name="Прямоугольник 3"/>
            <p:cNvSpPr/>
            <p:nvPr/>
          </p:nvSpPr>
          <p:spPr>
            <a:xfrm rot="16200000">
              <a:off x="7751015" y="5536397"/>
              <a:ext cx="2214530" cy="142876"/>
            </a:xfrm>
            <a:prstGeom prst="rect">
              <a:avLst/>
            </a:prstGeom>
            <a:gradFill flip="none" rotWithShape="1">
              <a:gsLst>
                <a:gs pos="0">
                  <a:schemeClr val="accent1">
                    <a:tint val="66000"/>
                    <a:satMod val="160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ru-RU"/>
            </a:p>
          </p:txBody>
        </p:sp>
        <p:sp>
          <p:nvSpPr>
            <p:cNvPr id="5" name="Прямоугольник 4"/>
            <p:cNvSpPr/>
            <p:nvPr/>
          </p:nvSpPr>
          <p:spPr>
            <a:xfrm rot="10800000">
              <a:off x="6786578" y="6500834"/>
              <a:ext cx="2214530" cy="142876"/>
            </a:xfrm>
            <a:prstGeom prst="rect">
              <a:avLst/>
            </a:prstGeom>
            <a:gradFill flip="none" rotWithShape="1">
              <a:gsLst>
                <a:gs pos="0">
                  <a:schemeClr val="accent1">
                    <a:tint val="66000"/>
                    <a:satMod val="160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ru-RU"/>
            </a:p>
          </p:txBody>
        </p:sp>
      </p:grpSp>
      <p:sp>
        <p:nvSpPr>
          <p:cNvPr id="7" name="Скругленный прямоугольник 6"/>
          <p:cNvSpPr/>
          <p:nvPr/>
        </p:nvSpPr>
        <p:spPr>
          <a:xfrm>
            <a:off x="5286380" y="3000372"/>
            <a:ext cx="3500462" cy="1857388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rgbClr val="800000"/>
                </a:solidFill>
              </a:rPr>
              <a:t>Составляется сроком на три года </a:t>
            </a:r>
          </a:p>
          <a:p>
            <a:pPr algn="ctr"/>
            <a:r>
              <a:rPr lang="ru-RU" sz="2000" b="1" dirty="0" smtClean="0">
                <a:solidFill>
                  <a:srgbClr val="800000"/>
                </a:solidFill>
              </a:rPr>
              <a:t>(С 2017 по 2019 гг. включительно)</a:t>
            </a:r>
            <a:endParaRPr lang="ru-RU" sz="2000" b="1" dirty="0">
              <a:solidFill>
                <a:srgbClr val="800000"/>
              </a:solidFill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714348" y="2857496"/>
            <a:ext cx="4143404" cy="2071702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rgbClr val="800000"/>
                </a:solidFill>
              </a:rPr>
              <a:t>Составляется на срок, соответствующий сроку действия муниципального правового акта представительного органа муниципального образования о местном бюджете.</a:t>
            </a:r>
            <a:endParaRPr lang="ru-RU" sz="2000" b="1" dirty="0">
              <a:solidFill>
                <a:srgbClr val="800000"/>
              </a:solidFill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857224" y="5000636"/>
            <a:ext cx="7715304" cy="1214446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800000"/>
                </a:solidFill>
              </a:rPr>
              <a:t>Формируется и  утверждается в течение десяти рабочих дней после доведения до государственного или муниципального заказчика объема прав в денежном выражении на принятие и (или) исполнение обязательств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71472" y="1000108"/>
            <a:ext cx="821537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400" b="1" dirty="0" smtClean="0">
                <a:solidFill>
                  <a:srgbClr val="800000"/>
                </a:solidFill>
              </a:rPr>
              <a:t>План закупок формируется заказчиками исходя из целей осуществления закупок, с учетом требований к закупаемым заказчиком товаров (работ, услуг) и(или) нормативных затрат на обеспечение функций государственных органов. </a:t>
            </a:r>
            <a:endParaRPr lang="ru-RU" sz="2400" b="1" dirty="0">
              <a:solidFill>
                <a:srgbClr val="800000"/>
              </a:solidFill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1428728" y="6215082"/>
            <a:ext cx="671517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 smtClean="0">
                <a:solidFill>
                  <a:srgbClr val="800000"/>
                </a:solidFill>
              </a:rPr>
              <a:t>Постановление Правительства РФ от 05.06.2015 г. № 552</a:t>
            </a:r>
            <a:endParaRPr lang="ru-RU" sz="2000" b="1" dirty="0">
              <a:solidFill>
                <a:srgbClr val="8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/>
        </p:nvGrpSpPr>
        <p:grpSpPr>
          <a:xfrm>
            <a:off x="0" y="214314"/>
            <a:ext cx="9144000" cy="6429372"/>
            <a:chOff x="0" y="285728"/>
            <a:chExt cx="9144000" cy="6429372"/>
          </a:xfrm>
        </p:grpSpPr>
        <p:sp>
          <p:nvSpPr>
            <p:cNvPr id="3" name="Прямоугольник 2"/>
            <p:cNvSpPr/>
            <p:nvPr/>
          </p:nvSpPr>
          <p:spPr>
            <a:xfrm>
              <a:off x="0" y="285728"/>
              <a:ext cx="9144000" cy="785794"/>
            </a:xfrm>
            <a:prstGeom prst="rect">
              <a:avLst/>
            </a:prstGeom>
            <a:gradFill flip="none" rotWithShape="1">
              <a:gsLst>
                <a:gs pos="0">
                  <a:schemeClr val="accent1">
                    <a:tint val="66000"/>
                    <a:satMod val="160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ru-RU" sz="2800" b="1" dirty="0" smtClean="0">
                  <a:solidFill>
                    <a:schemeClr val="accent6">
                      <a:lumMod val="50000"/>
                    </a:schemeClr>
                  </a:solidFill>
                </a:rPr>
                <a:t>План закупок </a:t>
              </a:r>
              <a:endParaRPr lang="ru-RU" sz="2800" b="1" dirty="0">
                <a:solidFill>
                  <a:schemeClr val="accent6">
                    <a:lumMod val="50000"/>
                  </a:schemeClr>
                </a:solidFill>
              </a:endParaRPr>
            </a:p>
          </p:txBody>
        </p:sp>
        <p:sp>
          <p:nvSpPr>
            <p:cNvPr id="4" name="Прямоугольник 3"/>
            <p:cNvSpPr/>
            <p:nvPr/>
          </p:nvSpPr>
          <p:spPr>
            <a:xfrm rot="16200000">
              <a:off x="7751015" y="5536397"/>
              <a:ext cx="2214530" cy="142876"/>
            </a:xfrm>
            <a:prstGeom prst="rect">
              <a:avLst/>
            </a:prstGeom>
            <a:gradFill flip="none" rotWithShape="1">
              <a:gsLst>
                <a:gs pos="0">
                  <a:schemeClr val="accent1">
                    <a:tint val="66000"/>
                    <a:satMod val="160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ru-RU"/>
            </a:p>
          </p:txBody>
        </p:sp>
        <p:sp>
          <p:nvSpPr>
            <p:cNvPr id="5" name="Прямоугольник 4"/>
            <p:cNvSpPr/>
            <p:nvPr/>
          </p:nvSpPr>
          <p:spPr>
            <a:xfrm rot="10800000">
              <a:off x="6786578" y="6500834"/>
              <a:ext cx="2214530" cy="142876"/>
            </a:xfrm>
            <a:prstGeom prst="rect">
              <a:avLst/>
            </a:prstGeom>
            <a:gradFill flip="none" rotWithShape="1">
              <a:gsLst>
                <a:gs pos="0">
                  <a:schemeClr val="accent1">
                    <a:tint val="66000"/>
                    <a:satMod val="160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ru-RU"/>
            </a:p>
          </p:txBody>
        </p:sp>
      </p:grpSp>
      <p:sp>
        <p:nvSpPr>
          <p:cNvPr id="6" name="Прямоугольник 5"/>
          <p:cNvSpPr/>
          <p:nvPr/>
        </p:nvSpPr>
        <p:spPr>
          <a:xfrm>
            <a:off x="0" y="642918"/>
            <a:ext cx="9144000" cy="60115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 smtClean="0"/>
              <a:t>Включает в себя ( п.2 ст.17): </a:t>
            </a:r>
          </a:p>
          <a:p>
            <a:pPr>
              <a:buFont typeface="Wingdings" pitchFamily="2" charset="2"/>
              <a:buChar char="ü"/>
            </a:pPr>
            <a:r>
              <a:rPr lang="ru-RU" sz="2000" dirty="0" smtClean="0"/>
              <a:t>идентификационный код закупки;</a:t>
            </a:r>
          </a:p>
          <a:p>
            <a:pPr>
              <a:buFont typeface="Wingdings" pitchFamily="2" charset="2"/>
              <a:buChar char="ü"/>
            </a:pPr>
            <a:r>
              <a:rPr lang="ru-RU" sz="2000" dirty="0" smtClean="0"/>
              <a:t>цель осуществления закупки;</a:t>
            </a:r>
          </a:p>
          <a:p>
            <a:pPr>
              <a:buFont typeface="Wingdings" pitchFamily="2" charset="2"/>
              <a:buChar char="ü"/>
            </a:pPr>
            <a:r>
              <a:rPr lang="ru-RU" sz="2000" dirty="0" smtClean="0"/>
              <a:t>наименование объекта (объектов) закупки;</a:t>
            </a:r>
          </a:p>
          <a:p>
            <a:pPr>
              <a:buFont typeface="Wingdings" pitchFamily="2" charset="2"/>
              <a:buChar char="ü"/>
            </a:pPr>
            <a:r>
              <a:rPr lang="ru-RU" sz="2000" dirty="0" smtClean="0"/>
              <a:t>объем финансового обеспечения для осуществления закупки;</a:t>
            </a:r>
          </a:p>
          <a:p>
            <a:pPr>
              <a:buFont typeface="Wingdings" pitchFamily="2" charset="2"/>
              <a:buChar char="ü"/>
            </a:pPr>
            <a:r>
              <a:rPr lang="ru-RU" sz="2000" dirty="0" smtClean="0"/>
              <a:t>сроки (периодичность) осуществления планируемых закупок;</a:t>
            </a:r>
          </a:p>
          <a:p>
            <a:pPr>
              <a:buFont typeface="Wingdings" pitchFamily="2" charset="2"/>
              <a:buChar char="ü"/>
            </a:pPr>
            <a:r>
              <a:rPr lang="ru-RU" sz="2000" dirty="0" smtClean="0"/>
              <a:t>обоснование закупки;</a:t>
            </a:r>
          </a:p>
          <a:p>
            <a:pPr>
              <a:buFont typeface="Wingdings" pitchFamily="2" charset="2"/>
              <a:buChar char="ü"/>
            </a:pPr>
            <a:r>
              <a:rPr lang="ru-RU" sz="2000" dirty="0" smtClean="0"/>
              <a:t>информация о закупках товаров (работ, услуг), которые по причине их технической и (или) технологической сложности, инновационного, высокотехнологичного или специализированного характера способны поставить (выполнить, оказать) только поставщики (подрядчики, исполнители), имеющие необходимый уровень квалификации, а также предназначены для проведения научных исследований, экспериментов, изысканий, проектных работ (в том числе архитектурно-строительного проектирования);</a:t>
            </a:r>
          </a:p>
          <a:p>
            <a:pPr>
              <a:buFont typeface="Wingdings" pitchFamily="2" charset="2"/>
              <a:buChar char="ü"/>
            </a:pPr>
            <a:r>
              <a:rPr lang="ru-RU" sz="2000" dirty="0" smtClean="0"/>
              <a:t>информация об обязательном общественном обсуждении закупки товара (работы, услуги);</a:t>
            </a:r>
          </a:p>
          <a:p>
            <a:pPr>
              <a:buFont typeface="Wingdings" pitchFamily="2" charset="2"/>
              <a:buChar char="ü"/>
            </a:pPr>
            <a:r>
              <a:rPr lang="ru-RU" sz="2000" dirty="0" smtClean="0"/>
              <a:t>иная дополнительная информация, предусмотренная для включения в план закупки Правительством РФ, высшими исполнительными органами государственной власти субъектов РФ, местными администрациями.</a:t>
            </a:r>
            <a:endParaRPr lang="ru-RU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/>
        </p:nvGrpSpPr>
        <p:grpSpPr>
          <a:xfrm>
            <a:off x="0" y="214314"/>
            <a:ext cx="9144000" cy="6429372"/>
            <a:chOff x="0" y="285728"/>
            <a:chExt cx="9144000" cy="6429372"/>
          </a:xfrm>
        </p:grpSpPr>
        <p:sp>
          <p:nvSpPr>
            <p:cNvPr id="3" name="Прямоугольник 2"/>
            <p:cNvSpPr/>
            <p:nvPr/>
          </p:nvSpPr>
          <p:spPr>
            <a:xfrm>
              <a:off x="0" y="285728"/>
              <a:ext cx="9144000" cy="785794"/>
            </a:xfrm>
            <a:prstGeom prst="rect">
              <a:avLst/>
            </a:prstGeom>
            <a:gradFill flip="none" rotWithShape="1">
              <a:gsLst>
                <a:gs pos="0">
                  <a:schemeClr val="accent1">
                    <a:tint val="66000"/>
                    <a:satMod val="160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ru-RU" sz="2800" b="1" dirty="0" smtClean="0">
                  <a:solidFill>
                    <a:schemeClr val="accent6">
                      <a:lumMod val="50000"/>
                    </a:schemeClr>
                  </a:solidFill>
                </a:rPr>
                <a:t>Планы - графики</a:t>
              </a:r>
              <a:endParaRPr lang="ru-RU" sz="2800" b="1" dirty="0">
                <a:solidFill>
                  <a:schemeClr val="accent6">
                    <a:lumMod val="50000"/>
                  </a:schemeClr>
                </a:solidFill>
              </a:endParaRPr>
            </a:p>
          </p:txBody>
        </p:sp>
        <p:sp>
          <p:nvSpPr>
            <p:cNvPr id="4" name="Прямоугольник 3"/>
            <p:cNvSpPr/>
            <p:nvPr/>
          </p:nvSpPr>
          <p:spPr>
            <a:xfrm rot="16200000">
              <a:off x="7751015" y="5536397"/>
              <a:ext cx="2214530" cy="142876"/>
            </a:xfrm>
            <a:prstGeom prst="rect">
              <a:avLst/>
            </a:prstGeom>
            <a:gradFill flip="none" rotWithShape="1">
              <a:gsLst>
                <a:gs pos="0">
                  <a:schemeClr val="accent1">
                    <a:tint val="66000"/>
                    <a:satMod val="160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ru-RU"/>
            </a:p>
          </p:txBody>
        </p:sp>
        <p:sp>
          <p:nvSpPr>
            <p:cNvPr id="5" name="Прямоугольник 4"/>
            <p:cNvSpPr/>
            <p:nvPr/>
          </p:nvSpPr>
          <p:spPr>
            <a:xfrm rot="10800000">
              <a:off x="6786578" y="6500834"/>
              <a:ext cx="2214530" cy="142876"/>
            </a:xfrm>
            <a:prstGeom prst="rect">
              <a:avLst/>
            </a:prstGeom>
            <a:gradFill flip="none" rotWithShape="1">
              <a:gsLst>
                <a:gs pos="0">
                  <a:schemeClr val="accent1">
                    <a:tint val="66000"/>
                    <a:satMod val="160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ru-RU"/>
            </a:p>
          </p:txBody>
        </p:sp>
      </p:grpSp>
      <p:sp>
        <p:nvSpPr>
          <p:cNvPr id="10" name="TextBox 9"/>
          <p:cNvSpPr txBox="1"/>
          <p:nvPr/>
        </p:nvSpPr>
        <p:spPr>
          <a:xfrm>
            <a:off x="642910" y="3000373"/>
            <a:ext cx="807249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buFont typeface="Wingdings" pitchFamily="2" charset="2"/>
              <a:buChar char="ü"/>
            </a:pPr>
            <a:r>
              <a:rPr lang="ru-RU" sz="2400" b="1" dirty="0" smtClean="0">
                <a:solidFill>
                  <a:srgbClr val="800000"/>
                </a:solidFill>
              </a:rPr>
              <a:t>Формируются в соответствии с планом закупок </a:t>
            </a:r>
            <a:endParaRPr lang="ru-RU" sz="2400" b="1" dirty="0">
              <a:solidFill>
                <a:srgbClr val="800000"/>
              </a:solidFill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0" y="3643315"/>
            <a:ext cx="742952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Font typeface="Wingdings" pitchFamily="2" charset="2"/>
              <a:buChar char="ü"/>
            </a:pPr>
            <a:r>
              <a:rPr lang="ru-RU" sz="2400" b="1" dirty="0" smtClean="0">
                <a:solidFill>
                  <a:srgbClr val="800000"/>
                </a:solidFill>
              </a:rPr>
              <a:t>Разрабатывается заказчиком на один год</a:t>
            </a:r>
            <a:endParaRPr lang="ru-RU" sz="2400" b="1" dirty="0">
              <a:solidFill>
                <a:srgbClr val="800000"/>
              </a:solidFill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642910" y="4214819"/>
            <a:ext cx="850109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ü"/>
            </a:pPr>
            <a:r>
              <a:rPr lang="ru-RU" sz="2400" b="1" dirty="0" smtClean="0">
                <a:solidFill>
                  <a:srgbClr val="800000"/>
                </a:solidFill>
              </a:rPr>
              <a:t>Подлежит изменению в случае внесения изменения в план закупок </a:t>
            </a:r>
          </a:p>
          <a:p>
            <a:pPr>
              <a:buFont typeface="Wingdings" pitchFamily="2" charset="2"/>
              <a:buChar char="ü"/>
            </a:pPr>
            <a:r>
              <a:rPr lang="ru-RU" sz="2400" b="1" dirty="0" smtClean="0">
                <a:solidFill>
                  <a:srgbClr val="800000"/>
                </a:solidFill>
              </a:rPr>
              <a:t> Порядок формирования, утверждения и ведения плана – графика  устанавливается с учетом требований установленных Правительством РФ ( Постановление правительства </a:t>
            </a:r>
            <a:r>
              <a:rPr lang="ru-RU" sz="2400" b="1" dirty="0" smtClean="0">
                <a:solidFill>
                  <a:srgbClr val="800000"/>
                </a:solidFill>
                <a:hlinkClick r:id="rId2" action="ppaction://hlinkfile"/>
              </a:rPr>
              <a:t>№ 554</a:t>
            </a:r>
            <a:r>
              <a:rPr lang="ru-RU" sz="2400" b="1" dirty="0" smtClean="0">
                <a:solidFill>
                  <a:srgbClr val="800000"/>
                </a:solidFill>
              </a:rPr>
              <a:t>)</a:t>
            </a:r>
            <a:endParaRPr lang="ru-RU" sz="2400" b="1" dirty="0">
              <a:solidFill>
                <a:srgbClr val="80000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42910" y="1428736"/>
            <a:ext cx="814393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400" b="1" dirty="0" smtClean="0">
                <a:solidFill>
                  <a:srgbClr val="800000"/>
                </a:solidFill>
              </a:rPr>
              <a:t>План – график содержит в себе перечень закупок товаров, работ, услуг для обеспечения государственных и муниципальных нужд на финансовый год и является основанием для осуществления закупок.</a:t>
            </a:r>
            <a:endParaRPr lang="ru-RU" sz="2400" b="1" dirty="0">
              <a:solidFill>
                <a:srgbClr val="800000"/>
              </a:solidFill>
            </a:endParaRPr>
          </a:p>
        </p:txBody>
      </p:sp>
      <p:sp>
        <p:nvSpPr>
          <p:cNvPr id="14" name="Лента лицом вверх 13"/>
          <p:cNvSpPr/>
          <p:nvPr/>
        </p:nvSpPr>
        <p:spPr>
          <a:xfrm rot="20772527">
            <a:off x="500034" y="714356"/>
            <a:ext cx="1857388" cy="571504"/>
          </a:xfrm>
          <a:prstGeom prst="ribbon2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rgbClr val="800000"/>
                </a:solidFill>
              </a:rPr>
              <a:t>Ст. 21</a:t>
            </a:r>
            <a:endParaRPr lang="ru-RU" sz="2000" b="1" dirty="0">
              <a:solidFill>
                <a:srgbClr val="8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/>
        </p:nvGrpSpPr>
        <p:grpSpPr>
          <a:xfrm>
            <a:off x="0" y="214314"/>
            <a:ext cx="9144000" cy="6429372"/>
            <a:chOff x="0" y="285728"/>
            <a:chExt cx="9144000" cy="6429372"/>
          </a:xfrm>
        </p:grpSpPr>
        <p:sp>
          <p:nvSpPr>
            <p:cNvPr id="3" name="Прямоугольник 2"/>
            <p:cNvSpPr/>
            <p:nvPr/>
          </p:nvSpPr>
          <p:spPr>
            <a:xfrm>
              <a:off x="0" y="285728"/>
              <a:ext cx="9144000" cy="785794"/>
            </a:xfrm>
            <a:prstGeom prst="rect">
              <a:avLst/>
            </a:prstGeom>
            <a:gradFill flip="none" rotWithShape="1">
              <a:gsLst>
                <a:gs pos="0">
                  <a:schemeClr val="accent1">
                    <a:tint val="66000"/>
                    <a:satMod val="160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ru-RU" sz="2800" b="1" dirty="0" smtClean="0">
                  <a:solidFill>
                    <a:schemeClr val="accent6">
                      <a:lumMod val="50000"/>
                    </a:schemeClr>
                  </a:solidFill>
                </a:rPr>
                <a:t>План – график включает в себя ( п.2 ст.21):</a:t>
              </a:r>
              <a:endParaRPr lang="ru-RU" sz="2800" b="1" dirty="0">
                <a:solidFill>
                  <a:schemeClr val="accent6">
                    <a:lumMod val="50000"/>
                  </a:schemeClr>
                </a:solidFill>
              </a:endParaRPr>
            </a:p>
          </p:txBody>
        </p:sp>
        <p:sp>
          <p:nvSpPr>
            <p:cNvPr id="4" name="Прямоугольник 3"/>
            <p:cNvSpPr/>
            <p:nvPr/>
          </p:nvSpPr>
          <p:spPr>
            <a:xfrm rot="16200000">
              <a:off x="7751015" y="5536397"/>
              <a:ext cx="2214530" cy="142876"/>
            </a:xfrm>
            <a:prstGeom prst="rect">
              <a:avLst/>
            </a:prstGeom>
            <a:gradFill flip="none" rotWithShape="1">
              <a:gsLst>
                <a:gs pos="0">
                  <a:schemeClr val="accent1">
                    <a:tint val="66000"/>
                    <a:satMod val="160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ru-RU"/>
            </a:p>
          </p:txBody>
        </p:sp>
        <p:sp>
          <p:nvSpPr>
            <p:cNvPr id="5" name="Прямоугольник 4"/>
            <p:cNvSpPr/>
            <p:nvPr/>
          </p:nvSpPr>
          <p:spPr>
            <a:xfrm rot="10800000">
              <a:off x="6786578" y="6500834"/>
              <a:ext cx="2214530" cy="142876"/>
            </a:xfrm>
            <a:prstGeom prst="rect">
              <a:avLst/>
            </a:prstGeom>
            <a:gradFill flip="none" rotWithShape="1">
              <a:gsLst>
                <a:gs pos="0">
                  <a:schemeClr val="accent1">
                    <a:tint val="66000"/>
                    <a:satMod val="160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ru-RU"/>
            </a:p>
          </p:txBody>
        </p:sp>
      </p:grpSp>
      <p:sp>
        <p:nvSpPr>
          <p:cNvPr id="6" name="Прямоугольник 5"/>
          <p:cNvSpPr/>
          <p:nvPr/>
        </p:nvSpPr>
        <p:spPr>
          <a:xfrm>
            <a:off x="-285784" y="642918"/>
            <a:ext cx="9429784" cy="62478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/>
            <a:r>
              <a:rPr lang="ru-RU" sz="2000" b="1" dirty="0" smtClean="0"/>
              <a:t>       </a:t>
            </a:r>
          </a:p>
          <a:p>
            <a:pPr marL="457200" indent="-457200"/>
            <a:r>
              <a:rPr lang="ru-RU" sz="2000" b="1" dirty="0" smtClean="0"/>
              <a:t>       1)идентификационный код закупки, определенный в соответствии со статьей 23 настоящего Федерального закона;</a:t>
            </a:r>
            <a:br>
              <a:rPr lang="ru-RU" sz="2000" b="1" dirty="0" smtClean="0"/>
            </a:br>
            <a:r>
              <a:rPr lang="ru-RU" sz="2000" b="1" dirty="0" smtClean="0"/>
              <a:t>2) наименование и описание объекта закупки с указанием характеристик такого объекта </a:t>
            </a:r>
          </a:p>
          <a:p>
            <a:pPr marL="457200" indent="-457200"/>
            <a:r>
              <a:rPr lang="ru-RU" sz="2000" b="1" dirty="0" smtClean="0"/>
              <a:t>       3) дополнительные требования к участникам закупки (при наличии таких требований) и обоснование таких требований;</a:t>
            </a:r>
            <a:br>
              <a:rPr lang="ru-RU" sz="2000" b="1" dirty="0" smtClean="0"/>
            </a:br>
            <a:r>
              <a:rPr lang="ru-RU" sz="2000" b="1" dirty="0" smtClean="0"/>
              <a:t>4) способ определения поставщика (подрядчика, исполнителя) и обоснование выбора этого способа;</a:t>
            </a:r>
            <a:br>
              <a:rPr lang="ru-RU" sz="2000" b="1" dirty="0" smtClean="0"/>
            </a:br>
            <a:r>
              <a:rPr lang="ru-RU" sz="2000" b="1" dirty="0" smtClean="0"/>
              <a:t>5) дата начала закупки;</a:t>
            </a:r>
            <a:br>
              <a:rPr lang="ru-RU" sz="2000" b="1" dirty="0" smtClean="0"/>
            </a:br>
            <a:r>
              <a:rPr lang="ru-RU" sz="2000" b="1" dirty="0" smtClean="0"/>
              <a:t>6) информация о размере предоставляемых обеспечения соответствующей заявки участника закупки и обеспечения исполнения контракта;</a:t>
            </a:r>
            <a:br>
              <a:rPr lang="ru-RU" sz="2000" b="1" dirty="0" smtClean="0"/>
            </a:br>
            <a:r>
              <a:rPr lang="ru-RU" sz="2000" b="1" dirty="0" smtClean="0"/>
              <a:t>7) информация о применении указанного в части 3 статьи 32 настоящего Федерального закона критерия стоимости жизненного цикла товара или созданного в результате выполнения работы объекта (в случае применения указанного критерия) при определении поставщика (подрядчика, исполнителя);</a:t>
            </a:r>
            <a:br>
              <a:rPr lang="ru-RU" sz="2000" b="1" dirty="0" smtClean="0"/>
            </a:br>
            <a:r>
              <a:rPr lang="ru-RU" sz="2000" b="1" dirty="0" smtClean="0"/>
              <a:t>8 ) информация о банковском сопровождении контракта в случаях, установленных в соответствии со статьей 35 настоящего Федерального закона</a:t>
            </a:r>
            <a:r>
              <a:rPr lang="ru-RU" sz="2000" dirty="0" smtClean="0"/>
              <a:t>.</a:t>
            </a:r>
            <a:endParaRPr lang="ru-RU" sz="2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Группа 2"/>
          <p:cNvGrpSpPr/>
          <p:nvPr/>
        </p:nvGrpSpPr>
        <p:grpSpPr>
          <a:xfrm>
            <a:off x="0" y="214314"/>
            <a:ext cx="9144000" cy="6429372"/>
            <a:chOff x="0" y="285728"/>
            <a:chExt cx="9144000" cy="6429372"/>
          </a:xfrm>
        </p:grpSpPr>
        <p:sp>
          <p:nvSpPr>
            <p:cNvPr id="4" name="Прямоугольник 3"/>
            <p:cNvSpPr/>
            <p:nvPr/>
          </p:nvSpPr>
          <p:spPr>
            <a:xfrm>
              <a:off x="0" y="285728"/>
              <a:ext cx="9144000" cy="785794"/>
            </a:xfrm>
            <a:prstGeom prst="rect">
              <a:avLst/>
            </a:prstGeom>
            <a:gradFill flip="none" rotWithShape="1">
              <a:gsLst>
                <a:gs pos="0">
                  <a:schemeClr val="accent1">
                    <a:tint val="66000"/>
                    <a:satMod val="160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ru-RU" sz="2800" b="1" dirty="0" smtClean="0">
                  <a:solidFill>
                    <a:schemeClr val="accent6">
                      <a:lumMod val="50000"/>
                    </a:schemeClr>
                  </a:solidFill>
                </a:rPr>
                <a:t>Обоснование закупок </a:t>
              </a:r>
              <a:endParaRPr lang="ru-RU" sz="2800" b="1" dirty="0">
                <a:solidFill>
                  <a:schemeClr val="accent6">
                    <a:lumMod val="50000"/>
                  </a:schemeClr>
                </a:solidFill>
              </a:endParaRPr>
            </a:p>
          </p:txBody>
        </p:sp>
        <p:sp>
          <p:nvSpPr>
            <p:cNvPr id="5" name="Прямоугольник 4"/>
            <p:cNvSpPr/>
            <p:nvPr/>
          </p:nvSpPr>
          <p:spPr>
            <a:xfrm rot="16200000">
              <a:off x="7751015" y="5536397"/>
              <a:ext cx="2214530" cy="142876"/>
            </a:xfrm>
            <a:prstGeom prst="rect">
              <a:avLst/>
            </a:prstGeom>
            <a:gradFill flip="none" rotWithShape="1">
              <a:gsLst>
                <a:gs pos="0">
                  <a:schemeClr val="accent1">
                    <a:tint val="66000"/>
                    <a:satMod val="160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ru-RU"/>
            </a:p>
          </p:txBody>
        </p:sp>
        <p:sp>
          <p:nvSpPr>
            <p:cNvPr id="6" name="Прямоугольник 5"/>
            <p:cNvSpPr/>
            <p:nvPr/>
          </p:nvSpPr>
          <p:spPr>
            <a:xfrm rot="10800000">
              <a:off x="6786578" y="6500834"/>
              <a:ext cx="2214530" cy="142876"/>
            </a:xfrm>
            <a:prstGeom prst="rect">
              <a:avLst/>
            </a:prstGeom>
            <a:gradFill flip="none" rotWithShape="1">
              <a:gsLst>
                <a:gs pos="0">
                  <a:schemeClr val="accent1">
                    <a:tint val="66000"/>
                    <a:satMod val="160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ru-RU"/>
            </a:p>
          </p:txBody>
        </p:sp>
      </p:grpSp>
      <p:sp>
        <p:nvSpPr>
          <p:cNvPr id="8" name="Скругленный прямоугольник 7"/>
          <p:cNvSpPr/>
          <p:nvPr/>
        </p:nvSpPr>
        <p:spPr>
          <a:xfrm>
            <a:off x="928662" y="1071546"/>
            <a:ext cx="7643866" cy="1143008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u="sng" dirty="0" smtClean="0">
                <a:solidFill>
                  <a:srgbClr val="800000"/>
                </a:solidFill>
              </a:rPr>
              <a:t>Обоснование закупок </a:t>
            </a:r>
            <a:r>
              <a:rPr lang="ru-RU" sz="2400" dirty="0" smtClean="0">
                <a:solidFill>
                  <a:srgbClr val="800000"/>
                </a:solidFill>
              </a:rPr>
              <a:t>– установление соответствия планируемой закупки целям осуществления закупки, а так же законодательству РФ</a:t>
            </a:r>
            <a:endParaRPr lang="ru-RU" sz="2400" dirty="0">
              <a:solidFill>
                <a:srgbClr val="800000"/>
              </a:solidFill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1142976" y="2214554"/>
            <a:ext cx="7286676" cy="642942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800000"/>
                </a:solidFill>
                <a:hlinkClick r:id="rId2" action="ppaction://hlinkfile"/>
              </a:rPr>
              <a:t>Порядок </a:t>
            </a:r>
            <a:r>
              <a:rPr lang="ru-RU" b="1" dirty="0" smtClean="0">
                <a:solidFill>
                  <a:srgbClr val="800000"/>
                </a:solidFill>
              </a:rPr>
              <a:t>обоснования и </a:t>
            </a:r>
            <a:r>
              <a:rPr lang="ru-RU" b="1" dirty="0" smtClean="0">
                <a:solidFill>
                  <a:srgbClr val="800000"/>
                </a:solidFill>
                <a:hlinkClick r:id="rId3" action="ppaction://hlinkfile"/>
              </a:rPr>
              <a:t>форма </a:t>
            </a:r>
            <a:r>
              <a:rPr lang="ru-RU" b="1" dirty="0" smtClean="0">
                <a:solidFill>
                  <a:srgbClr val="800000"/>
                </a:solidFill>
              </a:rPr>
              <a:t>обоснования устанавливаются Правительством РФ</a:t>
            </a:r>
            <a:endParaRPr lang="ru-RU" b="1" dirty="0">
              <a:solidFill>
                <a:srgbClr val="800000"/>
              </a:solidFill>
            </a:endParaRP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642910" y="3214686"/>
            <a:ext cx="3000396" cy="1143008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800000"/>
                </a:solidFill>
              </a:rPr>
              <a:t>План  закупок </a:t>
            </a:r>
            <a:r>
              <a:rPr lang="ru-RU" dirty="0" smtClean="0">
                <a:solidFill>
                  <a:srgbClr val="800000"/>
                </a:solidFill>
              </a:rPr>
              <a:t>(на финансовый год и плановый бюджетный период) </a:t>
            </a:r>
            <a:endParaRPr lang="ru-RU" dirty="0">
              <a:solidFill>
                <a:srgbClr val="800000"/>
              </a:solidFill>
            </a:endParaRP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642910" y="4786322"/>
            <a:ext cx="3000396" cy="1143008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800000"/>
                </a:solidFill>
              </a:rPr>
              <a:t>План – график </a:t>
            </a:r>
            <a:r>
              <a:rPr lang="ru-RU" dirty="0" smtClean="0">
                <a:solidFill>
                  <a:srgbClr val="800000"/>
                </a:solidFill>
              </a:rPr>
              <a:t>(на финансовый год)  </a:t>
            </a:r>
            <a:endParaRPr lang="ru-RU" dirty="0">
              <a:solidFill>
                <a:srgbClr val="800000"/>
              </a:solidFill>
            </a:endParaRPr>
          </a:p>
        </p:txBody>
      </p:sp>
      <p:sp>
        <p:nvSpPr>
          <p:cNvPr id="15" name="Стрелка вниз 14"/>
          <p:cNvSpPr/>
          <p:nvPr/>
        </p:nvSpPr>
        <p:spPr>
          <a:xfrm>
            <a:off x="1785918" y="4357694"/>
            <a:ext cx="571504" cy="428628"/>
          </a:xfrm>
          <a:prstGeom prst="downArrow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Стрелка вправо 15"/>
          <p:cNvSpPr/>
          <p:nvPr/>
        </p:nvSpPr>
        <p:spPr>
          <a:xfrm>
            <a:off x="3643306" y="3500438"/>
            <a:ext cx="785818" cy="484632"/>
          </a:xfrm>
          <a:prstGeom prst="rightArrow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Стрелка вправо 16"/>
          <p:cNvSpPr/>
          <p:nvPr/>
        </p:nvSpPr>
        <p:spPr>
          <a:xfrm>
            <a:off x="3643306" y="5143512"/>
            <a:ext cx="785818" cy="484632"/>
          </a:xfrm>
          <a:prstGeom prst="rightArrow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4429124" y="3214686"/>
            <a:ext cx="4143404" cy="1143008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800000"/>
                </a:solidFill>
              </a:rPr>
              <a:t>Обоснование объекта закупки </a:t>
            </a:r>
            <a:r>
              <a:rPr lang="ru-RU" dirty="0" smtClean="0">
                <a:solidFill>
                  <a:srgbClr val="800000"/>
                </a:solidFill>
              </a:rPr>
              <a:t>(соответствие цели закупки и установленным требованиям)</a:t>
            </a:r>
            <a:endParaRPr lang="ru-RU" dirty="0">
              <a:solidFill>
                <a:srgbClr val="800000"/>
              </a:solidFill>
            </a:endParaRPr>
          </a:p>
        </p:txBody>
      </p:sp>
      <p:sp>
        <p:nvSpPr>
          <p:cNvPr id="19" name="Скругленный прямоугольник 18"/>
          <p:cNvSpPr/>
          <p:nvPr/>
        </p:nvSpPr>
        <p:spPr>
          <a:xfrm>
            <a:off x="4429124" y="4572008"/>
            <a:ext cx="4286280" cy="1714512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 smtClean="0">
                <a:solidFill>
                  <a:srgbClr val="800000"/>
                </a:solidFill>
              </a:rPr>
              <a:t>Обоснование:</a:t>
            </a:r>
          </a:p>
          <a:p>
            <a:pPr algn="ctr"/>
            <a:r>
              <a:rPr lang="ru-RU" b="1" dirty="0" smtClean="0">
                <a:solidFill>
                  <a:srgbClr val="800000"/>
                </a:solidFill>
              </a:rPr>
              <a:t> Начальной (максимальной) цены контракта </a:t>
            </a:r>
          </a:p>
          <a:p>
            <a:pPr algn="ctr"/>
            <a:r>
              <a:rPr lang="ru-RU" b="1" dirty="0" smtClean="0">
                <a:solidFill>
                  <a:srgbClr val="800000"/>
                </a:solidFill>
              </a:rPr>
              <a:t>Способ определения поставщика и дополнительных требований к участникам</a:t>
            </a:r>
            <a:endParaRPr lang="ru-RU" b="1" dirty="0">
              <a:solidFill>
                <a:srgbClr val="800000"/>
              </a:solidFill>
            </a:endParaRPr>
          </a:p>
        </p:txBody>
      </p:sp>
      <p:sp>
        <p:nvSpPr>
          <p:cNvPr id="21" name="Лента лицом вниз 20"/>
          <p:cNvSpPr/>
          <p:nvPr/>
        </p:nvSpPr>
        <p:spPr>
          <a:xfrm rot="20535122">
            <a:off x="55167" y="760498"/>
            <a:ext cx="1571604" cy="609633"/>
          </a:xfrm>
          <a:prstGeom prst="ribbon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800000"/>
                </a:solidFill>
              </a:rPr>
              <a:t>Ст.18</a:t>
            </a:r>
            <a:endParaRPr lang="ru-RU" b="1" dirty="0">
              <a:solidFill>
                <a:srgbClr val="8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екс">
  <a:themeElements>
    <a:clrScheme name="Апекс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3442</TotalTime>
  <Words>1226</Words>
  <Application>Microsoft Office PowerPoint</Application>
  <PresentationFormat>Экран (4:3)</PresentationFormat>
  <Paragraphs>145</Paragraphs>
  <Slides>21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2" baseType="lpstr">
      <vt:lpstr>Апекс</vt:lpstr>
      <vt:lpstr>Нововведения в законодательстве.  Устранение нарушений. 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Нововведения в законодательстве.  Устранение нарушений.</dc:title>
  <dc:creator>morozova_aa</dc:creator>
  <cp:lastModifiedBy>morozova_aa</cp:lastModifiedBy>
  <cp:revision>327</cp:revision>
  <dcterms:created xsi:type="dcterms:W3CDTF">2016-08-11T08:52:19Z</dcterms:created>
  <dcterms:modified xsi:type="dcterms:W3CDTF">2016-08-23T06:38:38Z</dcterms:modified>
</cp:coreProperties>
</file>