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68" r:id="rId3"/>
    <p:sldId id="257" r:id="rId4"/>
    <p:sldId id="270" r:id="rId5"/>
    <p:sldId id="275" r:id="rId6"/>
    <p:sldId id="260" r:id="rId7"/>
    <p:sldId id="272" r:id="rId8"/>
    <p:sldId id="262" r:id="rId9"/>
    <p:sldId id="273" r:id="rId10"/>
    <p:sldId id="264" r:id="rId11"/>
    <p:sldId id="274" r:id="rId12"/>
    <p:sldId id="276" r:id="rId13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56F"/>
    <a:srgbClr val="5E5B77"/>
    <a:srgbClr val="85234D"/>
    <a:srgbClr val="2B8932"/>
    <a:srgbClr val="393747"/>
    <a:srgbClr val="4D9838"/>
    <a:srgbClr val="49475D"/>
    <a:srgbClr val="DCDFF4"/>
    <a:srgbClr val="D0D4F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7" autoAdjust="0"/>
  </p:normalViewPr>
  <p:slideViewPr>
    <p:cSldViewPr showGuides="1">
      <p:cViewPr>
        <p:scale>
          <a:sx n="100" d="100"/>
          <a:sy n="100" d="100"/>
        </p:scale>
        <p:origin x="-210" y="72"/>
      </p:cViewPr>
      <p:guideLst>
        <p:guide orient="horz" pos="572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8E73F-4EEA-4B49-8DCF-0069FB331248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49A8C-F8EB-4883-B32C-F006EA70F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512E5-4992-45ED-9D5A-21B69C29FFA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9D16-BF2F-4A0C-BDC1-34C52077DB6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5802-7872-48D1-92FD-D34BF189CD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082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9D16-BF2F-4A0C-BDC1-34C52077DB6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5802-7872-48D1-92FD-D34BF189CD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940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9D16-BF2F-4A0C-BDC1-34C52077DB6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5802-7872-48D1-92FD-D34BF189CD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77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9D16-BF2F-4A0C-BDC1-34C52077DB6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5802-7872-48D1-92FD-D34BF189CD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203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9D16-BF2F-4A0C-BDC1-34C52077DB6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5802-7872-48D1-92FD-D34BF189CD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234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9D16-BF2F-4A0C-BDC1-34C52077DB6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5802-7872-48D1-92FD-D34BF189CD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886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9D16-BF2F-4A0C-BDC1-34C52077DB6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5802-7872-48D1-92FD-D34BF189CD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620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9D16-BF2F-4A0C-BDC1-34C52077DB6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5802-7872-48D1-92FD-D34BF189CD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178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9D16-BF2F-4A0C-BDC1-34C52077DB6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5802-7872-48D1-92FD-D34BF189CD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568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9D16-BF2F-4A0C-BDC1-34C52077DB6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5802-7872-48D1-92FD-D34BF189CD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029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9D16-BF2F-4A0C-BDC1-34C52077DB6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5802-7872-48D1-92FD-D34BF189CD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414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D9D16-BF2F-4A0C-BDC1-34C52077DB6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C5802-7872-48D1-92FD-D34BF189CD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12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6166465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Управление экономического развития и инвестиций</a:t>
            </a:r>
          </a:p>
          <a:p>
            <a:pPr algn="ctr"/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Февраль  2022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332656"/>
            <a:ext cx="7135313" cy="401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4001143" y="3789040"/>
            <a:ext cx="4963345" cy="2154436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0" rIns="72000" bIns="0">
            <a:spAutoFit/>
          </a:bodyPr>
          <a:lstStyle/>
          <a:p>
            <a:endParaRPr lang="ru-RU" sz="3200" b="1" dirty="0" smtClean="0">
              <a:solidFill>
                <a:srgbClr val="8523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ru-RU" sz="3600" b="1" dirty="0" smtClean="0">
                <a:solidFill>
                  <a:srgbClr val="8523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Перспективные инвестиционные площадки Рыбинска</a:t>
            </a:r>
            <a:endParaRPr lang="ru-RU" sz="3600" dirty="0">
              <a:solidFill>
                <a:srgbClr val="8523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5400000">
            <a:off x="6879821" y="666064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8677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2696"/>
            <a:ext cx="8583612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0" name="Группа 59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61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4" name="Группа 63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75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5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AutoShape 4" descr="https://upload.wikimedia.org/wikipedia/commons/thumb/3/34/Road_font_awesome.svg/1024px-Road_font_awesome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 rot="5400000">
            <a:off x="8319981" y="1026104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3876" y="116632"/>
            <a:ext cx="308449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96004B"/>
                </a:solidFill>
                <a:latin typeface="Century Gothic" pitchFamily="34" charset="0"/>
              </a:rPr>
              <a:t>ЖИЛАЯ ЗАСТРОЙКА</a:t>
            </a:r>
            <a:endParaRPr lang="ru-RU" sz="2300" dirty="0">
              <a:solidFill>
                <a:srgbClr val="96004B"/>
              </a:solidFill>
              <a:latin typeface="Century Gothic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579574" y="282134"/>
            <a:ext cx="303536" cy="318924"/>
          </a:xfrm>
          <a:prstGeom prst="rect">
            <a:avLst/>
          </a:prstGeom>
          <a:solidFill>
            <a:srgbClr val="57556F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10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9" name="Параллелограмм 48"/>
          <p:cNvSpPr/>
          <p:nvPr/>
        </p:nvSpPr>
        <p:spPr>
          <a:xfrm>
            <a:off x="6182262" y="1340768"/>
            <a:ext cx="2272234" cy="720080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2400" b="1" dirty="0" smtClean="0">
                <a:solidFill>
                  <a:srgbClr val="85234D"/>
                </a:solidFill>
                <a:latin typeface="Century Gothic" pitchFamily="34" charset="0"/>
              </a:rPr>
              <a:t>14 </a:t>
            </a:r>
            <a:r>
              <a:rPr lang="ru-RU" b="1" dirty="0">
                <a:solidFill>
                  <a:srgbClr val="85234D"/>
                </a:solidFill>
                <a:latin typeface="Century Gothic" pitchFamily="34" charset="0"/>
              </a:rPr>
              <a:t>площадок</a:t>
            </a:r>
          </a:p>
          <a:p>
            <a:r>
              <a:rPr lang="ru-RU" sz="2400" b="1" dirty="0" smtClean="0">
                <a:solidFill>
                  <a:srgbClr val="85234D"/>
                </a:solidFill>
                <a:latin typeface="Century Gothic" pitchFamily="34" charset="0"/>
              </a:rPr>
              <a:t>5,9</a:t>
            </a:r>
            <a:r>
              <a:rPr lang="ru-RU" sz="1600" b="1" dirty="0" smtClean="0">
                <a:solidFill>
                  <a:srgbClr val="85234D"/>
                </a:solidFill>
                <a:latin typeface="Century Gothic" pitchFamily="34" charset="0"/>
              </a:rPr>
              <a:t> </a:t>
            </a:r>
            <a:r>
              <a:rPr lang="ru-RU" sz="1600" b="1" dirty="0">
                <a:solidFill>
                  <a:srgbClr val="85234D"/>
                </a:solidFill>
                <a:latin typeface="Century Gothic" pitchFamily="34" charset="0"/>
              </a:rPr>
              <a:t>га</a:t>
            </a:r>
          </a:p>
        </p:txBody>
      </p:sp>
    </p:spTree>
    <p:extLst>
      <p:ext uri="{BB962C8B-B14F-4D97-AF65-F5344CB8AC3E}">
        <p14:creationId xmlns="" xmlns:p14="http://schemas.microsoft.com/office/powerpoint/2010/main" val="3126927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9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61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Группа 63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75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5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AutoShape 4" descr="https://upload.wikimedia.org/wikipedia/commons/thumb/3/34/Road_font_awesome.svg/1024px-Road_font_awesome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 rot="5400000">
            <a:off x="8319981" y="1026104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3876" y="116632"/>
            <a:ext cx="449834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96004B"/>
                </a:solidFill>
                <a:latin typeface="Century Gothic" pitchFamily="34" charset="0"/>
              </a:rPr>
              <a:t>ЖИЛАЯ ЗАСТРОЙКА </a:t>
            </a:r>
            <a:r>
              <a:rPr lang="en-US" sz="2300" b="1" dirty="0" smtClean="0">
                <a:solidFill>
                  <a:srgbClr val="96004B"/>
                </a:solidFill>
                <a:latin typeface="Century Gothic" pitchFamily="34" charset="0"/>
              </a:rPr>
              <a:t>| </a:t>
            </a:r>
            <a:r>
              <a:rPr lang="ru-RU" sz="2300" b="1" dirty="0" smtClean="0">
                <a:solidFill>
                  <a:srgbClr val="96004B"/>
                </a:solidFill>
                <a:latin typeface="Century Gothic" pitchFamily="34" charset="0"/>
              </a:rPr>
              <a:t>ПЛАНЫ</a:t>
            </a:r>
            <a:endParaRPr lang="ru-RU" sz="2300" dirty="0">
              <a:solidFill>
                <a:srgbClr val="96004B"/>
              </a:solidFill>
              <a:latin typeface="Century Gothic" pitchFamily="34" charset="0"/>
            </a:endParaRPr>
          </a:p>
        </p:txBody>
      </p:sp>
      <p:graphicFrame>
        <p:nvGraphicFramePr>
          <p:cNvPr id="112" name="Таблица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1126748"/>
              </p:ext>
            </p:extLst>
          </p:nvPr>
        </p:nvGraphicFramePr>
        <p:xfrm>
          <a:off x="395536" y="764704"/>
          <a:ext cx="8352927" cy="593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9125"/>
                <a:gridCol w="1371295"/>
                <a:gridCol w="1508512"/>
                <a:gridCol w="1059070"/>
                <a:gridCol w="1944925"/>
              </a:tblGrid>
              <a:tr h="964027"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Разработка проектов планировок и проектов межеваний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Площадь территории, га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Микрорайон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Год реализации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Количество формируемых земельных участков для многоквартирного жилищного строительства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14827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Территория в районе улиц</a:t>
                      </a:r>
                      <a:r>
                        <a:rPr lang="ru-RU" sz="1000" kern="1200" baseline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Ростовская </a:t>
                      </a: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  <a:sym typeface="Symbol"/>
                        </a:rPr>
                        <a:t></a:t>
                      </a: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Ширшова</a:t>
                      </a: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  <a:sym typeface="Symbol"/>
                        </a:rPr>
                        <a:t></a:t>
                      </a: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Планировочная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(в т.ч. инженерные изыскания)</a:t>
                      </a:r>
                      <a:endParaRPr lang="ru-RU" sz="10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3,2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Заволжье-2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202</a:t>
                      </a:r>
                      <a:r>
                        <a:rPr lang="en-US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0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3 </a:t>
                      </a:r>
                      <a:endParaRPr lang="ru-RU" sz="10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Территория в районе</a:t>
                      </a:r>
                      <a:r>
                        <a:rPr lang="en-US" sz="10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Ширшова-Планировочная-Волкова-1-я </a:t>
                      </a:r>
                      <a:r>
                        <a:rPr lang="ru-RU" sz="1000" baseline="0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Тарнопольская</a:t>
                      </a:r>
                      <a:endParaRPr lang="ru-RU" sz="10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0,6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Заволжье</a:t>
                      </a:r>
                      <a:r>
                        <a:rPr lang="ru-RU" sz="10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-2</a:t>
                      </a:r>
                      <a:endParaRPr lang="ru-RU" sz="10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2020</a:t>
                      </a:r>
                      <a:endParaRPr lang="ru-RU" sz="10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0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Территория в границах улиц: Февральской – Рабкоровской</a:t>
                      </a:r>
                      <a:r>
                        <a:rPr lang="ru-RU" sz="10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– </a:t>
                      </a:r>
                      <a:r>
                        <a:rPr lang="ru-RU" sz="1000" baseline="0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Волочаевской</a:t>
                      </a:r>
                      <a:r>
                        <a:rPr lang="ru-RU" sz="10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- </a:t>
                      </a:r>
                      <a:r>
                        <a:rPr lang="ru-RU" sz="1000" baseline="0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Пархинской</a:t>
                      </a:r>
                      <a:endParaRPr lang="ru-RU" sz="10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4,2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Гагаринский</a:t>
                      </a:r>
                      <a:endParaRPr lang="ru-RU" sz="10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202</a:t>
                      </a:r>
                      <a:r>
                        <a:rPr lang="en-US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0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0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98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Территория в границах улиц</a:t>
                      </a:r>
                      <a:r>
                        <a:rPr lang="ru-RU" sz="10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: Февральской – Николая Невского – </a:t>
                      </a:r>
                      <a:r>
                        <a:rPr lang="ru-RU" sz="1000" baseline="0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Волочаевской</a:t>
                      </a:r>
                      <a:r>
                        <a:rPr lang="ru-RU" sz="10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- Черепичной</a:t>
                      </a:r>
                      <a:endParaRPr lang="ru-RU" sz="10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5,7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Мариевка</a:t>
                      </a:r>
                      <a:endParaRPr lang="ru-RU" sz="10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2022</a:t>
                      </a:r>
                      <a:endParaRPr lang="ru-RU" sz="10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Не менее 2</a:t>
                      </a:r>
                      <a:endParaRPr lang="ru-RU" sz="10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83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Территория в районе д. 50а по Февральской ул. (в т.ч. инженерные изыскания)</a:t>
                      </a:r>
                      <a:endParaRPr lang="ru-RU" sz="10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0,45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Мариевка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202</a:t>
                      </a:r>
                      <a:r>
                        <a:rPr lang="en-US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0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Не менее 1</a:t>
                      </a:r>
                      <a:endParaRPr lang="ru-RU" sz="10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69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Территория в районе д. 1а по Полевой ул. (в т.ч. инженерные изыскания)</a:t>
                      </a:r>
                      <a:endParaRPr lang="ru-RU" sz="10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0,16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Зачеремушный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2022</a:t>
                      </a:r>
                      <a:endParaRPr lang="ru-RU" sz="10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Не менее 1</a:t>
                      </a:r>
                      <a:endParaRPr lang="ru-RU" sz="10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555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Территория в районе улиц Партизанская – Новосёлов – Гражданская – пр. Серова</a:t>
                      </a:r>
                      <a:endParaRPr lang="ru-RU" sz="10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36</a:t>
                      </a: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,08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Прибрежный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2022</a:t>
                      </a:r>
                      <a:endParaRPr lang="ru-RU" sz="10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Не менее 7</a:t>
                      </a:r>
                      <a:endParaRPr lang="ru-RU" sz="10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41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Территория в районе </a:t>
                      </a:r>
                    </a:p>
                    <a:p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улицы </a:t>
                      </a:r>
                      <a:r>
                        <a:rPr lang="ru-RU" sz="1000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Грекова</a:t>
                      </a:r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(в т.ч. </a:t>
                      </a:r>
                    </a:p>
                    <a:p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инженерные изыскания) 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4,1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Мариевка</a:t>
                      </a:r>
                      <a:endParaRPr lang="ru-RU" sz="10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2021</a:t>
                      </a:r>
                      <a:endParaRPr lang="ru-RU" sz="10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0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Территория</a:t>
                      </a:r>
                      <a:r>
                        <a:rPr lang="ru-RU" sz="10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в районе </a:t>
                      </a:r>
                      <a:r>
                        <a:rPr lang="ru-RU" sz="1000" baseline="0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пр-та</a:t>
                      </a:r>
                      <a:r>
                        <a:rPr lang="ru-RU" sz="10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50 Лет Октября и ул. </a:t>
                      </a:r>
                      <a:r>
                        <a:rPr lang="ru-RU" sz="1000" baseline="0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Гэсовской</a:t>
                      </a:r>
                      <a:endParaRPr lang="ru-RU" sz="10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Переборы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2023</a:t>
                      </a:r>
                      <a:endParaRPr lang="ru-RU" sz="10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Не менее 9</a:t>
                      </a:r>
                      <a:endParaRPr lang="ru-RU" sz="10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8588944" y="301764"/>
            <a:ext cx="303536" cy="318924"/>
          </a:xfrm>
          <a:prstGeom prst="rect">
            <a:avLst/>
          </a:prstGeom>
          <a:solidFill>
            <a:srgbClr val="57556F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11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232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968" y="908720"/>
            <a:ext cx="4926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И.о</a:t>
            </a:r>
            <a:r>
              <a:rPr lang="ru-RU" sz="1400" dirty="0" smtClean="0">
                <a:latin typeface="Century Gothic" pitchFamily="34" charset="0"/>
              </a:rPr>
              <a:t>. Главы </a:t>
            </a:r>
            <a:r>
              <a:rPr lang="ru-RU" sz="1400" dirty="0">
                <a:latin typeface="Century Gothic" pitchFamily="34" charset="0"/>
              </a:rPr>
              <a:t>городского округа город Рыбинск </a:t>
            </a:r>
          </a:p>
          <a:p>
            <a:r>
              <a:rPr lang="ru-RU" sz="1400" dirty="0" err="1" smtClean="0">
                <a:latin typeface="Century Gothic" pitchFamily="34" charset="0"/>
              </a:rPr>
              <a:t>Рябченков</a:t>
            </a:r>
            <a:r>
              <a:rPr lang="ru-RU" sz="1400" dirty="0" smtClean="0">
                <a:latin typeface="Century Gothic" pitchFamily="34" charset="0"/>
              </a:rPr>
              <a:t> Алексей Владимирович</a:t>
            </a:r>
            <a:endParaRPr lang="ru-RU" sz="1400" dirty="0">
              <a:latin typeface="Century Gothic" pitchFamily="34" charset="0"/>
            </a:endParaRPr>
          </a:p>
          <a:p>
            <a:r>
              <a:rPr lang="ru-RU" sz="1400" dirty="0">
                <a:latin typeface="Century Gothic" pitchFamily="34" charset="0"/>
              </a:rPr>
              <a:t>тел.: </a:t>
            </a:r>
            <a:r>
              <a:rPr lang="ru-RU" sz="1400" dirty="0" smtClean="0">
                <a:latin typeface="Century Gothic" pitchFamily="34" charset="0"/>
              </a:rPr>
              <a:t>+7 </a:t>
            </a:r>
            <a:r>
              <a:rPr lang="ru-RU" sz="1400" dirty="0">
                <a:latin typeface="Century Gothic" pitchFamily="34" charset="0"/>
              </a:rPr>
              <a:t>(4855) </a:t>
            </a:r>
            <a:r>
              <a:rPr lang="ru-RU" sz="1400" dirty="0" smtClean="0">
                <a:latin typeface="Century Gothic" pitchFamily="34" charset="0"/>
              </a:rPr>
              <a:t>29-00-07,</a:t>
            </a:r>
            <a:br>
              <a:rPr lang="ru-RU" sz="1400" dirty="0" smtClean="0">
                <a:latin typeface="Century Gothic" pitchFamily="34" charset="0"/>
              </a:rPr>
            </a:br>
            <a:r>
              <a:rPr lang="en-US" sz="1400" dirty="0" smtClean="0">
                <a:latin typeface="Century Gothic" pitchFamily="34" charset="0"/>
              </a:rPr>
              <a:t>e-mail</a:t>
            </a:r>
            <a:r>
              <a:rPr lang="en-US" sz="1400" dirty="0">
                <a:latin typeface="Century Gothic" pitchFamily="34" charset="0"/>
              </a:rPr>
              <a:t>: office@rybadm.ru </a:t>
            </a:r>
            <a:endParaRPr lang="ru-RU" sz="1400" dirty="0" smtClean="0"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093296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entury Gothic" pitchFamily="34" charset="0"/>
              </a:rPr>
              <a:t>Администрация городского округа город Рыбинск Ярославской области</a:t>
            </a:r>
          </a:p>
          <a:p>
            <a:pPr algn="just"/>
            <a:r>
              <a:rPr lang="ru-RU" sz="1400" dirty="0" smtClean="0">
                <a:latin typeface="Century Gothic" pitchFamily="34" charset="0"/>
              </a:rPr>
              <a:t>152900</a:t>
            </a:r>
            <a:r>
              <a:rPr lang="ru-RU" sz="1400" dirty="0">
                <a:latin typeface="Century Gothic" pitchFamily="34" charset="0"/>
              </a:rPr>
              <a:t>, Ярославская обл., г. Рыбинск, ул. Рабочая, д.1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388" y="404664"/>
            <a:ext cx="1872208" cy="369332"/>
          </a:xfrm>
          <a:prstGeom prst="rect">
            <a:avLst/>
          </a:prstGeom>
          <a:solidFill>
            <a:srgbClr val="96004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КОНТАКТЫ</a:t>
            </a:r>
            <a:endParaRPr lang="ru-RU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276872"/>
            <a:ext cx="64807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itchFamily="34" charset="0"/>
              </a:rPr>
              <a:t>Начальник управления экономического развития и инвестиций </a:t>
            </a:r>
          </a:p>
          <a:p>
            <a:r>
              <a:rPr lang="ru-RU" sz="1400" dirty="0">
                <a:latin typeface="Century Gothic" pitchFamily="34" charset="0"/>
              </a:rPr>
              <a:t>Харисова Ольга Викторовна</a:t>
            </a:r>
          </a:p>
          <a:p>
            <a:r>
              <a:rPr lang="ru-RU" sz="1400" dirty="0">
                <a:latin typeface="Century Gothic" pitchFamily="34" charset="0"/>
              </a:rPr>
              <a:t>тел.: +7 (4855) 29-00-22</a:t>
            </a:r>
            <a:r>
              <a:rPr lang="ru-RU" sz="1400" dirty="0" smtClean="0">
                <a:latin typeface="Century Gothic" pitchFamily="34" charset="0"/>
              </a:rPr>
              <a:t>, </a:t>
            </a:r>
            <a:endParaRPr lang="ru-RU" sz="1400" dirty="0" smtClean="0">
              <a:latin typeface="Century Gothic" pitchFamily="34" charset="0"/>
            </a:endParaRPr>
          </a:p>
          <a:p>
            <a:r>
              <a:rPr lang="en-US" sz="1400" dirty="0" smtClean="0">
                <a:latin typeface="Century Gothic" pitchFamily="34" charset="0"/>
              </a:rPr>
              <a:t>e-mail</a:t>
            </a:r>
            <a:r>
              <a:rPr lang="en-US" sz="1400" dirty="0">
                <a:latin typeface="Century Gothic" pitchFamily="34" charset="0"/>
              </a:rPr>
              <a:t>: econ@rybadm.ru </a:t>
            </a:r>
            <a:endParaRPr lang="ru-RU" sz="1400" dirty="0">
              <a:latin typeface="Century Gothic" pitchFamily="34" charset="0"/>
            </a:endParaRPr>
          </a:p>
          <a:p>
            <a:endParaRPr lang="ru-RU" sz="1400" dirty="0" smtClean="0">
              <a:latin typeface="Century Gothic" pitchFamily="34" charset="0"/>
            </a:endParaRPr>
          </a:p>
          <a:p>
            <a:endParaRPr lang="ru-RU" sz="1400" dirty="0" smtClean="0">
              <a:latin typeface="Century Gothic" pitchFamily="34" charset="0"/>
            </a:endParaRPr>
          </a:p>
          <a:p>
            <a:endParaRPr lang="en-US" sz="1400" dirty="0">
              <a:latin typeface="Century Gothic" pitchFamily="34" charset="0"/>
            </a:endParaRPr>
          </a:p>
          <a:p>
            <a:r>
              <a:rPr lang="ru-RU" sz="1400" dirty="0">
                <a:latin typeface="Century Gothic" pitchFamily="34" charset="0"/>
              </a:rPr>
              <a:t>Директор департамента имущественных и земельных отношений </a:t>
            </a:r>
          </a:p>
          <a:p>
            <a:r>
              <a:rPr lang="ru-RU" sz="1400" dirty="0" err="1">
                <a:latin typeface="Century Gothic" pitchFamily="34" charset="0"/>
              </a:rPr>
              <a:t>Поткина</a:t>
            </a:r>
            <a:r>
              <a:rPr lang="ru-RU" sz="1400" dirty="0">
                <a:latin typeface="Century Gothic" pitchFamily="34" charset="0"/>
              </a:rPr>
              <a:t> Наталия Александровна </a:t>
            </a:r>
          </a:p>
          <a:p>
            <a:r>
              <a:rPr lang="ru-RU" sz="1400" dirty="0">
                <a:latin typeface="Century Gothic" pitchFamily="34" charset="0"/>
              </a:rPr>
              <a:t>Тел.: +7(4855) </a:t>
            </a:r>
            <a:r>
              <a:rPr lang="ru-RU" sz="1400" dirty="0" smtClean="0">
                <a:latin typeface="Century Gothic" pitchFamily="34" charset="0"/>
              </a:rPr>
              <a:t>20-44-74 (доб.208), </a:t>
            </a:r>
          </a:p>
          <a:p>
            <a:r>
              <a:rPr lang="en-US" sz="1400" dirty="0" smtClean="0">
                <a:latin typeface="Century Gothic" pitchFamily="34" charset="0"/>
              </a:rPr>
              <a:t>e-mail</a:t>
            </a:r>
            <a:r>
              <a:rPr lang="en-US" sz="1400" dirty="0">
                <a:latin typeface="Century Gothic" pitchFamily="34" charset="0"/>
              </a:rPr>
              <a:t>: imush@rybadm.ru </a:t>
            </a:r>
            <a:endParaRPr lang="ru-RU" sz="1400" dirty="0">
              <a:latin typeface="Century Gothic" pitchFamily="34" charset="0"/>
            </a:endParaRPr>
          </a:p>
        </p:txBody>
      </p:sp>
      <p:pic>
        <p:nvPicPr>
          <p:cNvPr id="2052" name="Picture 4" descr="https://www.pngitem.com/pimgs/m/512-5125487_location-finder-icon-png-transparent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165304"/>
            <a:ext cx="432048" cy="373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18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apchr.ru/templates/default/img/map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6390133" cy="3649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069899" y="1583083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38213" y="2045248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25351" y="1436110"/>
            <a:ext cx="10967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САНКТ-ПЕТЕРБУРГ </a:t>
            </a:r>
            <a:endParaRPr lang="ru-RU" sz="8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4055" y="2090966"/>
            <a:ext cx="6431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МОСКВА</a:t>
            </a:r>
            <a:endParaRPr lang="ru-RU" sz="8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Овал 11"/>
          <p:cNvSpPr/>
          <p:nvPr/>
        </p:nvSpPr>
        <p:spPr>
          <a:xfrm>
            <a:off x="1091888" y="1831384"/>
            <a:ext cx="177387" cy="151309"/>
          </a:xfrm>
          <a:custGeom>
            <a:avLst/>
            <a:gdLst>
              <a:gd name="connsiteX0" fmla="*/ 0 w 216024"/>
              <a:gd name="connsiteY0" fmla="*/ 67682 h 135364"/>
              <a:gd name="connsiteX1" fmla="*/ 108012 w 216024"/>
              <a:gd name="connsiteY1" fmla="*/ 0 h 135364"/>
              <a:gd name="connsiteX2" fmla="*/ 216024 w 216024"/>
              <a:gd name="connsiteY2" fmla="*/ 67682 h 135364"/>
              <a:gd name="connsiteX3" fmla="*/ 108012 w 216024"/>
              <a:gd name="connsiteY3" fmla="*/ 135364 h 135364"/>
              <a:gd name="connsiteX4" fmla="*/ 0 w 216024"/>
              <a:gd name="connsiteY4" fmla="*/ 67682 h 135364"/>
              <a:gd name="connsiteX0" fmla="*/ 2827 w 218851"/>
              <a:gd name="connsiteY0" fmla="*/ 73397 h 141079"/>
              <a:gd name="connsiteX1" fmla="*/ 61309 w 218851"/>
              <a:gd name="connsiteY1" fmla="*/ 0 h 141079"/>
              <a:gd name="connsiteX2" fmla="*/ 218851 w 218851"/>
              <a:gd name="connsiteY2" fmla="*/ 73397 h 141079"/>
              <a:gd name="connsiteX3" fmla="*/ 110839 w 218851"/>
              <a:gd name="connsiteY3" fmla="*/ 141079 h 141079"/>
              <a:gd name="connsiteX4" fmla="*/ 2827 w 218851"/>
              <a:gd name="connsiteY4" fmla="*/ 73397 h 141079"/>
              <a:gd name="connsiteX0" fmla="*/ 32117 w 248141"/>
              <a:gd name="connsiteY0" fmla="*/ 73397 h 142984"/>
              <a:gd name="connsiteX1" fmla="*/ 90599 w 248141"/>
              <a:gd name="connsiteY1" fmla="*/ 0 h 142984"/>
              <a:gd name="connsiteX2" fmla="*/ 248141 w 248141"/>
              <a:gd name="connsiteY2" fmla="*/ 73397 h 142984"/>
              <a:gd name="connsiteX3" fmla="*/ 27734 w 248141"/>
              <a:gd name="connsiteY3" fmla="*/ 142984 h 142984"/>
              <a:gd name="connsiteX4" fmla="*/ 32117 w 248141"/>
              <a:gd name="connsiteY4" fmla="*/ 73397 h 142984"/>
              <a:gd name="connsiteX0" fmla="*/ 16427 w 161966"/>
              <a:gd name="connsiteY0" fmla="*/ 73466 h 143212"/>
              <a:gd name="connsiteX1" fmla="*/ 74909 w 161966"/>
              <a:gd name="connsiteY1" fmla="*/ 69 h 143212"/>
              <a:gd name="connsiteX2" fmla="*/ 161966 w 161966"/>
              <a:gd name="connsiteY2" fmla="*/ 86801 h 143212"/>
              <a:gd name="connsiteX3" fmla="*/ 12044 w 161966"/>
              <a:gd name="connsiteY3" fmla="*/ 143053 h 143212"/>
              <a:gd name="connsiteX4" fmla="*/ 16427 w 161966"/>
              <a:gd name="connsiteY4" fmla="*/ 73466 h 143212"/>
              <a:gd name="connsiteX0" fmla="*/ 16427 w 167262"/>
              <a:gd name="connsiteY0" fmla="*/ 75186 h 144864"/>
              <a:gd name="connsiteX1" fmla="*/ 74909 w 167262"/>
              <a:gd name="connsiteY1" fmla="*/ 1789 h 144864"/>
              <a:gd name="connsiteX2" fmla="*/ 128049 w 167262"/>
              <a:gd name="connsiteY2" fmla="*/ 28067 h 144864"/>
              <a:gd name="connsiteX3" fmla="*/ 161966 w 167262"/>
              <a:gd name="connsiteY3" fmla="*/ 88521 h 144864"/>
              <a:gd name="connsiteX4" fmla="*/ 12044 w 167262"/>
              <a:gd name="connsiteY4" fmla="*/ 144773 h 144864"/>
              <a:gd name="connsiteX5" fmla="*/ 16427 w 167262"/>
              <a:gd name="connsiteY5" fmla="*/ 75186 h 144864"/>
              <a:gd name="connsiteX0" fmla="*/ 16427 w 168651"/>
              <a:gd name="connsiteY0" fmla="*/ 77776 h 147454"/>
              <a:gd name="connsiteX1" fmla="*/ 74909 w 168651"/>
              <a:gd name="connsiteY1" fmla="*/ 4379 h 147454"/>
              <a:gd name="connsiteX2" fmla="*/ 139479 w 168651"/>
              <a:gd name="connsiteY2" fmla="*/ 17322 h 147454"/>
              <a:gd name="connsiteX3" fmla="*/ 161966 w 168651"/>
              <a:gd name="connsiteY3" fmla="*/ 91111 h 147454"/>
              <a:gd name="connsiteX4" fmla="*/ 12044 w 168651"/>
              <a:gd name="connsiteY4" fmla="*/ 147363 h 147454"/>
              <a:gd name="connsiteX5" fmla="*/ 16427 w 168651"/>
              <a:gd name="connsiteY5" fmla="*/ 77776 h 147454"/>
              <a:gd name="connsiteX0" fmla="*/ 16427 w 164199"/>
              <a:gd name="connsiteY0" fmla="*/ 77776 h 149466"/>
              <a:gd name="connsiteX1" fmla="*/ 74909 w 164199"/>
              <a:gd name="connsiteY1" fmla="*/ 4379 h 149466"/>
              <a:gd name="connsiteX2" fmla="*/ 139479 w 164199"/>
              <a:gd name="connsiteY2" fmla="*/ 17322 h 149466"/>
              <a:gd name="connsiteX3" fmla="*/ 161966 w 164199"/>
              <a:gd name="connsiteY3" fmla="*/ 91111 h 149466"/>
              <a:gd name="connsiteX4" fmla="*/ 89949 w 164199"/>
              <a:gd name="connsiteY4" fmla="*/ 127812 h 149466"/>
              <a:gd name="connsiteX5" fmla="*/ 12044 w 164199"/>
              <a:gd name="connsiteY5" fmla="*/ 147363 h 149466"/>
              <a:gd name="connsiteX6" fmla="*/ 16427 w 164199"/>
              <a:gd name="connsiteY6" fmla="*/ 77776 h 149466"/>
              <a:gd name="connsiteX0" fmla="*/ 11431 w 159203"/>
              <a:gd name="connsiteY0" fmla="*/ 77776 h 154069"/>
              <a:gd name="connsiteX1" fmla="*/ 69913 w 159203"/>
              <a:gd name="connsiteY1" fmla="*/ 4379 h 154069"/>
              <a:gd name="connsiteX2" fmla="*/ 134483 w 159203"/>
              <a:gd name="connsiteY2" fmla="*/ 17322 h 154069"/>
              <a:gd name="connsiteX3" fmla="*/ 156970 w 159203"/>
              <a:gd name="connsiteY3" fmla="*/ 91111 h 154069"/>
              <a:gd name="connsiteX4" fmla="*/ 88763 w 159203"/>
              <a:gd name="connsiteY4" fmla="*/ 144957 h 154069"/>
              <a:gd name="connsiteX5" fmla="*/ 7048 w 159203"/>
              <a:gd name="connsiteY5" fmla="*/ 147363 h 154069"/>
              <a:gd name="connsiteX6" fmla="*/ 11431 w 159203"/>
              <a:gd name="connsiteY6" fmla="*/ 77776 h 154069"/>
              <a:gd name="connsiteX0" fmla="*/ 11431 w 159203"/>
              <a:gd name="connsiteY0" fmla="*/ 77776 h 150004"/>
              <a:gd name="connsiteX1" fmla="*/ 69913 w 159203"/>
              <a:gd name="connsiteY1" fmla="*/ 4379 h 150004"/>
              <a:gd name="connsiteX2" fmla="*/ 134483 w 159203"/>
              <a:gd name="connsiteY2" fmla="*/ 17322 h 150004"/>
              <a:gd name="connsiteX3" fmla="*/ 156970 w 159203"/>
              <a:gd name="connsiteY3" fmla="*/ 91111 h 150004"/>
              <a:gd name="connsiteX4" fmla="*/ 88763 w 159203"/>
              <a:gd name="connsiteY4" fmla="*/ 144957 h 150004"/>
              <a:gd name="connsiteX5" fmla="*/ 7048 w 159203"/>
              <a:gd name="connsiteY5" fmla="*/ 147363 h 150004"/>
              <a:gd name="connsiteX6" fmla="*/ 11431 w 159203"/>
              <a:gd name="connsiteY6" fmla="*/ 77776 h 150004"/>
              <a:gd name="connsiteX0" fmla="*/ 11431 w 162707"/>
              <a:gd name="connsiteY0" fmla="*/ 77776 h 150004"/>
              <a:gd name="connsiteX1" fmla="*/ 69913 w 162707"/>
              <a:gd name="connsiteY1" fmla="*/ 4379 h 150004"/>
              <a:gd name="connsiteX2" fmla="*/ 134483 w 162707"/>
              <a:gd name="connsiteY2" fmla="*/ 17322 h 150004"/>
              <a:gd name="connsiteX3" fmla="*/ 160780 w 162707"/>
              <a:gd name="connsiteY3" fmla="*/ 93016 h 150004"/>
              <a:gd name="connsiteX4" fmla="*/ 88763 w 162707"/>
              <a:gd name="connsiteY4" fmla="*/ 144957 h 150004"/>
              <a:gd name="connsiteX5" fmla="*/ 7048 w 162707"/>
              <a:gd name="connsiteY5" fmla="*/ 147363 h 150004"/>
              <a:gd name="connsiteX6" fmla="*/ 11431 w 162707"/>
              <a:gd name="connsiteY6" fmla="*/ 77776 h 150004"/>
              <a:gd name="connsiteX0" fmla="*/ 10461 w 161737"/>
              <a:gd name="connsiteY0" fmla="*/ 77776 h 150004"/>
              <a:gd name="connsiteX1" fmla="*/ 68943 w 161737"/>
              <a:gd name="connsiteY1" fmla="*/ 4379 h 150004"/>
              <a:gd name="connsiteX2" fmla="*/ 133513 w 161737"/>
              <a:gd name="connsiteY2" fmla="*/ 17322 h 150004"/>
              <a:gd name="connsiteX3" fmla="*/ 159810 w 161737"/>
              <a:gd name="connsiteY3" fmla="*/ 93016 h 150004"/>
              <a:gd name="connsiteX4" fmla="*/ 87793 w 161737"/>
              <a:gd name="connsiteY4" fmla="*/ 144957 h 150004"/>
              <a:gd name="connsiteX5" fmla="*/ 6078 w 161737"/>
              <a:gd name="connsiteY5" fmla="*/ 147363 h 150004"/>
              <a:gd name="connsiteX6" fmla="*/ 10461 w 161737"/>
              <a:gd name="connsiteY6" fmla="*/ 77776 h 150004"/>
              <a:gd name="connsiteX0" fmla="*/ 11172 w 162448"/>
              <a:gd name="connsiteY0" fmla="*/ 84152 h 156380"/>
              <a:gd name="connsiteX1" fmla="*/ 63939 w 162448"/>
              <a:gd name="connsiteY1" fmla="*/ 3135 h 156380"/>
              <a:gd name="connsiteX2" fmla="*/ 134224 w 162448"/>
              <a:gd name="connsiteY2" fmla="*/ 23698 h 156380"/>
              <a:gd name="connsiteX3" fmla="*/ 160521 w 162448"/>
              <a:gd name="connsiteY3" fmla="*/ 99392 h 156380"/>
              <a:gd name="connsiteX4" fmla="*/ 88504 w 162448"/>
              <a:gd name="connsiteY4" fmla="*/ 151333 h 156380"/>
              <a:gd name="connsiteX5" fmla="*/ 6789 w 162448"/>
              <a:gd name="connsiteY5" fmla="*/ 153739 h 156380"/>
              <a:gd name="connsiteX6" fmla="*/ 11172 w 162448"/>
              <a:gd name="connsiteY6" fmla="*/ 84152 h 156380"/>
              <a:gd name="connsiteX0" fmla="*/ 9485 w 160761"/>
              <a:gd name="connsiteY0" fmla="*/ 84152 h 156380"/>
              <a:gd name="connsiteX1" fmla="*/ 62252 w 160761"/>
              <a:gd name="connsiteY1" fmla="*/ 3135 h 156380"/>
              <a:gd name="connsiteX2" fmla="*/ 132537 w 160761"/>
              <a:gd name="connsiteY2" fmla="*/ 23698 h 156380"/>
              <a:gd name="connsiteX3" fmla="*/ 158834 w 160761"/>
              <a:gd name="connsiteY3" fmla="*/ 99392 h 156380"/>
              <a:gd name="connsiteX4" fmla="*/ 86817 w 160761"/>
              <a:gd name="connsiteY4" fmla="*/ 151333 h 156380"/>
              <a:gd name="connsiteX5" fmla="*/ 5102 w 160761"/>
              <a:gd name="connsiteY5" fmla="*/ 153739 h 156380"/>
              <a:gd name="connsiteX6" fmla="*/ 9485 w 160761"/>
              <a:gd name="connsiteY6" fmla="*/ 84152 h 156380"/>
              <a:gd name="connsiteX0" fmla="*/ 12190 w 163466"/>
              <a:gd name="connsiteY0" fmla="*/ 84152 h 156380"/>
              <a:gd name="connsiteX1" fmla="*/ 64957 w 163466"/>
              <a:gd name="connsiteY1" fmla="*/ 3135 h 156380"/>
              <a:gd name="connsiteX2" fmla="*/ 135242 w 163466"/>
              <a:gd name="connsiteY2" fmla="*/ 23698 h 156380"/>
              <a:gd name="connsiteX3" fmla="*/ 161539 w 163466"/>
              <a:gd name="connsiteY3" fmla="*/ 99392 h 156380"/>
              <a:gd name="connsiteX4" fmla="*/ 89522 w 163466"/>
              <a:gd name="connsiteY4" fmla="*/ 151333 h 156380"/>
              <a:gd name="connsiteX5" fmla="*/ 7807 w 163466"/>
              <a:gd name="connsiteY5" fmla="*/ 153739 h 156380"/>
              <a:gd name="connsiteX6" fmla="*/ 3797 w 163466"/>
              <a:gd name="connsiteY6" fmla="*/ 124663 h 156380"/>
              <a:gd name="connsiteX7" fmla="*/ 12190 w 163466"/>
              <a:gd name="connsiteY7" fmla="*/ 84152 h 156380"/>
              <a:gd name="connsiteX0" fmla="*/ 23728 w 175004"/>
              <a:gd name="connsiteY0" fmla="*/ 84152 h 154338"/>
              <a:gd name="connsiteX1" fmla="*/ 76495 w 175004"/>
              <a:gd name="connsiteY1" fmla="*/ 3135 h 154338"/>
              <a:gd name="connsiteX2" fmla="*/ 146780 w 175004"/>
              <a:gd name="connsiteY2" fmla="*/ 23698 h 154338"/>
              <a:gd name="connsiteX3" fmla="*/ 173077 w 175004"/>
              <a:gd name="connsiteY3" fmla="*/ 99392 h 154338"/>
              <a:gd name="connsiteX4" fmla="*/ 101060 w 175004"/>
              <a:gd name="connsiteY4" fmla="*/ 151333 h 154338"/>
              <a:gd name="connsiteX5" fmla="*/ 19345 w 175004"/>
              <a:gd name="connsiteY5" fmla="*/ 153739 h 154338"/>
              <a:gd name="connsiteX6" fmla="*/ 95 w 175004"/>
              <a:gd name="connsiteY6" fmla="*/ 124663 h 154338"/>
              <a:gd name="connsiteX7" fmla="*/ 23728 w 175004"/>
              <a:gd name="connsiteY7" fmla="*/ 84152 h 154338"/>
              <a:gd name="connsiteX0" fmla="*/ 27538 w 175004"/>
              <a:gd name="connsiteY0" fmla="*/ 86184 h 154465"/>
              <a:gd name="connsiteX1" fmla="*/ 76495 w 175004"/>
              <a:gd name="connsiteY1" fmla="*/ 3262 h 154465"/>
              <a:gd name="connsiteX2" fmla="*/ 146780 w 175004"/>
              <a:gd name="connsiteY2" fmla="*/ 23825 h 154465"/>
              <a:gd name="connsiteX3" fmla="*/ 173077 w 175004"/>
              <a:gd name="connsiteY3" fmla="*/ 99519 h 154465"/>
              <a:gd name="connsiteX4" fmla="*/ 101060 w 175004"/>
              <a:gd name="connsiteY4" fmla="*/ 151460 h 154465"/>
              <a:gd name="connsiteX5" fmla="*/ 19345 w 175004"/>
              <a:gd name="connsiteY5" fmla="*/ 153866 h 154465"/>
              <a:gd name="connsiteX6" fmla="*/ 95 w 175004"/>
              <a:gd name="connsiteY6" fmla="*/ 124790 h 154465"/>
              <a:gd name="connsiteX7" fmla="*/ 27538 w 175004"/>
              <a:gd name="connsiteY7" fmla="*/ 86184 h 154465"/>
              <a:gd name="connsiteX0" fmla="*/ 27538 w 175004"/>
              <a:gd name="connsiteY0" fmla="*/ 83642 h 151923"/>
              <a:gd name="connsiteX1" fmla="*/ 49625 w 175004"/>
              <a:gd name="connsiteY1" fmla="*/ 42239 h 151923"/>
              <a:gd name="connsiteX2" fmla="*/ 76495 w 175004"/>
              <a:gd name="connsiteY2" fmla="*/ 720 h 151923"/>
              <a:gd name="connsiteX3" fmla="*/ 146780 w 175004"/>
              <a:gd name="connsiteY3" fmla="*/ 21283 h 151923"/>
              <a:gd name="connsiteX4" fmla="*/ 173077 w 175004"/>
              <a:gd name="connsiteY4" fmla="*/ 96977 h 151923"/>
              <a:gd name="connsiteX5" fmla="*/ 101060 w 175004"/>
              <a:gd name="connsiteY5" fmla="*/ 148918 h 151923"/>
              <a:gd name="connsiteX6" fmla="*/ 19345 w 175004"/>
              <a:gd name="connsiteY6" fmla="*/ 151324 h 151923"/>
              <a:gd name="connsiteX7" fmla="*/ 95 w 175004"/>
              <a:gd name="connsiteY7" fmla="*/ 122248 h 151923"/>
              <a:gd name="connsiteX8" fmla="*/ 27538 w 175004"/>
              <a:gd name="connsiteY8" fmla="*/ 83642 h 151923"/>
              <a:gd name="connsiteX0" fmla="*/ 27538 w 175004"/>
              <a:gd name="connsiteY0" fmla="*/ 83363 h 151644"/>
              <a:gd name="connsiteX1" fmla="*/ 49625 w 175004"/>
              <a:gd name="connsiteY1" fmla="*/ 41960 h 151644"/>
              <a:gd name="connsiteX2" fmla="*/ 36290 w 175004"/>
              <a:gd name="connsiteY2" fmla="*/ 36245 h 151644"/>
              <a:gd name="connsiteX3" fmla="*/ 76495 w 175004"/>
              <a:gd name="connsiteY3" fmla="*/ 441 h 151644"/>
              <a:gd name="connsiteX4" fmla="*/ 146780 w 175004"/>
              <a:gd name="connsiteY4" fmla="*/ 21004 h 151644"/>
              <a:gd name="connsiteX5" fmla="*/ 173077 w 175004"/>
              <a:gd name="connsiteY5" fmla="*/ 96698 h 151644"/>
              <a:gd name="connsiteX6" fmla="*/ 101060 w 175004"/>
              <a:gd name="connsiteY6" fmla="*/ 148639 h 151644"/>
              <a:gd name="connsiteX7" fmla="*/ 19345 w 175004"/>
              <a:gd name="connsiteY7" fmla="*/ 151045 h 151644"/>
              <a:gd name="connsiteX8" fmla="*/ 95 w 175004"/>
              <a:gd name="connsiteY8" fmla="*/ 121969 h 151644"/>
              <a:gd name="connsiteX9" fmla="*/ 27538 w 175004"/>
              <a:gd name="connsiteY9" fmla="*/ 83363 h 151644"/>
              <a:gd name="connsiteX0" fmla="*/ 27538 w 175004"/>
              <a:gd name="connsiteY0" fmla="*/ 83363 h 151644"/>
              <a:gd name="connsiteX1" fmla="*/ 36290 w 175004"/>
              <a:gd name="connsiteY1" fmla="*/ 36245 h 151644"/>
              <a:gd name="connsiteX2" fmla="*/ 76495 w 175004"/>
              <a:gd name="connsiteY2" fmla="*/ 441 h 151644"/>
              <a:gd name="connsiteX3" fmla="*/ 146780 w 175004"/>
              <a:gd name="connsiteY3" fmla="*/ 21004 h 151644"/>
              <a:gd name="connsiteX4" fmla="*/ 173077 w 175004"/>
              <a:gd name="connsiteY4" fmla="*/ 96698 h 151644"/>
              <a:gd name="connsiteX5" fmla="*/ 101060 w 175004"/>
              <a:gd name="connsiteY5" fmla="*/ 148639 h 151644"/>
              <a:gd name="connsiteX6" fmla="*/ 19345 w 175004"/>
              <a:gd name="connsiteY6" fmla="*/ 151045 h 151644"/>
              <a:gd name="connsiteX7" fmla="*/ 95 w 175004"/>
              <a:gd name="connsiteY7" fmla="*/ 121969 h 151644"/>
              <a:gd name="connsiteX8" fmla="*/ 27538 w 175004"/>
              <a:gd name="connsiteY8" fmla="*/ 83363 h 151644"/>
              <a:gd name="connsiteX0" fmla="*/ 27538 w 176290"/>
              <a:gd name="connsiteY0" fmla="*/ 82939 h 151220"/>
              <a:gd name="connsiteX1" fmla="*/ 36290 w 176290"/>
              <a:gd name="connsiteY1" fmla="*/ 35821 h 151220"/>
              <a:gd name="connsiteX2" fmla="*/ 76495 w 176290"/>
              <a:gd name="connsiteY2" fmla="*/ 17 h 151220"/>
              <a:gd name="connsiteX3" fmla="*/ 158210 w 176290"/>
              <a:gd name="connsiteY3" fmla="*/ 32010 h 151220"/>
              <a:gd name="connsiteX4" fmla="*/ 173077 w 176290"/>
              <a:gd name="connsiteY4" fmla="*/ 96274 h 151220"/>
              <a:gd name="connsiteX5" fmla="*/ 101060 w 176290"/>
              <a:gd name="connsiteY5" fmla="*/ 148215 h 151220"/>
              <a:gd name="connsiteX6" fmla="*/ 19345 w 176290"/>
              <a:gd name="connsiteY6" fmla="*/ 150621 h 151220"/>
              <a:gd name="connsiteX7" fmla="*/ 95 w 176290"/>
              <a:gd name="connsiteY7" fmla="*/ 121545 h 151220"/>
              <a:gd name="connsiteX8" fmla="*/ 27538 w 176290"/>
              <a:gd name="connsiteY8" fmla="*/ 82939 h 151220"/>
              <a:gd name="connsiteX0" fmla="*/ 27538 w 175520"/>
              <a:gd name="connsiteY0" fmla="*/ 83685 h 151966"/>
              <a:gd name="connsiteX1" fmla="*/ 36290 w 175520"/>
              <a:gd name="connsiteY1" fmla="*/ 36567 h 151966"/>
              <a:gd name="connsiteX2" fmla="*/ 76495 w 175520"/>
              <a:gd name="connsiteY2" fmla="*/ 763 h 151966"/>
              <a:gd name="connsiteX3" fmla="*/ 122015 w 175520"/>
              <a:gd name="connsiteY3" fmla="*/ 13706 h 151966"/>
              <a:gd name="connsiteX4" fmla="*/ 158210 w 175520"/>
              <a:gd name="connsiteY4" fmla="*/ 32756 h 151966"/>
              <a:gd name="connsiteX5" fmla="*/ 173077 w 175520"/>
              <a:gd name="connsiteY5" fmla="*/ 97020 h 151966"/>
              <a:gd name="connsiteX6" fmla="*/ 101060 w 175520"/>
              <a:gd name="connsiteY6" fmla="*/ 148961 h 151966"/>
              <a:gd name="connsiteX7" fmla="*/ 19345 w 175520"/>
              <a:gd name="connsiteY7" fmla="*/ 151367 h 151966"/>
              <a:gd name="connsiteX8" fmla="*/ 95 w 175520"/>
              <a:gd name="connsiteY8" fmla="*/ 122291 h 151966"/>
              <a:gd name="connsiteX9" fmla="*/ 27538 w 175520"/>
              <a:gd name="connsiteY9" fmla="*/ 83685 h 151966"/>
              <a:gd name="connsiteX0" fmla="*/ 27538 w 175520"/>
              <a:gd name="connsiteY0" fmla="*/ 83169 h 151450"/>
              <a:gd name="connsiteX1" fmla="*/ 36290 w 175520"/>
              <a:gd name="connsiteY1" fmla="*/ 36051 h 151450"/>
              <a:gd name="connsiteX2" fmla="*/ 76495 w 175520"/>
              <a:gd name="connsiteY2" fmla="*/ 247 h 151450"/>
              <a:gd name="connsiteX3" fmla="*/ 122015 w 175520"/>
              <a:gd name="connsiteY3" fmla="*/ 20810 h 151450"/>
              <a:gd name="connsiteX4" fmla="*/ 158210 w 175520"/>
              <a:gd name="connsiteY4" fmla="*/ 32240 h 151450"/>
              <a:gd name="connsiteX5" fmla="*/ 173077 w 175520"/>
              <a:gd name="connsiteY5" fmla="*/ 96504 h 151450"/>
              <a:gd name="connsiteX6" fmla="*/ 101060 w 175520"/>
              <a:gd name="connsiteY6" fmla="*/ 148445 h 151450"/>
              <a:gd name="connsiteX7" fmla="*/ 19345 w 175520"/>
              <a:gd name="connsiteY7" fmla="*/ 150851 h 151450"/>
              <a:gd name="connsiteX8" fmla="*/ 95 w 175520"/>
              <a:gd name="connsiteY8" fmla="*/ 121775 h 151450"/>
              <a:gd name="connsiteX9" fmla="*/ 27538 w 175520"/>
              <a:gd name="connsiteY9" fmla="*/ 83169 h 151450"/>
              <a:gd name="connsiteX0" fmla="*/ 27538 w 179150"/>
              <a:gd name="connsiteY0" fmla="*/ 83169 h 151450"/>
              <a:gd name="connsiteX1" fmla="*/ 36290 w 179150"/>
              <a:gd name="connsiteY1" fmla="*/ 36051 h 151450"/>
              <a:gd name="connsiteX2" fmla="*/ 76495 w 179150"/>
              <a:gd name="connsiteY2" fmla="*/ 247 h 151450"/>
              <a:gd name="connsiteX3" fmla="*/ 122015 w 179150"/>
              <a:gd name="connsiteY3" fmla="*/ 20810 h 151450"/>
              <a:gd name="connsiteX4" fmla="*/ 158210 w 179150"/>
              <a:gd name="connsiteY4" fmla="*/ 32240 h 151450"/>
              <a:gd name="connsiteX5" fmla="*/ 173450 w 179150"/>
              <a:gd name="connsiteY5" fmla="*/ 64625 h 151450"/>
              <a:gd name="connsiteX6" fmla="*/ 173077 w 179150"/>
              <a:gd name="connsiteY6" fmla="*/ 96504 h 151450"/>
              <a:gd name="connsiteX7" fmla="*/ 101060 w 179150"/>
              <a:gd name="connsiteY7" fmla="*/ 148445 h 151450"/>
              <a:gd name="connsiteX8" fmla="*/ 19345 w 179150"/>
              <a:gd name="connsiteY8" fmla="*/ 150851 h 151450"/>
              <a:gd name="connsiteX9" fmla="*/ 95 w 179150"/>
              <a:gd name="connsiteY9" fmla="*/ 121775 h 151450"/>
              <a:gd name="connsiteX10" fmla="*/ 27538 w 179150"/>
              <a:gd name="connsiteY10" fmla="*/ 83169 h 151450"/>
              <a:gd name="connsiteX0" fmla="*/ 27538 w 177387"/>
              <a:gd name="connsiteY0" fmla="*/ 83169 h 151450"/>
              <a:gd name="connsiteX1" fmla="*/ 36290 w 177387"/>
              <a:gd name="connsiteY1" fmla="*/ 36051 h 151450"/>
              <a:gd name="connsiteX2" fmla="*/ 76495 w 177387"/>
              <a:gd name="connsiteY2" fmla="*/ 247 h 151450"/>
              <a:gd name="connsiteX3" fmla="*/ 122015 w 177387"/>
              <a:gd name="connsiteY3" fmla="*/ 20810 h 151450"/>
              <a:gd name="connsiteX4" fmla="*/ 158210 w 177387"/>
              <a:gd name="connsiteY4" fmla="*/ 32240 h 151450"/>
              <a:gd name="connsiteX5" fmla="*/ 165830 w 177387"/>
              <a:gd name="connsiteY5" fmla="*/ 68435 h 151450"/>
              <a:gd name="connsiteX6" fmla="*/ 173077 w 177387"/>
              <a:gd name="connsiteY6" fmla="*/ 96504 h 151450"/>
              <a:gd name="connsiteX7" fmla="*/ 101060 w 177387"/>
              <a:gd name="connsiteY7" fmla="*/ 148445 h 151450"/>
              <a:gd name="connsiteX8" fmla="*/ 19345 w 177387"/>
              <a:gd name="connsiteY8" fmla="*/ 150851 h 151450"/>
              <a:gd name="connsiteX9" fmla="*/ 95 w 177387"/>
              <a:gd name="connsiteY9" fmla="*/ 121775 h 151450"/>
              <a:gd name="connsiteX10" fmla="*/ 27538 w 177387"/>
              <a:gd name="connsiteY10" fmla="*/ 83169 h 151450"/>
              <a:gd name="connsiteX0" fmla="*/ 27538 w 171530"/>
              <a:gd name="connsiteY0" fmla="*/ 83169 h 151450"/>
              <a:gd name="connsiteX1" fmla="*/ 36290 w 171530"/>
              <a:gd name="connsiteY1" fmla="*/ 36051 h 151450"/>
              <a:gd name="connsiteX2" fmla="*/ 76495 w 171530"/>
              <a:gd name="connsiteY2" fmla="*/ 247 h 151450"/>
              <a:gd name="connsiteX3" fmla="*/ 122015 w 171530"/>
              <a:gd name="connsiteY3" fmla="*/ 20810 h 151450"/>
              <a:gd name="connsiteX4" fmla="*/ 158210 w 171530"/>
              <a:gd name="connsiteY4" fmla="*/ 32240 h 151450"/>
              <a:gd name="connsiteX5" fmla="*/ 165830 w 171530"/>
              <a:gd name="connsiteY5" fmla="*/ 68435 h 151450"/>
              <a:gd name="connsiteX6" fmla="*/ 165457 w 171530"/>
              <a:gd name="connsiteY6" fmla="*/ 109839 h 151450"/>
              <a:gd name="connsiteX7" fmla="*/ 101060 w 171530"/>
              <a:gd name="connsiteY7" fmla="*/ 148445 h 151450"/>
              <a:gd name="connsiteX8" fmla="*/ 19345 w 171530"/>
              <a:gd name="connsiteY8" fmla="*/ 150851 h 151450"/>
              <a:gd name="connsiteX9" fmla="*/ 95 w 171530"/>
              <a:gd name="connsiteY9" fmla="*/ 121775 h 151450"/>
              <a:gd name="connsiteX10" fmla="*/ 27538 w 171530"/>
              <a:gd name="connsiteY10" fmla="*/ 83169 h 151450"/>
              <a:gd name="connsiteX0" fmla="*/ 27538 w 177387"/>
              <a:gd name="connsiteY0" fmla="*/ 83169 h 151450"/>
              <a:gd name="connsiteX1" fmla="*/ 36290 w 177387"/>
              <a:gd name="connsiteY1" fmla="*/ 36051 h 151450"/>
              <a:gd name="connsiteX2" fmla="*/ 76495 w 177387"/>
              <a:gd name="connsiteY2" fmla="*/ 247 h 151450"/>
              <a:gd name="connsiteX3" fmla="*/ 122015 w 177387"/>
              <a:gd name="connsiteY3" fmla="*/ 20810 h 151450"/>
              <a:gd name="connsiteX4" fmla="*/ 158210 w 177387"/>
              <a:gd name="connsiteY4" fmla="*/ 32240 h 151450"/>
              <a:gd name="connsiteX5" fmla="*/ 165830 w 177387"/>
              <a:gd name="connsiteY5" fmla="*/ 68435 h 151450"/>
              <a:gd name="connsiteX6" fmla="*/ 173077 w 177387"/>
              <a:gd name="connsiteY6" fmla="*/ 106029 h 151450"/>
              <a:gd name="connsiteX7" fmla="*/ 101060 w 177387"/>
              <a:gd name="connsiteY7" fmla="*/ 148445 h 151450"/>
              <a:gd name="connsiteX8" fmla="*/ 19345 w 177387"/>
              <a:gd name="connsiteY8" fmla="*/ 150851 h 151450"/>
              <a:gd name="connsiteX9" fmla="*/ 95 w 177387"/>
              <a:gd name="connsiteY9" fmla="*/ 121775 h 151450"/>
              <a:gd name="connsiteX10" fmla="*/ 27538 w 177387"/>
              <a:gd name="connsiteY10" fmla="*/ 83169 h 151450"/>
              <a:gd name="connsiteX0" fmla="*/ 27538 w 177387"/>
              <a:gd name="connsiteY0" fmla="*/ 83028 h 151309"/>
              <a:gd name="connsiteX1" fmla="*/ 32480 w 177387"/>
              <a:gd name="connsiteY1" fmla="*/ 30195 h 151309"/>
              <a:gd name="connsiteX2" fmla="*/ 76495 w 177387"/>
              <a:gd name="connsiteY2" fmla="*/ 106 h 151309"/>
              <a:gd name="connsiteX3" fmla="*/ 122015 w 177387"/>
              <a:gd name="connsiteY3" fmla="*/ 20669 h 151309"/>
              <a:gd name="connsiteX4" fmla="*/ 158210 w 177387"/>
              <a:gd name="connsiteY4" fmla="*/ 32099 h 151309"/>
              <a:gd name="connsiteX5" fmla="*/ 165830 w 177387"/>
              <a:gd name="connsiteY5" fmla="*/ 68294 h 151309"/>
              <a:gd name="connsiteX6" fmla="*/ 173077 w 177387"/>
              <a:gd name="connsiteY6" fmla="*/ 105888 h 151309"/>
              <a:gd name="connsiteX7" fmla="*/ 101060 w 177387"/>
              <a:gd name="connsiteY7" fmla="*/ 148304 h 151309"/>
              <a:gd name="connsiteX8" fmla="*/ 19345 w 177387"/>
              <a:gd name="connsiteY8" fmla="*/ 150710 h 151309"/>
              <a:gd name="connsiteX9" fmla="*/ 95 w 177387"/>
              <a:gd name="connsiteY9" fmla="*/ 121634 h 151309"/>
              <a:gd name="connsiteX10" fmla="*/ 27538 w 177387"/>
              <a:gd name="connsiteY10" fmla="*/ 83028 h 151309"/>
              <a:gd name="connsiteX0" fmla="*/ 23728 w 177387"/>
              <a:gd name="connsiteY0" fmla="*/ 83028 h 151309"/>
              <a:gd name="connsiteX1" fmla="*/ 32480 w 177387"/>
              <a:gd name="connsiteY1" fmla="*/ 30195 h 151309"/>
              <a:gd name="connsiteX2" fmla="*/ 76495 w 177387"/>
              <a:gd name="connsiteY2" fmla="*/ 106 h 151309"/>
              <a:gd name="connsiteX3" fmla="*/ 122015 w 177387"/>
              <a:gd name="connsiteY3" fmla="*/ 20669 h 151309"/>
              <a:gd name="connsiteX4" fmla="*/ 158210 w 177387"/>
              <a:gd name="connsiteY4" fmla="*/ 32099 h 151309"/>
              <a:gd name="connsiteX5" fmla="*/ 165830 w 177387"/>
              <a:gd name="connsiteY5" fmla="*/ 68294 h 151309"/>
              <a:gd name="connsiteX6" fmla="*/ 173077 w 177387"/>
              <a:gd name="connsiteY6" fmla="*/ 105888 h 151309"/>
              <a:gd name="connsiteX7" fmla="*/ 101060 w 177387"/>
              <a:gd name="connsiteY7" fmla="*/ 148304 h 151309"/>
              <a:gd name="connsiteX8" fmla="*/ 19345 w 177387"/>
              <a:gd name="connsiteY8" fmla="*/ 150710 h 151309"/>
              <a:gd name="connsiteX9" fmla="*/ 95 w 177387"/>
              <a:gd name="connsiteY9" fmla="*/ 121634 h 151309"/>
              <a:gd name="connsiteX10" fmla="*/ 23728 w 177387"/>
              <a:gd name="connsiteY10" fmla="*/ 83028 h 151309"/>
              <a:gd name="connsiteX0" fmla="*/ 23728 w 177387"/>
              <a:gd name="connsiteY0" fmla="*/ 83028 h 151309"/>
              <a:gd name="connsiteX1" fmla="*/ 32480 w 177387"/>
              <a:gd name="connsiteY1" fmla="*/ 30195 h 151309"/>
              <a:gd name="connsiteX2" fmla="*/ 76495 w 177387"/>
              <a:gd name="connsiteY2" fmla="*/ 106 h 151309"/>
              <a:gd name="connsiteX3" fmla="*/ 122015 w 177387"/>
              <a:gd name="connsiteY3" fmla="*/ 20669 h 151309"/>
              <a:gd name="connsiteX4" fmla="*/ 148685 w 177387"/>
              <a:gd name="connsiteY4" fmla="*/ 22574 h 151309"/>
              <a:gd name="connsiteX5" fmla="*/ 165830 w 177387"/>
              <a:gd name="connsiteY5" fmla="*/ 68294 h 151309"/>
              <a:gd name="connsiteX6" fmla="*/ 173077 w 177387"/>
              <a:gd name="connsiteY6" fmla="*/ 105888 h 151309"/>
              <a:gd name="connsiteX7" fmla="*/ 101060 w 177387"/>
              <a:gd name="connsiteY7" fmla="*/ 148304 h 151309"/>
              <a:gd name="connsiteX8" fmla="*/ 19345 w 177387"/>
              <a:gd name="connsiteY8" fmla="*/ 150710 h 151309"/>
              <a:gd name="connsiteX9" fmla="*/ 95 w 177387"/>
              <a:gd name="connsiteY9" fmla="*/ 121634 h 151309"/>
              <a:gd name="connsiteX10" fmla="*/ 23728 w 177387"/>
              <a:gd name="connsiteY10" fmla="*/ 83028 h 1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387" h="151309">
                <a:moveTo>
                  <a:pt x="23728" y="83028"/>
                </a:moveTo>
                <a:cubicBezTo>
                  <a:pt x="29125" y="67788"/>
                  <a:pt x="24321" y="44015"/>
                  <a:pt x="32480" y="30195"/>
                </a:cubicBezTo>
                <a:cubicBezTo>
                  <a:pt x="40639" y="16375"/>
                  <a:pt x="61573" y="1694"/>
                  <a:pt x="76495" y="106"/>
                </a:cubicBezTo>
                <a:cubicBezTo>
                  <a:pt x="91418" y="-1482"/>
                  <a:pt x="108396" y="15337"/>
                  <a:pt x="122015" y="20669"/>
                </a:cubicBezTo>
                <a:cubicBezTo>
                  <a:pt x="135634" y="26001"/>
                  <a:pt x="140112" y="15271"/>
                  <a:pt x="148685" y="22574"/>
                </a:cubicBezTo>
                <a:cubicBezTo>
                  <a:pt x="157258" y="29877"/>
                  <a:pt x="163352" y="57583"/>
                  <a:pt x="165830" y="68294"/>
                </a:cubicBezTo>
                <a:cubicBezTo>
                  <a:pt x="168308" y="79005"/>
                  <a:pt x="185142" y="91918"/>
                  <a:pt x="173077" y="105888"/>
                </a:cubicBezTo>
                <a:cubicBezTo>
                  <a:pt x="161012" y="119858"/>
                  <a:pt x="126047" y="138929"/>
                  <a:pt x="101060" y="148304"/>
                </a:cubicBezTo>
                <a:cubicBezTo>
                  <a:pt x="62738" y="132914"/>
                  <a:pt x="36173" y="155155"/>
                  <a:pt x="19345" y="150710"/>
                </a:cubicBezTo>
                <a:cubicBezTo>
                  <a:pt x="2517" y="146265"/>
                  <a:pt x="-635" y="133232"/>
                  <a:pt x="95" y="121634"/>
                </a:cubicBezTo>
                <a:cubicBezTo>
                  <a:pt x="825" y="110036"/>
                  <a:pt x="18331" y="98268"/>
                  <a:pt x="23728" y="83028"/>
                </a:cubicBezTo>
                <a:close/>
              </a:path>
            </a:pathLst>
          </a:custGeom>
          <a:pattFill prst="pct25">
            <a:fgClr>
              <a:srgbClr val="9E2A5C"/>
            </a:fgClr>
            <a:bgClr>
              <a:schemeClr val="bg1"/>
            </a:bgClr>
          </a:pattFill>
          <a:ln w="3175">
            <a:solidFill>
              <a:srgbClr val="8523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87625" y="1844824"/>
            <a:ext cx="18565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solidFill>
                  <a:srgbClr val="85234D"/>
                </a:solidFill>
                <a:latin typeface="Century Gothic" pitchFamily="34" charset="0"/>
              </a:rPr>
              <a:t>ЯРОСЛАВСКАЯ ОБЛАСТЬ</a:t>
            </a:r>
            <a:endParaRPr lang="ru-RU" sz="1050" b="1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3" y="1700809"/>
            <a:ext cx="704291" cy="16927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85234D"/>
                </a:solidFill>
                <a:latin typeface="Century Gothic" pitchFamily="34" charset="0"/>
              </a:rPr>
              <a:t>РЫБИНСК</a:t>
            </a:r>
            <a:endParaRPr lang="ru-RU" sz="1000" b="1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68577" y="1850650"/>
            <a:ext cx="45719" cy="45719"/>
          </a:xfrm>
          <a:prstGeom prst="ellipse">
            <a:avLst/>
          </a:prstGeom>
          <a:solidFill>
            <a:srgbClr val="9E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AutoShape 9" descr="https://cdn.onlinewebfonts.com/svg/img_281585.png"/>
          <p:cNvSpPr>
            <a:spLocks noChangeAspect="1" noChangeArrowheads="1"/>
          </p:cNvSpPr>
          <p:nvPr/>
        </p:nvSpPr>
        <p:spPr bwMode="auto">
          <a:xfrm>
            <a:off x="2064768" y="7339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220074" y="4146289"/>
            <a:ext cx="360527" cy="36052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755931" y="4126296"/>
            <a:ext cx="360527" cy="36052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60091" y="4125809"/>
            <a:ext cx="360527" cy="36052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16" descr="http://xtremesecuritytransport.eu/wp-content/uploads/2018/05/truck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4" y="4201642"/>
            <a:ext cx="208859" cy="2088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19487" y="4224725"/>
            <a:ext cx="16353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ТРАССЫ Р-104, Р-151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138" y="4199015"/>
            <a:ext cx="215087" cy="21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116457" y="4224725"/>
            <a:ext cx="1452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Ж/Д МАГИСТРАЛЬ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1" name="Picture 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77" y="4210227"/>
            <a:ext cx="232648" cy="2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80112" y="4224725"/>
            <a:ext cx="1127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РЕЧНОЙ ПОРТ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04248" y="693559"/>
            <a:ext cx="2304256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5234D"/>
                </a:solidFill>
                <a:latin typeface="Century Gothic" pitchFamily="34" charset="0"/>
              </a:rPr>
              <a:t>1071</a:t>
            </a: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ГОД ОСНОВАНИЯ</a:t>
            </a:r>
          </a:p>
          <a:p>
            <a:endParaRPr lang="ru-RU" sz="1200" b="1" dirty="0">
              <a:solidFill>
                <a:srgbClr val="85234D"/>
              </a:solidFill>
              <a:latin typeface="Century Gothic" pitchFamily="34" charset="0"/>
            </a:endParaRPr>
          </a:p>
          <a:p>
            <a:r>
              <a:rPr lang="ru-RU" sz="2000" b="1" dirty="0">
                <a:solidFill>
                  <a:srgbClr val="85234D"/>
                </a:solidFill>
                <a:latin typeface="Century Gothic" pitchFamily="34" charset="0"/>
              </a:rPr>
              <a:t>9 954 </a:t>
            </a:r>
            <a:r>
              <a:rPr lang="ru-RU" sz="1400" b="1" dirty="0">
                <a:solidFill>
                  <a:srgbClr val="85234D"/>
                </a:solidFill>
                <a:latin typeface="Century Gothic" pitchFamily="34" charset="0"/>
              </a:rPr>
              <a:t>га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ПЛОЩАДЬ ГОРОДА</a:t>
            </a:r>
          </a:p>
          <a:p>
            <a:endParaRPr lang="ru-RU" sz="1200" dirty="0"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85234D"/>
                </a:solidFill>
                <a:latin typeface="Century Gothic" pitchFamily="34" charset="0"/>
              </a:rPr>
              <a:t>182</a:t>
            </a:r>
            <a:r>
              <a:rPr lang="ru-RU" sz="2000" b="1" smtClean="0">
                <a:solidFill>
                  <a:srgbClr val="85234D"/>
                </a:solidFill>
                <a:latin typeface="Century Gothic" pitchFamily="34" charset="0"/>
              </a:rPr>
              <a:t> 400 </a:t>
            </a:r>
            <a:r>
              <a:rPr lang="ru-RU" sz="1400" b="1" dirty="0" smtClean="0">
                <a:solidFill>
                  <a:srgbClr val="85234D"/>
                </a:solidFill>
                <a:latin typeface="Century Gothic" pitchFamily="34" charset="0"/>
              </a:rPr>
              <a:t>чел</a:t>
            </a:r>
            <a:r>
              <a:rPr lang="ru-RU" sz="1400" b="1" dirty="0">
                <a:solidFill>
                  <a:srgbClr val="85234D"/>
                </a:solidFill>
                <a:latin typeface="Century Gothic" pitchFamily="34" charset="0"/>
              </a:rPr>
              <a:t>.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НАСЕЛЕНИЕ</a:t>
            </a:r>
          </a:p>
          <a:p>
            <a:endParaRPr lang="ru-RU" sz="1200" dirty="0"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85234D"/>
                </a:solidFill>
                <a:latin typeface="Century Gothic" pitchFamily="34" charset="0"/>
              </a:rPr>
              <a:t>42 560 </a:t>
            </a:r>
            <a:r>
              <a:rPr lang="ru-RU" sz="1400" b="1" dirty="0" smtClean="0">
                <a:solidFill>
                  <a:srgbClr val="85234D"/>
                </a:solidFill>
                <a:latin typeface="Century Gothic" pitchFamily="34" charset="0"/>
              </a:rPr>
              <a:t>руб</a:t>
            </a:r>
            <a:r>
              <a:rPr lang="ru-RU" sz="1400" b="1" dirty="0">
                <a:solidFill>
                  <a:srgbClr val="85234D"/>
                </a:solidFill>
                <a:latin typeface="Century Gothic" pitchFamily="34" charset="0"/>
              </a:rPr>
              <a:t>.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СРЕДНЯЯ ЗАРПЛАТА В ПРОМЫШЛЕННОСТИ</a:t>
            </a:r>
          </a:p>
          <a:p>
            <a:endParaRPr lang="ru-RU" sz="1200" dirty="0"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85234D"/>
                </a:solidFill>
                <a:latin typeface="Century Gothic" pitchFamily="34" charset="0"/>
              </a:rPr>
              <a:t>87,9 </a:t>
            </a:r>
            <a:r>
              <a:rPr lang="ru-RU" sz="1400" b="1" dirty="0">
                <a:solidFill>
                  <a:srgbClr val="85234D"/>
                </a:solidFill>
                <a:latin typeface="Century Gothic" pitchFamily="34" charset="0"/>
              </a:rPr>
              <a:t>млрд.руб.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ОБЪЕМ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ОТГРУЗКИ В ПРОМЫШЛЕННОСТИ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endParaRPr lang="ru-RU" sz="1200" dirty="0"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85234D"/>
                </a:solidFill>
                <a:latin typeface="Century Gothic" pitchFamily="34" charset="0"/>
              </a:rPr>
              <a:t>31,6 </a:t>
            </a:r>
            <a:r>
              <a:rPr lang="ru-RU" sz="1400" b="1" dirty="0">
                <a:solidFill>
                  <a:srgbClr val="85234D"/>
                </a:solidFill>
                <a:latin typeface="Century Gothic" pitchFamily="34" charset="0"/>
              </a:rPr>
              <a:t>млрд. руб.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ОБОРОТ РОЗНИЧНОЙ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ТОРГОВЛИ 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endParaRPr lang="ru-RU" sz="1200" dirty="0"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85234D"/>
                </a:solidFill>
                <a:latin typeface="Century Gothic" pitchFamily="34" charset="0"/>
              </a:rPr>
              <a:t>6,1 </a:t>
            </a:r>
            <a:r>
              <a:rPr lang="ru-RU" sz="1400" b="1" dirty="0">
                <a:solidFill>
                  <a:srgbClr val="85234D"/>
                </a:solidFill>
                <a:latin typeface="Century Gothic" pitchFamily="34" charset="0"/>
              </a:rPr>
              <a:t>млрд. руб.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ИНВЕСТИЦИИ В ОСНОВНОЙ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КАПИТАЛ 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endParaRPr lang="ru-RU" sz="1200" b="1" dirty="0">
              <a:solidFill>
                <a:srgbClr val="85234D"/>
              </a:solidFill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85234D"/>
                </a:solidFill>
                <a:latin typeface="Century Gothic" pitchFamily="34" charset="0"/>
              </a:rPr>
              <a:t>42 </a:t>
            </a:r>
            <a:r>
              <a:rPr lang="ru-RU" sz="1400" b="1" dirty="0">
                <a:solidFill>
                  <a:srgbClr val="85234D"/>
                </a:solidFill>
                <a:latin typeface="Century Gothic" pitchFamily="34" charset="0"/>
              </a:rPr>
              <a:t>млрд. руб.</a:t>
            </a: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ОБЪЁМ ИНВЕСТИЦИЙ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ПО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РЕАЛИЗУЕМЫМ ПРОЕКТАМ</a:t>
            </a:r>
            <a:endParaRPr lang="ru-RU" sz="1400" dirty="0" smtClean="0">
              <a:latin typeface="Century Gothic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4797440"/>
            <a:ext cx="6488243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/>
            <a:r>
              <a:rPr lang="ru-RU" sz="1400" b="1" i="1" dirty="0" smtClean="0">
                <a:solidFill>
                  <a:srgbClr val="85234D"/>
                </a:solidFill>
                <a:latin typeface="Century Gothic" pitchFamily="34" charset="0"/>
              </a:rPr>
              <a:t>Рыбинск</a:t>
            </a:r>
            <a:r>
              <a:rPr lang="ru-RU" sz="1400" i="1" dirty="0" smtClean="0">
                <a:latin typeface="Century Gothic" pitchFamily="34" charset="0"/>
              </a:rPr>
              <a:t> </a:t>
            </a:r>
            <a:r>
              <a:rPr lang="ru-RU" sz="1400" i="1" dirty="0">
                <a:latin typeface="Century Gothic" pitchFamily="34" charset="0"/>
              </a:rPr>
              <a:t>расположен на участке главного судоходного пути европейской России, на стыке с Волго-Балтом</a:t>
            </a:r>
          </a:p>
          <a:p>
            <a:pPr marL="92075"/>
            <a:endParaRPr lang="ru-RU" sz="1000" i="1" dirty="0">
              <a:latin typeface="Century Gothic" pitchFamily="34" charset="0"/>
            </a:endParaRPr>
          </a:p>
          <a:p>
            <a:pPr marL="92075"/>
            <a:r>
              <a:rPr lang="ru-RU" sz="1400" i="1" dirty="0">
                <a:latin typeface="Century Gothic" pitchFamily="34" charset="0"/>
              </a:rPr>
              <a:t>Железнодорожная </a:t>
            </a:r>
            <a:r>
              <a:rPr lang="ru-RU" sz="1400" i="1" dirty="0" smtClean="0">
                <a:latin typeface="Century Gothic" pitchFamily="34" charset="0"/>
              </a:rPr>
              <a:t>магистраль - связь </a:t>
            </a:r>
            <a:r>
              <a:rPr lang="ru-RU" sz="1400" i="1" dirty="0">
                <a:latin typeface="Century Gothic" pitchFamily="34" charset="0"/>
              </a:rPr>
              <a:t>с Москвой, </a:t>
            </a:r>
            <a:r>
              <a:rPr lang="ru-RU" sz="1400" i="1" dirty="0" smtClean="0">
                <a:latin typeface="Century Gothic" pitchFamily="34" charset="0"/>
              </a:rPr>
              <a:t>                                Санкт-Петербургом</a:t>
            </a:r>
            <a:r>
              <a:rPr lang="ru-RU" sz="1400" i="1" dirty="0">
                <a:latin typeface="Century Gothic" pitchFamily="34" charset="0"/>
              </a:rPr>
              <a:t>, </a:t>
            </a:r>
            <a:r>
              <a:rPr lang="ru-RU" sz="1400" i="1" dirty="0" smtClean="0">
                <a:latin typeface="Century Gothic" pitchFamily="34" charset="0"/>
              </a:rPr>
              <a:t>Ярославлем</a:t>
            </a:r>
          </a:p>
          <a:p>
            <a:pPr marL="444500"/>
            <a:endParaRPr lang="ru-RU" sz="1000" i="1" dirty="0">
              <a:latin typeface="Century Gothic" pitchFamily="34" charset="0"/>
            </a:endParaRPr>
          </a:p>
          <a:p>
            <a:pPr marL="88900" lvl="0">
              <a:tabLst>
                <a:tab pos="2959100" algn="l"/>
              </a:tabLst>
            </a:pPr>
            <a:r>
              <a:rPr lang="ru-RU" sz="1400" i="1" dirty="0" smtClean="0">
                <a:latin typeface="Century Gothic" pitchFamily="34" charset="0"/>
              </a:rPr>
              <a:t>Сеть </a:t>
            </a:r>
            <a:r>
              <a:rPr lang="ru-RU" sz="1400" i="1" dirty="0">
                <a:latin typeface="Century Gothic" pitchFamily="34" charset="0"/>
              </a:rPr>
              <a:t>автодорог с твердым покрытием - связь с Ярославлем </a:t>
            </a:r>
            <a:r>
              <a:rPr lang="ru-RU" sz="1400" i="1" dirty="0" smtClean="0">
                <a:latin typeface="Century Gothic" pitchFamily="34" charset="0"/>
              </a:rPr>
              <a:t>(</a:t>
            </a:r>
            <a:r>
              <a:rPr lang="ru-RU" sz="1400" i="1" dirty="0">
                <a:latin typeface="Century Gothic" pitchFamily="34" charset="0"/>
              </a:rPr>
              <a:t>82 км), Москвой (</a:t>
            </a:r>
            <a:r>
              <a:rPr lang="en-US" sz="1400" i="1" dirty="0">
                <a:latin typeface="Century Gothic" pitchFamily="34" charset="0"/>
              </a:rPr>
              <a:t>350</a:t>
            </a:r>
            <a:r>
              <a:rPr lang="ru-RU" sz="1400" i="1" dirty="0">
                <a:latin typeface="Century Gothic" pitchFamily="34" charset="0"/>
              </a:rPr>
              <a:t> км), с правобережьем Верхней </a:t>
            </a:r>
            <a:r>
              <a:rPr lang="ru-RU" sz="1400" i="1" dirty="0" smtClean="0">
                <a:latin typeface="Century Gothic" pitchFamily="34" charset="0"/>
              </a:rPr>
              <a:t>Волги, с </a:t>
            </a:r>
            <a:r>
              <a:rPr lang="ru-RU" sz="1400" i="1" dirty="0">
                <a:latin typeface="Century Gothic" pitchFamily="34" charset="0"/>
              </a:rPr>
              <a:t>крупными центрами </a:t>
            </a:r>
            <a:r>
              <a:rPr lang="ru-RU" sz="1400" i="1" dirty="0" smtClean="0">
                <a:latin typeface="Century Gothic" pitchFamily="34" charset="0"/>
              </a:rPr>
              <a:t> Вологодской области</a:t>
            </a:r>
          </a:p>
          <a:p>
            <a:pPr marL="88900" lvl="0">
              <a:tabLst>
                <a:tab pos="2959100" algn="l"/>
              </a:tabLst>
            </a:pPr>
            <a:endParaRPr lang="ru-RU" sz="700" dirty="0">
              <a:latin typeface="Century Gothic" pitchFamily="34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68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1" name="Группа 70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82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2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1923" y="112856"/>
            <a:ext cx="68323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РЫБИНСК </a:t>
            </a:r>
            <a:r>
              <a:rPr lang="en-US" sz="2300" b="1" dirty="0" smtClean="0">
                <a:solidFill>
                  <a:srgbClr val="85234D"/>
                </a:solidFill>
                <a:latin typeface="Century Gothic" pitchFamily="34" charset="0"/>
              </a:rPr>
              <a:t>| </a:t>
            </a:r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ОБЩИЕ СВЕДЕНИЯ (на 01.01.2021)</a:t>
            </a:r>
            <a:endParaRPr lang="ru-RU" sz="2300" b="1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rot="5400000">
            <a:off x="8319982" y="1026106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9574" y="282134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254468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Группа 66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68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1" name="Группа 70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82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2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1923" y="112856"/>
            <a:ext cx="565250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ЗЕМЛЯ </a:t>
            </a:r>
            <a:r>
              <a:rPr lang="en-US" sz="2300" b="1" dirty="0" smtClean="0">
                <a:solidFill>
                  <a:srgbClr val="85234D"/>
                </a:solidFill>
                <a:latin typeface="Century Gothic" pitchFamily="34" charset="0"/>
              </a:rPr>
              <a:t>| </a:t>
            </a:r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УСЛОВИЯ ПРЕДОСТАВЛЕНИЯ</a:t>
            </a:r>
            <a:endParaRPr lang="ru-RU" sz="2300" b="1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0155" y="6381328"/>
            <a:ext cx="5208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i="1" dirty="0" smtClean="0">
                <a:solidFill>
                  <a:srgbClr val="393747"/>
                </a:solidFill>
                <a:latin typeface="Century Gothic" pitchFamily="34" charset="0"/>
              </a:rPr>
              <a:t>Продажа земельных участков и муниципального имущества</a:t>
            </a:r>
            <a:r>
              <a:rPr lang="en-US" sz="900" b="1" i="1" dirty="0" smtClean="0">
                <a:solidFill>
                  <a:srgbClr val="393747"/>
                </a:solidFill>
                <a:latin typeface="Century Gothic" pitchFamily="34" charset="0"/>
              </a:rPr>
              <a:t> www.torgi-rybinsk.ru</a:t>
            </a:r>
            <a:endParaRPr lang="ru-RU" sz="900" b="1" i="1" dirty="0" smtClean="0">
              <a:solidFill>
                <a:srgbClr val="393747"/>
              </a:solidFill>
              <a:latin typeface="Century Gothic" pitchFamily="34" charset="0"/>
            </a:endParaRPr>
          </a:p>
          <a:p>
            <a:r>
              <a:rPr lang="ru-RU" sz="900" b="1" i="1" dirty="0" smtClean="0">
                <a:solidFill>
                  <a:srgbClr val="393747"/>
                </a:solidFill>
                <a:latin typeface="Century Gothic" pitchFamily="34" charset="0"/>
              </a:rPr>
              <a:t>Генеральный план, Правила землепользования и застройки </a:t>
            </a:r>
            <a:r>
              <a:rPr lang="en-US" sz="900" b="1" i="1" dirty="0" smtClean="0">
                <a:solidFill>
                  <a:srgbClr val="393747"/>
                </a:solidFill>
                <a:latin typeface="Century Gothic" pitchFamily="34" charset="0"/>
              </a:rPr>
              <a:t>www.rybinsk.ru/gradostroi</a:t>
            </a:r>
            <a:endParaRPr lang="ru-RU" sz="900" b="1" i="1" dirty="0" smtClean="0">
              <a:solidFill>
                <a:srgbClr val="393747"/>
              </a:solidFill>
              <a:latin typeface="Century Gothic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374467"/>
            <a:ext cx="552349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393747"/>
              </a:solidFill>
              <a:latin typeface="Century Gothic" pitchFamily="34" charset="0"/>
            </a:endParaRPr>
          </a:p>
          <a:p>
            <a:pPr indent="182563"/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Участки 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в </a:t>
            </a:r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аренду или в собственность по результатам 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аукционов</a:t>
            </a:r>
          </a:p>
          <a:p>
            <a:pPr indent="182563"/>
            <a:endParaRPr lang="ru-RU" sz="600" dirty="0">
              <a:solidFill>
                <a:srgbClr val="393747"/>
              </a:solidFill>
              <a:latin typeface="Century Gothic" pitchFamily="34" charset="0"/>
            </a:endParaRPr>
          </a:p>
          <a:p>
            <a:pPr indent="182563"/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Возможен выкуп арендуемого участка в собственность после ввода в эксплуатацию объекта строительства</a:t>
            </a:r>
          </a:p>
          <a:p>
            <a:pPr indent="182563"/>
            <a:endParaRPr lang="ru-RU" sz="600" dirty="0" smtClean="0">
              <a:solidFill>
                <a:srgbClr val="393747"/>
              </a:solidFill>
              <a:latin typeface="Century Gothic" pitchFamily="34" charset="0"/>
            </a:endParaRPr>
          </a:p>
          <a:p>
            <a:pPr indent="182563"/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Исключительное </a:t>
            </a:r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право выкупа участков, на которых расположены здания, сооружения, в т.ч. вновь возведенные здания и сооружения, имеют собственники объектов недвижимости после проведения </a:t>
            </a:r>
            <a:r>
              <a:rPr lang="ru-RU" sz="1600" dirty="0" err="1" smtClean="0">
                <a:solidFill>
                  <a:srgbClr val="393747"/>
                </a:solidFill>
                <a:latin typeface="Century Gothic" pitchFamily="34" charset="0"/>
              </a:rPr>
              <a:t>гос.регистрации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 </a:t>
            </a:r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права собственности на 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недвижимость</a:t>
            </a:r>
            <a:endParaRPr lang="ru-RU" sz="1600" dirty="0">
              <a:solidFill>
                <a:srgbClr val="393747"/>
              </a:solidFill>
              <a:latin typeface="Century Gothic" pitchFamily="34" charset="0"/>
            </a:endParaRPr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417831" y="764704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417831" y="1328992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420752" y="2132856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1712" y="686301"/>
            <a:ext cx="2641178" cy="58785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Ins="108000">
            <a:spAutoFit/>
          </a:bodyPr>
          <a:lstStyle/>
          <a:p>
            <a:pPr>
              <a:tabLst>
                <a:tab pos="2874963" algn="l"/>
              </a:tabLst>
            </a:pP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Стоимость </a:t>
            </a:r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выкупа участка в собственность 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– </a:t>
            </a:r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25% кадастровой 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стоимости </a:t>
            </a:r>
            <a:r>
              <a:rPr lang="ru-RU" sz="1200" dirty="0" smtClean="0">
                <a:solidFill>
                  <a:srgbClr val="393747"/>
                </a:solidFill>
                <a:latin typeface="Century Gothic" pitchFamily="34" charset="0"/>
              </a:rPr>
              <a:t>(постановление </a:t>
            </a:r>
            <a:r>
              <a:rPr lang="ru-RU" sz="1200" dirty="0">
                <a:solidFill>
                  <a:srgbClr val="393747"/>
                </a:solidFill>
                <a:latin typeface="Century Gothic" pitchFamily="34" charset="0"/>
              </a:rPr>
              <a:t>Правительства ЯО №180-п от 26.02.2015 (ред. 18.12.2018 №940-п</a:t>
            </a:r>
            <a:r>
              <a:rPr lang="ru-RU" sz="1200" dirty="0" smtClean="0">
                <a:solidFill>
                  <a:srgbClr val="393747"/>
                </a:solidFill>
                <a:latin typeface="Century Gothic" pitchFamily="34" charset="0"/>
              </a:rPr>
              <a:t>).</a:t>
            </a:r>
          </a:p>
          <a:p>
            <a:pPr>
              <a:tabLst>
                <a:tab pos="2874963" algn="l"/>
              </a:tabLst>
            </a:pPr>
            <a:endParaRPr lang="ru-RU" sz="1600" dirty="0">
              <a:solidFill>
                <a:srgbClr val="393747"/>
              </a:solidFill>
              <a:latin typeface="Century Gothic" pitchFamily="34" charset="0"/>
            </a:endParaRPr>
          </a:p>
          <a:p>
            <a:pPr>
              <a:tabLst>
                <a:tab pos="2874963" algn="l"/>
              </a:tabLst>
            </a:pPr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Кадастровая стоимость 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– </a:t>
            </a:r>
            <a:r>
              <a:rPr lang="ru-RU" sz="1200" dirty="0" smtClean="0">
                <a:solidFill>
                  <a:srgbClr val="393747"/>
                </a:solidFill>
                <a:latin typeface="Century Gothic" pitchFamily="34" charset="0"/>
              </a:rPr>
              <a:t>приказ департамента имущественных и земельных отношений ЯО       № 20-Н от 21.10.2019.</a:t>
            </a:r>
          </a:p>
          <a:p>
            <a:pPr>
              <a:tabLst>
                <a:tab pos="2874963" algn="l"/>
              </a:tabLst>
            </a:pPr>
            <a:endParaRPr lang="ru-RU" sz="1600" dirty="0">
              <a:solidFill>
                <a:srgbClr val="393747"/>
              </a:solidFill>
              <a:latin typeface="Century Gothic" pitchFamily="34" charset="0"/>
            </a:endParaRPr>
          </a:p>
          <a:p>
            <a:pPr>
              <a:tabLst>
                <a:tab pos="2874963" algn="l"/>
              </a:tabLst>
            </a:pPr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Размер арендной платы, порядок, условия и сроки ее 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внесения – </a:t>
            </a:r>
          </a:p>
          <a:p>
            <a:pPr>
              <a:tabLst>
                <a:tab pos="2874963" algn="l"/>
              </a:tabLst>
            </a:pPr>
            <a:r>
              <a:rPr lang="ru-RU" sz="1200" dirty="0" smtClean="0">
                <a:solidFill>
                  <a:srgbClr val="393747"/>
                </a:solidFill>
                <a:latin typeface="Century Gothic" pitchFamily="34" charset="0"/>
              </a:rPr>
              <a:t>постановление </a:t>
            </a:r>
            <a:r>
              <a:rPr lang="ru-RU" sz="1200" dirty="0">
                <a:solidFill>
                  <a:srgbClr val="393747"/>
                </a:solidFill>
                <a:latin typeface="Century Gothic" pitchFamily="34" charset="0"/>
              </a:rPr>
              <a:t>Правительства ЯО </a:t>
            </a:r>
            <a:r>
              <a:rPr lang="ru-RU" sz="1200" dirty="0" smtClean="0">
                <a:solidFill>
                  <a:srgbClr val="393747"/>
                </a:solidFill>
                <a:latin typeface="Century Gothic" pitchFamily="34" charset="0"/>
              </a:rPr>
              <a:t>№ 710-п </a:t>
            </a:r>
            <a:r>
              <a:rPr lang="ru-RU" sz="1200" dirty="0">
                <a:solidFill>
                  <a:srgbClr val="393747"/>
                </a:solidFill>
                <a:latin typeface="Century Gothic" pitchFamily="34" charset="0"/>
              </a:rPr>
              <a:t>от 24.12.2008 (ред. </a:t>
            </a:r>
            <a:r>
              <a:rPr lang="ru-RU" sz="1200" dirty="0" smtClean="0">
                <a:solidFill>
                  <a:srgbClr val="393747"/>
                </a:solidFill>
                <a:latin typeface="Century Gothic" pitchFamily="34" charset="0"/>
              </a:rPr>
              <a:t>03.04.2020 </a:t>
            </a:r>
            <a:r>
              <a:rPr lang="ru-RU" sz="1200" dirty="0">
                <a:solidFill>
                  <a:srgbClr val="393747"/>
                </a:solidFill>
                <a:latin typeface="Century Gothic" pitchFamily="34" charset="0"/>
              </a:rPr>
              <a:t>№ </a:t>
            </a:r>
            <a:r>
              <a:rPr lang="ru-RU" sz="1200" dirty="0" smtClean="0">
                <a:solidFill>
                  <a:srgbClr val="393747"/>
                </a:solidFill>
                <a:latin typeface="Century Gothic" pitchFamily="34" charset="0"/>
              </a:rPr>
              <a:t>303-п), постановление Администрации </a:t>
            </a:r>
            <a:r>
              <a:rPr lang="ru-RU" sz="1200" dirty="0">
                <a:solidFill>
                  <a:srgbClr val="393747"/>
                </a:solidFill>
                <a:latin typeface="Century Gothic" pitchFamily="34" charset="0"/>
              </a:rPr>
              <a:t>ГОГР № 396 от </a:t>
            </a:r>
            <a:r>
              <a:rPr lang="ru-RU" sz="1200" dirty="0" smtClean="0">
                <a:solidFill>
                  <a:srgbClr val="393747"/>
                </a:solidFill>
                <a:latin typeface="Century Gothic" pitchFamily="34" charset="0"/>
              </a:rPr>
              <a:t>12.02.2014 </a:t>
            </a:r>
            <a:r>
              <a:rPr lang="ru-RU" sz="1200" dirty="0">
                <a:solidFill>
                  <a:srgbClr val="393747"/>
                </a:solidFill>
                <a:latin typeface="Century Gothic" pitchFamily="34" charset="0"/>
              </a:rPr>
              <a:t>(ред. от </a:t>
            </a:r>
            <a:r>
              <a:rPr lang="ru-RU" sz="1200" dirty="0" smtClean="0">
                <a:solidFill>
                  <a:srgbClr val="393747"/>
                </a:solidFill>
                <a:latin typeface="Century Gothic" pitchFamily="34" charset="0"/>
              </a:rPr>
              <a:t>17.07.2020 №1617)</a:t>
            </a: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9450045"/>
              </p:ext>
            </p:extLst>
          </p:nvPr>
        </p:nvGraphicFramePr>
        <p:xfrm>
          <a:off x="420752" y="3977600"/>
          <a:ext cx="5599940" cy="2289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246"/>
                <a:gridCol w="1520694"/>
              </a:tblGrid>
              <a:tr h="46060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Вид объекта</a:t>
                      </a:r>
                      <a:endParaRPr lang="ru-RU" sz="9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Ставка земельного налога, % от кадастровой стоимости</a:t>
                      </a:r>
                      <a:endParaRPr lang="ru-RU" sz="9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</a:tr>
              <a:tr h="209367">
                <a:tc>
                  <a:txBody>
                    <a:bodyPr/>
                    <a:lstStyle/>
                    <a:p>
                      <a:r>
                        <a:rPr lang="ru-RU" sz="9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Земли с/х назначения, с/х производства</a:t>
                      </a:r>
                      <a:endParaRPr lang="ru-RU" sz="9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0,3</a:t>
                      </a:r>
                      <a:endParaRPr lang="ru-RU" sz="900" b="1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</a:tr>
              <a:tr h="460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Жилищный фонд, жилищное строительство, объекты инженерной инфраструктуры жилищно-коммунального комплекса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</a:tr>
              <a:tr h="360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Не используемые в предпринимательской деятельности земли для ведения ЛПХ, садоводства, огородничества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</a:tr>
              <a:tr h="354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Ограниченные в обороте (предоставленных для обеспечения обороны, безопасности и таможенных нужд)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Прочие земельные участки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1,5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2640" y="3625279"/>
            <a:ext cx="2669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393747"/>
                </a:solidFill>
                <a:latin typeface="Century Gothic" pitchFamily="34" charset="0"/>
              </a:rPr>
              <a:t>Ставки земельного налога </a:t>
            </a:r>
            <a:endParaRPr lang="ru-RU" sz="1400" b="1" dirty="0">
              <a:solidFill>
                <a:srgbClr val="393747"/>
              </a:solidFill>
              <a:latin typeface="Century Gothic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5400000">
            <a:off x="8319981" y="1026104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579574" y="282134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9251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3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38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" name="Группа 54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68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8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51520" y="116632"/>
            <a:ext cx="428514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ПРЕФЕРЕНЦИИ ИНВЕСТОРАМ</a:t>
            </a:r>
            <a:endParaRPr lang="ru-RU" sz="2300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49716" y="105581"/>
            <a:ext cx="288032" cy="443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8523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34975" y="824970"/>
            <a:ext cx="3865345" cy="379204"/>
          </a:xfrm>
          <a:prstGeom prst="rect">
            <a:avLst/>
          </a:prstGeom>
          <a:gradFill flip="none" rotWithShape="1">
            <a:gsLst>
              <a:gs pos="87000">
                <a:srgbClr val="DCDFF4"/>
              </a:gs>
              <a:gs pos="0">
                <a:srgbClr val="5E5B7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РЕГИОНАЛЬНАЯ ПОДДЕРЖКА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86944" y="1124744"/>
            <a:ext cx="295739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500" dirty="0">
                <a:solidFill>
                  <a:srgbClr val="393747"/>
                </a:solidFill>
                <a:latin typeface="Century Gothic" pitchFamily="34" charset="0"/>
              </a:rPr>
              <a:t>Подбор инвестиционных </a:t>
            </a:r>
            <a:r>
              <a:rPr lang="ru-RU" sz="1500" dirty="0" smtClean="0">
                <a:solidFill>
                  <a:srgbClr val="393747"/>
                </a:solidFill>
                <a:latin typeface="Century Gothic" pitchFamily="34" charset="0"/>
              </a:rPr>
              <a:t>площадок</a:t>
            </a:r>
          </a:p>
          <a:p>
            <a:endParaRPr lang="ru-RU" sz="15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500" dirty="0">
                <a:solidFill>
                  <a:srgbClr val="393747"/>
                </a:solidFill>
                <a:latin typeface="Century Gothic" pitchFamily="34" charset="0"/>
              </a:rPr>
              <a:t>Поддержка в решении инфраструктурных вопросов </a:t>
            </a:r>
            <a:endParaRPr lang="ru-RU" sz="1500" dirty="0" smtClean="0">
              <a:solidFill>
                <a:srgbClr val="393747"/>
              </a:solidFill>
              <a:latin typeface="Century Gothic" pitchFamily="34" charset="0"/>
            </a:endParaRPr>
          </a:p>
          <a:p>
            <a:endParaRPr lang="ru-RU" sz="1500" dirty="0">
              <a:solidFill>
                <a:srgbClr val="393747"/>
              </a:solidFill>
              <a:latin typeface="Century Gothic" pitchFamily="34" charset="0"/>
            </a:endParaRPr>
          </a:p>
          <a:p>
            <a:r>
              <a:rPr lang="ru-RU" sz="1500" dirty="0">
                <a:solidFill>
                  <a:srgbClr val="393747"/>
                </a:solidFill>
                <a:latin typeface="Century Gothic" pitchFamily="34" charset="0"/>
              </a:rPr>
              <a:t>Сокращенные сроки получения разрешительной документации </a:t>
            </a:r>
            <a:endParaRPr lang="ru-RU" sz="1500" dirty="0" smtClean="0">
              <a:solidFill>
                <a:srgbClr val="393747"/>
              </a:solidFill>
              <a:latin typeface="Century Gothic" pitchFamily="34" charset="0"/>
            </a:endParaRPr>
          </a:p>
          <a:p>
            <a:endParaRPr lang="ru-RU" sz="1500" dirty="0">
              <a:solidFill>
                <a:srgbClr val="393747"/>
              </a:solidFill>
              <a:latin typeface="Century Gothic" pitchFamily="34" charset="0"/>
            </a:endParaRPr>
          </a:p>
          <a:p>
            <a:r>
              <a:rPr lang="ru-RU" sz="1500" dirty="0" smtClean="0">
                <a:solidFill>
                  <a:srgbClr val="393747"/>
                </a:solidFill>
                <a:latin typeface="Century Gothic" pitchFamily="34" charset="0"/>
              </a:rPr>
              <a:t>Консультационная</a:t>
            </a:r>
            <a:r>
              <a:rPr lang="ru-RU" sz="1500" dirty="0">
                <a:solidFill>
                  <a:srgbClr val="393747"/>
                </a:solidFill>
                <a:latin typeface="Century Gothic" pitchFamily="34" charset="0"/>
              </a:rPr>
              <a:t>, информационная и организационная поддержка </a:t>
            </a:r>
            <a:endParaRPr lang="ru-RU" sz="1500" dirty="0" smtClean="0">
              <a:solidFill>
                <a:srgbClr val="393747"/>
              </a:solidFill>
              <a:latin typeface="Century Gothic" pitchFamily="34" charset="0"/>
            </a:endParaRPr>
          </a:p>
          <a:p>
            <a:endParaRPr lang="ru-RU" sz="1500" dirty="0">
              <a:solidFill>
                <a:srgbClr val="393747"/>
              </a:solidFill>
              <a:latin typeface="Century Gothic" pitchFamily="34" charset="0"/>
            </a:endParaRPr>
          </a:p>
          <a:p>
            <a:r>
              <a:rPr lang="ru-RU" sz="1500" dirty="0">
                <a:solidFill>
                  <a:srgbClr val="393747"/>
                </a:solidFill>
                <a:latin typeface="Century Gothic" pitchFamily="34" charset="0"/>
              </a:rPr>
              <a:t>Обращение в региональные органы власти с предложениями по поддержке </a:t>
            </a:r>
            <a:r>
              <a:rPr lang="ru-RU" sz="1500" dirty="0" smtClean="0">
                <a:solidFill>
                  <a:srgbClr val="393747"/>
                </a:solidFill>
                <a:latin typeface="Century Gothic" pitchFamily="34" charset="0"/>
              </a:rPr>
              <a:t>проектов</a:t>
            </a:r>
            <a:endParaRPr lang="ru-RU" sz="1500" dirty="0">
              <a:solidFill>
                <a:srgbClr val="393747"/>
              </a:solidFill>
              <a:latin typeface="Century Gothic" pitchFamily="34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5868144" y="3067814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64490507"/>
              </p:ext>
            </p:extLst>
          </p:nvPr>
        </p:nvGraphicFramePr>
        <p:xfrm>
          <a:off x="395536" y="1268760"/>
          <a:ext cx="5347381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67"/>
                <a:gridCol w="1940278"/>
                <a:gridCol w="19304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Виды проектов</a:t>
                      </a:r>
                      <a:endParaRPr lang="ru-RU" sz="14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Финансовые меры </a:t>
                      </a:r>
                      <a:endParaRPr lang="ru-RU" sz="14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Нефинансовые меры</a:t>
                      </a:r>
                      <a:endParaRPr lang="ru-RU" sz="14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</a:tr>
              <a:tr h="1384600">
                <a:tc>
                  <a:txBody>
                    <a:bodyPr/>
                    <a:lstStyle/>
                    <a:p>
                      <a:r>
                        <a:rPr lang="ru-RU" sz="1400" b="1" spc="-20" dirty="0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Приоритет-</a:t>
                      </a:r>
                      <a:r>
                        <a:rPr lang="ru-RU" sz="1400" b="1" spc="-20" dirty="0" err="1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ные</a:t>
                      </a:r>
                      <a:r>
                        <a:rPr lang="ru-RU" sz="1400" b="1" spc="-20" baseline="0" dirty="0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 проекты</a:t>
                      </a:r>
                      <a:endParaRPr lang="ru-RU" sz="1400" b="1" spc="-20" dirty="0">
                        <a:solidFill>
                          <a:srgbClr val="85234D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12,5% налог на прибыль </a:t>
                      </a:r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 региональный бюджет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0% налог на имущество</a:t>
                      </a: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 рамках проекта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0% транспортный налог</a:t>
                      </a: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 рамках проекта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Предоставление государственных </a:t>
                      </a:r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гарантий</a:t>
                      </a:r>
                      <a:endParaRPr lang="ru-RU" sz="12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</a:tr>
              <a:tr h="179112">
                <a:tc>
                  <a:txBody>
                    <a:bodyPr/>
                    <a:lstStyle/>
                    <a:p>
                      <a:r>
                        <a:rPr lang="ru-RU" sz="1400" b="1" spc="-20" dirty="0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Региональные проекты </a:t>
                      </a:r>
                      <a:endParaRPr lang="ru-RU" sz="1400" b="1" spc="-20" dirty="0">
                        <a:solidFill>
                          <a:srgbClr val="85234D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0% налог на прибыль</a:t>
                      </a: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 ФБ в течение 10 лет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10% налог на прибыль</a:t>
                      </a: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в РБ в течение 5 лет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Снижение налоговых ставок на </a:t>
                      </a:r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добычу полезных ископаемых</a:t>
                      </a:r>
                      <a:endParaRPr lang="ru-RU" sz="12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</a:tr>
              <a:tr h="1632768">
                <a:tc>
                  <a:txBody>
                    <a:bodyPr/>
                    <a:lstStyle/>
                    <a:p>
                      <a:r>
                        <a:rPr lang="ru-RU" sz="1400" b="1" spc="-20" dirty="0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Специальные </a:t>
                      </a:r>
                      <a:r>
                        <a:rPr lang="ru-RU" sz="1400" b="1" spc="-20" dirty="0" err="1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инвест-контракты</a:t>
                      </a:r>
                      <a:r>
                        <a:rPr lang="ru-RU" sz="1400" b="1" spc="-20" dirty="0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 (СПИК</a:t>
                      </a:r>
                      <a:r>
                        <a:rPr lang="ru-RU" sz="1400" b="1" spc="-20" baseline="0" dirty="0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ru-RU" sz="1400" b="1" spc="-20" dirty="0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2.0)</a:t>
                      </a:r>
                    </a:p>
                    <a:p>
                      <a:r>
                        <a:rPr lang="ru-RU" sz="1000" b="1" spc="-20" dirty="0" smtClean="0">
                          <a:solidFill>
                            <a:srgbClr val="57556F"/>
                          </a:solidFill>
                          <a:latin typeface="Century Gothic" pitchFamily="34" charset="0"/>
                        </a:rPr>
                        <a:t>заключаются по итогам </a:t>
                      </a:r>
                      <a:r>
                        <a:rPr lang="ru-RU" sz="1000" b="1" spc="-20" baseline="0" dirty="0" smtClean="0">
                          <a:solidFill>
                            <a:srgbClr val="57556F"/>
                          </a:solidFill>
                          <a:latin typeface="Century Gothic" pitchFamily="34" charset="0"/>
                        </a:rPr>
                        <a:t>конкурса</a:t>
                      </a:r>
                      <a:endParaRPr lang="ru-RU" sz="1000" b="1" spc="-20" dirty="0">
                        <a:solidFill>
                          <a:srgbClr val="57556F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0% налог на прибыль </a:t>
                      </a:r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до срока, в котором объем льготы превысил 50% объема </a:t>
                      </a:r>
                      <a:r>
                        <a:rPr lang="ru-RU" sz="1200" kern="1200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кап.вложений</a:t>
                      </a:r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0% налог на имущество </a:t>
                      </a:r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(в отношении вновь созданных/приобретенных ОС в целях реализации СПИК на период действия СПИК)</a:t>
                      </a:r>
                      <a:endParaRPr lang="ru-RU" sz="12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Ускоренная </a:t>
                      </a:r>
                      <a:r>
                        <a:rPr lang="ru-RU" sz="11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амортизация ОС </a:t>
                      </a:r>
                      <a:r>
                        <a:rPr lang="ru-RU" sz="1000" b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(коэффициент не выше 2)</a:t>
                      </a:r>
                    </a:p>
                    <a:p>
                      <a:r>
                        <a:rPr lang="ru-RU" sz="1100" b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Упрощенные процедуры получения </a:t>
                      </a:r>
                      <a:r>
                        <a:rPr lang="ru-RU" sz="11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статуса российского производителя </a:t>
                      </a:r>
                      <a:r>
                        <a:rPr lang="ru-RU" sz="1100" b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и участия в </a:t>
                      </a:r>
                      <a:r>
                        <a:rPr lang="ru-RU" sz="11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субсидиарных программах </a:t>
                      </a:r>
                      <a:r>
                        <a:rPr lang="ru-RU" sz="1100" b="1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Минпромторга</a:t>
                      </a:r>
                      <a:r>
                        <a:rPr lang="ru-RU" sz="11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РФ </a:t>
                      </a:r>
                    </a:p>
                    <a:p>
                      <a:r>
                        <a:rPr lang="ru-RU" sz="1100" b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Участник СПИК — </a:t>
                      </a:r>
                      <a:r>
                        <a:rPr lang="ru-RU" sz="11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единственный поставщик </a:t>
                      </a:r>
                      <a:r>
                        <a:rPr lang="ru-RU" sz="1100" b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для закупок для </a:t>
                      </a:r>
                      <a:r>
                        <a:rPr lang="ru-RU" sz="1100" b="0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гос</a:t>
                      </a:r>
                      <a:r>
                        <a:rPr lang="ru-RU" sz="1100" b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. и </a:t>
                      </a:r>
                      <a:r>
                        <a:rPr lang="ru-RU" sz="1100" b="0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мун</a:t>
                      </a:r>
                      <a:r>
                        <a:rPr lang="ru-RU" sz="1100" b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. нужд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</a:tr>
            </a:tbl>
          </a:graphicData>
        </a:graphic>
      </p:graphicFrame>
      <p:sp>
        <p:nvSpPr>
          <p:cNvPr id="103" name="Скругленный прямоугольник 102"/>
          <p:cNvSpPr/>
          <p:nvPr/>
        </p:nvSpPr>
        <p:spPr>
          <a:xfrm>
            <a:off x="5874862" y="1467816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5874862" y="2148044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5879445" y="4005064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5879335" y="5141761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652120" y="836712"/>
            <a:ext cx="3107867" cy="379204"/>
          </a:xfrm>
          <a:prstGeom prst="rect">
            <a:avLst/>
          </a:prstGeom>
          <a:gradFill flip="none" rotWithShape="1">
            <a:gsLst>
              <a:gs pos="87000">
                <a:srgbClr val="DCDFF4"/>
              </a:gs>
              <a:gs pos="0">
                <a:srgbClr val="5E5B7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МУНИЦИПАЛЬНАЯ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ПОДДЕРЖКА</a:t>
            </a:r>
          </a:p>
        </p:txBody>
      </p:sp>
      <p:sp>
        <p:nvSpPr>
          <p:cNvPr id="57" name="TextBox 56"/>
          <p:cNvSpPr txBox="1"/>
          <p:nvPr/>
        </p:nvSpPr>
        <p:spPr>
          <a:xfrm rot="5400000">
            <a:off x="8319981" y="1026104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579574" y="282134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19821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33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38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" name="Группа 54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68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8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21102" y="116632"/>
            <a:ext cx="463139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ПРОМЫШЛЕННЫЕ ПЛОЩАДКИ</a:t>
            </a:r>
            <a:endParaRPr lang="ru-RU" sz="2300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49716" y="105581"/>
            <a:ext cx="288032" cy="443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8523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3834087840"/>
              </p:ext>
            </p:extLst>
          </p:nvPr>
        </p:nvGraphicFramePr>
        <p:xfrm>
          <a:off x="395536" y="771962"/>
          <a:ext cx="8246007" cy="5799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295"/>
                <a:gridCol w="2405110"/>
                <a:gridCol w="2010266"/>
                <a:gridCol w="1518999"/>
                <a:gridCol w="868001"/>
                <a:gridCol w="940336"/>
              </a:tblGrid>
              <a:tr h="413617">
                <a:tc>
                  <a:txBody>
                    <a:bodyPr/>
                    <a:lstStyle/>
                    <a:p>
                      <a:endParaRPr lang="ru-RU" sz="1100" dirty="0"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Наименование площадки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Микрорайон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Кадастровый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номер/квартал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Площадь, га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Категория земель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361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Промышленный парк «Копаево»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Восточная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промзона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76:20:120306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166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П4,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28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1.1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47675"/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 т.ч. Сысоевская ул.,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40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Восточная промзона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76:20:120306:70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28,4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64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Южная промзона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Южная промзона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76:20:100402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19,7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3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Николая Невского ул.,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20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Южная промзона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76:20:100525:11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0,4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4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Район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Пузырево (участок 1)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Район Пузырево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76:20:070402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19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П6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Район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Пузырево (участок 2)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Район Пузырево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76:20:070402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10,2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Революции пр., 35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Юго-западная промзона</a:t>
                      </a:r>
                      <a:endParaRPr lang="ru-RU" sz="11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76:20:070809:58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9,9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7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Черепанова ул., 18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Юго-западная промзона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76:20:070809:51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4,4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0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8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Труда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ул., 114 «г»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Веретьевская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промзона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76:20:090102:123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0,8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0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9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Труда ул., 102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«б»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Веретьевская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промзона</a:t>
                      </a:r>
                      <a:endParaRPr lang="ru-RU" sz="11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76:20:090102:133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0,3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0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Фурманова ул., 33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Веретьевская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промзона</a:t>
                      </a:r>
                      <a:endParaRPr lang="ru-RU" sz="11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76:20:070703:3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0,2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0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Труда ул., 120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Веретьевская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промзона</a:t>
                      </a:r>
                      <a:endParaRPr lang="ru-RU" sz="11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76:20:090102:117</a:t>
                      </a:r>
                      <a:r>
                        <a:rPr lang="ru-RU" sz="1100" dirty="0" smtClean="0">
                          <a:latin typeface="Century Gothic" pitchFamily="34" charset="0"/>
                        </a:rPr>
                        <a:t> 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0,2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59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12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Каменниковская ул., 200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Левобережный район</a:t>
                      </a: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76:20:010104:11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ОД4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00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13</a:t>
                      </a:r>
                      <a:endParaRPr lang="ru-RU" sz="1100" b="1" kern="1200" dirty="0">
                        <a:solidFill>
                          <a:schemeClr val="bg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Ярославский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тракт, 158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Восточная промзона</a:t>
                      </a: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76:20:120230:30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0,8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00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14</a:t>
                      </a:r>
                      <a:endParaRPr lang="ru-RU" sz="1100" b="1" kern="1200" dirty="0">
                        <a:solidFill>
                          <a:schemeClr val="bg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Ярославский тракт, 43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Восточный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район</a:t>
                      </a:r>
                      <a:endParaRPr lang="ru-RU" sz="11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76:20:120117:20</a:t>
                      </a:r>
                      <a:endParaRPr lang="ru-RU" sz="11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2,04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П6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00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15</a:t>
                      </a:r>
                      <a:endParaRPr lang="ru-RU" sz="1100" b="1" kern="1200" dirty="0">
                        <a:solidFill>
                          <a:schemeClr val="bg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Авдеева ул., 36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Переборы</a:t>
                      </a: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76:20:050436:419</a:t>
                      </a:r>
                      <a:endParaRPr lang="ru-RU" sz="11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0,08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00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16</a:t>
                      </a:r>
                      <a:endParaRPr lang="ru-RU" sz="1100" b="1" kern="1200" dirty="0">
                        <a:solidFill>
                          <a:schemeClr val="bg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Пилоставная</a:t>
                      </a: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(между </a:t>
                      </a:r>
                      <a:r>
                        <a:rPr lang="ru-RU" sz="800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з</a:t>
                      </a:r>
                      <a:r>
                        <a:rPr lang="ru-RU" sz="8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/у Деревообделочная, 21 и </a:t>
                      </a:r>
                      <a:r>
                        <a:rPr lang="ru-RU" sz="800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Пилоставная</a:t>
                      </a:r>
                      <a:r>
                        <a:rPr lang="ru-RU" sz="8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, 24)</a:t>
                      </a:r>
                      <a:endParaRPr lang="ru-RU" sz="8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Район </a:t>
                      </a:r>
                      <a:r>
                        <a:rPr lang="ru-RU" sz="1100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Ягутка</a:t>
                      </a:r>
                      <a:endParaRPr lang="ru-RU" sz="11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76:20:120101</a:t>
                      </a: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2,7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П6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971">
                <a:tc gridSpan="4"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Итого</a:t>
                      </a:r>
                      <a:endParaRPr lang="ru-RU" sz="1100" b="1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b="1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237,7</a:t>
                      </a:r>
                      <a:endParaRPr lang="ru-RU" sz="1100" b="1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5" name="TextBox 94"/>
          <p:cNvSpPr txBox="1"/>
          <p:nvPr/>
        </p:nvSpPr>
        <p:spPr>
          <a:xfrm rot="5400000">
            <a:off x="8319981" y="1026104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79574" y="282134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5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1345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2696"/>
            <a:ext cx="8826500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Группа 15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18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1" name="Группа 20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33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51520" y="116632"/>
            <a:ext cx="560121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96004B"/>
                </a:solidFill>
                <a:latin typeface="Century Gothic" pitchFamily="34" charset="0"/>
              </a:rPr>
              <a:t>ПРОМПЛОЩАДКИ НА КАРТЕ ГОРОДА</a:t>
            </a:r>
            <a:endParaRPr lang="ru-RU" sz="2300" dirty="0">
              <a:solidFill>
                <a:srgbClr val="96004B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8319981" y="1026104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79574" y="282134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6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6182262" y="1340768"/>
            <a:ext cx="2272234" cy="720080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2400" b="1" dirty="0" smtClean="0">
                <a:solidFill>
                  <a:srgbClr val="85234D"/>
                </a:solidFill>
                <a:latin typeface="Century Gothic" pitchFamily="34" charset="0"/>
              </a:rPr>
              <a:t>16 </a:t>
            </a:r>
            <a:r>
              <a:rPr lang="ru-RU" b="1" dirty="0">
                <a:solidFill>
                  <a:srgbClr val="85234D"/>
                </a:solidFill>
                <a:latin typeface="Century Gothic" pitchFamily="34" charset="0"/>
              </a:rPr>
              <a:t>площадок</a:t>
            </a:r>
          </a:p>
          <a:p>
            <a:r>
              <a:rPr lang="ru-RU" sz="2400" b="1" dirty="0" smtClean="0">
                <a:solidFill>
                  <a:srgbClr val="85234D"/>
                </a:solidFill>
                <a:latin typeface="Century Gothic" pitchFamily="34" charset="0"/>
              </a:rPr>
              <a:t>237,7</a:t>
            </a:r>
            <a:r>
              <a:rPr lang="ru-RU" sz="1600" b="1" dirty="0" smtClean="0">
                <a:solidFill>
                  <a:srgbClr val="85234D"/>
                </a:solidFill>
                <a:latin typeface="Century Gothic" pitchFamily="34" charset="0"/>
              </a:rPr>
              <a:t> </a:t>
            </a:r>
            <a:r>
              <a:rPr lang="ru-RU" sz="1600" b="1" dirty="0">
                <a:solidFill>
                  <a:srgbClr val="85234D"/>
                </a:solidFill>
                <a:latin typeface="Century Gothic" pitchFamily="34" charset="0"/>
              </a:rPr>
              <a:t>га</a:t>
            </a:r>
          </a:p>
        </p:txBody>
      </p:sp>
    </p:spTree>
    <p:extLst>
      <p:ext uri="{BB962C8B-B14F-4D97-AF65-F5344CB8AC3E}">
        <p14:creationId xmlns="" xmlns:p14="http://schemas.microsoft.com/office/powerpoint/2010/main" val="19065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9"/>
          <p:cNvGrpSpPr>
            <a:grpSpLocks/>
          </p:cNvGrpSpPr>
          <p:nvPr/>
        </p:nvGrpSpPr>
        <p:grpSpPr bwMode="auto">
          <a:xfrm>
            <a:off x="155575" y="-144463"/>
            <a:ext cx="8897938" cy="865188"/>
            <a:chOff x="155575" y="-144463"/>
            <a:chExt cx="8897640" cy="865660"/>
          </a:xfrm>
        </p:grpSpPr>
        <p:sp>
          <p:nvSpPr>
            <p:cNvPr id="4244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245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246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3" name="Группа 63"/>
            <p:cNvGrpSpPr>
              <a:grpSpLocks/>
            </p:cNvGrpSpPr>
            <p:nvPr/>
          </p:nvGrpSpPr>
          <p:grpSpPr bwMode="auto"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75" name="Параллелограмм 11"/>
              <p:cNvSpPr/>
              <p:nvPr/>
            </p:nvSpPr>
            <p:spPr>
              <a:xfrm rot="1800000">
                <a:off x="-109372" y="665555"/>
                <a:ext cx="805302" cy="179382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" name="Параллелограмм 11"/>
              <p:cNvSpPr/>
              <p:nvPr/>
            </p:nvSpPr>
            <p:spPr>
              <a:xfrm rot="1800000">
                <a:off x="-107783" y="911610"/>
                <a:ext cx="798948" cy="182556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араллелограмм 11"/>
              <p:cNvSpPr/>
              <p:nvPr/>
            </p:nvSpPr>
            <p:spPr>
              <a:xfrm rot="1800000">
                <a:off x="-107784" y="1148139"/>
                <a:ext cx="798948" cy="180969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араллелограмм 11"/>
              <p:cNvSpPr/>
              <p:nvPr/>
            </p:nvSpPr>
            <p:spPr>
              <a:xfrm rot="1800000">
                <a:off x="-107784" y="1389430"/>
                <a:ext cx="798948" cy="180969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араллелограмм 11"/>
              <p:cNvSpPr/>
              <p:nvPr/>
            </p:nvSpPr>
            <p:spPr>
              <a:xfrm rot="1800000">
                <a:off x="-107784" y="1629135"/>
                <a:ext cx="798948" cy="180969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араллелограмм 11"/>
              <p:cNvSpPr/>
              <p:nvPr/>
            </p:nvSpPr>
            <p:spPr>
              <a:xfrm rot="1800000">
                <a:off x="-117314" y="1878364"/>
                <a:ext cx="806890" cy="179382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араллелограмм 11"/>
              <p:cNvSpPr/>
              <p:nvPr/>
            </p:nvSpPr>
            <p:spPr>
              <a:xfrm rot="1800000">
                <a:off x="-104607" y="2106956"/>
                <a:ext cx="798948" cy="180969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араллелограмм 11"/>
              <p:cNvSpPr/>
              <p:nvPr/>
            </p:nvSpPr>
            <p:spPr>
              <a:xfrm rot="1800000">
                <a:off x="-104607" y="2360948"/>
                <a:ext cx="798948" cy="182557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араллелограмм 11"/>
              <p:cNvSpPr/>
              <p:nvPr/>
            </p:nvSpPr>
            <p:spPr>
              <a:xfrm rot="1800000">
                <a:off x="-104607" y="2592715"/>
                <a:ext cx="798948" cy="180969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араллелограмм 11"/>
              <p:cNvSpPr/>
              <p:nvPr/>
            </p:nvSpPr>
            <p:spPr>
              <a:xfrm rot="1800000">
                <a:off x="-95076" y="2841945"/>
                <a:ext cx="798948" cy="182556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араллелограмм 11"/>
              <p:cNvSpPr/>
              <p:nvPr/>
            </p:nvSpPr>
            <p:spPr>
              <a:xfrm rot="1800000">
                <a:off x="-103019" y="3087999"/>
                <a:ext cx="805302" cy="179382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араллелограмм 11"/>
              <p:cNvSpPr/>
              <p:nvPr/>
            </p:nvSpPr>
            <p:spPr>
              <a:xfrm rot="1800000">
                <a:off x="-101430" y="3334053"/>
                <a:ext cx="800536" cy="182556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араллелограмм 11"/>
              <p:cNvSpPr/>
              <p:nvPr/>
            </p:nvSpPr>
            <p:spPr>
              <a:xfrm rot="1800000">
                <a:off x="-101430" y="3578520"/>
                <a:ext cx="800536" cy="182556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араллелограмм 11"/>
              <p:cNvSpPr/>
              <p:nvPr/>
            </p:nvSpPr>
            <p:spPr>
              <a:xfrm rot="1800000">
                <a:off x="-101430" y="3819812"/>
                <a:ext cx="800536" cy="182556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араллелограмм 11"/>
              <p:cNvSpPr/>
              <p:nvPr/>
            </p:nvSpPr>
            <p:spPr>
              <a:xfrm rot="1800000">
                <a:off x="-101431" y="4059515"/>
                <a:ext cx="800536" cy="182557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араллелограмм 11"/>
              <p:cNvSpPr/>
              <p:nvPr/>
            </p:nvSpPr>
            <p:spPr>
              <a:xfrm rot="1800000">
                <a:off x="-99842" y="4291284"/>
                <a:ext cx="805302" cy="179382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араллелограмм 11"/>
              <p:cNvSpPr/>
              <p:nvPr/>
            </p:nvSpPr>
            <p:spPr>
              <a:xfrm rot="1800000">
                <a:off x="-98253" y="4537338"/>
                <a:ext cx="798948" cy="182556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араллелограмм 11"/>
              <p:cNvSpPr/>
              <p:nvPr/>
            </p:nvSpPr>
            <p:spPr>
              <a:xfrm rot="1800000">
                <a:off x="-98254" y="4773867"/>
                <a:ext cx="798948" cy="180969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араллелограмм 11"/>
              <p:cNvSpPr/>
              <p:nvPr/>
            </p:nvSpPr>
            <p:spPr>
              <a:xfrm rot="1800000">
                <a:off x="-98253" y="5023097"/>
                <a:ext cx="798948" cy="182556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араллелограмм 11"/>
              <p:cNvSpPr/>
              <p:nvPr/>
            </p:nvSpPr>
            <p:spPr>
              <a:xfrm rot="1800000">
                <a:off x="-98254" y="5254864"/>
                <a:ext cx="798948" cy="180969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араллелограмм 11"/>
              <p:cNvSpPr/>
              <p:nvPr/>
            </p:nvSpPr>
            <p:spPr>
              <a:xfrm rot="1800000">
                <a:off x="-98253" y="5499331"/>
                <a:ext cx="798948" cy="182556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Параллелограмм 11"/>
              <p:cNvSpPr/>
              <p:nvPr/>
            </p:nvSpPr>
            <p:spPr>
              <a:xfrm rot="1800000">
                <a:off x="-98254" y="5731097"/>
                <a:ext cx="806890" cy="179381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7" name="Параллелограмм 11"/>
              <p:cNvSpPr/>
              <p:nvPr/>
            </p:nvSpPr>
            <p:spPr>
              <a:xfrm rot="1800000">
                <a:off x="-95077" y="5977151"/>
                <a:ext cx="798948" cy="182557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араллелограмм 11"/>
              <p:cNvSpPr/>
              <p:nvPr/>
            </p:nvSpPr>
            <p:spPr>
              <a:xfrm rot="1800000">
                <a:off x="-95077" y="6213681"/>
                <a:ext cx="798948" cy="180969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араллелограмм 11"/>
              <p:cNvSpPr/>
              <p:nvPr/>
            </p:nvSpPr>
            <p:spPr>
              <a:xfrm rot="1800000">
                <a:off x="-95077" y="6462910"/>
                <a:ext cx="798948" cy="182557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араллелограмм 11"/>
              <p:cNvSpPr/>
              <p:nvPr/>
            </p:nvSpPr>
            <p:spPr>
              <a:xfrm rot="1800000">
                <a:off x="-96665" y="179797"/>
                <a:ext cx="805302" cy="179382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араллелограмм 11"/>
              <p:cNvSpPr/>
              <p:nvPr/>
            </p:nvSpPr>
            <p:spPr>
              <a:xfrm rot="1800000">
                <a:off x="-95076" y="425851"/>
                <a:ext cx="798948" cy="182556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5" name="Параллелограмм 11"/>
            <p:cNvSpPr/>
            <p:nvPr/>
          </p:nvSpPr>
          <p:spPr>
            <a:xfrm rot="7200000">
              <a:off x="8595022" y="236003"/>
              <a:ext cx="737003" cy="179382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Параллелограмм 11"/>
            <p:cNvSpPr/>
            <p:nvPr/>
          </p:nvSpPr>
          <p:spPr>
            <a:xfrm rot="7200000">
              <a:off x="8333076" y="204236"/>
              <a:ext cx="798949" cy="180969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Параллелограмм 11"/>
            <p:cNvSpPr/>
            <p:nvPr/>
          </p:nvSpPr>
          <p:spPr>
            <a:xfrm rot="7200000">
              <a:off x="8088609" y="204236"/>
              <a:ext cx="798949" cy="180969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Параллелограмм 11"/>
            <p:cNvSpPr/>
            <p:nvPr/>
          </p:nvSpPr>
          <p:spPr>
            <a:xfrm rot="7200000">
              <a:off x="7847317" y="204236"/>
              <a:ext cx="798949" cy="180969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Параллелограмм 11"/>
            <p:cNvSpPr/>
            <p:nvPr/>
          </p:nvSpPr>
          <p:spPr>
            <a:xfrm rot="7200000">
              <a:off x="7607613" y="204236"/>
              <a:ext cx="798949" cy="180969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Параллелограмм 11"/>
            <p:cNvSpPr/>
            <p:nvPr/>
          </p:nvSpPr>
          <p:spPr>
            <a:xfrm rot="7200000">
              <a:off x="7371877" y="203443"/>
              <a:ext cx="798949" cy="182557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" name="Параллелограмм 11"/>
            <p:cNvSpPr/>
            <p:nvPr/>
          </p:nvSpPr>
          <p:spPr>
            <a:xfrm rot="7200000">
              <a:off x="7138520" y="208207"/>
              <a:ext cx="805302" cy="179382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Параллелограмм 11"/>
            <p:cNvSpPr/>
            <p:nvPr/>
          </p:nvSpPr>
          <p:spPr>
            <a:xfrm rot="7200000">
              <a:off x="6894055" y="206620"/>
              <a:ext cx="798949" cy="182556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3" name="Параллелограмм 11"/>
            <p:cNvSpPr/>
            <p:nvPr/>
          </p:nvSpPr>
          <p:spPr>
            <a:xfrm rot="7200000">
              <a:off x="6648795" y="207413"/>
              <a:ext cx="798949" cy="180969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Параллелограмм 11"/>
            <p:cNvSpPr/>
            <p:nvPr/>
          </p:nvSpPr>
          <p:spPr>
            <a:xfrm rot="7200000">
              <a:off x="6408296" y="206620"/>
              <a:ext cx="798949" cy="182556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099" name="AutoShape 4" descr="https://upload.wikimedia.org/wikipedia/commons/thumb/3/34/Road_font_awesome.svg/1024px-Road_font_awesome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 rot="5400000">
            <a:off x="8320087" y="1025526"/>
            <a:ext cx="1103313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+mn-cs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4101" name="TextBox 102"/>
          <p:cNvSpPr txBox="1">
            <a:spLocks noChangeArrowheads="1"/>
          </p:cNvSpPr>
          <p:nvPr/>
        </p:nvSpPr>
        <p:spPr bwMode="auto">
          <a:xfrm>
            <a:off x="323850" y="115888"/>
            <a:ext cx="57308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300" b="1" dirty="0">
                <a:solidFill>
                  <a:srgbClr val="96004B"/>
                </a:solidFill>
                <a:latin typeface="Century Gothic" pitchFamily="34" charset="0"/>
              </a:rPr>
              <a:t>ОБЩЕСТВЕННО-ДЕЛОВАЯ ЗАСТРОЙКА</a:t>
            </a:r>
            <a:endParaRPr lang="ru-RU" sz="2300" dirty="0">
              <a:solidFill>
                <a:srgbClr val="96004B"/>
              </a:solidFill>
              <a:latin typeface="Century Gothic" pitchFamily="34" charset="0"/>
            </a:endParaRPr>
          </a:p>
        </p:txBody>
      </p:sp>
      <p:graphicFrame>
        <p:nvGraphicFramePr>
          <p:cNvPr id="112" name="Таблица 111"/>
          <p:cNvGraphicFramePr>
            <a:graphicFrameLocks noGrp="1"/>
          </p:cNvGraphicFramePr>
          <p:nvPr/>
        </p:nvGraphicFramePr>
        <p:xfrm>
          <a:off x="395288" y="981075"/>
          <a:ext cx="8208912" cy="50586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1029"/>
                <a:gridCol w="2394292"/>
                <a:gridCol w="1929215"/>
                <a:gridCol w="1512168"/>
                <a:gridCol w="864096"/>
                <a:gridCol w="1008112"/>
              </a:tblGrid>
              <a:tr h="404847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Наименование площадки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Микрорайон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Кадастровый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номер/квартал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Площадь, кв.м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Категория земель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56F"/>
                    </a:solidFill>
                  </a:tcPr>
                </a:tc>
              </a:tr>
              <a:tr h="37665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Николая Невского ул., 24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Мариевка/Южная промзона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76:20:000000:1027</a:t>
                      </a:r>
                      <a:endParaRPr lang="ru-RU" sz="11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27505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ОД3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90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Генерала Батова проспект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, 35а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Мариевка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76:20:100514:5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2200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ОД7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90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3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Революции проспект, 51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Юго-западная промзона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76:20:070801:12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11352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90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4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Революции проспект, 9а</a:t>
                      </a:r>
                      <a:r>
                        <a:rPr lang="ru-RU" sz="14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*</a:t>
                      </a:r>
                      <a:endParaRPr lang="ru-RU" sz="14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Веретье-3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76:20:070702:3211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6974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90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Новая ул., 24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Северный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76:20:060307:892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4606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ОД4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90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Баррикадная ул., 43</a:t>
                      </a:r>
                      <a:r>
                        <a:rPr lang="ru-RU" sz="14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*</a:t>
                      </a:r>
                      <a:endParaRPr lang="ru-RU" sz="14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Прибрежный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76:20:060107:29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3491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90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7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Баррикадная ул., 39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Прибрежный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76:20:060107:28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2693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90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8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Северный переулок, 52 а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Заволжье-1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76:20:030532:6</a:t>
                      </a:r>
                      <a:endParaRPr lang="ru-RU" sz="11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3203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ОД3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90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9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Малая </a:t>
                      </a:r>
                      <a:r>
                        <a:rPr lang="ru-RU" sz="1100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Вонговская</a:t>
                      </a: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ул. ,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30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Заволжье-1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76:20:030532:5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2094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ОД3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90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Шекснинское шоссе, 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Волжский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76:20:020101:1155</a:t>
                      </a:r>
                      <a:endParaRPr lang="ru-RU" sz="11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3027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90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Рулонный переулок, 8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Заволжье-2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76:20:040502:7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2200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ОД3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90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12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Захарова ул.,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32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Зачеремушный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76:20:110111:123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1805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13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Окружная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дорога, 207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Восточная промзона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76:20:120311:2</a:t>
                      </a:r>
                      <a:endParaRPr lang="ru-RU" sz="11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4001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ОД4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14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Нефтяников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ул. 14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Восточный район</a:t>
                      </a:r>
                      <a:endParaRPr lang="ru-RU" sz="11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76:20:120208:7</a:t>
                      </a:r>
                      <a:endParaRPr lang="ru-RU" sz="11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1163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Солнечная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ул., 47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Западный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u="none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76:20:070302:144</a:t>
                      </a:r>
                      <a:endParaRPr lang="ru-RU" sz="1100" u="none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4462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ОД5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5974">
                <a:tc gridSpan="4"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Итого</a:t>
                      </a:r>
                      <a:endParaRPr lang="ru-RU" sz="1100" b="1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b="1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80 776</a:t>
                      </a:r>
                      <a:endParaRPr lang="ru-RU" sz="1100" b="1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242" name="TextBox 47"/>
          <p:cNvSpPr txBox="1">
            <a:spLocks noChangeArrowheads="1"/>
          </p:cNvSpPr>
          <p:nvPr/>
        </p:nvSpPr>
        <p:spPr bwMode="auto">
          <a:xfrm>
            <a:off x="8578850" y="282575"/>
            <a:ext cx="300038" cy="338138"/>
          </a:xfrm>
          <a:prstGeom prst="rect">
            <a:avLst/>
          </a:prstGeom>
          <a:solidFill>
            <a:srgbClr val="57556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entury Gothic" pitchFamily="34" charset="0"/>
              </a:rPr>
              <a:t>7</a:t>
            </a:r>
          </a:p>
        </p:txBody>
      </p:sp>
      <p:sp>
        <p:nvSpPr>
          <p:cNvPr id="4243" name="TextBox 48"/>
          <p:cNvSpPr txBox="1">
            <a:spLocks noChangeArrowheads="1"/>
          </p:cNvSpPr>
          <p:nvPr/>
        </p:nvSpPr>
        <p:spPr bwMode="auto">
          <a:xfrm>
            <a:off x="285750" y="6000750"/>
            <a:ext cx="84248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>
                <a:solidFill>
                  <a:srgbClr val="393747"/>
                </a:solidFill>
                <a:latin typeface="Century Gothic" pitchFamily="34" charset="0"/>
              </a:rPr>
              <a:t>* Земельные участки в Перечне муниципального имущества, предназначенного для передачи во владение и (или) пользование субъектам малого и среднего </a:t>
            </a:r>
            <a:r>
              <a:rPr lang="ru-RU" sz="1100" dirty="0" smtClean="0">
                <a:solidFill>
                  <a:srgbClr val="393747"/>
                </a:solidFill>
                <a:latin typeface="Century Gothic" pitchFamily="34" charset="0"/>
              </a:rPr>
              <a:t>предпринимательства </a:t>
            </a:r>
            <a:endParaRPr lang="ru-RU" sz="1100" dirty="0">
              <a:solidFill>
                <a:srgbClr val="393747"/>
              </a:solidFill>
              <a:latin typeface="Century Gothic" pitchFamily="34" charset="0"/>
            </a:endParaRPr>
          </a:p>
          <a:p>
            <a:endParaRPr lang="ru-RU" sz="1100" dirty="0">
              <a:solidFill>
                <a:srgbClr val="393747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2696"/>
            <a:ext cx="8643937" cy="597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0" name="Группа 59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61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4" name="Группа 63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75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5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AutoShape 4" descr="https://upload.wikimedia.org/wikipedia/commons/thumb/3/34/Road_font_awesome.svg/1024px-Road_font_awesome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 rot="5400000">
            <a:off x="8319981" y="1026104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3876" y="116632"/>
            <a:ext cx="853631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96004B"/>
                </a:solidFill>
                <a:latin typeface="Century Gothic" pitchFamily="34" charset="0"/>
              </a:rPr>
              <a:t>ОБЩЕСТВЕННО-ДЕЛОВЫЕ ПЛОЩАДКИ НА КАРТЕ ГОРОДА</a:t>
            </a:r>
            <a:endParaRPr lang="ru-RU" sz="2300" dirty="0">
              <a:solidFill>
                <a:srgbClr val="96004B"/>
              </a:solidFill>
              <a:latin typeface="Century Gothic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676456" y="188640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8</a:t>
            </a:r>
          </a:p>
        </p:txBody>
      </p:sp>
      <p:sp>
        <p:nvSpPr>
          <p:cNvPr id="49" name="Параллелограмм 48"/>
          <p:cNvSpPr/>
          <p:nvPr/>
        </p:nvSpPr>
        <p:spPr>
          <a:xfrm>
            <a:off x="6182262" y="1340768"/>
            <a:ext cx="2272234" cy="720080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2400" b="1" dirty="0" smtClean="0">
                <a:solidFill>
                  <a:srgbClr val="85234D"/>
                </a:solidFill>
                <a:latin typeface="Century Gothic" pitchFamily="34" charset="0"/>
              </a:rPr>
              <a:t>15 </a:t>
            </a:r>
            <a:r>
              <a:rPr lang="ru-RU" b="1" dirty="0">
                <a:solidFill>
                  <a:srgbClr val="85234D"/>
                </a:solidFill>
                <a:latin typeface="Century Gothic" pitchFamily="34" charset="0"/>
              </a:rPr>
              <a:t>площадок</a:t>
            </a:r>
          </a:p>
          <a:p>
            <a:r>
              <a:rPr lang="ru-RU" sz="2400" b="1" dirty="0" smtClean="0">
                <a:solidFill>
                  <a:srgbClr val="85234D"/>
                </a:solidFill>
                <a:latin typeface="Century Gothic" pitchFamily="34" charset="0"/>
              </a:rPr>
              <a:t>8,8</a:t>
            </a:r>
            <a:r>
              <a:rPr lang="ru-RU" sz="1600" b="1" dirty="0" smtClean="0">
                <a:solidFill>
                  <a:srgbClr val="85234D"/>
                </a:solidFill>
                <a:latin typeface="Century Gothic" pitchFamily="34" charset="0"/>
              </a:rPr>
              <a:t> </a:t>
            </a:r>
            <a:r>
              <a:rPr lang="ru-RU" sz="1600" b="1" dirty="0">
                <a:solidFill>
                  <a:srgbClr val="85234D"/>
                </a:solidFill>
                <a:latin typeface="Century Gothic" pitchFamily="34" charset="0"/>
              </a:rPr>
              <a:t>га</a:t>
            </a:r>
          </a:p>
        </p:txBody>
      </p:sp>
    </p:spTree>
    <p:extLst>
      <p:ext uri="{BB962C8B-B14F-4D97-AF65-F5344CB8AC3E}">
        <p14:creationId xmlns="" xmlns:p14="http://schemas.microsoft.com/office/powerpoint/2010/main" val="92083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9"/>
          <p:cNvGrpSpPr>
            <a:grpSpLocks/>
          </p:cNvGrpSpPr>
          <p:nvPr/>
        </p:nvGrpSpPr>
        <p:grpSpPr bwMode="auto">
          <a:xfrm>
            <a:off x="155575" y="-144463"/>
            <a:ext cx="8897938" cy="865188"/>
            <a:chOff x="155575" y="-144463"/>
            <a:chExt cx="8897640" cy="865660"/>
          </a:xfrm>
        </p:grpSpPr>
        <p:sp>
          <p:nvSpPr>
            <p:cNvPr id="5256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57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58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3" name="Группа 63"/>
            <p:cNvGrpSpPr>
              <a:grpSpLocks/>
            </p:cNvGrpSpPr>
            <p:nvPr/>
          </p:nvGrpSpPr>
          <p:grpSpPr bwMode="auto"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75" name="Параллелограмм 11"/>
              <p:cNvSpPr/>
              <p:nvPr/>
            </p:nvSpPr>
            <p:spPr>
              <a:xfrm rot="1800000">
                <a:off x="-109372" y="665555"/>
                <a:ext cx="805302" cy="179382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" name="Параллелограмм 11"/>
              <p:cNvSpPr/>
              <p:nvPr/>
            </p:nvSpPr>
            <p:spPr>
              <a:xfrm rot="1800000">
                <a:off x="-107783" y="911610"/>
                <a:ext cx="798948" cy="182556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араллелограмм 11"/>
              <p:cNvSpPr/>
              <p:nvPr/>
            </p:nvSpPr>
            <p:spPr>
              <a:xfrm rot="1800000">
                <a:off x="-107784" y="1148139"/>
                <a:ext cx="798948" cy="180969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араллелограмм 11"/>
              <p:cNvSpPr/>
              <p:nvPr/>
            </p:nvSpPr>
            <p:spPr>
              <a:xfrm rot="1800000">
                <a:off x="-107784" y="1389430"/>
                <a:ext cx="798948" cy="180969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араллелограмм 11"/>
              <p:cNvSpPr/>
              <p:nvPr/>
            </p:nvSpPr>
            <p:spPr>
              <a:xfrm rot="1800000">
                <a:off x="-107784" y="1629135"/>
                <a:ext cx="798948" cy="180969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араллелограмм 11"/>
              <p:cNvSpPr/>
              <p:nvPr/>
            </p:nvSpPr>
            <p:spPr>
              <a:xfrm rot="1800000">
                <a:off x="-117314" y="1878364"/>
                <a:ext cx="806890" cy="179382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араллелограмм 11"/>
              <p:cNvSpPr/>
              <p:nvPr/>
            </p:nvSpPr>
            <p:spPr>
              <a:xfrm rot="1800000">
                <a:off x="-104607" y="2106956"/>
                <a:ext cx="798948" cy="180969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араллелограмм 11"/>
              <p:cNvSpPr/>
              <p:nvPr/>
            </p:nvSpPr>
            <p:spPr>
              <a:xfrm rot="1800000">
                <a:off x="-104607" y="2360948"/>
                <a:ext cx="798948" cy="182557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араллелограмм 11"/>
              <p:cNvSpPr/>
              <p:nvPr/>
            </p:nvSpPr>
            <p:spPr>
              <a:xfrm rot="1800000">
                <a:off x="-104607" y="2592715"/>
                <a:ext cx="798948" cy="180969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араллелограмм 11"/>
              <p:cNvSpPr/>
              <p:nvPr/>
            </p:nvSpPr>
            <p:spPr>
              <a:xfrm rot="1800000">
                <a:off x="-95076" y="2841945"/>
                <a:ext cx="798948" cy="182556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араллелограмм 11"/>
              <p:cNvSpPr/>
              <p:nvPr/>
            </p:nvSpPr>
            <p:spPr>
              <a:xfrm rot="1800000">
                <a:off x="-103019" y="3087999"/>
                <a:ext cx="805302" cy="179382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араллелограмм 11"/>
              <p:cNvSpPr/>
              <p:nvPr/>
            </p:nvSpPr>
            <p:spPr>
              <a:xfrm rot="1800000">
                <a:off x="-101430" y="3334053"/>
                <a:ext cx="800536" cy="182556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араллелограмм 11"/>
              <p:cNvSpPr/>
              <p:nvPr/>
            </p:nvSpPr>
            <p:spPr>
              <a:xfrm rot="1800000">
                <a:off x="-101430" y="3578520"/>
                <a:ext cx="800536" cy="182556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араллелограмм 11"/>
              <p:cNvSpPr/>
              <p:nvPr/>
            </p:nvSpPr>
            <p:spPr>
              <a:xfrm rot="1800000">
                <a:off x="-101430" y="3819812"/>
                <a:ext cx="800536" cy="182556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араллелограмм 11"/>
              <p:cNvSpPr/>
              <p:nvPr/>
            </p:nvSpPr>
            <p:spPr>
              <a:xfrm rot="1800000">
                <a:off x="-101431" y="4059515"/>
                <a:ext cx="800536" cy="182557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араллелограмм 11"/>
              <p:cNvSpPr/>
              <p:nvPr/>
            </p:nvSpPr>
            <p:spPr>
              <a:xfrm rot="1800000">
                <a:off x="-99842" y="4291284"/>
                <a:ext cx="805302" cy="179382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араллелограмм 11"/>
              <p:cNvSpPr/>
              <p:nvPr/>
            </p:nvSpPr>
            <p:spPr>
              <a:xfrm rot="1800000">
                <a:off x="-98253" y="4537338"/>
                <a:ext cx="798948" cy="182556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араллелограмм 11"/>
              <p:cNvSpPr/>
              <p:nvPr/>
            </p:nvSpPr>
            <p:spPr>
              <a:xfrm rot="1800000">
                <a:off x="-98254" y="4773867"/>
                <a:ext cx="798948" cy="180969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араллелограмм 11"/>
              <p:cNvSpPr/>
              <p:nvPr/>
            </p:nvSpPr>
            <p:spPr>
              <a:xfrm rot="1800000">
                <a:off x="-98253" y="5023097"/>
                <a:ext cx="798948" cy="182556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араллелограмм 11"/>
              <p:cNvSpPr/>
              <p:nvPr/>
            </p:nvSpPr>
            <p:spPr>
              <a:xfrm rot="1800000">
                <a:off x="-98254" y="5254864"/>
                <a:ext cx="798948" cy="180969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араллелограмм 11"/>
              <p:cNvSpPr/>
              <p:nvPr/>
            </p:nvSpPr>
            <p:spPr>
              <a:xfrm rot="1800000">
                <a:off x="-98253" y="5499331"/>
                <a:ext cx="798948" cy="182556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Параллелограмм 11"/>
              <p:cNvSpPr/>
              <p:nvPr/>
            </p:nvSpPr>
            <p:spPr>
              <a:xfrm rot="1800000">
                <a:off x="-98254" y="5731097"/>
                <a:ext cx="806890" cy="179381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7" name="Параллелограмм 11"/>
              <p:cNvSpPr/>
              <p:nvPr/>
            </p:nvSpPr>
            <p:spPr>
              <a:xfrm rot="1800000">
                <a:off x="-95077" y="5977151"/>
                <a:ext cx="798948" cy="182557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араллелограмм 11"/>
              <p:cNvSpPr/>
              <p:nvPr/>
            </p:nvSpPr>
            <p:spPr>
              <a:xfrm rot="1800000">
                <a:off x="-95077" y="6213681"/>
                <a:ext cx="798948" cy="180969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араллелограмм 11"/>
              <p:cNvSpPr/>
              <p:nvPr/>
            </p:nvSpPr>
            <p:spPr>
              <a:xfrm rot="1800000">
                <a:off x="-95077" y="6462910"/>
                <a:ext cx="798948" cy="182557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араллелограмм 11"/>
              <p:cNvSpPr/>
              <p:nvPr/>
            </p:nvSpPr>
            <p:spPr>
              <a:xfrm rot="1800000">
                <a:off x="-96665" y="179797"/>
                <a:ext cx="805302" cy="179382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араллелограмм 11"/>
              <p:cNvSpPr/>
              <p:nvPr/>
            </p:nvSpPr>
            <p:spPr>
              <a:xfrm rot="1800000">
                <a:off x="-95076" y="425851"/>
                <a:ext cx="798948" cy="182556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5" name="Параллелограмм 11"/>
            <p:cNvSpPr/>
            <p:nvPr/>
          </p:nvSpPr>
          <p:spPr>
            <a:xfrm rot="7200000">
              <a:off x="8595022" y="236003"/>
              <a:ext cx="737003" cy="179382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Параллелограмм 11"/>
            <p:cNvSpPr/>
            <p:nvPr/>
          </p:nvSpPr>
          <p:spPr>
            <a:xfrm rot="7200000">
              <a:off x="8333076" y="204236"/>
              <a:ext cx="798949" cy="180969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Параллелограмм 11"/>
            <p:cNvSpPr/>
            <p:nvPr/>
          </p:nvSpPr>
          <p:spPr>
            <a:xfrm rot="7200000">
              <a:off x="8088609" y="204236"/>
              <a:ext cx="798949" cy="180969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Параллелограмм 11"/>
            <p:cNvSpPr/>
            <p:nvPr/>
          </p:nvSpPr>
          <p:spPr>
            <a:xfrm rot="7200000">
              <a:off x="7847317" y="204236"/>
              <a:ext cx="798949" cy="180969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Параллелограмм 11"/>
            <p:cNvSpPr/>
            <p:nvPr/>
          </p:nvSpPr>
          <p:spPr>
            <a:xfrm rot="7200000">
              <a:off x="7607613" y="204236"/>
              <a:ext cx="798949" cy="180969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Параллелограмм 11"/>
            <p:cNvSpPr/>
            <p:nvPr/>
          </p:nvSpPr>
          <p:spPr>
            <a:xfrm rot="7200000">
              <a:off x="7371877" y="203443"/>
              <a:ext cx="798949" cy="182557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" name="Параллелограмм 11"/>
            <p:cNvSpPr/>
            <p:nvPr/>
          </p:nvSpPr>
          <p:spPr>
            <a:xfrm rot="7200000">
              <a:off x="7138520" y="208207"/>
              <a:ext cx="805302" cy="179382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Параллелограмм 11"/>
            <p:cNvSpPr/>
            <p:nvPr/>
          </p:nvSpPr>
          <p:spPr>
            <a:xfrm rot="7200000">
              <a:off x="6894055" y="206620"/>
              <a:ext cx="798949" cy="182556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3" name="Параллелограмм 11"/>
            <p:cNvSpPr/>
            <p:nvPr/>
          </p:nvSpPr>
          <p:spPr>
            <a:xfrm rot="7200000">
              <a:off x="6648795" y="207413"/>
              <a:ext cx="798949" cy="180969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Параллелограмм 11"/>
            <p:cNvSpPr/>
            <p:nvPr/>
          </p:nvSpPr>
          <p:spPr>
            <a:xfrm rot="7200000">
              <a:off x="6408296" y="206620"/>
              <a:ext cx="798949" cy="182556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123" name="AutoShape 4" descr="https://upload.wikimedia.org/wikipedia/commons/thumb/3/34/Road_font_awesome.svg/1024px-Road_font_awesome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 rot="5400000">
            <a:off x="8320087" y="1025526"/>
            <a:ext cx="1103313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+mn-cs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5125" name="TextBox 102"/>
          <p:cNvSpPr txBox="1">
            <a:spLocks noChangeArrowheads="1"/>
          </p:cNvSpPr>
          <p:nvPr/>
        </p:nvSpPr>
        <p:spPr bwMode="auto">
          <a:xfrm>
            <a:off x="323850" y="115888"/>
            <a:ext cx="308451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300" b="1">
                <a:solidFill>
                  <a:srgbClr val="96004B"/>
                </a:solidFill>
                <a:latin typeface="Century Gothic" pitchFamily="34" charset="0"/>
              </a:rPr>
              <a:t>ЖИЛАЯ ЗАСТРОЙКА</a:t>
            </a:r>
            <a:endParaRPr lang="ru-RU" sz="2300">
              <a:solidFill>
                <a:srgbClr val="96004B"/>
              </a:solidFill>
              <a:latin typeface="Century Gothic" pitchFamily="34" charset="0"/>
            </a:endParaRPr>
          </a:p>
        </p:txBody>
      </p:sp>
      <p:graphicFrame>
        <p:nvGraphicFramePr>
          <p:cNvPr id="112" name="Таблица 111"/>
          <p:cNvGraphicFramePr>
            <a:graphicFrameLocks noGrp="1"/>
          </p:cNvGraphicFramePr>
          <p:nvPr/>
        </p:nvGraphicFramePr>
        <p:xfrm>
          <a:off x="395288" y="1173163"/>
          <a:ext cx="8208912" cy="48072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1029"/>
                <a:gridCol w="2394292"/>
                <a:gridCol w="1929215"/>
                <a:gridCol w="1512168"/>
                <a:gridCol w="864096"/>
                <a:gridCol w="1008112"/>
              </a:tblGrid>
              <a:tr h="432048">
                <a:tc>
                  <a:txBody>
                    <a:bodyPr/>
                    <a:lstStyle/>
                    <a:p>
                      <a:endParaRPr lang="ru-RU" sz="1100" dirty="0"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Наименование площадки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Микрорайон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Кадастровый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номер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Площадь, кв.м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Категория земель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Корнева ул., 111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Прибрежный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76:20:060211:4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3207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Гражданская ул., 66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Прибрежный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76:20:060211:5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3123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3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Черепанова ул., 17а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Веретье-3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76:20:070603:53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2960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4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Гаванская ул., 7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Центр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76:20:080508:195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6400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ОД ИЦ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Николая Невского ул., 25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Мариевка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76:20:100516:280</a:t>
                      </a:r>
                      <a:endParaRPr lang="ru-RU" sz="11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3000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64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8 Марта </a:t>
                      </a:r>
                      <a:r>
                        <a:rPr lang="ru-RU" sz="1100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ул</a:t>
                      </a: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, 11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Мариевка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76:20:100519:37</a:t>
                      </a:r>
                      <a:endParaRPr lang="ru-RU" sz="11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2775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24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7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Генерала Батова проспект, 42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Гагаринский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76:20:100235:583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12371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8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Проектная ул., 6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Переборы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76:20:050405:29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5190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64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9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Колышкина ул., 21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Заволжье-2</a:t>
                      </a:r>
                      <a:endParaRPr lang="ru-RU" sz="11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76:20:040439:4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4500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Корнева ул., 113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Прибрежный</a:t>
                      </a:r>
                      <a:endParaRPr lang="ru-RU" sz="11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46:20:060211:7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3262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Корнева ул., 115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Прибрежный</a:t>
                      </a:r>
                      <a:endParaRPr lang="ru-RU" sz="11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76:20:060211:9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2803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24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12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Малиновская ул.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, 61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Прибрежный</a:t>
                      </a:r>
                      <a:endParaRPr lang="ru-RU" sz="11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76:20:000000:1283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3388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24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13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Малиновская ул., 59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Прибрежный</a:t>
                      </a:r>
                      <a:endParaRPr lang="ru-RU" sz="11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76:20:060211:8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2686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24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14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Новоселов ул., 12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Прибрежный</a:t>
                      </a:r>
                      <a:endParaRPr lang="ru-RU" sz="11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76:20:000000:1284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4207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931">
                <a:tc gridSpan="4"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Итого</a:t>
                      </a:r>
                      <a:endParaRPr lang="ru-RU" sz="1100" b="1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b="1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59 872</a:t>
                      </a:r>
                      <a:endParaRPr lang="ru-RU" sz="1100" b="1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55" name="TextBox 47"/>
          <p:cNvSpPr txBox="1">
            <a:spLocks noChangeArrowheads="1"/>
          </p:cNvSpPr>
          <p:nvPr/>
        </p:nvSpPr>
        <p:spPr bwMode="auto">
          <a:xfrm>
            <a:off x="8578850" y="282575"/>
            <a:ext cx="300038" cy="338138"/>
          </a:xfrm>
          <a:prstGeom prst="rect">
            <a:avLst/>
          </a:prstGeom>
          <a:solidFill>
            <a:srgbClr val="57556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entury Gothic" pitchFamily="34" charset="0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3098</TotalTime>
  <Words>1330</Words>
  <Application>Microsoft Office PowerPoint</Application>
  <PresentationFormat>Экран (4:3)</PresentationFormat>
  <Paragraphs>500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Сажинова Ольга Владимировна</dc:creator>
  <cp:lastModifiedBy>pirogova</cp:lastModifiedBy>
  <cp:revision>456</cp:revision>
  <cp:lastPrinted>2020-03-03T08:41:41Z</cp:lastPrinted>
  <dcterms:created xsi:type="dcterms:W3CDTF">2020-02-17T11:50:21Z</dcterms:created>
  <dcterms:modified xsi:type="dcterms:W3CDTF">2022-02-07T08:00:00Z</dcterms:modified>
</cp:coreProperties>
</file>