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3" r:id="rId6"/>
    <p:sldId id="261" r:id="rId7"/>
    <p:sldId id="274" r:id="rId8"/>
    <p:sldId id="275" r:id="rId9"/>
    <p:sldId id="264" r:id="rId10"/>
    <p:sldId id="265" r:id="rId11"/>
    <p:sldId id="266" r:id="rId12"/>
    <p:sldId id="271" r:id="rId13"/>
    <p:sldId id="272" r:id="rId14"/>
    <p:sldId id="268" r:id="rId1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77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25328-E544-4C5C-A0BE-5E9BDA8E76CB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2E440-B1BE-40B7-9A5C-D5786A0D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577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2E440-B1BE-40B7-9A5C-D5786A0D24F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368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512E5-4992-45ED-9D5A-21B69C29FFA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033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512E5-4992-45ED-9D5A-21B69C29FFA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86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94004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94004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94004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94004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895" y="134238"/>
            <a:ext cx="6472072" cy="5896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94004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rybinsk.r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ybinsk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rybinsk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con@rybadm.ru" TargetMode="External"/><Relationship Id="rId7" Type="http://schemas.openxmlformats.org/officeDocument/2006/relationships/image" Target="../media/image26.png"/><Relationship Id="rId2" Type="http://schemas.openxmlformats.org/officeDocument/2006/relationships/hyperlink" Target="mailto:office@rybadm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mush@rybadm.ru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hyperlink" Target="http://www.rybinsk.ru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ybinsk.ru/" TargetMode="External"/><Relationship Id="rId3" Type="http://schemas.openxmlformats.org/officeDocument/2006/relationships/hyperlink" Target="http://www.torgi-rybinsk.ru/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www.rybinsk.ru/gradostro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rybinsk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rybinsk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1219" y="6196076"/>
            <a:ext cx="393763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0" marR="5080" indent="-153035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7D7D7D"/>
                </a:solidFill>
                <a:latin typeface="Verdana"/>
                <a:cs typeface="Verdana"/>
              </a:rPr>
              <a:t>Управление</a:t>
            </a:r>
            <a:r>
              <a:rPr sz="1200" spc="-200" dirty="0">
                <a:solidFill>
                  <a:srgbClr val="7D7D7D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7D7D7D"/>
                </a:solidFill>
                <a:latin typeface="Verdana"/>
                <a:cs typeface="Verdana"/>
              </a:rPr>
              <a:t>экономического</a:t>
            </a:r>
            <a:r>
              <a:rPr sz="1200" spc="-100" dirty="0">
                <a:solidFill>
                  <a:srgbClr val="7D7D7D"/>
                </a:solidFill>
                <a:latin typeface="Verdana"/>
                <a:cs typeface="Verdana"/>
              </a:rPr>
              <a:t> </a:t>
            </a:r>
            <a:r>
              <a:rPr sz="1200" spc="-125" dirty="0">
                <a:solidFill>
                  <a:srgbClr val="7D7D7D"/>
                </a:solidFill>
                <a:latin typeface="Verdana"/>
                <a:cs typeface="Verdana"/>
              </a:rPr>
              <a:t>развития</a:t>
            </a:r>
            <a:r>
              <a:rPr sz="1200" spc="-175" dirty="0">
                <a:solidFill>
                  <a:srgbClr val="7D7D7D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7D7D7D"/>
                </a:solidFill>
                <a:latin typeface="Verdana"/>
                <a:cs typeface="Verdana"/>
              </a:rPr>
              <a:t>и</a:t>
            </a:r>
            <a:r>
              <a:rPr sz="1200" spc="-105" dirty="0">
                <a:solidFill>
                  <a:srgbClr val="7D7D7D"/>
                </a:solidFill>
                <a:latin typeface="Verdana"/>
                <a:cs typeface="Verdana"/>
              </a:rPr>
              <a:t> </a:t>
            </a:r>
            <a:r>
              <a:rPr sz="1200" spc="-35" dirty="0" err="1">
                <a:solidFill>
                  <a:srgbClr val="7D7D7D"/>
                </a:solidFill>
                <a:latin typeface="Verdana"/>
                <a:cs typeface="Verdana"/>
              </a:rPr>
              <a:t>инвестиций</a:t>
            </a:r>
            <a:r>
              <a:rPr sz="1200" spc="-35" dirty="0">
                <a:solidFill>
                  <a:srgbClr val="7D7D7D"/>
                </a:solidFill>
                <a:latin typeface="Verdana"/>
                <a:cs typeface="Verdana"/>
              </a:rPr>
              <a:t> </a:t>
            </a:r>
            <a:endParaRPr lang="ru-RU" sz="1200" dirty="0">
              <a:solidFill>
                <a:srgbClr val="7D7D7D"/>
              </a:solidFill>
              <a:latin typeface="Verdana"/>
              <a:cs typeface="Verdana"/>
            </a:endParaRPr>
          </a:p>
          <a:p>
            <a:pPr marL="1543050" marR="5080" indent="-1530350" algn="ctr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7D7D7D"/>
                </a:solidFill>
                <a:latin typeface="Verdana"/>
                <a:cs typeface="Verdana"/>
              </a:rPr>
              <a:t>Апрель 2026</a:t>
            </a:r>
            <a:endParaRPr sz="120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9831" y="565404"/>
            <a:ext cx="8795385" cy="5753100"/>
            <a:chOff x="179831" y="565404"/>
            <a:chExt cx="8795385" cy="57531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565404"/>
              <a:ext cx="7135368" cy="37810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79520" y="4024883"/>
              <a:ext cx="5113020" cy="2150745"/>
            </a:xfrm>
            <a:custGeom>
              <a:avLst/>
              <a:gdLst/>
              <a:ahLst/>
              <a:cxnLst/>
              <a:rect l="l" t="t" r="r" b="b"/>
              <a:pathLst>
                <a:path w="5113020" h="2150745">
                  <a:moveTo>
                    <a:pt x="5113020" y="0"/>
                  </a:moveTo>
                  <a:lnTo>
                    <a:pt x="0" y="0"/>
                  </a:lnTo>
                  <a:lnTo>
                    <a:pt x="0" y="2150364"/>
                  </a:lnTo>
                  <a:lnTo>
                    <a:pt x="5113020" y="2150364"/>
                  </a:lnTo>
                  <a:lnTo>
                    <a:pt x="5113020" y="0"/>
                  </a:lnTo>
                  <a:close/>
                </a:path>
              </a:pathLst>
            </a:custGeom>
            <a:solidFill>
              <a:srgbClr val="FFFFFF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7411" y="4209288"/>
              <a:ext cx="4453128" cy="10119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77411" y="4757927"/>
              <a:ext cx="4719828" cy="10119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7411" y="5306568"/>
              <a:ext cx="2932176" cy="10119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29528" y="5306568"/>
              <a:ext cx="2845307" cy="101193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779520" y="4024884"/>
            <a:ext cx="5113020" cy="2150745"/>
          </a:xfrm>
          <a:prstGeom prst="rect">
            <a:avLst/>
          </a:prstGeom>
          <a:ln w="9144">
            <a:solidFill>
              <a:srgbClr val="A6A6A6"/>
            </a:solidFill>
          </a:ln>
        </p:spPr>
        <p:txBody>
          <a:bodyPr vert="horz" wrap="square" lIns="0" tIns="324485" rIns="0" bIns="0" rtlCol="0">
            <a:spAutoFit/>
          </a:bodyPr>
          <a:lstStyle/>
          <a:p>
            <a:pPr marL="181610" marR="219075">
              <a:lnSpc>
                <a:spcPct val="100000"/>
              </a:lnSpc>
              <a:spcBef>
                <a:spcPts val="2555"/>
              </a:spcBef>
            </a:pPr>
            <a:r>
              <a:rPr sz="3600" b="1" spc="-20" dirty="0">
                <a:solidFill>
                  <a:srgbClr val="85214D"/>
                </a:solidFill>
                <a:latin typeface="Tahoma"/>
                <a:cs typeface="Tahoma"/>
              </a:rPr>
              <a:t>Перспективные </a:t>
            </a:r>
            <a:r>
              <a:rPr sz="3600" b="1" spc="-35" dirty="0">
                <a:solidFill>
                  <a:srgbClr val="85214D"/>
                </a:solidFill>
                <a:latin typeface="Tahoma"/>
                <a:cs typeface="Tahoma"/>
              </a:rPr>
              <a:t>инвестиционные </a:t>
            </a:r>
            <a:r>
              <a:rPr sz="3600" b="1" spc="-130" dirty="0">
                <a:solidFill>
                  <a:srgbClr val="85214D"/>
                </a:solidFill>
                <a:latin typeface="Tahoma"/>
                <a:cs typeface="Tahoma"/>
              </a:rPr>
              <a:t>площадки</a:t>
            </a:r>
            <a:r>
              <a:rPr sz="3600" b="1" spc="-114" dirty="0">
                <a:solidFill>
                  <a:srgbClr val="85214D"/>
                </a:solidFill>
                <a:latin typeface="Tahoma"/>
                <a:cs typeface="Tahoma"/>
              </a:rPr>
              <a:t> </a:t>
            </a:r>
            <a:r>
              <a:rPr sz="3600" b="1" spc="-100" dirty="0">
                <a:solidFill>
                  <a:srgbClr val="85214D"/>
                </a:solidFill>
                <a:latin typeface="Tahoma"/>
                <a:cs typeface="Tahoma"/>
              </a:rPr>
              <a:t>Рыбинска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61258" y="328675"/>
            <a:ext cx="180975" cy="83566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10" dirty="0">
                <a:solidFill>
                  <a:srgbClr val="7D7D7D"/>
                </a:solidFill>
                <a:latin typeface="Verdana"/>
                <a:cs typeface="Verdana"/>
                <a:hlinkClick r:id="rId7"/>
              </a:rPr>
              <a:t>www.rybinsk.ru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22935"/>
          </a:xfrm>
          <a:custGeom>
            <a:avLst/>
            <a:gdLst/>
            <a:ahLst/>
            <a:cxnLst/>
            <a:rect l="l" t="t" r="r" b="b"/>
            <a:pathLst>
              <a:path w="9144000" h="622935">
                <a:moveTo>
                  <a:pt x="539280" y="8382"/>
                </a:moveTo>
                <a:lnTo>
                  <a:pt x="333057" y="5334"/>
                </a:lnTo>
                <a:lnTo>
                  <a:pt x="0" y="606171"/>
                </a:lnTo>
                <a:lnTo>
                  <a:pt x="0" y="615950"/>
                </a:lnTo>
                <a:lnTo>
                  <a:pt x="187159" y="622935"/>
                </a:lnTo>
                <a:lnTo>
                  <a:pt x="539280" y="8382"/>
                </a:lnTo>
                <a:close/>
              </a:path>
              <a:path w="9144000" h="622935">
                <a:moveTo>
                  <a:pt x="796582" y="8001"/>
                </a:moveTo>
                <a:lnTo>
                  <a:pt x="591731" y="5715"/>
                </a:lnTo>
                <a:lnTo>
                  <a:pt x="253276" y="616077"/>
                </a:lnTo>
                <a:lnTo>
                  <a:pt x="444461" y="622554"/>
                </a:lnTo>
                <a:lnTo>
                  <a:pt x="796582" y="8001"/>
                </a:lnTo>
                <a:close/>
              </a:path>
              <a:path w="9144000" h="622935">
                <a:moveTo>
                  <a:pt x="1025055" y="8382"/>
                </a:moveTo>
                <a:lnTo>
                  <a:pt x="818819" y="5334"/>
                </a:lnTo>
                <a:lnTo>
                  <a:pt x="480491" y="615696"/>
                </a:lnTo>
                <a:lnTo>
                  <a:pt x="672947" y="622935"/>
                </a:lnTo>
                <a:lnTo>
                  <a:pt x="1025055" y="8382"/>
                </a:lnTo>
                <a:close/>
              </a:path>
              <a:path w="9144000" h="622935">
                <a:moveTo>
                  <a:pt x="1273302" y="4953"/>
                </a:moveTo>
                <a:lnTo>
                  <a:pt x="1067574" y="7493"/>
                </a:lnTo>
                <a:lnTo>
                  <a:pt x="728599" y="621411"/>
                </a:lnTo>
                <a:lnTo>
                  <a:pt x="920623" y="620522"/>
                </a:lnTo>
                <a:lnTo>
                  <a:pt x="1273302" y="4953"/>
                </a:lnTo>
                <a:close/>
              </a:path>
              <a:path w="9144000" h="622935">
                <a:moveTo>
                  <a:pt x="1502918" y="5207"/>
                </a:moveTo>
                <a:lnTo>
                  <a:pt x="1296670" y="2159"/>
                </a:lnTo>
                <a:lnTo>
                  <a:pt x="958329" y="612521"/>
                </a:lnTo>
                <a:lnTo>
                  <a:pt x="1150797" y="619760"/>
                </a:lnTo>
                <a:lnTo>
                  <a:pt x="1502918" y="5207"/>
                </a:lnTo>
                <a:close/>
              </a:path>
              <a:path w="9144000" h="622935">
                <a:moveTo>
                  <a:pt x="1755394" y="4826"/>
                </a:moveTo>
                <a:lnTo>
                  <a:pt x="1550543" y="2540"/>
                </a:lnTo>
                <a:lnTo>
                  <a:pt x="1212151" y="612902"/>
                </a:lnTo>
                <a:lnTo>
                  <a:pt x="1403350" y="619379"/>
                </a:lnTo>
                <a:lnTo>
                  <a:pt x="1755394" y="4826"/>
                </a:lnTo>
                <a:close/>
              </a:path>
              <a:path w="9144000" h="622935">
                <a:moveTo>
                  <a:pt x="1979168" y="5207"/>
                </a:moveTo>
                <a:lnTo>
                  <a:pt x="1772920" y="2159"/>
                </a:lnTo>
                <a:lnTo>
                  <a:pt x="1434592" y="612521"/>
                </a:lnTo>
                <a:lnTo>
                  <a:pt x="1626997" y="619760"/>
                </a:lnTo>
                <a:lnTo>
                  <a:pt x="1979168" y="5207"/>
                </a:lnTo>
                <a:close/>
              </a:path>
              <a:path w="9144000" h="622935">
                <a:moveTo>
                  <a:pt x="2236470" y="4826"/>
                </a:moveTo>
                <a:lnTo>
                  <a:pt x="2031619" y="2540"/>
                </a:lnTo>
                <a:lnTo>
                  <a:pt x="1693164" y="612902"/>
                </a:lnTo>
                <a:lnTo>
                  <a:pt x="1884299" y="619379"/>
                </a:lnTo>
                <a:lnTo>
                  <a:pt x="2236470" y="4826"/>
                </a:lnTo>
                <a:close/>
              </a:path>
              <a:path w="9144000" h="622935">
                <a:moveTo>
                  <a:pt x="2464943" y="5207"/>
                </a:moveTo>
                <a:lnTo>
                  <a:pt x="2258695" y="2159"/>
                </a:lnTo>
                <a:lnTo>
                  <a:pt x="1920367" y="612521"/>
                </a:lnTo>
                <a:lnTo>
                  <a:pt x="2112772" y="619760"/>
                </a:lnTo>
                <a:lnTo>
                  <a:pt x="2464943" y="5207"/>
                </a:lnTo>
                <a:close/>
              </a:path>
              <a:path w="9144000" h="622935">
                <a:moveTo>
                  <a:pt x="2712720" y="3175"/>
                </a:moveTo>
                <a:lnTo>
                  <a:pt x="2507107" y="5588"/>
                </a:lnTo>
                <a:lnTo>
                  <a:pt x="2168906" y="618363"/>
                </a:lnTo>
                <a:lnTo>
                  <a:pt x="2360803" y="617601"/>
                </a:lnTo>
                <a:lnTo>
                  <a:pt x="2712720" y="3175"/>
                </a:lnTo>
                <a:close/>
              </a:path>
              <a:path w="9144000" h="622935">
                <a:moveTo>
                  <a:pt x="2942971" y="2540"/>
                </a:moveTo>
                <a:lnTo>
                  <a:pt x="2735072" y="2540"/>
                </a:lnTo>
                <a:lnTo>
                  <a:pt x="2397760" y="610870"/>
                </a:lnTo>
                <a:lnTo>
                  <a:pt x="2590292" y="617855"/>
                </a:lnTo>
                <a:lnTo>
                  <a:pt x="2942971" y="2540"/>
                </a:lnTo>
                <a:close/>
              </a:path>
              <a:path w="9144000" h="622935">
                <a:moveTo>
                  <a:pt x="3182747" y="2540"/>
                </a:moveTo>
                <a:lnTo>
                  <a:pt x="2974721" y="2540"/>
                </a:lnTo>
                <a:lnTo>
                  <a:pt x="2637536" y="610870"/>
                </a:lnTo>
                <a:lnTo>
                  <a:pt x="2830068" y="617855"/>
                </a:lnTo>
                <a:lnTo>
                  <a:pt x="3182747" y="2540"/>
                </a:lnTo>
                <a:close/>
              </a:path>
              <a:path w="9144000" h="622935">
                <a:moveTo>
                  <a:pt x="3424047" y="2540"/>
                </a:moveTo>
                <a:lnTo>
                  <a:pt x="3216021" y="2540"/>
                </a:lnTo>
                <a:lnTo>
                  <a:pt x="2878836" y="610870"/>
                </a:lnTo>
                <a:lnTo>
                  <a:pt x="3071368" y="617855"/>
                </a:lnTo>
                <a:lnTo>
                  <a:pt x="3424047" y="2540"/>
                </a:lnTo>
                <a:close/>
              </a:path>
              <a:path w="9144000" h="622935">
                <a:moveTo>
                  <a:pt x="3668522" y="2540"/>
                </a:moveTo>
                <a:lnTo>
                  <a:pt x="3460496" y="2540"/>
                </a:lnTo>
                <a:lnTo>
                  <a:pt x="3123311" y="610870"/>
                </a:lnTo>
                <a:lnTo>
                  <a:pt x="3315830" y="617855"/>
                </a:lnTo>
                <a:lnTo>
                  <a:pt x="3668522" y="2540"/>
                </a:lnTo>
                <a:close/>
              </a:path>
              <a:path w="9144000" h="622935">
                <a:moveTo>
                  <a:pt x="3916172" y="0"/>
                </a:moveTo>
                <a:lnTo>
                  <a:pt x="3710559" y="2413"/>
                </a:lnTo>
                <a:lnTo>
                  <a:pt x="3372231" y="615188"/>
                </a:lnTo>
                <a:lnTo>
                  <a:pt x="3564255" y="614426"/>
                </a:lnTo>
                <a:lnTo>
                  <a:pt x="3916172" y="0"/>
                </a:lnTo>
                <a:close/>
              </a:path>
              <a:path w="9144000" h="622935">
                <a:moveTo>
                  <a:pt x="4160520" y="8382"/>
                </a:moveTo>
                <a:lnTo>
                  <a:pt x="3954272" y="5334"/>
                </a:lnTo>
                <a:lnTo>
                  <a:pt x="3615944" y="615696"/>
                </a:lnTo>
                <a:lnTo>
                  <a:pt x="3808349" y="622935"/>
                </a:lnTo>
                <a:lnTo>
                  <a:pt x="4160520" y="8382"/>
                </a:lnTo>
                <a:close/>
              </a:path>
              <a:path w="9144000" h="622935">
                <a:moveTo>
                  <a:pt x="4411853" y="2540"/>
                </a:moveTo>
                <a:lnTo>
                  <a:pt x="4205859" y="2540"/>
                </a:lnTo>
                <a:lnTo>
                  <a:pt x="3874516" y="600202"/>
                </a:lnTo>
                <a:lnTo>
                  <a:pt x="4065651" y="606679"/>
                </a:lnTo>
                <a:lnTo>
                  <a:pt x="4411853" y="2540"/>
                </a:lnTo>
                <a:close/>
              </a:path>
              <a:path w="9144000" h="622935">
                <a:moveTo>
                  <a:pt x="4635627" y="2540"/>
                </a:moveTo>
                <a:lnTo>
                  <a:pt x="4427982" y="2540"/>
                </a:lnTo>
                <a:lnTo>
                  <a:pt x="4096893" y="599821"/>
                </a:lnTo>
                <a:lnTo>
                  <a:pt x="4289425" y="607060"/>
                </a:lnTo>
                <a:lnTo>
                  <a:pt x="4635627" y="2540"/>
                </a:lnTo>
                <a:close/>
              </a:path>
              <a:path w="9144000" h="622935">
                <a:moveTo>
                  <a:pt x="5100574" y="2540"/>
                </a:moveTo>
                <a:lnTo>
                  <a:pt x="4691634" y="2540"/>
                </a:lnTo>
                <a:lnTo>
                  <a:pt x="4360291" y="600202"/>
                </a:lnTo>
                <a:lnTo>
                  <a:pt x="4551426" y="606679"/>
                </a:lnTo>
                <a:lnTo>
                  <a:pt x="4877816" y="37084"/>
                </a:lnTo>
                <a:lnTo>
                  <a:pt x="4573651" y="588010"/>
                </a:lnTo>
                <a:lnTo>
                  <a:pt x="4765675" y="587121"/>
                </a:lnTo>
                <a:lnTo>
                  <a:pt x="5100574" y="2540"/>
                </a:lnTo>
                <a:close/>
              </a:path>
              <a:path w="9144000" h="622935">
                <a:moveTo>
                  <a:pt x="5373497" y="2540"/>
                </a:moveTo>
                <a:lnTo>
                  <a:pt x="5167630" y="2540"/>
                </a:lnTo>
                <a:lnTo>
                  <a:pt x="4838065" y="597027"/>
                </a:lnTo>
                <a:lnTo>
                  <a:pt x="5029327" y="603504"/>
                </a:lnTo>
                <a:lnTo>
                  <a:pt x="5373497" y="2540"/>
                </a:lnTo>
                <a:close/>
              </a:path>
              <a:path w="9144000" h="622935">
                <a:moveTo>
                  <a:pt x="5613400" y="2540"/>
                </a:moveTo>
                <a:lnTo>
                  <a:pt x="5407406" y="2540"/>
                </a:lnTo>
                <a:lnTo>
                  <a:pt x="5077841" y="597027"/>
                </a:lnTo>
                <a:lnTo>
                  <a:pt x="5268976" y="603504"/>
                </a:lnTo>
                <a:lnTo>
                  <a:pt x="5613400" y="2540"/>
                </a:lnTo>
                <a:close/>
              </a:path>
              <a:path w="9144000" h="622935">
                <a:moveTo>
                  <a:pt x="5854700" y="2540"/>
                </a:moveTo>
                <a:lnTo>
                  <a:pt x="5648833" y="2540"/>
                </a:lnTo>
                <a:lnTo>
                  <a:pt x="5319141" y="597027"/>
                </a:lnTo>
                <a:lnTo>
                  <a:pt x="5510276" y="603504"/>
                </a:lnTo>
                <a:lnTo>
                  <a:pt x="5854700" y="2540"/>
                </a:lnTo>
                <a:close/>
              </a:path>
              <a:path w="9144000" h="622935">
                <a:moveTo>
                  <a:pt x="6083300" y="2540"/>
                </a:moveTo>
                <a:lnTo>
                  <a:pt x="5875655" y="2540"/>
                </a:lnTo>
                <a:lnTo>
                  <a:pt x="5546344" y="596646"/>
                </a:lnTo>
                <a:lnTo>
                  <a:pt x="5738749" y="603885"/>
                </a:lnTo>
                <a:lnTo>
                  <a:pt x="6083300" y="2540"/>
                </a:lnTo>
                <a:close/>
              </a:path>
              <a:path w="9144000" h="622935">
                <a:moveTo>
                  <a:pt x="6329934" y="2540"/>
                </a:moveTo>
                <a:lnTo>
                  <a:pt x="6125972" y="2540"/>
                </a:lnTo>
                <a:lnTo>
                  <a:pt x="5794883" y="602488"/>
                </a:lnTo>
                <a:lnTo>
                  <a:pt x="5986780" y="601726"/>
                </a:lnTo>
                <a:lnTo>
                  <a:pt x="6329934" y="2540"/>
                </a:lnTo>
                <a:close/>
              </a:path>
              <a:path w="9144000" h="622935">
                <a:moveTo>
                  <a:pt x="6576441" y="2540"/>
                </a:moveTo>
                <a:lnTo>
                  <a:pt x="6368415" y="2540"/>
                </a:lnTo>
                <a:lnTo>
                  <a:pt x="6032119" y="609346"/>
                </a:lnTo>
                <a:lnTo>
                  <a:pt x="6224524" y="616585"/>
                </a:lnTo>
                <a:lnTo>
                  <a:pt x="6576441" y="2540"/>
                </a:lnTo>
                <a:close/>
              </a:path>
              <a:path w="9144000" h="622935">
                <a:moveTo>
                  <a:pt x="6824472" y="0"/>
                </a:moveTo>
                <a:lnTo>
                  <a:pt x="6618846" y="2413"/>
                </a:lnTo>
                <a:lnTo>
                  <a:pt x="6280658" y="615188"/>
                </a:lnTo>
                <a:lnTo>
                  <a:pt x="6472555" y="614426"/>
                </a:lnTo>
                <a:lnTo>
                  <a:pt x="6824472" y="0"/>
                </a:lnTo>
                <a:close/>
              </a:path>
              <a:path w="9144000" h="622935">
                <a:moveTo>
                  <a:pt x="7082028" y="0"/>
                </a:moveTo>
                <a:lnTo>
                  <a:pt x="6874129" y="0"/>
                </a:lnTo>
                <a:lnTo>
                  <a:pt x="6539471" y="603504"/>
                </a:lnTo>
                <a:lnTo>
                  <a:pt x="6731889" y="610743"/>
                </a:lnTo>
                <a:lnTo>
                  <a:pt x="7082028" y="0"/>
                </a:lnTo>
                <a:close/>
              </a:path>
              <a:path w="9144000" h="622935">
                <a:moveTo>
                  <a:pt x="7321677" y="0"/>
                </a:moveTo>
                <a:lnTo>
                  <a:pt x="7115556" y="0"/>
                </a:lnTo>
                <a:lnTo>
                  <a:pt x="6780530" y="603885"/>
                </a:lnTo>
                <a:lnTo>
                  <a:pt x="6971792" y="610362"/>
                </a:lnTo>
                <a:lnTo>
                  <a:pt x="7321677" y="0"/>
                </a:lnTo>
                <a:close/>
              </a:path>
              <a:path w="9144000" h="622935">
                <a:moveTo>
                  <a:pt x="7567803" y="0"/>
                </a:moveTo>
                <a:lnTo>
                  <a:pt x="7360031" y="0"/>
                </a:lnTo>
                <a:lnTo>
                  <a:pt x="7025386" y="603504"/>
                </a:lnTo>
                <a:lnTo>
                  <a:pt x="7217791" y="610743"/>
                </a:lnTo>
                <a:lnTo>
                  <a:pt x="7567803" y="0"/>
                </a:lnTo>
                <a:close/>
              </a:path>
              <a:path w="9144000" h="622935">
                <a:moveTo>
                  <a:pt x="7813675" y="0"/>
                </a:moveTo>
                <a:lnTo>
                  <a:pt x="7609459" y="0"/>
                </a:lnTo>
                <a:lnTo>
                  <a:pt x="7273925" y="607695"/>
                </a:lnTo>
                <a:lnTo>
                  <a:pt x="7465822" y="606933"/>
                </a:lnTo>
                <a:lnTo>
                  <a:pt x="7813675" y="0"/>
                </a:lnTo>
                <a:close/>
              </a:path>
              <a:path w="9144000" h="622935">
                <a:moveTo>
                  <a:pt x="8043926" y="0"/>
                </a:moveTo>
                <a:lnTo>
                  <a:pt x="7836027" y="0"/>
                </a:lnTo>
                <a:lnTo>
                  <a:pt x="7503160" y="600329"/>
                </a:lnTo>
                <a:lnTo>
                  <a:pt x="7695692" y="607568"/>
                </a:lnTo>
                <a:lnTo>
                  <a:pt x="8043926" y="0"/>
                </a:lnTo>
                <a:close/>
              </a:path>
              <a:path w="9144000" h="622935">
                <a:moveTo>
                  <a:pt x="8278749" y="0"/>
                </a:moveTo>
                <a:lnTo>
                  <a:pt x="8072755" y="0"/>
                </a:lnTo>
                <a:lnTo>
                  <a:pt x="7739507" y="600710"/>
                </a:lnTo>
                <a:lnTo>
                  <a:pt x="7930896" y="607187"/>
                </a:lnTo>
                <a:lnTo>
                  <a:pt x="8278749" y="0"/>
                </a:lnTo>
                <a:close/>
              </a:path>
              <a:path w="9144000" h="622935">
                <a:moveTo>
                  <a:pt x="8518652" y="0"/>
                </a:moveTo>
                <a:lnTo>
                  <a:pt x="8312531" y="0"/>
                </a:lnTo>
                <a:lnTo>
                  <a:pt x="7979410" y="600710"/>
                </a:lnTo>
                <a:lnTo>
                  <a:pt x="8170545" y="607187"/>
                </a:lnTo>
                <a:lnTo>
                  <a:pt x="8518652" y="0"/>
                </a:lnTo>
                <a:close/>
              </a:path>
              <a:path w="9144000" h="622935">
                <a:moveTo>
                  <a:pt x="8759952" y="0"/>
                </a:moveTo>
                <a:lnTo>
                  <a:pt x="8553958" y="0"/>
                </a:lnTo>
                <a:lnTo>
                  <a:pt x="8220710" y="600710"/>
                </a:lnTo>
                <a:lnTo>
                  <a:pt x="8411845" y="607187"/>
                </a:lnTo>
                <a:lnTo>
                  <a:pt x="8759952" y="0"/>
                </a:lnTo>
                <a:close/>
              </a:path>
              <a:path w="9144000" h="622935">
                <a:moveTo>
                  <a:pt x="9004427" y="0"/>
                </a:moveTo>
                <a:lnTo>
                  <a:pt x="8798433" y="0"/>
                </a:lnTo>
                <a:lnTo>
                  <a:pt x="8465185" y="600710"/>
                </a:lnTo>
                <a:lnTo>
                  <a:pt x="8656320" y="607187"/>
                </a:lnTo>
                <a:lnTo>
                  <a:pt x="9004427" y="0"/>
                </a:lnTo>
                <a:close/>
              </a:path>
              <a:path w="9144000" h="622935">
                <a:moveTo>
                  <a:pt x="9143873" y="5207"/>
                </a:moveTo>
                <a:lnTo>
                  <a:pt x="9105646" y="0"/>
                </a:lnTo>
                <a:lnTo>
                  <a:pt x="9048115" y="0"/>
                </a:lnTo>
                <a:lnTo>
                  <a:pt x="8713597" y="605917"/>
                </a:lnTo>
                <a:lnTo>
                  <a:pt x="8905621" y="605155"/>
                </a:lnTo>
                <a:lnTo>
                  <a:pt x="9143873" y="66675"/>
                </a:lnTo>
                <a:lnTo>
                  <a:pt x="9143873" y="5207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01692" y="688340"/>
            <a:ext cx="180975" cy="93408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7D7D7D"/>
                </a:solidFill>
                <a:latin typeface="Verdana"/>
                <a:cs typeface="Verdana"/>
                <a:hlinkClick r:id="rId2"/>
              </a:rPr>
              <a:t>www.rybinsk.ru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5"/>
              </a:spcBef>
            </a:pPr>
            <a:r>
              <a:rPr spc="-175" dirty="0"/>
              <a:t>ЖИЛАЯ</a:t>
            </a:r>
            <a:r>
              <a:rPr spc="-20" dirty="0"/>
              <a:t> </a:t>
            </a:r>
            <a:r>
              <a:rPr spc="-65" dirty="0"/>
              <a:t>ЗАСТРОЙКА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7563"/>
              </p:ext>
            </p:extLst>
          </p:nvPr>
        </p:nvGraphicFramePr>
        <p:xfrm>
          <a:off x="207937" y="779398"/>
          <a:ext cx="8573133" cy="3505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4355"/>
                <a:gridCol w="2491105"/>
                <a:gridCol w="1741169"/>
                <a:gridCol w="1643379"/>
                <a:gridCol w="1000125"/>
                <a:gridCol w="1143000"/>
              </a:tblGrid>
              <a:tr h="431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Наименование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площадки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Микрорайон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3660" marR="5842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Кадастровый номер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4295" marR="22415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Площадь, 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кв.м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4295" marR="3200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Категория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земель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Черепанова</a:t>
                      </a:r>
                      <a:r>
                        <a:rPr sz="1100" spc="-8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9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ул.,</a:t>
                      </a:r>
                      <a:r>
                        <a:rPr sz="1100" spc="-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17а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Веретье-</a:t>
                      </a:r>
                      <a:r>
                        <a:rPr sz="11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5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76:20:070603:53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2960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Ж1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ru-RU" sz="1100" b="1" spc="-5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Проектная,</a:t>
                      </a:r>
                      <a:r>
                        <a:rPr sz="1100" spc="-6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6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Переборы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5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76:20:050405:29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5191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Ж2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ru-RU" sz="1100" b="1" spc="-5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Колышкина</a:t>
                      </a:r>
                      <a:r>
                        <a:rPr sz="1100" spc="-6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9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ул.,</a:t>
                      </a:r>
                      <a:r>
                        <a:rPr sz="1100" spc="-3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21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Заволжье-</a:t>
                      </a:r>
                      <a:r>
                        <a:rPr sz="11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76:20:040439:4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4500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Ж1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100" b="1" spc="-5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Ширшова,</a:t>
                      </a:r>
                      <a:r>
                        <a:rPr sz="11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3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30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Заволжье-</a:t>
                      </a:r>
                      <a:r>
                        <a:rPr sz="11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5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76:20:0000002631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3931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Ж1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100" b="1" spc="-5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5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Баррикадная,</a:t>
                      </a:r>
                      <a:r>
                        <a:rPr sz="11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34а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Прибрежный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6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76:20:060106:217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3965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Ж1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100" b="1" spc="-5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6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3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Партизанская</a:t>
                      </a:r>
                      <a:r>
                        <a:rPr sz="1100" spc="-5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9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ул.,</a:t>
                      </a:r>
                      <a:r>
                        <a:rPr sz="11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44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Прибрежный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6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76:20:060106:218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6744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Ж1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100" b="1" spc="-5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7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6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Бульвар</a:t>
                      </a:r>
                      <a:r>
                        <a:rPr sz="1100" spc="-8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9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200</a:t>
                      </a: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6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лет </a:t>
                      </a: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Рыбинска,</a:t>
                      </a:r>
                      <a:r>
                        <a:rPr sz="1100" spc="-8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8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3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Волжский</a:t>
                      </a:r>
                      <a:r>
                        <a:rPr sz="1100" spc="-5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поселок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5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76:20:010511:28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3900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Ж1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689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100" b="1" spc="-5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8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6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Тракт</a:t>
                      </a:r>
                      <a:r>
                        <a:rPr sz="11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Переборский,</a:t>
                      </a:r>
                      <a:r>
                        <a:rPr sz="1100" spc="-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земельный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71120">
                        <a:lnSpc>
                          <a:spcPts val="1235"/>
                        </a:lnSpc>
                      </a:pPr>
                      <a:r>
                        <a:rPr sz="1100" spc="-3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участок</a:t>
                      </a:r>
                      <a:r>
                        <a:rPr sz="1100" spc="-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3п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Прибрежный</a:t>
                      </a:r>
                      <a:r>
                        <a:rPr sz="1100" spc="-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район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6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76:20:070403:216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234233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Ж1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689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100" b="1" spc="-25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9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1714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Переборский</a:t>
                      </a:r>
                      <a:r>
                        <a:rPr sz="1100" spc="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6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тракт,</a:t>
                      </a:r>
                      <a:r>
                        <a:rPr sz="1100" spc="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земельный </a:t>
                      </a:r>
                      <a:r>
                        <a:rPr sz="1100" spc="-3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участок</a:t>
                      </a:r>
                      <a:r>
                        <a:rPr sz="11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7п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Прибрежный</a:t>
                      </a:r>
                      <a:r>
                        <a:rPr sz="1100" spc="-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район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6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76:20:070403:215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92706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Ж1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239395">
                <a:tc gridSpan="4"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100" b="1" spc="-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Итого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100" b="1" spc="-10" dirty="0" smtClean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lang="ru-RU" sz="1100" b="1" spc="-10" dirty="0" smtClean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58130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8532876" y="281940"/>
            <a:ext cx="360045" cy="289560"/>
          </a:xfrm>
          <a:prstGeom prst="rect">
            <a:avLst/>
          </a:prstGeom>
          <a:solidFill>
            <a:srgbClr val="55536D"/>
          </a:solidFill>
        </p:spPr>
        <p:txBody>
          <a:bodyPr vert="horz" wrap="square" lIns="0" tIns="3873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305"/>
              </a:spcBef>
            </a:pP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10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26110"/>
          </a:xfrm>
          <a:custGeom>
            <a:avLst/>
            <a:gdLst/>
            <a:ahLst/>
            <a:cxnLst/>
            <a:rect l="l" t="t" r="r" b="b"/>
            <a:pathLst>
              <a:path w="9144000" h="626110">
                <a:moveTo>
                  <a:pt x="539280" y="8382"/>
                </a:moveTo>
                <a:lnTo>
                  <a:pt x="333057" y="5334"/>
                </a:lnTo>
                <a:lnTo>
                  <a:pt x="0" y="606044"/>
                </a:lnTo>
                <a:lnTo>
                  <a:pt x="0" y="615823"/>
                </a:lnTo>
                <a:lnTo>
                  <a:pt x="187159" y="622808"/>
                </a:lnTo>
                <a:lnTo>
                  <a:pt x="539280" y="8382"/>
                </a:lnTo>
                <a:close/>
              </a:path>
              <a:path w="9144000" h="626110">
                <a:moveTo>
                  <a:pt x="787057" y="8001"/>
                </a:moveTo>
                <a:lnTo>
                  <a:pt x="582206" y="5715"/>
                </a:lnTo>
                <a:lnTo>
                  <a:pt x="243751" y="615950"/>
                </a:lnTo>
                <a:lnTo>
                  <a:pt x="434936" y="622427"/>
                </a:lnTo>
                <a:lnTo>
                  <a:pt x="787057" y="8001"/>
                </a:lnTo>
                <a:close/>
              </a:path>
              <a:path w="9144000" h="626110">
                <a:moveTo>
                  <a:pt x="1025055" y="8382"/>
                </a:moveTo>
                <a:lnTo>
                  <a:pt x="818819" y="5334"/>
                </a:lnTo>
                <a:lnTo>
                  <a:pt x="480491" y="615569"/>
                </a:lnTo>
                <a:lnTo>
                  <a:pt x="672947" y="622808"/>
                </a:lnTo>
                <a:lnTo>
                  <a:pt x="1025055" y="8382"/>
                </a:lnTo>
                <a:close/>
              </a:path>
              <a:path w="9144000" h="626110">
                <a:moveTo>
                  <a:pt x="1273302" y="4953"/>
                </a:moveTo>
                <a:lnTo>
                  <a:pt x="1067574" y="7493"/>
                </a:lnTo>
                <a:lnTo>
                  <a:pt x="728599" y="621284"/>
                </a:lnTo>
                <a:lnTo>
                  <a:pt x="920623" y="620395"/>
                </a:lnTo>
                <a:lnTo>
                  <a:pt x="1273302" y="4953"/>
                </a:lnTo>
                <a:close/>
              </a:path>
              <a:path w="9144000" h="626110">
                <a:moveTo>
                  <a:pt x="1502918" y="5207"/>
                </a:moveTo>
                <a:lnTo>
                  <a:pt x="1296670" y="2159"/>
                </a:lnTo>
                <a:lnTo>
                  <a:pt x="958329" y="612394"/>
                </a:lnTo>
                <a:lnTo>
                  <a:pt x="1150797" y="619633"/>
                </a:lnTo>
                <a:lnTo>
                  <a:pt x="1502918" y="5207"/>
                </a:lnTo>
                <a:close/>
              </a:path>
              <a:path w="9144000" h="626110">
                <a:moveTo>
                  <a:pt x="1745869" y="4826"/>
                </a:moveTo>
                <a:lnTo>
                  <a:pt x="1541018" y="2540"/>
                </a:lnTo>
                <a:lnTo>
                  <a:pt x="1202626" y="612775"/>
                </a:lnTo>
                <a:lnTo>
                  <a:pt x="1393825" y="619252"/>
                </a:lnTo>
                <a:lnTo>
                  <a:pt x="1745869" y="4826"/>
                </a:lnTo>
                <a:close/>
              </a:path>
              <a:path w="9144000" h="626110">
                <a:moveTo>
                  <a:pt x="1979168" y="5207"/>
                </a:moveTo>
                <a:lnTo>
                  <a:pt x="1772920" y="2159"/>
                </a:lnTo>
                <a:lnTo>
                  <a:pt x="1434592" y="612394"/>
                </a:lnTo>
                <a:lnTo>
                  <a:pt x="1626997" y="619633"/>
                </a:lnTo>
                <a:lnTo>
                  <a:pt x="1979168" y="5207"/>
                </a:lnTo>
                <a:close/>
              </a:path>
              <a:path w="9144000" h="626110">
                <a:moveTo>
                  <a:pt x="2226945" y="4826"/>
                </a:moveTo>
                <a:lnTo>
                  <a:pt x="2022094" y="2540"/>
                </a:lnTo>
                <a:lnTo>
                  <a:pt x="1683639" y="612775"/>
                </a:lnTo>
                <a:lnTo>
                  <a:pt x="1874774" y="619252"/>
                </a:lnTo>
                <a:lnTo>
                  <a:pt x="2226945" y="4826"/>
                </a:lnTo>
                <a:close/>
              </a:path>
              <a:path w="9144000" h="626110">
                <a:moveTo>
                  <a:pt x="2464943" y="5207"/>
                </a:moveTo>
                <a:lnTo>
                  <a:pt x="2258695" y="2159"/>
                </a:lnTo>
                <a:lnTo>
                  <a:pt x="1920367" y="612394"/>
                </a:lnTo>
                <a:lnTo>
                  <a:pt x="2112772" y="619633"/>
                </a:lnTo>
                <a:lnTo>
                  <a:pt x="2464943" y="5207"/>
                </a:lnTo>
                <a:close/>
              </a:path>
              <a:path w="9144000" h="626110">
                <a:moveTo>
                  <a:pt x="2712720" y="3175"/>
                </a:moveTo>
                <a:lnTo>
                  <a:pt x="2507107" y="5588"/>
                </a:lnTo>
                <a:lnTo>
                  <a:pt x="2168906" y="618236"/>
                </a:lnTo>
                <a:lnTo>
                  <a:pt x="2360803" y="617474"/>
                </a:lnTo>
                <a:lnTo>
                  <a:pt x="2712720" y="3175"/>
                </a:lnTo>
                <a:close/>
              </a:path>
              <a:path w="9144000" h="626110">
                <a:moveTo>
                  <a:pt x="2942971" y="2540"/>
                </a:moveTo>
                <a:lnTo>
                  <a:pt x="2735072" y="2540"/>
                </a:lnTo>
                <a:lnTo>
                  <a:pt x="2397760" y="610743"/>
                </a:lnTo>
                <a:lnTo>
                  <a:pt x="2590292" y="617728"/>
                </a:lnTo>
                <a:lnTo>
                  <a:pt x="2942971" y="2540"/>
                </a:lnTo>
                <a:close/>
              </a:path>
              <a:path w="9144000" h="626110">
                <a:moveTo>
                  <a:pt x="3182747" y="2540"/>
                </a:moveTo>
                <a:lnTo>
                  <a:pt x="2974721" y="2540"/>
                </a:lnTo>
                <a:lnTo>
                  <a:pt x="2637536" y="610743"/>
                </a:lnTo>
                <a:lnTo>
                  <a:pt x="2830068" y="617728"/>
                </a:lnTo>
                <a:lnTo>
                  <a:pt x="3182747" y="2540"/>
                </a:lnTo>
                <a:close/>
              </a:path>
              <a:path w="9144000" h="626110">
                <a:moveTo>
                  <a:pt x="3424047" y="2540"/>
                </a:moveTo>
                <a:lnTo>
                  <a:pt x="3216021" y="2540"/>
                </a:lnTo>
                <a:lnTo>
                  <a:pt x="2878836" y="610743"/>
                </a:lnTo>
                <a:lnTo>
                  <a:pt x="3071368" y="617728"/>
                </a:lnTo>
                <a:lnTo>
                  <a:pt x="3424047" y="2540"/>
                </a:lnTo>
                <a:close/>
              </a:path>
              <a:path w="9144000" h="626110">
                <a:moveTo>
                  <a:pt x="3668522" y="2540"/>
                </a:moveTo>
                <a:lnTo>
                  <a:pt x="3460496" y="2540"/>
                </a:lnTo>
                <a:lnTo>
                  <a:pt x="3123311" y="610743"/>
                </a:lnTo>
                <a:lnTo>
                  <a:pt x="3315830" y="617728"/>
                </a:lnTo>
                <a:lnTo>
                  <a:pt x="3668522" y="2540"/>
                </a:lnTo>
                <a:close/>
              </a:path>
              <a:path w="9144000" h="626110">
                <a:moveTo>
                  <a:pt x="3916172" y="0"/>
                </a:moveTo>
                <a:lnTo>
                  <a:pt x="3710559" y="2413"/>
                </a:lnTo>
                <a:lnTo>
                  <a:pt x="3372231" y="615061"/>
                </a:lnTo>
                <a:lnTo>
                  <a:pt x="3564255" y="614299"/>
                </a:lnTo>
                <a:lnTo>
                  <a:pt x="3916172" y="0"/>
                </a:lnTo>
                <a:close/>
              </a:path>
              <a:path w="9144000" h="626110">
                <a:moveTo>
                  <a:pt x="4160520" y="8382"/>
                </a:moveTo>
                <a:lnTo>
                  <a:pt x="3954272" y="5334"/>
                </a:lnTo>
                <a:lnTo>
                  <a:pt x="3615944" y="615569"/>
                </a:lnTo>
                <a:lnTo>
                  <a:pt x="3808349" y="622808"/>
                </a:lnTo>
                <a:lnTo>
                  <a:pt x="4160520" y="8382"/>
                </a:lnTo>
                <a:close/>
              </a:path>
              <a:path w="9144000" h="626110">
                <a:moveTo>
                  <a:pt x="4407789" y="2540"/>
                </a:moveTo>
                <a:lnTo>
                  <a:pt x="4201668" y="2540"/>
                </a:lnTo>
                <a:lnTo>
                  <a:pt x="3864991" y="609600"/>
                </a:lnTo>
                <a:lnTo>
                  <a:pt x="4056126" y="616077"/>
                </a:lnTo>
                <a:lnTo>
                  <a:pt x="4407789" y="2540"/>
                </a:lnTo>
                <a:close/>
              </a:path>
              <a:path w="9144000" h="626110">
                <a:moveTo>
                  <a:pt x="4641088" y="2540"/>
                </a:moveTo>
                <a:lnTo>
                  <a:pt x="4433189" y="2540"/>
                </a:lnTo>
                <a:lnTo>
                  <a:pt x="4096893" y="609219"/>
                </a:lnTo>
                <a:lnTo>
                  <a:pt x="4289425" y="616458"/>
                </a:lnTo>
                <a:lnTo>
                  <a:pt x="4641088" y="2540"/>
                </a:lnTo>
                <a:close/>
              </a:path>
              <a:path w="9144000" h="626110">
                <a:moveTo>
                  <a:pt x="4893564" y="2540"/>
                </a:moveTo>
                <a:lnTo>
                  <a:pt x="4687443" y="2540"/>
                </a:lnTo>
                <a:lnTo>
                  <a:pt x="4350766" y="609600"/>
                </a:lnTo>
                <a:lnTo>
                  <a:pt x="4541901" y="616077"/>
                </a:lnTo>
                <a:lnTo>
                  <a:pt x="4893564" y="2540"/>
                </a:lnTo>
                <a:close/>
              </a:path>
              <a:path w="9144000" h="626110">
                <a:moveTo>
                  <a:pt x="5121021" y="2540"/>
                </a:moveTo>
                <a:lnTo>
                  <a:pt x="4916932" y="2540"/>
                </a:lnTo>
                <a:lnTo>
                  <a:pt x="4583176" y="606933"/>
                </a:lnTo>
                <a:lnTo>
                  <a:pt x="4775200" y="606044"/>
                </a:lnTo>
                <a:lnTo>
                  <a:pt x="5121021" y="2540"/>
                </a:lnTo>
                <a:close/>
              </a:path>
              <a:path w="9144000" h="626110">
                <a:moveTo>
                  <a:pt x="5369433" y="2540"/>
                </a:moveTo>
                <a:lnTo>
                  <a:pt x="5163439" y="2540"/>
                </a:lnTo>
                <a:lnTo>
                  <a:pt x="4828540" y="606425"/>
                </a:lnTo>
                <a:lnTo>
                  <a:pt x="5019802" y="612902"/>
                </a:lnTo>
                <a:lnTo>
                  <a:pt x="5369433" y="2540"/>
                </a:lnTo>
                <a:close/>
              </a:path>
              <a:path w="9144000" h="626110">
                <a:moveTo>
                  <a:pt x="5609209" y="2540"/>
                </a:moveTo>
                <a:lnTo>
                  <a:pt x="5403215" y="2540"/>
                </a:lnTo>
                <a:lnTo>
                  <a:pt x="5068316" y="606425"/>
                </a:lnTo>
                <a:lnTo>
                  <a:pt x="5259451" y="612902"/>
                </a:lnTo>
                <a:lnTo>
                  <a:pt x="5609209" y="2540"/>
                </a:lnTo>
                <a:close/>
              </a:path>
              <a:path w="9144000" h="626110">
                <a:moveTo>
                  <a:pt x="5850509" y="2540"/>
                </a:moveTo>
                <a:lnTo>
                  <a:pt x="5644515" y="2540"/>
                </a:lnTo>
                <a:lnTo>
                  <a:pt x="5309616" y="606425"/>
                </a:lnTo>
                <a:lnTo>
                  <a:pt x="5500751" y="612902"/>
                </a:lnTo>
                <a:lnTo>
                  <a:pt x="5850509" y="2540"/>
                </a:lnTo>
                <a:close/>
              </a:path>
              <a:path w="9144000" h="626110">
                <a:moveTo>
                  <a:pt x="6088761" y="2540"/>
                </a:moveTo>
                <a:lnTo>
                  <a:pt x="5880862" y="2540"/>
                </a:lnTo>
                <a:lnTo>
                  <a:pt x="5546344" y="606044"/>
                </a:lnTo>
                <a:lnTo>
                  <a:pt x="5738749" y="613283"/>
                </a:lnTo>
                <a:lnTo>
                  <a:pt x="6088761" y="2540"/>
                </a:lnTo>
                <a:close/>
              </a:path>
              <a:path w="9144000" h="626110">
                <a:moveTo>
                  <a:pt x="6335395" y="2540"/>
                </a:moveTo>
                <a:lnTo>
                  <a:pt x="6131179" y="2540"/>
                </a:lnTo>
                <a:lnTo>
                  <a:pt x="5794883" y="611886"/>
                </a:lnTo>
                <a:lnTo>
                  <a:pt x="5986780" y="611124"/>
                </a:lnTo>
                <a:lnTo>
                  <a:pt x="6335395" y="2540"/>
                </a:lnTo>
                <a:close/>
              </a:path>
              <a:path w="9144000" h="626110">
                <a:moveTo>
                  <a:pt x="6576695" y="11557"/>
                </a:moveTo>
                <a:lnTo>
                  <a:pt x="6370447" y="8509"/>
                </a:lnTo>
                <a:lnTo>
                  <a:pt x="6032119" y="618744"/>
                </a:lnTo>
                <a:lnTo>
                  <a:pt x="6224524" y="625983"/>
                </a:lnTo>
                <a:lnTo>
                  <a:pt x="6576695" y="11557"/>
                </a:lnTo>
                <a:close/>
              </a:path>
              <a:path w="9144000" h="626110">
                <a:moveTo>
                  <a:pt x="6824472" y="9525"/>
                </a:moveTo>
                <a:lnTo>
                  <a:pt x="6618846" y="11938"/>
                </a:lnTo>
                <a:lnTo>
                  <a:pt x="6280658" y="624586"/>
                </a:lnTo>
                <a:lnTo>
                  <a:pt x="6472555" y="623824"/>
                </a:lnTo>
                <a:lnTo>
                  <a:pt x="6824472" y="9525"/>
                </a:lnTo>
                <a:close/>
              </a:path>
              <a:path w="9144000" h="626110">
                <a:moveTo>
                  <a:pt x="7082028" y="0"/>
                </a:moveTo>
                <a:lnTo>
                  <a:pt x="6874129" y="0"/>
                </a:lnTo>
                <a:lnTo>
                  <a:pt x="6539471" y="603504"/>
                </a:lnTo>
                <a:lnTo>
                  <a:pt x="6731889" y="610743"/>
                </a:lnTo>
                <a:lnTo>
                  <a:pt x="7082028" y="0"/>
                </a:lnTo>
                <a:close/>
              </a:path>
              <a:path w="9144000" h="626110">
                <a:moveTo>
                  <a:pt x="7321677" y="0"/>
                </a:moveTo>
                <a:lnTo>
                  <a:pt x="7115556" y="0"/>
                </a:lnTo>
                <a:lnTo>
                  <a:pt x="6780530" y="603885"/>
                </a:lnTo>
                <a:lnTo>
                  <a:pt x="6971792" y="610362"/>
                </a:lnTo>
                <a:lnTo>
                  <a:pt x="7321677" y="0"/>
                </a:lnTo>
                <a:close/>
              </a:path>
              <a:path w="9144000" h="626110">
                <a:moveTo>
                  <a:pt x="7567803" y="0"/>
                </a:moveTo>
                <a:lnTo>
                  <a:pt x="7360031" y="0"/>
                </a:lnTo>
                <a:lnTo>
                  <a:pt x="7025386" y="603504"/>
                </a:lnTo>
                <a:lnTo>
                  <a:pt x="7217791" y="610743"/>
                </a:lnTo>
                <a:lnTo>
                  <a:pt x="7567803" y="0"/>
                </a:lnTo>
                <a:close/>
              </a:path>
              <a:path w="9144000" h="626110">
                <a:moveTo>
                  <a:pt x="7813675" y="0"/>
                </a:moveTo>
                <a:lnTo>
                  <a:pt x="7609459" y="0"/>
                </a:lnTo>
                <a:lnTo>
                  <a:pt x="7273925" y="607695"/>
                </a:lnTo>
                <a:lnTo>
                  <a:pt x="7465822" y="606933"/>
                </a:lnTo>
                <a:lnTo>
                  <a:pt x="7813675" y="0"/>
                </a:lnTo>
                <a:close/>
              </a:path>
              <a:path w="9144000" h="626110">
                <a:moveTo>
                  <a:pt x="8043926" y="0"/>
                </a:moveTo>
                <a:lnTo>
                  <a:pt x="7836027" y="0"/>
                </a:lnTo>
                <a:lnTo>
                  <a:pt x="7503160" y="600329"/>
                </a:lnTo>
                <a:lnTo>
                  <a:pt x="7695692" y="607568"/>
                </a:lnTo>
                <a:lnTo>
                  <a:pt x="8043926" y="0"/>
                </a:lnTo>
                <a:close/>
              </a:path>
              <a:path w="9144000" h="626110">
                <a:moveTo>
                  <a:pt x="8278749" y="0"/>
                </a:moveTo>
                <a:lnTo>
                  <a:pt x="8072755" y="0"/>
                </a:lnTo>
                <a:lnTo>
                  <a:pt x="7739507" y="600710"/>
                </a:lnTo>
                <a:lnTo>
                  <a:pt x="7930896" y="607187"/>
                </a:lnTo>
                <a:lnTo>
                  <a:pt x="8278749" y="0"/>
                </a:lnTo>
                <a:close/>
              </a:path>
              <a:path w="9144000" h="626110">
                <a:moveTo>
                  <a:pt x="8518652" y="0"/>
                </a:moveTo>
                <a:lnTo>
                  <a:pt x="8312531" y="0"/>
                </a:lnTo>
                <a:lnTo>
                  <a:pt x="7979410" y="600710"/>
                </a:lnTo>
                <a:lnTo>
                  <a:pt x="8170545" y="607187"/>
                </a:lnTo>
                <a:lnTo>
                  <a:pt x="8518652" y="0"/>
                </a:lnTo>
                <a:close/>
              </a:path>
              <a:path w="9144000" h="626110">
                <a:moveTo>
                  <a:pt x="8759952" y="0"/>
                </a:moveTo>
                <a:lnTo>
                  <a:pt x="8553958" y="0"/>
                </a:lnTo>
                <a:lnTo>
                  <a:pt x="8220710" y="600710"/>
                </a:lnTo>
                <a:lnTo>
                  <a:pt x="8411845" y="607187"/>
                </a:lnTo>
                <a:lnTo>
                  <a:pt x="8759952" y="0"/>
                </a:lnTo>
                <a:close/>
              </a:path>
              <a:path w="9144000" h="626110">
                <a:moveTo>
                  <a:pt x="9004427" y="0"/>
                </a:moveTo>
                <a:lnTo>
                  <a:pt x="8798433" y="0"/>
                </a:lnTo>
                <a:lnTo>
                  <a:pt x="8465185" y="600710"/>
                </a:lnTo>
                <a:lnTo>
                  <a:pt x="8656320" y="607187"/>
                </a:lnTo>
                <a:lnTo>
                  <a:pt x="9004427" y="0"/>
                </a:lnTo>
                <a:close/>
              </a:path>
              <a:path w="9144000" h="626110">
                <a:moveTo>
                  <a:pt x="9143873" y="5207"/>
                </a:moveTo>
                <a:lnTo>
                  <a:pt x="9105646" y="0"/>
                </a:lnTo>
                <a:lnTo>
                  <a:pt x="9048115" y="0"/>
                </a:lnTo>
                <a:lnTo>
                  <a:pt x="8713597" y="605917"/>
                </a:lnTo>
                <a:lnTo>
                  <a:pt x="8905621" y="605155"/>
                </a:lnTo>
                <a:lnTo>
                  <a:pt x="9143873" y="66675"/>
                </a:lnTo>
                <a:lnTo>
                  <a:pt x="9143873" y="5207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01692" y="688340"/>
            <a:ext cx="180975" cy="93408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7D7D7D"/>
                </a:solidFill>
                <a:latin typeface="Verdana"/>
                <a:cs typeface="Verdana"/>
                <a:hlinkClick r:id="rId2"/>
              </a:rPr>
              <a:t>www.rybinsk.ru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32876" y="281940"/>
            <a:ext cx="346075" cy="289560"/>
          </a:xfrm>
          <a:prstGeom prst="rect">
            <a:avLst/>
          </a:prstGeom>
          <a:solidFill>
            <a:srgbClr val="55536D"/>
          </a:solidFill>
        </p:spPr>
        <p:txBody>
          <a:bodyPr vert="horz" wrap="square" lIns="0" tIns="38735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305"/>
              </a:spcBef>
            </a:pP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11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5"/>
              </a:spcBef>
            </a:pPr>
            <a:r>
              <a:rPr spc="-175" dirty="0"/>
              <a:t>ЖИЛАЯ</a:t>
            </a:r>
            <a:r>
              <a:rPr spc="-20" dirty="0"/>
              <a:t> </a:t>
            </a:r>
            <a:r>
              <a:rPr spc="-65" dirty="0"/>
              <a:t>ЗАСТРОЙКА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19" y="693998"/>
            <a:ext cx="8572304" cy="600329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9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61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Группа 63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75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5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AutoShape 4" descr="https://upload.wikimedia.org/wikipedia/commons/thumb/3/34/Road_font_awesome.svg/1024px-Road_font_awesome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" name="TextBox 101"/>
          <p:cNvSpPr txBox="1"/>
          <p:nvPr/>
        </p:nvSpPr>
        <p:spPr>
          <a:xfrm rot="5400000">
            <a:off x="8319981" y="1026104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23876" y="116632"/>
            <a:ext cx="661751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96004B"/>
                </a:solidFill>
                <a:latin typeface="Century Gothic" pitchFamily="34" charset="0"/>
              </a:rPr>
              <a:t>ПРОЕКТЫ ПЛАНИРОВОК НОВЫХ ТЕРРИТОРИЙ</a:t>
            </a:r>
            <a:endParaRPr lang="ru-RU" sz="2300" dirty="0">
              <a:solidFill>
                <a:srgbClr val="96004B"/>
              </a:solidFill>
              <a:latin typeface="Century Gothic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588944" y="301764"/>
            <a:ext cx="303536" cy="318924"/>
          </a:xfrm>
          <a:prstGeom prst="rect">
            <a:avLst/>
          </a:prstGeom>
          <a:solidFill>
            <a:srgbClr val="57556F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12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227226"/>
              </p:ext>
            </p:extLst>
          </p:nvPr>
        </p:nvGraphicFramePr>
        <p:xfrm>
          <a:off x="82741" y="610380"/>
          <a:ext cx="8991600" cy="6262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7455"/>
                <a:gridCol w="1671968"/>
                <a:gridCol w="774577"/>
                <a:gridCol w="1049388"/>
                <a:gridCol w="759985"/>
                <a:gridCol w="1848227"/>
              </a:tblGrid>
              <a:tr h="593039">
                <a:tc>
                  <a:txBody>
                    <a:bodyPr/>
                    <a:lstStyle/>
                    <a:p>
                      <a:pPr algn="ctr"/>
                      <a:r>
                        <a:rPr lang="ru-RU" sz="115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Разработка проектов планировки и проектов межевания территории</a:t>
                      </a:r>
                      <a:endParaRPr lang="ru-RU" sz="115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Вид застройки</a:t>
                      </a:r>
                      <a:endParaRPr lang="ru-RU" sz="115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  <a:p>
                      <a:pPr algn="ctr"/>
                      <a:endParaRPr lang="ru-RU" sz="115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Площадь территории, га</a:t>
                      </a:r>
                      <a:endParaRPr lang="ru-RU" sz="115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Микрорайон</a:t>
                      </a:r>
                      <a:endParaRPr lang="ru-RU" sz="115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Год реализации</a:t>
                      </a:r>
                      <a:endParaRPr lang="ru-RU" sz="115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Количество формируемых земельных участков</a:t>
                      </a:r>
                      <a:endParaRPr lang="ru-RU" sz="115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93039">
                <a:tc>
                  <a:txBody>
                    <a:bodyPr/>
                    <a:lstStyle/>
                    <a:p>
                      <a:pPr algn="l"/>
                      <a:r>
                        <a:rPr lang="ru-RU" sz="1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В границах улиц: Софийская – Огородная - береговая линия реки Коровка</a:t>
                      </a:r>
                      <a:endParaRPr lang="ru-RU" sz="115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Промышленное и иное строительство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16,3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1905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Софийский район</a:t>
                      </a:r>
                      <a:endParaRPr lang="ru-RU" sz="115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2026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Не менее 3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4766">
                <a:tc>
                  <a:txBody>
                    <a:bodyPr/>
                    <a:lstStyle/>
                    <a:p>
                      <a:pPr indent="-1905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В границах улиц: </a:t>
                      </a:r>
                      <a:r>
                        <a:rPr lang="ru-RU" sz="115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Каменниковский</a:t>
                      </a:r>
                      <a:r>
                        <a:rPr lang="ru-RU" sz="1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 тракт - </a:t>
                      </a:r>
                      <a:r>
                        <a:rPr lang="ru-RU" sz="115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Каменниковская</a:t>
                      </a:r>
                      <a:r>
                        <a:rPr lang="ru-RU" sz="1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 ул. - СНТ Левый берег - береговой линии Рыбинского водохранилища - ГТС</a:t>
                      </a:r>
                      <a:endParaRPr lang="ru-RU" sz="115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9050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Промышленное и иное строительство</a:t>
                      </a:r>
                    </a:p>
                    <a:p>
                      <a:pPr indent="-1905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5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22,96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Левобережный район</a:t>
                      </a:r>
                      <a:endParaRPr lang="ru-RU" sz="115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2026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Не менее 3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3574">
                <a:tc>
                  <a:txBody>
                    <a:bodyPr/>
                    <a:lstStyle/>
                    <a:p>
                      <a:pPr indent="-1905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В районе Береговой ул.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90500" algn="l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kern="1200" spc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Courier New" panose="02070309020205020404" pitchFamily="49" charset="0"/>
                        </a:rPr>
                        <a:t>Индивидуальное жилищное строительство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spc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Courier New" panose="02070309020205020404" pitchFamily="49" charset="0"/>
                        </a:rPr>
                        <a:t>19,7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Район посёлок ГЭС-14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spc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Courier New" panose="02070309020205020404" pitchFamily="49" charset="0"/>
                        </a:rPr>
                        <a:t>2026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spc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Courier New" panose="02070309020205020404" pitchFamily="49" charset="0"/>
                        </a:rPr>
                        <a:t>Не менее </a:t>
                      </a:r>
                      <a:r>
                        <a:rPr lang="ru-RU" sz="1150" spc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Courier New" panose="02070309020205020404" pitchFamily="49" charset="0"/>
                        </a:rPr>
                        <a:t>60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3574">
                <a:tc>
                  <a:txBody>
                    <a:bodyPr/>
                    <a:lstStyle/>
                    <a:p>
                      <a:pPr indent="-1905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В районе Козловской ул.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90500" algn="l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kern="1200" spc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Courier New" panose="02070309020205020404" pitchFamily="49" charset="0"/>
                        </a:rPr>
                        <a:t>Индивидуальное жилищное строительство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kern="1200" spc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Courier New" panose="02070309020205020404" pitchFamily="49" charset="0"/>
                        </a:rPr>
                        <a:t>6</a:t>
                      </a:r>
                      <a:endParaRPr lang="ru-RU" sz="1150" kern="1200" spc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Заволжская </a:t>
                      </a:r>
                      <a:r>
                        <a:rPr lang="ru-RU" sz="115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промзона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-19050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kern="1200" spc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Courier New" panose="02070309020205020404" pitchFamily="49" charset="0"/>
                        </a:rPr>
                        <a:t>2026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kern="1200" spc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Courier New" panose="02070309020205020404" pitchFamily="49" charset="0"/>
                        </a:rPr>
                        <a:t>Не менее 15</a:t>
                      </a:r>
                      <a:endParaRPr lang="ru-RU" sz="1150" kern="1200" spc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4766">
                <a:tc>
                  <a:txBody>
                    <a:bodyPr/>
                    <a:lstStyle/>
                    <a:p>
                      <a:pPr marL="0" marR="0" indent="-19050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kern="1200" spc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1150" kern="0" spc="-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В</a:t>
                      </a:r>
                      <a:r>
                        <a:rPr lang="ru-RU" sz="1150" spc="-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 границах улиц: 1-ая Выборгская – Николая Невского – </a:t>
                      </a:r>
                      <a:r>
                        <a:rPr lang="ru-RU" sz="1150" spc="-1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Волочаевская</a:t>
                      </a:r>
                      <a:r>
                        <a:rPr lang="ru-RU" sz="1150" spc="-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 – Окружная дорога – Софийская -существующий проезд у СНТ «Восход»</a:t>
                      </a:r>
                      <a:endParaRPr lang="ru-RU" sz="1150" spc="-10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9050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Промышленное и иное строительство</a:t>
                      </a:r>
                    </a:p>
                    <a:p>
                      <a:pPr indent="-1905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50" kern="1200" spc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kern="1200" spc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Courier New" panose="02070309020205020404" pitchFamily="49" charset="0"/>
                        </a:rPr>
                        <a:t>146</a:t>
                      </a:r>
                      <a:endParaRPr lang="ru-RU" sz="1150" kern="1200" spc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Район Южная </a:t>
                      </a:r>
                      <a:r>
                        <a:rPr lang="ru-RU" sz="115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промзона</a:t>
                      </a:r>
                      <a:endParaRPr lang="ru-RU" sz="1150" kern="1200" spc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kern="1200" spc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Courier New" panose="02070309020205020404" pitchFamily="49" charset="0"/>
                        </a:rPr>
                        <a:t>2026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kern="1200" spc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Courier New" panose="02070309020205020404" pitchFamily="49" charset="0"/>
                        </a:rPr>
                        <a:t>Не</a:t>
                      </a:r>
                      <a:r>
                        <a:rPr lang="ru-RU" sz="1150" kern="1200" spc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Courier New" panose="02070309020205020404" pitchFamily="49" charset="0"/>
                        </a:rPr>
                        <a:t> менее 10</a:t>
                      </a:r>
                      <a:endParaRPr lang="ru-RU" sz="1150" kern="1200" spc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3574">
                <a:tc>
                  <a:txBody>
                    <a:bodyPr/>
                    <a:lstStyle/>
                    <a:p>
                      <a:pPr indent="-1905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Район Заволжье-2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Индивидуальное жилищное строительство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spc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Courier New" panose="02070309020205020404" pitchFamily="49" charset="0"/>
                        </a:rPr>
                        <a:t>560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Район Заволжье-2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spc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Courier New" panose="02070309020205020404" pitchFamily="49" charset="0"/>
                        </a:rPr>
                        <a:t>2026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spc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Courier New" panose="02070309020205020404" pitchFamily="49" charset="0"/>
                        </a:rPr>
                        <a:t>Не менее </a:t>
                      </a:r>
                      <a:r>
                        <a:rPr lang="ru-RU" sz="1150" spc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Courier New" panose="02070309020205020404" pitchFamily="49" charset="0"/>
                        </a:rPr>
                        <a:t>50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594">
                <a:tc>
                  <a:txBody>
                    <a:bodyPr/>
                    <a:lstStyle/>
                    <a:p>
                      <a:pPr indent="-1905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В районе </a:t>
                      </a:r>
                      <a:r>
                        <a:rPr lang="ru-RU" sz="115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пр</a:t>
                      </a:r>
                      <a:r>
                        <a:rPr lang="ru-RU" sz="1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-та 50 Лет Октября и </a:t>
                      </a:r>
                      <a:r>
                        <a:rPr lang="ru-RU" sz="115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Гэсовской</a:t>
                      </a:r>
                      <a:r>
                        <a:rPr lang="ru-RU" sz="1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 ул.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spc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Courier New" panose="02070309020205020404" pitchFamily="49" charset="0"/>
                        </a:rPr>
                        <a:t>Многоквартирное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  <a:p>
                      <a:pPr indent="-1905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spc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Courier New" panose="02070309020205020404" pitchFamily="49" charset="0"/>
                        </a:rPr>
                        <a:t>жилищное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  <a:p>
                      <a:pPr indent="-1905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spc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Courier New" panose="02070309020205020404" pitchFamily="49" charset="0"/>
                        </a:rPr>
                        <a:t>строительство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spc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Courier New" panose="02070309020205020404" pitchFamily="49" charset="0"/>
                        </a:rPr>
                        <a:t>11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Район поселок Переборы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spc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Courier New" panose="02070309020205020404" pitchFamily="49" charset="0"/>
                        </a:rPr>
                        <a:t>2026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Не менее 9 земельных участков в целях многоквартирного жилищного строительства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9351">
                <a:tc>
                  <a:txBody>
                    <a:bodyPr/>
                    <a:lstStyle/>
                    <a:p>
                      <a:pPr algn="l"/>
                      <a:r>
                        <a:rPr lang="ru-RU" sz="1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В районе улиц: Нахимова – Кутузова - Суворова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-19050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kern="1200" spc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Courier New" panose="02070309020205020404" pitchFamily="49" charset="0"/>
                        </a:rPr>
                        <a:t>Индивидуальное жилищное строительство</a:t>
                      </a:r>
                      <a:endParaRPr lang="ru-RU" sz="1150" kern="1200" spc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90500" algn="ctr" defTabSz="914400" rtl="0" eaLnBrk="1" latinLnBrk="0" hangingPunct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kern="1200" spc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Courier New" panose="02070309020205020404" pitchFamily="49" charset="0"/>
                        </a:rPr>
                        <a:t>7,5</a:t>
                      </a:r>
                      <a:endParaRPr lang="ru-RU" sz="1150" kern="1200" spc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Район посёлок завода Гидромеханизации</a:t>
                      </a:r>
                      <a:endParaRPr lang="ru-RU" sz="1150" kern="1200" spc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kern="1200" spc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Courier New" panose="02070309020205020404" pitchFamily="49" charset="0"/>
                        </a:rPr>
                        <a:t>2026</a:t>
                      </a:r>
                      <a:endParaRPr lang="ru-RU" sz="1150" kern="1200" spc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kern="1200" spc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Courier New" panose="02070309020205020404" pitchFamily="49" charset="0"/>
                        </a:rPr>
                        <a:t>Не менее 15</a:t>
                      </a:r>
                      <a:endParaRPr lang="ru-RU" sz="1150" kern="1200" spc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3574">
                <a:tc>
                  <a:txBody>
                    <a:bodyPr/>
                    <a:lstStyle/>
                    <a:p>
                      <a:pPr indent="-1905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В районе д. 50а по Февральской ул.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Многоэтажное многоквартирное строительство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spc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Courier New" panose="02070309020205020404" pitchFamily="49" charset="0"/>
                        </a:rPr>
                        <a:t>0,45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Район </a:t>
                      </a:r>
                      <a:r>
                        <a:rPr lang="ru-RU" sz="115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Мариевка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spc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Courier New" panose="02070309020205020404" pitchFamily="49" charset="0"/>
                        </a:rPr>
                        <a:t>2027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spc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Courier New" panose="02070309020205020404" pitchFamily="49" charset="0"/>
                        </a:rPr>
                        <a:t>Не менее </a:t>
                      </a:r>
                      <a:r>
                        <a:rPr lang="ru-RU" sz="1150" spc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Courier New" panose="02070309020205020404" pitchFamily="49" charset="0"/>
                        </a:rPr>
                        <a:t>1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3971">
                <a:tc>
                  <a:txBody>
                    <a:bodyPr/>
                    <a:lstStyle/>
                    <a:p>
                      <a:pPr indent="-1905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Восточная промышленная зона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Промышленное и иное строительство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Courier New" panose="02070309020205020404" pitchFamily="49" charset="0"/>
                        </a:rPr>
                        <a:t>167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Район Восточная промышленная зона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Courier New" panose="02070309020205020404" pitchFamily="49" charset="0"/>
                        </a:rPr>
                        <a:t>2027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ourier New" panose="02070309020205020404" pitchFamily="49" charset="0"/>
                        </a:rPr>
                        <a:t>Не менее 24 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Courier New" panose="02070309020205020404" pitchFamily="49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793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9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61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Группа 63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75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5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AutoShape 4" descr="https://upload.wikimedia.org/wikipedia/commons/thumb/3/34/Road_font_awesome.svg/1024px-Road_font_awesome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" name="TextBox 101"/>
          <p:cNvSpPr txBox="1"/>
          <p:nvPr/>
        </p:nvSpPr>
        <p:spPr>
          <a:xfrm rot="5400000">
            <a:off x="8319981" y="1026104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23876" y="116632"/>
            <a:ext cx="661751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96004B"/>
                </a:solidFill>
                <a:latin typeface="Century Gothic" pitchFamily="34" charset="0"/>
              </a:rPr>
              <a:t>ПРОЕКТЫ ПЛАНИРОВОК НОВЫХ ТЕРРИТОРИЙ</a:t>
            </a:r>
            <a:endParaRPr lang="ru-RU" sz="2300" dirty="0">
              <a:solidFill>
                <a:srgbClr val="96004B"/>
              </a:solidFill>
              <a:latin typeface="Century Gothic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588944" y="301764"/>
            <a:ext cx="303536" cy="318924"/>
          </a:xfrm>
          <a:prstGeom prst="rect">
            <a:avLst/>
          </a:prstGeom>
          <a:solidFill>
            <a:srgbClr val="57556F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13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382627"/>
              </p:ext>
            </p:extLst>
          </p:nvPr>
        </p:nvGraphicFramePr>
        <p:xfrm>
          <a:off x="58229" y="570980"/>
          <a:ext cx="8936456" cy="62944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4334"/>
                <a:gridCol w="1759231"/>
                <a:gridCol w="959581"/>
                <a:gridCol w="1125209"/>
                <a:gridCol w="713986"/>
                <a:gridCol w="1424115"/>
              </a:tblGrid>
              <a:tr h="774850"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Разработка проектов планировки и проектов межевания территории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Вид застройки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Площадь территории, га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Микрорайон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Год реализации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Количество формируемых земельных участков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07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Для реконструкции защитной дамбы в районе посёлок Переборы</a:t>
                      </a:r>
                      <a:endParaRPr lang="ru-RU" sz="1150" kern="1200" spc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19050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Промышленное и иное строительство</a:t>
                      </a:r>
                      <a:endParaRPr lang="ru-RU" sz="1150" kern="1200" spc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90500" algn="ctr" defTabSz="914400" rtl="0" eaLnBrk="1" latinLnBrk="0" hangingPunct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kern="1200" spc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Times New Roman" panose="02020603050405020304" pitchFamily="18" charset="0"/>
                        </a:rPr>
                        <a:t>1,96</a:t>
                      </a:r>
                      <a:endParaRPr lang="ru-RU" sz="1150" kern="1200" spc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Район посёлок Переборы</a:t>
                      </a:r>
                      <a:endParaRPr lang="ru-RU" sz="1150" kern="1200" spc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kern="1200" spc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150" kern="1200" spc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kern="1200" spc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Times New Roman" panose="02020603050405020304" pitchFamily="18" charset="0"/>
                        </a:rPr>
                        <a:t>Не менее 14</a:t>
                      </a:r>
                      <a:endParaRPr lang="ru-RU" sz="1150" kern="1200" spc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0887">
                <a:tc>
                  <a:txBody>
                    <a:bodyPr/>
                    <a:lstStyle/>
                    <a:p>
                      <a:pPr indent="-1905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 районе кадастрового квартала 76:20:010410 в районе Целинной ул.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Индивидуальное жилищное строительство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spc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Times New Roman" panose="02020603050405020304" pitchFamily="18" charset="0"/>
                        </a:rPr>
                        <a:t>7,96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Район Волжский поселок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spc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Times New Roman" panose="02020603050405020304" pitchFamily="18" charset="0"/>
                        </a:rPr>
                        <a:t>Не менее </a:t>
                      </a:r>
                      <a:r>
                        <a:rPr lang="ru-RU" sz="1150" spc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Times New Roman" panose="02020603050405020304" pitchFamily="18" charset="0"/>
                        </a:rPr>
                        <a:t>15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7020">
                <a:tc>
                  <a:txBody>
                    <a:bodyPr/>
                    <a:lstStyle/>
                    <a:p>
                      <a:pPr algn="l"/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 районе ул. Федорова – 3-й </a:t>
                      </a:r>
                      <a:r>
                        <a:rPr lang="ru-RU" sz="115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Тарнопольской</a:t>
                      </a: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ул.</a:t>
                      </a:r>
                    </a:p>
                    <a:p>
                      <a:pPr algn="l"/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(после Заволжье-2)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Индивидуальное жилищное строительство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Times New Roman" panose="02020603050405020304" pitchFamily="18" charset="0"/>
                        </a:rPr>
                        <a:t>6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Район Заволжье-2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Не менее 25 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0887">
                <a:tc>
                  <a:txBody>
                    <a:bodyPr/>
                    <a:lstStyle/>
                    <a:p>
                      <a:pPr algn="l"/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 районе Малой </a:t>
                      </a:r>
                      <a:r>
                        <a:rPr lang="ru-RU" sz="115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Кипячевской</a:t>
                      </a: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ул. </a:t>
                      </a:r>
                    </a:p>
                    <a:p>
                      <a:pPr algn="l"/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(после Заволжье-2)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Индивидуальное жилищное строительство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Times New Roman" panose="02020603050405020304" pitchFamily="18" charset="0"/>
                        </a:rPr>
                        <a:t>2,3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Район Заволжье-2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Не менее 10 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9303">
                <a:tc>
                  <a:txBody>
                    <a:bodyPr/>
                    <a:lstStyle/>
                    <a:p>
                      <a:pPr indent="-1905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Пр. Серова от Гражданской ул. до </a:t>
                      </a:r>
                      <a:r>
                        <a:rPr lang="ru-RU" sz="115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Переборского</a:t>
                      </a: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тракта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Промышленное и иное строительство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Times New Roman" panose="02020603050405020304" pitchFamily="18" charset="0"/>
                        </a:rPr>
                        <a:t>10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Прибрежный район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Не менее 1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Районе улиц: Бурлацкая – </a:t>
                      </a:r>
                      <a:r>
                        <a:rPr lang="ru-RU" sz="115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Каляева</a:t>
                      </a: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15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Новолосевская</a:t>
                      </a: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– береговая линия ручья </a:t>
                      </a:r>
                      <a:r>
                        <a:rPr lang="ru-RU" sz="115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Крутец</a:t>
                      </a: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(после Заволжье-2)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Индивидуальное жилищное строительство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Times New Roman" panose="02020603050405020304" pitchFamily="18" charset="0"/>
                        </a:rPr>
                        <a:t>25,3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Район Заволжье-2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Не менее 15 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0887">
                <a:tc>
                  <a:txBody>
                    <a:bodyPr/>
                    <a:lstStyle/>
                    <a:p>
                      <a:pPr indent="-1905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 районе д. 1а по Полевой </a:t>
                      </a:r>
                      <a:r>
                        <a:rPr lang="ru-RU" sz="115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ул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Многоэтажное многоквартирное строительство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Times New Roman" panose="02020603050405020304" pitchFamily="18" charset="0"/>
                        </a:rPr>
                        <a:t>0,16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Зачеремушный</a:t>
                      </a: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Не менее 1 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0887">
                <a:tc>
                  <a:txBody>
                    <a:bodyPr/>
                    <a:lstStyle/>
                    <a:p>
                      <a:pPr indent="-1905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 границах улиц: Луначарского – </a:t>
                      </a:r>
                      <a:r>
                        <a:rPr lang="ru-RU" sz="115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Карякинская</a:t>
                      </a: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– Кирова – Яна Гуса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Многоэтажное многоквартирное строительство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Times New Roman" panose="02020603050405020304" pitchFamily="18" charset="0"/>
                        </a:rPr>
                        <a:t>3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Район Центр города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Не менее 1 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0887">
                <a:tc>
                  <a:txBody>
                    <a:bodyPr/>
                    <a:lstStyle/>
                    <a:p>
                      <a:pPr indent="-1905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 районе улиц Наволоки и Журнальной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Индивидуальное жилищное строительство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Times New Roman" panose="02020603050405020304" pitchFamily="18" charset="0"/>
                        </a:rPr>
                        <a:t>95,38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Прибрежный район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Не менее 450 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0887">
                <a:tc>
                  <a:txBody>
                    <a:bodyPr/>
                    <a:lstStyle/>
                    <a:p>
                      <a:pPr indent="-1905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 районе улиц Сторожевой и Полярной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Индивидуальное жилищное строительство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Times New Roman" panose="02020603050405020304" pitchFamily="18" charset="0"/>
                        </a:rPr>
                        <a:t>12,85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Район Волжская </a:t>
                      </a:r>
                      <a:r>
                        <a:rPr lang="ru-RU" sz="115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промзона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Не менее 60 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0887">
                <a:tc>
                  <a:txBody>
                    <a:bodyPr/>
                    <a:lstStyle/>
                    <a:p>
                      <a:pPr indent="-1905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 районе ул. Левитана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Индивидуальное жилищное строительство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Times New Roman" panose="02020603050405020304" pitchFamily="18" charset="0"/>
                        </a:rPr>
                        <a:t>7,4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Район поселок </a:t>
                      </a:r>
                      <a:r>
                        <a:rPr lang="ru-RU" sz="115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Балобаново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Не менее 9 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8018">
                <a:tc>
                  <a:txBody>
                    <a:bodyPr/>
                    <a:lstStyle/>
                    <a:p>
                      <a:pPr indent="-1905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Врайоне</a:t>
                      </a: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Юго-западной </a:t>
                      </a:r>
                      <a:r>
                        <a:rPr lang="ru-RU" sz="115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промзоны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Промышленное и иное строительство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Times New Roman" panose="02020603050405020304" pitchFamily="18" charset="0"/>
                        </a:rPr>
                        <a:t>35,7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Район Юго-западная </a:t>
                      </a:r>
                      <a:r>
                        <a:rPr lang="ru-RU" sz="115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промзона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Не менее 6 </a:t>
                      </a:r>
                      <a:endParaRPr lang="ru-RU" sz="1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944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873" y="933703"/>
            <a:ext cx="5667375" cy="2236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65" marR="2012314">
              <a:lnSpc>
                <a:spcPct val="100000"/>
              </a:lnSpc>
              <a:spcBef>
                <a:spcPts val="105"/>
              </a:spcBef>
            </a:pPr>
            <a:r>
              <a:rPr sz="1400" spc="-40" dirty="0">
                <a:latin typeface="Verdana"/>
                <a:cs typeface="Verdana"/>
              </a:rPr>
              <a:t>Глава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городского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округа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город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Рыбинск </a:t>
            </a:r>
            <a:r>
              <a:rPr sz="1400" spc="-40" dirty="0">
                <a:latin typeface="Verdana"/>
                <a:cs typeface="Verdana"/>
              </a:rPr>
              <a:t>Рудаков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Дмитрий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Станиславович</a:t>
            </a:r>
            <a:endParaRPr sz="1400">
              <a:latin typeface="Verdana"/>
              <a:cs typeface="Verdana"/>
            </a:endParaRPr>
          </a:p>
          <a:p>
            <a:pPr marL="24765">
              <a:lnSpc>
                <a:spcPct val="100000"/>
              </a:lnSpc>
            </a:pPr>
            <a:r>
              <a:rPr sz="1400" spc="-120" dirty="0">
                <a:latin typeface="Verdana"/>
                <a:cs typeface="Verdana"/>
              </a:rPr>
              <a:t>тел.: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210" dirty="0">
                <a:latin typeface="Verdana"/>
                <a:cs typeface="Verdana"/>
              </a:rPr>
              <a:t>+7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(4855)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29-00-</a:t>
            </a:r>
            <a:r>
              <a:rPr sz="1400" spc="-25" dirty="0">
                <a:latin typeface="Verdana"/>
                <a:cs typeface="Verdana"/>
              </a:rPr>
              <a:t>02,</a:t>
            </a:r>
            <a:endParaRPr sz="1400">
              <a:latin typeface="Verdana"/>
              <a:cs typeface="Verdana"/>
            </a:endParaRPr>
          </a:p>
          <a:p>
            <a:pPr marL="24765">
              <a:lnSpc>
                <a:spcPct val="100000"/>
              </a:lnSpc>
            </a:pPr>
            <a:r>
              <a:rPr sz="1400" spc="-65" dirty="0">
                <a:latin typeface="Verdana"/>
                <a:cs typeface="Verdana"/>
              </a:rPr>
              <a:t>e-</a:t>
            </a:r>
            <a:r>
              <a:rPr sz="1400" spc="-90" dirty="0">
                <a:latin typeface="Verdana"/>
                <a:cs typeface="Verdana"/>
              </a:rPr>
              <a:t>mail: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2"/>
              </a:rPr>
              <a:t>office@rybadm.ru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400" spc="-70" dirty="0">
                <a:latin typeface="Verdana"/>
                <a:cs typeface="Verdana"/>
              </a:rPr>
              <a:t>Начальник</a:t>
            </a:r>
            <a:r>
              <a:rPr sz="1400" spc="-55" dirty="0">
                <a:latin typeface="Verdana"/>
                <a:cs typeface="Verdana"/>
              </a:rPr>
              <a:t> управления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экономического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80" dirty="0">
                <a:latin typeface="Verdana"/>
                <a:cs typeface="Verdana"/>
              </a:rPr>
              <a:t>развития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и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инвестиций </a:t>
            </a:r>
            <a:r>
              <a:rPr sz="1400" dirty="0">
                <a:latin typeface="Verdana"/>
                <a:cs typeface="Verdana"/>
              </a:rPr>
              <a:t>Мещеряков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125" dirty="0">
                <a:latin typeface="Verdana"/>
                <a:cs typeface="Verdana"/>
              </a:rPr>
              <a:t>Илья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Александрович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25" dirty="0">
                <a:latin typeface="Verdana"/>
                <a:cs typeface="Verdana"/>
              </a:rPr>
              <a:t>тел.: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215" dirty="0">
                <a:latin typeface="Verdana"/>
                <a:cs typeface="Verdana"/>
              </a:rPr>
              <a:t>+7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(4855)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29-00-</a:t>
            </a:r>
            <a:r>
              <a:rPr sz="1400" spc="-25" dirty="0">
                <a:latin typeface="Verdana"/>
                <a:cs typeface="Verdana"/>
              </a:rPr>
              <a:t>35,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65" dirty="0">
                <a:latin typeface="Verdana"/>
                <a:cs typeface="Verdana"/>
              </a:rPr>
              <a:t>e-</a:t>
            </a:r>
            <a:r>
              <a:rPr sz="1400" spc="-90" dirty="0">
                <a:latin typeface="Verdana"/>
                <a:cs typeface="Verdana"/>
              </a:rPr>
              <a:t>mail: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3"/>
              </a:rPr>
              <a:t>econ@rybadm.ru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7328" y="6119876"/>
            <a:ext cx="66224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Verdana"/>
                <a:cs typeface="Verdana"/>
              </a:rPr>
              <a:t>Администрация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городского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округа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город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Рыбинск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Ярославской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области </a:t>
            </a:r>
            <a:r>
              <a:rPr sz="1400" spc="-125" dirty="0">
                <a:latin typeface="Verdana"/>
                <a:cs typeface="Verdana"/>
              </a:rPr>
              <a:t>152900,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Ярославская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обл.,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150" dirty="0">
                <a:latin typeface="Verdana"/>
                <a:cs typeface="Verdana"/>
              </a:rPr>
              <a:t>г.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Рыбинск,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105" dirty="0">
                <a:latin typeface="Verdana"/>
                <a:cs typeface="Verdana"/>
              </a:rPr>
              <a:t>ул.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Рабочая,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д.1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23672" y="355091"/>
            <a:ext cx="2016760" cy="490855"/>
            <a:chOff x="423672" y="355091"/>
            <a:chExt cx="2016760" cy="49085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108" y="387095"/>
              <a:ext cx="1956816" cy="4587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3672" y="355091"/>
              <a:ext cx="1630679" cy="44957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67868" y="403859"/>
            <a:ext cx="1873250" cy="320040"/>
          </a:xfrm>
          <a:prstGeom prst="rect">
            <a:avLst/>
          </a:prstGeom>
          <a:solidFill>
            <a:srgbClr val="940049"/>
          </a:solidFill>
        </p:spPr>
        <p:txBody>
          <a:bodyPr vert="horz" wrap="square" lIns="0" tIns="374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5"/>
              </a:spcBef>
            </a:pPr>
            <a:r>
              <a:rPr sz="1800" spc="-30" dirty="0">
                <a:solidFill>
                  <a:srgbClr val="FFFFFF"/>
                </a:solidFill>
              </a:rPr>
              <a:t>КОНТАКТЫ</a:t>
            </a:r>
            <a:endParaRPr sz="1800"/>
          </a:p>
        </p:txBody>
      </p:sp>
      <p:sp>
        <p:nvSpPr>
          <p:cNvPr id="8" name="object 8"/>
          <p:cNvSpPr txBox="1"/>
          <p:nvPr/>
        </p:nvSpPr>
        <p:spPr>
          <a:xfrm>
            <a:off x="467055" y="3796029"/>
            <a:ext cx="601345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Verdana"/>
                <a:cs typeface="Verdana"/>
              </a:rPr>
              <a:t>Директор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департамента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имущественных </a:t>
            </a:r>
            <a:r>
              <a:rPr sz="1400" spc="-45" dirty="0">
                <a:latin typeface="Verdana"/>
                <a:cs typeface="Verdana"/>
              </a:rPr>
              <a:t>и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земельных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отношений </a:t>
            </a:r>
            <a:r>
              <a:rPr sz="1400" dirty="0">
                <a:latin typeface="Verdana"/>
                <a:cs typeface="Verdana"/>
              </a:rPr>
              <a:t>Наумова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Ольга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Николаевна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45" dirty="0">
                <a:latin typeface="Verdana"/>
                <a:cs typeface="Verdana"/>
              </a:rPr>
              <a:t>Тел.: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150" dirty="0">
                <a:latin typeface="Verdana"/>
                <a:cs typeface="Verdana"/>
              </a:rPr>
              <a:t>+7(4855)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20-44-</a:t>
            </a:r>
            <a:r>
              <a:rPr sz="1400" spc="-125" dirty="0">
                <a:latin typeface="Verdana"/>
                <a:cs typeface="Verdana"/>
              </a:rPr>
              <a:t>74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(доб.208),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65" dirty="0">
                <a:latin typeface="Verdana"/>
                <a:cs typeface="Verdana"/>
              </a:rPr>
              <a:t>e-</a:t>
            </a:r>
            <a:r>
              <a:rPr sz="1400" spc="-90" dirty="0">
                <a:latin typeface="Verdana"/>
                <a:cs typeface="Verdana"/>
              </a:rPr>
              <a:t>mail: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6"/>
              </a:rPr>
              <a:t>imush@rybadm.ru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9663" y="6138671"/>
            <a:ext cx="467867" cy="4373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1459" y="477012"/>
            <a:ext cx="6390640" cy="3649979"/>
            <a:chOff x="251459" y="477012"/>
            <a:chExt cx="6390640" cy="36499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477012"/>
              <a:ext cx="6390132" cy="36499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37844" y="1583435"/>
              <a:ext cx="78105" cy="507365"/>
            </a:xfrm>
            <a:custGeom>
              <a:avLst/>
              <a:gdLst/>
              <a:ahLst/>
              <a:cxnLst/>
              <a:rect l="l" t="t" r="r" b="b"/>
              <a:pathLst>
                <a:path w="78105" h="507364">
                  <a:moveTo>
                    <a:pt x="45872" y="484505"/>
                  </a:moveTo>
                  <a:lnTo>
                    <a:pt x="44056" y="475615"/>
                  </a:lnTo>
                  <a:lnTo>
                    <a:pt x="39141" y="468376"/>
                  </a:lnTo>
                  <a:lnTo>
                    <a:pt x="31851" y="463550"/>
                  </a:lnTo>
                  <a:lnTo>
                    <a:pt x="22936" y="461645"/>
                  </a:lnTo>
                  <a:lnTo>
                    <a:pt x="14008" y="463550"/>
                  </a:lnTo>
                  <a:lnTo>
                    <a:pt x="6718" y="468376"/>
                  </a:lnTo>
                  <a:lnTo>
                    <a:pt x="1790" y="475615"/>
                  </a:lnTo>
                  <a:lnTo>
                    <a:pt x="0" y="484505"/>
                  </a:lnTo>
                  <a:lnTo>
                    <a:pt x="1790" y="493522"/>
                  </a:lnTo>
                  <a:lnTo>
                    <a:pt x="6718" y="500761"/>
                  </a:lnTo>
                  <a:lnTo>
                    <a:pt x="14008" y="505587"/>
                  </a:lnTo>
                  <a:lnTo>
                    <a:pt x="22936" y="507365"/>
                  </a:lnTo>
                  <a:lnTo>
                    <a:pt x="31851" y="505587"/>
                  </a:lnTo>
                  <a:lnTo>
                    <a:pt x="39141" y="500761"/>
                  </a:lnTo>
                  <a:lnTo>
                    <a:pt x="44056" y="493522"/>
                  </a:lnTo>
                  <a:lnTo>
                    <a:pt x="45872" y="484505"/>
                  </a:lnTo>
                  <a:close/>
                </a:path>
                <a:path w="78105" h="507364">
                  <a:moveTo>
                    <a:pt x="77660" y="22860"/>
                  </a:moveTo>
                  <a:lnTo>
                    <a:pt x="75857" y="13970"/>
                  </a:lnTo>
                  <a:lnTo>
                    <a:pt x="70929" y="6731"/>
                  </a:lnTo>
                  <a:lnTo>
                    <a:pt x="63639" y="1778"/>
                  </a:lnTo>
                  <a:lnTo>
                    <a:pt x="54724" y="0"/>
                  </a:lnTo>
                  <a:lnTo>
                    <a:pt x="45796" y="1778"/>
                  </a:lnTo>
                  <a:lnTo>
                    <a:pt x="38506" y="6731"/>
                  </a:lnTo>
                  <a:lnTo>
                    <a:pt x="33591" y="13970"/>
                  </a:lnTo>
                  <a:lnTo>
                    <a:pt x="31788" y="22860"/>
                  </a:lnTo>
                  <a:lnTo>
                    <a:pt x="33591" y="31750"/>
                  </a:lnTo>
                  <a:lnTo>
                    <a:pt x="38506" y="38989"/>
                  </a:lnTo>
                  <a:lnTo>
                    <a:pt x="45796" y="43942"/>
                  </a:lnTo>
                  <a:lnTo>
                    <a:pt x="54724" y="45720"/>
                  </a:lnTo>
                  <a:lnTo>
                    <a:pt x="63639" y="43942"/>
                  </a:lnTo>
                  <a:lnTo>
                    <a:pt x="70929" y="38989"/>
                  </a:lnTo>
                  <a:lnTo>
                    <a:pt x="75857" y="31750"/>
                  </a:lnTo>
                  <a:lnTo>
                    <a:pt x="77660" y="22860"/>
                  </a:lnTo>
                  <a:close/>
                </a:path>
              </a:pathLst>
            </a:custGeom>
            <a:solidFill>
              <a:srgbClr val="7D7D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04087" y="1467357"/>
            <a:ext cx="90741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35" dirty="0">
                <a:solidFill>
                  <a:srgbClr val="575757"/>
                </a:solidFill>
                <a:latin typeface="Verdana"/>
                <a:cs typeface="Verdana"/>
              </a:rPr>
              <a:t>САНКТ</a:t>
            </a:r>
            <a:r>
              <a:rPr sz="800" b="1" spc="-135" dirty="0">
                <a:solidFill>
                  <a:srgbClr val="575757"/>
                </a:solidFill>
                <a:latin typeface="Tahoma"/>
                <a:cs typeface="Tahoma"/>
              </a:rPr>
              <a:t>-</a:t>
            </a:r>
            <a:r>
              <a:rPr sz="800" b="1" spc="-95" dirty="0">
                <a:solidFill>
                  <a:srgbClr val="575757"/>
                </a:solidFill>
                <a:latin typeface="Verdana"/>
                <a:cs typeface="Verdana"/>
              </a:rPr>
              <a:t>ПЕТЕРБУРГ</a:t>
            </a:r>
            <a:endParaRPr sz="8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9660" y="1830323"/>
            <a:ext cx="181356" cy="1539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72744" y="1874901"/>
            <a:ext cx="2085975" cy="398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105"/>
              </a:spcBef>
            </a:pPr>
            <a:r>
              <a:rPr sz="1050" b="1" spc="-90" dirty="0">
                <a:solidFill>
                  <a:srgbClr val="85214D"/>
                </a:solidFill>
                <a:latin typeface="Verdana"/>
                <a:cs typeface="Verdana"/>
              </a:rPr>
              <a:t>ЯРОСЛАВСКАЯОБЛАСТЬ</a:t>
            </a:r>
            <a:endParaRPr sz="1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800" b="1" spc="-10" dirty="0">
                <a:solidFill>
                  <a:srgbClr val="575757"/>
                </a:solidFill>
                <a:latin typeface="Verdana"/>
                <a:cs typeface="Verdana"/>
              </a:rPr>
              <a:t>МОСКВА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67383" y="1633727"/>
            <a:ext cx="980440" cy="317500"/>
            <a:chOff x="1167383" y="1633727"/>
            <a:chExt cx="980440" cy="31750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2915" y="1674875"/>
              <a:ext cx="810768" cy="2758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7383" y="1633727"/>
              <a:ext cx="979931" cy="31546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260347" y="1700783"/>
            <a:ext cx="704215" cy="16954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ts val="1295"/>
              </a:lnSpc>
            </a:pPr>
            <a:r>
              <a:rPr sz="1100" b="1" spc="-145" dirty="0">
                <a:solidFill>
                  <a:srgbClr val="85214D"/>
                </a:solidFill>
                <a:latin typeface="Verdana"/>
                <a:cs typeface="Verdana"/>
              </a:rPr>
              <a:t>РЫБИНСК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0"/>
            <a:ext cx="9144000" cy="4506595"/>
            <a:chOff x="0" y="0"/>
            <a:chExt cx="9144000" cy="4506595"/>
          </a:xfrm>
        </p:grpSpPr>
        <p:sp>
          <p:nvSpPr>
            <p:cNvPr id="13" name="object 13"/>
            <p:cNvSpPr/>
            <p:nvPr/>
          </p:nvSpPr>
          <p:spPr>
            <a:xfrm>
              <a:off x="1168908" y="1850135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19">
                  <a:moveTo>
                    <a:pt x="22859" y="0"/>
                  </a:moveTo>
                  <a:lnTo>
                    <a:pt x="13957" y="1777"/>
                  </a:lnTo>
                  <a:lnTo>
                    <a:pt x="6692" y="6730"/>
                  </a:lnTo>
                  <a:lnTo>
                    <a:pt x="1790" y="13969"/>
                  </a:lnTo>
                  <a:lnTo>
                    <a:pt x="0" y="22860"/>
                  </a:lnTo>
                  <a:lnTo>
                    <a:pt x="1790" y="31750"/>
                  </a:lnTo>
                  <a:lnTo>
                    <a:pt x="6692" y="38988"/>
                  </a:lnTo>
                  <a:lnTo>
                    <a:pt x="13957" y="43941"/>
                  </a:lnTo>
                  <a:lnTo>
                    <a:pt x="22859" y="45719"/>
                  </a:lnTo>
                  <a:lnTo>
                    <a:pt x="31762" y="43941"/>
                  </a:lnTo>
                  <a:lnTo>
                    <a:pt x="39027" y="38988"/>
                  </a:lnTo>
                  <a:lnTo>
                    <a:pt x="43929" y="31750"/>
                  </a:lnTo>
                  <a:lnTo>
                    <a:pt x="45719" y="22860"/>
                  </a:lnTo>
                  <a:lnTo>
                    <a:pt x="43929" y="13969"/>
                  </a:lnTo>
                  <a:lnTo>
                    <a:pt x="39027" y="6730"/>
                  </a:lnTo>
                  <a:lnTo>
                    <a:pt x="31762" y="1777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E2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0604" y="4125467"/>
              <a:ext cx="5320665" cy="381000"/>
            </a:xfrm>
            <a:custGeom>
              <a:avLst/>
              <a:gdLst/>
              <a:ahLst/>
              <a:cxnLst/>
              <a:rect l="l" t="t" r="r" b="b"/>
              <a:pathLst>
                <a:path w="5320665" h="381000">
                  <a:moveTo>
                    <a:pt x="360502" y="180213"/>
                  </a:moveTo>
                  <a:lnTo>
                    <a:pt x="354050" y="132334"/>
                  </a:lnTo>
                  <a:lnTo>
                    <a:pt x="335889" y="89281"/>
                  </a:lnTo>
                  <a:lnTo>
                    <a:pt x="307695" y="52705"/>
                  </a:lnTo>
                  <a:lnTo>
                    <a:pt x="271208" y="24638"/>
                  </a:lnTo>
                  <a:lnTo>
                    <a:pt x="228168" y="6477"/>
                  </a:lnTo>
                  <a:lnTo>
                    <a:pt x="180251" y="0"/>
                  </a:lnTo>
                  <a:lnTo>
                    <a:pt x="132321" y="6477"/>
                  </a:lnTo>
                  <a:lnTo>
                    <a:pt x="89255" y="24638"/>
                  </a:lnTo>
                  <a:lnTo>
                    <a:pt x="52793" y="52705"/>
                  </a:lnTo>
                  <a:lnTo>
                    <a:pt x="24599" y="89281"/>
                  </a:lnTo>
                  <a:lnTo>
                    <a:pt x="6426" y="132334"/>
                  </a:lnTo>
                  <a:lnTo>
                    <a:pt x="0" y="180213"/>
                  </a:lnTo>
                  <a:lnTo>
                    <a:pt x="6426" y="228092"/>
                  </a:lnTo>
                  <a:lnTo>
                    <a:pt x="24599" y="271145"/>
                  </a:lnTo>
                  <a:lnTo>
                    <a:pt x="52793" y="307594"/>
                  </a:lnTo>
                  <a:lnTo>
                    <a:pt x="89255" y="335788"/>
                  </a:lnTo>
                  <a:lnTo>
                    <a:pt x="132321" y="353949"/>
                  </a:lnTo>
                  <a:lnTo>
                    <a:pt x="180251" y="360426"/>
                  </a:lnTo>
                  <a:lnTo>
                    <a:pt x="228168" y="353949"/>
                  </a:lnTo>
                  <a:lnTo>
                    <a:pt x="271208" y="335788"/>
                  </a:lnTo>
                  <a:lnTo>
                    <a:pt x="307695" y="307594"/>
                  </a:lnTo>
                  <a:lnTo>
                    <a:pt x="335889" y="271145"/>
                  </a:lnTo>
                  <a:lnTo>
                    <a:pt x="354050" y="228092"/>
                  </a:lnTo>
                  <a:lnTo>
                    <a:pt x="360502" y="180213"/>
                  </a:lnTo>
                  <a:close/>
                </a:path>
                <a:path w="5320665" h="381000">
                  <a:moveTo>
                    <a:pt x="2856103" y="180721"/>
                  </a:moveTo>
                  <a:lnTo>
                    <a:pt x="2849753" y="132842"/>
                  </a:lnTo>
                  <a:lnTo>
                    <a:pt x="2831592" y="89789"/>
                  </a:lnTo>
                  <a:lnTo>
                    <a:pt x="2803398" y="53213"/>
                  </a:lnTo>
                  <a:lnTo>
                    <a:pt x="2766949" y="25146"/>
                  </a:lnTo>
                  <a:lnTo>
                    <a:pt x="2723896" y="6985"/>
                  </a:lnTo>
                  <a:lnTo>
                    <a:pt x="2675890" y="508"/>
                  </a:lnTo>
                  <a:lnTo>
                    <a:pt x="2628011" y="6985"/>
                  </a:lnTo>
                  <a:lnTo>
                    <a:pt x="2584958" y="25146"/>
                  </a:lnTo>
                  <a:lnTo>
                    <a:pt x="2548509" y="53213"/>
                  </a:lnTo>
                  <a:lnTo>
                    <a:pt x="2520188" y="89789"/>
                  </a:lnTo>
                  <a:lnTo>
                    <a:pt x="2502027" y="132842"/>
                  </a:lnTo>
                  <a:lnTo>
                    <a:pt x="2495677" y="180721"/>
                  </a:lnTo>
                  <a:lnTo>
                    <a:pt x="2502027" y="228600"/>
                  </a:lnTo>
                  <a:lnTo>
                    <a:pt x="2520188" y="271653"/>
                  </a:lnTo>
                  <a:lnTo>
                    <a:pt x="2548509" y="308102"/>
                  </a:lnTo>
                  <a:lnTo>
                    <a:pt x="2584958" y="336296"/>
                  </a:lnTo>
                  <a:lnTo>
                    <a:pt x="2628011" y="354457"/>
                  </a:lnTo>
                  <a:lnTo>
                    <a:pt x="2675890" y="360934"/>
                  </a:lnTo>
                  <a:lnTo>
                    <a:pt x="2723896" y="354457"/>
                  </a:lnTo>
                  <a:lnTo>
                    <a:pt x="2766949" y="336296"/>
                  </a:lnTo>
                  <a:lnTo>
                    <a:pt x="2803398" y="308102"/>
                  </a:lnTo>
                  <a:lnTo>
                    <a:pt x="2831592" y="271653"/>
                  </a:lnTo>
                  <a:lnTo>
                    <a:pt x="2849753" y="228600"/>
                  </a:lnTo>
                  <a:lnTo>
                    <a:pt x="2856103" y="180721"/>
                  </a:lnTo>
                  <a:close/>
                </a:path>
                <a:path w="5320665" h="381000">
                  <a:moveTo>
                    <a:pt x="5320157" y="200660"/>
                  </a:moveTo>
                  <a:lnTo>
                    <a:pt x="5313680" y="152781"/>
                  </a:lnTo>
                  <a:lnTo>
                    <a:pt x="5295519" y="109728"/>
                  </a:lnTo>
                  <a:lnTo>
                    <a:pt x="5267325" y="73279"/>
                  </a:lnTo>
                  <a:lnTo>
                    <a:pt x="5230876" y="45085"/>
                  </a:lnTo>
                  <a:lnTo>
                    <a:pt x="5187696" y="26924"/>
                  </a:lnTo>
                  <a:lnTo>
                    <a:pt x="5139817" y="20447"/>
                  </a:lnTo>
                  <a:lnTo>
                    <a:pt x="5091938" y="26924"/>
                  </a:lnTo>
                  <a:lnTo>
                    <a:pt x="5048885" y="45085"/>
                  </a:lnTo>
                  <a:lnTo>
                    <a:pt x="5012436" y="73279"/>
                  </a:lnTo>
                  <a:lnTo>
                    <a:pt x="4984242" y="109728"/>
                  </a:lnTo>
                  <a:lnTo>
                    <a:pt x="4966081" y="152781"/>
                  </a:lnTo>
                  <a:lnTo>
                    <a:pt x="4959604" y="200660"/>
                  </a:lnTo>
                  <a:lnTo>
                    <a:pt x="4966081" y="248539"/>
                  </a:lnTo>
                  <a:lnTo>
                    <a:pt x="4984242" y="291719"/>
                  </a:lnTo>
                  <a:lnTo>
                    <a:pt x="5012436" y="328168"/>
                  </a:lnTo>
                  <a:lnTo>
                    <a:pt x="5048885" y="356362"/>
                  </a:lnTo>
                  <a:lnTo>
                    <a:pt x="5091938" y="374523"/>
                  </a:lnTo>
                  <a:lnTo>
                    <a:pt x="5139817" y="381000"/>
                  </a:lnTo>
                  <a:lnTo>
                    <a:pt x="5187696" y="374523"/>
                  </a:lnTo>
                  <a:lnTo>
                    <a:pt x="5230876" y="356362"/>
                  </a:lnTo>
                  <a:lnTo>
                    <a:pt x="5267325" y="328168"/>
                  </a:lnTo>
                  <a:lnTo>
                    <a:pt x="5295519" y="291719"/>
                  </a:lnTo>
                  <a:lnTo>
                    <a:pt x="5313680" y="248539"/>
                  </a:lnTo>
                  <a:lnTo>
                    <a:pt x="5320157" y="200660"/>
                  </a:lnTo>
                  <a:close/>
                </a:path>
              </a:pathLst>
            </a:custGeom>
            <a:solidFill>
              <a:srgbClr val="57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279" y="4201667"/>
              <a:ext cx="208788" cy="2087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28544" y="4198620"/>
              <a:ext cx="216407" cy="21488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76088" y="4210811"/>
              <a:ext cx="233172" cy="23164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0" y="0"/>
              <a:ext cx="9144000" cy="632460"/>
            </a:xfrm>
            <a:custGeom>
              <a:avLst/>
              <a:gdLst/>
              <a:ahLst/>
              <a:cxnLst/>
              <a:rect l="l" t="t" r="r" b="b"/>
              <a:pathLst>
                <a:path w="9144000" h="632460">
                  <a:moveTo>
                    <a:pt x="538835" y="7747"/>
                  </a:moveTo>
                  <a:lnTo>
                    <a:pt x="333286" y="5207"/>
                  </a:lnTo>
                  <a:lnTo>
                    <a:pt x="0" y="605917"/>
                  </a:lnTo>
                  <a:lnTo>
                    <a:pt x="0" y="615569"/>
                  </a:lnTo>
                  <a:lnTo>
                    <a:pt x="186601" y="622173"/>
                  </a:lnTo>
                  <a:lnTo>
                    <a:pt x="538835" y="7747"/>
                  </a:lnTo>
                  <a:close/>
                </a:path>
                <a:path w="9144000" h="632460">
                  <a:moveTo>
                    <a:pt x="779919" y="7747"/>
                  </a:moveTo>
                  <a:lnTo>
                    <a:pt x="574382" y="5207"/>
                  </a:lnTo>
                  <a:lnTo>
                    <a:pt x="235877" y="615315"/>
                  </a:lnTo>
                  <a:lnTo>
                    <a:pt x="427710" y="622173"/>
                  </a:lnTo>
                  <a:lnTo>
                    <a:pt x="779919" y="7747"/>
                  </a:lnTo>
                  <a:close/>
                </a:path>
                <a:path w="9144000" h="632460">
                  <a:moveTo>
                    <a:pt x="1024610" y="7747"/>
                  </a:moveTo>
                  <a:lnTo>
                    <a:pt x="819048" y="5207"/>
                  </a:lnTo>
                  <a:lnTo>
                    <a:pt x="480568" y="615315"/>
                  </a:lnTo>
                  <a:lnTo>
                    <a:pt x="672388" y="622173"/>
                  </a:lnTo>
                  <a:lnTo>
                    <a:pt x="1024610" y="7747"/>
                  </a:lnTo>
                  <a:close/>
                </a:path>
                <a:path w="9144000" h="632460">
                  <a:moveTo>
                    <a:pt x="1273175" y="5207"/>
                  </a:moveTo>
                  <a:lnTo>
                    <a:pt x="1067600" y="7747"/>
                  </a:lnTo>
                  <a:lnTo>
                    <a:pt x="729094" y="620395"/>
                  </a:lnTo>
                  <a:lnTo>
                    <a:pt x="920927" y="619633"/>
                  </a:lnTo>
                  <a:lnTo>
                    <a:pt x="1273175" y="5207"/>
                  </a:lnTo>
                  <a:close/>
                </a:path>
                <a:path w="9144000" h="632460">
                  <a:moveTo>
                    <a:pt x="1502664" y="5080"/>
                  </a:moveTo>
                  <a:lnTo>
                    <a:pt x="1297051" y="2540"/>
                  </a:lnTo>
                  <a:lnTo>
                    <a:pt x="958570" y="612648"/>
                  </a:lnTo>
                  <a:lnTo>
                    <a:pt x="1150404" y="619506"/>
                  </a:lnTo>
                  <a:lnTo>
                    <a:pt x="1502664" y="5080"/>
                  </a:lnTo>
                  <a:close/>
                </a:path>
                <a:path w="9144000" h="632460">
                  <a:moveTo>
                    <a:pt x="1738503" y="5207"/>
                  </a:moveTo>
                  <a:lnTo>
                    <a:pt x="1532890" y="2667"/>
                  </a:lnTo>
                  <a:lnTo>
                    <a:pt x="1194409" y="612775"/>
                  </a:lnTo>
                  <a:lnTo>
                    <a:pt x="1386205" y="619633"/>
                  </a:lnTo>
                  <a:lnTo>
                    <a:pt x="1738503" y="5207"/>
                  </a:lnTo>
                  <a:close/>
                </a:path>
                <a:path w="9144000" h="632460">
                  <a:moveTo>
                    <a:pt x="1978533" y="5207"/>
                  </a:moveTo>
                  <a:lnTo>
                    <a:pt x="1772920" y="2667"/>
                  </a:lnTo>
                  <a:lnTo>
                    <a:pt x="1434465" y="612775"/>
                  </a:lnTo>
                  <a:lnTo>
                    <a:pt x="1626235" y="619633"/>
                  </a:lnTo>
                  <a:lnTo>
                    <a:pt x="1978533" y="5207"/>
                  </a:lnTo>
                  <a:close/>
                </a:path>
                <a:path w="9144000" h="632460">
                  <a:moveTo>
                    <a:pt x="2219579" y="5207"/>
                  </a:moveTo>
                  <a:lnTo>
                    <a:pt x="2013966" y="2667"/>
                  </a:lnTo>
                  <a:lnTo>
                    <a:pt x="1675511" y="612775"/>
                  </a:lnTo>
                  <a:lnTo>
                    <a:pt x="1867408" y="619633"/>
                  </a:lnTo>
                  <a:lnTo>
                    <a:pt x="2219579" y="5207"/>
                  </a:lnTo>
                  <a:close/>
                </a:path>
                <a:path w="9144000" h="632460">
                  <a:moveTo>
                    <a:pt x="2464308" y="5207"/>
                  </a:moveTo>
                  <a:lnTo>
                    <a:pt x="2258695" y="2667"/>
                  </a:lnTo>
                  <a:lnTo>
                    <a:pt x="1920240" y="612775"/>
                  </a:lnTo>
                  <a:lnTo>
                    <a:pt x="2112010" y="619633"/>
                  </a:lnTo>
                  <a:lnTo>
                    <a:pt x="2464308" y="5207"/>
                  </a:lnTo>
                  <a:close/>
                </a:path>
                <a:path w="9144000" h="632460">
                  <a:moveTo>
                    <a:pt x="2712720" y="2667"/>
                  </a:moveTo>
                  <a:lnTo>
                    <a:pt x="2507234" y="5207"/>
                  </a:lnTo>
                  <a:lnTo>
                    <a:pt x="2168779" y="617855"/>
                  </a:lnTo>
                  <a:lnTo>
                    <a:pt x="2360549" y="617093"/>
                  </a:lnTo>
                  <a:lnTo>
                    <a:pt x="2712720" y="2667"/>
                  </a:lnTo>
                  <a:close/>
                </a:path>
                <a:path w="9144000" h="632460">
                  <a:moveTo>
                    <a:pt x="2942209" y="2540"/>
                  </a:moveTo>
                  <a:lnTo>
                    <a:pt x="2736723" y="0"/>
                  </a:lnTo>
                  <a:lnTo>
                    <a:pt x="2398268" y="610108"/>
                  </a:lnTo>
                  <a:lnTo>
                    <a:pt x="2590038" y="616966"/>
                  </a:lnTo>
                  <a:lnTo>
                    <a:pt x="2942209" y="2540"/>
                  </a:lnTo>
                  <a:close/>
                </a:path>
                <a:path w="9144000" h="632460">
                  <a:moveTo>
                    <a:pt x="3182239" y="2540"/>
                  </a:moveTo>
                  <a:lnTo>
                    <a:pt x="2976753" y="0"/>
                  </a:lnTo>
                  <a:lnTo>
                    <a:pt x="2638298" y="610108"/>
                  </a:lnTo>
                  <a:lnTo>
                    <a:pt x="2830068" y="616966"/>
                  </a:lnTo>
                  <a:lnTo>
                    <a:pt x="3182239" y="2540"/>
                  </a:lnTo>
                  <a:close/>
                </a:path>
                <a:path w="9144000" h="632460">
                  <a:moveTo>
                    <a:pt x="3423412" y="2540"/>
                  </a:moveTo>
                  <a:lnTo>
                    <a:pt x="3217799" y="0"/>
                  </a:lnTo>
                  <a:lnTo>
                    <a:pt x="2879344" y="610108"/>
                  </a:lnTo>
                  <a:lnTo>
                    <a:pt x="3071114" y="616966"/>
                  </a:lnTo>
                  <a:lnTo>
                    <a:pt x="3423412" y="2540"/>
                  </a:lnTo>
                  <a:close/>
                </a:path>
                <a:path w="9144000" h="632460">
                  <a:moveTo>
                    <a:pt x="3668014" y="2540"/>
                  </a:moveTo>
                  <a:lnTo>
                    <a:pt x="3462528" y="0"/>
                  </a:lnTo>
                  <a:lnTo>
                    <a:pt x="3124073" y="610108"/>
                  </a:lnTo>
                  <a:lnTo>
                    <a:pt x="3315830" y="616966"/>
                  </a:lnTo>
                  <a:lnTo>
                    <a:pt x="3668014" y="2540"/>
                  </a:lnTo>
                  <a:close/>
                </a:path>
                <a:path w="9144000" h="632460">
                  <a:moveTo>
                    <a:pt x="3916553" y="0"/>
                  </a:moveTo>
                  <a:lnTo>
                    <a:pt x="3711067" y="2540"/>
                  </a:lnTo>
                  <a:lnTo>
                    <a:pt x="3372612" y="615188"/>
                  </a:lnTo>
                  <a:lnTo>
                    <a:pt x="3564382" y="614426"/>
                  </a:lnTo>
                  <a:lnTo>
                    <a:pt x="3916553" y="0"/>
                  </a:lnTo>
                  <a:close/>
                </a:path>
                <a:path w="9144000" h="632460">
                  <a:moveTo>
                    <a:pt x="4160012" y="7620"/>
                  </a:moveTo>
                  <a:lnTo>
                    <a:pt x="3954399" y="5080"/>
                  </a:lnTo>
                  <a:lnTo>
                    <a:pt x="3615944" y="615188"/>
                  </a:lnTo>
                  <a:lnTo>
                    <a:pt x="3807714" y="622046"/>
                  </a:lnTo>
                  <a:lnTo>
                    <a:pt x="4160012" y="7620"/>
                  </a:lnTo>
                  <a:close/>
                </a:path>
                <a:path w="9144000" h="632460">
                  <a:moveTo>
                    <a:pt x="4400042" y="7620"/>
                  </a:moveTo>
                  <a:lnTo>
                    <a:pt x="4194429" y="5080"/>
                  </a:lnTo>
                  <a:lnTo>
                    <a:pt x="3855974" y="615188"/>
                  </a:lnTo>
                  <a:lnTo>
                    <a:pt x="4047744" y="622046"/>
                  </a:lnTo>
                  <a:lnTo>
                    <a:pt x="4400042" y="7620"/>
                  </a:lnTo>
                  <a:close/>
                </a:path>
                <a:path w="9144000" h="632460">
                  <a:moveTo>
                    <a:pt x="4641088" y="7620"/>
                  </a:moveTo>
                  <a:lnTo>
                    <a:pt x="4435475" y="5080"/>
                  </a:lnTo>
                  <a:lnTo>
                    <a:pt x="4097020" y="615188"/>
                  </a:lnTo>
                  <a:lnTo>
                    <a:pt x="4288917" y="622046"/>
                  </a:lnTo>
                  <a:lnTo>
                    <a:pt x="4641088" y="7620"/>
                  </a:lnTo>
                  <a:close/>
                </a:path>
                <a:path w="9144000" h="632460">
                  <a:moveTo>
                    <a:pt x="4885817" y="7620"/>
                  </a:moveTo>
                  <a:lnTo>
                    <a:pt x="4680204" y="5080"/>
                  </a:lnTo>
                  <a:lnTo>
                    <a:pt x="4341749" y="615188"/>
                  </a:lnTo>
                  <a:lnTo>
                    <a:pt x="4533519" y="622046"/>
                  </a:lnTo>
                  <a:lnTo>
                    <a:pt x="4885817" y="7620"/>
                  </a:lnTo>
                  <a:close/>
                </a:path>
                <a:path w="9144000" h="632460">
                  <a:moveTo>
                    <a:pt x="5134229" y="5080"/>
                  </a:moveTo>
                  <a:lnTo>
                    <a:pt x="4928743" y="7620"/>
                  </a:lnTo>
                  <a:lnTo>
                    <a:pt x="4590288" y="620268"/>
                  </a:lnTo>
                  <a:lnTo>
                    <a:pt x="4782058" y="619506"/>
                  </a:lnTo>
                  <a:lnTo>
                    <a:pt x="5134229" y="5080"/>
                  </a:lnTo>
                  <a:close/>
                </a:path>
                <a:path w="9144000" h="632460">
                  <a:moveTo>
                    <a:pt x="5363718" y="4953"/>
                  </a:moveTo>
                  <a:lnTo>
                    <a:pt x="5158232" y="2413"/>
                  </a:lnTo>
                  <a:lnTo>
                    <a:pt x="4819777" y="612521"/>
                  </a:lnTo>
                  <a:lnTo>
                    <a:pt x="5011547" y="619379"/>
                  </a:lnTo>
                  <a:lnTo>
                    <a:pt x="5363718" y="4953"/>
                  </a:lnTo>
                  <a:close/>
                </a:path>
                <a:path w="9144000" h="632460">
                  <a:moveTo>
                    <a:pt x="5603748" y="4953"/>
                  </a:moveTo>
                  <a:lnTo>
                    <a:pt x="5398262" y="2413"/>
                  </a:lnTo>
                  <a:lnTo>
                    <a:pt x="5059807" y="612521"/>
                  </a:lnTo>
                  <a:lnTo>
                    <a:pt x="5251577" y="619379"/>
                  </a:lnTo>
                  <a:lnTo>
                    <a:pt x="5603748" y="4953"/>
                  </a:lnTo>
                  <a:close/>
                </a:path>
                <a:path w="9144000" h="632460">
                  <a:moveTo>
                    <a:pt x="5844921" y="4953"/>
                  </a:moveTo>
                  <a:lnTo>
                    <a:pt x="5639308" y="2413"/>
                  </a:lnTo>
                  <a:lnTo>
                    <a:pt x="5300853" y="612521"/>
                  </a:lnTo>
                  <a:lnTo>
                    <a:pt x="5492623" y="619379"/>
                  </a:lnTo>
                  <a:lnTo>
                    <a:pt x="5844921" y="4953"/>
                  </a:lnTo>
                  <a:close/>
                </a:path>
                <a:path w="9144000" h="632460">
                  <a:moveTo>
                    <a:pt x="6089523" y="4953"/>
                  </a:moveTo>
                  <a:lnTo>
                    <a:pt x="5884037" y="2413"/>
                  </a:lnTo>
                  <a:lnTo>
                    <a:pt x="5545582" y="612521"/>
                  </a:lnTo>
                  <a:lnTo>
                    <a:pt x="5737352" y="619379"/>
                  </a:lnTo>
                  <a:lnTo>
                    <a:pt x="6089523" y="4953"/>
                  </a:lnTo>
                  <a:close/>
                </a:path>
                <a:path w="9144000" h="632460">
                  <a:moveTo>
                    <a:pt x="6338062" y="2413"/>
                  </a:moveTo>
                  <a:lnTo>
                    <a:pt x="6132576" y="4953"/>
                  </a:lnTo>
                  <a:lnTo>
                    <a:pt x="5794121" y="617601"/>
                  </a:lnTo>
                  <a:lnTo>
                    <a:pt x="5985891" y="616839"/>
                  </a:lnTo>
                  <a:lnTo>
                    <a:pt x="6338062" y="2413"/>
                  </a:lnTo>
                  <a:close/>
                </a:path>
                <a:path w="9144000" h="632460">
                  <a:moveTo>
                    <a:pt x="6575298" y="17780"/>
                  </a:moveTo>
                  <a:lnTo>
                    <a:pt x="6369812" y="15240"/>
                  </a:lnTo>
                  <a:lnTo>
                    <a:pt x="6031357" y="625348"/>
                  </a:lnTo>
                  <a:lnTo>
                    <a:pt x="6223127" y="632206"/>
                  </a:lnTo>
                  <a:lnTo>
                    <a:pt x="6575298" y="17780"/>
                  </a:lnTo>
                  <a:close/>
                </a:path>
                <a:path w="9144000" h="632460">
                  <a:moveTo>
                    <a:pt x="6823837" y="15240"/>
                  </a:moveTo>
                  <a:lnTo>
                    <a:pt x="6618351" y="17780"/>
                  </a:lnTo>
                  <a:lnTo>
                    <a:pt x="6279896" y="630428"/>
                  </a:lnTo>
                  <a:lnTo>
                    <a:pt x="6471666" y="629666"/>
                  </a:lnTo>
                  <a:lnTo>
                    <a:pt x="6823837" y="15240"/>
                  </a:lnTo>
                  <a:close/>
                </a:path>
                <a:path w="9144000" h="632460">
                  <a:moveTo>
                    <a:pt x="7081266" y="1905"/>
                  </a:moveTo>
                  <a:lnTo>
                    <a:pt x="6874510" y="1905"/>
                  </a:lnTo>
                  <a:lnTo>
                    <a:pt x="6539738" y="605282"/>
                  </a:lnTo>
                  <a:lnTo>
                    <a:pt x="6731508" y="612140"/>
                  </a:lnTo>
                  <a:lnTo>
                    <a:pt x="7081266" y="1905"/>
                  </a:lnTo>
                  <a:close/>
                </a:path>
                <a:path w="9144000" h="632460">
                  <a:moveTo>
                    <a:pt x="7322439" y="1905"/>
                  </a:moveTo>
                  <a:lnTo>
                    <a:pt x="7115556" y="1905"/>
                  </a:lnTo>
                  <a:lnTo>
                    <a:pt x="6780784" y="605282"/>
                  </a:lnTo>
                  <a:lnTo>
                    <a:pt x="6972554" y="612140"/>
                  </a:lnTo>
                  <a:lnTo>
                    <a:pt x="7322439" y="1905"/>
                  </a:lnTo>
                  <a:close/>
                </a:path>
                <a:path w="9144000" h="632460">
                  <a:moveTo>
                    <a:pt x="7567041" y="1905"/>
                  </a:moveTo>
                  <a:lnTo>
                    <a:pt x="7360285" y="1905"/>
                  </a:lnTo>
                  <a:lnTo>
                    <a:pt x="7025513" y="605409"/>
                  </a:lnTo>
                  <a:lnTo>
                    <a:pt x="7217283" y="612140"/>
                  </a:lnTo>
                  <a:lnTo>
                    <a:pt x="7567041" y="1905"/>
                  </a:lnTo>
                  <a:close/>
                </a:path>
                <a:path w="9144000" h="632460">
                  <a:moveTo>
                    <a:pt x="7814183" y="1905"/>
                  </a:moveTo>
                  <a:lnTo>
                    <a:pt x="7610221" y="1905"/>
                  </a:lnTo>
                  <a:lnTo>
                    <a:pt x="7274052" y="610489"/>
                  </a:lnTo>
                  <a:lnTo>
                    <a:pt x="7465822" y="609600"/>
                  </a:lnTo>
                  <a:lnTo>
                    <a:pt x="7814183" y="1905"/>
                  </a:lnTo>
                  <a:close/>
                </a:path>
                <a:path w="9144000" h="632460">
                  <a:moveTo>
                    <a:pt x="8043545" y="1905"/>
                  </a:moveTo>
                  <a:lnTo>
                    <a:pt x="7836789" y="1905"/>
                  </a:lnTo>
                  <a:lnTo>
                    <a:pt x="7503414" y="602615"/>
                  </a:lnTo>
                  <a:lnTo>
                    <a:pt x="7695311" y="609473"/>
                  </a:lnTo>
                  <a:lnTo>
                    <a:pt x="8043545" y="1905"/>
                  </a:lnTo>
                  <a:close/>
                </a:path>
                <a:path w="9144000" h="632460">
                  <a:moveTo>
                    <a:pt x="8279511" y="1905"/>
                  </a:moveTo>
                  <a:lnTo>
                    <a:pt x="8072628" y="1905"/>
                  </a:lnTo>
                  <a:lnTo>
                    <a:pt x="7739253" y="602869"/>
                  </a:lnTo>
                  <a:lnTo>
                    <a:pt x="7931150" y="609600"/>
                  </a:lnTo>
                  <a:lnTo>
                    <a:pt x="8279511" y="1905"/>
                  </a:lnTo>
                  <a:close/>
                </a:path>
                <a:path w="9144000" h="632460">
                  <a:moveTo>
                    <a:pt x="8519541" y="1905"/>
                  </a:moveTo>
                  <a:lnTo>
                    <a:pt x="8312658" y="1905"/>
                  </a:lnTo>
                  <a:lnTo>
                    <a:pt x="7979283" y="602742"/>
                  </a:lnTo>
                  <a:lnTo>
                    <a:pt x="8171180" y="609600"/>
                  </a:lnTo>
                  <a:lnTo>
                    <a:pt x="8519541" y="1905"/>
                  </a:lnTo>
                  <a:close/>
                </a:path>
                <a:path w="9144000" h="632460">
                  <a:moveTo>
                    <a:pt x="8760587" y="1905"/>
                  </a:moveTo>
                  <a:lnTo>
                    <a:pt x="8553704" y="1905"/>
                  </a:lnTo>
                  <a:lnTo>
                    <a:pt x="8220456" y="602742"/>
                  </a:lnTo>
                  <a:lnTo>
                    <a:pt x="8412226" y="609600"/>
                  </a:lnTo>
                  <a:lnTo>
                    <a:pt x="8760587" y="1905"/>
                  </a:lnTo>
                  <a:close/>
                </a:path>
                <a:path w="9144000" h="632460">
                  <a:moveTo>
                    <a:pt x="9005316" y="1905"/>
                  </a:moveTo>
                  <a:lnTo>
                    <a:pt x="8798433" y="1905"/>
                  </a:lnTo>
                  <a:lnTo>
                    <a:pt x="8465058" y="602869"/>
                  </a:lnTo>
                  <a:lnTo>
                    <a:pt x="8656955" y="609600"/>
                  </a:lnTo>
                  <a:lnTo>
                    <a:pt x="9005316" y="1905"/>
                  </a:lnTo>
                  <a:close/>
                </a:path>
                <a:path w="9144000" h="632460">
                  <a:moveTo>
                    <a:pt x="9144000" y="7620"/>
                  </a:moveTo>
                  <a:lnTo>
                    <a:pt x="9101836" y="1905"/>
                  </a:lnTo>
                  <a:lnTo>
                    <a:pt x="9048496" y="1905"/>
                  </a:lnTo>
                  <a:lnTo>
                    <a:pt x="8713597" y="607949"/>
                  </a:lnTo>
                  <a:lnTo>
                    <a:pt x="8905494" y="607060"/>
                  </a:lnTo>
                  <a:lnTo>
                    <a:pt x="9144000" y="68580"/>
                  </a:lnTo>
                  <a:lnTo>
                    <a:pt x="9144000" y="762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98093" y="4252925"/>
            <a:ext cx="146875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30" dirty="0">
                <a:solidFill>
                  <a:srgbClr val="575757"/>
                </a:solidFill>
                <a:latin typeface="Tahoma"/>
                <a:cs typeface="Tahoma"/>
              </a:rPr>
              <a:t>ТРАССЫ</a:t>
            </a:r>
            <a:r>
              <a:rPr sz="1100" b="1" spc="-10" dirty="0">
                <a:solidFill>
                  <a:srgbClr val="575757"/>
                </a:solidFill>
                <a:latin typeface="Tahoma"/>
                <a:cs typeface="Tahoma"/>
              </a:rPr>
              <a:t> </a:t>
            </a:r>
            <a:r>
              <a:rPr sz="1100" b="1" spc="-65" dirty="0">
                <a:solidFill>
                  <a:srgbClr val="575757"/>
                </a:solidFill>
                <a:latin typeface="Tahoma"/>
                <a:cs typeface="Tahoma"/>
              </a:rPr>
              <a:t>Р-</a:t>
            </a:r>
            <a:r>
              <a:rPr sz="1100" b="1" spc="-85" dirty="0">
                <a:solidFill>
                  <a:srgbClr val="575757"/>
                </a:solidFill>
                <a:latin typeface="Tahoma"/>
                <a:cs typeface="Tahoma"/>
              </a:rPr>
              <a:t>104,</a:t>
            </a:r>
            <a:r>
              <a:rPr sz="1100" b="1" spc="-10" dirty="0">
                <a:solidFill>
                  <a:srgbClr val="575757"/>
                </a:solidFill>
                <a:latin typeface="Tahoma"/>
                <a:cs typeface="Tahoma"/>
              </a:rPr>
              <a:t> </a:t>
            </a:r>
            <a:r>
              <a:rPr sz="1100" b="1" spc="-65" dirty="0">
                <a:solidFill>
                  <a:srgbClr val="575757"/>
                </a:solidFill>
                <a:latin typeface="Tahoma"/>
                <a:cs typeface="Tahoma"/>
              </a:rPr>
              <a:t>Р-</a:t>
            </a:r>
            <a:r>
              <a:rPr sz="1100" b="1" spc="-25" dirty="0">
                <a:solidFill>
                  <a:srgbClr val="575757"/>
                </a:solidFill>
                <a:latin typeface="Tahoma"/>
                <a:cs typeface="Tahoma"/>
              </a:rPr>
              <a:t>151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95573" y="4252925"/>
            <a:ext cx="128651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95" dirty="0">
                <a:solidFill>
                  <a:srgbClr val="575757"/>
                </a:solidFill>
                <a:latin typeface="Tahoma"/>
                <a:cs typeface="Tahoma"/>
              </a:rPr>
              <a:t>Ж/Д</a:t>
            </a:r>
            <a:r>
              <a:rPr sz="1100" b="1" spc="-5" dirty="0">
                <a:solidFill>
                  <a:srgbClr val="575757"/>
                </a:solidFill>
                <a:latin typeface="Tahoma"/>
                <a:cs typeface="Tahoma"/>
              </a:rPr>
              <a:t> </a:t>
            </a:r>
            <a:r>
              <a:rPr sz="1100" b="1" spc="-45" dirty="0">
                <a:solidFill>
                  <a:srgbClr val="575757"/>
                </a:solidFill>
                <a:latin typeface="Tahoma"/>
                <a:cs typeface="Tahoma"/>
              </a:rPr>
              <a:t>МАГИСТРАЛЬ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59882" y="4252925"/>
            <a:ext cx="960119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75" dirty="0">
                <a:solidFill>
                  <a:srgbClr val="575757"/>
                </a:solidFill>
                <a:latin typeface="Tahoma"/>
                <a:cs typeface="Tahoma"/>
              </a:rPr>
              <a:t>РЕЧНОЙ</a:t>
            </a:r>
            <a:r>
              <a:rPr sz="1100" b="1" spc="-45" dirty="0">
                <a:solidFill>
                  <a:srgbClr val="575757"/>
                </a:solidFill>
                <a:latin typeface="Tahoma"/>
                <a:cs typeface="Tahoma"/>
              </a:rPr>
              <a:t> </a:t>
            </a:r>
            <a:r>
              <a:rPr sz="1100" b="1" spc="-65" dirty="0">
                <a:solidFill>
                  <a:srgbClr val="575757"/>
                </a:solidFill>
                <a:latin typeface="Tahoma"/>
                <a:cs typeface="Tahoma"/>
              </a:rPr>
              <a:t>ПОРТ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63485" y="860501"/>
            <a:ext cx="1255395" cy="5022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85214D"/>
                </a:solidFill>
                <a:latin typeface="Tahoma"/>
                <a:cs typeface="Tahoma"/>
              </a:rPr>
              <a:t>1071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00" b="1" dirty="0">
                <a:solidFill>
                  <a:srgbClr val="575757"/>
                </a:solidFill>
                <a:latin typeface="Tahoma"/>
                <a:cs typeface="Tahoma"/>
              </a:rPr>
              <a:t>ГОД</a:t>
            </a:r>
            <a:r>
              <a:rPr sz="1100" b="1" spc="-65" dirty="0">
                <a:solidFill>
                  <a:srgbClr val="575757"/>
                </a:solidFill>
                <a:latin typeface="Tahoma"/>
                <a:cs typeface="Tahoma"/>
              </a:rPr>
              <a:t> </a:t>
            </a:r>
            <a:r>
              <a:rPr sz="1100" b="1" spc="-20" dirty="0">
                <a:solidFill>
                  <a:srgbClr val="575757"/>
                </a:solidFill>
                <a:latin typeface="Tahoma"/>
                <a:cs typeface="Tahoma"/>
              </a:rPr>
              <a:t>ОСНОВАНИЯ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63485" y="1553337"/>
            <a:ext cx="1400175" cy="500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60" dirty="0">
                <a:solidFill>
                  <a:srgbClr val="85214D"/>
                </a:solidFill>
                <a:latin typeface="Tahoma"/>
                <a:cs typeface="Tahoma"/>
              </a:rPr>
              <a:t>9</a:t>
            </a:r>
            <a:r>
              <a:rPr sz="2000" b="1" spc="-15" dirty="0">
                <a:solidFill>
                  <a:srgbClr val="85214D"/>
                </a:solidFill>
                <a:latin typeface="Tahoma"/>
                <a:cs typeface="Tahoma"/>
              </a:rPr>
              <a:t> </a:t>
            </a:r>
            <a:r>
              <a:rPr sz="2000" b="1" spc="-155" dirty="0">
                <a:solidFill>
                  <a:srgbClr val="85214D"/>
                </a:solidFill>
                <a:latin typeface="Tahoma"/>
                <a:cs typeface="Tahoma"/>
              </a:rPr>
              <a:t>954</a:t>
            </a:r>
            <a:r>
              <a:rPr sz="2000" b="1" spc="-20" dirty="0">
                <a:solidFill>
                  <a:srgbClr val="85214D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85214D"/>
                </a:solidFill>
                <a:latin typeface="Tahoma"/>
                <a:cs typeface="Tahoma"/>
              </a:rPr>
              <a:t>га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100" b="1" spc="-40" dirty="0">
                <a:solidFill>
                  <a:srgbClr val="575757"/>
                </a:solidFill>
                <a:latin typeface="Tahoma"/>
                <a:cs typeface="Tahoma"/>
              </a:rPr>
              <a:t>ПЛОЩАДЬ</a:t>
            </a:r>
            <a:r>
              <a:rPr sz="1100" b="1" spc="-35" dirty="0">
                <a:solidFill>
                  <a:srgbClr val="575757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575757"/>
                </a:solidFill>
                <a:latin typeface="Tahoma"/>
                <a:cs typeface="Tahoma"/>
              </a:rPr>
              <a:t>ГОРОДА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63485" y="2349245"/>
            <a:ext cx="1526540" cy="14087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5" dirty="0" smtClean="0">
                <a:solidFill>
                  <a:srgbClr val="85214D"/>
                </a:solidFill>
                <a:latin typeface="Tahoma"/>
                <a:cs typeface="Tahoma"/>
              </a:rPr>
              <a:t>1</a:t>
            </a:r>
            <a:r>
              <a:rPr lang="ru-RU" sz="2000" b="1" spc="-155" dirty="0" smtClean="0">
                <a:solidFill>
                  <a:srgbClr val="85214D"/>
                </a:solidFill>
                <a:latin typeface="Tahoma"/>
                <a:cs typeface="Tahoma"/>
              </a:rPr>
              <a:t>67,7</a:t>
            </a:r>
            <a:r>
              <a:rPr sz="2000" b="1" spc="-15" dirty="0" smtClean="0">
                <a:solidFill>
                  <a:srgbClr val="85214D"/>
                </a:solidFill>
                <a:latin typeface="Tahoma"/>
                <a:cs typeface="Tahoma"/>
              </a:rPr>
              <a:t> </a:t>
            </a:r>
            <a:r>
              <a:rPr lang="ru-RU" sz="1100" b="1" spc="-15" dirty="0" smtClean="0">
                <a:solidFill>
                  <a:srgbClr val="85214D"/>
                </a:solidFill>
                <a:latin typeface="Tahoma"/>
                <a:cs typeface="Tahoma"/>
              </a:rPr>
              <a:t>ТЫС. </a:t>
            </a:r>
            <a:r>
              <a:rPr sz="1400" b="1" spc="-20" dirty="0" err="1" smtClean="0">
                <a:solidFill>
                  <a:srgbClr val="85214D"/>
                </a:solidFill>
                <a:latin typeface="Tahoma"/>
                <a:cs typeface="Tahoma"/>
              </a:rPr>
              <a:t>чел</a:t>
            </a:r>
            <a:r>
              <a:rPr sz="1400" b="1" spc="-20" dirty="0">
                <a:solidFill>
                  <a:srgbClr val="85214D"/>
                </a:solidFill>
                <a:latin typeface="Tahoma"/>
                <a:cs typeface="Tahoma"/>
              </a:rPr>
              <a:t>.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100" b="1" spc="-10" dirty="0">
                <a:solidFill>
                  <a:srgbClr val="575757"/>
                </a:solidFill>
                <a:latin typeface="Tahoma"/>
                <a:cs typeface="Tahoma"/>
              </a:rPr>
              <a:t>НАСЕЛЕНИЕ</a:t>
            </a:r>
            <a:endParaRPr sz="11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1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ru-RU" sz="2000" b="1" spc="-160" dirty="0" smtClean="0">
                <a:solidFill>
                  <a:srgbClr val="85214D"/>
                </a:solidFill>
                <a:latin typeface="Tahoma"/>
                <a:cs typeface="Tahoma"/>
              </a:rPr>
              <a:t>90,9 </a:t>
            </a:r>
            <a:r>
              <a:rPr lang="ru-RU" sz="1100" b="1" spc="-160" dirty="0" smtClean="0">
                <a:solidFill>
                  <a:srgbClr val="85214D"/>
                </a:solidFill>
                <a:latin typeface="Tahoma"/>
                <a:cs typeface="Tahoma"/>
              </a:rPr>
              <a:t>ТЫС. </a:t>
            </a:r>
            <a:r>
              <a:rPr sz="1400" b="1" spc="-20" dirty="0" err="1" smtClean="0">
                <a:solidFill>
                  <a:srgbClr val="85214D"/>
                </a:solidFill>
                <a:latin typeface="Tahoma"/>
                <a:cs typeface="Tahoma"/>
              </a:rPr>
              <a:t>руб</a:t>
            </a:r>
            <a:r>
              <a:rPr sz="1400" b="1" spc="-20" dirty="0">
                <a:solidFill>
                  <a:srgbClr val="85214D"/>
                </a:solidFill>
                <a:latin typeface="Tahoma"/>
                <a:cs typeface="Tahoma"/>
              </a:rPr>
              <a:t>.</a:t>
            </a:r>
            <a:endParaRPr sz="14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sz="1100" b="1" spc="-75" dirty="0">
                <a:solidFill>
                  <a:srgbClr val="575757"/>
                </a:solidFill>
                <a:latin typeface="Tahoma"/>
                <a:cs typeface="Tahoma"/>
              </a:rPr>
              <a:t>СРЕДНЯЯ</a:t>
            </a:r>
            <a:r>
              <a:rPr sz="1100" b="1" spc="25" dirty="0">
                <a:solidFill>
                  <a:srgbClr val="575757"/>
                </a:solidFill>
                <a:latin typeface="Tahoma"/>
                <a:cs typeface="Tahoma"/>
              </a:rPr>
              <a:t> </a:t>
            </a:r>
            <a:r>
              <a:rPr sz="1100" b="1" spc="-60" dirty="0">
                <a:solidFill>
                  <a:srgbClr val="575757"/>
                </a:solidFill>
                <a:latin typeface="Tahoma"/>
                <a:cs typeface="Tahoma"/>
              </a:rPr>
              <a:t>ЗАРПЛАТА</a:t>
            </a:r>
            <a:r>
              <a:rPr sz="1100" b="1" spc="-10" dirty="0">
                <a:solidFill>
                  <a:srgbClr val="575757"/>
                </a:solidFill>
                <a:latin typeface="Tahoma"/>
                <a:cs typeface="Tahoma"/>
              </a:rPr>
              <a:t> </a:t>
            </a:r>
            <a:r>
              <a:rPr sz="1100" b="1" spc="-75" dirty="0">
                <a:solidFill>
                  <a:srgbClr val="575757"/>
                </a:solidFill>
                <a:latin typeface="Tahoma"/>
                <a:cs typeface="Tahoma"/>
              </a:rPr>
              <a:t>В </a:t>
            </a:r>
            <a:r>
              <a:rPr sz="1100" b="1" spc="-20" dirty="0">
                <a:solidFill>
                  <a:srgbClr val="575757"/>
                </a:solidFill>
                <a:latin typeface="Tahoma"/>
                <a:cs typeface="Tahoma"/>
              </a:rPr>
              <a:t>ПРОМЫШЛЕННОСТИ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63485" y="3912234"/>
            <a:ext cx="164909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40" dirty="0" smtClean="0">
                <a:solidFill>
                  <a:srgbClr val="85214D"/>
                </a:solidFill>
                <a:latin typeface="Tahoma"/>
                <a:cs typeface="Tahoma"/>
              </a:rPr>
              <a:t>1</a:t>
            </a:r>
            <a:r>
              <a:rPr lang="ru-RU" sz="2000" b="1" spc="-140" dirty="0" smtClean="0">
                <a:solidFill>
                  <a:srgbClr val="85214D"/>
                </a:solidFill>
                <a:latin typeface="Tahoma"/>
                <a:cs typeface="Tahoma"/>
              </a:rPr>
              <a:t>20,5</a:t>
            </a:r>
            <a:r>
              <a:rPr sz="2000" b="1" spc="-10" dirty="0" smtClean="0">
                <a:solidFill>
                  <a:srgbClr val="85214D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85214D"/>
                </a:solidFill>
                <a:latin typeface="Tahoma"/>
                <a:cs typeface="Tahoma"/>
              </a:rPr>
              <a:t>млрд.руб.</a:t>
            </a:r>
            <a:endParaRPr sz="1400" dirty="0">
              <a:latin typeface="Tahoma"/>
              <a:cs typeface="Tahoma"/>
            </a:endParaRPr>
          </a:p>
          <a:p>
            <a:pPr marL="12700" marR="211454">
              <a:lnSpc>
                <a:spcPct val="100000"/>
              </a:lnSpc>
              <a:spcBef>
                <a:spcPts val="15"/>
              </a:spcBef>
            </a:pPr>
            <a:r>
              <a:rPr sz="1100" b="1" spc="-75" dirty="0">
                <a:solidFill>
                  <a:srgbClr val="575757"/>
                </a:solidFill>
                <a:latin typeface="Tahoma"/>
                <a:cs typeface="Tahoma"/>
              </a:rPr>
              <a:t>ОБЪЕМ</a:t>
            </a:r>
            <a:r>
              <a:rPr sz="1100" b="1" spc="20" dirty="0">
                <a:solidFill>
                  <a:srgbClr val="575757"/>
                </a:solidFill>
                <a:latin typeface="Tahoma"/>
                <a:cs typeface="Tahoma"/>
              </a:rPr>
              <a:t> </a:t>
            </a:r>
            <a:r>
              <a:rPr sz="1100" b="1" spc="-95" dirty="0">
                <a:solidFill>
                  <a:srgbClr val="575757"/>
                </a:solidFill>
                <a:latin typeface="Tahoma"/>
                <a:cs typeface="Tahoma"/>
              </a:rPr>
              <a:t>ОТГРУЗКИ</a:t>
            </a:r>
            <a:r>
              <a:rPr sz="1100" b="1" spc="-15" dirty="0">
                <a:solidFill>
                  <a:srgbClr val="575757"/>
                </a:solidFill>
                <a:latin typeface="Tahoma"/>
                <a:cs typeface="Tahoma"/>
              </a:rPr>
              <a:t> </a:t>
            </a:r>
            <a:r>
              <a:rPr sz="1100" b="1" spc="-50" dirty="0">
                <a:solidFill>
                  <a:srgbClr val="575757"/>
                </a:solidFill>
                <a:latin typeface="Tahoma"/>
                <a:cs typeface="Tahoma"/>
              </a:rPr>
              <a:t>В </a:t>
            </a:r>
            <a:r>
              <a:rPr sz="1100" b="1" spc="-70" dirty="0">
                <a:solidFill>
                  <a:srgbClr val="575757"/>
                </a:solidFill>
                <a:latin typeface="Tahoma"/>
                <a:cs typeface="Tahoma"/>
              </a:rPr>
              <a:t>ПРОМЫШЛЕННОСТИ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63485" y="4886705"/>
            <a:ext cx="1553845" cy="668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135" dirty="0" smtClean="0">
                <a:solidFill>
                  <a:srgbClr val="85214D"/>
                </a:solidFill>
                <a:latin typeface="Tahoma"/>
                <a:cs typeface="Tahoma"/>
              </a:rPr>
              <a:t>60,5</a:t>
            </a:r>
            <a:r>
              <a:rPr sz="2000" b="1" spc="-30" dirty="0" smtClean="0">
                <a:solidFill>
                  <a:srgbClr val="85214D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85214D"/>
                </a:solidFill>
                <a:latin typeface="Tahoma"/>
                <a:cs typeface="Tahoma"/>
              </a:rPr>
              <a:t>млрд.</a:t>
            </a:r>
            <a:r>
              <a:rPr sz="1400" b="1" spc="-35" dirty="0">
                <a:solidFill>
                  <a:srgbClr val="85214D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85214D"/>
                </a:solidFill>
                <a:latin typeface="Tahoma"/>
                <a:cs typeface="Tahoma"/>
              </a:rPr>
              <a:t>руб.</a:t>
            </a:r>
            <a:endParaRPr sz="1400" dirty="0">
              <a:latin typeface="Tahoma"/>
              <a:cs typeface="Tahoma"/>
            </a:endParaRPr>
          </a:p>
          <a:p>
            <a:pPr marL="12700" marR="65405">
              <a:lnSpc>
                <a:spcPct val="100000"/>
              </a:lnSpc>
              <a:spcBef>
                <a:spcPts val="15"/>
              </a:spcBef>
            </a:pPr>
            <a:r>
              <a:rPr sz="1100" b="1" spc="-40" dirty="0">
                <a:solidFill>
                  <a:srgbClr val="575757"/>
                </a:solidFill>
                <a:latin typeface="Tahoma"/>
                <a:cs typeface="Tahoma"/>
              </a:rPr>
              <a:t>ОБОРОТ</a:t>
            </a:r>
            <a:r>
              <a:rPr sz="1100" b="1" spc="-25" dirty="0">
                <a:solidFill>
                  <a:srgbClr val="575757"/>
                </a:solidFill>
                <a:latin typeface="Tahoma"/>
                <a:cs typeface="Tahoma"/>
              </a:rPr>
              <a:t> </a:t>
            </a:r>
            <a:r>
              <a:rPr sz="1100" b="1" spc="-65" dirty="0">
                <a:solidFill>
                  <a:srgbClr val="575757"/>
                </a:solidFill>
                <a:latin typeface="Tahoma"/>
                <a:cs typeface="Tahoma"/>
              </a:rPr>
              <a:t>РОЗНИЧНОЙ </a:t>
            </a:r>
            <a:r>
              <a:rPr sz="1100" b="1" spc="-10" dirty="0">
                <a:solidFill>
                  <a:srgbClr val="575757"/>
                </a:solidFill>
                <a:latin typeface="Tahoma"/>
                <a:cs typeface="Tahoma"/>
              </a:rPr>
              <a:t>ТОРГОВЛИ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63485" y="5854395"/>
            <a:ext cx="192023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135" dirty="0" smtClean="0">
                <a:solidFill>
                  <a:srgbClr val="85214D"/>
                </a:solidFill>
                <a:latin typeface="Tahoma"/>
                <a:cs typeface="Tahoma"/>
              </a:rPr>
              <a:t>17,9 </a:t>
            </a:r>
            <a:r>
              <a:rPr sz="1400" b="1" spc="-20" dirty="0" err="1" smtClean="0">
                <a:solidFill>
                  <a:srgbClr val="85214D"/>
                </a:solidFill>
                <a:latin typeface="Tahoma"/>
                <a:cs typeface="Tahoma"/>
              </a:rPr>
              <a:t>млрд</a:t>
            </a:r>
            <a:r>
              <a:rPr sz="1400" b="1" spc="-20" dirty="0">
                <a:solidFill>
                  <a:srgbClr val="85214D"/>
                </a:solidFill>
                <a:latin typeface="Tahoma"/>
                <a:cs typeface="Tahoma"/>
              </a:rPr>
              <a:t>.</a:t>
            </a:r>
            <a:r>
              <a:rPr sz="1400" b="1" spc="-55" dirty="0">
                <a:solidFill>
                  <a:srgbClr val="85214D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85214D"/>
                </a:solidFill>
                <a:latin typeface="Tahoma"/>
                <a:cs typeface="Tahoma"/>
              </a:rPr>
              <a:t>руб.</a:t>
            </a:r>
            <a:endParaRPr sz="14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sz="1100" b="1" spc="-85" dirty="0">
                <a:solidFill>
                  <a:srgbClr val="575757"/>
                </a:solidFill>
                <a:latin typeface="Tahoma"/>
                <a:cs typeface="Tahoma"/>
              </a:rPr>
              <a:t>ИНВЕСТИЦИИ</a:t>
            </a:r>
            <a:r>
              <a:rPr sz="1100" b="1" spc="-30" dirty="0">
                <a:solidFill>
                  <a:srgbClr val="575757"/>
                </a:solidFill>
                <a:latin typeface="Tahoma"/>
                <a:cs typeface="Tahoma"/>
              </a:rPr>
              <a:t> </a:t>
            </a:r>
            <a:r>
              <a:rPr sz="1100" b="1" spc="-120" dirty="0">
                <a:solidFill>
                  <a:srgbClr val="575757"/>
                </a:solidFill>
                <a:latin typeface="Tahoma"/>
                <a:cs typeface="Tahoma"/>
              </a:rPr>
              <a:t>В</a:t>
            </a:r>
            <a:r>
              <a:rPr sz="1100" b="1" dirty="0">
                <a:solidFill>
                  <a:srgbClr val="575757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575757"/>
                </a:solidFill>
                <a:latin typeface="Tahoma"/>
                <a:cs typeface="Tahoma"/>
              </a:rPr>
              <a:t>ОСНОВНОЙ КАПИТАЛ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6354" y="4823586"/>
            <a:ext cx="5798820" cy="1824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616585">
              <a:lnSpc>
                <a:spcPct val="100000"/>
              </a:lnSpc>
              <a:spcBef>
                <a:spcPts val="100"/>
              </a:spcBef>
            </a:pPr>
            <a:r>
              <a:rPr sz="1400" b="1" i="1" spc="-254" dirty="0">
                <a:solidFill>
                  <a:srgbClr val="85214D"/>
                </a:solidFill>
                <a:latin typeface="Verdana"/>
                <a:cs typeface="Verdana"/>
              </a:rPr>
              <a:t>Рыбинск</a:t>
            </a:r>
            <a:r>
              <a:rPr sz="1400" b="1" i="1" spc="-290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i="1" spc="55" dirty="0">
                <a:latin typeface="Verdana"/>
                <a:cs typeface="Verdana"/>
              </a:rPr>
              <a:t>расположен</a:t>
            </a:r>
            <a:r>
              <a:rPr sz="1400" i="1" spc="-200" dirty="0">
                <a:latin typeface="Verdana"/>
                <a:cs typeface="Verdana"/>
              </a:rPr>
              <a:t> </a:t>
            </a:r>
            <a:r>
              <a:rPr sz="1400" i="1" spc="55" dirty="0">
                <a:latin typeface="Verdana"/>
                <a:cs typeface="Verdana"/>
              </a:rPr>
              <a:t>на</a:t>
            </a:r>
            <a:r>
              <a:rPr sz="1400" i="1" spc="-30" dirty="0">
                <a:latin typeface="Verdana"/>
                <a:cs typeface="Verdana"/>
              </a:rPr>
              <a:t> </a:t>
            </a:r>
            <a:r>
              <a:rPr sz="1400" i="1" spc="-50" dirty="0">
                <a:latin typeface="Verdana"/>
                <a:cs typeface="Verdana"/>
              </a:rPr>
              <a:t>участкеглавногосудоходного</a:t>
            </a:r>
            <a:r>
              <a:rPr sz="1400" i="1" spc="-190" dirty="0">
                <a:latin typeface="Verdana"/>
                <a:cs typeface="Verdana"/>
              </a:rPr>
              <a:t> </a:t>
            </a:r>
            <a:r>
              <a:rPr sz="1400" i="1" spc="-65" dirty="0">
                <a:latin typeface="Verdana"/>
                <a:cs typeface="Verdana"/>
              </a:rPr>
              <a:t>пути </a:t>
            </a:r>
            <a:r>
              <a:rPr sz="1400" i="1" dirty="0">
                <a:latin typeface="Verdana"/>
                <a:cs typeface="Verdana"/>
              </a:rPr>
              <a:t>европейс</a:t>
            </a:r>
            <a:r>
              <a:rPr sz="1400" i="1" spc="-270" dirty="0">
                <a:latin typeface="Verdana"/>
                <a:cs typeface="Verdana"/>
              </a:rPr>
              <a:t> </a:t>
            </a:r>
            <a:r>
              <a:rPr sz="1400" i="1" spc="-60" dirty="0">
                <a:latin typeface="Verdana"/>
                <a:cs typeface="Verdana"/>
              </a:rPr>
              <a:t>кой</a:t>
            </a:r>
            <a:r>
              <a:rPr sz="1400" i="1" spc="-250" dirty="0">
                <a:latin typeface="Verdana"/>
                <a:cs typeface="Verdana"/>
              </a:rPr>
              <a:t> </a:t>
            </a:r>
            <a:r>
              <a:rPr sz="1400" i="1" spc="55" dirty="0">
                <a:latin typeface="Verdana"/>
                <a:cs typeface="Verdana"/>
              </a:rPr>
              <a:t>России,</a:t>
            </a:r>
            <a:r>
              <a:rPr sz="1400" i="1" spc="-265" dirty="0">
                <a:latin typeface="Verdana"/>
                <a:cs typeface="Verdana"/>
              </a:rPr>
              <a:t> </a:t>
            </a:r>
            <a:r>
              <a:rPr sz="1400" i="1" dirty="0">
                <a:latin typeface="Verdana"/>
                <a:cs typeface="Verdana"/>
              </a:rPr>
              <a:t>на</a:t>
            </a:r>
            <a:r>
              <a:rPr sz="1400" i="1" spc="-20" dirty="0">
                <a:latin typeface="Verdana"/>
                <a:cs typeface="Verdana"/>
              </a:rPr>
              <a:t> </a:t>
            </a:r>
            <a:r>
              <a:rPr sz="1400" i="1" dirty="0">
                <a:latin typeface="Verdana"/>
                <a:cs typeface="Verdana"/>
              </a:rPr>
              <a:t>стыкес</a:t>
            </a:r>
            <a:r>
              <a:rPr sz="1400" i="1" spc="125" dirty="0">
                <a:latin typeface="Verdana"/>
                <a:cs typeface="Verdana"/>
              </a:rPr>
              <a:t> </a:t>
            </a:r>
            <a:r>
              <a:rPr sz="1400" i="1" spc="-180" dirty="0">
                <a:latin typeface="Verdana"/>
                <a:cs typeface="Verdana"/>
              </a:rPr>
              <a:t>Волго-</a:t>
            </a:r>
            <a:r>
              <a:rPr sz="1400" i="1" spc="-10" dirty="0">
                <a:latin typeface="Verdana"/>
                <a:cs typeface="Verdana"/>
              </a:rPr>
              <a:t>Балтом</a:t>
            </a:r>
            <a:endParaRPr sz="1400" dirty="0">
              <a:latin typeface="Verdana"/>
              <a:cs typeface="Verdana"/>
            </a:endParaRPr>
          </a:p>
          <a:p>
            <a:pPr marL="15240">
              <a:lnSpc>
                <a:spcPct val="100000"/>
              </a:lnSpc>
              <a:spcBef>
                <a:spcPts val="1200"/>
              </a:spcBef>
            </a:pPr>
            <a:r>
              <a:rPr sz="1400" i="1" spc="-10" dirty="0">
                <a:latin typeface="Verdana"/>
                <a:cs typeface="Verdana"/>
              </a:rPr>
              <a:t>Железнодорожнаямагистраль</a:t>
            </a:r>
            <a:r>
              <a:rPr sz="1400" i="1" spc="-210" dirty="0">
                <a:latin typeface="Verdana"/>
                <a:cs typeface="Verdana"/>
              </a:rPr>
              <a:t> </a:t>
            </a:r>
            <a:r>
              <a:rPr sz="1400" i="1" spc="-120" dirty="0">
                <a:latin typeface="Verdana"/>
                <a:cs typeface="Verdana"/>
              </a:rPr>
              <a:t>-</a:t>
            </a:r>
            <a:r>
              <a:rPr sz="1400" i="1" spc="-85" dirty="0">
                <a:latin typeface="Verdana"/>
                <a:cs typeface="Verdana"/>
              </a:rPr>
              <a:t>связьс</a:t>
            </a:r>
            <a:r>
              <a:rPr sz="1400" i="1" spc="55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Москвой,</a:t>
            </a:r>
            <a:endParaRPr sz="1400" dirty="0">
              <a:latin typeface="Verdana"/>
              <a:cs typeface="Verdana"/>
            </a:endParaRPr>
          </a:p>
          <a:p>
            <a:pPr marL="15240">
              <a:lnSpc>
                <a:spcPct val="100000"/>
              </a:lnSpc>
              <a:spcBef>
                <a:spcPts val="5"/>
              </a:spcBef>
            </a:pPr>
            <a:r>
              <a:rPr sz="1400" i="1" spc="-65" dirty="0">
                <a:latin typeface="Verdana"/>
                <a:cs typeface="Verdana"/>
              </a:rPr>
              <a:t>Санкт-</a:t>
            </a:r>
            <a:r>
              <a:rPr sz="1400" i="1" dirty="0">
                <a:latin typeface="Verdana"/>
                <a:cs typeface="Verdana"/>
              </a:rPr>
              <a:t>Петербургом</a:t>
            </a:r>
            <a:r>
              <a:rPr sz="1400" i="1" spc="-145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,Ярославлем</a:t>
            </a:r>
            <a:endParaRPr sz="14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1400" i="1" spc="-10" dirty="0">
                <a:latin typeface="Verdana"/>
                <a:cs typeface="Verdana"/>
              </a:rPr>
              <a:t>Сеть</a:t>
            </a:r>
            <a:r>
              <a:rPr sz="1400" i="1" spc="-220" dirty="0">
                <a:latin typeface="Verdana"/>
                <a:cs typeface="Verdana"/>
              </a:rPr>
              <a:t> </a:t>
            </a:r>
            <a:r>
              <a:rPr sz="1400" i="1" spc="-30" dirty="0">
                <a:latin typeface="Verdana"/>
                <a:cs typeface="Verdana"/>
              </a:rPr>
              <a:t>автодорог</a:t>
            </a:r>
            <a:r>
              <a:rPr sz="1400" i="1" spc="-260" dirty="0">
                <a:latin typeface="Verdana"/>
                <a:cs typeface="Verdana"/>
              </a:rPr>
              <a:t> </a:t>
            </a:r>
            <a:r>
              <a:rPr sz="1400" i="1" spc="180" dirty="0">
                <a:latin typeface="Verdana"/>
                <a:cs typeface="Verdana"/>
              </a:rPr>
              <a:t>с</a:t>
            </a:r>
            <a:r>
              <a:rPr sz="1400" i="1" spc="-20" dirty="0">
                <a:latin typeface="Verdana"/>
                <a:cs typeface="Verdana"/>
              </a:rPr>
              <a:t> твердымпокрытием</a:t>
            </a:r>
            <a:r>
              <a:rPr sz="1400" i="1" spc="-245" dirty="0">
                <a:latin typeface="Verdana"/>
                <a:cs typeface="Verdana"/>
              </a:rPr>
              <a:t> </a:t>
            </a:r>
            <a:r>
              <a:rPr sz="1400" i="1" spc="-75" dirty="0">
                <a:latin typeface="Verdana"/>
                <a:cs typeface="Verdana"/>
              </a:rPr>
              <a:t>-</a:t>
            </a:r>
            <a:r>
              <a:rPr sz="1400" i="1" spc="-85" dirty="0">
                <a:latin typeface="Verdana"/>
                <a:cs typeface="Verdana"/>
              </a:rPr>
              <a:t>связьс</a:t>
            </a:r>
            <a:r>
              <a:rPr sz="1400" i="1" spc="10" dirty="0">
                <a:latin typeface="Verdana"/>
                <a:cs typeface="Verdana"/>
              </a:rPr>
              <a:t> </a:t>
            </a:r>
            <a:r>
              <a:rPr sz="1400" i="1" dirty="0">
                <a:latin typeface="Verdana"/>
                <a:cs typeface="Verdana"/>
              </a:rPr>
              <a:t>Ярославлем</a:t>
            </a:r>
            <a:r>
              <a:rPr sz="1400" i="1" spc="-215" dirty="0">
                <a:latin typeface="Verdana"/>
                <a:cs typeface="Verdana"/>
              </a:rPr>
              <a:t> </a:t>
            </a:r>
            <a:r>
              <a:rPr sz="1400" i="1" spc="-220" dirty="0">
                <a:latin typeface="Verdana"/>
                <a:cs typeface="Verdana"/>
              </a:rPr>
              <a:t>(82</a:t>
            </a:r>
            <a:r>
              <a:rPr sz="1400" i="1" spc="-290" dirty="0">
                <a:latin typeface="Verdana"/>
                <a:cs typeface="Verdana"/>
              </a:rPr>
              <a:t> </a:t>
            </a:r>
            <a:r>
              <a:rPr sz="1400" i="1" spc="-20" dirty="0">
                <a:latin typeface="Verdana"/>
                <a:cs typeface="Verdana"/>
              </a:rPr>
              <a:t>км), </a:t>
            </a:r>
            <a:r>
              <a:rPr sz="1400" i="1" dirty="0">
                <a:latin typeface="Verdana"/>
                <a:cs typeface="Verdana"/>
              </a:rPr>
              <a:t>Москвой</a:t>
            </a:r>
            <a:r>
              <a:rPr sz="1400" i="1" spc="-280" dirty="0">
                <a:latin typeface="Verdana"/>
                <a:cs typeface="Verdana"/>
              </a:rPr>
              <a:t> </a:t>
            </a:r>
            <a:r>
              <a:rPr sz="1400" i="1" spc="-220" dirty="0">
                <a:latin typeface="Verdana"/>
                <a:cs typeface="Verdana"/>
              </a:rPr>
              <a:t>(350</a:t>
            </a:r>
            <a:r>
              <a:rPr sz="1400" i="1" spc="-290" dirty="0">
                <a:latin typeface="Verdana"/>
                <a:cs typeface="Verdana"/>
              </a:rPr>
              <a:t> </a:t>
            </a:r>
            <a:r>
              <a:rPr sz="1400" i="1" spc="-90" dirty="0">
                <a:latin typeface="Verdana"/>
                <a:cs typeface="Verdana"/>
              </a:rPr>
              <a:t>км),</a:t>
            </a:r>
            <a:r>
              <a:rPr sz="1400" i="1" spc="-190" dirty="0">
                <a:latin typeface="Verdana"/>
                <a:cs typeface="Verdana"/>
              </a:rPr>
              <a:t> </a:t>
            </a:r>
            <a:r>
              <a:rPr sz="1400" i="1" spc="180" dirty="0">
                <a:latin typeface="Verdana"/>
                <a:cs typeface="Verdana"/>
              </a:rPr>
              <a:t>с</a:t>
            </a:r>
            <a:r>
              <a:rPr sz="1400" i="1" spc="10" dirty="0">
                <a:latin typeface="Verdana"/>
                <a:cs typeface="Verdana"/>
              </a:rPr>
              <a:t> </a:t>
            </a:r>
            <a:r>
              <a:rPr sz="1400" i="1" spc="65" dirty="0">
                <a:latin typeface="Verdana"/>
                <a:cs typeface="Verdana"/>
              </a:rPr>
              <a:t>правобережьем</a:t>
            </a:r>
            <a:r>
              <a:rPr sz="1400" i="1" spc="-204" dirty="0">
                <a:latin typeface="Verdana"/>
                <a:cs typeface="Verdana"/>
              </a:rPr>
              <a:t> </a:t>
            </a:r>
            <a:r>
              <a:rPr sz="1400" i="1" spc="-60" dirty="0">
                <a:latin typeface="Verdana"/>
                <a:cs typeface="Verdana"/>
              </a:rPr>
              <a:t>Верхней</a:t>
            </a:r>
            <a:r>
              <a:rPr sz="1400" i="1" spc="-250" dirty="0">
                <a:latin typeface="Verdana"/>
                <a:cs typeface="Verdana"/>
              </a:rPr>
              <a:t> </a:t>
            </a:r>
            <a:r>
              <a:rPr sz="1400" i="1" spc="-190" dirty="0">
                <a:latin typeface="Verdana"/>
                <a:cs typeface="Verdana"/>
              </a:rPr>
              <a:t>Волги,</a:t>
            </a:r>
            <a:r>
              <a:rPr sz="1400" i="1" spc="-355" dirty="0">
                <a:latin typeface="Verdana"/>
                <a:cs typeface="Verdana"/>
              </a:rPr>
              <a:t> </a:t>
            </a:r>
            <a:r>
              <a:rPr sz="1400" i="1" spc="180" dirty="0">
                <a:latin typeface="Verdana"/>
                <a:cs typeface="Verdana"/>
              </a:rPr>
              <a:t>с</a:t>
            </a:r>
            <a:r>
              <a:rPr sz="1400" i="1" spc="-5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крупными </a:t>
            </a:r>
            <a:r>
              <a:rPr sz="1400" i="1" spc="50" dirty="0">
                <a:latin typeface="Verdana"/>
                <a:cs typeface="Verdana"/>
              </a:rPr>
              <a:t>центрами</a:t>
            </a:r>
            <a:r>
              <a:rPr sz="1400" i="1" spc="155" dirty="0">
                <a:latin typeface="Verdana"/>
                <a:cs typeface="Verdana"/>
              </a:rPr>
              <a:t> </a:t>
            </a:r>
            <a:r>
              <a:rPr sz="1400" i="1" spc="-55" dirty="0">
                <a:latin typeface="Verdana"/>
                <a:cs typeface="Verdana"/>
              </a:rPr>
              <a:t>Вологодской</a:t>
            </a:r>
            <a:r>
              <a:rPr sz="1400" i="1" spc="-300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области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100"/>
              </a:spcBef>
            </a:pPr>
            <a:r>
              <a:rPr spc="-175" dirty="0">
                <a:solidFill>
                  <a:srgbClr val="85214D"/>
                </a:solidFill>
              </a:rPr>
              <a:t>РЫБИНСК</a:t>
            </a:r>
            <a:r>
              <a:rPr spc="-75" dirty="0">
                <a:solidFill>
                  <a:srgbClr val="85214D"/>
                </a:solidFill>
              </a:rPr>
              <a:t> </a:t>
            </a:r>
            <a:r>
              <a:rPr dirty="0">
                <a:solidFill>
                  <a:srgbClr val="85214D"/>
                </a:solidFill>
              </a:rPr>
              <a:t>|</a:t>
            </a:r>
            <a:r>
              <a:rPr spc="-35" dirty="0">
                <a:solidFill>
                  <a:srgbClr val="85214D"/>
                </a:solidFill>
              </a:rPr>
              <a:t> </a:t>
            </a:r>
            <a:r>
              <a:rPr spc="-155" dirty="0">
                <a:solidFill>
                  <a:srgbClr val="85214D"/>
                </a:solidFill>
              </a:rPr>
              <a:t>ОБЩИЕ</a:t>
            </a:r>
            <a:r>
              <a:rPr spc="-45" dirty="0">
                <a:solidFill>
                  <a:srgbClr val="85214D"/>
                </a:solidFill>
              </a:rPr>
              <a:t> </a:t>
            </a:r>
            <a:r>
              <a:rPr spc="-120" dirty="0">
                <a:solidFill>
                  <a:srgbClr val="85214D"/>
                </a:solidFill>
              </a:rPr>
              <a:t>СВЕДЕНИЯ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801692" y="688594"/>
            <a:ext cx="180975" cy="83566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10" dirty="0">
                <a:solidFill>
                  <a:srgbClr val="7D7D7D"/>
                </a:solidFill>
                <a:latin typeface="Verdana"/>
                <a:cs typeface="Verdana"/>
                <a:hlinkClick r:id="rId9"/>
              </a:rPr>
              <a:t>www.rybinsk.ru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80119" y="281940"/>
            <a:ext cx="300355" cy="288290"/>
          </a:xfrm>
          <a:prstGeom prst="rect">
            <a:avLst/>
          </a:prstGeom>
          <a:solidFill>
            <a:srgbClr val="55536D"/>
          </a:solidFill>
        </p:spPr>
        <p:txBody>
          <a:bodyPr vert="horz" wrap="square" lIns="0" tIns="3810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300"/>
              </a:spcBef>
            </a:pP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2460"/>
          </a:xfrm>
          <a:custGeom>
            <a:avLst/>
            <a:gdLst/>
            <a:ahLst/>
            <a:cxnLst/>
            <a:rect l="l" t="t" r="r" b="b"/>
            <a:pathLst>
              <a:path w="9144000" h="632460">
                <a:moveTo>
                  <a:pt x="538848" y="7747"/>
                </a:moveTo>
                <a:lnTo>
                  <a:pt x="333286" y="5207"/>
                </a:lnTo>
                <a:lnTo>
                  <a:pt x="0" y="605917"/>
                </a:lnTo>
                <a:lnTo>
                  <a:pt x="0" y="615569"/>
                </a:lnTo>
                <a:lnTo>
                  <a:pt x="186601" y="622173"/>
                </a:lnTo>
                <a:lnTo>
                  <a:pt x="538848" y="7747"/>
                </a:lnTo>
                <a:close/>
              </a:path>
              <a:path w="9144000" h="632460">
                <a:moveTo>
                  <a:pt x="779932" y="7747"/>
                </a:moveTo>
                <a:lnTo>
                  <a:pt x="574395" y="5207"/>
                </a:lnTo>
                <a:lnTo>
                  <a:pt x="235877" y="615315"/>
                </a:lnTo>
                <a:lnTo>
                  <a:pt x="427723" y="622173"/>
                </a:lnTo>
                <a:lnTo>
                  <a:pt x="779932" y="7747"/>
                </a:lnTo>
                <a:close/>
              </a:path>
              <a:path w="9144000" h="632460">
                <a:moveTo>
                  <a:pt x="1024623" y="7747"/>
                </a:moveTo>
                <a:lnTo>
                  <a:pt x="819048" y="5207"/>
                </a:lnTo>
                <a:lnTo>
                  <a:pt x="480580" y="615315"/>
                </a:lnTo>
                <a:lnTo>
                  <a:pt x="672401" y="622173"/>
                </a:lnTo>
                <a:lnTo>
                  <a:pt x="1024623" y="7747"/>
                </a:lnTo>
                <a:close/>
              </a:path>
              <a:path w="9144000" h="632460">
                <a:moveTo>
                  <a:pt x="1273175" y="5207"/>
                </a:moveTo>
                <a:lnTo>
                  <a:pt x="1067625" y="7747"/>
                </a:lnTo>
                <a:lnTo>
                  <a:pt x="729107" y="620395"/>
                </a:lnTo>
                <a:lnTo>
                  <a:pt x="920940" y="619633"/>
                </a:lnTo>
                <a:lnTo>
                  <a:pt x="1273175" y="5207"/>
                </a:lnTo>
                <a:close/>
              </a:path>
              <a:path w="9144000" h="632460">
                <a:moveTo>
                  <a:pt x="1502664" y="5080"/>
                </a:moveTo>
                <a:lnTo>
                  <a:pt x="1297051" y="2540"/>
                </a:lnTo>
                <a:lnTo>
                  <a:pt x="958583" y="612648"/>
                </a:lnTo>
                <a:lnTo>
                  <a:pt x="1150429" y="619506"/>
                </a:lnTo>
                <a:lnTo>
                  <a:pt x="1502664" y="5080"/>
                </a:lnTo>
                <a:close/>
              </a:path>
              <a:path w="9144000" h="632460">
                <a:moveTo>
                  <a:pt x="1738503" y="5207"/>
                </a:moveTo>
                <a:lnTo>
                  <a:pt x="1532890" y="2667"/>
                </a:lnTo>
                <a:lnTo>
                  <a:pt x="1194435" y="612775"/>
                </a:lnTo>
                <a:lnTo>
                  <a:pt x="1386205" y="619633"/>
                </a:lnTo>
                <a:lnTo>
                  <a:pt x="1738503" y="5207"/>
                </a:lnTo>
                <a:close/>
              </a:path>
              <a:path w="9144000" h="632460">
                <a:moveTo>
                  <a:pt x="1978533" y="5207"/>
                </a:moveTo>
                <a:lnTo>
                  <a:pt x="1772920" y="2667"/>
                </a:lnTo>
                <a:lnTo>
                  <a:pt x="1434465" y="612775"/>
                </a:lnTo>
                <a:lnTo>
                  <a:pt x="1626235" y="619633"/>
                </a:lnTo>
                <a:lnTo>
                  <a:pt x="1978533" y="5207"/>
                </a:lnTo>
                <a:close/>
              </a:path>
              <a:path w="9144000" h="632460">
                <a:moveTo>
                  <a:pt x="2219579" y="5207"/>
                </a:moveTo>
                <a:lnTo>
                  <a:pt x="2013966" y="2667"/>
                </a:lnTo>
                <a:lnTo>
                  <a:pt x="1675511" y="612775"/>
                </a:lnTo>
                <a:lnTo>
                  <a:pt x="1867408" y="619633"/>
                </a:lnTo>
                <a:lnTo>
                  <a:pt x="2219579" y="5207"/>
                </a:lnTo>
                <a:close/>
              </a:path>
              <a:path w="9144000" h="632460">
                <a:moveTo>
                  <a:pt x="2464308" y="5207"/>
                </a:moveTo>
                <a:lnTo>
                  <a:pt x="2258695" y="2667"/>
                </a:lnTo>
                <a:lnTo>
                  <a:pt x="1920240" y="612775"/>
                </a:lnTo>
                <a:lnTo>
                  <a:pt x="2112010" y="619633"/>
                </a:lnTo>
                <a:lnTo>
                  <a:pt x="2464308" y="5207"/>
                </a:lnTo>
                <a:close/>
              </a:path>
              <a:path w="9144000" h="632460">
                <a:moveTo>
                  <a:pt x="2712720" y="2667"/>
                </a:moveTo>
                <a:lnTo>
                  <a:pt x="2507234" y="5207"/>
                </a:lnTo>
                <a:lnTo>
                  <a:pt x="2168779" y="617855"/>
                </a:lnTo>
                <a:lnTo>
                  <a:pt x="2360549" y="617093"/>
                </a:lnTo>
                <a:lnTo>
                  <a:pt x="2712720" y="2667"/>
                </a:lnTo>
                <a:close/>
              </a:path>
              <a:path w="9144000" h="632460">
                <a:moveTo>
                  <a:pt x="2942209" y="2540"/>
                </a:moveTo>
                <a:lnTo>
                  <a:pt x="2736723" y="0"/>
                </a:lnTo>
                <a:lnTo>
                  <a:pt x="2398268" y="610108"/>
                </a:lnTo>
                <a:lnTo>
                  <a:pt x="2590038" y="616966"/>
                </a:lnTo>
                <a:lnTo>
                  <a:pt x="2942209" y="2540"/>
                </a:lnTo>
                <a:close/>
              </a:path>
              <a:path w="9144000" h="632460">
                <a:moveTo>
                  <a:pt x="3182239" y="2540"/>
                </a:moveTo>
                <a:lnTo>
                  <a:pt x="2976753" y="0"/>
                </a:lnTo>
                <a:lnTo>
                  <a:pt x="2638298" y="610108"/>
                </a:lnTo>
                <a:lnTo>
                  <a:pt x="2830068" y="616966"/>
                </a:lnTo>
                <a:lnTo>
                  <a:pt x="3182239" y="2540"/>
                </a:lnTo>
                <a:close/>
              </a:path>
              <a:path w="9144000" h="632460">
                <a:moveTo>
                  <a:pt x="3423539" y="2540"/>
                </a:moveTo>
                <a:lnTo>
                  <a:pt x="3217799" y="0"/>
                </a:lnTo>
                <a:lnTo>
                  <a:pt x="2879344" y="610108"/>
                </a:lnTo>
                <a:lnTo>
                  <a:pt x="3071114" y="616966"/>
                </a:lnTo>
                <a:lnTo>
                  <a:pt x="3423539" y="2540"/>
                </a:lnTo>
                <a:close/>
              </a:path>
              <a:path w="9144000" h="632460">
                <a:moveTo>
                  <a:pt x="3668141" y="2540"/>
                </a:moveTo>
                <a:lnTo>
                  <a:pt x="3462655" y="0"/>
                </a:lnTo>
                <a:lnTo>
                  <a:pt x="3124073" y="610108"/>
                </a:lnTo>
                <a:lnTo>
                  <a:pt x="3315830" y="616966"/>
                </a:lnTo>
                <a:lnTo>
                  <a:pt x="3668141" y="2540"/>
                </a:lnTo>
                <a:close/>
              </a:path>
              <a:path w="9144000" h="632460">
                <a:moveTo>
                  <a:pt x="3916680" y="0"/>
                </a:moveTo>
                <a:lnTo>
                  <a:pt x="3711194" y="2540"/>
                </a:lnTo>
                <a:lnTo>
                  <a:pt x="3372612" y="615188"/>
                </a:lnTo>
                <a:lnTo>
                  <a:pt x="3564509" y="614426"/>
                </a:lnTo>
                <a:lnTo>
                  <a:pt x="3916680" y="0"/>
                </a:lnTo>
                <a:close/>
              </a:path>
              <a:path w="9144000" h="632460">
                <a:moveTo>
                  <a:pt x="4160139" y="7620"/>
                </a:moveTo>
                <a:lnTo>
                  <a:pt x="3954526" y="5080"/>
                </a:lnTo>
                <a:lnTo>
                  <a:pt x="3616071" y="615188"/>
                </a:lnTo>
                <a:lnTo>
                  <a:pt x="3807841" y="622046"/>
                </a:lnTo>
                <a:lnTo>
                  <a:pt x="4160139" y="7620"/>
                </a:lnTo>
                <a:close/>
              </a:path>
              <a:path w="9144000" h="632460">
                <a:moveTo>
                  <a:pt x="4400169" y="7620"/>
                </a:moveTo>
                <a:lnTo>
                  <a:pt x="4194556" y="5080"/>
                </a:lnTo>
                <a:lnTo>
                  <a:pt x="3856101" y="615188"/>
                </a:lnTo>
                <a:lnTo>
                  <a:pt x="4047871" y="622046"/>
                </a:lnTo>
                <a:lnTo>
                  <a:pt x="4400169" y="7620"/>
                </a:lnTo>
                <a:close/>
              </a:path>
              <a:path w="9144000" h="632460">
                <a:moveTo>
                  <a:pt x="4641215" y="7620"/>
                </a:moveTo>
                <a:lnTo>
                  <a:pt x="4435602" y="5080"/>
                </a:lnTo>
                <a:lnTo>
                  <a:pt x="4097147" y="615188"/>
                </a:lnTo>
                <a:lnTo>
                  <a:pt x="4289044" y="622046"/>
                </a:lnTo>
                <a:lnTo>
                  <a:pt x="4641215" y="7620"/>
                </a:lnTo>
                <a:close/>
              </a:path>
              <a:path w="9144000" h="632460">
                <a:moveTo>
                  <a:pt x="4885944" y="7620"/>
                </a:moveTo>
                <a:lnTo>
                  <a:pt x="4680331" y="5080"/>
                </a:lnTo>
                <a:lnTo>
                  <a:pt x="4341876" y="615188"/>
                </a:lnTo>
                <a:lnTo>
                  <a:pt x="4533646" y="622046"/>
                </a:lnTo>
                <a:lnTo>
                  <a:pt x="4885944" y="7620"/>
                </a:lnTo>
                <a:close/>
              </a:path>
              <a:path w="9144000" h="632460">
                <a:moveTo>
                  <a:pt x="5134356" y="5080"/>
                </a:moveTo>
                <a:lnTo>
                  <a:pt x="4928870" y="7620"/>
                </a:lnTo>
                <a:lnTo>
                  <a:pt x="4590415" y="620268"/>
                </a:lnTo>
                <a:lnTo>
                  <a:pt x="4782185" y="619506"/>
                </a:lnTo>
                <a:lnTo>
                  <a:pt x="5134356" y="5080"/>
                </a:lnTo>
                <a:close/>
              </a:path>
              <a:path w="9144000" h="632460">
                <a:moveTo>
                  <a:pt x="5363845" y="4953"/>
                </a:moveTo>
                <a:lnTo>
                  <a:pt x="5158359" y="2413"/>
                </a:lnTo>
                <a:lnTo>
                  <a:pt x="4819904" y="612521"/>
                </a:lnTo>
                <a:lnTo>
                  <a:pt x="5011674" y="619379"/>
                </a:lnTo>
                <a:lnTo>
                  <a:pt x="5363845" y="4953"/>
                </a:lnTo>
                <a:close/>
              </a:path>
              <a:path w="9144000" h="632460">
                <a:moveTo>
                  <a:pt x="5603875" y="4953"/>
                </a:moveTo>
                <a:lnTo>
                  <a:pt x="5398389" y="2413"/>
                </a:lnTo>
                <a:lnTo>
                  <a:pt x="5059934" y="612521"/>
                </a:lnTo>
                <a:lnTo>
                  <a:pt x="5251704" y="619379"/>
                </a:lnTo>
                <a:lnTo>
                  <a:pt x="5603875" y="4953"/>
                </a:lnTo>
                <a:close/>
              </a:path>
              <a:path w="9144000" h="632460">
                <a:moveTo>
                  <a:pt x="5845048" y="4953"/>
                </a:moveTo>
                <a:lnTo>
                  <a:pt x="5639435" y="2413"/>
                </a:lnTo>
                <a:lnTo>
                  <a:pt x="5300980" y="612521"/>
                </a:lnTo>
                <a:lnTo>
                  <a:pt x="5492750" y="619379"/>
                </a:lnTo>
                <a:lnTo>
                  <a:pt x="5845048" y="4953"/>
                </a:lnTo>
                <a:close/>
              </a:path>
              <a:path w="9144000" h="632460">
                <a:moveTo>
                  <a:pt x="6089650" y="4953"/>
                </a:moveTo>
                <a:lnTo>
                  <a:pt x="5884164" y="2413"/>
                </a:lnTo>
                <a:lnTo>
                  <a:pt x="5545709" y="612521"/>
                </a:lnTo>
                <a:lnTo>
                  <a:pt x="5737479" y="619379"/>
                </a:lnTo>
                <a:lnTo>
                  <a:pt x="6089650" y="4953"/>
                </a:lnTo>
                <a:close/>
              </a:path>
              <a:path w="9144000" h="632460">
                <a:moveTo>
                  <a:pt x="6338189" y="2413"/>
                </a:moveTo>
                <a:lnTo>
                  <a:pt x="6132703" y="4953"/>
                </a:lnTo>
                <a:lnTo>
                  <a:pt x="5794248" y="617601"/>
                </a:lnTo>
                <a:lnTo>
                  <a:pt x="5986018" y="616839"/>
                </a:lnTo>
                <a:lnTo>
                  <a:pt x="6338189" y="2413"/>
                </a:lnTo>
                <a:close/>
              </a:path>
              <a:path w="9144000" h="632460">
                <a:moveTo>
                  <a:pt x="6575425" y="17780"/>
                </a:moveTo>
                <a:lnTo>
                  <a:pt x="6369939" y="15240"/>
                </a:lnTo>
                <a:lnTo>
                  <a:pt x="6031484" y="625348"/>
                </a:lnTo>
                <a:lnTo>
                  <a:pt x="6223254" y="632206"/>
                </a:lnTo>
                <a:lnTo>
                  <a:pt x="6575425" y="17780"/>
                </a:lnTo>
                <a:close/>
              </a:path>
              <a:path w="9144000" h="632460">
                <a:moveTo>
                  <a:pt x="6823964" y="15240"/>
                </a:moveTo>
                <a:lnTo>
                  <a:pt x="6618478" y="17780"/>
                </a:lnTo>
                <a:lnTo>
                  <a:pt x="6280023" y="630428"/>
                </a:lnTo>
                <a:lnTo>
                  <a:pt x="6471793" y="629666"/>
                </a:lnTo>
                <a:lnTo>
                  <a:pt x="6823964" y="15240"/>
                </a:lnTo>
                <a:close/>
              </a:path>
              <a:path w="9144000" h="632460">
                <a:moveTo>
                  <a:pt x="7081012" y="0"/>
                </a:moveTo>
                <a:lnTo>
                  <a:pt x="6874129" y="0"/>
                </a:lnTo>
                <a:lnTo>
                  <a:pt x="6539471" y="604266"/>
                </a:lnTo>
                <a:lnTo>
                  <a:pt x="6731254" y="611124"/>
                </a:lnTo>
                <a:lnTo>
                  <a:pt x="7081012" y="0"/>
                </a:lnTo>
                <a:close/>
              </a:path>
              <a:path w="9144000" h="632460">
                <a:moveTo>
                  <a:pt x="7322058" y="0"/>
                </a:moveTo>
                <a:lnTo>
                  <a:pt x="7115175" y="0"/>
                </a:lnTo>
                <a:lnTo>
                  <a:pt x="6780530" y="604266"/>
                </a:lnTo>
                <a:lnTo>
                  <a:pt x="6972300" y="611124"/>
                </a:lnTo>
                <a:lnTo>
                  <a:pt x="7322058" y="0"/>
                </a:lnTo>
                <a:close/>
              </a:path>
              <a:path w="9144000" h="632460">
                <a:moveTo>
                  <a:pt x="7566660" y="0"/>
                </a:moveTo>
                <a:lnTo>
                  <a:pt x="7359904" y="0"/>
                </a:lnTo>
                <a:lnTo>
                  <a:pt x="7025259" y="604393"/>
                </a:lnTo>
                <a:lnTo>
                  <a:pt x="7216902" y="611124"/>
                </a:lnTo>
                <a:lnTo>
                  <a:pt x="7566660" y="0"/>
                </a:lnTo>
                <a:close/>
              </a:path>
              <a:path w="9144000" h="632460">
                <a:moveTo>
                  <a:pt x="7813802" y="0"/>
                </a:moveTo>
                <a:lnTo>
                  <a:pt x="7609840" y="0"/>
                </a:lnTo>
                <a:lnTo>
                  <a:pt x="7273671" y="609473"/>
                </a:lnTo>
                <a:lnTo>
                  <a:pt x="7465441" y="608584"/>
                </a:lnTo>
                <a:lnTo>
                  <a:pt x="7813802" y="0"/>
                </a:lnTo>
                <a:close/>
              </a:path>
              <a:path w="9144000" h="632460">
                <a:moveTo>
                  <a:pt x="8043164" y="0"/>
                </a:moveTo>
                <a:lnTo>
                  <a:pt x="7836408" y="0"/>
                </a:lnTo>
                <a:lnTo>
                  <a:pt x="7503033" y="601599"/>
                </a:lnTo>
                <a:lnTo>
                  <a:pt x="7694930" y="608457"/>
                </a:lnTo>
                <a:lnTo>
                  <a:pt x="8043164" y="0"/>
                </a:lnTo>
                <a:close/>
              </a:path>
              <a:path w="9144000" h="632460">
                <a:moveTo>
                  <a:pt x="8279003" y="0"/>
                </a:moveTo>
                <a:lnTo>
                  <a:pt x="8072247" y="0"/>
                </a:lnTo>
                <a:lnTo>
                  <a:pt x="7738872" y="601853"/>
                </a:lnTo>
                <a:lnTo>
                  <a:pt x="7930769" y="608584"/>
                </a:lnTo>
                <a:lnTo>
                  <a:pt x="8279003" y="0"/>
                </a:lnTo>
                <a:close/>
              </a:path>
              <a:path w="9144000" h="632460">
                <a:moveTo>
                  <a:pt x="8519033" y="0"/>
                </a:moveTo>
                <a:lnTo>
                  <a:pt x="8312277" y="0"/>
                </a:lnTo>
                <a:lnTo>
                  <a:pt x="7978902" y="601726"/>
                </a:lnTo>
                <a:lnTo>
                  <a:pt x="8170799" y="608584"/>
                </a:lnTo>
                <a:lnTo>
                  <a:pt x="8519033" y="0"/>
                </a:lnTo>
                <a:close/>
              </a:path>
              <a:path w="9144000" h="632460">
                <a:moveTo>
                  <a:pt x="8760079" y="0"/>
                </a:moveTo>
                <a:lnTo>
                  <a:pt x="8553323" y="0"/>
                </a:lnTo>
                <a:lnTo>
                  <a:pt x="8220075" y="601726"/>
                </a:lnTo>
                <a:lnTo>
                  <a:pt x="8411845" y="608584"/>
                </a:lnTo>
                <a:lnTo>
                  <a:pt x="8760079" y="0"/>
                </a:lnTo>
                <a:close/>
              </a:path>
              <a:path w="9144000" h="632460">
                <a:moveTo>
                  <a:pt x="9004808" y="0"/>
                </a:moveTo>
                <a:lnTo>
                  <a:pt x="8798052" y="0"/>
                </a:lnTo>
                <a:lnTo>
                  <a:pt x="8464677" y="601853"/>
                </a:lnTo>
                <a:lnTo>
                  <a:pt x="8656447" y="608584"/>
                </a:lnTo>
                <a:lnTo>
                  <a:pt x="9004808" y="0"/>
                </a:lnTo>
                <a:close/>
              </a:path>
              <a:path w="9144000" h="632460">
                <a:moveTo>
                  <a:pt x="9143492" y="5715"/>
                </a:moveTo>
                <a:lnTo>
                  <a:pt x="9101328" y="0"/>
                </a:lnTo>
                <a:lnTo>
                  <a:pt x="9047988" y="0"/>
                </a:lnTo>
                <a:lnTo>
                  <a:pt x="8713089" y="606933"/>
                </a:lnTo>
                <a:lnTo>
                  <a:pt x="8904986" y="606044"/>
                </a:lnTo>
                <a:lnTo>
                  <a:pt x="9143492" y="66802"/>
                </a:lnTo>
                <a:lnTo>
                  <a:pt x="9143492" y="5715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375" y="134238"/>
            <a:ext cx="544576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0" dirty="0">
                <a:solidFill>
                  <a:srgbClr val="85214D"/>
                </a:solidFill>
              </a:rPr>
              <a:t>ЗЕМЛЯ</a:t>
            </a:r>
            <a:r>
              <a:rPr spc="-45" dirty="0">
                <a:solidFill>
                  <a:srgbClr val="85214D"/>
                </a:solidFill>
              </a:rPr>
              <a:t> </a:t>
            </a:r>
            <a:r>
              <a:rPr dirty="0">
                <a:solidFill>
                  <a:srgbClr val="85214D"/>
                </a:solidFill>
              </a:rPr>
              <a:t>|</a:t>
            </a:r>
            <a:r>
              <a:rPr spc="-75" dirty="0">
                <a:solidFill>
                  <a:srgbClr val="85214D"/>
                </a:solidFill>
              </a:rPr>
              <a:t> </a:t>
            </a:r>
            <a:r>
              <a:rPr spc="-90" dirty="0">
                <a:solidFill>
                  <a:srgbClr val="85214D"/>
                </a:solidFill>
              </a:rPr>
              <a:t>УСЛОВИЯ</a:t>
            </a:r>
            <a:r>
              <a:rPr spc="-55" dirty="0">
                <a:solidFill>
                  <a:srgbClr val="85214D"/>
                </a:solidFill>
              </a:rPr>
              <a:t> </a:t>
            </a:r>
            <a:r>
              <a:rPr spc="-130" dirty="0">
                <a:solidFill>
                  <a:srgbClr val="85214D"/>
                </a:solidFill>
              </a:rPr>
              <a:t>ПРЕДОСТАВЛЕНИЯ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8708" y="6381394"/>
            <a:ext cx="54743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dirty="0">
                <a:solidFill>
                  <a:srgbClr val="393746"/>
                </a:solidFill>
                <a:latin typeface="Verdana"/>
                <a:cs typeface="Verdana"/>
              </a:rPr>
              <a:t>Продажа</a:t>
            </a:r>
            <a:r>
              <a:rPr sz="1000" i="1" spc="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i="1" spc="-45" dirty="0">
                <a:solidFill>
                  <a:srgbClr val="393746"/>
                </a:solidFill>
                <a:latin typeface="Verdana"/>
                <a:cs typeface="Verdana"/>
              </a:rPr>
              <a:t>земельных</a:t>
            </a:r>
            <a:r>
              <a:rPr sz="1000" i="1" spc="1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i="1" spc="-40" dirty="0">
                <a:solidFill>
                  <a:srgbClr val="393746"/>
                </a:solidFill>
                <a:latin typeface="Verdana"/>
                <a:cs typeface="Verdana"/>
              </a:rPr>
              <a:t>участков</a:t>
            </a:r>
            <a:r>
              <a:rPr sz="1000" i="1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i="1" spc="-40" dirty="0">
                <a:solidFill>
                  <a:srgbClr val="393746"/>
                </a:solidFill>
                <a:latin typeface="Verdana"/>
                <a:cs typeface="Verdana"/>
              </a:rPr>
              <a:t>и</a:t>
            </a:r>
            <a:r>
              <a:rPr sz="1000" i="1" spc="-1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i="1" spc="-25" dirty="0">
                <a:solidFill>
                  <a:srgbClr val="393746"/>
                </a:solidFill>
                <a:latin typeface="Verdana"/>
                <a:cs typeface="Verdana"/>
              </a:rPr>
              <a:t>муниципального</a:t>
            </a:r>
            <a:r>
              <a:rPr sz="1000" i="1" spc="4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i="1" dirty="0">
                <a:solidFill>
                  <a:srgbClr val="393746"/>
                </a:solidFill>
                <a:latin typeface="Verdana"/>
                <a:cs typeface="Verdana"/>
              </a:rPr>
              <a:t>имущества</a:t>
            </a:r>
            <a:r>
              <a:rPr sz="1000" i="1" spc="5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i="1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3"/>
              </a:rPr>
              <a:t>www.torgi-</a:t>
            </a:r>
            <a:r>
              <a:rPr sz="1000" i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3"/>
              </a:rPr>
              <a:t>rybinsk.ru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000" i="1" spc="-35" dirty="0">
                <a:solidFill>
                  <a:srgbClr val="393746"/>
                </a:solidFill>
                <a:latin typeface="Verdana"/>
                <a:cs typeface="Verdana"/>
              </a:rPr>
              <a:t>Генеральный</a:t>
            </a:r>
            <a:r>
              <a:rPr sz="1000" i="1" spc="-1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i="1" spc="-45" dirty="0">
                <a:solidFill>
                  <a:srgbClr val="393746"/>
                </a:solidFill>
                <a:latin typeface="Verdana"/>
                <a:cs typeface="Verdana"/>
              </a:rPr>
              <a:t>план,</a:t>
            </a:r>
            <a:r>
              <a:rPr sz="1000" i="1" spc="-4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i="1" spc="-30" dirty="0">
                <a:solidFill>
                  <a:srgbClr val="393746"/>
                </a:solidFill>
                <a:latin typeface="Verdana"/>
                <a:cs typeface="Verdana"/>
              </a:rPr>
              <a:t>Правила</a:t>
            </a:r>
            <a:r>
              <a:rPr sz="1000" i="1" spc="-3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i="1" spc="-40" dirty="0">
                <a:solidFill>
                  <a:srgbClr val="393746"/>
                </a:solidFill>
                <a:latin typeface="Verdana"/>
                <a:cs typeface="Verdana"/>
              </a:rPr>
              <a:t>землепользования</a:t>
            </a:r>
            <a:r>
              <a:rPr sz="1000" i="1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i="1" spc="-40" dirty="0">
                <a:solidFill>
                  <a:srgbClr val="393746"/>
                </a:solidFill>
                <a:latin typeface="Verdana"/>
                <a:cs typeface="Verdana"/>
              </a:rPr>
              <a:t>и</a:t>
            </a:r>
            <a:r>
              <a:rPr sz="1000" i="1" spc="-3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i="1" spc="-10" dirty="0">
                <a:solidFill>
                  <a:srgbClr val="393746"/>
                </a:solidFill>
                <a:latin typeface="Verdana"/>
                <a:cs typeface="Verdana"/>
              </a:rPr>
              <a:t>застройки</a:t>
            </a:r>
            <a:r>
              <a:rPr sz="1000" i="1" spc="2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i="1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4"/>
              </a:rPr>
              <a:t>www.rybinsk.ru/gradostroi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1480" y="758951"/>
            <a:ext cx="123443" cy="1234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1480" y="1269491"/>
            <a:ext cx="123443" cy="1234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6051" y="2014727"/>
            <a:ext cx="123443" cy="11887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56056" y="687705"/>
            <a:ext cx="443293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82880">
              <a:lnSpc>
                <a:spcPct val="100000"/>
              </a:lnSpc>
              <a:spcBef>
                <a:spcPts val="105"/>
              </a:spcBef>
              <a:tabLst>
                <a:tab pos="1015365" algn="l"/>
                <a:tab pos="1229995" algn="l"/>
                <a:tab pos="2066925" algn="l"/>
                <a:tab pos="2516505" algn="l"/>
                <a:tab pos="2729865" algn="l"/>
                <a:tab pos="4205605" algn="l"/>
              </a:tabLst>
            </a:pPr>
            <a:r>
              <a:rPr sz="1400" spc="-10" dirty="0">
                <a:solidFill>
                  <a:srgbClr val="393746"/>
                </a:solidFill>
                <a:latin typeface="Verdana"/>
                <a:cs typeface="Verdana"/>
              </a:rPr>
              <a:t>Участки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	</a:t>
            </a:r>
            <a:r>
              <a:rPr sz="1400" spc="-50" dirty="0">
                <a:solidFill>
                  <a:srgbClr val="393746"/>
                </a:solidFill>
                <a:latin typeface="Verdana"/>
                <a:cs typeface="Verdana"/>
              </a:rPr>
              <a:t>в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	</a:t>
            </a:r>
            <a:r>
              <a:rPr sz="1400" spc="-10" dirty="0">
                <a:solidFill>
                  <a:srgbClr val="393746"/>
                </a:solidFill>
                <a:latin typeface="Verdana"/>
                <a:cs typeface="Verdana"/>
              </a:rPr>
              <a:t>аренду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	</a:t>
            </a:r>
            <a:r>
              <a:rPr sz="1400" spc="-25" dirty="0">
                <a:solidFill>
                  <a:srgbClr val="393746"/>
                </a:solidFill>
                <a:latin typeface="Verdana"/>
                <a:cs typeface="Verdana"/>
              </a:rPr>
              <a:t>или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	</a:t>
            </a:r>
            <a:r>
              <a:rPr sz="1400" spc="-50" dirty="0">
                <a:solidFill>
                  <a:srgbClr val="393746"/>
                </a:solidFill>
                <a:latin typeface="Verdana"/>
                <a:cs typeface="Verdana"/>
              </a:rPr>
              <a:t>в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	</a:t>
            </a:r>
            <a:r>
              <a:rPr sz="1400" spc="-10" dirty="0">
                <a:solidFill>
                  <a:srgbClr val="393746"/>
                </a:solidFill>
                <a:latin typeface="Verdana"/>
                <a:cs typeface="Verdana"/>
              </a:rPr>
              <a:t>собственность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	</a:t>
            </a:r>
            <a:r>
              <a:rPr sz="1400" spc="-50" dirty="0">
                <a:solidFill>
                  <a:srgbClr val="393746"/>
                </a:solidFill>
                <a:latin typeface="Verdana"/>
                <a:cs typeface="Verdana"/>
              </a:rPr>
              <a:t>по </a:t>
            </a:r>
            <a:r>
              <a:rPr sz="1400" spc="-60" dirty="0">
                <a:solidFill>
                  <a:srgbClr val="393746"/>
                </a:solidFill>
                <a:latin typeface="Verdana"/>
                <a:cs typeface="Verdana"/>
              </a:rPr>
              <a:t>результатам</a:t>
            </a:r>
            <a:r>
              <a:rPr sz="1400" spc="-2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93746"/>
                </a:solidFill>
                <a:latin typeface="Verdana"/>
                <a:cs typeface="Verdana"/>
              </a:rPr>
              <a:t>аукционов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6056" y="1202816"/>
            <a:ext cx="4577080" cy="970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82880">
              <a:lnSpc>
                <a:spcPct val="100000"/>
              </a:lnSpc>
              <a:spcBef>
                <a:spcPts val="105"/>
              </a:spcBef>
              <a:tabLst>
                <a:tab pos="1539875" algn="l"/>
                <a:tab pos="2320290" algn="l"/>
                <a:tab pos="3004185" algn="l"/>
                <a:tab pos="3270885" algn="l"/>
              </a:tabLst>
            </a:pP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Возможен</a:t>
            </a:r>
            <a:r>
              <a:rPr sz="1400" spc="-24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260" dirty="0">
                <a:solidFill>
                  <a:srgbClr val="393746"/>
                </a:solidFill>
                <a:latin typeface="Verdana"/>
                <a:cs typeface="Verdana"/>
              </a:rPr>
              <a:t>выкуп</a:t>
            </a:r>
            <a:r>
              <a:rPr sz="1400" spc="-28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65" dirty="0">
                <a:solidFill>
                  <a:srgbClr val="393746"/>
                </a:solidFill>
                <a:latin typeface="Verdana"/>
                <a:cs typeface="Verdana"/>
              </a:rPr>
              <a:t>арендуемого</a:t>
            </a:r>
            <a:r>
              <a:rPr sz="1400" spc="-114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93746"/>
                </a:solidFill>
                <a:latin typeface="Verdana"/>
                <a:cs typeface="Verdana"/>
              </a:rPr>
              <a:t>участкав собственность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	</a:t>
            </a:r>
            <a:r>
              <a:rPr sz="1400" spc="-20" dirty="0">
                <a:solidFill>
                  <a:srgbClr val="393746"/>
                </a:solidFill>
                <a:latin typeface="Verdana"/>
                <a:cs typeface="Verdana"/>
              </a:rPr>
              <a:t>после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	</a:t>
            </a:r>
            <a:r>
              <a:rPr sz="1400" spc="-20" dirty="0">
                <a:solidFill>
                  <a:srgbClr val="393746"/>
                </a:solidFill>
                <a:latin typeface="Verdana"/>
                <a:cs typeface="Verdana"/>
              </a:rPr>
              <a:t>ввода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	</a:t>
            </a:r>
            <a:r>
              <a:rPr sz="1400" spc="-50" dirty="0">
                <a:solidFill>
                  <a:srgbClr val="393746"/>
                </a:solidFill>
                <a:latin typeface="Verdana"/>
                <a:cs typeface="Verdana"/>
              </a:rPr>
              <a:t>в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	</a:t>
            </a:r>
            <a:r>
              <a:rPr sz="1400" spc="-20" dirty="0">
                <a:solidFill>
                  <a:srgbClr val="393746"/>
                </a:solidFill>
                <a:latin typeface="Verdana"/>
                <a:cs typeface="Verdana"/>
              </a:rPr>
              <a:t>эксплуатацию </a:t>
            </a:r>
            <a:r>
              <a:rPr sz="1400" spc="-45" dirty="0">
                <a:solidFill>
                  <a:srgbClr val="393746"/>
                </a:solidFill>
                <a:latin typeface="Verdana"/>
                <a:cs typeface="Verdana"/>
              </a:rPr>
              <a:t>объекта</a:t>
            </a:r>
            <a:r>
              <a:rPr sz="1400" spc="-28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93746"/>
                </a:solidFill>
                <a:latin typeface="Verdana"/>
                <a:cs typeface="Verdana"/>
              </a:rPr>
              <a:t>строительства</a:t>
            </a:r>
            <a:endParaRPr sz="1400">
              <a:latin typeface="Verdana"/>
              <a:cs typeface="Verdana"/>
            </a:endParaRPr>
          </a:p>
          <a:p>
            <a:pPr marL="194945">
              <a:lnSpc>
                <a:spcPct val="100000"/>
              </a:lnSpc>
              <a:spcBef>
                <a:spcPts val="710"/>
              </a:spcBef>
            </a:pPr>
            <a:r>
              <a:rPr sz="1400" spc="-110" dirty="0">
                <a:solidFill>
                  <a:srgbClr val="393746"/>
                </a:solidFill>
                <a:latin typeface="Verdana"/>
                <a:cs typeface="Verdana"/>
              </a:rPr>
              <a:t>Исключительное</a:t>
            </a:r>
            <a:r>
              <a:rPr sz="1400" spc="-4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право</a:t>
            </a:r>
            <a:r>
              <a:rPr sz="1400" spc="-26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215" dirty="0">
                <a:solidFill>
                  <a:srgbClr val="393746"/>
                </a:solidFill>
                <a:latin typeface="Verdana"/>
                <a:cs typeface="Verdana"/>
              </a:rPr>
              <a:t>выкупа</a:t>
            </a:r>
            <a:r>
              <a:rPr sz="1400" spc="-3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393746"/>
                </a:solidFill>
                <a:latin typeface="Verdana"/>
                <a:cs typeface="Verdana"/>
              </a:rPr>
              <a:t>участков,</a:t>
            </a:r>
            <a:r>
              <a:rPr sz="1400" spc="-33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393746"/>
                </a:solidFill>
                <a:latin typeface="Verdana"/>
                <a:cs typeface="Verdana"/>
              </a:rPr>
              <a:t>на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6056" y="2146554"/>
            <a:ext cx="50419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13910" algn="l"/>
              </a:tabLst>
            </a:pPr>
            <a:r>
              <a:rPr sz="1400" spc="-95" dirty="0">
                <a:solidFill>
                  <a:srgbClr val="393746"/>
                </a:solidFill>
                <a:latin typeface="Verdana"/>
                <a:cs typeface="Verdana"/>
              </a:rPr>
              <a:t>которых</a:t>
            </a:r>
            <a:r>
              <a:rPr sz="1400" spc="15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расположены</a:t>
            </a:r>
            <a:r>
              <a:rPr sz="1400" spc="4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393746"/>
                </a:solidFill>
                <a:latin typeface="Verdana"/>
                <a:cs typeface="Verdana"/>
              </a:rPr>
              <a:t>здания,</a:t>
            </a:r>
            <a:r>
              <a:rPr sz="1400" spc="13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сооружения,</a:t>
            </a:r>
            <a:r>
              <a:rPr sz="1400" spc="13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в</a:t>
            </a:r>
            <a:r>
              <a:rPr sz="1400" spc="4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310" dirty="0">
                <a:solidFill>
                  <a:srgbClr val="393746"/>
                </a:solidFill>
                <a:latin typeface="Verdana"/>
                <a:cs typeface="Verdana"/>
              </a:rPr>
              <a:t>т.ч.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	</a:t>
            </a:r>
            <a:r>
              <a:rPr sz="1400" spc="-185" dirty="0">
                <a:solidFill>
                  <a:srgbClr val="393746"/>
                </a:solidFill>
                <a:latin typeface="Verdana"/>
                <a:cs typeface="Verdana"/>
              </a:rPr>
              <a:t>вновь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6056" y="2359913"/>
            <a:ext cx="50311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14" dirty="0">
                <a:solidFill>
                  <a:srgbClr val="393746"/>
                </a:solidFill>
                <a:latin typeface="Verdana"/>
                <a:cs typeface="Verdana"/>
              </a:rPr>
              <a:t>возведенные</a:t>
            </a:r>
            <a:r>
              <a:rPr sz="1400" spc="-10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393746"/>
                </a:solidFill>
                <a:latin typeface="Verdana"/>
                <a:cs typeface="Verdana"/>
              </a:rPr>
              <a:t>здания</a:t>
            </a:r>
            <a:r>
              <a:rPr sz="1400" spc="-20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393746"/>
                </a:solidFill>
                <a:latin typeface="Verdana"/>
                <a:cs typeface="Verdana"/>
              </a:rPr>
              <a:t>и</a:t>
            </a:r>
            <a:r>
              <a:rPr sz="1400" spc="-8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393746"/>
                </a:solidFill>
                <a:latin typeface="Verdana"/>
                <a:cs typeface="Verdana"/>
              </a:rPr>
              <a:t>сооружения,</a:t>
            </a:r>
            <a:r>
              <a:rPr sz="1400" spc="-14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75" dirty="0">
                <a:solidFill>
                  <a:srgbClr val="393746"/>
                </a:solidFill>
                <a:latin typeface="Verdana"/>
                <a:cs typeface="Verdana"/>
              </a:rPr>
              <a:t>имеют</a:t>
            </a:r>
            <a:r>
              <a:rPr sz="1400" spc="24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93746"/>
                </a:solidFill>
                <a:latin typeface="Verdana"/>
                <a:cs typeface="Verdana"/>
              </a:rPr>
              <a:t>собственники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105" dirty="0">
                <a:solidFill>
                  <a:srgbClr val="393746"/>
                </a:solidFill>
                <a:latin typeface="Verdana"/>
                <a:cs typeface="Verdana"/>
              </a:rPr>
              <a:t>объектов</a:t>
            </a:r>
            <a:r>
              <a:rPr sz="1400" spc="-22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393746"/>
                </a:solidFill>
                <a:latin typeface="Verdana"/>
                <a:cs typeface="Verdana"/>
              </a:rPr>
              <a:t>недвижимости</a:t>
            </a:r>
            <a:r>
              <a:rPr sz="1400" spc="-17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393746"/>
                </a:solidFill>
                <a:latin typeface="Verdana"/>
                <a:cs typeface="Verdana"/>
              </a:rPr>
              <a:t>после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05453" y="2786888"/>
            <a:ext cx="18542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19885" algn="l"/>
              </a:tabLst>
            </a:pPr>
            <a:r>
              <a:rPr sz="1400" spc="-10" dirty="0">
                <a:solidFill>
                  <a:srgbClr val="393746"/>
                </a:solidFill>
                <a:latin typeface="Verdana"/>
                <a:cs typeface="Verdana"/>
              </a:rPr>
              <a:t>собственности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	</a:t>
            </a:r>
            <a:r>
              <a:rPr sz="1400" spc="-25" dirty="0">
                <a:solidFill>
                  <a:srgbClr val="393746"/>
                </a:solidFill>
                <a:latin typeface="Verdana"/>
                <a:cs typeface="Verdana"/>
              </a:rPr>
              <a:t>на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6056" y="2786888"/>
            <a:ext cx="3347720" cy="806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45" dirty="0">
                <a:solidFill>
                  <a:srgbClr val="393746"/>
                </a:solidFill>
                <a:latin typeface="Verdana"/>
                <a:cs typeface="Verdana"/>
              </a:rPr>
              <a:t>проведения</a:t>
            </a:r>
            <a:r>
              <a:rPr sz="1400" spc="24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гос.регистрации</a:t>
            </a:r>
            <a:r>
              <a:rPr sz="1400" spc="27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93746"/>
                </a:solidFill>
                <a:latin typeface="Verdana"/>
                <a:cs typeface="Verdana"/>
              </a:rPr>
              <a:t>права недвижимость</a:t>
            </a:r>
            <a:endParaRPr sz="1400">
              <a:latin typeface="Verdana"/>
              <a:cs typeface="Verdana"/>
            </a:endParaRPr>
          </a:p>
          <a:p>
            <a:pPr marL="1231265">
              <a:lnSpc>
                <a:spcPct val="100000"/>
              </a:lnSpc>
              <a:spcBef>
                <a:spcPts val="1100"/>
              </a:spcBef>
            </a:pPr>
            <a:r>
              <a:rPr sz="1400" b="1" spc="-120" dirty="0">
                <a:solidFill>
                  <a:srgbClr val="393746"/>
                </a:solidFill>
                <a:latin typeface="Tahoma"/>
                <a:cs typeface="Tahoma"/>
              </a:rPr>
              <a:t>Ставкиземельного</a:t>
            </a:r>
            <a:r>
              <a:rPr sz="1400" b="1" spc="-140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400" b="1" spc="-80" dirty="0">
                <a:solidFill>
                  <a:srgbClr val="393746"/>
                </a:solidFill>
                <a:latin typeface="Tahoma"/>
                <a:cs typeface="Tahoma"/>
              </a:rPr>
              <a:t>налога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55435" y="685800"/>
            <a:ext cx="2578735" cy="6109970"/>
          </a:xfrm>
          <a:custGeom>
            <a:avLst/>
            <a:gdLst/>
            <a:ahLst/>
            <a:cxnLst/>
            <a:rect l="l" t="t" r="r" b="b"/>
            <a:pathLst>
              <a:path w="2578734" h="6109970">
                <a:moveTo>
                  <a:pt x="2578608" y="0"/>
                </a:moveTo>
                <a:lnTo>
                  <a:pt x="0" y="0"/>
                </a:lnTo>
                <a:lnTo>
                  <a:pt x="0" y="6109716"/>
                </a:lnTo>
                <a:lnTo>
                  <a:pt x="2578608" y="6109716"/>
                </a:lnTo>
                <a:lnTo>
                  <a:pt x="2578608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235953" y="709929"/>
            <a:ext cx="2419985" cy="1856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9563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393746"/>
                </a:solidFill>
                <a:latin typeface="Verdana"/>
                <a:cs typeface="Verdana"/>
              </a:rPr>
              <a:t>Стоимость</a:t>
            </a:r>
            <a:r>
              <a:rPr sz="1600" spc="19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600" spc="-220" dirty="0">
                <a:solidFill>
                  <a:srgbClr val="393746"/>
                </a:solidFill>
                <a:latin typeface="Verdana"/>
                <a:cs typeface="Verdana"/>
              </a:rPr>
              <a:t>выкупа </a:t>
            </a:r>
            <a:r>
              <a:rPr sz="1600" spc="-100" dirty="0">
                <a:solidFill>
                  <a:srgbClr val="393746"/>
                </a:solidFill>
                <a:latin typeface="Verdana"/>
                <a:cs typeface="Verdana"/>
              </a:rPr>
              <a:t>участка</a:t>
            </a:r>
            <a:r>
              <a:rPr sz="1600" spc="-8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393746"/>
                </a:solidFill>
                <a:latin typeface="Verdana"/>
                <a:cs typeface="Verdana"/>
              </a:rPr>
              <a:t>в</a:t>
            </a:r>
            <a:endParaRPr sz="1600" dirty="0">
              <a:latin typeface="Verdana"/>
              <a:cs typeface="Verdana"/>
            </a:endParaRPr>
          </a:p>
          <a:p>
            <a:pPr marL="12700" marR="737870">
              <a:lnSpc>
                <a:spcPct val="100000"/>
              </a:lnSpc>
            </a:pPr>
            <a:r>
              <a:rPr sz="1600" dirty="0">
                <a:solidFill>
                  <a:srgbClr val="393746"/>
                </a:solidFill>
                <a:latin typeface="Verdana"/>
                <a:cs typeface="Verdana"/>
              </a:rPr>
              <a:t>собственность</a:t>
            </a:r>
            <a:r>
              <a:rPr sz="1600" spc="-31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600" spc="-175" dirty="0">
                <a:solidFill>
                  <a:srgbClr val="393746"/>
                </a:solidFill>
                <a:latin typeface="Verdana"/>
                <a:cs typeface="Verdana"/>
              </a:rPr>
              <a:t>– </a:t>
            </a:r>
            <a:r>
              <a:rPr sz="1600" spc="-350" dirty="0">
                <a:solidFill>
                  <a:srgbClr val="393746"/>
                </a:solidFill>
                <a:latin typeface="Verdana"/>
                <a:cs typeface="Verdana"/>
              </a:rPr>
              <a:t>25%</a:t>
            </a:r>
            <a:r>
              <a:rPr sz="1600" spc="-15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393746"/>
                </a:solidFill>
                <a:latin typeface="Verdana"/>
                <a:cs typeface="Verdana"/>
              </a:rPr>
              <a:t>от</a:t>
            </a:r>
            <a:endParaRPr sz="16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393746"/>
                </a:solidFill>
                <a:latin typeface="Verdana"/>
                <a:cs typeface="Verdana"/>
              </a:rPr>
              <a:t>кадастровой </a:t>
            </a:r>
            <a:r>
              <a:rPr sz="1600" spc="60" dirty="0">
                <a:solidFill>
                  <a:srgbClr val="393746"/>
                </a:solidFill>
                <a:latin typeface="Verdana"/>
                <a:cs typeface="Verdana"/>
              </a:rPr>
              <a:t>стоимости</a:t>
            </a:r>
            <a:r>
              <a:rPr sz="1600" spc="-13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393746"/>
                </a:solidFill>
                <a:latin typeface="Verdana"/>
                <a:cs typeface="Verdana"/>
              </a:rPr>
              <a:t>(постановление</a:t>
            </a:r>
            <a:endParaRPr sz="1200" dirty="0">
              <a:latin typeface="Verdana"/>
              <a:cs typeface="Verdana"/>
            </a:endParaRPr>
          </a:p>
          <a:p>
            <a:pPr marL="12700" marR="383540">
              <a:lnSpc>
                <a:spcPct val="100000"/>
              </a:lnSpc>
              <a:spcBef>
                <a:spcPts val="15"/>
              </a:spcBef>
            </a:pPr>
            <a:r>
              <a:rPr sz="1200" spc="-80" dirty="0">
                <a:solidFill>
                  <a:srgbClr val="393746"/>
                </a:solidFill>
                <a:latin typeface="Verdana"/>
                <a:cs typeface="Verdana"/>
              </a:rPr>
              <a:t>Правительства</a:t>
            </a:r>
            <a:r>
              <a:rPr sz="1200" spc="-13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125" dirty="0">
                <a:solidFill>
                  <a:srgbClr val="393746"/>
                </a:solidFill>
                <a:latin typeface="Verdana"/>
                <a:cs typeface="Verdana"/>
              </a:rPr>
              <a:t>ЯО</a:t>
            </a:r>
            <a:r>
              <a:rPr sz="1200" spc="-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235" dirty="0">
                <a:solidFill>
                  <a:srgbClr val="393746"/>
                </a:solidFill>
                <a:latin typeface="Verdana"/>
                <a:cs typeface="Verdana"/>
              </a:rPr>
              <a:t>№180-</a:t>
            </a:r>
            <a:r>
              <a:rPr sz="1200" spc="-55" dirty="0">
                <a:solidFill>
                  <a:srgbClr val="393746"/>
                </a:solidFill>
                <a:latin typeface="Verdana"/>
                <a:cs typeface="Verdana"/>
              </a:rPr>
              <a:t>п</a:t>
            </a:r>
            <a:r>
              <a:rPr sz="1200" spc="-21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393746"/>
                </a:solidFill>
                <a:latin typeface="Verdana"/>
                <a:cs typeface="Verdana"/>
              </a:rPr>
              <a:t>от </a:t>
            </a:r>
            <a:r>
              <a:rPr sz="1200" spc="-125" dirty="0">
                <a:solidFill>
                  <a:srgbClr val="393746"/>
                </a:solidFill>
                <a:latin typeface="Verdana"/>
                <a:cs typeface="Verdana"/>
              </a:rPr>
              <a:t>26.02.2015)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35953" y="2775585"/>
            <a:ext cx="2221865" cy="12465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411480">
              <a:lnSpc>
                <a:spcPct val="100400"/>
              </a:lnSpc>
              <a:spcBef>
                <a:spcPts val="85"/>
              </a:spcBef>
            </a:pPr>
            <a:r>
              <a:rPr sz="1600" spc="-10" dirty="0">
                <a:solidFill>
                  <a:srgbClr val="393746"/>
                </a:solidFill>
                <a:latin typeface="Verdana"/>
                <a:cs typeface="Verdana"/>
              </a:rPr>
              <a:t>Кадастровая </a:t>
            </a:r>
            <a:r>
              <a:rPr sz="1600" spc="55" dirty="0">
                <a:solidFill>
                  <a:srgbClr val="393746"/>
                </a:solidFill>
                <a:latin typeface="Verdana"/>
                <a:cs typeface="Verdana"/>
              </a:rPr>
              <a:t>стоимость</a:t>
            </a:r>
            <a:r>
              <a:rPr sz="1600" spc="-35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393746"/>
                </a:solidFill>
                <a:latin typeface="Verdana"/>
                <a:cs typeface="Verdana"/>
              </a:rPr>
              <a:t>–</a:t>
            </a:r>
            <a:r>
              <a:rPr sz="1200" spc="-50" dirty="0">
                <a:solidFill>
                  <a:srgbClr val="393746"/>
                </a:solidFill>
                <a:latin typeface="Verdana"/>
                <a:cs typeface="Verdana"/>
              </a:rPr>
              <a:t>приказ </a:t>
            </a:r>
            <a:r>
              <a:rPr sz="1200" spc="-10" dirty="0">
                <a:solidFill>
                  <a:srgbClr val="393746"/>
                </a:solidFill>
                <a:latin typeface="Verdana"/>
                <a:cs typeface="Verdana"/>
              </a:rPr>
              <a:t>департамента</a:t>
            </a:r>
            <a:endParaRPr sz="12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200" spc="-25" dirty="0">
                <a:solidFill>
                  <a:srgbClr val="393746"/>
                </a:solidFill>
                <a:latin typeface="Verdana"/>
                <a:cs typeface="Verdana"/>
              </a:rPr>
              <a:t>имущественных</a:t>
            </a:r>
            <a:r>
              <a:rPr sz="1200" spc="-1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393746"/>
                </a:solidFill>
                <a:latin typeface="Verdana"/>
                <a:cs typeface="Verdana"/>
              </a:rPr>
              <a:t>и</a:t>
            </a:r>
            <a:r>
              <a:rPr sz="1200" spc="-204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393746"/>
                </a:solidFill>
                <a:latin typeface="Verdana"/>
                <a:cs typeface="Verdana"/>
              </a:rPr>
              <a:t>земельных </a:t>
            </a:r>
            <a:r>
              <a:rPr sz="1200" spc="-20" dirty="0">
                <a:solidFill>
                  <a:srgbClr val="393746"/>
                </a:solidFill>
                <a:latin typeface="Verdana"/>
                <a:cs typeface="Verdana"/>
              </a:rPr>
              <a:t>отношений</a:t>
            </a:r>
            <a:r>
              <a:rPr sz="1200" spc="-14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393746"/>
                </a:solidFill>
                <a:latin typeface="Verdana"/>
                <a:cs typeface="Verdana"/>
              </a:rPr>
              <a:t>ЯО</a:t>
            </a:r>
            <a:endParaRPr sz="1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105" dirty="0">
                <a:solidFill>
                  <a:srgbClr val="393746"/>
                </a:solidFill>
                <a:latin typeface="Verdana"/>
                <a:cs typeface="Verdana"/>
              </a:rPr>
              <a:t>№</a:t>
            </a:r>
            <a:r>
              <a:rPr sz="1200" spc="-27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254" dirty="0">
                <a:solidFill>
                  <a:srgbClr val="393746"/>
                </a:solidFill>
                <a:latin typeface="Verdana"/>
                <a:cs typeface="Verdana"/>
              </a:rPr>
              <a:t>33-</a:t>
            </a:r>
            <a:r>
              <a:rPr sz="1200" spc="-90" dirty="0">
                <a:solidFill>
                  <a:srgbClr val="393746"/>
                </a:solidFill>
                <a:latin typeface="Verdana"/>
                <a:cs typeface="Verdana"/>
              </a:rPr>
              <a:t>Н</a:t>
            </a:r>
            <a:r>
              <a:rPr sz="1200" spc="-204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393746"/>
                </a:solidFill>
                <a:latin typeface="Verdana"/>
                <a:cs typeface="Verdana"/>
              </a:rPr>
              <a:t>от</a:t>
            </a:r>
            <a:r>
              <a:rPr sz="1200" spc="-28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120" dirty="0">
                <a:solidFill>
                  <a:srgbClr val="393746"/>
                </a:solidFill>
                <a:latin typeface="Verdana"/>
                <a:cs typeface="Verdana"/>
              </a:rPr>
              <a:t>23.11.2022.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50126" y="4231385"/>
            <a:ext cx="2481757" cy="23289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00" dirty="0">
                <a:solidFill>
                  <a:srgbClr val="393746"/>
                </a:solidFill>
                <a:latin typeface="Verdana"/>
                <a:cs typeface="Verdana"/>
              </a:rPr>
              <a:t>Размер</a:t>
            </a:r>
            <a:endParaRPr sz="1600" dirty="0">
              <a:latin typeface="Verdana"/>
              <a:cs typeface="Verdana"/>
            </a:endParaRPr>
          </a:p>
          <a:p>
            <a:pPr marL="12700" marR="575310">
              <a:lnSpc>
                <a:spcPct val="100000"/>
              </a:lnSpc>
            </a:pPr>
            <a:r>
              <a:rPr sz="1600" dirty="0">
                <a:solidFill>
                  <a:srgbClr val="393746"/>
                </a:solidFill>
                <a:latin typeface="Verdana"/>
                <a:cs typeface="Verdana"/>
              </a:rPr>
              <a:t>арендной</a:t>
            </a:r>
            <a:r>
              <a:rPr sz="1600" spc="10" dirty="0">
                <a:solidFill>
                  <a:srgbClr val="393746"/>
                </a:solidFill>
                <a:latin typeface="Verdana"/>
                <a:cs typeface="Verdana"/>
              </a:rPr>
              <a:t>  </a:t>
            </a:r>
            <a:r>
              <a:rPr sz="1600" spc="-170" dirty="0">
                <a:solidFill>
                  <a:srgbClr val="393746"/>
                </a:solidFill>
                <a:latin typeface="Verdana"/>
                <a:cs typeface="Verdana"/>
              </a:rPr>
              <a:t>платы, </a:t>
            </a:r>
            <a:r>
              <a:rPr sz="1600" spc="-10" dirty="0">
                <a:solidFill>
                  <a:srgbClr val="393746"/>
                </a:solidFill>
                <a:latin typeface="Verdana"/>
                <a:cs typeface="Verdana"/>
              </a:rPr>
              <a:t>порядок,</a:t>
            </a:r>
            <a:endParaRPr sz="1600" dirty="0">
              <a:latin typeface="Verdana"/>
              <a:cs typeface="Verdana"/>
            </a:endParaRPr>
          </a:p>
          <a:p>
            <a:pPr marL="12700" marR="418465">
              <a:lnSpc>
                <a:spcPct val="100000"/>
              </a:lnSpc>
            </a:pPr>
            <a:r>
              <a:rPr sz="1600" spc="-120" dirty="0">
                <a:solidFill>
                  <a:srgbClr val="393746"/>
                </a:solidFill>
                <a:latin typeface="Verdana"/>
                <a:cs typeface="Verdana"/>
              </a:rPr>
              <a:t>условия</a:t>
            </a:r>
            <a:r>
              <a:rPr sz="1600" spc="-37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393746"/>
                </a:solidFill>
                <a:latin typeface="Verdana"/>
                <a:cs typeface="Verdana"/>
              </a:rPr>
              <a:t>и</a:t>
            </a:r>
            <a:r>
              <a:rPr sz="1600" spc="-26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600" spc="70" dirty="0">
                <a:solidFill>
                  <a:srgbClr val="393746"/>
                </a:solidFill>
                <a:latin typeface="Verdana"/>
                <a:cs typeface="Verdana"/>
              </a:rPr>
              <a:t>сроки</a:t>
            </a:r>
            <a:r>
              <a:rPr sz="1600" spc="-30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600" spc="135" dirty="0">
                <a:solidFill>
                  <a:srgbClr val="393746"/>
                </a:solidFill>
                <a:latin typeface="Verdana"/>
                <a:cs typeface="Verdana"/>
              </a:rPr>
              <a:t>ее </a:t>
            </a:r>
            <a:r>
              <a:rPr sz="1600" spc="-70" dirty="0">
                <a:solidFill>
                  <a:srgbClr val="393746"/>
                </a:solidFill>
                <a:latin typeface="Verdana"/>
                <a:cs typeface="Verdana"/>
              </a:rPr>
              <a:t>внесения</a:t>
            </a:r>
            <a:r>
              <a:rPr sz="1600" spc="-28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393746"/>
                </a:solidFill>
                <a:latin typeface="Verdana"/>
                <a:cs typeface="Verdana"/>
              </a:rPr>
              <a:t>–</a:t>
            </a:r>
            <a:endParaRPr sz="1600" dirty="0">
              <a:latin typeface="Verdana"/>
              <a:cs typeface="Verdana"/>
            </a:endParaRPr>
          </a:p>
          <a:p>
            <a:pPr marL="12700" marR="5080" algn="just">
              <a:lnSpc>
                <a:spcPct val="98100"/>
              </a:lnSpc>
              <a:spcBef>
                <a:spcPts val="10"/>
              </a:spcBef>
            </a:pPr>
            <a:r>
              <a:rPr sz="1200" dirty="0">
                <a:solidFill>
                  <a:srgbClr val="393746"/>
                </a:solidFill>
                <a:latin typeface="Verdana"/>
                <a:cs typeface="Verdana"/>
              </a:rPr>
              <a:t>постановление</a:t>
            </a:r>
            <a:r>
              <a:rPr sz="1200" spc="7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393746"/>
                </a:solidFill>
                <a:latin typeface="Verdana"/>
                <a:cs typeface="Verdana"/>
              </a:rPr>
              <a:t>Правительства </a:t>
            </a:r>
            <a:r>
              <a:rPr sz="1200" dirty="0">
                <a:solidFill>
                  <a:srgbClr val="393746"/>
                </a:solidFill>
                <a:latin typeface="Verdana"/>
                <a:cs typeface="Verdana"/>
              </a:rPr>
              <a:t>ЯО</a:t>
            </a:r>
            <a:r>
              <a:rPr sz="1200" spc="300" dirty="0">
                <a:solidFill>
                  <a:srgbClr val="393746"/>
                </a:solidFill>
                <a:latin typeface="Verdana"/>
                <a:cs typeface="Verdana"/>
              </a:rPr>
              <a:t>  </a:t>
            </a:r>
            <a:r>
              <a:rPr sz="1200" dirty="0">
                <a:solidFill>
                  <a:srgbClr val="393746"/>
                </a:solidFill>
                <a:latin typeface="Verdana"/>
                <a:cs typeface="Verdana"/>
              </a:rPr>
              <a:t>№</a:t>
            </a:r>
            <a:r>
              <a:rPr sz="1200" spc="210" dirty="0">
                <a:solidFill>
                  <a:srgbClr val="393746"/>
                </a:solidFill>
                <a:latin typeface="Verdana"/>
                <a:cs typeface="Verdana"/>
              </a:rPr>
              <a:t>  </a:t>
            </a:r>
            <a:r>
              <a:rPr sz="1200" spc="-245" dirty="0">
                <a:solidFill>
                  <a:srgbClr val="393746"/>
                </a:solidFill>
                <a:latin typeface="Verdana"/>
                <a:cs typeface="Verdana"/>
              </a:rPr>
              <a:t>710-</a:t>
            </a:r>
            <a:r>
              <a:rPr sz="1200" dirty="0">
                <a:solidFill>
                  <a:srgbClr val="393746"/>
                </a:solidFill>
                <a:latin typeface="Verdana"/>
                <a:cs typeface="Verdana"/>
              </a:rPr>
              <a:t>п</a:t>
            </a:r>
            <a:r>
              <a:rPr sz="1200" spc="235" dirty="0">
                <a:solidFill>
                  <a:srgbClr val="393746"/>
                </a:solidFill>
                <a:latin typeface="Verdana"/>
                <a:cs typeface="Verdana"/>
              </a:rPr>
              <a:t>  </a:t>
            </a:r>
            <a:r>
              <a:rPr sz="1200" dirty="0" err="1" smtClean="0">
                <a:solidFill>
                  <a:srgbClr val="393746"/>
                </a:solidFill>
                <a:latin typeface="Verdana"/>
                <a:cs typeface="Verdana"/>
              </a:rPr>
              <a:t>от</a:t>
            </a:r>
            <a:r>
              <a:rPr sz="1200" spc="190" dirty="0" smtClean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lang="ru-RU" sz="1200" spc="190" dirty="0" smtClean="0">
                <a:solidFill>
                  <a:srgbClr val="393746"/>
                </a:solidFill>
                <a:latin typeface="Verdana"/>
                <a:cs typeface="Verdana"/>
              </a:rPr>
              <a:t>30.06.2015</a:t>
            </a:r>
            <a:r>
              <a:rPr sz="1200" spc="190" dirty="0" smtClean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575757"/>
                </a:solidFill>
                <a:latin typeface="Verdana"/>
                <a:cs typeface="Verdana"/>
              </a:rPr>
              <a:t>(</a:t>
            </a:r>
            <a:r>
              <a:rPr sz="1200" dirty="0" err="1" smtClean="0">
                <a:solidFill>
                  <a:srgbClr val="575757"/>
                </a:solidFill>
                <a:latin typeface="Verdana"/>
                <a:cs typeface="Verdana"/>
              </a:rPr>
              <a:t>ред</a:t>
            </a:r>
            <a:r>
              <a:rPr sz="1200" dirty="0" smtClean="0">
                <a:solidFill>
                  <a:srgbClr val="575757"/>
                </a:solidFill>
                <a:latin typeface="Verdana"/>
                <a:cs typeface="Verdana"/>
              </a:rPr>
              <a:t>.</a:t>
            </a:r>
            <a:r>
              <a:rPr lang="ru-RU" sz="1200" dirty="0">
                <a:solidFill>
                  <a:srgbClr val="575757"/>
                </a:solidFill>
                <a:latin typeface="Verdana"/>
                <a:cs typeface="Verdana"/>
              </a:rPr>
              <a:t> о</a:t>
            </a:r>
            <a:r>
              <a:rPr lang="ru-RU" sz="1200" dirty="0" smtClean="0">
                <a:solidFill>
                  <a:srgbClr val="575757"/>
                </a:solidFill>
                <a:latin typeface="Verdana"/>
                <a:cs typeface="Verdana"/>
              </a:rPr>
              <a:t>т 15.09.2025 № 934-п</a:t>
            </a:r>
            <a:r>
              <a:rPr sz="1200" spc="-30" dirty="0" smtClean="0">
                <a:solidFill>
                  <a:srgbClr val="575757"/>
                </a:solidFill>
                <a:latin typeface="Verdana"/>
                <a:cs typeface="Verdana"/>
              </a:rPr>
              <a:t>),</a:t>
            </a:r>
            <a:endParaRPr lang="ru-RU" sz="1200" spc="-60" dirty="0" smtClean="0">
              <a:solidFill>
                <a:srgbClr val="393746"/>
              </a:solidFill>
              <a:latin typeface="Verdana"/>
              <a:cs typeface="Verdana"/>
            </a:endParaRPr>
          </a:p>
          <a:p>
            <a:pPr marL="12700" marR="5080" algn="just">
              <a:lnSpc>
                <a:spcPct val="98100"/>
              </a:lnSpc>
              <a:spcBef>
                <a:spcPts val="10"/>
              </a:spcBef>
            </a:pPr>
            <a:endParaRPr lang="ru-RU" sz="1200" spc="-60" dirty="0">
              <a:solidFill>
                <a:srgbClr val="393746"/>
              </a:solidFill>
              <a:latin typeface="Verdana"/>
              <a:cs typeface="Verdana"/>
            </a:endParaRPr>
          </a:p>
          <a:p>
            <a:pPr marL="12700" marR="5080" algn="just">
              <a:lnSpc>
                <a:spcPct val="98100"/>
              </a:lnSpc>
              <a:spcBef>
                <a:spcPts val="10"/>
              </a:spcBef>
            </a:pPr>
            <a:endParaRPr sz="1200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35953" y="6172199"/>
            <a:ext cx="2495930" cy="56169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lang="ru-RU" sz="1200" dirty="0">
                <a:solidFill>
                  <a:srgbClr val="393746"/>
                </a:solidFill>
                <a:latin typeface="Verdana"/>
                <a:cs typeface="Verdana"/>
              </a:rPr>
              <a:t>п</a:t>
            </a:r>
            <a:r>
              <a:rPr lang="ru-RU" sz="1200" dirty="0" smtClean="0">
                <a:solidFill>
                  <a:srgbClr val="393746"/>
                </a:solidFill>
                <a:latin typeface="Verdana"/>
                <a:cs typeface="Verdana"/>
              </a:rPr>
              <a:t>остановление </a:t>
            </a:r>
            <a:r>
              <a:rPr sz="1200" dirty="0" err="1" smtClean="0">
                <a:solidFill>
                  <a:srgbClr val="393746"/>
                </a:solidFill>
                <a:latin typeface="Verdana"/>
                <a:cs typeface="Verdana"/>
              </a:rPr>
              <a:t>Администрации</a:t>
            </a:r>
            <a:r>
              <a:rPr sz="1200" spc="30" dirty="0" smtClean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95" dirty="0">
                <a:solidFill>
                  <a:srgbClr val="393746"/>
                </a:solidFill>
                <a:latin typeface="Verdana"/>
                <a:cs typeface="Verdana"/>
              </a:rPr>
              <a:t>ГОГР</a:t>
            </a:r>
            <a:r>
              <a:rPr sz="1200" spc="2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105" dirty="0">
                <a:solidFill>
                  <a:srgbClr val="393746"/>
                </a:solidFill>
                <a:latin typeface="Verdana"/>
                <a:cs typeface="Verdana"/>
              </a:rPr>
              <a:t>№</a:t>
            </a:r>
            <a:r>
              <a:rPr sz="1200" spc="-8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185" dirty="0">
                <a:solidFill>
                  <a:srgbClr val="393746"/>
                </a:solidFill>
                <a:latin typeface="Verdana"/>
                <a:cs typeface="Verdana"/>
              </a:rPr>
              <a:t>396</a:t>
            </a:r>
            <a:r>
              <a:rPr sz="1200" spc="-9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393746"/>
                </a:solidFill>
                <a:latin typeface="Verdana"/>
                <a:cs typeface="Verdana"/>
              </a:rPr>
              <a:t>от </a:t>
            </a:r>
            <a:r>
              <a:rPr sz="1200" spc="-215" dirty="0">
                <a:solidFill>
                  <a:srgbClr val="393746"/>
                </a:solidFill>
                <a:latin typeface="Verdana"/>
                <a:cs typeface="Verdana"/>
              </a:rPr>
              <a:t>12.02.2014,</a:t>
            </a:r>
            <a:r>
              <a:rPr sz="1200" spc="-14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105" dirty="0">
                <a:solidFill>
                  <a:srgbClr val="393746"/>
                </a:solidFill>
                <a:latin typeface="Verdana"/>
                <a:cs typeface="Verdana"/>
              </a:rPr>
              <a:t>№</a:t>
            </a:r>
            <a:r>
              <a:rPr sz="1200" spc="-229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195" dirty="0">
                <a:solidFill>
                  <a:srgbClr val="393746"/>
                </a:solidFill>
                <a:latin typeface="Verdana"/>
                <a:cs typeface="Verdana"/>
              </a:rPr>
              <a:t>1617</a:t>
            </a:r>
            <a:r>
              <a:rPr sz="1200" spc="-22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393746"/>
                </a:solidFill>
                <a:latin typeface="Verdana"/>
                <a:cs typeface="Verdana"/>
              </a:rPr>
              <a:t>от</a:t>
            </a:r>
            <a:r>
              <a:rPr sz="1200" spc="-26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110" dirty="0">
                <a:solidFill>
                  <a:srgbClr val="393746"/>
                </a:solidFill>
                <a:latin typeface="Verdana"/>
                <a:cs typeface="Verdana"/>
              </a:rPr>
              <a:t>17.07.2020</a:t>
            </a:r>
            <a:endParaRPr sz="1200" dirty="0">
              <a:latin typeface="Verdana"/>
              <a:cs typeface="Verdana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405129" y="3782695"/>
          <a:ext cx="5602605" cy="2506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1145"/>
                <a:gridCol w="1521460"/>
              </a:tblGrid>
              <a:tr h="701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5" dirty="0">
                          <a:solidFill>
                            <a:srgbClr val="393746"/>
                          </a:solidFill>
                          <a:latin typeface="Tahoma"/>
                          <a:cs typeface="Tahoma"/>
                        </a:rPr>
                        <a:t>Вид</a:t>
                      </a:r>
                      <a:r>
                        <a:rPr sz="900" b="1" spc="-10" dirty="0">
                          <a:solidFill>
                            <a:srgbClr val="393746"/>
                          </a:solidFill>
                          <a:latin typeface="Tahoma"/>
                          <a:cs typeface="Tahoma"/>
                        </a:rPr>
                        <a:t> объекта</a:t>
                      </a:r>
                      <a:endParaRPr sz="900" dirty="0">
                        <a:latin typeface="Tahoma"/>
                        <a:cs typeface="Tahoma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385445">
                        <a:lnSpc>
                          <a:spcPct val="100099"/>
                        </a:lnSpc>
                        <a:spcBef>
                          <a:spcPts val="335"/>
                        </a:spcBef>
                      </a:pPr>
                      <a:r>
                        <a:rPr sz="900" b="1" dirty="0">
                          <a:solidFill>
                            <a:srgbClr val="393746"/>
                          </a:solidFill>
                          <a:latin typeface="Tahoma"/>
                          <a:cs typeface="Tahoma"/>
                        </a:rPr>
                        <a:t>Ставка</a:t>
                      </a:r>
                      <a:r>
                        <a:rPr sz="900" b="1" spc="75" dirty="0">
                          <a:solidFill>
                            <a:srgbClr val="39374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393746"/>
                          </a:solidFill>
                          <a:latin typeface="Tahoma"/>
                          <a:cs typeface="Tahoma"/>
                        </a:rPr>
                        <a:t>земельного налога,</a:t>
                      </a:r>
                      <a:r>
                        <a:rPr sz="900" b="1" spc="-15" dirty="0">
                          <a:solidFill>
                            <a:srgbClr val="39374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305" dirty="0">
                          <a:solidFill>
                            <a:srgbClr val="393746"/>
                          </a:solidFill>
                          <a:latin typeface="Tahoma"/>
                          <a:cs typeface="Tahoma"/>
                        </a:rPr>
                        <a:t>%</a:t>
                      </a:r>
                      <a:r>
                        <a:rPr sz="900" b="1" spc="5" dirty="0">
                          <a:solidFill>
                            <a:srgbClr val="39374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393746"/>
                          </a:solidFill>
                          <a:latin typeface="Tahoma"/>
                          <a:cs typeface="Tahoma"/>
                        </a:rPr>
                        <a:t>от </a:t>
                      </a:r>
                      <a:r>
                        <a:rPr sz="900" b="1" spc="-10" dirty="0">
                          <a:solidFill>
                            <a:srgbClr val="393746"/>
                          </a:solidFill>
                          <a:latin typeface="Tahoma"/>
                          <a:cs typeface="Tahoma"/>
                        </a:rPr>
                        <a:t>кадастровой стоимости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FF4"/>
                    </a:solidFill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marL="91440">
                        <a:lnSpc>
                          <a:spcPts val="1065"/>
                        </a:lnSpc>
                      </a:pPr>
                      <a:r>
                        <a:rPr sz="9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Земли</a:t>
                      </a:r>
                      <a:r>
                        <a:rPr sz="900" spc="-3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с/х</a:t>
                      </a:r>
                      <a:r>
                        <a:rPr sz="900" spc="-2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назначения,</a:t>
                      </a:r>
                      <a:r>
                        <a:rPr sz="900" spc="-3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с/х</a:t>
                      </a:r>
                      <a:r>
                        <a:rPr sz="900" spc="-1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производства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FF4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25" dirty="0">
                          <a:solidFill>
                            <a:srgbClr val="393746"/>
                          </a:solidFill>
                          <a:latin typeface="Tahoma"/>
                          <a:cs typeface="Tahoma"/>
                        </a:rPr>
                        <a:t>0,3</a:t>
                      </a:r>
                      <a:endParaRPr sz="9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FF4"/>
                    </a:solidFill>
                  </a:tcPr>
                </a:tc>
              </a:tr>
              <a:tr h="504190">
                <a:tc>
                  <a:txBody>
                    <a:bodyPr/>
                    <a:lstStyle/>
                    <a:p>
                      <a:pPr marL="91440" marR="1397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spc="-4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Жилищный</a:t>
                      </a:r>
                      <a:r>
                        <a:rPr sz="900" spc="-1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фонд,</a:t>
                      </a:r>
                      <a:r>
                        <a:rPr sz="900" spc="1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жилищное</a:t>
                      </a:r>
                      <a:r>
                        <a:rPr sz="900" spc="-2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3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строительство,</a:t>
                      </a:r>
                      <a:r>
                        <a:rPr sz="900" spc="3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объекты</a:t>
                      </a:r>
                      <a:r>
                        <a:rPr sz="9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инженерной инфраструктуры</a:t>
                      </a:r>
                      <a:r>
                        <a:rPr sz="9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3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жилищно-</a:t>
                      </a:r>
                      <a:r>
                        <a:rPr sz="9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коммунального</a:t>
                      </a:r>
                      <a:r>
                        <a:rPr sz="900" spc="-5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комплекса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F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FF4"/>
                    </a:solidFill>
                  </a:tcPr>
                </a:tc>
              </a:tr>
              <a:tr h="400685">
                <a:tc>
                  <a:txBody>
                    <a:bodyPr/>
                    <a:lstStyle/>
                    <a:p>
                      <a:pPr marL="91440" marR="1092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spc="-2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Не</a:t>
                      </a:r>
                      <a:r>
                        <a:rPr sz="900" spc="-2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используемые</a:t>
                      </a:r>
                      <a:r>
                        <a:rPr sz="900" spc="-3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2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900" spc="-2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предпринимательской</a:t>
                      </a:r>
                      <a:r>
                        <a:rPr sz="900" spc="-3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4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деятельности</a:t>
                      </a:r>
                      <a:r>
                        <a:rPr sz="9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земли</a:t>
                      </a:r>
                      <a:r>
                        <a:rPr sz="900" spc="-5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для </a:t>
                      </a:r>
                      <a:r>
                        <a:rPr sz="900" spc="-4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ведения </a:t>
                      </a:r>
                      <a:r>
                        <a:rPr sz="900" spc="-6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ЛПХ,</a:t>
                      </a:r>
                      <a:r>
                        <a:rPr sz="900" spc="-4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садоводства,</a:t>
                      </a:r>
                      <a:r>
                        <a:rPr sz="900" spc="-1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огородничества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F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FF4"/>
                    </a:solidFill>
                  </a:tcPr>
                </a:tc>
              </a:tr>
              <a:tr h="400685">
                <a:tc>
                  <a:txBody>
                    <a:bodyPr/>
                    <a:lstStyle/>
                    <a:p>
                      <a:pPr marL="91440" marR="415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spc="-3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Ограниченные</a:t>
                      </a:r>
                      <a:r>
                        <a:rPr sz="900" spc="-2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2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9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обороте</a:t>
                      </a:r>
                      <a:r>
                        <a:rPr sz="9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3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(предоставленных</a:t>
                      </a:r>
                      <a:r>
                        <a:rPr sz="900" spc="4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8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для</a:t>
                      </a:r>
                      <a:r>
                        <a:rPr sz="9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обеспечения обороны,</a:t>
                      </a:r>
                      <a:r>
                        <a:rPr sz="900" spc="-1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безопасности</a:t>
                      </a:r>
                      <a:r>
                        <a:rPr sz="900" spc="-1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3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9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таможенных</a:t>
                      </a:r>
                      <a:r>
                        <a:rPr sz="900" spc="-2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нужд)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F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FF4"/>
                    </a:solidFill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spc="-2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Прочие</a:t>
                      </a:r>
                      <a:r>
                        <a:rPr sz="9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земельные</a:t>
                      </a:r>
                      <a:r>
                        <a:rPr sz="900" spc="-4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участки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900" b="1" spc="-25" dirty="0">
                          <a:solidFill>
                            <a:srgbClr val="393746"/>
                          </a:solidFill>
                          <a:latin typeface="Tahoma"/>
                          <a:cs typeface="Tahoma"/>
                        </a:rPr>
                        <a:t>1,5</a:t>
                      </a:r>
                      <a:endParaRPr sz="900" dirty="0">
                        <a:latin typeface="Tahoma"/>
                        <a:cs typeface="Tahoma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FF4"/>
                    </a:solidFill>
                  </a:tcPr>
                </a:tc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8801692" y="688594"/>
            <a:ext cx="180975" cy="83566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10" dirty="0">
                <a:solidFill>
                  <a:srgbClr val="7D7D7D"/>
                </a:solidFill>
                <a:latin typeface="Verdana"/>
                <a:cs typeface="Verdana"/>
                <a:hlinkClick r:id="rId8"/>
              </a:rPr>
              <a:t>www.rybinsk.ru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80119" y="281940"/>
            <a:ext cx="300355" cy="288290"/>
          </a:xfrm>
          <a:prstGeom prst="rect">
            <a:avLst/>
          </a:prstGeom>
          <a:solidFill>
            <a:srgbClr val="55536D"/>
          </a:solidFill>
        </p:spPr>
        <p:txBody>
          <a:bodyPr vert="horz" wrap="square" lIns="0" tIns="3810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300"/>
              </a:spcBef>
            </a:pP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566" y="1239774"/>
            <a:ext cx="187960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85214D"/>
                </a:solidFill>
                <a:latin typeface="Verdana"/>
                <a:cs typeface="Verdana"/>
              </a:rPr>
              <a:t>СПЕЦИАЛЬНЫЙ ИНВЕСТИЦИОННЫЙ </a:t>
            </a:r>
            <a:r>
              <a:rPr sz="1400" spc="-100" dirty="0">
                <a:solidFill>
                  <a:srgbClr val="85214D"/>
                </a:solidFill>
                <a:latin typeface="Verdana"/>
                <a:cs typeface="Verdana"/>
              </a:rPr>
              <a:t>КОНТРАКТ</a:t>
            </a:r>
            <a:r>
              <a:rPr sz="1400" spc="-120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85214D"/>
                </a:solidFill>
                <a:latin typeface="Verdana"/>
                <a:cs typeface="Verdana"/>
              </a:rPr>
              <a:t>(СПИК</a:t>
            </a:r>
            <a:r>
              <a:rPr sz="1400" spc="-75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85214D"/>
                </a:solidFill>
                <a:latin typeface="Verdana"/>
                <a:cs typeface="Verdana"/>
              </a:rPr>
              <a:t>2.0)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566" y="2590241"/>
            <a:ext cx="176403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85214D"/>
                </a:solidFill>
                <a:latin typeface="Verdana"/>
                <a:cs typeface="Verdana"/>
              </a:rPr>
              <a:t>ПРИОРИТЕТНЫЙ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60" dirty="0">
                <a:solidFill>
                  <a:srgbClr val="85214D"/>
                </a:solidFill>
                <a:latin typeface="Verdana"/>
                <a:cs typeface="Verdana"/>
              </a:rPr>
              <a:t>ИНВЕСТИЦИОННЫЙ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566" y="3017647"/>
            <a:ext cx="1874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0" dirty="0">
                <a:solidFill>
                  <a:srgbClr val="85214D"/>
                </a:solidFill>
                <a:latin typeface="Verdana"/>
                <a:cs typeface="Verdana"/>
              </a:rPr>
              <a:t>ПРОЕКТ</a:t>
            </a:r>
            <a:r>
              <a:rPr sz="1400" spc="-85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85214D"/>
                </a:solidFill>
                <a:latin typeface="Verdana"/>
                <a:cs typeface="Verdana"/>
              </a:rPr>
              <a:t>и</a:t>
            </a:r>
            <a:r>
              <a:rPr sz="1400" spc="-75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85214D"/>
                </a:solidFill>
                <a:latin typeface="Verdana"/>
                <a:cs typeface="Verdana"/>
              </a:rPr>
              <a:t>ПРОЕКТ</a:t>
            </a:r>
            <a:r>
              <a:rPr sz="1400" spc="-95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85214D"/>
                </a:solidFill>
                <a:latin typeface="Verdana"/>
                <a:cs typeface="Verdana"/>
              </a:rPr>
              <a:t>ПО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566" y="3231007"/>
            <a:ext cx="24625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85214D"/>
                </a:solidFill>
                <a:latin typeface="Verdana"/>
                <a:cs typeface="Verdana"/>
              </a:rPr>
              <a:t>СОЗДАНИЮ</a:t>
            </a:r>
            <a:r>
              <a:rPr sz="1400" spc="140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85214D"/>
                </a:solidFill>
                <a:latin typeface="Verdana"/>
                <a:cs typeface="Verdana"/>
              </a:rPr>
              <a:t>ПРОМПАРКОВ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566" y="4049014"/>
            <a:ext cx="176403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85214D"/>
                </a:solidFill>
                <a:latin typeface="Verdana"/>
                <a:cs typeface="Verdana"/>
              </a:rPr>
              <a:t>РЕГИОНАЛЬНЫЙ </a:t>
            </a:r>
            <a:r>
              <a:rPr sz="1400" spc="-65" dirty="0">
                <a:solidFill>
                  <a:srgbClr val="85214D"/>
                </a:solidFill>
                <a:latin typeface="Verdana"/>
                <a:cs typeface="Verdana"/>
              </a:rPr>
              <a:t>ИНВЕСТИЦИОННЫЙ </a:t>
            </a:r>
            <a:r>
              <a:rPr sz="1400" spc="-100" dirty="0">
                <a:solidFill>
                  <a:srgbClr val="85214D"/>
                </a:solidFill>
                <a:latin typeface="Verdana"/>
                <a:cs typeface="Verdana"/>
              </a:rPr>
              <a:t>ПРОЕКТ</a:t>
            </a:r>
            <a:r>
              <a:rPr sz="1400" spc="-70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85214D"/>
                </a:solidFill>
                <a:latin typeface="Verdana"/>
                <a:cs typeface="Verdana"/>
              </a:rPr>
              <a:t>(РИП)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3736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124711"/>
            <a:ext cx="9144000" cy="4189095"/>
          </a:xfrm>
          <a:custGeom>
            <a:avLst/>
            <a:gdLst/>
            <a:ahLst/>
            <a:cxnLst/>
            <a:rect l="l" t="t" r="r" b="b"/>
            <a:pathLst>
              <a:path w="9144000" h="4189095">
                <a:moveTo>
                  <a:pt x="4428744" y="0"/>
                </a:moveTo>
                <a:lnTo>
                  <a:pt x="4475734" y="4188968"/>
                </a:lnTo>
              </a:path>
              <a:path w="9144000" h="4189095">
                <a:moveTo>
                  <a:pt x="0" y="1368298"/>
                </a:moveTo>
                <a:lnTo>
                  <a:pt x="9144000" y="1368298"/>
                </a:lnTo>
              </a:path>
              <a:path w="9144000" h="4189095">
                <a:moveTo>
                  <a:pt x="0" y="2736596"/>
                </a:moveTo>
                <a:lnTo>
                  <a:pt x="9144000" y="2736596"/>
                </a:lnTo>
              </a:path>
              <a:path w="9144000" h="4189095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130" y="3530854"/>
            <a:ext cx="438531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Verdana"/>
                <a:cs typeface="Verdana"/>
              </a:rPr>
              <a:t>Закон</a:t>
            </a:r>
            <a:r>
              <a:rPr sz="900" spc="-60" dirty="0">
                <a:latin typeface="Verdana"/>
                <a:cs typeface="Verdana"/>
              </a:rPr>
              <a:t> </a:t>
            </a:r>
            <a:r>
              <a:rPr sz="900" spc="-35" dirty="0">
                <a:latin typeface="Verdana"/>
                <a:cs typeface="Verdana"/>
              </a:rPr>
              <a:t>ЯО</a:t>
            </a:r>
            <a:r>
              <a:rPr sz="900" spc="-50" dirty="0">
                <a:latin typeface="Verdana"/>
                <a:cs typeface="Verdana"/>
              </a:rPr>
              <a:t> </a:t>
            </a:r>
            <a:r>
              <a:rPr sz="900" spc="-35" dirty="0">
                <a:latin typeface="Verdana"/>
                <a:cs typeface="Verdana"/>
              </a:rPr>
              <a:t>от</a:t>
            </a:r>
            <a:r>
              <a:rPr sz="900" spc="-45" dirty="0">
                <a:latin typeface="Verdana"/>
                <a:cs typeface="Verdana"/>
              </a:rPr>
              <a:t> </a:t>
            </a:r>
            <a:r>
              <a:rPr sz="900" spc="-90" dirty="0">
                <a:latin typeface="Verdana"/>
                <a:cs typeface="Verdana"/>
              </a:rPr>
              <a:t>19.12.05</a:t>
            </a:r>
            <a:r>
              <a:rPr sz="900" spc="-40" dirty="0">
                <a:latin typeface="Verdana"/>
                <a:cs typeface="Verdana"/>
              </a:rPr>
              <a:t> </a:t>
            </a:r>
            <a:r>
              <a:rPr sz="900" spc="-70" dirty="0">
                <a:latin typeface="Verdana"/>
                <a:cs typeface="Verdana"/>
              </a:rPr>
              <a:t>№</a:t>
            </a:r>
            <a:r>
              <a:rPr sz="900" spc="-50" dirty="0">
                <a:latin typeface="Verdana"/>
                <a:cs typeface="Verdana"/>
              </a:rPr>
              <a:t> </a:t>
            </a:r>
            <a:r>
              <a:rPr sz="900" spc="-95" dirty="0">
                <a:latin typeface="Verdana"/>
                <a:cs typeface="Verdana"/>
              </a:rPr>
              <a:t>83-з</a:t>
            </a:r>
            <a:r>
              <a:rPr sz="900" spc="-95" dirty="0" smtClean="0">
                <a:latin typeface="Verdana"/>
                <a:cs typeface="Verdana"/>
              </a:rPr>
              <a:t>,</a:t>
            </a:r>
            <a:r>
              <a:rPr sz="900" spc="-50" dirty="0" smtClean="0">
                <a:latin typeface="Verdana"/>
                <a:cs typeface="Verdana"/>
              </a:rPr>
              <a:t> </a:t>
            </a:r>
            <a:r>
              <a:rPr sz="900" spc="-10" dirty="0" err="1" smtClean="0">
                <a:latin typeface="Verdana"/>
                <a:cs typeface="Verdana"/>
              </a:rPr>
              <a:t>Закон</a:t>
            </a:r>
            <a:r>
              <a:rPr sz="900" spc="-65" dirty="0" smtClean="0">
                <a:latin typeface="Verdana"/>
                <a:cs typeface="Verdana"/>
              </a:rPr>
              <a:t> </a:t>
            </a:r>
            <a:r>
              <a:rPr sz="900" spc="-35" dirty="0" smtClean="0">
                <a:latin typeface="Verdana"/>
                <a:cs typeface="Verdana"/>
              </a:rPr>
              <a:t>ЯО</a:t>
            </a:r>
            <a:r>
              <a:rPr sz="900" spc="-25" dirty="0" smtClean="0">
                <a:latin typeface="Verdana"/>
                <a:cs typeface="Verdana"/>
              </a:rPr>
              <a:t> </a:t>
            </a:r>
            <a:r>
              <a:rPr sz="900" spc="-35" dirty="0" err="1" smtClean="0">
                <a:latin typeface="Verdana"/>
                <a:cs typeface="Verdana"/>
              </a:rPr>
              <a:t>от</a:t>
            </a:r>
            <a:r>
              <a:rPr sz="900" spc="-40" dirty="0" smtClean="0">
                <a:latin typeface="Verdana"/>
                <a:cs typeface="Verdana"/>
              </a:rPr>
              <a:t> </a:t>
            </a:r>
            <a:r>
              <a:rPr sz="900" spc="-90" dirty="0" smtClean="0">
                <a:latin typeface="Verdana"/>
                <a:cs typeface="Verdana"/>
              </a:rPr>
              <a:t>15.10.2003</a:t>
            </a:r>
            <a:r>
              <a:rPr sz="900" spc="-65" dirty="0" smtClean="0">
                <a:latin typeface="Verdana"/>
                <a:cs typeface="Verdana"/>
              </a:rPr>
              <a:t> </a:t>
            </a:r>
            <a:r>
              <a:rPr sz="900" spc="-70" dirty="0" smtClean="0">
                <a:latin typeface="Verdana"/>
                <a:cs typeface="Verdana"/>
              </a:rPr>
              <a:t>№</a:t>
            </a:r>
            <a:r>
              <a:rPr sz="900" spc="-30" dirty="0" smtClean="0">
                <a:latin typeface="Verdana"/>
                <a:cs typeface="Verdana"/>
              </a:rPr>
              <a:t> </a:t>
            </a:r>
            <a:r>
              <a:rPr sz="900" spc="-95" dirty="0" smtClean="0">
                <a:latin typeface="Verdana"/>
                <a:cs typeface="Verdana"/>
              </a:rPr>
              <a:t>45-</a:t>
            </a:r>
            <a:r>
              <a:rPr sz="900" spc="-50" dirty="0" smtClean="0">
                <a:latin typeface="Verdana"/>
                <a:cs typeface="Verdana"/>
              </a:rPr>
              <a:t>з</a:t>
            </a:r>
            <a:r>
              <a:rPr lang="ru-RU" sz="900" spc="-50" dirty="0" smtClean="0">
                <a:latin typeface="Verdana"/>
                <a:cs typeface="Verdana"/>
              </a:rPr>
              <a:t>, </a:t>
            </a:r>
            <a:r>
              <a:rPr lang="ru-RU" sz="900" spc="-10" dirty="0" smtClean="0">
                <a:latin typeface="Verdana"/>
                <a:cs typeface="Verdana"/>
              </a:rPr>
              <a:t>Постановление</a:t>
            </a:r>
            <a:r>
              <a:rPr lang="ru-RU" sz="900" spc="-55" dirty="0" smtClean="0">
                <a:latin typeface="Verdana"/>
                <a:cs typeface="Verdana"/>
              </a:rPr>
              <a:t> </a:t>
            </a:r>
            <a:r>
              <a:rPr lang="ru-RU" sz="900" spc="-35" dirty="0" smtClean="0">
                <a:latin typeface="Verdana"/>
                <a:cs typeface="Verdana"/>
              </a:rPr>
              <a:t>Правительства ЯО </a:t>
            </a:r>
            <a:r>
              <a:rPr lang="ru-RU" sz="900" spc="-40" dirty="0" smtClean="0">
                <a:latin typeface="Verdana"/>
                <a:cs typeface="Verdana"/>
              </a:rPr>
              <a:t>от</a:t>
            </a:r>
            <a:r>
              <a:rPr lang="ru-RU" sz="900" spc="-55" dirty="0" smtClean="0">
                <a:latin typeface="Verdana"/>
                <a:cs typeface="Verdana"/>
              </a:rPr>
              <a:t> </a:t>
            </a:r>
            <a:r>
              <a:rPr lang="ru-RU" sz="900" spc="-45" dirty="0" smtClean="0">
                <a:latin typeface="Verdana"/>
                <a:cs typeface="Verdana"/>
              </a:rPr>
              <a:t>05.10.2018</a:t>
            </a:r>
            <a:r>
              <a:rPr lang="ru-RU" sz="900" dirty="0">
                <a:latin typeface="Verdana"/>
                <a:cs typeface="Verdana"/>
              </a:rPr>
              <a:t> </a:t>
            </a:r>
            <a:r>
              <a:rPr lang="ru-RU" sz="900" spc="-65" dirty="0" smtClean="0">
                <a:latin typeface="Verdana"/>
                <a:cs typeface="Verdana"/>
              </a:rPr>
              <a:t>№</a:t>
            </a:r>
            <a:r>
              <a:rPr lang="ru-RU" sz="900" spc="-55" dirty="0" smtClean="0">
                <a:latin typeface="Verdana"/>
                <a:cs typeface="Verdana"/>
              </a:rPr>
              <a:t> </a:t>
            </a:r>
            <a:r>
              <a:rPr lang="ru-RU" sz="900" spc="-95" dirty="0" smtClean="0">
                <a:latin typeface="Verdana"/>
                <a:cs typeface="Verdana"/>
              </a:rPr>
              <a:t>735-</a:t>
            </a:r>
            <a:r>
              <a:rPr lang="ru-RU" sz="900" spc="-65" dirty="0" smtClean="0">
                <a:latin typeface="Verdana"/>
                <a:cs typeface="Verdana"/>
              </a:rPr>
              <a:t>п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130" y="5119878"/>
            <a:ext cx="34886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Verdana"/>
                <a:cs typeface="Verdana"/>
              </a:rPr>
              <a:t>Закон</a:t>
            </a:r>
            <a:r>
              <a:rPr sz="900" spc="-60" dirty="0">
                <a:latin typeface="Verdana"/>
                <a:cs typeface="Verdana"/>
              </a:rPr>
              <a:t> </a:t>
            </a:r>
            <a:r>
              <a:rPr sz="900" spc="-35" dirty="0">
                <a:latin typeface="Verdana"/>
                <a:cs typeface="Verdana"/>
              </a:rPr>
              <a:t>ЯО</a:t>
            </a:r>
            <a:r>
              <a:rPr sz="900" spc="-45" dirty="0">
                <a:latin typeface="Verdana"/>
                <a:cs typeface="Verdana"/>
              </a:rPr>
              <a:t> </a:t>
            </a:r>
            <a:r>
              <a:rPr sz="900" spc="-35" dirty="0">
                <a:latin typeface="Verdana"/>
                <a:cs typeface="Verdana"/>
              </a:rPr>
              <a:t>от</a:t>
            </a:r>
            <a:r>
              <a:rPr sz="900" spc="-40" dirty="0">
                <a:latin typeface="Verdana"/>
                <a:cs typeface="Verdana"/>
              </a:rPr>
              <a:t> </a:t>
            </a:r>
            <a:r>
              <a:rPr sz="900" spc="-90" dirty="0">
                <a:latin typeface="Verdana"/>
                <a:cs typeface="Verdana"/>
              </a:rPr>
              <a:t>19.12.2005</a:t>
            </a:r>
            <a:r>
              <a:rPr sz="900" spc="-50" dirty="0">
                <a:latin typeface="Verdana"/>
                <a:cs typeface="Verdana"/>
              </a:rPr>
              <a:t> </a:t>
            </a:r>
            <a:r>
              <a:rPr sz="900" spc="-65" dirty="0">
                <a:latin typeface="Verdana"/>
                <a:cs typeface="Verdana"/>
              </a:rPr>
              <a:t>№</a:t>
            </a:r>
            <a:r>
              <a:rPr sz="900" spc="-50" dirty="0">
                <a:latin typeface="Verdana"/>
                <a:cs typeface="Verdana"/>
              </a:rPr>
              <a:t> </a:t>
            </a:r>
            <a:r>
              <a:rPr sz="900" spc="-95" dirty="0">
                <a:latin typeface="Verdana"/>
                <a:cs typeface="Verdana"/>
              </a:rPr>
              <a:t>83-з,</a:t>
            </a:r>
            <a:r>
              <a:rPr sz="900" spc="-65" dirty="0">
                <a:latin typeface="Verdana"/>
                <a:cs typeface="Verdana"/>
              </a:rPr>
              <a:t> </a:t>
            </a:r>
            <a:r>
              <a:rPr sz="900" spc="-10" dirty="0">
                <a:latin typeface="Verdana"/>
                <a:cs typeface="Verdana"/>
              </a:rPr>
              <a:t>Закон</a:t>
            </a:r>
            <a:r>
              <a:rPr sz="900" spc="-55" dirty="0">
                <a:latin typeface="Verdana"/>
                <a:cs typeface="Verdana"/>
              </a:rPr>
              <a:t> </a:t>
            </a:r>
            <a:r>
              <a:rPr sz="900" spc="-35" dirty="0">
                <a:latin typeface="Verdana"/>
                <a:cs typeface="Verdana"/>
              </a:rPr>
              <a:t>ЯО</a:t>
            </a:r>
            <a:r>
              <a:rPr sz="900" spc="-45" dirty="0">
                <a:latin typeface="Verdana"/>
                <a:cs typeface="Verdana"/>
              </a:rPr>
              <a:t> </a:t>
            </a:r>
            <a:r>
              <a:rPr sz="900" spc="-35" dirty="0">
                <a:latin typeface="Verdana"/>
                <a:cs typeface="Verdana"/>
              </a:rPr>
              <a:t>от</a:t>
            </a:r>
            <a:r>
              <a:rPr sz="900" spc="-40" dirty="0">
                <a:latin typeface="Verdana"/>
                <a:cs typeface="Verdana"/>
              </a:rPr>
              <a:t> </a:t>
            </a:r>
            <a:r>
              <a:rPr sz="900" spc="-90" dirty="0">
                <a:latin typeface="Verdana"/>
                <a:cs typeface="Verdana"/>
              </a:rPr>
              <a:t>15.10.2003</a:t>
            </a:r>
            <a:r>
              <a:rPr sz="900" spc="-55" dirty="0">
                <a:latin typeface="Verdana"/>
                <a:cs typeface="Verdana"/>
              </a:rPr>
              <a:t> </a:t>
            </a:r>
            <a:r>
              <a:rPr sz="900" spc="-65" dirty="0">
                <a:latin typeface="Verdana"/>
                <a:cs typeface="Verdana"/>
              </a:rPr>
              <a:t>№</a:t>
            </a:r>
            <a:r>
              <a:rPr sz="900" spc="-50" dirty="0">
                <a:latin typeface="Verdana"/>
                <a:cs typeface="Verdana"/>
              </a:rPr>
              <a:t> </a:t>
            </a:r>
            <a:r>
              <a:rPr sz="900" spc="-95" dirty="0">
                <a:latin typeface="Verdana"/>
                <a:cs typeface="Verdana"/>
              </a:rPr>
              <a:t>45-</a:t>
            </a:r>
            <a:r>
              <a:rPr sz="900" spc="-50" dirty="0">
                <a:latin typeface="Verdana"/>
                <a:cs typeface="Verdana"/>
              </a:rPr>
              <a:t>з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92192" y="1293621"/>
            <a:ext cx="37058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35" dirty="0">
                <a:solidFill>
                  <a:srgbClr val="85214D"/>
                </a:solidFill>
                <a:latin typeface="Verdana"/>
                <a:cs typeface="Verdana"/>
              </a:rPr>
              <a:t>СОГЛАШЕНИЕ</a:t>
            </a:r>
            <a:r>
              <a:rPr sz="1400" spc="-120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110" dirty="0">
                <a:solidFill>
                  <a:srgbClr val="85214D"/>
                </a:solidFill>
                <a:latin typeface="Verdana"/>
                <a:cs typeface="Verdana"/>
              </a:rPr>
              <a:t>О</a:t>
            </a:r>
            <a:r>
              <a:rPr sz="1400" spc="-65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70" dirty="0">
                <a:solidFill>
                  <a:srgbClr val="85214D"/>
                </a:solidFill>
                <a:latin typeface="Verdana"/>
                <a:cs typeface="Verdana"/>
              </a:rPr>
              <a:t>ЗАЩИТЕ</a:t>
            </a:r>
            <a:r>
              <a:rPr sz="1400" spc="-105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85214D"/>
                </a:solidFill>
                <a:latin typeface="Verdana"/>
                <a:cs typeface="Verdana"/>
              </a:rPr>
              <a:t>И</a:t>
            </a:r>
            <a:r>
              <a:rPr sz="1400" spc="-65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85214D"/>
                </a:solidFill>
                <a:latin typeface="Verdana"/>
                <a:cs typeface="Verdana"/>
              </a:rPr>
              <a:t>ПООЩРЕНИИ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85214D"/>
                </a:solidFill>
                <a:latin typeface="Verdana"/>
                <a:cs typeface="Verdana"/>
              </a:rPr>
              <a:t>КАПИТАЛОВЛОЖЕНИЙ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55616" y="2644901"/>
            <a:ext cx="389064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85214D"/>
                </a:solidFill>
                <a:latin typeface="Verdana"/>
                <a:cs typeface="Verdana"/>
              </a:rPr>
              <a:t>ФИНАНСИРОВАНИЕ</a:t>
            </a:r>
            <a:r>
              <a:rPr sz="1400" spc="-30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85214D"/>
                </a:solidFill>
                <a:latin typeface="Verdana"/>
                <a:cs typeface="Verdana"/>
              </a:rPr>
              <a:t>ИНФРАСТРУКТУРЫ</a:t>
            </a:r>
            <a:r>
              <a:rPr sz="1400" spc="-30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85214D"/>
                </a:solidFill>
                <a:latin typeface="Verdana"/>
                <a:cs typeface="Verdana"/>
              </a:rPr>
              <a:t>ПРИ </a:t>
            </a:r>
            <a:r>
              <a:rPr sz="1400" spc="-30" dirty="0">
                <a:solidFill>
                  <a:srgbClr val="85214D"/>
                </a:solidFill>
                <a:latin typeface="Verdana"/>
                <a:cs typeface="Verdana"/>
              </a:rPr>
              <a:t>РЕАЛИЗАЦИИ</a:t>
            </a:r>
            <a:r>
              <a:rPr sz="1400" spc="-90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85214D"/>
                </a:solidFill>
                <a:latin typeface="Verdana"/>
                <a:cs typeface="Verdana"/>
              </a:rPr>
              <a:t>НОВЫХ</a:t>
            </a:r>
            <a:r>
              <a:rPr sz="1400" spc="-70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85214D"/>
                </a:solidFill>
                <a:latin typeface="Verdana"/>
                <a:cs typeface="Verdana"/>
              </a:rPr>
              <a:t>ИНВЕСТИЦИОННЫХ </a:t>
            </a:r>
            <a:r>
              <a:rPr sz="1400" spc="-90" dirty="0">
                <a:solidFill>
                  <a:srgbClr val="85214D"/>
                </a:solidFill>
                <a:latin typeface="Verdana"/>
                <a:cs typeface="Verdana"/>
              </a:rPr>
              <a:t>ПРОЕКТОВ</a:t>
            </a:r>
            <a:r>
              <a:rPr sz="1400" spc="-80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85214D"/>
                </a:solidFill>
                <a:latin typeface="Verdana"/>
                <a:cs typeface="Verdana"/>
              </a:rPr>
              <a:t>(НИП)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55616" y="3601592"/>
            <a:ext cx="1682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5" dirty="0">
                <a:latin typeface="Verdana"/>
                <a:cs typeface="Verdana"/>
              </a:rPr>
              <a:t>ПП</a:t>
            </a:r>
            <a:r>
              <a:rPr sz="900" spc="-55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РФ</a:t>
            </a:r>
            <a:r>
              <a:rPr sz="900" spc="-35" dirty="0">
                <a:latin typeface="Verdana"/>
                <a:cs typeface="Verdana"/>
              </a:rPr>
              <a:t> от</a:t>
            </a:r>
            <a:r>
              <a:rPr sz="900" spc="-45" dirty="0">
                <a:latin typeface="Verdana"/>
                <a:cs typeface="Verdana"/>
              </a:rPr>
              <a:t> </a:t>
            </a:r>
            <a:r>
              <a:rPr sz="900" spc="-90" dirty="0">
                <a:latin typeface="Verdana"/>
                <a:cs typeface="Verdana"/>
              </a:rPr>
              <a:t>19.10.2020</a:t>
            </a:r>
            <a:r>
              <a:rPr sz="900" spc="-60" dirty="0">
                <a:latin typeface="Verdana"/>
                <a:cs typeface="Verdana"/>
              </a:rPr>
              <a:t> </a:t>
            </a:r>
            <a:r>
              <a:rPr sz="900" spc="-90" dirty="0">
                <a:latin typeface="Verdana"/>
                <a:cs typeface="Verdana"/>
              </a:rPr>
              <a:t>г.</a:t>
            </a:r>
            <a:r>
              <a:rPr sz="900" spc="-45" dirty="0">
                <a:latin typeface="Verdana"/>
                <a:cs typeface="Verdana"/>
              </a:rPr>
              <a:t> </a:t>
            </a:r>
            <a:r>
              <a:rPr sz="900" spc="-65" dirty="0">
                <a:latin typeface="Verdana"/>
                <a:cs typeface="Verdana"/>
              </a:rPr>
              <a:t>№</a:t>
            </a:r>
            <a:r>
              <a:rPr sz="900" spc="-55" dirty="0">
                <a:latin typeface="Verdana"/>
                <a:cs typeface="Verdana"/>
              </a:rPr>
              <a:t> </a:t>
            </a:r>
            <a:r>
              <a:rPr sz="900" spc="-35" dirty="0">
                <a:latin typeface="Verdana"/>
                <a:cs typeface="Verdana"/>
              </a:rPr>
              <a:t>1704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55616" y="2156205"/>
            <a:ext cx="2463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Verdana"/>
                <a:cs typeface="Verdana"/>
              </a:rPr>
              <a:t>Федеральный</a:t>
            </a:r>
            <a:r>
              <a:rPr sz="900" spc="-15" dirty="0">
                <a:latin typeface="Verdana"/>
                <a:cs typeface="Verdana"/>
              </a:rPr>
              <a:t> </a:t>
            </a:r>
            <a:r>
              <a:rPr sz="900" spc="-30" dirty="0">
                <a:latin typeface="Verdana"/>
                <a:cs typeface="Verdana"/>
              </a:rPr>
              <a:t>закон</a:t>
            </a:r>
            <a:r>
              <a:rPr sz="900" spc="-50" dirty="0">
                <a:latin typeface="Verdana"/>
                <a:cs typeface="Verdana"/>
              </a:rPr>
              <a:t> </a:t>
            </a:r>
            <a:r>
              <a:rPr sz="900" spc="-35" dirty="0">
                <a:latin typeface="Verdana"/>
                <a:cs typeface="Verdana"/>
              </a:rPr>
              <a:t>от</a:t>
            </a:r>
            <a:r>
              <a:rPr sz="900" spc="-20" dirty="0">
                <a:latin typeface="Verdana"/>
                <a:cs typeface="Verdana"/>
              </a:rPr>
              <a:t> </a:t>
            </a:r>
            <a:r>
              <a:rPr sz="900" spc="-90" dirty="0">
                <a:latin typeface="Verdana"/>
                <a:cs typeface="Verdana"/>
              </a:rPr>
              <a:t>01.04.2020</a:t>
            </a:r>
            <a:r>
              <a:rPr sz="900" spc="-30" dirty="0">
                <a:latin typeface="Verdana"/>
                <a:cs typeface="Verdana"/>
              </a:rPr>
              <a:t> </a:t>
            </a:r>
            <a:r>
              <a:rPr sz="900" spc="-65" dirty="0">
                <a:latin typeface="Verdana"/>
                <a:cs typeface="Verdana"/>
              </a:rPr>
              <a:t>№</a:t>
            </a:r>
            <a:r>
              <a:rPr sz="900" spc="-30" dirty="0">
                <a:latin typeface="Verdana"/>
                <a:cs typeface="Verdana"/>
              </a:rPr>
              <a:t> </a:t>
            </a:r>
            <a:r>
              <a:rPr sz="900" spc="-90" dirty="0">
                <a:latin typeface="Verdana"/>
                <a:cs typeface="Verdana"/>
              </a:rPr>
              <a:t>69-</a:t>
            </a:r>
            <a:r>
              <a:rPr sz="900" spc="-25" dirty="0">
                <a:latin typeface="Verdana"/>
                <a:cs typeface="Verdana"/>
              </a:rPr>
              <a:t>ФЗ </a:t>
            </a:r>
            <a:r>
              <a:rPr sz="900" spc="-65" dirty="0">
                <a:latin typeface="Verdana"/>
                <a:cs typeface="Verdana"/>
              </a:rPr>
              <a:t>ПП</a:t>
            </a:r>
            <a:r>
              <a:rPr sz="900" spc="-50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РФ</a:t>
            </a:r>
            <a:r>
              <a:rPr sz="900" spc="-35" dirty="0">
                <a:latin typeface="Verdana"/>
                <a:cs typeface="Verdana"/>
              </a:rPr>
              <a:t> от</a:t>
            </a:r>
            <a:r>
              <a:rPr sz="900" spc="-40" dirty="0">
                <a:latin typeface="Verdana"/>
                <a:cs typeface="Verdana"/>
              </a:rPr>
              <a:t> </a:t>
            </a:r>
            <a:r>
              <a:rPr sz="900" spc="-90" dirty="0">
                <a:latin typeface="Verdana"/>
                <a:cs typeface="Verdana"/>
              </a:rPr>
              <a:t>13.09.2022</a:t>
            </a:r>
            <a:r>
              <a:rPr sz="900" spc="-50" dirty="0">
                <a:latin typeface="Verdana"/>
                <a:cs typeface="Verdana"/>
              </a:rPr>
              <a:t> </a:t>
            </a:r>
            <a:r>
              <a:rPr sz="900" spc="-65" dirty="0">
                <a:latin typeface="Verdana"/>
                <a:cs typeface="Verdana"/>
              </a:rPr>
              <a:t>№</a:t>
            </a:r>
            <a:r>
              <a:rPr sz="900" spc="-55" dirty="0">
                <a:latin typeface="Verdana"/>
                <a:cs typeface="Verdana"/>
              </a:rPr>
              <a:t> </a:t>
            </a:r>
            <a:r>
              <a:rPr sz="900" spc="-20" dirty="0">
                <a:latin typeface="Verdana"/>
                <a:cs typeface="Verdana"/>
              </a:rPr>
              <a:t>1602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96180" y="3886580"/>
            <a:ext cx="4389120" cy="150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85214D"/>
                </a:solidFill>
                <a:latin typeface="Verdana"/>
                <a:cs typeface="Verdana"/>
              </a:rPr>
              <a:t>ФИНАНСИРОВАНИЕ</a:t>
            </a:r>
            <a:r>
              <a:rPr sz="1400" spc="-50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85214D"/>
                </a:solidFill>
                <a:latin typeface="Verdana"/>
                <a:cs typeface="Verdana"/>
              </a:rPr>
              <a:t>СТРОИТЕЛЬСТВА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85214D"/>
                </a:solidFill>
                <a:latin typeface="Verdana"/>
                <a:cs typeface="Verdana"/>
              </a:rPr>
              <a:t>(РЕКОНСТРУКЦИИ)</a:t>
            </a:r>
            <a:endParaRPr sz="1400" dirty="0">
              <a:latin typeface="Verdana"/>
              <a:cs typeface="Verdana"/>
            </a:endParaRPr>
          </a:p>
          <a:p>
            <a:pPr marL="12700" marR="1410335">
              <a:lnSpc>
                <a:spcPct val="100000"/>
              </a:lnSpc>
              <a:spcBef>
                <a:spcPts val="5"/>
              </a:spcBef>
            </a:pPr>
            <a:r>
              <a:rPr sz="1400" spc="-110" dirty="0">
                <a:solidFill>
                  <a:srgbClr val="85214D"/>
                </a:solidFill>
                <a:latin typeface="Verdana"/>
                <a:cs typeface="Verdana"/>
              </a:rPr>
              <a:t>ОБЪЕКТОВ</a:t>
            </a:r>
            <a:r>
              <a:rPr sz="1400" spc="-45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85214D"/>
                </a:solidFill>
                <a:latin typeface="Verdana"/>
                <a:cs typeface="Verdana"/>
              </a:rPr>
              <a:t>ИНФРАСТРУКТУРЫ</a:t>
            </a:r>
            <a:r>
              <a:rPr sz="1400" spc="-50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114" dirty="0">
                <a:solidFill>
                  <a:srgbClr val="85214D"/>
                </a:solidFill>
                <a:latin typeface="Verdana"/>
                <a:cs typeface="Verdana"/>
              </a:rPr>
              <a:t>С </a:t>
            </a:r>
            <a:r>
              <a:rPr sz="1400" spc="-25" dirty="0">
                <a:solidFill>
                  <a:srgbClr val="85214D"/>
                </a:solidFill>
                <a:latin typeface="Verdana"/>
                <a:cs typeface="Verdana"/>
              </a:rPr>
              <a:t>ИСПОЛЬЗОВАНИЕМ</a:t>
            </a:r>
            <a:r>
              <a:rPr sz="1400" spc="-30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85214D"/>
                </a:solidFill>
                <a:latin typeface="Verdana"/>
                <a:cs typeface="Verdana"/>
              </a:rPr>
              <a:t>ОБЛИГАЦИЙ</a:t>
            </a:r>
            <a:endParaRPr sz="14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400" spc="-50" dirty="0">
                <a:solidFill>
                  <a:srgbClr val="85214D"/>
                </a:solidFill>
                <a:latin typeface="Verdana"/>
                <a:cs typeface="Verdana"/>
              </a:rPr>
              <a:t>СПЕЦИАЛИЗИРОВАННЫХ</a:t>
            </a:r>
            <a:r>
              <a:rPr sz="1400" spc="-70" dirty="0">
                <a:solidFill>
                  <a:srgbClr val="85214D"/>
                </a:solidFill>
                <a:latin typeface="Verdana"/>
                <a:cs typeface="Verdana"/>
              </a:rPr>
              <a:t> ОБЩЕСТВ</a:t>
            </a:r>
            <a:r>
              <a:rPr sz="1400" spc="-35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85214D"/>
                </a:solidFill>
                <a:latin typeface="Verdana"/>
                <a:cs typeface="Verdana"/>
              </a:rPr>
              <a:t>ПРОЕКТНОГО </a:t>
            </a:r>
            <a:r>
              <a:rPr sz="1400" spc="-10" dirty="0">
                <a:solidFill>
                  <a:srgbClr val="85214D"/>
                </a:solidFill>
                <a:latin typeface="Verdana"/>
                <a:cs typeface="Verdana"/>
              </a:rPr>
              <a:t>ФИНАНСИРОВАНИЯ</a:t>
            </a:r>
            <a:endParaRPr sz="1400" dirty="0">
              <a:latin typeface="Verdana"/>
              <a:cs typeface="Verdana"/>
            </a:endParaRPr>
          </a:p>
          <a:p>
            <a:pPr marL="71755">
              <a:lnSpc>
                <a:spcPct val="100000"/>
              </a:lnSpc>
              <a:spcBef>
                <a:spcPts val="509"/>
              </a:spcBef>
            </a:pPr>
            <a:r>
              <a:rPr sz="900" spc="-65" dirty="0">
                <a:latin typeface="Verdana"/>
                <a:cs typeface="Verdana"/>
              </a:rPr>
              <a:t>ПП</a:t>
            </a:r>
            <a:r>
              <a:rPr sz="900" spc="-55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РФ</a:t>
            </a:r>
            <a:r>
              <a:rPr sz="900" spc="-35" dirty="0">
                <a:latin typeface="Verdana"/>
                <a:cs typeface="Verdana"/>
              </a:rPr>
              <a:t> от</a:t>
            </a:r>
            <a:r>
              <a:rPr sz="900" spc="-45" dirty="0">
                <a:latin typeface="Verdana"/>
                <a:cs typeface="Verdana"/>
              </a:rPr>
              <a:t> </a:t>
            </a:r>
            <a:r>
              <a:rPr sz="900" spc="-90" dirty="0">
                <a:latin typeface="Verdana"/>
                <a:cs typeface="Verdana"/>
              </a:rPr>
              <a:t>31.12.2020</a:t>
            </a:r>
            <a:r>
              <a:rPr sz="900" spc="-60" dirty="0">
                <a:latin typeface="Verdana"/>
                <a:cs typeface="Verdana"/>
              </a:rPr>
              <a:t> </a:t>
            </a:r>
            <a:r>
              <a:rPr sz="900" spc="-90" dirty="0">
                <a:latin typeface="Verdana"/>
                <a:cs typeface="Verdana"/>
              </a:rPr>
              <a:t>г.</a:t>
            </a:r>
            <a:r>
              <a:rPr sz="900" spc="-45" dirty="0">
                <a:latin typeface="Verdana"/>
                <a:cs typeface="Verdana"/>
              </a:rPr>
              <a:t> </a:t>
            </a:r>
            <a:r>
              <a:rPr sz="900" spc="-65" dirty="0">
                <a:latin typeface="Verdana"/>
                <a:cs typeface="Verdana"/>
              </a:rPr>
              <a:t>№</a:t>
            </a:r>
            <a:r>
              <a:rPr sz="900" spc="-55" dirty="0">
                <a:latin typeface="Verdana"/>
                <a:cs typeface="Verdana"/>
              </a:rPr>
              <a:t> </a:t>
            </a:r>
            <a:r>
              <a:rPr sz="900" spc="-20" dirty="0">
                <a:latin typeface="Verdana"/>
                <a:cs typeface="Verdana"/>
              </a:rPr>
              <a:t>2459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9144000" cy="632460"/>
          </a:xfrm>
          <a:custGeom>
            <a:avLst/>
            <a:gdLst/>
            <a:ahLst/>
            <a:cxnLst/>
            <a:rect l="l" t="t" r="r" b="b"/>
            <a:pathLst>
              <a:path w="9144000" h="632460">
                <a:moveTo>
                  <a:pt x="538835" y="7747"/>
                </a:moveTo>
                <a:lnTo>
                  <a:pt x="333286" y="5207"/>
                </a:lnTo>
                <a:lnTo>
                  <a:pt x="0" y="605917"/>
                </a:lnTo>
                <a:lnTo>
                  <a:pt x="0" y="615569"/>
                </a:lnTo>
                <a:lnTo>
                  <a:pt x="186601" y="622173"/>
                </a:lnTo>
                <a:lnTo>
                  <a:pt x="538835" y="7747"/>
                </a:lnTo>
                <a:close/>
              </a:path>
              <a:path w="9144000" h="632460">
                <a:moveTo>
                  <a:pt x="779919" y="7747"/>
                </a:moveTo>
                <a:lnTo>
                  <a:pt x="574382" y="5207"/>
                </a:lnTo>
                <a:lnTo>
                  <a:pt x="235877" y="615315"/>
                </a:lnTo>
                <a:lnTo>
                  <a:pt x="427710" y="622173"/>
                </a:lnTo>
                <a:lnTo>
                  <a:pt x="779919" y="7747"/>
                </a:lnTo>
                <a:close/>
              </a:path>
              <a:path w="9144000" h="632460">
                <a:moveTo>
                  <a:pt x="1024610" y="7747"/>
                </a:moveTo>
                <a:lnTo>
                  <a:pt x="819048" y="5207"/>
                </a:lnTo>
                <a:lnTo>
                  <a:pt x="480568" y="615315"/>
                </a:lnTo>
                <a:lnTo>
                  <a:pt x="672388" y="622173"/>
                </a:lnTo>
                <a:lnTo>
                  <a:pt x="1024610" y="7747"/>
                </a:lnTo>
                <a:close/>
              </a:path>
              <a:path w="9144000" h="632460">
                <a:moveTo>
                  <a:pt x="1273175" y="5207"/>
                </a:moveTo>
                <a:lnTo>
                  <a:pt x="1067600" y="7747"/>
                </a:lnTo>
                <a:lnTo>
                  <a:pt x="729094" y="620395"/>
                </a:lnTo>
                <a:lnTo>
                  <a:pt x="920927" y="619633"/>
                </a:lnTo>
                <a:lnTo>
                  <a:pt x="1273175" y="5207"/>
                </a:lnTo>
                <a:close/>
              </a:path>
              <a:path w="9144000" h="632460">
                <a:moveTo>
                  <a:pt x="1502664" y="5080"/>
                </a:moveTo>
                <a:lnTo>
                  <a:pt x="1297051" y="2540"/>
                </a:lnTo>
                <a:lnTo>
                  <a:pt x="958570" y="612648"/>
                </a:lnTo>
                <a:lnTo>
                  <a:pt x="1150404" y="619506"/>
                </a:lnTo>
                <a:lnTo>
                  <a:pt x="1502664" y="5080"/>
                </a:lnTo>
                <a:close/>
              </a:path>
              <a:path w="9144000" h="632460">
                <a:moveTo>
                  <a:pt x="1738503" y="5207"/>
                </a:moveTo>
                <a:lnTo>
                  <a:pt x="1532890" y="2667"/>
                </a:lnTo>
                <a:lnTo>
                  <a:pt x="1194409" y="612775"/>
                </a:lnTo>
                <a:lnTo>
                  <a:pt x="1386205" y="619633"/>
                </a:lnTo>
                <a:lnTo>
                  <a:pt x="1738503" y="5207"/>
                </a:lnTo>
                <a:close/>
              </a:path>
              <a:path w="9144000" h="632460">
                <a:moveTo>
                  <a:pt x="1978533" y="5207"/>
                </a:moveTo>
                <a:lnTo>
                  <a:pt x="1772920" y="2667"/>
                </a:lnTo>
                <a:lnTo>
                  <a:pt x="1434465" y="612775"/>
                </a:lnTo>
                <a:lnTo>
                  <a:pt x="1626235" y="619633"/>
                </a:lnTo>
                <a:lnTo>
                  <a:pt x="1978533" y="5207"/>
                </a:lnTo>
                <a:close/>
              </a:path>
              <a:path w="9144000" h="632460">
                <a:moveTo>
                  <a:pt x="2219579" y="5207"/>
                </a:moveTo>
                <a:lnTo>
                  <a:pt x="2013966" y="2667"/>
                </a:lnTo>
                <a:lnTo>
                  <a:pt x="1675511" y="612775"/>
                </a:lnTo>
                <a:lnTo>
                  <a:pt x="1867408" y="619633"/>
                </a:lnTo>
                <a:lnTo>
                  <a:pt x="2219579" y="5207"/>
                </a:lnTo>
                <a:close/>
              </a:path>
              <a:path w="9144000" h="632460">
                <a:moveTo>
                  <a:pt x="2464308" y="5207"/>
                </a:moveTo>
                <a:lnTo>
                  <a:pt x="2258695" y="2667"/>
                </a:lnTo>
                <a:lnTo>
                  <a:pt x="1920240" y="612775"/>
                </a:lnTo>
                <a:lnTo>
                  <a:pt x="2112010" y="619633"/>
                </a:lnTo>
                <a:lnTo>
                  <a:pt x="2464308" y="5207"/>
                </a:lnTo>
                <a:close/>
              </a:path>
              <a:path w="9144000" h="632460">
                <a:moveTo>
                  <a:pt x="2712720" y="2667"/>
                </a:moveTo>
                <a:lnTo>
                  <a:pt x="2507234" y="5207"/>
                </a:lnTo>
                <a:lnTo>
                  <a:pt x="2168779" y="617855"/>
                </a:lnTo>
                <a:lnTo>
                  <a:pt x="2360549" y="617093"/>
                </a:lnTo>
                <a:lnTo>
                  <a:pt x="2712720" y="2667"/>
                </a:lnTo>
                <a:close/>
              </a:path>
              <a:path w="9144000" h="632460">
                <a:moveTo>
                  <a:pt x="2942209" y="2540"/>
                </a:moveTo>
                <a:lnTo>
                  <a:pt x="2736723" y="0"/>
                </a:lnTo>
                <a:lnTo>
                  <a:pt x="2398268" y="610108"/>
                </a:lnTo>
                <a:lnTo>
                  <a:pt x="2590038" y="616966"/>
                </a:lnTo>
                <a:lnTo>
                  <a:pt x="2942209" y="2540"/>
                </a:lnTo>
                <a:close/>
              </a:path>
              <a:path w="9144000" h="632460">
                <a:moveTo>
                  <a:pt x="3182239" y="2540"/>
                </a:moveTo>
                <a:lnTo>
                  <a:pt x="2976753" y="0"/>
                </a:lnTo>
                <a:lnTo>
                  <a:pt x="2638298" y="610108"/>
                </a:lnTo>
                <a:lnTo>
                  <a:pt x="2830068" y="616966"/>
                </a:lnTo>
                <a:lnTo>
                  <a:pt x="3182239" y="2540"/>
                </a:lnTo>
                <a:close/>
              </a:path>
              <a:path w="9144000" h="632460">
                <a:moveTo>
                  <a:pt x="3423412" y="2540"/>
                </a:moveTo>
                <a:lnTo>
                  <a:pt x="3217799" y="0"/>
                </a:lnTo>
                <a:lnTo>
                  <a:pt x="2879344" y="610108"/>
                </a:lnTo>
                <a:lnTo>
                  <a:pt x="3071114" y="616966"/>
                </a:lnTo>
                <a:lnTo>
                  <a:pt x="3423412" y="2540"/>
                </a:lnTo>
                <a:close/>
              </a:path>
              <a:path w="9144000" h="632460">
                <a:moveTo>
                  <a:pt x="3668014" y="2540"/>
                </a:moveTo>
                <a:lnTo>
                  <a:pt x="3462528" y="0"/>
                </a:lnTo>
                <a:lnTo>
                  <a:pt x="3124073" y="610108"/>
                </a:lnTo>
                <a:lnTo>
                  <a:pt x="3315830" y="616966"/>
                </a:lnTo>
                <a:lnTo>
                  <a:pt x="3668014" y="2540"/>
                </a:lnTo>
                <a:close/>
              </a:path>
              <a:path w="9144000" h="632460">
                <a:moveTo>
                  <a:pt x="3916553" y="0"/>
                </a:moveTo>
                <a:lnTo>
                  <a:pt x="3711067" y="2540"/>
                </a:lnTo>
                <a:lnTo>
                  <a:pt x="3372612" y="615188"/>
                </a:lnTo>
                <a:lnTo>
                  <a:pt x="3564382" y="614426"/>
                </a:lnTo>
                <a:lnTo>
                  <a:pt x="3916553" y="0"/>
                </a:lnTo>
                <a:close/>
              </a:path>
              <a:path w="9144000" h="632460">
                <a:moveTo>
                  <a:pt x="4160012" y="7620"/>
                </a:moveTo>
                <a:lnTo>
                  <a:pt x="3954399" y="5080"/>
                </a:lnTo>
                <a:lnTo>
                  <a:pt x="3615944" y="615188"/>
                </a:lnTo>
                <a:lnTo>
                  <a:pt x="3807714" y="622046"/>
                </a:lnTo>
                <a:lnTo>
                  <a:pt x="4160012" y="7620"/>
                </a:lnTo>
                <a:close/>
              </a:path>
              <a:path w="9144000" h="632460">
                <a:moveTo>
                  <a:pt x="4400042" y="7620"/>
                </a:moveTo>
                <a:lnTo>
                  <a:pt x="4194429" y="5080"/>
                </a:lnTo>
                <a:lnTo>
                  <a:pt x="3855974" y="615188"/>
                </a:lnTo>
                <a:lnTo>
                  <a:pt x="4047744" y="622046"/>
                </a:lnTo>
                <a:lnTo>
                  <a:pt x="4400042" y="7620"/>
                </a:lnTo>
                <a:close/>
              </a:path>
              <a:path w="9144000" h="632460">
                <a:moveTo>
                  <a:pt x="4641088" y="7620"/>
                </a:moveTo>
                <a:lnTo>
                  <a:pt x="4435475" y="5080"/>
                </a:lnTo>
                <a:lnTo>
                  <a:pt x="4097020" y="615188"/>
                </a:lnTo>
                <a:lnTo>
                  <a:pt x="4288917" y="622046"/>
                </a:lnTo>
                <a:lnTo>
                  <a:pt x="4641088" y="7620"/>
                </a:lnTo>
                <a:close/>
              </a:path>
              <a:path w="9144000" h="632460">
                <a:moveTo>
                  <a:pt x="4885817" y="7620"/>
                </a:moveTo>
                <a:lnTo>
                  <a:pt x="4680204" y="5080"/>
                </a:lnTo>
                <a:lnTo>
                  <a:pt x="4341749" y="615188"/>
                </a:lnTo>
                <a:lnTo>
                  <a:pt x="4533519" y="622046"/>
                </a:lnTo>
                <a:lnTo>
                  <a:pt x="4885817" y="7620"/>
                </a:lnTo>
                <a:close/>
              </a:path>
              <a:path w="9144000" h="632460">
                <a:moveTo>
                  <a:pt x="5134229" y="5080"/>
                </a:moveTo>
                <a:lnTo>
                  <a:pt x="4928743" y="7620"/>
                </a:lnTo>
                <a:lnTo>
                  <a:pt x="4590288" y="620268"/>
                </a:lnTo>
                <a:lnTo>
                  <a:pt x="4782058" y="619506"/>
                </a:lnTo>
                <a:lnTo>
                  <a:pt x="5134229" y="5080"/>
                </a:lnTo>
                <a:close/>
              </a:path>
              <a:path w="9144000" h="632460">
                <a:moveTo>
                  <a:pt x="5363718" y="4953"/>
                </a:moveTo>
                <a:lnTo>
                  <a:pt x="5158232" y="2413"/>
                </a:lnTo>
                <a:lnTo>
                  <a:pt x="4819777" y="612521"/>
                </a:lnTo>
                <a:lnTo>
                  <a:pt x="5011547" y="619379"/>
                </a:lnTo>
                <a:lnTo>
                  <a:pt x="5363718" y="4953"/>
                </a:lnTo>
                <a:close/>
              </a:path>
              <a:path w="9144000" h="632460">
                <a:moveTo>
                  <a:pt x="5603748" y="4953"/>
                </a:moveTo>
                <a:lnTo>
                  <a:pt x="5398262" y="2413"/>
                </a:lnTo>
                <a:lnTo>
                  <a:pt x="5059807" y="612521"/>
                </a:lnTo>
                <a:lnTo>
                  <a:pt x="5251577" y="619379"/>
                </a:lnTo>
                <a:lnTo>
                  <a:pt x="5603748" y="4953"/>
                </a:lnTo>
                <a:close/>
              </a:path>
              <a:path w="9144000" h="632460">
                <a:moveTo>
                  <a:pt x="5844921" y="4953"/>
                </a:moveTo>
                <a:lnTo>
                  <a:pt x="5639308" y="2413"/>
                </a:lnTo>
                <a:lnTo>
                  <a:pt x="5300853" y="612521"/>
                </a:lnTo>
                <a:lnTo>
                  <a:pt x="5492623" y="619379"/>
                </a:lnTo>
                <a:lnTo>
                  <a:pt x="5844921" y="4953"/>
                </a:lnTo>
                <a:close/>
              </a:path>
              <a:path w="9144000" h="632460">
                <a:moveTo>
                  <a:pt x="6089523" y="4953"/>
                </a:moveTo>
                <a:lnTo>
                  <a:pt x="5884037" y="2413"/>
                </a:lnTo>
                <a:lnTo>
                  <a:pt x="5545582" y="612521"/>
                </a:lnTo>
                <a:lnTo>
                  <a:pt x="5737352" y="619379"/>
                </a:lnTo>
                <a:lnTo>
                  <a:pt x="6089523" y="4953"/>
                </a:lnTo>
                <a:close/>
              </a:path>
              <a:path w="9144000" h="632460">
                <a:moveTo>
                  <a:pt x="6338062" y="2413"/>
                </a:moveTo>
                <a:lnTo>
                  <a:pt x="6132576" y="4953"/>
                </a:lnTo>
                <a:lnTo>
                  <a:pt x="5794121" y="617601"/>
                </a:lnTo>
                <a:lnTo>
                  <a:pt x="5985891" y="616839"/>
                </a:lnTo>
                <a:lnTo>
                  <a:pt x="6338062" y="2413"/>
                </a:lnTo>
                <a:close/>
              </a:path>
              <a:path w="9144000" h="632460">
                <a:moveTo>
                  <a:pt x="6575298" y="17780"/>
                </a:moveTo>
                <a:lnTo>
                  <a:pt x="6369812" y="15240"/>
                </a:lnTo>
                <a:lnTo>
                  <a:pt x="6031357" y="625348"/>
                </a:lnTo>
                <a:lnTo>
                  <a:pt x="6223127" y="632206"/>
                </a:lnTo>
                <a:lnTo>
                  <a:pt x="6575298" y="17780"/>
                </a:lnTo>
                <a:close/>
              </a:path>
              <a:path w="9144000" h="632460">
                <a:moveTo>
                  <a:pt x="6823837" y="15240"/>
                </a:moveTo>
                <a:lnTo>
                  <a:pt x="6618351" y="17780"/>
                </a:lnTo>
                <a:lnTo>
                  <a:pt x="6279896" y="630428"/>
                </a:lnTo>
                <a:lnTo>
                  <a:pt x="6471666" y="629666"/>
                </a:lnTo>
                <a:lnTo>
                  <a:pt x="6823837" y="15240"/>
                </a:lnTo>
                <a:close/>
              </a:path>
              <a:path w="9144000" h="632460">
                <a:moveTo>
                  <a:pt x="7081266" y="1905"/>
                </a:moveTo>
                <a:lnTo>
                  <a:pt x="6874510" y="1905"/>
                </a:lnTo>
                <a:lnTo>
                  <a:pt x="6539738" y="605282"/>
                </a:lnTo>
                <a:lnTo>
                  <a:pt x="6731508" y="612140"/>
                </a:lnTo>
                <a:lnTo>
                  <a:pt x="7081266" y="1905"/>
                </a:lnTo>
                <a:close/>
              </a:path>
              <a:path w="9144000" h="632460">
                <a:moveTo>
                  <a:pt x="7322439" y="1905"/>
                </a:moveTo>
                <a:lnTo>
                  <a:pt x="7115556" y="1905"/>
                </a:lnTo>
                <a:lnTo>
                  <a:pt x="6780784" y="605282"/>
                </a:lnTo>
                <a:lnTo>
                  <a:pt x="6972554" y="612140"/>
                </a:lnTo>
                <a:lnTo>
                  <a:pt x="7322439" y="1905"/>
                </a:lnTo>
                <a:close/>
              </a:path>
              <a:path w="9144000" h="632460">
                <a:moveTo>
                  <a:pt x="7567041" y="1905"/>
                </a:moveTo>
                <a:lnTo>
                  <a:pt x="7360285" y="1905"/>
                </a:lnTo>
                <a:lnTo>
                  <a:pt x="7025513" y="605409"/>
                </a:lnTo>
                <a:lnTo>
                  <a:pt x="7217283" y="612140"/>
                </a:lnTo>
                <a:lnTo>
                  <a:pt x="7567041" y="1905"/>
                </a:lnTo>
                <a:close/>
              </a:path>
              <a:path w="9144000" h="632460">
                <a:moveTo>
                  <a:pt x="7814183" y="1905"/>
                </a:moveTo>
                <a:lnTo>
                  <a:pt x="7610221" y="1905"/>
                </a:lnTo>
                <a:lnTo>
                  <a:pt x="7274052" y="610489"/>
                </a:lnTo>
                <a:lnTo>
                  <a:pt x="7465822" y="609600"/>
                </a:lnTo>
                <a:lnTo>
                  <a:pt x="7814183" y="1905"/>
                </a:lnTo>
                <a:close/>
              </a:path>
              <a:path w="9144000" h="632460">
                <a:moveTo>
                  <a:pt x="8043545" y="1905"/>
                </a:moveTo>
                <a:lnTo>
                  <a:pt x="7836789" y="1905"/>
                </a:lnTo>
                <a:lnTo>
                  <a:pt x="7503414" y="602615"/>
                </a:lnTo>
                <a:lnTo>
                  <a:pt x="7695311" y="609473"/>
                </a:lnTo>
                <a:lnTo>
                  <a:pt x="8043545" y="1905"/>
                </a:lnTo>
                <a:close/>
              </a:path>
              <a:path w="9144000" h="632460">
                <a:moveTo>
                  <a:pt x="8279511" y="1905"/>
                </a:moveTo>
                <a:lnTo>
                  <a:pt x="8072628" y="1905"/>
                </a:lnTo>
                <a:lnTo>
                  <a:pt x="7739253" y="602869"/>
                </a:lnTo>
                <a:lnTo>
                  <a:pt x="7931150" y="609600"/>
                </a:lnTo>
                <a:lnTo>
                  <a:pt x="8279511" y="1905"/>
                </a:lnTo>
                <a:close/>
              </a:path>
              <a:path w="9144000" h="632460">
                <a:moveTo>
                  <a:pt x="8519541" y="1905"/>
                </a:moveTo>
                <a:lnTo>
                  <a:pt x="8312658" y="1905"/>
                </a:lnTo>
                <a:lnTo>
                  <a:pt x="7979283" y="602742"/>
                </a:lnTo>
                <a:lnTo>
                  <a:pt x="8171180" y="609600"/>
                </a:lnTo>
                <a:lnTo>
                  <a:pt x="8519541" y="1905"/>
                </a:lnTo>
                <a:close/>
              </a:path>
              <a:path w="9144000" h="632460">
                <a:moveTo>
                  <a:pt x="8760587" y="1905"/>
                </a:moveTo>
                <a:lnTo>
                  <a:pt x="8553704" y="1905"/>
                </a:lnTo>
                <a:lnTo>
                  <a:pt x="8220456" y="602742"/>
                </a:lnTo>
                <a:lnTo>
                  <a:pt x="8412226" y="609600"/>
                </a:lnTo>
                <a:lnTo>
                  <a:pt x="8760587" y="1905"/>
                </a:lnTo>
                <a:close/>
              </a:path>
              <a:path w="9144000" h="632460">
                <a:moveTo>
                  <a:pt x="9005316" y="1905"/>
                </a:moveTo>
                <a:lnTo>
                  <a:pt x="8798433" y="1905"/>
                </a:lnTo>
                <a:lnTo>
                  <a:pt x="8465058" y="602869"/>
                </a:lnTo>
                <a:lnTo>
                  <a:pt x="8656955" y="609600"/>
                </a:lnTo>
                <a:lnTo>
                  <a:pt x="9005316" y="1905"/>
                </a:lnTo>
                <a:close/>
              </a:path>
              <a:path w="9144000" h="632460">
                <a:moveTo>
                  <a:pt x="9144000" y="7620"/>
                </a:moveTo>
                <a:lnTo>
                  <a:pt x="9101836" y="1905"/>
                </a:lnTo>
                <a:lnTo>
                  <a:pt x="9048496" y="1905"/>
                </a:lnTo>
                <a:lnTo>
                  <a:pt x="8713597" y="607949"/>
                </a:lnTo>
                <a:lnTo>
                  <a:pt x="8905494" y="607060"/>
                </a:lnTo>
                <a:lnTo>
                  <a:pt x="9144000" y="68580"/>
                </a:lnTo>
                <a:lnTo>
                  <a:pt x="9144000" y="762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>
                <a:solidFill>
                  <a:srgbClr val="85214D"/>
                </a:solidFill>
              </a:rPr>
              <a:t>ПРЕФЕРЕНЦИИ</a:t>
            </a:r>
            <a:r>
              <a:rPr spc="5" dirty="0">
                <a:solidFill>
                  <a:srgbClr val="85214D"/>
                </a:solidFill>
              </a:rPr>
              <a:t> </a:t>
            </a:r>
            <a:r>
              <a:rPr spc="-85" dirty="0">
                <a:solidFill>
                  <a:srgbClr val="85214D"/>
                </a:solidFill>
              </a:rPr>
              <a:t>ИНВЕСТОРАМ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2447544" y="693419"/>
            <a:ext cx="3901440" cy="378460"/>
            <a:chOff x="2447544" y="693419"/>
            <a:chExt cx="3901440" cy="378460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4120" y="693419"/>
              <a:ext cx="3864863" cy="37795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47544" y="693419"/>
              <a:ext cx="3220211" cy="341375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562860" y="741425"/>
            <a:ext cx="29654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0" dirty="0">
                <a:solidFill>
                  <a:srgbClr val="FFFFFF"/>
                </a:solidFill>
                <a:latin typeface="Tahoma"/>
                <a:cs typeface="Tahoma"/>
              </a:rPr>
              <a:t>РЕГИОНАЛЬНАЯ</a:t>
            </a:r>
            <a:r>
              <a:rPr sz="16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55" dirty="0">
                <a:solidFill>
                  <a:srgbClr val="FFFFFF"/>
                </a:solidFill>
                <a:latin typeface="Tahoma"/>
                <a:cs typeface="Tahoma"/>
              </a:rPr>
              <a:t>ПОДДЕРЖКА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679192" y="5425440"/>
            <a:ext cx="3549650" cy="379730"/>
            <a:chOff x="2679192" y="5425440"/>
            <a:chExt cx="3549650" cy="379730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0528" y="5425440"/>
              <a:ext cx="3528060" cy="3794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79192" y="5451348"/>
              <a:ext cx="1903476" cy="2987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35780" y="5451348"/>
              <a:ext cx="1395984" cy="298703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78130" y="5453888"/>
            <a:ext cx="7861300" cy="138239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67665" algn="ctr">
              <a:lnSpc>
                <a:spcPct val="100000"/>
              </a:lnSpc>
              <a:spcBef>
                <a:spcPts val="400"/>
              </a:spcBef>
            </a:pPr>
            <a:r>
              <a:rPr sz="1400" b="1" spc="-85" dirty="0">
                <a:solidFill>
                  <a:srgbClr val="FFFFFF"/>
                </a:solidFill>
                <a:latin typeface="Tahoma"/>
                <a:cs typeface="Tahoma"/>
              </a:rPr>
              <a:t>МУНИЦИПАЛЬНАЯ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 ПОДДЕРЖКА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Подбор</a:t>
            </a:r>
            <a:r>
              <a:rPr sz="1400" spc="-3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393746"/>
                </a:solidFill>
                <a:latin typeface="Verdana"/>
                <a:cs typeface="Verdana"/>
              </a:rPr>
              <a:t>инвестиционных </a:t>
            </a:r>
            <a:r>
              <a:rPr sz="1400" spc="-10" dirty="0">
                <a:solidFill>
                  <a:srgbClr val="393746"/>
                </a:solidFill>
                <a:latin typeface="Verdana"/>
                <a:cs typeface="Verdana"/>
              </a:rPr>
              <a:t>площадок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Поддержка</a:t>
            </a:r>
            <a:r>
              <a:rPr sz="1400" spc="-8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190" dirty="0">
                <a:solidFill>
                  <a:srgbClr val="393746"/>
                </a:solidFill>
                <a:latin typeface="Verdana"/>
                <a:cs typeface="Verdana"/>
              </a:rPr>
              <a:t>в</a:t>
            </a:r>
            <a:r>
              <a:rPr sz="1400" spc="-5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решении</a:t>
            </a:r>
            <a:r>
              <a:rPr sz="1400" spc="-5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393746"/>
                </a:solidFill>
                <a:latin typeface="Verdana"/>
                <a:cs typeface="Verdana"/>
              </a:rPr>
              <a:t>инфраструктурных</a:t>
            </a:r>
            <a:r>
              <a:rPr sz="1400" spc="-8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93746"/>
                </a:solidFill>
                <a:latin typeface="Verdana"/>
                <a:cs typeface="Verdana"/>
              </a:rPr>
              <a:t>вопросов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Сокращенные</a:t>
            </a:r>
            <a:r>
              <a:rPr sz="1400" spc="1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сроки</a:t>
            </a:r>
            <a:r>
              <a:rPr sz="1400" spc="2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75" dirty="0">
                <a:solidFill>
                  <a:srgbClr val="393746"/>
                </a:solidFill>
                <a:latin typeface="Verdana"/>
                <a:cs typeface="Verdana"/>
              </a:rPr>
              <a:t>получения</a:t>
            </a:r>
            <a:r>
              <a:rPr sz="1400" spc="1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393746"/>
                </a:solidFill>
                <a:latin typeface="Verdana"/>
                <a:cs typeface="Verdana"/>
              </a:rPr>
              <a:t>разрешительной</a:t>
            </a:r>
            <a:r>
              <a:rPr sz="1400" spc="3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93746"/>
                </a:solidFill>
                <a:latin typeface="Verdana"/>
                <a:cs typeface="Verdana"/>
              </a:rPr>
              <a:t>документации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40" dirty="0">
                <a:solidFill>
                  <a:srgbClr val="393746"/>
                </a:solidFill>
                <a:latin typeface="Verdana"/>
                <a:cs typeface="Verdana"/>
              </a:rPr>
              <a:t>Консультационная,</a:t>
            </a:r>
            <a:r>
              <a:rPr sz="1400" spc="3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информационная</a:t>
            </a:r>
            <a:r>
              <a:rPr sz="1400" spc="3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393746"/>
                </a:solidFill>
                <a:latin typeface="Verdana"/>
                <a:cs typeface="Verdana"/>
              </a:rPr>
              <a:t>и</a:t>
            </a:r>
            <a:r>
              <a:rPr sz="1400" spc="7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393746"/>
                </a:solidFill>
                <a:latin typeface="Verdana"/>
                <a:cs typeface="Verdana"/>
              </a:rPr>
              <a:t>организационная</a:t>
            </a:r>
            <a:r>
              <a:rPr sz="1400" spc="3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93746"/>
                </a:solidFill>
                <a:latin typeface="Verdana"/>
                <a:cs typeface="Verdana"/>
              </a:rPr>
              <a:t>поддержка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65" dirty="0">
                <a:solidFill>
                  <a:srgbClr val="393746"/>
                </a:solidFill>
                <a:latin typeface="Verdana"/>
                <a:cs typeface="Verdana"/>
              </a:rPr>
              <a:t>Обращение</a:t>
            </a:r>
            <a:r>
              <a:rPr sz="1400" spc="-10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190" dirty="0">
                <a:solidFill>
                  <a:srgbClr val="393746"/>
                </a:solidFill>
                <a:latin typeface="Verdana"/>
                <a:cs typeface="Verdana"/>
              </a:rPr>
              <a:t>в</a:t>
            </a:r>
            <a:r>
              <a:rPr sz="1400" spc="-6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393746"/>
                </a:solidFill>
                <a:latin typeface="Verdana"/>
                <a:cs typeface="Verdana"/>
              </a:rPr>
              <a:t>региональные</a:t>
            </a:r>
            <a:r>
              <a:rPr sz="1400" spc="-10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393746"/>
                </a:solidFill>
                <a:latin typeface="Verdana"/>
                <a:cs typeface="Verdana"/>
              </a:rPr>
              <a:t>органы</a:t>
            </a:r>
            <a:r>
              <a:rPr sz="1400" spc="-10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393746"/>
                </a:solidFill>
                <a:latin typeface="Verdana"/>
                <a:cs typeface="Verdana"/>
              </a:rPr>
              <a:t>власти</a:t>
            </a:r>
            <a:r>
              <a:rPr sz="1400" spc="-10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155" dirty="0">
                <a:solidFill>
                  <a:srgbClr val="393746"/>
                </a:solidFill>
                <a:latin typeface="Verdana"/>
                <a:cs typeface="Verdana"/>
              </a:rPr>
              <a:t>с</a:t>
            </a:r>
            <a:r>
              <a:rPr sz="1400" spc="-8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93746"/>
                </a:solidFill>
                <a:latin typeface="Verdana"/>
                <a:cs typeface="Verdana"/>
              </a:rPr>
              <a:t>предложениями</a:t>
            </a:r>
            <a:r>
              <a:rPr sz="1400" spc="-114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по</a:t>
            </a:r>
            <a:r>
              <a:rPr sz="1400" spc="-8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поддержке</a:t>
            </a:r>
            <a:r>
              <a:rPr sz="1400" spc="-114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93746"/>
                </a:solidFill>
                <a:latin typeface="Verdana"/>
                <a:cs typeface="Verdana"/>
              </a:rPr>
              <a:t>проектов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46451" y="2545461"/>
            <a:ext cx="187388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40" dirty="0">
                <a:solidFill>
                  <a:srgbClr val="393746"/>
                </a:solidFill>
                <a:latin typeface="Tahoma"/>
                <a:cs typeface="Tahoma"/>
              </a:rPr>
              <a:t>12,5%</a:t>
            </a:r>
            <a:r>
              <a:rPr sz="1000" b="1" spc="10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b="1" spc="-35" dirty="0">
                <a:solidFill>
                  <a:srgbClr val="393746"/>
                </a:solidFill>
                <a:latin typeface="Tahoma"/>
                <a:cs typeface="Tahoma"/>
              </a:rPr>
              <a:t>налог</a:t>
            </a:r>
            <a:r>
              <a:rPr sz="1000" b="1" spc="-10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b="1" dirty="0">
                <a:solidFill>
                  <a:srgbClr val="393746"/>
                </a:solidFill>
                <a:latin typeface="Tahoma"/>
                <a:cs typeface="Tahoma"/>
              </a:rPr>
              <a:t>на</a:t>
            </a:r>
            <a:r>
              <a:rPr sz="1000" b="1" spc="-20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b="1" spc="-45" dirty="0">
                <a:solidFill>
                  <a:srgbClr val="393746"/>
                </a:solidFill>
                <a:latin typeface="Tahoma"/>
                <a:cs typeface="Tahoma"/>
              </a:rPr>
              <a:t>прибыль</a:t>
            </a:r>
            <a:r>
              <a:rPr sz="1000" b="1" spc="-5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spc="-140" dirty="0">
                <a:solidFill>
                  <a:srgbClr val="393746"/>
                </a:solidFill>
                <a:latin typeface="Verdana"/>
                <a:cs typeface="Verdana"/>
              </a:rPr>
              <a:t>в</a:t>
            </a:r>
            <a:r>
              <a:rPr sz="1000" spc="-8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393746"/>
                </a:solidFill>
                <a:latin typeface="Verdana"/>
                <a:cs typeface="Verdana"/>
              </a:rPr>
              <a:t>ОБ</a:t>
            </a:r>
            <a:endParaRPr sz="1000">
              <a:latin typeface="Verdana"/>
              <a:cs typeface="Verdana"/>
            </a:endParaRPr>
          </a:p>
          <a:p>
            <a:pPr marL="12700" marR="290195">
              <a:lnSpc>
                <a:spcPct val="100000"/>
              </a:lnSpc>
            </a:pPr>
            <a:r>
              <a:rPr sz="1000" b="1" spc="-229" dirty="0">
                <a:solidFill>
                  <a:srgbClr val="393746"/>
                </a:solidFill>
                <a:latin typeface="Tahoma"/>
                <a:cs typeface="Tahoma"/>
              </a:rPr>
              <a:t>0%</a:t>
            </a:r>
            <a:r>
              <a:rPr sz="1000" b="1" spc="10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b="1" spc="-45" dirty="0">
                <a:solidFill>
                  <a:srgbClr val="393746"/>
                </a:solidFill>
                <a:latin typeface="Tahoma"/>
                <a:cs typeface="Tahoma"/>
              </a:rPr>
              <a:t>налог</a:t>
            </a:r>
            <a:r>
              <a:rPr sz="1000" b="1" dirty="0">
                <a:solidFill>
                  <a:srgbClr val="393746"/>
                </a:solidFill>
                <a:latin typeface="Tahoma"/>
                <a:cs typeface="Tahoma"/>
              </a:rPr>
              <a:t> на</a:t>
            </a:r>
            <a:r>
              <a:rPr sz="1000" b="1" spc="-5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b="1" spc="-10" dirty="0">
                <a:solidFill>
                  <a:srgbClr val="393746"/>
                </a:solidFill>
                <a:latin typeface="Tahoma"/>
                <a:cs typeface="Tahoma"/>
              </a:rPr>
              <a:t>имущество </a:t>
            </a:r>
            <a:r>
              <a:rPr sz="1000" b="1" spc="-229" dirty="0">
                <a:solidFill>
                  <a:srgbClr val="393746"/>
                </a:solidFill>
                <a:latin typeface="Tahoma"/>
                <a:cs typeface="Tahoma"/>
              </a:rPr>
              <a:t>0%</a:t>
            </a:r>
            <a:r>
              <a:rPr sz="1000" b="1" spc="10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b="1" spc="-10" dirty="0">
                <a:solidFill>
                  <a:srgbClr val="393746"/>
                </a:solidFill>
                <a:latin typeface="Tahoma"/>
                <a:cs typeface="Tahoma"/>
              </a:rPr>
              <a:t>транспортный</a:t>
            </a:r>
            <a:r>
              <a:rPr sz="1000" b="1" spc="20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b="1" spc="-25" dirty="0">
                <a:solidFill>
                  <a:srgbClr val="393746"/>
                </a:solidFill>
                <a:latin typeface="Tahoma"/>
                <a:cs typeface="Tahoma"/>
              </a:rPr>
              <a:t>налог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02942" y="3964051"/>
            <a:ext cx="18268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0640">
              <a:lnSpc>
                <a:spcPct val="100000"/>
              </a:lnSpc>
              <a:spcBef>
                <a:spcPts val="95"/>
              </a:spcBef>
            </a:pPr>
            <a:r>
              <a:rPr sz="1000" b="1" spc="-229" dirty="0">
                <a:solidFill>
                  <a:srgbClr val="393746"/>
                </a:solidFill>
                <a:latin typeface="Tahoma"/>
                <a:cs typeface="Tahoma"/>
              </a:rPr>
              <a:t>0%</a:t>
            </a:r>
            <a:r>
              <a:rPr sz="1000" b="1" spc="5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b="1" spc="-45" dirty="0">
                <a:solidFill>
                  <a:srgbClr val="393746"/>
                </a:solidFill>
                <a:latin typeface="Tahoma"/>
                <a:cs typeface="Tahoma"/>
              </a:rPr>
              <a:t>налог</a:t>
            </a:r>
            <a:r>
              <a:rPr sz="1000" b="1" spc="-5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b="1" dirty="0">
                <a:solidFill>
                  <a:srgbClr val="393746"/>
                </a:solidFill>
                <a:latin typeface="Tahoma"/>
                <a:cs typeface="Tahoma"/>
              </a:rPr>
              <a:t>на</a:t>
            </a:r>
            <a:r>
              <a:rPr sz="1000" b="1" spc="-10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b="1" spc="-45" dirty="0">
                <a:solidFill>
                  <a:srgbClr val="393746"/>
                </a:solidFill>
                <a:latin typeface="Tahoma"/>
                <a:cs typeface="Tahoma"/>
              </a:rPr>
              <a:t>прибыль</a:t>
            </a:r>
            <a:r>
              <a:rPr sz="1000" b="1" spc="10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spc="-145" dirty="0">
                <a:solidFill>
                  <a:srgbClr val="393746"/>
                </a:solidFill>
                <a:latin typeface="Verdana"/>
                <a:cs typeface="Verdana"/>
              </a:rPr>
              <a:t>в</a:t>
            </a:r>
            <a:r>
              <a:rPr sz="1000" spc="-8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393746"/>
                </a:solidFill>
                <a:latin typeface="Verdana"/>
                <a:cs typeface="Verdana"/>
              </a:rPr>
              <a:t>ФБ</a:t>
            </a:r>
            <a:r>
              <a:rPr sz="1000" spc="-5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393746"/>
                </a:solidFill>
                <a:latin typeface="Verdana"/>
                <a:cs typeface="Verdana"/>
              </a:rPr>
              <a:t>в </a:t>
            </a:r>
            <a:r>
              <a:rPr sz="1000" spc="-35" dirty="0">
                <a:solidFill>
                  <a:srgbClr val="393746"/>
                </a:solidFill>
                <a:latin typeface="Verdana"/>
                <a:cs typeface="Verdana"/>
              </a:rPr>
              <a:t>течение</a:t>
            </a:r>
            <a:r>
              <a:rPr sz="1000" spc="-5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spc="-95" dirty="0">
                <a:solidFill>
                  <a:srgbClr val="393746"/>
                </a:solidFill>
                <a:latin typeface="Verdana"/>
                <a:cs typeface="Verdana"/>
              </a:rPr>
              <a:t>10</a:t>
            </a:r>
            <a:r>
              <a:rPr sz="1000" spc="-7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393746"/>
                </a:solidFill>
                <a:latin typeface="Verdana"/>
                <a:cs typeface="Verdana"/>
              </a:rPr>
              <a:t>лет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000" b="1" spc="-185" dirty="0">
                <a:solidFill>
                  <a:srgbClr val="393746"/>
                </a:solidFill>
                <a:latin typeface="Tahoma"/>
                <a:cs typeface="Tahoma"/>
              </a:rPr>
              <a:t>10%</a:t>
            </a:r>
            <a:r>
              <a:rPr sz="1000" b="1" spc="10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b="1" spc="-45" dirty="0">
                <a:solidFill>
                  <a:srgbClr val="393746"/>
                </a:solidFill>
                <a:latin typeface="Tahoma"/>
                <a:cs typeface="Tahoma"/>
              </a:rPr>
              <a:t>налог</a:t>
            </a:r>
            <a:r>
              <a:rPr sz="1000" b="1" spc="-5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b="1" dirty="0">
                <a:solidFill>
                  <a:srgbClr val="393746"/>
                </a:solidFill>
                <a:latin typeface="Tahoma"/>
                <a:cs typeface="Tahoma"/>
              </a:rPr>
              <a:t>на</a:t>
            </a:r>
            <a:r>
              <a:rPr sz="1000" b="1" spc="-10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b="1" spc="-45" dirty="0">
                <a:solidFill>
                  <a:srgbClr val="393746"/>
                </a:solidFill>
                <a:latin typeface="Tahoma"/>
                <a:cs typeface="Tahoma"/>
              </a:rPr>
              <a:t>прибыль</a:t>
            </a:r>
            <a:r>
              <a:rPr sz="1000" b="1" spc="-5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spc="-140" dirty="0">
                <a:solidFill>
                  <a:srgbClr val="393746"/>
                </a:solidFill>
                <a:latin typeface="Verdana"/>
                <a:cs typeface="Verdana"/>
              </a:rPr>
              <a:t>в</a:t>
            </a:r>
            <a:r>
              <a:rPr sz="1000" spc="-7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393746"/>
                </a:solidFill>
                <a:latin typeface="Verdana"/>
                <a:cs typeface="Verdana"/>
              </a:rPr>
              <a:t>РБ</a:t>
            </a:r>
            <a:r>
              <a:rPr sz="1000" spc="-7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393746"/>
                </a:solidFill>
                <a:latin typeface="Verdana"/>
                <a:cs typeface="Verdana"/>
              </a:rPr>
              <a:t>в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000" spc="-35" dirty="0">
                <a:solidFill>
                  <a:srgbClr val="393746"/>
                </a:solidFill>
                <a:latin typeface="Verdana"/>
                <a:cs typeface="Verdana"/>
              </a:rPr>
              <a:t>течение</a:t>
            </a:r>
            <a:r>
              <a:rPr sz="1000" spc="-5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spc="-90" dirty="0">
                <a:solidFill>
                  <a:srgbClr val="393746"/>
                </a:solidFill>
                <a:latin typeface="Verdana"/>
                <a:cs typeface="Verdana"/>
              </a:rPr>
              <a:t>5</a:t>
            </a:r>
            <a:r>
              <a:rPr sz="1000" spc="-6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393746"/>
                </a:solidFill>
                <a:latin typeface="Verdana"/>
                <a:cs typeface="Verdana"/>
              </a:rPr>
              <a:t>лет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46451" y="1154684"/>
            <a:ext cx="205105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229" dirty="0">
                <a:solidFill>
                  <a:srgbClr val="393746"/>
                </a:solidFill>
                <a:latin typeface="Tahoma"/>
                <a:cs typeface="Tahoma"/>
              </a:rPr>
              <a:t>0%</a:t>
            </a:r>
            <a:r>
              <a:rPr sz="1000" b="1" spc="5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b="1" spc="-45" dirty="0">
                <a:solidFill>
                  <a:srgbClr val="393746"/>
                </a:solidFill>
                <a:latin typeface="Tahoma"/>
                <a:cs typeface="Tahoma"/>
              </a:rPr>
              <a:t>налог</a:t>
            </a:r>
            <a:r>
              <a:rPr sz="1000" b="1" spc="-5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b="1" dirty="0">
                <a:solidFill>
                  <a:srgbClr val="393746"/>
                </a:solidFill>
                <a:latin typeface="Tahoma"/>
                <a:cs typeface="Tahoma"/>
              </a:rPr>
              <a:t>на</a:t>
            </a:r>
            <a:r>
              <a:rPr sz="1000" b="1" spc="-10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b="1" spc="-45" dirty="0">
                <a:solidFill>
                  <a:srgbClr val="393746"/>
                </a:solidFill>
                <a:latin typeface="Tahoma"/>
                <a:cs typeface="Tahoma"/>
              </a:rPr>
              <a:t>прибыль</a:t>
            </a:r>
            <a:r>
              <a:rPr sz="1000" b="1" spc="10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93746"/>
                </a:solidFill>
                <a:latin typeface="Verdana"/>
                <a:cs typeface="Verdana"/>
              </a:rPr>
              <a:t>до</a:t>
            </a:r>
            <a:r>
              <a:rPr sz="1000" spc="-8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93746"/>
                </a:solidFill>
                <a:latin typeface="Verdana"/>
                <a:cs typeface="Verdana"/>
              </a:rPr>
              <a:t>срока, </a:t>
            </a:r>
            <a:r>
              <a:rPr sz="1000" spc="-145" dirty="0">
                <a:solidFill>
                  <a:srgbClr val="393746"/>
                </a:solidFill>
                <a:latin typeface="Verdana"/>
                <a:cs typeface="Verdana"/>
              </a:rPr>
              <a:t>в</a:t>
            </a:r>
            <a:r>
              <a:rPr sz="1000" spc="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93746"/>
                </a:solidFill>
                <a:latin typeface="Verdana"/>
                <a:cs typeface="Verdana"/>
              </a:rPr>
              <a:t>котором</a:t>
            </a:r>
            <a:r>
              <a:rPr sz="1000" spc="4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93746"/>
                </a:solidFill>
                <a:latin typeface="Verdana"/>
                <a:cs typeface="Verdana"/>
              </a:rPr>
              <a:t>объем</a:t>
            </a:r>
            <a:r>
              <a:rPr sz="1000" spc="4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93746"/>
                </a:solidFill>
                <a:latin typeface="Verdana"/>
                <a:cs typeface="Verdana"/>
              </a:rPr>
              <a:t>льготы</a:t>
            </a:r>
            <a:endParaRPr sz="1000">
              <a:latin typeface="Verdana"/>
              <a:cs typeface="Verdana"/>
            </a:endParaRPr>
          </a:p>
          <a:p>
            <a:pPr marL="12700" marR="589280">
              <a:lnSpc>
                <a:spcPct val="100000"/>
              </a:lnSpc>
            </a:pPr>
            <a:r>
              <a:rPr sz="1000" spc="-35" dirty="0">
                <a:solidFill>
                  <a:srgbClr val="393746"/>
                </a:solidFill>
                <a:latin typeface="Verdana"/>
                <a:cs typeface="Verdana"/>
              </a:rPr>
              <a:t>превысил</a:t>
            </a:r>
            <a:r>
              <a:rPr sz="1000" spc="-4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spc="-170" dirty="0">
                <a:solidFill>
                  <a:srgbClr val="393746"/>
                </a:solidFill>
                <a:latin typeface="Verdana"/>
                <a:cs typeface="Verdana"/>
              </a:rPr>
              <a:t>50%</a:t>
            </a:r>
            <a:r>
              <a:rPr sz="1000" spc="-4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93746"/>
                </a:solidFill>
                <a:latin typeface="Verdana"/>
                <a:cs typeface="Verdana"/>
              </a:rPr>
              <a:t>объема кап.вложений</a:t>
            </a:r>
            <a:endParaRPr sz="1000">
              <a:latin typeface="Verdana"/>
              <a:cs typeface="Verdana"/>
            </a:endParaRPr>
          </a:p>
          <a:p>
            <a:pPr marL="12700" marR="227329">
              <a:lnSpc>
                <a:spcPct val="100000"/>
              </a:lnSpc>
            </a:pPr>
            <a:r>
              <a:rPr sz="1000" b="1" spc="-229" dirty="0">
                <a:solidFill>
                  <a:srgbClr val="393746"/>
                </a:solidFill>
                <a:latin typeface="Tahoma"/>
                <a:cs typeface="Tahoma"/>
              </a:rPr>
              <a:t>0%</a:t>
            </a:r>
            <a:r>
              <a:rPr sz="1000" b="1" spc="15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b="1" spc="-45" dirty="0">
                <a:solidFill>
                  <a:srgbClr val="393746"/>
                </a:solidFill>
                <a:latin typeface="Tahoma"/>
                <a:cs typeface="Tahoma"/>
              </a:rPr>
              <a:t>налог</a:t>
            </a:r>
            <a:r>
              <a:rPr sz="1000" b="1" spc="5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b="1" dirty="0">
                <a:solidFill>
                  <a:srgbClr val="393746"/>
                </a:solidFill>
                <a:latin typeface="Tahoma"/>
                <a:cs typeface="Tahoma"/>
              </a:rPr>
              <a:t>на имущество</a:t>
            </a:r>
            <a:r>
              <a:rPr sz="1000" b="1" spc="35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393746"/>
                </a:solidFill>
                <a:latin typeface="Verdana"/>
                <a:cs typeface="Verdana"/>
              </a:rPr>
              <a:t>(на </a:t>
            </a:r>
            <a:r>
              <a:rPr sz="1000" spc="-90" dirty="0">
                <a:solidFill>
                  <a:srgbClr val="393746"/>
                </a:solidFill>
                <a:latin typeface="Verdana"/>
                <a:cs typeface="Verdana"/>
              </a:rPr>
              <a:t>вновь</a:t>
            </a:r>
            <a:r>
              <a:rPr sz="1000" spc="-2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393746"/>
                </a:solidFill>
                <a:latin typeface="Verdana"/>
                <a:cs typeface="Verdana"/>
              </a:rPr>
              <a:t>созданные</a:t>
            </a:r>
            <a:r>
              <a:rPr sz="1000" spc="-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393746"/>
                </a:solidFill>
                <a:latin typeface="Verdana"/>
                <a:cs typeface="Verdana"/>
              </a:rPr>
              <a:t>/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130" y="2069337"/>
            <a:ext cx="3572510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0920">
              <a:lnSpc>
                <a:spcPts val="1170"/>
              </a:lnSpc>
              <a:spcBef>
                <a:spcPts val="95"/>
              </a:spcBef>
            </a:pPr>
            <a:r>
              <a:rPr sz="1000" spc="-10" dirty="0">
                <a:solidFill>
                  <a:srgbClr val="393746"/>
                </a:solidFill>
                <a:latin typeface="Verdana"/>
                <a:cs typeface="Verdana"/>
              </a:rPr>
              <a:t>приобретенные</a:t>
            </a:r>
            <a:r>
              <a:rPr sz="1000" spc="-3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spc="60" dirty="0">
                <a:solidFill>
                  <a:srgbClr val="393746"/>
                </a:solidFill>
                <a:latin typeface="Verdana"/>
                <a:cs typeface="Verdana"/>
              </a:rPr>
              <a:t>ОС</a:t>
            </a:r>
            <a:endParaRPr sz="1000" dirty="0">
              <a:latin typeface="Verdana"/>
              <a:cs typeface="Verdana"/>
            </a:endParaRPr>
          </a:p>
          <a:p>
            <a:pPr marL="12700">
              <a:lnSpc>
                <a:spcPts val="1050"/>
              </a:lnSpc>
            </a:pPr>
            <a:r>
              <a:rPr sz="900" spc="-10" dirty="0">
                <a:latin typeface="Verdana"/>
                <a:cs typeface="Verdana"/>
              </a:rPr>
              <a:t>Постановление</a:t>
            </a:r>
            <a:r>
              <a:rPr sz="900" spc="-45" dirty="0">
                <a:latin typeface="Verdana"/>
                <a:cs typeface="Verdana"/>
              </a:rPr>
              <a:t> </a:t>
            </a:r>
            <a:r>
              <a:rPr sz="900" spc="-35" dirty="0">
                <a:latin typeface="Verdana"/>
                <a:cs typeface="Verdana"/>
              </a:rPr>
              <a:t>Правительства</a:t>
            </a:r>
            <a:r>
              <a:rPr sz="900" spc="-30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РФ</a:t>
            </a:r>
            <a:r>
              <a:rPr sz="900" spc="-10" dirty="0">
                <a:latin typeface="Verdana"/>
                <a:cs typeface="Verdana"/>
              </a:rPr>
              <a:t> </a:t>
            </a:r>
            <a:r>
              <a:rPr sz="900" spc="-35" dirty="0">
                <a:latin typeface="Verdana"/>
                <a:cs typeface="Verdana"/>
              </a:rPr>
              <a:t>от </a:t>
            </a:r>
            <a:r>
              <a:rPr sz="900" spc="-90" dirty="0">
                <a:latin typeface="Verdana"/>
                <a:cs typeface="Verdana"/>
              </a:rPr>
              <a:t>16.07.2015</a:t>
            </a:r>
            <a:r>
              <a:rPr sz="900" spc="-55" dirty="0">
                <a:latin typeface="Verdana"/>
                <a:cs typeface="Verdana"/>
              </a:rPr>
              <a:t> </a:t>
            </a:r>
            <a:r>
              <a:rPr sz="900" spc="-70" dirty="0">
                <a:latin typeface="Verdana"/>
                <a:cs typeface="Verdana"/>
              </a:rPr>
              <a:t>№</a:t>
            </a:r>
            <a:r>
              <a:rPr sz="900" spc="-30" dirty="0">
                <a:latin typeface="Verdana"/>
                <a:cs typeface="Verdana"/>
              </a:rPr>
              <a:t> </a:t>
            </a:r>
            <a:r>
              <a:rPr sz="900" spc="-25" dirty="0">
                <a:latin typeface="Verdana"/>
                <a:cs typeface="Verdana"/>
              </a:rPr>
              <a:t>708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80119" y="281940"/>
            <a:ext cx="300355" cy="288290"/>
          </a:xfrm>
          <a:prstGeom prst="rect">
            <a:avLst/>
          </a:prstGeom>
          <a:solidFill>
            <a:srgbClr val="55536D"/>
          </a:solidFill>
        </p:spPr>
        <p:txBody>
          <a:bodyPr vert="horz" wrap="square" lIns="0" tIns="3810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300"/>
              </a:spcBef>
            </a:pP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24345" cy="626745"/>
          </a:xfrm>
          <a:custGeom>
            <a:avLst/>
            <a:gdLst/>
            <a:ahLst/>
            <a:cxnLst/>
            <a:rect l="l" t="t" r="r" b="b"/>
            <a:pathLst>
              <a:path w="6824345" h="626745">
                <a:moveTo>
                  <a:pt x="539267" y="8382"/>
                </a:moveTo>
                <a:lnTo>
                  <a:pt x="333057" y="5334"/>
                </a:lnTo>
                <a:lnTo>
                  <a:pt x="0" y="606399"/>
                </a:lnTo>
                <a:lnTo>
                  <a:pt x="0" y="616153"/>
                </a:lnTo>
                <a:lnTo>
                  <a:pt x="187159" y="623189"/>
                </a:lnTo>
                <a:lnTo>
                  <a:pt x="539267" y="8382"/>
                </a:lnTo>
                <a:close/>
              </a:path>
              <a:path w="6824345" h="626745">
                <a:moveTo>
                  <a:pt x="787044" y="8001"/>
                </a:moveTo>
                <a:lnTo>
                  <a:pt x="582193" y="5715"/>
                </a:lnTo>
                <a:lnTo>
                  <a:pt x="243751" y="616331"/>
                </a:lnTo>
                <a:lnTo>
                  <a:pt x="434924" y="622808"/>
                </a:lnTo>
                <a:lnTo>
                  <a:pt x="787044" y="8001"/>
                </a:lnTo>
                <a:close/>
              </a:path>
              <a:path w="6824345" h="626745">
                <a:moveTo>
                  <a:pt x="1025042" y="8382"/>
                </a:moveTo>
                <a:lnTo>
                  <a:pt x="818819" y="5334"/>
                </a:lnTo>
                <a:lnTo>
                  <a:pt x="480479" y="615950"/>
                </a:lnTo>
                <a:lnTo>
                  <a:pt x="672934" y="623189"/>
                </a:lnTo>
                <a:lnTo>
                  <a:pt x="1025042" y="8382"/>
                </a:lnTo>
                <a:close/>
              </a:path>
              <a:path w="6824345" h="626745">
                <a:moveTo>
                  <a:pt x="1273302" y="4953"/>
                </a:moveTo>
                <a:lnTo>
                  <a:pt x="1067549" y="7493"/>
                </a:lnTo>
                <a:lnTo>
                  <a:pt x="728586" y="621665"/>
                </a:lnTo>
                <a:lnTo>
                  <a:pt x="920610" y="620776"/>
                </a:lnTo>
                <a:lnTo>
                  <a:pt x="1273302" y="4953"/>
                </a:lnTo>
                <a:close/>
              </a:path>
              <a:path w="6824345" h="626745">
                <a:moveTo>
                  <a:pt x="1502918" y="5207"/>
                </a:moveTo>
                <a:lnTo>
                  <a:pt x="1296670" y="2159"/>
                </a:lnTo>
                <a:lnTo>
                  <a:pt x="958316" y="612775"/>
                </a:lnTo>
                <a:lnTo>
                  <a:pt x="1150772" y="620014"/>
                </a:lnTo>
                <a:lnTo>
                  <a:pt x="1502918" y="5207"/>
                </a:lnTo>
                <a:close/>
              </a:path>
              <a:path w="6824345" h="626745">
                <a:moveTo>
                  <a:pt x="1745869" y="4826"/>
                </a:moveTo>
                <a:lnTo>
                  <a:pt x="1541018" y="2540"/>
                </a:lnTo>
                <a:lnTo>
                  <a:pt x="1202601" y="613156"/>
                </a:lnTo>
                <a:lnTo>
                  <a:pt x="1393825" y="619633"/>
                </a:lnTo>
                <a:lnTo>
                  <a:pt x="1745869" y="4826"/>
                </a:lnTo>
                <a:close/>
              </a:path>
              <a:path w="6824345" h="626745">
                <a:moveTo>
                  <a:pt x="1979168" y="5207"/>
                </a:moveTo>
                <a:lnTo>
                  <a:pt x="1772920" y="2159"/>
                </a:lnTo>
                <a:lnTo>
                  <a:pt x="1434592" y="612775"/>
                </a:lnTo>
                <a:lnTo>
                  <a:pt x="1626997" y="620014"/>
                </a:lnTo>
                <a:lnTo>
                  <a:pt x="1979168" y="5207"/>
                </a:lnTo>
                <a:close/>
              </a:path>
              <a:path w="6824345" h="626745">
                <a:moveTo>
                  <a:pt x="2226945" y="4826"/>
                </a:moveTo>
                <a:lnTo>
                  <a:pt x="2022094" y="2540"/>
                </a:lnTo>
                <a:lnTo>
                  <a:pt x="1683639" y="613156"/>
                </a:lnTo>
                <a:lnTo>
                  <a:pt x="1874774" y="619633"/>
                </a:lnTo>
                <a:lnTo>
                  <a:pt x="2226945" y="4826"/>
                </a:lnTo>
                <a:close/>
              </a:path>
              <a:path w="6824345" h="626745">
                <a:moveTo>
                  <a:pt x="2464943" y="5207"/>
                </a:moveTo>
                <a:lnTo>
                  <a:pt x="2258695" y="2159"/>
                </a:lnTo>
                <a:lnTo>
                  <a:pt x="1920367" y="612775"/>
                </a:lnTo>
                <a:lnTo>
                  <a:pt x="2112772" y="620014"/>
                </a:lnTo>
                <a:lnTo>
                  <a:pt x="2464943" y="5207"/>
                </a:lnTo>
                <a:close/>
              </a:path>
              <a:path w="6824345" h="626745">
                <a:moveTo>
                  <a:pt x="2712720" y="3175"/>
                </a:moveTo>
                <a:lnTo>
                  <a:pt x="2507107" y="5588"/>
                </a:lnTo>
                <a:lnTo>
                  <a:pt x="2168906" y="618617"/>
                </a:lnTo>
                <a:lnTo>
                  <a:pt x="2360803" y="617855"/>
                </a:lnTo>
                <a:lnTo>
                  <a:pt x="2712720" y="3175"/>
                </a:lnTo>
                <a:close/>
              </a:path>
              <a:path w="6824345" h="626745">
                <a:moveTo>
                  <a:pt x="2942869" y="2540"/>
                </a:moveTo>
                <a:lnTo>
                  <a:pt x="2735008" y="2540"/>
                </a:lnTo>
                <a:lnTo>
                  <a:pt x="2397760" y="611124"/>
                </a:lnTo>
                <a:lnTo>
                  <a:pt x="2590292" y="618109"/>
                </a:lnTo>
                <a:lnTo>
                  <a:pt x="2942869" y="2540"/>
                </a:lnTo>
                <a:close/>
              </a:path>
              <a:path w="6824345" h="626745">
                <a:moveTo>
                  <a:pt x="3182645" y="2540"/>
                </a:moveTo>
                <a:lnTo>
                  <a:pt x="2974657" y="2540"/>
                </a:lnTo>
                <a:lnTo>
                  <a:pt x="2637536" y="611124"/>
                </a:lnTo>
                <a:lnTo>
                  <a:pt x="2830068" y="618109"/>
                </a:lnTo>
                <a:lnTo>
                  <a:pt x="3182645" y="2540"/>
                </a:lnTo>
                <a:close/>
              </a:path>
              <a:path w="6824345" h="626745">
                <a:moveTo>
                  <a:pt x="3423945" y="2540"/>
                </a:moveTo>
                <a:lnTo>
                  <a:pt x="3215957" y="2540"/>
                </a:lnTo>
                <a:lnTo>
                  <a:pt x="2878836" y="611124"/>
                </a:lnTo>
                <a:lnTo>
                  <a:pt x="3071368" y="618109"/>
                </a:lnTo>
                <a:lnTo>
                  <a:pt x="3423945" y="2540"/>
                </a:lnTo>
                <a:close/>
              </a:path>
              <a:path w="6824345" h="626745">
                <a:moveTo>
                  <a:pt x="3668420" y="2540"/>
                </a:moveTo>
                <a:lnTo>
                  <a:pt x="3460432" y="2540"/>
                </a:lnTo>
                <a:lnTo>
                  <a:pt x="3123311" y="611124"/>
                </a:lnTo>
                <a:lnTo>
                  <a:pt x="3315830" y="618109"/>
                </a:lnTo>
                <a:lnTo>
                  <a:pt x="3668420" y="2540"/>
                </a:lnTo>
                <a:close/>
              </a:path>
              <a:path w="6824345" h="626745">
                <a:moveTo>
                  <a:pt x="3916045" y="0"/>
                </a:moveTo>
                <a:lnTo>
                  <a:pt x="3710432" y="2413"/>
                </a:lnTo>
                <a:lnTo>
                  <a:pt x="3372231" y="615442"/>
                </a:lnTo>
                <a:lnTo>
                  <a:pt x="3564128" y="614680"/>
                </a:lnTo>
                <a:lnTo>
                  <a:pt x="3916045" y="0"/>
                </a:lnTo>
                <a:close/>
              </a:path>
              <a:path w="6824345" h="626745">
                <a:moveTo>
                  <a:pt x="4160393" y="8382"/>
                </a:moveTo>
                <a:lnTo>
                  <a:pt x="3954145" y="5334"/>
                </a:lnTo>
                <a:lnTo>
                  <a:pt x="3615817" y="615950"/>
                </a:lnTo>
                <a:lnTo>
                  <a:pt x="3808222" y="623189"/>
                </a:lnTo>
                <a:lnTo>
                  <a:pt x="4160393" y="8382"/>
                </a:lnTo>
                <a:close/>
              </a:path>
              <a:path w="6824345" h="626745">
                <a:moveTo>
                  <a:pt x="4407649" y="2540"/>
                </a:moveTo>
                <a:lnTo>
                  <a:pt x="4201553" y="2540"/>
                </a:lnTo>
                <a:lnTo>
                  <a:pt x="3864864" y="609981"/>
                </a:lnTo>
                <a:lnTo>
                  <a:pt x="4055999" y="616458"/>
                </a:lnTo>
                <a:lnTo>
                  <a:pt x="4407649" y="2540"/>
                </a:lnTo>
                <a:close/>
              </a:path>
              <a:path w="6824345" h="626745">
                <a:moveTo>
                  <a:pt x="4641050" y="2540"/>
                </a:moveTo>
                <a:lnTo>
                  <a:pt x="4433113" y="2540"/>
                </a:lnTo>
                <a:lnTo>
                  <a:pt x="4096766" y="609600"/>
                </a:lnTo>
                <a:lnTo>
                  <a:pt x="4289298" y="616839"/>
                </a:lnTo>
                <a:lnTo>
                  <a:pt x="4641050" y="2540"/>
                </a:lnTo>
                <a:close/>
              </a:path>
              <a:path w="6824345" h="626745">
                <a:moveTo>
                  <a:pt x="4893424" y="2540"/>
                </a:moveTo>
                <a:lnTo>
                  <a:pt x="4687328" y="2540"/>
                </a:lnTo>
                <a:lnTo>
                  <a:pt x="4350639" y="609981"/>
                </a:lnTo>
                <a:lnTo>
                  <a:pt x="4541774" y="616458"/>
                </a:lnTo>
                <a:lnTo>
                  <a:pt x="4893424" y="2540"/>
                </a:lnTo>
                <a:close/>
              </a:path>
              <a:path w="6824345" h="626745">
                <a:moveTo>
                  <a:pt x="5120906" y="2540"/>
                </a:moveTo>
                <a:lnTo>
                  <a:pt x="4916817" y="2540"/>
                </a:lnTo>
                <a:lnTo>
                  <a:pt x="4583049" y="607314"/>
                </a:lnTo>
                <a:lnTo>
                  <a:pt x="4775073" y="606425"/>
                </a:lnTo>
                <a:lnTo>
                  <a:pt x="5120906" y="2540"/>
                </a:lnTo>
                <a:close/>
              </a:path>
              <a:path w="6824345" h="626745">
                <a:moveTo>
                  <a:pt x="5369382" y="2540"/>
                </a:moveTo>
                <a:lnTo>
                  <a:pt x="5163337" y="2540"/>
                </a:lnTo>
                <a:lnTo>
                  <a:pt x="4828413" y="606806"/>
                </a:lnTo>
                <a:lnTo>
                  <a:pt x="5019675" y="613283"/>
                </a:lnTo>
                <a:lnTo>
                  <a:pt x="5369382" y="2540"/>
                </a:lnTo>
                <a:close/>
              </a:path>
              <a:path w="6824345" h="626745">
                <a:moveTo>
                  <a:pt x="5609158" y="2540"/>
                </a:moveTo>
                <a:lnTo>
                  <a:pt x="5403113" y="2540"/>
                </a:lnTo>
                <a:lnTo>
                  <a:pt x="5068189" y="606806"/>
                </a:lnTo>
                <a:lnTo>
                  <a:pt x="5259324" y="613283"/>
                </a:lnTo>
                <a:lnTo>
                  <a:pt x="5609158" y="2540"/>
                </a:lnTo>
                <a:close/>
              </a:path>
              <a:path w="6824345" h="626745">
                <a:moveTo>
                  <a:pt x="5850458" y="2540"/>
                </a:moveTo>
                <a:lnTo>
                  <a:pt x="5644413" y="2540"/>
                </a:lnTo>
                <a:lnTo>
                  <a:pt x="5309489" y="606806"/>
                </a:lnTo>
                <a:lnTo>
                  <a:pt x="5500624" y="613283"/>
                </a:lnTo>
                <a:lnTo>
                  <a:pt x="5850458" y="2540"/>
                </a:lnTo>
                <a:close/>
              </a:path>
              <a:path w="6824345" h="626745">
                <a:moveTo>
                  <a:pt x="6088672" y="2540"/>
                </a:moveTo>
                <a:lnTo>
                  <a:pt x="5880811" y="2540"/>
                </a:lnTo>
                <a:lnTo>
                  <a:pt x="5546217" y="606425"/>
                </a:lnTo>
                <a:lnTo>
                  <a:pt x="5738622" y="613664"/>
                </a:lnTo>
                <a:lnTo>
                  <a:pt x="6088672" y="2540"/>
                </a:lnTo>
                <a:close/>
              </a:path>
              <a:path w="6824345" h="626745">
                <a:moveTo>
                  <a:pt x="6335293" y="2540"/>
                </a:moveTo>
                <a:lnTo>
                  <a:pt x="6131128" y="2540"/>
                </a:lnTo>
                <a:lnTo>
                  <a:pt x="5794756" y="612267"/>
                </a:lnTo>
                <a:lnTo>
                  <a:pt x="5986653" y="611505"/>
                </a:lnTo>
                <a:lnTo>
                  <a:pt x="6335293" y="2540"/>
                </a:lnTo>
                <a:close/>
              </a:path>
              <a:path w="6824345" h="626745">
                <a:moveTo>
                  <a:pt x="6576568" y="11557"/>
                </a:moveTo>
                <a:lnTo>
                  <a:pt x="6370320" y="8509"/>
                </a:lnTo>
                <a:lnTo>
                  <a:pt x="6031992" y="619125"/>
                </a:lnTo>
                <a:lnTo>
                  <a:pt x="6224397" y="626364"/>
                </a:lnTo>
                <a:lnTo>
                  <a:pt x="6576568" y="11557"/>
                </a:lnTo>
                <a:close/>
              </a:path>
              <a:path w="6824345" h="626745">
                <a:moveTo>
                  <a:pt x="6824345" y="9525"/>
                </a:moveTo>
                <a:lnTo>
                  <a:pt x="6618719" y="11938"/>
                </a:lnTo>
                <a:lnTo>
                  <a:pt x="6280531" y="624967"/>
                </a:lnTo>
                <a:lnTo>
                  <a:pt x="6472428" y="624205"/>
                </a:lnTo>
                <a:lnTo>
                  <a:pt x="6824345" y="9525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39992" y="0"/>
            <a:ext cx="2604135" cy="611505"/>
          </a:xfrm>
          <a:custGeom>
            <a:avLst/>
            <a:gdLst/>
            <a:ahLst/>
            <a:cxnLst/>
            <a:rect l="l" t="t" r="r" b="b"/>
            <a:pathLst>
              <a:path w="2604134" h="611505">
                <a:moveTo>
                  <a:pt x="542455" y="0"/>
                </a:moveTo>
                <a:lnTo>
                  <a:pt x="334594" y="0"/>
                </a:lnTo>
                <a:lnTo>
                  <a:pt x="0" y="603885"/>
                </a:lnTo>
                <a:lnTo>
                  <a:pt x="192405" y="611124"/>
                </a:lnTo>
                <a:lnTo>
                  <a:pt x="542455" y="0"/>
                </a:lnTo>
                <a:close/>
              </a:path>
              <a:path w="2604134" h="611505">
                <a:moveTo>
                  <a:pt x="782015" y="0"/>
                </a:moveTo>
                <a:lnTo>
                  <a:pt x="575970" y="0"/>
                </a:lnTo>
                <a:lnTo>
                  <a:pt x="241046" y="604266"/>
                </a:lnTo>
                <a:lnTo>
                  <a:pt x="432308" y="610743"/>
                </a:lnTo>
                <a:lnTo>
                  <a:pt x="782015" y="0"/>
                </a:lnTo>
                <a:close/>
              </a:path>
              <a:path w="2604134" h="611505">
                <a:moveTo>
                  <a:pt x="1028230" y="0"/>
                </a:moveTo>
                <a:lnTo>
                  <a:pt x="820369" y="0"/>
                </a:lnTo>
                <a:lnTo>
                  <a:pt x="485775" y="603885"/>
                </a:lnTo>
                <a:lnTo>
                  <a:pt x="678180" y="611124"/>
                </a:lnTo>
                <a:lnTo>
                  <a:pt x="1028230" y="0"/>
                </a:lnTo>
                <a:close/>
              </a:path>
              <a:path w="2604134" h="611505">
                <a:moveTo>
                  <a:pt x="1273975" y="0"/>
                </a:moveTo>
                <a:lnTo>
                  <a:pt x="1069848" y="0"/>
                </a:lnTo>
                <a:lnTo>
                  <a:pt x="734314" y="608076"/>
                </a:lnTo>
                <a:lnTo>
                  <a:pt x="926211" y="607314"/>
                </a:lnTo>
                <a:lnTo>
                  <a:pt x="1273975" y="0"/>
                </a:lnTo>
                <a:close/>
              </a:path>
              <a:path w="2604134" h="611505">
                <a:moveTo>
                  <a:pt x="1504188" y="0"/>
                </a:moveTo>
                <a:lnTo>
                  <a:pt x="1296377" y="0"/>
                </a:lnTo>
                <a:lnTo>
                  <a:pt x="963549" y="600710"/>
                </a:lnTo>
                <a:lnTo>
                  <a:pt x="1156081" y="607949"/>
                </a:lnTo>
                <a:lnTo>
                  <a:pt x="1504188" y="0"/>
                </a:lnTo>
                <a:close/>
              </a:path>
              <a:path w="2604134" h="611505">
                <a:moveTo>
                  <a:pt x="1739049" y="0"/>
                </a:moveTo>
                <a:lnTo>
                  <a:pt x="1533067" y="0"/>
                </a:lnTo>
                <a:lnTo>
                  <a:pt x="1199896" y="601091"/>
                </a:lnTo>
                <a:lnTo>
                  <a:pt x="1391158" y="607568"/>
                </a:lnTo>
                <a:lnTo>
                  <a:pt x="1739049" y="0"/>
                </a:lnTo>
                <a:close/>
              </a:path>
              <a:path w="2604134" h="611505">
                <a:moveTo>
                  <a:pt x="1978825" y="0"/>
                </a:moveTo>
                <a:lnTo>
                  <a:pt x="1772843" y="0"/>
                </a:lnTo>
                <a:lnTo>
                  <a:pt x="1439672" y="601091"/>
                </a:lnTo>
                <a:lnTo>
                  <a:pt x="1630807" y="607568"/>
                </a:lnTo>
                <a:lnTo>
                  <a:pt x="1978825" y="0"/>
                </a:lnTo>
                <a:close/>
              </a:path>
              <a:path w="2604134" h="611505">
                <a:moveTo>
                  <a:pt x="2220125" y="0"/>
                </a:moveTo>
                <a:lnTo>
                  <a:pt x="2014143" y="0"/>
                </a:lnTo>
                <a:lnTo>
                  <a:pt x="1680972" y="601091"/>
                </a:lnTo>
                <a:lnTo>
                  <a:pt x="1872107" y="607568"/>
                </a:lnTo>
                <a:lnTo>
                  <a:pt x="2220125" y="0"/>
                </a:lnTo>
                <a:close/>
              </a:path>
              <a:path w="2604134" h="611505">
                <a:moveTo>
                  <a:pt x="2464600" y="0"/>
                </a:moveTo>
                <a:lnTo>
                  <a:pt x="2258618" y="0"/>
                </a:lnTo>
                <a:lnTo>
                  <a:pt x="1925447" y="601091"/>
                </a:lnTo>
                <a:lnTo>
                  <a:pt x="2116582" y="607568"/>
                </a:lnTo>
                <a:lnTo>
                  <a:pt x="2464600" y="0"/>
                </a:lnTo>
                <a:close/>
              </a:path>
              <a:path w="2604134" h="611505">
                <a:moveTo>
                  <a:pt x="2604008" y="5168"/>
                </a:moveTo>
                <a:lnTo>
                  <a:pt x="2565806" y="0"/>
                </a:lnTo>
                <a:lnTo>
                  <a:pt x="2508313" y="0"/>
                </a:lnTo>
                <a:lnTo>
                  <a:pt x="2173732" y="606298"/>
                </a:lnTo>
                <a:lnTo>
                  <a:pt x="2365756" y="605536"/>
                </a:lnTo>
                <a:lnTo>
                  <a:pt x="2604008" y="66776"/>
                </a:lnTo>
                <a:lnTo>
                  <a:pt x="2604008" y="516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9389" y="142443"/>
            <a:ext cx="443166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9" dirty="0">
                <a:solidFill>
                  <a:srgbClr val="85224D"/>
                </a:solidFill>
              </a:rPr>
              <a:t>П</a:t>
            </a:r>
            <a:r>
              <a:rPr spc="-355" dirty="0">
                <a:solidFill>
                  <a:srgbClr val="85224D"/>
                </a:solidFill>
              </a:rPr>
              <a:t>Р</a:t>
            </a:r>
            <a:r>
              <a:rPr spc="-254" dirty="0">
                <a:solidFill>
                  <a:srgbClr val="85224D"/>
                </a:solidFill>
              </a:rPr>
              <a:t>ОМЫ</a:t>
            </a:r>
            <a:r>
              <a:rPr spc="-320" dirty="0">
                <a:solidFill>
                  <a:srgbClr val="85224D"/>
                </a:solidFill>
              </a:rPr>
              <a:t>Ш</a:t>
            </a:r>
            <a:r>
              <a:rPr spc="-385" dirty="0">
                <a:solidFill>
                  <a:srgbClr val="85224D"/>
                </a:solidFill>
              </a:rPr>
              <a:t>ЛЕННЫЕ</a:t>
            </a:r>
            <a:r>
              <a:rPr spc="-195" dirty="0">
                <a:solidFill>
                  <a:srgbClr val="85224D"/>
                </a:solidFill>
              </a:rPr>
              <a:t> </a:t>
            </a:r>
            <a:r>
              <a:rPr spc="-225" dirty="0">
                <a:solidFill>
                  <a:srgbClr val="85224D"/>
                </a:solidFill>
              </a:rPr>
              <a:t>ПЛОЩА</a:t>
            </a:r>
            <a:r>
              <a:rPr spc="-220" dirty="0">
                <a:solidFill>
                  <a:srgbClr val="85224D"/>
                </a:solidFill>
              </a:rPr>
              <a:t>Д</a:t>
            </a:r>
            <a:r>
              <a:rPr spc="-360" dirty="0">
                <a:solidFill>
                  <a:srgbClr val="85224D"/>
                </a:solidFill>
              </a:rPr>
              <a:t>КИ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845913"/>
              </p:ext>
            </p:extLst>
          </p:nvPr>
        </p:nvGraphicFramePr>
        <p:xfrm>
          <a:off x="388937" y="765175"/>
          <a:ext cx="8246744" cy="43930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35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053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04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89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80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043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136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На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именовани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100" b="1" spc="-114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щад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8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Микрорайон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3295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Кадастровый </a:t>
                      </a:r>
                      <a:r>
                        <a:rPr sz="1100" b="1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номе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/ква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л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927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Площадь,  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га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1187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Кате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г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ия  </a:t>
                      </a:r>
                      <a:r>
                        <a:rPr sz="1100" b="1" spc="-10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земель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3512">
                <a:tc>
                  <a:txBody>
                    <a:bodyPr/>
                    <a:lstStyle/>
                    <a:p>
                      <a:pPr marL="211454" algn="l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Во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ст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чная</a:t>
                      </a:r>
                      <a:r>
                        <a:rPr sz="1100" spc="-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пром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ышленная</a:t>
                      </a:r>
                      <a:r>
                        <a:rPr sz="1100" spc="-12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зона  </a:t>
                      </a:r>
                      <a:r>
                        <a:rPr sz="1100" spc="-2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(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пром.па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рк</a:t>
                      </a:r>
                      <a:r>
                        <a:rPr sz="1100" spc="-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«К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па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ево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»)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Во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ст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чная</a:t>
                      </a:r>
                      <a:r>
                        <a:rPr sz="1100" spc="-9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промзона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76:20:120306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9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152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П4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0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П5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6290">
                <a:tc>
                  <a:txBody>
                    <a:bodyPr/>
                    <a:lstStyle/>
                    <a:p>
                      <a:pPr marL="151765" algn="l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1.1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L="5200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100" spc="-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.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ч.</a:t>
                      </a:r>
                      <a:r>
                        <a:rPr sz="1100" spc="-9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Сысоевская</a:t>
                      </a:r>
                      <a:r>
                        <a:rPr sz="1100" spc="-13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ул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.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9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40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Во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ст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чная</a:t>
                      </a:r>
                      <a:r>
                        <a:rPr sz="1100" spc="-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промзона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76:20:120306:70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9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28,4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8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П4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611">
                <a:tc>
                  <a:txBody>
                    <a:bodyPr/>
                    <a:lstStyle/>
                    <a:p>
                      <a:pPr marL="211454" algn="l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Ю</a:t>
                      </a:r>
                      <a:r>
                        <a:rPr sz="1100" spc="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ж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на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sz="1100" spc="-12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промзона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Ю</a:t>
                      </a:r>
                      <a:r>
                        <a:rPr sz="1100" spc="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ж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на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sz="1100" spc="-12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промзона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76:20:100402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9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19,7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8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П5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211454" algn="l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йон</a:t>
                      </a:r>
                      <a:r>
                        <a:rPr sz="1100" spc="-10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Пузы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рево</a:t>
                      </a:r>
                      <a:r>
                        <a:rPr sz="1100" spc="-12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(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у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част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100" spc="-8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1)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йон</a:t>
                      </a:r>
                      <a:r>
                        <a:rPr sz="1100" spc="-10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Пузы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рево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76:20:070402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100" dirty="0" smtClean="0">
                          <a:latin typeface="Verdana"/>
                          <a:cs typeface="Verdana"/>
                        </a:rPr>
                        <a:t>19,7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8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П6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211454" algn="l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йон</a:t>
                      </a:r>
                      <a:r>
                        <a:rPr sz="1100" spc="-10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Пузы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рево</a:t>
                      </a:r>
                      <a:r>
                        <a:rPr sz="1100" spc="-12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(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у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част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100" spc="-8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2)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йон</a:t>
                      </a:r>
                      <a:r>
                        <a:rPr sz="1100" spc="-10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Пузы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рево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76:20:070402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100" dirty="0" smtClean="0">
                          <a:latin typeface="Verdana"/>
                          <a:cs typeface="Verdana"/>
                        </a:rPr>
                        <a:t>15,4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8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lang="ru-RU" sz="1100" spc="-80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5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211454" algn="l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5</a:t>
                      </a:r>
                      <a:endParaRPr sz="110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10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lang="ru-RU" sz="1100" spc="-5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lang="ru-RU" sz="1100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йон</a:t>
                      </a:r>
                      <a:r>
                        <a:rPr lang="ru-RU" sz="1100" spc="-105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ru-RU" sz="1100" spc="-5" dirty="0" err="1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Пузы</a:t>
                      </a:r>
                      <a:r>
                        <a:rPr lang="ru-RU" sz="1100" dirty="0" err="1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рево</a:t>
                      </a:r>
                      <a:r>
                        <a:rPr lang="ru-RU" sz="1100" spc="-125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ru-RU" sz="1100" spc="-25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(</a:t>
                      </a:r>
                      <a:r>
                        <a:rPr lang="ru-RU" sz="1100" spc="-5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у</a:t>
                      </a:r>
                      <a:r>
                        <a:rPr lang="ru-RU" sz="1100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част</a:t>
                      </a:r>
                      <a:r>
                        <a:rPr lang="ru-RU" sz="1100" spc="-10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lang="ru-RU" sz="1100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lang="ru-RU" sz="1100" spc="-80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ru-RU" sz="1100" spc="-5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3)</a:t>
                      </a:r>
                      <a:endParaRPr lang="ru-RU" sz="1100" dirty="0" smtClean="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10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lang="ru-RU" sz="1100" spc="-5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lang="ru-RU" sz="1100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йон</a:t>
                      </a:r>
                      <a:r>
                        <a:rPr lang="ru-RU" sz="1100" spc="-105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ru-RU" sz="1100" spc="-5" dirty="0" err="1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Пузы</a:t>
                      </a:r>
                      <a:r>
                        <a:rPr lang="ru-RU" sz="1100" dirty="0" err="1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рево</a:t>
                      </a:r>
                      <a:endParaRPr lang="ru-RU" sz="1100" dirty="0" smtClean="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114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76:20:070402</a:t>
                      </a:r>
                      <a:endParaRPr lang="ru-RU" sz="1100" dirty="0" smtClean="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100" dirty="0" smtClean="0">
                          <a:latin typeface="Verdana"/>
                          <a:cs typeface="Verdana"/>
                        </a:rPr>
                        <a:t>10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100" dirty="0" smtClean="0">
                          <a:latin typeface="Verdana"/>
                          <a:cs typeface="Verdana"/>
                        </a:rPr>
                        <a:t>П4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7908">
                <a:tc>
                  <a:txBody>
                    <a:bodyPr/>
                    <a:lstStyle/>
                    <a:p>
                      <a:pPr marL="211454" algn="l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6</a:t>
                      </a:r>
                      <a:endParaRPr sz="110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ев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люци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100" spc="-12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пр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.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35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Юг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-западная</a:t>
                      </a:r>
                      <a:r>
                        <a:rPr sz="1100" spc="-15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про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мз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на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76:20:070809:58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9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9,9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8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marL="211454" algn="l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7</a:t>
                      </a:r>
                      <a:endParaRPr sz="110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Ф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у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м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анов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spc="-12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ул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.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9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33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ет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ь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ев</a:t>
                      </a:r>
                      <a:r>
                        <a:rPr sz="1100" spc="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100" spc="-1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sz="1100" spc="-13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промзона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2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76:20:070703:3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9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0,2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8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П5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5048">
                <a:tc>
                  <a:txBody>
                    <a:bodyPr/>
                    <a:lstStyle/>
                    <a:p>
                      <a:pPr marL="211454" algn="l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8</a:t>
                      </a:r>
                      <a:endParaRPr sz="110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Ярославс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100" spc="-1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й</a:t>
                      </a:r>
                      <a:r>
                        <a:rPr sz="1100" spc="-14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трак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9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158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Во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то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ч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на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sz="1100" spc="-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про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мз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на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76:20:120230:30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9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0,8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8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П5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5048">
                <a:tc>
                  <a:txBody>
                    <a:bodyPr/>
                    <a:lstStyle/>
                    <a:p>
                      <a:pPr marL="171450" algn="l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 9</a:t>
                      </a:r>
                      <a:endParaRPr sz="110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3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вдеева</a:t>
                      </a:r>
                      <a:r>
                        <a:rPr sz="1100" spc="-1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ул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.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9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36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2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Переборы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76:20:050436:419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0,08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8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П5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7810">
                <a:tc>
                  <a:txBody>
                    <a:bodyPr/>
                    <a:lstStyle/>
                    <a:p>
                      <a:pPr marL="171450" algn="l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0</a:t>
                      </a:r>
                      <a:endParaRPr sz="110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100" spc="-5" dirty="0" err="1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Пилоставная</a:t>
                      </a:r>
                      <a:r>
                        <a:rPr lang="ru-RU" sz="1100" spc="-5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, 16б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айо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100" spc="-10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Яг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у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тк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а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76:20:120101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9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2,7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8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П6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marL="171450" algn="l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10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Шекс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ск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100" spc="-13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ш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ссе,</a:t>
                      </a: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13б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2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Волжский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76:20:010310:23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9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2,5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8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42951">
                <a:tc gridSpan="4">
                  <a:txBody>
                    <a:bodyPr/>
                    <a:lstStyle/>
                    <a:p>
                      <a:pPr marR="6540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b="1" spc="-8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Итого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100" b="1" spc="-75" dirty="0" smtClean="0">
                          <a:solidFill>
                            <a:srgbClr val="393746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lang="ru-RU" sz="1100" b="1" spc="-75" dirty="0" smtClean="0">
                          <a:solidFill>
                            <a:srgbClr val="393746"/>
                          </a:solidFill>
                          <a:latin typeface="Tahoma"/>
                          <a:cs typeface="Tahoma"/>
                        </a:rPr>
                        <a:t>51,48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578850" y="282638"/>
            <a:ext cx="300355" cy="288541"/>
          </a:xfrm>
          <a:prstGeom prst="rect">
            <a:avLst/>
          </a:prstGeom>
          <a:solidFill>
            <a:srgbClr val="56546E"/>
          </a:solidFill>
        </p:spPr>
        <p:txBody>
          <a:bodyPr vert="horz" wrap="square" lIns="0" tIns="4191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30"/>
              </a:spcBef>
            </a:pPr>
            <a:r>
              <a:rPr lang="ru-RU" sz="1600" b="1" spc="-125" dirty="0" smtClean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6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9247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26110"/>
          </a:xfrm>
          <a:custGeom>
            <a:avLst/>
            <a:gdLst/>
            <a:ahLst/>
            <a:cxnLst/>
            <a:rect l="l" t="t" r="r" b="b"/>
            <a:pathLst>
              <a:path w="9144000" h="626110">
                <a:moveTo>
                  <a:pt x="539280" y="8382"/>
                </a:moveTo>
                <a:lnTo>
                  <a:pt x="333057" y="5334"/>
                </a:lnTo>
                <a:lnTo>
                  <a:pt x="0" y="606044"/>
                </a:lnTo>
                <a:lnTo>
                  <a:pt x="0" y="615823"/>
                </a:lnTo>
                <a:lnTo>
                  <a:pt x="187159" y="622808"/>
                </a:lnTo>
                <a:lnTo>
                  <a:pt x="539280" y="8382"/>
                </a:lnTo>
                <a:close/>
              </a:path>
              <a:path w="9144000" h="626110">
                <a:moveTo>
                  <a:pt x="787057" y="8001"/>
                </a:moveTo>
                <a:lnTo>
                  <a:pt x="582206" y="5715"/>
                </a:lnTo>
                <a:lnTo>
                  <a:pt x="243751" y="615950"/>
                </a:lnTo>
                <a:lnTo>
                  <a:pt x="434936" y="622427"/>
                </a:lnTo>
                <a:lnTo>
                  <a:pt x="787057" y="8001"/>
                </a:lnTo>
                <a:close/>
              </a:path>
              <a:path w="9144000" h="626110">
                <a:moveTo>
                  <a:pt x="1025055" y="8382"/>
                </a:moveTo>
                <a:lnTo>
                  <a:pt x="818819" y="5334"/>
                </a:lnTo>
                <a:lnTo>
                  <a:pt x="480491" y="615569"/>
                </a:lnTo>
                <a:lnTo>
                  <a:pt x="672947" y="622808"/>
                </a:lnTo>
                <a:lnTo>
                  <a:pt x="1025055" y="8382"/>
                </a:lnTo>
                <a:close/>
              </a:path>
              <a:path w="9144000" h="626110">
                <a:moveTo>
                  <a:pt x="1273302" y="4953"/>
                </a:moveTo>
                <a:lnTo>
                  <a:pt x="1067574" y="7493"/>
                </a:lnTo>
                <a:lnTo>
                  <a:pt x="728599" y="621284"/>
                </a:lnTo>
                <a:lnTo>
                  <a:pt x="920623" y="620395"/>
                </a:lnTo>
                <a:lnTo>
                  <a:pt x="1273302" y="4953"/>
                </a:lnTo>
                <a:close/>
              </a:path>
              <a:path w="9144000" h="626110">
                <a:moveTo>
                  <a:pt x="1502918" y="5207"/>
                </a:moveTo>
                <a:lnTo>
                  <a:pt x="1296670" y="2159"/>
                </a:lnTo>
                <a:lnTo>
                  <a:pt x="958329" y="612394"/>
                </a:lnTo>
                <a:lnTo>
                  <a:pt x="1150797" y="619633"/>
                </a:lnTo>
                <a:lnTo>
                  <a:pt x="1502918" y="5207"/>
                </a:lnTo>
                <a:close/>
              </a:path>
              <a:path w="9144000" h="626110">
                <a:moveTo>
                  <a:pt x="1745869" y="4826"/>
                </a:moveTo>
                <a:lnTo>
                  <a:pt x="1541018" y="2540"/>
                </a:lnTo>
                <a:lnTo>
                  <a:pt x="1202626" y="612775"/>
                </a:lnTo>
                <a:lnTo>
                  <a:pt x="1393825" y="619252"/>
                </a:lnTo>
                <a:lnTo>
                  <a:pt x="1745869" y="4826"/>
                </a:lnTo>
                <a:close/>
              </a:path>
              <a:path w="9144000" h="626110">
                <a:moveTo>
                  <a:pt x="1979168" y="5207"/>
                </a:moveTo>
                <a:lnTo>
                  <a:pt x="1772920" y="2159"/>
                </a:lnTo>
                <a:lnTo>
                  <a:pt x="1434592" y="612394"/>
                </a:lnTo>
                <a:lnTo>
                  <a:pt x="1626997" y="619633"/>
                </a:lnTo>
                <a:lnTo>
                  <a:pt x="1979168" y="5207"/>
                </a:lnTo>
                <a:close/>
              </a:path>
              <a:path w="9144000" h="626110">
                <a:moveTo>
                  <a:pt x="2226945" y="4826"/>
                </a:moveTo>
                <a:lnTo>
                  <a:pt x="2022094" y="2540"/>
                </a:lnTo>
                <a:lnTo>
                  <a:pt x="1683639" y="612775"/>
                </a:lnTo>
                <a:lnTo>
                  <a:pt x="1874774" y="619252"/>
                </a:lnTo>
                <a:lnTo>
                  <a:pt x="2226945" y="4826"/>
                </a:lnTo>
                <a:close/>
              </a:path>
              <a:path w="9144000" h="626110">
                <a:moveTo>
                  <a:pt x="2464943" y="5207"/>
                </a:moveTo>
                <a:lnTo>
                  <a:pt x="2258695" y="2159"/>
                </a:lnTo>
                <a:lnTo>
                  <a:pt x="1920367" y="612394"/>
                </a:lnTo>
                <a:lnTo>
                  <a:pt x="2112772" y="619633"/>
                </a:lnTo>
                <a:lnTo>
                  <a:pt x="2464943" y="5207"/>
                </a:lnTo>
                <a:close/>
              </a:path>
              <a:path w="9144000" h="626110">
                <a:moveTo>
                  <a:pt x="2712720" y="3175"/>
                </a:moveTo>
                <a:lnTo>
                  <a:pt x="2507107" y="5588"/>
                </a:lnTo>
                <a:lnTo>
                  <a:pt x="2168906" y="618236"/>
                </a:lnTo>
                <a:lnTo>
                  <a:pt x="2360803" y="617474"/>
                </a:lnTo>
                <a:lnTo>
                  <a:pt x="2712720" y="3175"/>
                </a:lnTo>
                <a:close/>
              </a:path>
              <a:path w="9144000" h="626110">
                <a:moveTo>
                  <a:pt x="2942971" y="2540"/>
                </a:moveTo>
                <a:lnTo>
                  <a:pt x="2735072" y="2540"/>
                </a:lnTo>
                <a:lnTo>
                  <a:pt x="2397760" y="610743"/>
                </a:lnTo>
                <a:lnTo>
                  <a:pt x="2590292" y="617728"/>
                </a:lnTo>
                <a:lnTo>
                  <a:pt x="2942971" y="2540"/>
                </a:lnTo>
                <a:close/>
              </a:path>
              <a:path w="9144000" h="626110">
                <a:moveTo>
                  <a:pt x="3182747" y="2540"/>
                </a:moveTo>
                <a:lnTo>
                  <a:pt x="2974721" y="2540"/>
                </a:lnTo>
                <a:lnTo>
                  <a:pt x="2637536" y="610743"/>
                </a:lnTo>
                <a:lnTo>
                  <a:pt x="2830068" y="617728"/>
                </a:lnTo>
                <a:lnTo>
                  <a:pt x="3182747" y="2540"/>
                </a:lnTo>
                <a:close/>
              </a:path>
              <a:path w="9144000" h="626110">
                <a:moveTo>
                  <a:pt x="3424047" y="2540"/>
                </a:moveTo>
                <a:lnTo>
                  <a:pt x="3216021" y="2540"/>
                </a:lnTo>
                <a:lnTo>
                  <a:pt x="2878836" y="610743"/>
                </a:lnTo>
                <a:lnTo>
                  <a:pt x="3071368" y="617728"/>
                </a:lnTo>
                <a:lnTo>
                  <a:pt x="3424047" y="2540"/>
                </a:lnTo>
                <a:close/>
              </a:path>
              <a:path w="9144000" h="626110">
                <a:moveTo>
                  <a:pt x="3668522" y="2540"/>
                </a:moveTo>
                <a:lnTo>
                  <a:pt x="3460496" y="2540"/>
                </a:lnTo>
                <a:lnTo>
                  <a:pt x="3123311" y="610743"/>
                </a:lnTo>
                <a:lnTo>
                  <a:pt x="3315830" y="617728"/>
                </a:lnTo>
                <a:lnTo>
                  <a:pt x="3668522" y="2540"/>
                </a:lnTo>
                <a:close/>
              </a:path>
              <a:path w="9144000" h="626110">
                <a:moveTo>
                  <a:pt x="3916172" y="0"/>
                </a:moveTo>
                <a:lnTo>
                  <a:pt x="3710559" y="2413"/>
                </a:lnTo>
                <a:lnTo>
                  <a:pt x="3372231" y="615061"/>
                </a:lnTo>
                <a:lnTo>
                  <a:pt x="3564255" y="614299"/>
                </a:lnTo>
                <a:lnTo>
                  <a:pt x="3916172" y="0"/>
                </a:lnTo>
                <a:close/>
              </a:path>
              <a:path w="9144000" h="626110">
                <a:moveTo>
                  <a:pt x="4160520" y="8382"/>
                </a:moveTo>
                <a:lnTo>
                  <a:pt x="3954272" y="5334"/>
                </a:lnTo>
                <a:lnTo>
                  <a:pt x="3615944" y="615569"/>
                </a:lnTo>
                <a:lnTo>
                  <a:pt x="3808349" y="622808"/>
                </a:lnTo>
                <a:lnTo>
                  <a:pt x="4160520" y="8382"/>
                </a:lnTo>
                <a:close/>
              </a:path>
              <a:path w="9144000" h="626110">
                <a:moveTo>
                  <a:pt x="4407789" y="2540"/>
                </a:moveTo>
                <a:lnTo>
                  <a:pt x="4201668" y="2540"/>
                </a:lnTo>
                <a:lnTo>
                  <a:pt x="3864991" y="609600"/>
                </a:lnTo>
                <a:lnTo>
                  <a:pt x="4056126" y="616077"/>
                </a:lnTo>
                <a:lnTo>
                  <a:pt x="4407789" y="2540"/>
                </a:lnTo>
                <a:close/>
              </a:path>
              <a:path w="9144000" h="626110">
                <a:moveTo>
                  <a:pt x="4641088" y="2540"/>
                </a:moveTo>
                <a:lnTo>
                  <a:pt x="4433189" y="2540"/>
                </a:lnTo>
                <a:lnTo>
                  <a:pt x="4096893" y="609219"/>
                </a:lnTo>
                <a:lnTo>
                  <a:pt x="4289425" y="616458"/>
                </a:lnTo>
                <a:lnTo>
                  <a:pt x="4641088" y="2540"/>
                </a:lnTo>
                <a:close/>
              </a:path>
              <a:path w="9144000" h="626110">
                <a:moveTo>
                  <a:pt x="4893564" y="2540"/>
                </a:moveTo>
                <a:lnTo>
                  <a:pt x="4687443" y="2540"/>
                </a:lnTo>
                <a:lnTo>
                  <a:pt x="4350766" y="609600"/>
                </a:lnTo>
                <a:lnTo>
                  <a:pt x="4541901" y="616077"/>
                </a:lnTo>
                <a:lnTo>
                  <a:pt x="4893564" y="2540"/>
                </a:lnTo>
                <a:close/>
              </a:path>
              <a:path w="9144000" h="626110">
                <a:moveTo>
                  <a:pt x="5121021" y="2540"/>
                </a:moveTo>
                <a:lnTo>
                  <a:pt x="4916932" y="2540"/>
                </a:lnTo>
                <a:lnTo>
                  <a:pt x="4583176" y="606933"/>
                </a:lnTo>
                <a:lnTo>
                  <a:pt x="4775200" y="606044"/>
                </a:lnTo>
                <a:lnTo>
                  <a:pt x="5121021" y="2540"/>
                </a:lnTo>
                <a:close/>
              </a:path>
              <a:path w="9144000" h="626110">
                <a:moveTo>
                  <a:pt x="5369433" y="2540"/>
                </a:moveTo>
                <a:lnTo>
                  <a:pt x="5163439" y="2540"/>
                </a:lnTo>
                <a:lnTo>
                  <a:pt x="4828540" y="606425"/>
                </a:lnTo>
                <a:lnTo>
                  <a:pt x="5019802" y="612902"/>
                </a:lnTo>
                <a:lnTo>
                  <a:pt x="5369433" y="2540"/>
                </a:lnTo>
                <a:close/>
              </a:path>
              <a:path w="9144000" h="626110">
                <a:moveTo>
                  <a:pt x="5609209" y="2540"/>
                </a:moveTo>
                <a:lnTo>
                  <a:pt x="5403215" y="2540"/>
                </a:lnTo>
                <a:lnTo>
                  <a:pt x="5068316" y="606425"/>
                </a:lnTo>
                <a:lnTo>
                  <a:pt x="5259451" y="612902"/>
                </a:lnTo>
                <a:lnTo>
                  <a:pt x="5609209" y="2540"/>
                </a:lnTo>
                <a:close/>
              </a:path>
              <a:path w="9144000" h="626110">
                <a:moveTo>
                  <a:pt x="5850509" y="2540"/>
                </a:moveTo>
                <a:lnTo>
                  <a:pt x="5644515" y="2540"/>
                </a:lnTo>
                <a:lnTo>
                  <a:pt x="5309616" y="606425"/>
                </a:lnTo>
                <a:lnTo>
                  <a:pt x="5500751" y="612902"/>
                </a:lnTo>
                <a:lnTo>
                  <a:pt x="5850509" y="2540"/>
                </a:lnTo>
                <a:close/>
              </a:path>
              <a:path w="9144000" h="626110">
                <a:moveTo>
                  <a:pt x="6088761" y="2540"/>
                </a:moveTo>
                <a:lnTo>
                  <a:pt x="5880862" y="2540"/>
                </a:lnTo>
                <a:lnTo>
                  <a:pt x="5546344" y="606044"/>
                </a:lnTo>
                <a:lnTo>
                  <a:pt x="5738749" y="613283"/>
                </a:lnTo>
                <a:lnTo>
                  <a:pt x="6088761" y="2540"/>
                </a:lnTo>
                <a:close/>
              </a:path>
              <a:path w="9144000" h="626110">
                <a:moveTo>
                  <a:pt x="6335395" y="2540"/>
                </a:moveTo>
                <a:lnTo>
                  <a:pt x="6131179" y="2540"/>
                </a:lnTo>
                <a:lnTo>
                  <a:pt x="5794883" y="611886"/>
                </a:lnTo>
                <a:lnTo>
                  <a:pt x="5986780" y="611124"/>
                </a:lnTo>
                <a:lnTo>
                  <a:pt x="6335395" y="2540"/>
                </a:lnTo>
                <a:close/>
              </a:path>
              <a:path w="9144000" h="626110">
                <a:moveTo>
                  <a:pt x="6576695" y="11557"/>
                </a:moveTo>
                <a:lnTo>
                  <a:pt x="6370447" y="8509"/>
                </a:lnTo>
                <a:lnTo>
                  <a:pt x="6032119" y="618744"/>
                </a:lnTo>
                <a:lnTo>
                  <a:pt x="6224524" y="625983"/>
                </a:lnTo>
                <a:lnTo>
                  <a:pt x="6576695" y="11557"/>
                </a:lnTo>
                <a:close/>
              </a:path>
              <a:path w="9144000" h="626110">
                <a:moveTo>
                  <a:pt x="6824472" y="9525"/>
                </a:moveTo>
                <a:lnTo>
                  <a:pt x="6618846" y="11938"/>
                </a:lnTo>
                <a:lnTo>
                  <a:pt x="6280658" y="624586"/>
                </a:lnTo>
                <a:lnTo>
                  <a:pt x="6472555" y="623824"/>
                </a:lnTo>
                <a:lnTo>
                  <a:pt x="6824472" y="9525"/>
                </a:lnTo>
                <a:close/>
              </a:path>
              <a:path w="9144000" h="626110">
                <a:moveTo>
                  <a:pt x="7082028" y="0"/>
                </a:moveTo>
                <a:lnTo>
                  <a:pt x="6874129" y="0"/>
                </a:lnTo>
                <a:lnTo>
                  <a:pt x="6539471" y="603504"/>
                </a:lnTo>
                <a:lnTo>
                  <a:pt x="6731889" y="610743"/>
                </a:lnTo>
                <a:lnTo>
                  <a:pt x="7082028" y="0"/>
                </a:lnTo>
                <a:close/>
              </a:path>
              <a:path w="9144000" h="626110">
                <a:moveTo>
                  <a:pt x="7321677" y="0"/>
                </a:moveTo>
                <a:lnTo>
                  <a:pt x="7115556" y="0"/>
                </a:lnTo>
                <a:lnTo>
                  <a:pt x="6780530" y="603885"/>
                </a:lnTo>
                <a:lnTo>
                  <a:pt x="6971792" y="610362"/>
                </a:lnTo>
                <a:lnTo>
                  <a:pt x="7321677" y="0"/>
                </a:lnTo>
                <a:close/>
              </a:path>
              <a:path w="9144000" h="626110">
                <a:moveTo>
                  <a:pt x="7567803" y="0"/>
                </a:moveTo>
                <a:lnTo>
                  <a:pt x="7360031" y="0"/>
                </a:lnTo>
                <a:lnTo>
                  <a:pt x="7025386" y="603504"/>
                </a:lnTo>
                <a:lnTo>
                  <a:pt x="7217791" y="610743"/>
                </a:lnTo>
                <a:lnTo>
                  <a:pt x="7567803" y="0"/>
                </a:lnTo>
                <a:close/>
              </a:path>
              <a:path w="9144000" h="626110">
                <a:moveTo>
                  <a:pt x="7813675" y="0"/>
                </a:moveTo>
                <a:lnTo>
                  <a:pt x="7609459" y="0"/>
                </a:lnTo>
                <a:lnTo>
                  <a:pt x="7273925" y="607695"/>
                </a:lnTo>
                <a:lnTo>
                  <a:pt x="7465822" y="606933"/>
                </a:lnTo>
                <a:lnTo>
                  <a:pt x="7813675" y="0"/>
                </a:lnTo>
                <a:close/>
              </a:path>
              <a:path w="9144000" h="626110">
                <a:moveTo>
                  <a:pt x="8043926" y="0"/>
                </a:moveTo>
                <a:lnTo>
                  <a:pt x="7836027" y="0"/>
                </a:lnTo>
                <a:lnTo>
                  <a:pt x="7503160" y="600329"/>
                </a:lnTo>
                <a:lnTo>
                  <a:pt x="7695692" y="607568"/>
                </a:lnTo>
                <a:lnTo>
                  <a:pt x="8043926" y="0"/>
                </a:lnTo>
                <a:close/>
              </a:path>
              <a:path w="9144000" h="626110">
                <a:moveTo>
                  <a:pt x="8278749" y="0"/>
                </a:moveTo>
                <a:lnTo>
                  <a:pt x="8072755" y="0"/>
                </a:lnTo>
                <a:lnTo>
                  <a:pt x="7739507" y="600710"/>
                </a:lnTo>
                <a:lnTo>
                  <a:pt x="7930896" y="607187"/>
                </a:lnTo>
                <a:lnTo>
                  <a:pt x="8278749" y="0"/>
                </a:lnTo>
                <a:close/>
              </a:path>
              <a:path w="9144000" h="626110">
                <a:moveTo>
                  <a:pt x="8518652" y="0"/>
                </a:moveTo>
                <a:lnTo>
                  <a:pt x="8312531" y="0"/>
                </a:lnTo>
                <a:lnTo>
                  <a:pt x="7979410" y="600710"/>
                </a:lnTo>
                <a:lnTo>
                  <a:pt x="8170545" y="607187"/>
                </a:lnTo>
                <a:lnTo>
                  <a:pt x="8518652" y="0"/>
                </a:lnTo>
                <a:close/>
              </a:path>
              <a:path w="9144000" h="626110">
                <a:moveTo>
                  <a:pt x="8759952" y="0"/>
                </a:moveTo>
                <a:lnTo>
                  <a:pt x="8553958" y="0"/>
                </a:lnTo>
                <a:lnTo>
                  <a:pt x="8220710" y="600710"/>
                </a:lnTo>
                <a:lnTo>
                  <a:pt x="8411845" y="607187"/>
                </a:lnTo>
                <a:lnTo>
                  <a:pt x="8759952" y="0"/>
                </a:lnTo>
                <a:close/>
              </a:path>
              <a:path w="9144000" h="626110">
                <a:moveTo>
                  <a:pt x="9004427" y="0"/>
                </a:moveTo>
                <a:lnTo>
                  <a:pt x="8798433" y="0"/>
                </a:lnTo>
                <a:lnTo>
                  <a:pt x="8465185" y="600710"/>
                </a:lnTo>
                <a:lnTo>
                  <a:pt x="8656320" y="607187"/>
                </a:lnTo>
                <a:lnTo>
                  <a:pt x="9004427" y="0"/>
                </a:lnTo>
                <a:close/>
              </a:path>
              <a:path w="9144000" h="626110">
                <a:moveTo>
                  <a:pt x="9143873" y="5207"/>
                </a:moveTo>
                <a:lnTo>
                  <a:pt x="9105646" y="0"/>
                </a:lnTo>
                <a:lnTo>
                  <a:pt x="9048115" y="0"/>
                </a:lnTo>
                <a:lnTo>
                  <a:pt x="8713597" y="605917"/>
                </a:lnTo>
                <a:lnTo>
                  <a:pt x="8905621" y="605155"/>
                </a:lnTo>
                <a:lnTo>
                  <a:pt x="9143873" y="66675"/>
                </a:lnTo>
                <a:lnTo>
                  <a:pt x="9143873" y="5207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9084" y="136601"/>
            <a:ext cx="443293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85" dirty="0">
                <a:solidFill>
                  <a:srgbClr val="85214D"/>
                </a:solidFill>
              </a:rPr>
              <a:t>ПРОМЫШЛЕННЫЕ</a:t>
            </a:r>
            <a:r>
              <a:rPr spc="-65" dirty="0">
                <a:solidFill>
                  <a:srgbClr val="85214D"/>
                </a:solidFill>
              </a:rPr>
              <a:t> </a:t>
            </a:r>
            <a:r>
              <a:rPr spc="-55" dirty="0">
                <a:solidFill>
                  <a:srgbClr val="85214D"/>
                </a:solidFill>
              </a:rPr>
              <a:t>ПЛОЩАДКИ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01692" y="688340"/>
            <a:ext cx="180975" cy="83566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10" dirty="0">
                <a:solidFill>
                  <a:srgbClr val="7D7D7D"/>
                </a:solidFill>
                <a:latin typeface="Verdana"/>
                <a:cs typeface="Verdana"/>
                <a:hlinkClick r:id="rId2"/>
              </a:rPr>
              <a:t>www.rybinsk.ru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78595" y="281940"/>
            <a:ext cx="300355" cy="289560"/>
          </a:xfrm>
          <a:prstGeom prst="rect">
            <a:avLst/>
          </a:prstGeom>
          <a:solidFill>
            <a:srgbClr val="55536D"/>
          </a:solidFill>
        </p:spPr>
        <p:txBody>
          <a:bodyPr vert="horz" wrap="square" lIns="0" tIns="3873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05"/>
              </a:spcBef>
            </a:pP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21134"/>
            <a:ext cx="8515756" cy="59082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24345" cy="623570"/>
          </a:xfrm>
          <a:custGeom>
            <a:avLst/>
            <a:gdLst/>
            <a:ahLst/>
            <a:cxnLst/>
            <a:rect l="l" t="t" r="r" b="b"/>
            <a:pathLst>
              <a:path w="6824345" h="623570">
                <a:moveTo>
                  <a:pt x="539267" y="8382"/>
                </a:moveTo>
                <a:lnTo>
                  <a:pt x="333057" y="5334"/>
                </a:lnTo>
                <a:lnTo>
                  <a:pt x="0" y="606399"/>
                </a:lnTo>
                <a:lnTo>
                  <a:pt x="0" y="616153"/>
                </a:lnTo>
                <a:lnTo>
                  <a:pt x="187159" y="623189"/>
                </a:lnTo>
                <a:lnTo>
                  <a:pt x="539267" y="8382"/>
                </a:lnTo>
                <a:close/>
              </a:path>
              <a:path w="6824345" h="623570">
                <a:moveTo>
                  <a:pt x="796569" y="8001"/>
                </a:moveTo>
                <a:lnTo>
                  <a:pt x="591718" y="5715"/>
                </a:lnTo>
                <a:lnTo>
                  <a:pt x="253276" y="616331"/>
                </a:lnTo>
                <a:lnTo>
                  <a:pt x="444449" y="622808"/>
                </a:lnTo>
                <a:lnTo>
                  <a:pt x="796569" y="8001"/>
                </a:lnTo>
                <a:close/>
              </a:path>
              <a:path w="6824345" h="623570">
                <a:moveTo>
                  <a:pt x="1025042" y="8382"/>
                </a:moveTo>
                <a:lnTo>
                  <a:pt x="818819" y="5334"/>
                </a:lnTo>
                <a:lnTo>
                  <a:pt x="480479" y="615950"/>
                </a:lnTo>
                <a:lnTo>
                  <a:pt x="672934" y="623189"/>
                </a:lnTo>
                <a:lnTo>
                  <a:pt x="1025042" y="8382"/>
                </a:lnTo>
                <a:close/>
              </a:path>
              <a:path w="6824345" h="623570">
                <a:moveTo>
                  <a:pt x="1273302" y="4953"/>
                </a:moveTo>
                <a:lnTo>
                  <a:pt x="1067549" y="7493"/>
                </a:lnTo>
                <a:lnTo>
                  <a:pt x="728586" y="621665"/>
                </a:lnTo>
                <a:lnTo>
                  <a:pt x="920610" y="620776"/>
                </a:lnTo>
                <a:lnTo>
                  <a:pt x="1273302" y="4953"/>
                </a:lnTo>
                <a:close/>
              </a:path>
              <a:path w="6824345" h="623570">
                <a:moveTo>
                  <a:pt x="1502918" y="5207"/>
                </a:moveTo>
                <a:lnTo>
                  <a:pt x="1296670" y="2159"/>
                </a:lnTo>
                <a:lnTo>
                  <a:pt x="958316" y="612775"/>
                </a:lnTo>
                <a:lnTo>
                  <a:pt x="1150772" y="620014"/>
                </a:lnTo>
                <a:lnTo>
                  <a:pt x="1502918" y="5207"/>
                </a:lnTo>
                <a:close/>
              </a:path>
              <a:path w="6824345" h="623570">
                <a:moveTo>
                  <a:pt x="1755394" y="4826"/>
                </a:moveTo>
                <a:lnTo>
                  <a:pt x="1550543" y="2540"/>
                </a:lnTo>
                <a:lnTo>
                  <a:pt x="1212126" y="613156"/>
                </a:lnTo>
                <a:lnTo>
                  <a:pt x="1403350" y="619633"/>
                </a:lnTo>
                <a:lnTo>
                  <a:pt x="1755394" y="4826"/>
                </a:lnTo>
                <a:close/>
              </a:path>
              <a:path w="6824345" h="623570">
                <a:moveTo>
                  <a:pt x="1979168" y="5207"/>
                </a:moveTo>
                <a:lnTo>
                  <a:pt x="1772920" y="2159"/>
                </a:lnTo>
                <a:lnTo>
                  <a:pt x="1434592" y="612775"/>
                </a:lnTo>
                <a:lnTo>
                  <a:pt x="1626997" y="620014"/>
                </a:lnTo>
                <a:lnTo>
                  <a:pt x="1979168" y="5207"/>
                </a:lnTo>
                <a:close/>
              </a:path>
              <a:path w="6824345" h="623570">
                <a:moveTo>
                  <a:pt x="2236470" y="4826"/>
                </a:moveTo>
                <a:lnTo>
                  <a:pt x="2031619" y="2540"/>
                </a:lnTo>
                <a:lnTo>
                  <a:pt x="1693164" y="613156"/>
                </a:lnTo>
                <a:lnTo>
                  <a:pt x="1884299" y="619633"/>
                </a:lnTo>
                <a:lnTo>
                  <a:pt x="2236470" y="4826"/>
                </a:lnTo>
                <a:close/>
              </a:path>
              <a:path w="6824345" h="623570">
                <a:moveTo>
                  <a:pt x="2464943" y="5207"/>
                </a:moveTo>
                <a:lnTo>
                  <a:pt x="2258695" y="2159"/>
                </a:lnTo>
                <a:lnTo>
                  <a:pt x="1920367" y="612775"/>
                </a:lnTo>
                <a:lnTo>
                  <a:pt x="2112772" y="620014"/>
                </a:lnTo>
                <a:lnTo>
                  <a:pt x="2464943" y="5207"/>
                </a:lnTo>
                <a:close/>
              </a:path>
              <a:path w="6824345" h="623570">
                <a:moveTo>
                  <a:pt x="2712720" y="3175"/>
                </a:moveTo>
                <a:lnTo>
                  <a:pt x="2507107" y="5588"/>
                </a:lnTo>
                <a:lnTo>
                  <a:pt x="2168906" y="618617"/>
                </a:lnTo>
                <a:lnTo>
                  <a:pt x="2360803" y="617855"/>
                </a:lnTo>
                <a:lnTo>
                  <a:pt x="2712720" y="3175"/>
                </a:lnTo>
                <a:close/>
              </a:path>
              <a:path w="6824345" h="623570">
                <a:moveTo>
                  <a:pt x="2942869" y="2540"/>
                </a:moveTo>
                <a:lnTo>
                  <a:pt x="2735008" y="2540"/>
                </a:lnTo>
                <a:lnTo>
                  <a:pt x="2397760" y="611124"/>
                </a:lnTo>
                <a:lnTo>
                  <a:pt x="2590292" y="618109"/>
                </a:lnTo>
                <a:lnTo>
                  <a:pt x="2942869" y="2540"/>
                </a:lnTo>
                <a:close/>
              </a:path>
              <a:path w="6824345" h="623570">
                <a:moveTo>
                  <a:pt x="3182645" y="2540"/>
                </a:moveTo>
                <a:lnTo>
                  <a:pt x="2974657" y="2540"/>
                </a:lnTo>
                <a:lnTo>
                  <a:pt x="2637536" y="611124"/>
                </a:lnTo>
                <a:lnTo>
                  <a:pt x="2830068" y="618109"/>
                </a:lnTo>
                <a:lnTo>
                  <a:pt x="3182645" y="2540"/>
                </a:lnTo>
                <a:close/>
              </a:path>
              <a:path w="6824345" h="623570">
                <a:moveTo>
                  <a:pt x="3423945" y="2540"/>
                </a:moveTo>
                <a:lnTo>
                  <a:pt x="3215957" y="2540"/>
                </a:lnTo>
                <a:lnTo>
                  <a:pt x="2878836" y="611124"/>
                </a:lnTo>
                <a:lnTo>
                  <a:pt x="3071368" y="618109"/>
                </a:lnTo>
                <a:lnTo>
                  <a:pt x="3423945" y="2540"/>
                </a:lnTo>
                <a:close/>
              </a:path>
              <a:path w="6824345" h="623570">
                <a:moveTo>
                  <a:pt x="3668420" y="2540"/>
                </a:moveTo>
                <a:lnTo>
                  <a:pt x="3460432" y="2540"/>
                </a:lnTo>
                <a:lnTo>
                  <a:pt x="3123311" y="611124"/>
                </a:lnTo>
                <a:lnTo>
                  <a:pt x="3315830" y="618109"/>
                </a:lnTo>
                <a:lnTo>
                  <a:pt x="3668420" y="2540"/>
                </a:lnTo>
                <a:close/>
              </a:path>
              <a:path w="6824345" h="623570">
                <a:moveTo>
                  <a:pt x="3916045" y="0"/>
                </a:moveTo>
                <a:lnTo>
                  <a:pt x="3710432" y="2413"/>
                </a:lnTo>
                <a:lnTo>
                  <a:pt x="3372231" y="615442"/>
                </a:lnTo>
                <a:lnTo>
                  <a:pt x="3564128" y="614680"/>
                </a:lnTo>
                <a:lnTo>
                  <a:pt x="3916045" y="0"/>
                </a:lnTo>
                <a:close/>
              </a:path>
              <a:path w="6824345" h="623570">
                <a:moveTo>
                  <a:pt x="4160393" y="8382"/>
                </a:moveTo>
                <a:lnTo>
                  <a:pt x="3954145" y="5334"/>
                </a:lnTo>
                <a:lnTo>
                  <a:pt x="3615817" y="615950"/>
                </a:lnTo>
                <a:lnTo>
                  <a:pt x="3808222" y="623189"/>
                </a:lnTo>
                <a:lnTo>
                  <a:pt x="4160393" y="8382"/>
                </a:lnTo>
                <a:close/>
              </a:path>
              <a:path w="6824345" h="623570">
                <a:moveTo>
                  <a:pt x="4411726" y="2540"/>
                </a:moveTo>
                <a:lnTo>
                  <a:pt x="4205795" y="2540"/>
                </a:lnTo>
                <a:lnTo>
                  <a:pt x="3874389" y="600456"/>
                </a:lnTo>
                <a:lnTo>
                  <a:pt x="4065524" y="606933"/>
                </a:lnTo>
                <a:lnTo>
                  <a:pt x="4411726" y="2540"/>
                </a:lnTo>
                <a:close/>
              </a:path>
              <a:path w="6824345" h="623570">
                <a:moveTo>
                  <a:pt x="4635589" y="2540"/>
                </a:moveTo>
                <a:lnTo>
                  <a:pt x="4427842" y="2540"/>
                </a:lnTo>
                <a:lnTo>
                  <a:pt x="4096766" y="600075"/>
                </a:lnTo>
                <a:lnTo>
                  <a:pt x="4289298" y="607314"/>
                </a:lnTo>
                <a:lnTo>
                  <a:pt x="4635589" y="2540"/>
                </a:lnTo>
                <a:close/>
              </a:path>
              <a:path w="6824345" h="623570">
                <a:moveTo>
                  <a:pt x="5100472" y="2540"/>
                </a:moveTo>
                <a:lnTo>
                  <a:pt x="4897501" y="2540"/>
                </a:lnTo>
                <a:lnTo>
                  <a:pt x="4896777" y="2540"/>
                </a:lnTo>
                <a:lnTo>
                  <a:pt x="4691570" y="2540"/>
                </a:lnTo>
                <a:lnTo>
                  <a:pt x="4360164" y="600456"/>
                </a:lnTo>
                <a:lnTo>
                  <a:pt x="4551299" y="606933"/>
                </a:lnTo>
                <a:lnTo>
                  <a:pt x="4877676" y="37147"/>
                </a:lnTo>
                <a:lnTo>
                  <a:pt x="4573524" y="588264"/>
                </a:lnTo>
                <a:lnTo>
                  <a:pt x="4765548" y="587375"/>
                </a:lnTo>
                <a:lnTo>
                  <a:pt x="5100472" y="2540"/>
                </a:lnTo>
                <a:close/>
              </a:path>
              <a:path w="6824345" h="623570">
                <a:moveTo>
                  <a:pt x="5373459" y="2540"/>
                </a:moveTo>
                <a:lnTo>
                  <a:pt x="5167592" y="2540"/>
                </a:lnTo>
                <a:lnTo>
                  <a:pt x="4837938" y="597281"/>
                </a:lnTo>
                <a:lnTo>
                  <a:pt x="5029200" y="603758"/>
                </a:lnTo>
                <a:lnTo>
                  <a:pt x="5373459" y="2540"/>
                </a:lnTo>
                <a:close/>
              </a:path>
              <a:path w="6824345" h="623570">
                <a:moveTo>
                  <a:pt x="5613235" y="2540"/>
                </a:moveTo>
                <a:lnTo>
                  <a:pt x="5407368" y="2540"/>
                </a:lnTo>
                <a:lnTo>
                  <a:pt x="5077714" y="597281"/>
                </a:lnTo>
                <a:lnTo>
                  <a:pt x="5268849" y="603758"/>
                </a:lnTo>
                <a:lnTo>
                  <a:pt x="5613235" y="2540"/>
                </a:lnTo>
                <a:close/>
              </a:path>
              <a:path w="6824345" h="623570">
                <a:moveTo>
                  <a:pt x="5854535" y="2540"/>
                </a:moveTo>
                <a:lnTo>
                  <a:pt x="5648668" y="2540"/>
                </a:lnTo>
                <a:lnTo>
                  <a:pt x="5319014" y="597281"/>
                </a:lnTo>
                <a:lnTo>
                  <a:pt x="5510149" y="603758"/>
                </a:lnTo>
                <a:lnTo>
                  <a:pt x="5854535" y="2540"/>
                </a:lnTo>
                <a:close/>
              </a:path>
              <a:path w="6824345" h="623570">
                <a:moveTo>
                  <a:pt x="6083224" y="2540"/>
                </a:moveTo>
                <a:lnTo>
                  <a:pt x="5875528" y="2540"/>
                </a:lnTo>
                <a:lnTo>
                  <a:pt x="5546217" y="596900"/>
                </a:lnTo>
                <a:lnTo>
                  <a:pt x="5738622" y="604139"/>
                </a:lnTo>
                <a:lnTo>
                  <a:pt x="6083224" y="2540"/>
                </a:lnTo>
                <a:close/>
              </a:path>
              <a:path w="6824345" h="623570">
                <a:moveTo>
                  <a:pt x="6329832" y="2540"/>
                </a:moveTo>
                <a:lnTo>
                  <a:pt x="6125870" y="2540"/>
                </a:lnTo>
                <a:lnTo>
                  <a:pt x="5794756" y="602742"/>
                </a:lnTo>
                <a:lnTo>
                  <a:pt x="5986653" y="601980"/>
                </a:lnTo>
                <a:lnTo>
                  <a:pt x="6329832" y="2540"/>
                </a:lnTo>
                <a:close/>
              </a:path>
              <a:path w="6824345" h="623570">
                <a:moveTo>
                  <a:pt x="6576276" y="2540"/>
                </a:moveTo>
                <a:lnTo>
                  <a:pt x="6368339" y="2540"/>
                </a:lnTo>
                <a:lnTo>
                  <a:pt x="6031992" y="609600"/>
                </a:lnTo>
                <a:lnTo>
                  <a:pt x="6224397" y="616839"/>
                </a:lnTo>
                <a:lnTo>
                  <a:pt x="6576276" y="2540"/>
                </a:lnTo>
                <a:close/>
              </a:path>
              <a:path w="6824345" h="623570">
                <a:moveTo>
                  <a:pt x="6824345" y="0"/>
                </a:moveTo>
                <a:lnTo>
                  <a:pt x="6618719" y="2413"/>
                </a:lnTo>
                <a:lnTo>
                  <a:pt x="6280531" y="615442"/>
                </a:lnTo>
                <a:lnTo>
                  <a:pt x="6472428" y="614680"/>
                </a:lnTo>
                <a:lnTo>
                  <a:pt x="682434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39992" y="0"/>
            <a:ext cx="2604135" cy="611505"/>
          </a:xfrm>
          <a:custGeom>
            <a:avLst/>
            <a:gdLst/>
            <a:ahLst/>
            <a:cxnLst/>
            <a:rect l="l" t="t" r="r" b="b"/>
            <a:pathLst>
              <a:path w="2604134" h="611505">
                <a:moveTo>
                  <a:pt x="542455" y="0"/>
                </a:moveTo>
                <a:lnTo>
                  <a:pt x="334594" y="0"/>
                </a:lnTo>
                <a:lnTo>
                  <a:pt x="0" y="603885"/>
                </a:lnTo>
                <a:lnTo>
                  <a:pt x="192405" y="611124"/>
                </a:lnTo>
                <a:lnTo>
                  <a:pt x="542455" y="0"/>
                </a:lnTo>
                <a:close/>
              </a:path>
              <a:path w="2604134" h="611505">
                <a:moveTo>
                  <a:pt x="782015" y="0"/>
                </a:moveTo>
                <a:lnTo>
                  <a:pt x="575970" y="0"/>
                </a:lnTo>
                <a:lnTo>
                  <a:pt x="241046" y="604266"/>
                </a:lnTo>
                <a:lnTo>
                  <a:pt x="432308" y="610743"/>
                </a:lnTo>
                <a:lnTo>
                  <a:pt x="782015" y="0"/>
                </a:lnTo>
                <a:close/>
              </a:path>
              <a:path w="2604134" h="611505">
                <a:moveTo>
                  <a:pt x="1028230" y="0"/>
                </a:moveTo>
                <a:lnTo>
                  <a:pt x="820369" y="0"/>
                </a:lnTo>
                <a:lnTo>
                  <a:pt x="485775" y="603885"/>
                </a:lnTo>
                <a:lnTo>
                  <a:pt x="678180" y="611124"/>
                </a:lnTo>
                <a:lnTo>
                  <a:pt x="1028230" y="0"/>
                </a:lnTo>
                <a:close/>
              </a:path>
              <a:path w="2604134" h="611505">
                <a:moveTo>
                  <a:pt x="1273975" y="0"/>
                </a:moveTo>
                <a:lnTo>
                  <a:pt x="1069848" y="0"/>
                </a:lnTo>
                <a:lnTo>
                  <a:pt x="734314" y="608076"/>
                </a:lnTo>
                <a:lnTo>
                  <a:pt x="926211" y="607314"/>
                </a:lnTo>
                <a:lnTo>
                  <a:pt x="1273975" y="0"/>
                </a:lnTo>
                <a:close/>
              </a:path>
              <a:path w="2604134" h="611505">
                <a:moveTo>
                  <a:pt x="1504188" y="0"/>
                </a:moveTo>
                <a:lnTo>
                  <a:pt x="1296377" y="0"/>
                </a:lnTo>
                <a:lnTo>
                  <a:pt x="963549" y="600710"/>
                </a:lnTo>
                <a:lnTo>
                  <a:pt x="1156081" y="607949"/>
                </a:lnTo>
                <a:lnTo>
                  <a:pt x="1504188" y="0"/>
                </a:lnTo>
                <a:close/>
              </a:path>
              <a:path w="2604134" h="611505">
                <a:moveTo>
                  <a:pt x="1739049" y="0"/>
                </a:moveTo>
                <a:lnTo>
                  <a:pt x="1533067" y="0"/>
                </a:lnTo>
                <a:lnTo>
                  <a:pt x="1199896" y="601091"/>
                </a:lnTo>
                <a:lnTo>
                  <a:pt x="1391158" y="607568"/>
                </a:lnTo>
                <a:lnTo>
                  <a:pt x="1739049" y="0"/>
                </a:lnTo>
                <a:close/>
              </a:path>
              <a:path w="2604134" h="611505">
                <a:moveTo>
                  <a:pt x="1978825" y="0"/>
                </a:moveTo>
                <a:lnTo>
                  <a:pt x="1772843" y="0"/>
                </a:lnTo>
                <a:lnTo>
                  <a:pt x="1439672" y="601091"/>
                </a:lnTo>
                <a:lnTo>
                  <a:pt x="1630807" y="607568"/>
                </a:lnTo>
                <a:lnTo>
                  <a:pt x="1978825" y="0"/>
                </a:lnTo>
                <a:close/>
              </a:path>
              <a:path w="2604134" h="611505">
                <a:moveTo>
                  <a:pt x="2220125" y="0"/>
                </a:moveTo>
                <a:lnTo>
                  <a:pt x="2014143" y="0"/>
                </a:lnTo>
                <a:lnTo>
                  <a:pt x="1680972" y="601091"/>
                </a:lnTo>
                <a:lnTo>
                  <a:pt x="1872107" y="607568"/>
                </a:lnTo>
                <a:lnTo>
                  <a:pt x="2220125" y="0"/>
                </a:lnTo>
                <a:close/>
              </a:path>
              <a:path w="2604134" h="611505">
                <a:moveTo>
                  <a:pt x="2464600" y="0"/>
                </a:moveTo>
                <a:lnTo>
                  <a:pt x="2258618" y="0"/>
                </a:lnTo>
                <a:lnTo>
                  <a:pt x="1925447" y="601091"/>
                </a:lnTo>
                <a:lnTo>
                  <a:pt x="2116582" y="607568"/>
                </a:lnTo>
                <a:lnTo>
                  <a:pt x="2464600" y="0"/>
                </a:lnTo>
                <a:close/>
              </a:path>
              <a:path w="2604134" h="611505">
                <a:moveTo>
                  <a:pt x="2604008" y="5168"/>
                </a:moveTo>
                <a:lnTo>
                  <a:pt x="2565806" y="0"/>
                </a:lnTo>
                <a:lnTo>
                  <a:pt x="2508313" y="0"/>
                </a:lnTo>
                <a:lnTo>
                  <a:pt x="2173732" y="606298"/>
                </a:lnTo>
                <a:lnTo>
                  <a:pt x="2365756" y="605536"/>
                </a:lnTo>
                <a:lnTo>
                  <a:pt x="2604008" y="66776"/>
                </a:lnTo>
                <a:lnTo>
                  <a:pt x="2604008" y="516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2742" y="142443"/>
            <a:ext cx="552450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0" dirty="0"/>
              <a:t>О</a:t>
            </a:r>
            <a:r>
              <a:rPr spc="-225" dirty="0"/>
              <a:t>Б</a:t>
            </a:r>
            <a:r>
              <a:rPr spc="-300" dirty="0"/>
              <a:t>ЩЕСТ</a:t>
            </a:r>
            <a:r>
              <a:rPr spc="-305" dirty="0"/>
              <a:t>ВЕНН</a:t>
            </a:r>
            <a:r>
              <a:rPr spc="-330" dirty="0"/>
              <a:t>О</a:t>
            </a:r>
            <a:r>
              <a:rPr spc="-35" dirty="0">
                <a:latin typeface="Tahoma"/>
                <a:cs typeface="Tahoma"/>
              </a:rPr>
              <a:t>-</a:t>
            </a:r>
            <a:r>
              <a:rPr spc="-220" dirty="0"/>
              <a:t>ДЕЛ</a:t>
            </a:r>
            <a:r>
              <a:rPr spc="-254" dirty="0"/>
              <a:t>О</a:t>
            </a:r>
            <a:r>
              <a:rPr spc="-250" dirty="0"/>
              <a:t>В</a:t>
            </a:r>
            <a:r>
              <a:rPr spc="-260" dirty="0"/>
              <a:t>А</a:t>
            </a:r>
            <a:r>
              <a:rPr spc="-475" dirty="0"/>
              <a:t>Я</a:t>
            </a:r>
            <a:r>
              <a:rPr spc="-185" dirty="0"/>
              <a:t> </a:t>
            </a:r>
            <a:r>
              <a:rPr spc="-275" dirty="0"/>
              <a:t>ЗАСТ</a:t>
            </a:r>
            <a:r>
              <a:rPr spc="-265" dirty="0"/>
              <a:t>Р</a:t>
            </a:r>
            <a:r>
              <a:rPr spc="-250" dirty="0"/>
              <a:t>ОЙ</a:t>
            </a:r>
            <a:r>
              <a:rPr spc="-240" dirty="0"/>
              <a:t>К</a:t>
            </a:r>
            <a:r>
              <a:rPr spc="-80" dirty="0"/>
              <a:t>А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339876"/>
              </p:ext>
            </p:extLst>
          </p:nvPr>
        </p:nvGraphicFramePr>
        <p:xfrm>
          <a:off x="388937" y="974726"/>
          <a:ext cx="8374063" cy="45878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11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425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683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26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11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282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476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dirty="0" err="1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На</a:t>
                      </a:r>
                      <a:r>
                        <a:rPr sz="1100" b="1" spc="-5" dirty="0" err="1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меновани</a:t>
                      </a:r>
                      <a:r>
                        <a:rPr sz="1100" b="1" dirty="0" err="1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100" b="1" spc="-114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щад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8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Микрорайон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3232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Кадастровый </a:t>
                      </a:r>
                      <a:r>
                        <a:rPr sz="1100" b="1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номе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/ква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л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895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Площадь,  </a:t>
                      </a:r>
                      <a:r>
                        <a:rPr sz="1100" b="1" spc="-114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кв.м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1866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Кате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г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ия  </a:t>
                      </a:r>
                      <a:r>
                        <a:rPr sz="1100" b="1" spc="-10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земель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3778"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100" b="1" dirty="0"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еволюции</a:t>
                      </a:r>
                      <a:r>
                        <a:rPr sz="1100" spc="-1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про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с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пект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51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8077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Юго</a:t>
                      </a:r>
                      <a:r>
                        <a:rPr sz="1100" spc="5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-</a:t>
                      </a:r>
                      <a:r>
                        <a:rPr sz="11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запад</a:t>
                      </a:r>
                      <a:r>
                        <a:rPr sz="1100" spc="-5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ная</a:t>
                      </a:r>
                      <a:r>
                        <a:rPr sz="1100" spc="-5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 </a:t>
                      </a:r>
                      <a:r>
                        <a:rPr sz="1100" spc="3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промзона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14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76:20:070801:12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9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11352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8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П5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4888"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100" b="1" dirty="0"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еволюции</a:t>
                      </a:r>
                      <a:r>
                        <a:rPr sz="1100" spc="-1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про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с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пект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23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4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Веретье-2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14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76:20:070604:222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9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1669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0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ИТ4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4426"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1100" b="1" dirty="0"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Б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spc="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100" spc="-1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на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sz="1100" spc="-13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ул</a:t>
                      </a:r>
                      <a:r>
                        <a:rPr sz="11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.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9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4</a:t>
                      </a:r>
                      <a:r>
                        <a:rPr sz="1100" spc="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*</a:t>
                      </a:r>
                    </a:p>
                  </a:txBody>
                  <a:tcPr marL="0" marR="0" marT="32384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Прибрежный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14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76:20:060107:29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9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3491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7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Ж1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8522"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</a:t>
                      </a:r>
                      <a:endParaRPr sz="1100" b="1" dirty="0"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Б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spc="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100" spc="-1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на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sz="1100" spc="-13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ул</a:t>
                      </a:r>
                      <a:r>
                        <a:rPr sz="11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.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9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39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Прибрежный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14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76:20:060107:28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9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2693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7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Ж1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8522"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5</a:t>
                      </a:r>
                      <a:endParaRPr sz="1100" b="1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С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фи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й</a:t>
                      </a:r>
                      <a:r>
                        <a:rPr sz="1100" spc="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с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ка</a:t>
                      </a:r>
                      <a:r>
                        <a:rPr sz="1100" spc="-1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4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112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4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Софийский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14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76:20:100402:9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9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3000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8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П5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8676"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6</a:t>
                      </a:r>
                      <a:endParaRPr sz="1100" b="1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Софийска</a:t>
                      </a:r>
                      <a:r>
                        <a:rPr sz="1100" spc="-1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4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90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4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Софийский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14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76:20:100306:217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9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9542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ОД3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8522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 7</a:t>
                      </a:r>
                      <a:endParaRPr sz="1100" b="1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у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г</a:t>
                      </a:r>
                      <a:r>
                        <a:rPr sz="11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вая,</a:t>
                      </a:r>
                      <a:r>
                        <a:rPr sz="1100" spc="-114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35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Зечеремушный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14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76:20:110128:106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9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4800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8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П4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8675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 8</a:t>
                      </a:r>
                      <a:endParaRPr sz="1100" b="1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spc="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б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чая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3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21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Зечеремушный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14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76:20:110110:178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9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821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7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Ж1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8522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 9</a:t>
                      </a:r>
                      <a:endParaRPr sz="1100" b="1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ик</a:t>
                      </a:r>
                      <a:r>
                        <a:rPr sz="11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ла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sz="1100" spc="-1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евск</a:t>
                      </a:r>
                      <a:r>
                        <a:rPr sz="11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г</a:t>
                      </a:r>
                      <a:r>
                        <a:rPr sz="11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0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20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1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Мариевка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14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76:20:100525:11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9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4000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8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П5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8675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10</a:t>
                      </a:r>
                      <a:endParaRPr sz="1100" b="1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ик</a:t>
                      </a:r>
                      <a:r>
                        <a:rPr sz="11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ла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sz="1100" spc="-1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евск</a:t>
                      </a:r>
                      <a:r>
                        <a:rPr sz="11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г</a:t>
                      </a:r>
                      <a:r>
                        <a:rPr sz="11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0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24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1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Мариевка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14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76:20:000000:2910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9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27500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ОД3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8522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11</a:t>
                      </a:r>
                      <a:endParaRPr sz="1100" b="1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Север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ны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й</a:t>
                      </a:r>
                      <a:r>
                        <a:rPr sz="1100" spc="-13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пе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реул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к,</a:t>
                      </a:r>
                      <a:r>
                        <a:rPr sz="1100" spc="-1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5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2</a:t>
                      </a:r>
                      <a:r>
                        <a:rPr sz="1100" spc="-9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а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4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Заволжье-1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76:20:030532:6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9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3203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ОД3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8522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12</a:t>
                      </a:r>
                      <a:endParaRPr sz="1100" b="1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1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Карякинская</a:t>
                      </a: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, 16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Центр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76:20:080445:8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480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ОД ИЦ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578850" y="282638"/>
            <a:ext cx="300355" cy="288541"/>
          </a:xfrm>
          <a:prstGeom prst="rect">
            <a:avLst/>
          </a:prstGeom>
          <a:solidFill>
            <a:srgbClr val="56546E"/>
          </a:solidFill>
        </p:spPr>
        <p:txBody>
          <a:bodyPr vert="horz" wrap="square" lIns="0" tIns="4191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30"/>
              </a:spcBef>
            </a:pPr>
            <a:r>
              <a:rPr lang="ru-RU" sz="1600" b="1" spc="-125" dirty="0" smtClean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8596" y="6072206"/>
            <a:ext cx="8129270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235" dirty="0">
                <a:solidFill>
                  <a:srgbClr val="393746"/>
                </a:solidFill>
                <a:latin typeface="Verdana"/>
                <a:cs typeface="Verdana"/>
              </a:rPr>
              <a:t>*</a:t>
            </a:r>
            <a:r>
              <a:rPr sz="1100" spc="-9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393746"/>
                </a:solidFill>
                <a:latin typeface="Verdana"/>
                <a:cs typeface="Verdana"/>
              </a:rPr>
              <a:t>Земельные</a:t>
            </a:r>
            <a:r>
              <a:rPr sz="1100" spc="-13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100" spc="-40" dirty="0">
                <a:solidFill>
                  <a:srgbClr val="393746"/>
                </a:solidFill>
                <a:latin typeface="Verdana"/>
                <a:cs typeface="Verdana"/>
              </a:rPr>
              <a:t>участки</a:t>
            </a:r>
            <a:r>
              <a:rPr sz="1100" spc="-10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100" spc="-140" dirty="0">
                <a:solidFill>
                  <a:srgbClr val="393746"/>
                </a:solidFill>
                <a:latin typeface="Verdana"/>
                <a:cs typeface="Verdana"/>
              </a:rPr>
              <a:t>в</a:t>
            </a:r>
            <a:r>
              <a:rPr sz="1100" spc="-7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393746"/>
                </a:solidFill>
                <a:latin typeface="Verdana"/>
                <a:cs typeface="Verdana"/>
              </a:rPr>
              <a:t>Перечне</a:t>
            </a:r>
            <a:r>
              <a:rPr sz="1100" spc="-114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100" spc="-15" dirty="0">
                <a:solidFill>
                  <a:srgbClr val="393746"/>
                </a:solidFill>
                <a:latin typeface="Verdana"/>
                <a:cs typeface="Verdana"/>
              </a:rPr>
              <a:t>муниципального</a:t>
            </a:r>
            <a:r>
              <a:rPr sz="1100" spc="-11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100" spc="15" dirty="0">
                <a:solidFill>
                  <a:srgbClr val="393746"/>
                </a:solidFill>
                <a:latin typeface="Verdana"/>
                <a:cs typeface="Verdana"/>
              </a:rPr>
              <a:t>имущества,</a:t>
            </a:r>
            <a:r>
              <a:rPr sz="1100" spc="-12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393746"/>
                </a:solidFill>
                <a:latin typeface="Verdana"/>
                <a:cs typeface="Verdana"/>
              </a:rPr>
              <a:t>предназначенного</a:t>
            </a:r>
            <a:r>
              <a:rPr sz="1100" spc="-10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100" spc="-90" dirty="0">
                <a:solidFill>
                  <a:srgbClr val="393746"/>
                </a:solidFill>
                <a:latin typeface="Verdana"/>
                <a:cs typeface="Verdana"/>
              </a:rPr>
              <a:t>для</a:t>
            </a:r>
            <a:r>
              <a:rPr sz="1100" spc="-10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393746"/>
                </a:solidFill>
                <a:latin typeface="Verdana"/>
                <a:cs typeface="Verdana"/>
              </a:rPr>
              <a:t>передачи</a:t>
            </a:r>
            <a:r>
              <a:rPr sz="1100" spc="-11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100" spc="-45" dirty="0">
                <a:solidFill>
                  <a:srgbClr val="393746"/>
                </a:solidFill>
                <a:latin typeface="Verdana"/>
                <a:cs typeface="Verdana"/>
              </a:rPr>
              <a:t>во</a:t>
            </a:r>
            <a:r>
              <a:rPr sz="1100" spc="-7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393746"/>
                </a:solidFill>
                <a:latin typeface="Verdana"/>
                <a:cs typeface="Verdana"/>
              </a:rPr>
              <a:t>владение</a:t>
            </a:r>
            <a:r>
              <a:rPr sz="1100" spc="-13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100" spc="-25" dirty="0">
                <a:solidFill>
                  <a:srgbClr val="393746"/>
                </a:solidFill>
                <a:latin typeface="Verdana"/>
                <a:cs typeface="Verdana"/>
              </a:rPr>
              <a:t>и</a:t>
            </a:r>
            <a:r>
              <a:rPr sz="1100" spc="-70" dirty="0">
                <a:solidFill>
                  <a:srgbClr val="393746"/>
                </a:solidFill>
                <a:latin typeface="Verdana"/>
                <a:cs typeface="Verdana"/>
              </a:rPr>
              <a:t> (или) </a:t>
            </a:r>
            <a:r>
              <a:rPr sz="1100" spc="-37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100" spc="-30" dirty="0">
                <a:solidFill>
                  <a:srgbClr val="393746"/>
                </a:solidFill>
                <a:latin typeface="Verdana"/>
                <a:cs typeface="Verdana"/>
              </a:rPr>
              <a:t>пользование</a:t>
            </a:r>
            <a:r>
              <a:rPr sz="1100" spc="-12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100" spc="10" dirty="0">
                <a:solidFill>
                  <a:srgbClr val="393746"/>
                </a:solidFill>
                <a:latin typeface="Verdana"/>
                <a:cs typeface="Verdana"/>
              </a:rPr>
              <a:t>субъектам</a:t>
            </a:r>
            <a:r>
              <a:rPr sz="1100" spc="-12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100" spc="30" dirty="0">
                <a:solidFill>
                  <a:srgbClr val="393746"/>
                </a:solidFill>
                <a:latin typeface="Verdana"/>
                <a:cs typeface="Verdana"/>
              </a:rPr>
              <a:t>малого</a:t>
            </a:r>
            <a:r>
              <a:rPr sz="1100" spc="-9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100" spc="-25" dirty="0">
                <a:solidFill>
                  <a:srgbClr val="393746"/>
                </a:solidFill>
                <a:latin typeface="Verdana"/>
                <a:cs typeface="Verdana"/>
              </a:rPr>
              <a:t>и</a:t>
            </a:r>
            <a:r>
              <a:rPr sz="1100" spc="-8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100" spc="20" dirty="0">
                <a:solidFill>
                  <a:srgbClr val="393746"/>
                </a:solidFill>
                <a:latin typeface="Verdana"/>
                <a:cs typeface="Verdana"/>
              </a:rPr>
              <a:t>среднего</a:t>
            </a:r>
            <a:r>
              <a:rPr sz="1100" spc="-13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393746"/>
                </a:solidFill>
                <a:latin typeface="Verdana"/>
                <a:cs typeface="Verdana"/>
              </a:rPr>
              <a:t>предпринимательства</a:t>
            </a:r>
            <a:endParaRPr sz="11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9527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24345" cy="623570"/>
          </a:xfrm>
          <a:custGeom>
            <a:avLst/>
            <a:gdLst/>
            <a:ahLst/>
            <a:cxnLst/>
            <a:rect l="l" t="t" r="r" b="b"/>
            <a:pathLst>
              <a:path w="6824345" h="623570">
                <a:moveTo>
                  <a:pt x="539267" y="8382"/>
                </a:moveTo>
                <a:lnTo>
                  <a:pt x="333057" y="5334"/>
                </a:lnTo>
                <a:lnTo>
                  <a:pt x="0" y="606399"/>
                </a:lnTo>
                <a:lnTo>
                  <a:pt x="0" y="616153"/>
                </a:lnTo>
                <a:lnTo>
                  <a:pt x="187159" y="623189"/>
                </a:lnTo>
                <a:lnTo>
                  <a:pt x="539267" y="8382"/>
                </a:lnTo>
                <a:close/>
              </a:path>
              <a:path w="6824345" h="623570">
                <a:moveTo>
                  <a:pt x="796569" y="8001"/>
                </a:moveTo>
                <a:lnTo>
                  <a:pt x="591718" y="5715"/>
                </a:lnTo>
                <a:lnTo>
                  <a:pt x="253276" y="616331"/>
                </a:lnTo>
                <a:lnTo>
                  <a:pt x="444449" y="622808"/>
                </a:lnTo>
                <a:lnTo>
                  <a:pt x="796569" y="8001"/>
                </a:lnTo>
                <a:close/>
              </a:path>
              <a:path w="6824345" h="623570">
                <a:moveTo>
                  <a:pt x="1025042" y="8382"/>
                </a:moveTo>
                <a:lnTo>
                  <a:pt x="818819" y="5334"/>
                </a:lnTo>
                <a:lnTo>
                  <a:pt x="480479" y="615950"/>
                </a:lnTo>
                <a:lnTo>
                  <a:pt x="672934" y="623189"/>
                </a:lnTo>
                <a:lnTo>
                  <a:pt x="1025042" y="8382"/>
                </a:lnTo>
                <a:close/>
              </a:path>
              <a:path w="6824345" h="623570">
                <a:moveTo>
                  <a:pt x="1273302" y="4953"/>
                </a:moveTo>
                <a:lnTo>
                  <a:pt x="1067549" y="7493"/>
                </a:lnTo>
                <a:lnTo>
                  <a:pt x="728586" y="621665"/>
                </a:lnTo>
                <a:lnTo>
                  <a:pt x="920610" y="620776"/>
                </a:lnTo>
                <a:lnTo>
                  <a:pt x="1273302" y="4953"/>
                </a:lnTo>
                <a:close/>
              </a:path>
              <a:path w="6824345" h="623570">
                <a:moveTo>
                  <a:pt x="1502918" y="5207"/>
                </a:moveTo>
                <a:lnTo>
                  <a:pt x="1296670" y="2159"/>
                </a:lnTo>
                <a:lnTo>
                  <a:pt x="958316" y="612775"/>
                </a:lnTo>
                <a:lnTo>
                  <a:pt x="1150772" y="620014"/>
                </a:lnTo>
                <a:lnTo>
                  <a:pt x="1502918" y="5207"/>
                </a:lnTo>
                <a:close/>
              </a:path>
              <a:path w="6824345" h="623570">
                <a:moveTo>
                  <a:pt x="1755394" y="4826"/>
                </a:moveTo>
                <a:lnTo>
                  <a:pt x="1550543" y="2540"/>
                </a:lnTo>
                <a:lnTo>
                  <a:pt x="1212126" y="613156"/>
                </a:lnTo>
                <a:lnTo>
                  <a:pt x="1403350" y="619633"/>
                </a:lnTo>
                <a:lnTo>
                  <a:pt x="1755394" y="4826"/>
                </a:lnTo>
                <a:close/>
              </a:path>
              <a:path w="6824345" h="623570">
                <a:moveTo>
                  <a:pt x="1979168" y="5207"/>
                </a:moveTo>
                <a:lnTo>
                  <a:pt x="1772920" y="2159"/>
                </a:lnTo>
                <a:lnTo>
                  <a:pt x="1434592" y="612775"/>
                </a:lnTo>
                <a:lnTo>
                  <a:pt x="1626997" y="620014"/>
                </a:lnTo>
                <a:lnTo>
                  <a:pt x="1979168" y="5207"/>
                </a:lnTo>
                <a:close/>
              </a:path>
              <a:path w="6824345" h="623570">
                <a:moveTo>
                  <a:pt x="2236470" y="4826"/>
                </a:moveTo>
                <a:lnTo>
                  <a:pt x="2031619" y="2540"/>
                </a:lnTo>
                <a:lnTo>
                  <a:pt x="1693164" y="613156"/>
                </a:lnTo>
                <a:lnTo>
                  <a:pt x="1884299" y="619633"/>
                </a:lnTo>
                <a:lnTo>
                  <a:pt x="2236470" y="4826"/>
                </a:lnTo>
                <a:close/>
              </a:path>
              <a:path w="6824345" h="623570">
                <a:moveTo>
                  <a:pt x="2464943" y="5207"/>
                </a:moveTo>
                <a:lnTo>
                  <a:pt x="2258695" y="2159"/>
                </a:lnTo>
                <a:lnTo>
                  <a:pt x="1920367" y="612775"/>
                </a:lnTo>
                <a:lnTo>
                  <a:pt x="2112772" y="620014"/>
                </a:lnTo>
                <a:lnTo>
                  <a:pt x="2464943" y="5207"/>
                </a:lnTo>
                <a:close/>
              </a:path>
              <a:path w="6824345" h="623570">
                <a:moveTo>
                  <a:pt x="2712720" y="3175"/>
                </a:moveTo>
                <a:lnTo>
                  <a:pt x="2507107" y="5588"/>
                </a:lnTo>
                <a:lnTo>
                  <a:pt x="2168906" y="618617"/>
                </a:lnTo>
                <a:lnTo>
                  <a:pt x="2360803" y="617855"/>
                </a:lnTo>
                <a:lnTo>
                  <a:pt x="2712720" y="3175"/>
                </a:lnTo>
                <a:close/>
              </a:path>
              <a:path w="6824345" h="623570">
                <a:moveTo>
                  <a:pt x="2942869" y="2540"/>
                </a:moveTo>
                <a:lnTo>
                  <a:pt x="2735008" y="2540"/>
                </a:lnTo>
                <a:lnTo>
                  <a:pt x="2397760" y="611124"/>
                </a:lnTo>
                <a:lnTo>
                  <a:pt x="2590292" y="618109"/>
                </a:lnTo>
                <a:lnTo>
                  <a:pt x="2942869" y="2540"/>
                </a:lnTo>
                <a:close/>
              </a:path>
              <a:path w="6824345" h="623570">
                <a:moveTo>
                  <a:pt x="3182645" y="2540"/>
                </a:moveTo>
                <a:lnTo>
                  <a:pt x="2974657" y="2540"/>
                </a:lnTo>
                <a:lnTo>
                  <a:pt x="2637536" y="611124"/>
                </a:lnTo>
                <a:lnTo>
                  <a:pt x="2830068" y="618109"/>
                </a:lnTo>
                <a:lnTo>
                  <a:pt x="3182645" y="2540"/>
                </a:lnTo>
                <a:close/>
              </a:path>
              <a:path w="6824345" h="623570">
                <a:moveTo>
                  <a:pt x="3423945" y="2540"/>
                </a:moveTo>
                <a:lnTo>
                  <a:pt x="3215957" y="2540"/>
                </a:lnTo>
                <a:lnTo>
                  <a:pt x="2878836" y="611124"/>
                </a:lnTo>
                <a:lnTo>
                  <a:pt x="3071368" y="618109"/>
                </a:lnTo>
                <a:lnTo>
                  <a:pt x="3423945" y="2540"/>
                </a:lnTo>
                <a:close/>
              </a:path>
              <a:path w="6824345" h="623570">
                <a:moveTo>
                  <a:pt x="3668420" y="2540"/>
                </a:moveTo>
                <a:lnTo>
                  <a:pt x="3460432" y="2540"/>
                </a:lnTo>
                <a:lnTo>
                  <a:pt x="3123311" y="611124"/>
                </a:lnTo>
                <a:lnTo>
                  <a:pt x="3315830" y="618109"/>
                </a:lnTo>
                <a:lnTo>
                  <a:pt x="3668420" y="2540"/>
                </a:lnTo>
                <a:close/>
              </a:path>
              <a:path w="6824345" h="623570">
                <a:moveTo>
                  <a:pt x="3916045" y="0"/>
                </a:moveTo>
                <a:lnTo>
                  <a:pt x="3710432" y="2413"/>
                </a:lnTo>
                <a:lnTo>
                  <a:pt x="3372231" y="615442"/>
                </a:lnTo>
                <a:lnTo>
                  <a:pt x="3564128" y="614680"/>
                </a:lnTo>
                <a:lnTo>
                  <a:pt x="3916045" y="0"/>
                </a:lnTo>
                <a:close/>
              </a:path>
              <a:path w="6824345" h="623570">
                <a:moveTo>
                  <a:pt x="4160393" y="8382"/>
                </a:moveTo>
                <a:lnTo>
                  <a:pt x="3954145" y="5334"/>
                </a:lnTo>
                <a:lnTo>
                  <a:pt x="3615817" y="615950"/>
                </a:lnTo>
                <a:lnTo>
                  <a:pt x="3808222" y="623189"/>
                </a:lnTo>
                <a:lnTo>
                  <a:pt x="4160393" y="8382"/>
                </a:lnTo>
                <a:close/>
              </a:path>
              <a:path w="6824345" h="623570">
                <a:moveTo>
                  <a:pt x="4411726" y="2540"/>
                </a:moveTo>
                <a:lnTo>
                  <a:pt x="4205795" y="2540"/>
                </a:lnTo>
                <a:lnTo>
                  <a:pt x="3874389" y="600456"/>
                </a:lnTo>
                <a:lnTo>
                  <a:pt x="4065524" y="606933"/>
                </a:lnTo>
                <a:lnTo>
                  <a:pt x="4411726" y="2540"/>
                </a:lnTo>
                <a:close/>
              </a:path>
              <a:path w="6824345" h="623570">
                <a:moveTo>
                  <a:pt x="4635589" y="2540"/>
                </a:moveTo>
                <a:lnTo>
                  <a:pt x="4427842" y="2540"/>
                </a:lnTo>
                <a:lnTo>
                  <a:pt x="4096766" y="600075"/>
                </a:lnTo>
                <a:lnTo>
                  <a:pt x="4289298" y="607314"/>
                </a:lnTo>
                <a:lnTo>
                  <a:pt x="4635589" y="2540"/>
                </a:lnTo>
                <a:close/>
              </a:path>
              <a:path w="6824345" h="623570">
                <a:moveTo>
                  <a:pt x="5100472" y="2540"/>
                </a:moveTo>
                <a:lnTo>
                  <a:pt x="4897501" y="2540"/>
                </a:lnTo>
                <a:lnTo>
                  <a:pt x="4896777" y="2540"/>
                </a:lnTo>
                <a:lnTo>
                  <a:pt x="4691570" y="2540"/>
                </a:lnTo>
                <a:lnTo>
                  <a:pt x="4360164" y="600456"/>
                </a:lnTo>
                <a:lnTo>
                  <a:pt x="4551299" y="606933"/>
                </a:lnTo>
                <a:lnTo>
                  <a:pt x="4877676" y="37147"/>
                </a:lnTo>
                <a:lnTo>
                  <a:pt x="4573524" y="588264"/>
                </a:lnTo>
                <a:lnTo>
                  <a:pt x="4765548" y="587375"/>
                </a:lnTo>
                <a:lnTo>
                  <a:pt x="5100472" y="2540"/>
                </a:lnTo>
                <a:close/>
              </a:path>
              <a:path w="6824345" h="623570">
                <a:moveTo>
                  <a:pt x="5373459" y="2540"/>
                </a:moveTo>
                <a:lnTo>
                  <a:pt x="5167592" y="2540"/>
                </a:lnTo>
                <a:lnTo>
                  <a:pt x="4837938" y="597281"/>
                </a:lnTo>
                <a:lnTo>
                  <a:pt x="5029200" y="603758"/>
                </a:lnTo>
                <a:lnTo>
                  <a:pt x="5373459" y="2540"/>
                </a:lnTo>
                <a:close/>
              </a:path>
              <a:path w="6824345" h="623570">
                <a:moveTo>
                  <a:pt x="5613235" y="2540"/>
                </a:moveTo>
                <a:lnTo>
                  <a:pt x="5407368" y="2540"/>
                </a:lnTo>
                <a:lnTo>
                  <a:pt x="5077714" y="597281"/>
                </a:lnTo>
                <a:lnTo>
                  <a:pt x="5268849" y="603758"/>
                </a:lnTo>
                <a:lnTo>
                  <a:pt x="5613235" y="2540"/>
                </a:lnTo>
                <a:close/>
              </a:path>
              <a:path w="6824345" h="623570">
                <a:moveTo>
                  <a:pt x="5854535" y="2540"/>
                </a:moveTo>
                <a:lnTo>
                  <a:pt x="5648668" y="2540"/>
                </a:lnTo>
                <a:lnTo>
                  <a:pt x="5319014" y="597281"/>
                </a:lnTo>
                <a:lnTo>
                  <a:pt x="5510149" y="603758"/>
                </a:lnTo>
                <a:lnTo>
                  <a:pt x="5854535" y="2540"/>
                </a:lnTo>
                <a:close/>
              </a:path>
              <a:path w="6824345" h="623570">
                <a:moveTo>
                  <a:pt x="6083224" y="2540"/>
                </a:moveTo>
                <a:lnTo>
                  <a:pt x="5875528" y="2540"/>
                </a:lnTo>
                <a:lnTo>
                  <a:pt x="5546217" y="596900"/>
                </a:lnTo>
                <a:lnTo>
                  <a:pt x="5738622" y="604139"/>
                </a:lnTo>
                <a:lnTo>
                  <a:pt x="6083224" y="2540"/>
                </a:lnTo>
                <a:close/>
              </a:path>
              <a:path w="6824345" h="623570">
                <a:moveTo>
                  <a:pt x="6329832" y="2540"/>
                </a:moveTo>
                <a:lnTo>
                  <a:pt x="6125870" y="2540"/>
                </a:lnTo>
                <a:lnTo>
                  <a:pt x="5794756" y="602742"/>
                </a:lnTo>
                <a:lnTo>
                  <a:pt x="5986653" y="601980"/>
                </a:lnTo>
                <a:lnTo>
                  <a:pt x="6329832" y="2540"/>
                </a:lnTo>
                <a:close/>
              </a:path>
              <a:path w="6824345" h="623570">
                <a:moveTo>
                  <a:pt x="6576276" y="2540"/>
                </a:moveTo>
                <a:lnTo>
                  <a:pt x="6368339" y="2540"/>
                </a:lnTo>
                <a:lnTo>
                  <a:pt x="6031992" y="609600"/>
                </a:lnTo>
                <a:lnTo>
                  <a:pt x="6224397" y="616839"/>
                </a:lnTo>
                <a:lnTo>
                  <a:pt x="6576276" y="2540"/>
                </a:lnTo>
                <a:close/>
              </a:path>
              <a:path w="6824345" h="623570">
                <a:moveTo>
                  <a:pt x="6824345" y="0"/>
                </a:moveTo>
                <a:lnTo>
                  <a:pt x="6618719" y="2413"/>
                </a:lnTo>
                <a:lnTo>
                  <a:pt x="6280531" y="615442"/>
                </a:lnTo>
                <a:lnTo>
                  <a:pt x="6472428" y="614680"/>
                </a:lnTo>
                <a:lnTo>
                  <a:pt x="682434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39992" y="0"/>
            <a:ext cx="2604135" cy="611505"/>
          </a:xfrm>
          <a:custGeom>
            <a:avLst/>
            <a:gdLst/>
            <a:ahLst/>
            <a:cxnLst/>
            <a:rect l="l" t="t" r="r" b="b"/>
            <a:pathLst>
              <a:path w="2604134" h="611505">
                <a:moveTo>
                  <a:pt x="542455" y="0"/>
                </a:moveTo>
                <a:lnTo>
                  <a:pt x="334594" y="0"/>
                </a:lnTo>
                <a:lnTo>
                  <a:pt x="0" y="603885"/>
                </a:lnTo>
                <a:lnTo>
                  <a:pt x="192405" y="611124"/>
                </a:lnTo>
                <a:lnTo>
                  <a:pt x="542455" y="0"/>
                </a:lnTo>
                <a:close/>
              </a:path>
              <a:path w="2604134" h="611505">
                <a:moveTo>
                  <a:pt x="782015" y="0"/>
                </a:moveTo>
                <a:lnTo>
                  <a:pt x="575970" y="0"/>
                </a:lnTo>
                <a:lnTo>
                  <a:pt x="241046" y="604266"/>
                </a:lnTo>
                <a:lnTo>
                  <a:pt x="432308" y="610743"/>
                </a:lnTo>
                <a:lnTo>
                  <a:pt x="782015" y="0"/>
                </a:lnTo>
                <a:close/>
              </a:path>
              <a:path w="2604134" h="611505">
                <a:moveTo>
                  <a:pt x="1028230" y="0"/>
                </a:moveTo>
                <a:lnTo>
                  <a:pt x="820369" y="0"/>
                </a:lnTo>
                <a:lnTo>
                  <a:pt x="485775" y="603885"/>
                </a:lnTo>
                <a:lnTo>
                  <a:pt x="678180" y="611124"/>
                </a:lnTo>
                <a:lnTo>
                  <a:pt x="1028230" y="0"/>
                </a:lnTo>
                <a:close/>
              </a:path>
              <a:path w="2604134" h="611505">
                <a:moveTo>
                  <a:pt x="1273975" y="0"/>
                </a:moveTo>
                <a:lnTo>
                  <a:pt x="1069848" y="0"/>
                </a:lnTo>
                <a:lnTo>
                  <a:pt x="734314" y="608076"/>
                </a:lnTo>
                <a:lnTo>
                  <a:pt x="926211" y="607314"/>
                </a:lnTo>
                <a:lnTo>
                  <a:pt x="1273975" y="0"/>
                </a:lnTo>
                <a:close/>
              </a:path>
              <a:path w="2604134" h="611505">
                <a:moveTo>
                  <a:pt x="1504188" y="0"/>
                </a:moveTo>
                <a:lnTo>
                  <a:pt x="1296377" y="0"/>
                </a:lnTo>
                <a:lnTo>
                  <a:pt x="963549" y="600710"/>
                </a:lnTo>
                <a:lnTo>
                  <a:pt x="1156081" y="607949"/>
                </a:lnTo>
                <a:lnTo>
                  <a:pt x="1504188" y="0"/>
                </a:lnTo>
                <a:close/>
              </a:path>
              <a:path w="2604134" h="611505">
                <a:moveTo>
                  <a:pt x="1739049" y="0"/>
                </a:moveTo>
                <a:lnTo>
                  <a:pt x="1533067" y="0"/>
                </a:lnTo>
                <a:lnTo>
                  <a:pt x="1199896" y="601091"/>
                </a:lnTo>
                <a:lnTo>
                  <a:pt x="1391158" y="607568"/>
                </a:lnTo>
                <a:lnTo>
                  <a:pt x="1739049" y="0"/>
                </a:lnTo>
                <a:close/>
              </a:path>
              <a:path w="2604134" h="611505">
                <a:moveTo>
                  <a:pt x="1978825" y="0"/>
                </a:moveTo>
                <a:lnTo>
                  <a:pt x="1772843" y="0"/>
                </a:lnTo>
                <a:lnTo>
                  <a:pt x="1439672" y="601091"/>
                </a:lnTo>
                <a:lnTo>
                  <a:pt x="1630807" y="607568"/>
                </a:lnTo>
                <a:lnTo>
                  <a:pt x="1978825" y="0"/>
                </a:lnTo>
                <a:close/>
              </a:path>
              <a:path w="2604134" h="611505">
                <a:moveTo>
                  <a:pt x="2220125" y="0"/>
                </a:moveTo>
                <a:lnTo>
                  <a:pt x="2014143" y="0"/>
                </a:lnTo>
                <a:lnTo>
                  <a:pt x="1680972" y="601091"/>
                </a:lnTo>
                <a:lnTo>
                  <a:pt x="1872107" y="607568"/>
                </a:lnTo>
                <a:lnTo>
                  <a:pt x="2220125" y="0"/>
                </a:lnTo>
                <a:close/>
              </a:path>
              <a:path w="2604134" h="611505">
                <a:moveTo>
                  <a:pt x="2464600" y="0"/>
                </a:moveTo>
                <a:lnTo>
                  <a:pt x="2258618" y="0"/>
                </a:lnTo>
                <a:lnTo>
                  <a:pt x="1925447" y="601091"/>
                </a:lnTo>
                <a:lnTo>
                  <a:pt x="2116582" y="607568"/>
                </a:lnTo>
                <a:lnTo>
                  <a:pt x="2464600" y="0"/>
                </a:lnTo>
                <a:close/>
              </a:path>
              <a:path w="2604134" h="611505">
                <a:moveTo>
                  <a:pt x="2604008" y="5168"/>
                </a:moveTo>
                <a:lnTo>
                  <a:pt x="2565806" y="0"/>
                </a:lnTo>
                <a:lnTo>
                  <a:pt x="2508313" y="0"/>
                </a:lnTo>
                <a:lnTo>
                  <a:pt x="2173732" y="606298"/>
                </a:lnTo>
                <a:lnTo>
                  <a:pt x="2365756" y="605536"/>
                </a:lnTo>
                <a:lnTo>
                  <a:pt x="2604008" y="66776"/>
                </a:lnTo>
                <a:lnTo>
                  <a:pt x="2604008" y="516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2742" y="142443"/>
            <a:ext cx="552450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0" dirty="0"/>
              <a:t>О</a:t>
            </a:r>
            <a:r>
              <a:rPr spc="-225" dirty="0"/>
              <a:t>Б</a:t>
            </a:r>
            <a:r>
              <a:rPr spc="-300" dirty="0"/>
              <a:t>ЩЕСТ</a:t>
            </a:r>
            <a:r>
              <a:rPr spc="-305" dirty="0"/>
              <a:t>ВЕНН</a:t>
            </a:r>
            <a:r>
              <a:rPr spc="-330" dirty="0"/>
              <a:t>О</a:t>
            </a:r>
            <a:r>
              <a:rPr spc="-35" dirty="0">
                <a:latin typeface="Tahoma"/>
                <a:cs typeface="Tahoma"/>
              </a:rPr>
              <a:t>-</a:t>
            </a:r>
            <a:r>
              <a:rPr spc="-220" dirty="0"/>
              <a:t>ДЕЛ</a:t>
            </a:r>
            <a:r>
              <a:rPr spc="-254" dirty="0"/>
              <a:t>О</a:t>
            </a:r>
            <a:r>
              <a:rPr spc="-250" dirty="0"/>
              <a:t>В</a:t>
            </a:r>
            <a:r>
              <a:rPr spc="-260" dirty="0"/>
              <a:t>А</a:t>
            </a:r>
            <a:r>
              <a:rPr spc="-475" dirty="0"/>
              <a:t>Я</a:t>
            </a:r>
            <a:r>
              <a:rPr spc="-185" dirty="0"/>
              <a:t> </a:t>
            </a:r>
            <a:r>
              <a:rPr spc="-275" dirty="0"/>
              <a:t>ЗАСТ</a:t>
            </a:r>
            <a:r>
              <a:rPr spc="-265" dirty="0"/>
              <a:t>Р</a:t>
            </a:r>
            <a:r>
              <a:rPr spc="-250" dirty="0"/>
              <a:t>ОЙ</a:t>
            </a:r>
            <a:r>
              <a:rPr spc="-240" dirty="0"/>
              <a:t>К</a:t>
            </a:r>
            <a:r>
              <a:rPr spc="-80" dirty="0"/>
              <a:t>А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51944"/>
              </p:ext>
            </p:extLst>
          </p:nvPr>
        </p:nvGraphicFramePr>
        <p:xfrm>
          <a:off x="388937" y="974725"/>
          <a:ext cx="8207375" cy="27473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10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93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291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774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072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На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именовани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100" b="1" spc="-114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щад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8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Микрорайон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3232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Кадастровый </a:t>
                      </a:r>
                      <a:r>
                        <a:rPr sz="1100" b="1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номе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/ква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л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895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Площадь,  </a:t>
                      </a:r>
                      <a:r>
                        <a:rPr sz="1100" b="1" spc="-114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кв.м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1866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Кате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г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ия  </a:t>
                      </a:r>
                      <a:r>
                        <a:rPr sz="1100" b="1" spc="-10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земель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4033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13</a:t>
                      </a:r>
                      <a:endParaRPr sz="1100" b="1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М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ал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ая</a:t>
                      </a:r>
                      <a:r>
                        <a:rPr sz="1100" spc="-1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Вонг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ская</a:t>
                      </a:r>
                      <a:r>
                        <a:rPr sz="1100" spc="-8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ул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.</a:t>
                      </a:r>
                      <a:r>
                        <a:rPr sz="1100" spc="-9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9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30</a:t>
                      </a: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4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Заволжье-1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76:20:030532:5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9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2094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ОД3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3905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14</a:t>
                      </a:r>
                      <a:endParaRPr sz="1100" b="1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3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ефи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ский</a:t>
                      </a:r>
                      <a:r>
                        <a:rPr sz="1100" spc="-1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тракт,</a:t>
                      </a:r>
                      <a:r>
                        <a:rPr sz="1100" spc="-1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15Б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4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Заволжье-1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14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76:20:030628:13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9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6000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ОД4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4033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15</a:t>
                      </a:r>
                      <a:endParaRPr sz="1100" b="1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3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ефи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ский</a:t>
                      </a:r>
                      <a:r>
                        <a:rPr sz="1100" spc="-1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тракт,</a:t>
                      </a:r>
                      <a:r>
                        <a:rPr sz="1100" spc="-1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15В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4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Заволжье-1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14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76:20:030628:247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9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2717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ОД4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3905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16</a:t>
                      </a:r>
                      <a:endParaRPr sz="1100" b="1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улонны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й</a:t>
                      </a:r>
                      <a:r>
                        <a:rPr sz="1100" spc="-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пе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реул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к,</a:t>
                      </a:r>
                      <a:r>
                        <a:rPr sz="1100" spc="-1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8</a:t>
                      </a: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4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Заволжье-2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76:20:040502:7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9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2200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ОД3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9649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17</a:t>
                      </a:r>
                      <a:endParaRPr sz="1100" b="1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Окружна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sz="1100" spc="-1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доро</a:t>
                      </a:r>
                      <a:r>
                        <a:rPr sz="11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г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0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207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Во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ст</a:t>
                      </a:r>
                      <a:r>
                        <a:rPr sz="11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чная</a:t>
                      </a:r>
                      <a:r>
                        <a:rPr sz="1100" spc="-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промзона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76:20:120311:2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9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4001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ОД4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9649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18</a:t>
                      </a:r>
                      <a:endParaRPr sz="1100" b="1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ефтяник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100" spc="-13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ул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.</a:t>
                      </a:r>
                      <a:r>
                        <a:rPr sz="1100" spc="-9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14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Им.</a:t>
                      </a:r>
                      <a:r>
                        <a:rPr sz="1100" spc="-1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рова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76:20:120208:7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9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1163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7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Ж1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9649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19</a:t>
                      </a:r>
                      <a:endParaRPr sz="1100" b="1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ора</a:t>
                      </a:r>
                      <a:r>
                        <a:rPr sz="1100" spc="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б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ле</a:t>
                      </a:r>
                      <a:r>
                        <a:rPr sz="1100" spc="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с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троителе</a:t>
                      </a:r>
                      <a:r>
                        <a:rPr sz="11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й</a:t>
                      </a:r>
                      <a:r>
                        <a:rPr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4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22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Северный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14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76:20:060203:1587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9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1858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ОД3</a:t>
                      </a:r>
                      <a:endParaRPr sz="110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5991">
                <a:tc gridSpan="4">
                  <a:txBody>
                    <a:bodyPr/>
                    <a:lstStyle/>
                    <a:p>
                      <a:pPr marR="64135" algn="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100" b="1" spc="-8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cs typeface="Verdana"/>
                        </a:rPr>
                        <a:t>Итого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/>
                          <a:cs typeface="Tahoma"/>
                        </a:rPr>
                        <a:t>92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/>
                          <a:cs typeface="Tahoma"/>
                        </a:rPr>
                        <a:t> 584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3208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578850" y="282600"/>
            <a:ext cx="300355" cy="288541"/>
          </a:xfrm>
          <a:prstGeom prst="rect">
            <a:avLst/>
          </a:prstGeom>
          <a:solidFill>
            <a:srgbClr val="56546E"/>
          </a:solidFill>
        </p:spPr>
        <p:txBody>
          <a:bodyPr vert="horz" wrap="square" lIns="0" tIns="4191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30"/>
              </a:spcBef>
            </a:pPr>
            <a:r>
              <a:rPr lang="ru-RU" sz="1600" b="1" spc="-125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16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275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26110"/>
          </a:xfrm>
          <a:custGeom>
            <a:avLst/>
            <a:gdLst/>
            <a:ahLst/>
            <a:cxnLst/>
            <a:rect l="l" t="t" r="r" b="b"/>
            <a:pathLst>
              <a:path w="9144000" h="626110">
                <a:moveTo>
                  <a:pt x="539280" y="8382"/>
                </a:moveTo>
                <a:lnTo>
                  <a:pt x="333057" y="5334"/>
                </a:lnTo>
                <a:lnTo>
                  <a:pt x="0" y="606044"/>
                </a:lnTo>
                <a:lnTo>
                  <a:pt x="0" y="615823"/>
                </a:lnTo>
                <a:lnTo>
                  <a:pt x="187159" y="622808"/>
                </a:lnTo>
                <a:lnTo>
                  <a:pt x="539280" y="8382"/>
                </a:lnTo>
                <a:close/>
              </a:path>
              <a:path w="9144000" h="626110">
                <a:moveTo>
                  <a:pt x="787057" y="8001"/>
                </a:moveTo>
                <a:lnTo>
                  <a:pt x="582206" y="5715"/>
                </a:lnTo>
                <a:lnTo>
                  <a:pt x="243751" y="615950"/>
                </a:lnTo>
                <a:lnTo>
                  <a:pt x="434936" y="622427"/>
                </a:lnTo>
                <a:lnTo>
                  <a:pt x="787057" y="8001"/>
                </a:lnTo>
                <a:close/>
              </a:path>
              <a:path w="9144000" h="626110">
                <a:moveTo>
                  <a:pt x="1025055" y="8382"/>
                </a:moveTo>
                <a:lnTo>
                  <a:pt x="818819" y="5334"/>
                </a:lnTo>
                <a:lnTo>
                  <a:pt x="480491" y="615569"/>
                </a:lnTo>
                <a:lnTo>
                  <a:pt x="672947" y="622808"/>
                </a:lnTo>
                <a:lnTo>
                  <a:pt x="1025055" y="8382"/>
                </a:lnTo>
                <a:close/>
              </a:path>
              <a:path w="9144000" h="626110">
                <a:moveTo>
                  <a:pt x="1273302" y="4953"/>
                </a:moveTo>
                <a:lnTo>
                  <a:pt x="1067574" y="7493"/>
                </a:lnTo>
                <a:lnTo>
                  <a:pt x="728599" y="621284"/>
                </a:lnTo>
                <a:lnTo>
                  <a:pt x="920623" y="620395"/>
                </a:lnTo>
                <a:lnTo>
                  <a:pt x="1273302" y="4953"/>
                </a:lnTo>
                <a:close/>
              </a:path>
              <a:path w="9144000" h="626110">
                <a:moveTo>
                  <a:pt x="1502918" y="5207"/>
                </a:moveTo>
                <a:lnTo>
                  <a:pt x="1296670" y="2159"/>
                </a:lnTo>
                <a:lnTo>
                  <a:pt x="958329" y="612394"/>
                </a:lnTo>
                <a:lnTo>
                  <a:pt x="1150797" y="619633"/>
                </a:lnTo>
                <a:lnTo>
                  <a:pt x="1502918" y="5207"/>
                </a:lnTo>
                <a:close/>
              </a:path>
              <a:path w="9144000" h="626110">
                <a:moveTo>
                  <a:pt x="1745869" y="4826"/>
                </a:moveTo>
                <a:lnTo>
                  <a:pt x="1541018" y="2540"/>
                </a:lnTo>
                <a:lnTo>
                  <a:pt x="1202626" y="612775"/>
                </a:lnTo>
                <a:lnTo>
                  <a:pt x="1393825" y="619252"/>
                </a:lnTo>
                <a:lnTo>
                  <a:pt x="1745869" y="4826"/>
                </a:lnTo>
                <a:close/>
              </a:path>
              <a:path w="9144000" h="626110">
                <a:moveTo>
                  <a:pt x="1979168" y="5207"/>
                </a:moveTo>
                <a:lnTo>
                  <a:pt x="1772920" y="2159"/>
                </a:lnTo>
                <a:lnTo>
                  <a:pt x="1434592" y="612394"/>
                </a:lnTo>
                <a:lnTo>
                  <a:pt x="1626997" y="619633"/>
                </a:lnTo>
                <a:lnTo>
                  <a:pt x="1979168" y="5207"/>
                </a:lnTo>
                <a:close/>
              </a:path>
              <a:path w="9144000" h="626110">
                <a:moveTo>
                  <a:pt x="2226945" y="4826"/>
                </a:moveTo>
                <a:lnTo>
                  <a:pt x="2022094" y="2540"/>
                </a:lnTo>
                <a:lnTo>
                  <a:pt x="1683639" y="612775"/>
                </a:lnTo>
                <a:lnTo>
                  <a:pt x="1874774" y="619252"/>
                </a:lnTo>
                <a:lnTo>
                  <a:pt x="2226945" y="4826"/>
                </a:lnTo>
                <a:close/>
              </a:path>
              <a:path w="9144000" h="626110">
                <a:moveTo>
                  <a:pt x="2464943" y="5207"/>
                </a:moveTo>
                <a:lnTo>
                  <a:pt x="2258695" y="2159"/>
                </a:lnTo>
                <a:lnTo>
                  <a:pt x="1920367" y="612394"/>
                </a:lnTo>
                <a:lnTo>
                  <a:pt x="2112772" y="619633"/>
                </a:lnTo>
                <a:lnTo>
                  <a:pt x="2464943" y="5207"/>
                </a:lnTo>
                <a:close/>
              </a:path>
              <a:path w="9144000" h="626110">
                <a:moveTo>
                  <a:pt x="2712720" y="3175"/>
                </a:moveTo>
                <a:lnTo>
                  <a:pt x="2507107" y="5588"/>
                </a:lnTo>
                <a:lnTo>
                  <a:pt x="2168906" y="618236"/>
                </a:lnTo>
                <a:lnTo>
                  <a:pt x="2360803" y="617474"/>
                </a:lnTo>
                <a:lnTo>
                  <a:pt x="2712720" y="3175"/>
                </a:lnTo>
                <a:close/>
              </a:path>
              <a:path w="9144000" h="626110">
                <a:moveTo>
                  <a:pt x="2942971" y="2540"/>
                </a:moveTo>
                <a:lnTo>
                  <a:pt x="2735072" y="2540"/>
                </a:lnTo>
                <a:lnTo>
                  <a:pt x="2397760" y="610743"/>
                </a:lnTo>
                <a:lnTo>
                  <a:pt x="2590292" y="617728"/>
                </a:lnTo>
                <a:lnTo>
                  <a:pt x="2942971" y="2540"/>
                </a:lnTo>
                <a:close/>
              </a:path>
              <a:path w="9144000" h="626110">
                <a:moveTo>
                  <a:pt x="3182747" y="2540"/>
                </a:moveTo>
                <a:lnTo>
                  <a:pt x="2974721" y="2540"/>
                </a:lnTo>
                <a:lnTo>
                  <a:pt x="2637536" y="610743"/>
                </a:lnTo>
                <a:lnTo>
                  <a:pt x="2830068" y="617728"/>
                </a:lnTo>
                <a:lnTo>
                  <a:pt x="3182747" y="2540"/>
                </a:lnTo>
                <a:close/>
              </a:path>
              <a:path w="9144000" h="626110">
                <a:moveTo>
                  <a:pt x="3424047" y="2540"/>
                </a:moveTo>
                <a:lnTo>
                  <a:pt x="3216021" y="2540"/>
                </a:lnTo>
                <a:lnTo>
                  <a:pt x="2878836" y="610743"/>
                </a:lnTo>
                <a:lnTo>
                  <a:pt x="3071368" y="617728"/>
                </a:lnTo>
                <a:lnTo>
                  <a:pt x="3424047" y="2540"/>
                </a:lnTo>
                <a:close/>
              </a:path>
              <a:path w="9144000" h="626110">
                <a:moveTo>
                  <a:pt x="3668522" y="2540"/>
                </a:moveTo>
                <a:lnTo>
                  <a:pt x="3460496" y="2540"/>
                </a:lnTo>
                <a:lnTo>
                  <a:pt x="3123311" y="610743"/>
                </a:lnTo>
                <a:lnTo>
                  <a:pt x="3315830" y="617728"/>
                </a:lnTo>
                <a:lnTo>
                  <a:pt x="3668522" y="2540"/>
                </a:lnTo>
                <a:close/>
              </a:path>
              <a:path w="9144000" h="626110">
                <a:moveTo>
                  <a:pt x="3916172" y="0"/>
                </a:moveTo>
                <a:lnTo>
                  <a:pt x="3710559" y="2413"/>
                </a:lnTo>
                <a:lnTo>
                  <a:pt x="3372231" y="615061"/>
                </a:lnTo>
                <a:lnTo>
                  <a:pt x="3564255" y="614299"/>
                </a:lnTo>
                <a:lnTo>
                  <a:pt x="3916172" y="0"/>
                </a:lnTo>
                <a:close/>
              </a:path>
              <a:path w="9144000" h="626110">
                <a:moveTo>
                  <a:pt x="4160520" y="8382"/>
                </a:moveTo>
                <a:lnTo>
                  <a:pt x="3954272" y="5334"/>
                </a:lnTo>
                <a:lnTo>
                  <a:pt x="3615944" y="615569"/>
                </a:lnTo>
                <a:lnTo>
                  <a:pt x="3808349" y="622808"/>
                </a:lnTo>
                <a:lnTo>
                  <a:pt x="4160520" y="8382"/>
                </a:lnTo>
                <a:close/>
              </a:path>
              <a:path w="9144000" h="626110">
                <a:moveTo>
                  <a:pt x="4407789" y="2540"/>
                </a:moveTo>
                <a:lnTo>
                  <a:pt x="4201668" y="2540"/>
                </a:lnTo>
                <a:lnTo>
                  <a:pt x="3864991" y="609600"/>
                </a:lnTo>
                <a:lnTo>
                  <a:pt x="4056126" y="616077"/>
                </a:lnTo>
                <a:lnTo>
                  <a:pt x="4407789" y="2540"/>
                </a:lnTo>
                <a:close/>
              </a:path>
              <a:path w="9144000" h="626110">
                <a:moveTo>
                  <a:pt x="4641088" y="2540"/>
                </a:moveTo>
                <a:lnTo>
                  <a:pt x="4433189" y="2540"/>
                </a:lnTo>
                <a:lnTo>
                  <a:pt x="4096893" y="609219"/>
                </a:lnTo>
                <a:lnTo>
                  <a:pt x="4289425" y="616458"/>
                </a:lnTo>
                <a:lnTo>
                  <a:pt x="4641088" y="2540"/>
                </a:lnTo>
                <a:close/>
              </a:path>
              <a:path w="9144000" h="626110">
                <a:moveTo>
                  <a:pt x="4893564" y="2540"/>
                </a:moveTo>
                <a:lnTo>
                  <a:pt x="4687443" y="2540"/>
                </a:lnTo>
                <a:lnTo>
                  <a:pt x="4350766" y="609600"/>
                </a:lnTo>
                <a:lnTo>
                  <a:pt x="4541901" y="616077"/>
                </a:lnTo>
                <a:lnTo>
                  <a:pt x="4893564" y="2540"/>
                </a:lnTo>
                <a:close/>
              </a:path>
              <a:path w="9144000" h="626110">
                <a:moveTo>
                  <a:pt x="5121021" y="2540"/>
                </a:moveTo>
                <a:lnTo>
                  <a:pt x="4916932" y="2540"/>
                </a:lnTo>
                <a:lnTo>
                  <a:pt x="4583176" y="606933"/>
                </a:lnTo>
                <a:lnTo>
                  <a:pt x="4775200" y="606044"/>
                </a:lnTo>
                <a:lnTo>
                  <a:pt x="5121021" y="2540"/>
                </a:lnTo>
                <a:close/>
              </a:path>
              <a:path w="9144000" h="626110">
                <a:moveTo>
                  <a:pt x="5369433" y="2540"/>
                </a:moveTo>
                <a:lnTo>
                  <a:pt x="5163439" y="2540"/>
                </a:lnTo>
                <a:lnTo>
                  <a:pt x="4828540" y="606425"/>
                </a:lnTo>
                <a:lnTo>
                  <a:pt x="5019802" y="612902"/>
                </a:lnTo>
                <a:lnTo>
                  <a:pt x="5369433" y="2540"/>
                </a:lnTo>
                <a:close/>
              </a:path>
              <a:path w="9144000" h="626110">
                <a:moveTo>
                  <a:pt x="5609209" y="2540"/>
                </a:moveTo>
                <a:lnTo>
                  <a:pt x="5403215" y="2540"/>
                </a:lnTo>
                <a:lnTo>
                  <a:pt x="5068316" y="606425"/>
                </a:lnTo>
                <a:lnTo>
                  <a:pt x="5259451" y="612902"/>
                </a:lnTo>
                <a:lnTo>
                  <a:pt x="5609209" y="2540"/>
                </a:lnTo>
                <a:close/>
              </a:path>
              <a:path w="9144000" h="626110">
                <a:moveTo>
                  <a:pt x="5850509" y="2540"/>
                </a:moveTo>
                <a:lnTo>
                  <a:pt x="5644515" y="2540"/>
                </a:lnTo>
                <a:lnTo>
                  <a:pt x="5309616" y="606425"/>
                </a:lnTo>
                <a:lnTo>
                  <a:pt x="5500751" y="612902"/>
                </a:lnTo>
                <a:lnTo>
                  <a:pt x="5850509" y="2540"/>
                </a:lnTo>
                <a:close/>
              </a:path>
              <a:path w="9144000" h="626110">
                <a:moveTo>
                  <a:pt x="6088761" y="2540"/>
                </a:moveTo>
                <a:lnTo>
                  <a:pt x="5880862" y="2540"/>
                </a:lnTo>
                <a:lnTo>
                  <a:pt x="5546344" y="606044"/>
                </a:lnTo>
                <a:lnTo>
                  <a:pt x="5738749" y="613283"/>
                </a:lnTo>
                <a:lnTo>
                  <a:pt x="6088761" y="2540"/>
                </a:lnTo>
                <a:close/>
              </a:path>
              <a:path w="9144000" h="626110">
                <a:moveTo>
                  <a:pt x="6335395" y="2540"/>
                </a:moveTo>
                <a:lnTo>
                  <a:pt x="6131179" y="2540"/>
                </a:lnTo>
                <a:lnTo>
                  <a:pt x="5794883" y="611886"/>
                </a:lnTo>
                <a:lnTo>
                  <a:pt x="5986780" y="611124"/>
                </a:lnTo>
                <a:lnTo>
                  <a:pt x="6335395" y="2540"/>
                </a:lnTo>
                <a:close/>
              </a:path>
              <a:path w="9144000" h="626110">
                <a:moveTo>
                  <a:pt x="6576695" y="11557"/>
                </a:moveTo>
                <a:lnTo>
                  <a:pt x="6370447" y="8509"/>
                </a:lnTo>
                <a:lnTo>
                  <a:pt x="6032119" y="618744"/>
                </a:lnTo>
                <a:lnTo>
                  <a:pt x="6224524" y="625983"/>
                </a:lnTo>
                <a:lnTo>
                  <a:pt x="6576695" y="11557"/>
                </a:lnTo>
                <a:close/>
              </a:path>
              <a:path w="9144000" h="626110">
                <a:moveTo>
                  <a:pt x="6824472" y="9525"/>
                </a:moveTo>
                <a:lnTo>
                  <a:pt x="6618846" y="11938"/>
                </a:lnTo>
                <a:lnTo>
                  <a:pt x="6280658" y="624586"/>
                </a:lnTo>
                <a:lnTo>
                  <a:pt x="6472555" y="623824"/>
                </a:lnTo>
                <a:lnTo>
                  <a:pt x="6824472" y="9525"/>
                </a:lnTo>
                <a:close/>
              </a:path>
              <a:path w="9144000" h="626110">
                <a:moveTo>
                  <a:pt x="7082028" y="0"/>
                </a:moveTo>
                <a:lnTo>
                  <a:pt x="6874129" y="0"/>
                </a:lnTo>
                <a:lnTo>
                  <a:pt x="6539471" y="603504"/>
                </a:lnTo>
                <a:lnTo>
                  <a:pt x="6731889" y="610743"/>
                </a:lnTo>
                <a:lnTo>
                  <a:pt x="7082028" y="0"/>
                </a:lnTo>
                <a:close/>
              </a:path>
              <a:path w="9144000" h="626110">
                <a:moveTo>
                  <a:pt x="7321677" y="0"/>
                </a:moveTo>
                <a:lnTo>
                  <a:pt x="7115556" y="0"/>
                </a:lnTo>
                <a:lnTo>
                  <a:pt x="6780530" y="603885"/>
                </a:lnTo>
                <a:lnTo>
                  <a:pt x="6971792" y="610362"/>
                </a:lnTo>
                <a:lnTo>
                  <a:pt x="7321677" y="0"/>
                </a:lnTo>
                <a:close/>
              </a:path>
              <a:path w="9144000" h="626110">
                <a:moveTo>
                  <a:pt x="7567803" y="0"/>
                </a:moveTo>
                <a:lnTo>
                  <a:pt x="7360031" y="0"/>
                </a:lnTo>
                <a:lnTo>
                  <a:pt x="7025386" y="603504"/>
                </a:lnTo>
                <a:lnTo>
                  <a:pt x="7217791" y="610743"/>
                </a:lnTo>
                <a:lnTo>
                  <a:pt x="7567803" y="0"/>
                </a:lnTo>
                <a:close/>
              </a:path>
              <a:path w="9144000" h="626110">
                <a:moveTo>
                  <a:pt x="7813675" y="0"/>
                </a:moveTo>
                <a:lnTo>
                  <a:pt x="7609459" y="0"/>
                </a:lnTo>
                <a:lnTo>
                  <a:pt x="7273925" y="607695"/>
                </a:lnTo>
                <a:lnTo>
                  <a:pt x="7465822" y="606933"/>
                </a:lnTo>
                <a:lnTo>
                  <a:pt x="7813675" y="0"/>
                </a:lnTo>
                <a:close/>
              </a:path>
              <a:path w="9144000" h="626110">
                <a:moveTo>
                  <a:pt x="8043926" y="0"/>
                </a:moveTo>
                <a:lnTo>
                  <a:pt x="7836027" y="0"/>
                </a:lnTo>
                <a:lnTo>
                  <a:pt x="7503160" y="600329"/>
                </a:lnTo>
                <a:lnTo>
                  <a:pt x="7695692" y="607568"/>
                </a:lnTo>
                <a:lnTo>
                  <a:pt x="8043926" y="0"/>
                </a:lnTo>
                <a:close/>
              </a:path>
              <a:path w="9144000" h="626110">
                <a:moveTo>
                  <a:pt x="8278749" y="0"/>
                </a:moveTo>
                <a:lnTo>
                  <a:pt x="8072755" y="0"/>
                </a:lnTo>
                <a:lnTo>
                  <a:pt x="7739507" y="600710"/>
                </a:lnTo>
                <a:lnTo>
                  <a:pt x="7930896" y="607187"/>
                </a:lnTo>
                <a:lnTo>
                  <a:pt x="8278749" y="0"/>
                </a:lnTo>
                <a:close/>
              </a:path>
              <a:path w="9144000" h="626110">
                <a:moveTo>
                  <a:pt x="8518652" y="0"/>
                </a:moveTo>
                <a:lnTo>
                  <a:pt x="8312531" y="0"/>
                </a:lnTo>
                <a:lnTo>
                  <a:pt x="7979410" y="600710"/>
                </a:lnTo>
                <a:lnTo>
                  <a:pt x="8170545" y="607187"/>
                </a:lnTo>
                <a:lnTo>
                  <a:pt x="8518652" y="0"/>
                </a:lnTo>
                <a:close/>
              </a:path>
              <a:path w="9144000" h="626110">
                <a:moveTo>
                  <a:pt x="8759952" y="0"/>
                </a:moveTo>
                <a:lnTo>
                  <a:pt x="8553958" y="0"/>
                </a:lnTo>
                <a:lnTo>
                  <a:pt x="8220710" y="600710"/>
                </a:lnTo>
                <a:lnTo>
                  <a:pt x="8411845" y="607187"/>
                </a:lnTo>
                <a:lnTo>
                  <a:pt x="8759952" y="0"/>
                </a:lnTo>
                <a:close/>
              </a:path>
              <a:path w="9144000" h="626110">
                <a:moveTo>
                  <a:pt x="9004427" y="0"/>
                </a:moveTo>
                <a:lnTo>
                  <a:pt x="8798433" y="0"/>
                </a:lnTo>
                <a:lnTo>
                  <a:pt x="8465185" y="600710"/>
                </a:lnTo>
                <a:lnTo>
                  <a:pt x="8656320" y="607187"/>
                </a:lnTo>
                <a:lnTo>
                  <a:pt x="9004427" y="0"/>
                </a:lnTo>
                <a:close/>
              </a:path>
              <a:path w="9144000" h="626110">
                <a:moveTo>
                  <a:pt x="9143873" y="5207"/>
                </a:moveTo>
                <a:lnTo>
                  <a:pt x="9105646" y="0"/>
                </a:lnTo>
                <a:lnTo>
                  <a:pt x="9048115" y="0"/>
                </a:lnTo>
                <a:lnTo>
                  <a:pt x="8713597" y="605917"/>
                </a:lnTo>
                <a:lnTo>
                  <a:pt x="8905621" y="605155"/>
                </a:lnTo>
                <a:lnTo>
                  <a:pt x="9143873" y="66675"/>
                </a:lnTo>
                <a:lnTo>
                  <a:pt x="9143873" y="5207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01692" y="688340"/>
            <a:ext cx="180975" cy="93408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7D7D7D"/>
                </a:solidFill>
                <a:latin typeface="Verdana"/>
                <a:cs typeface="Verdana"/>
                <a:hlinkClick r:id="rId2"/>
              </a:rPr>
              <a:t>www.rybinsk.ru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78595" y="281940"/>
            <a:ext cx="300355" cy="289560"/>
          </a:xfrm>
          <a:prstGeom prst="rect">
            <a:avLst/>
          </a:prstGeom>
          <a:solidFill>
            <a:srgbClr val="55536D"/>
          </a:solidFill>
        </p:spPr>
        <p:txBody>
          <a:bodyPr vert="horz" wrap="square" lIns="0" tIns="3873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05"/>
              </a:spcBef>
            </a:pP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5"/>
              </a:spcBef>
            </a:pPr>
            <a:r>
              <a:rPr spc="-135" dirty="0"/>
              <a:t>ОБЩЕСТВЕННО-</a:t>
            </a:r>
            <a:r>
              <a:rPr spc="-105" dirty="0"/>
              <a:t>ДЕЛОВАЯ</a:t>
            </a:r>
            <a:r>
              <a:rPr spc="25" dirty="0"/>
              <a:t> </a:t>
            </a:r>
            <a:r>
              <a:rPr spc="-40" dirty="0"/>
              <a:t>ЗАСТРОЙКА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95" y="688340"/>
            <a:ext cx="8471797" cy="59471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1625</Words>
  <Application>Microsoft Office PowerPoint</Application>
  <PresentationFormat>Экран (4:3)</PresentationFormat>
  <Paragraphs>567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Calibri</vt:lpstr>
      <vt:lpstr>Century Gothic</vt:lpstr>
      <vt:lpstr>Courier New</vt:lpstr>
      <vt:lpstr>Tahoma</vt:lpstr>
      <vt:lpstr>Times New Roman</vt:lpstr>
      <vt:lpstr>Verdana</vt:lpstr>
      <vt:lpstr>Office Theme</vt:lpstr>
      <vt:lpstr>Презентация PowerPoint</vt:lpstr>
      <vt:lpstr>РЫБИНСК | ОБЩИЕ СВЕДЕНИЯ</vt:lpstr>
      <vt:lpstr>ЗЕМЛЯ | УСЛОВИЯ ПРЕДОСТАВЛЕНИЯ</vt:lpstr>
      <vt:lpstr>ПРЕФЕРЕНЦИИ ИНВЕСТОРАМ</vt:lpstr>
      <vt:lpstr>ПРОМЫШЛЕННЫЕ ПЛОЩАДКИ</vt:lpstr>
      <vt:lpstr>ПРОМЫШЛЕННЫЕ ПЛОЩАДКИ</vt:lpstr>
      <vt:lpstr>ОБЩЕСТВЕННО-ДЕЛОВАЯ ЗАСТРОЙКА</vt:lpstr>
      <vt:lpstr>ОБЩЕСТВЕННО-ДЕЛОВАЯ ЗАСТРОЙКА</vt:lpstr>
      <vt:lpstr>ОБЩЕСТВЕННО-ДЕЛОВАЯ ЗАСТРОЙКА</vt:lpstr>
      <vt:lpstr>ЖИЛАЯ ЗАСТРОЙКА</vt:lpstr>
      <vt:lpstr>ЖИЛАЯ ЗАСТРОЙКА</vt:lpstr>
      <vt:lpstr>Презентация PowerPoint</vt:lpstr>
      <vt:lpstr>Презентация PowerPoint</vt:lpstr>
      <vt:lpstr>КОНТАКТЫ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Сажинова Ольга Владимировна</dc:creator>
  <cp:lastModifiedBy>Малькова Наталья Игоревна</cp:lastModifiedBy>
  <cp:revision>22</cp:revision>
  <dcterms:created xsi:type="dcterms:W3CDTF">2025-02-28T10:36:09Z</dcterms:created>
  <dcterms:modified xsi:type="dcterms:W3CDTF">2026-04-16T05:41:43Z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2024-08-22T00:00:00Z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2025-02-28T00:00:00Z</vt:filetime>
  </property>
  <property fmtid="{D5CDD505-2E9C-101B-9397-08002B2CF9AE}" pid="5" name="Producer">
    <vt:lpwstr>Microsoft® PowerPoint® 2013</vt:lpwstr>
  </property>
</Properties>
</file>