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3" r:id="rId3"/>
    <p:sldId id="267" r:id="rId4"/>
    <p:sldId id="258" r:id="rId5"/>
    <p:sldId id="260" r:id="rId6"/>
    <p:sldId id="265" r:id="rId7"/>
    <p:sldId id="264" r:id="rId8"/>
    <p:sldId id="266" r:id="rId9"/>
  </p:sldIdLst>
  <p:sldSz cx="9144000" cy="6858000" type="screen4x3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8EB5"/>
    <a:srgbClr val="BFC8DB"/>
    <a:srgbClr val="8098B2"/>
    <a:srgbClr val="96004B"/>
    <a:srgbClr val="CCECFF"/>
    <a:srgbClr val="B00058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1594" y="-182"/>
      </p:cViewPr>
      <p:guideLst>
        <p:guide orient="horz" pos="1434"/>
        <p:guide pos="43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E2BE3-4E4C-4965-BB56-E60560F657D6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F5C1-86A5-4BDF-92D9-667F6A341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585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E2BE3-4E4C-4965-BB56-E60560F657D6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F5C1-86A5-4BDF-92D9-667F6A341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211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E2BE3-4E4C-4965-BB56-E60560F657D6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F5C1-86A5-4BDF-92D9-667F6A341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31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E2BE3-4E4C-4965-BB56-E60560F657D6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F5C1-86A5-4BDF-92D9-667F6A341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72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E2BE3-4E4C-4965-BB56-E60560F657D6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F5C1-86A5-4BDF-92D9-667F6A341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35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E2BE3-4E4C-4965-BB56-E60560F657D6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F5C1-86A5-4BDF-92D9-667F6A341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97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E2BE3-4E4C-4965-BB56-E60560F657D6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F5C1-86A5-4BDF-92D9-667F6A341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74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E2BE3-4E4C-4965-BB56-E60560F657D6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F5C1-86A5-4BDF-92D9-667F6A341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79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E2BE3-4E4C-4965-BB56-E60560F657D6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F5C1-86A5-4BDF-92D9-667F6A341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2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E2BE3-4E4C-4965-BB56-E60560F657D6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F5C1-86A5-4BDF-92D9-667F6A341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276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E2BE3-4E4C-4965-BB56-E60560F657D6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F5C1-86A5-4BDF-92D9-667F6A341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27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E2BE3-4E4C-4965-BB56-E60560F657D6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1F5C1-86A5-4BDF-92D9-667F6A341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31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404664"/>
            <a:ext cx="6569671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908720"/>
            <a:ext cx="6569671" cy="792088"/>
          </a:xfrm>
          <a:prstGeom prst="rect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23888"/>
            <a:r>
              <a:rPr lang="ru-RU" sz="2000" b="1" dirty="0" smtClean="0">
                <a:latin typeface="Century Gothic" pitchFamily="34" charset="0"/>
              </a:rPr>
              <a:t>ПРОМЫШЛЕННЫЙ ПАРК «КОПАЕВО»</a:t>
            </a:r>
            <a:endParaRPr lang="en-US" sz="2000" b="1" dirty="0" smtClean="0">
              <a:latin typeface="Century Gothic" pitchFamily="34" charset="0"/>
            </a:endParaRPr>
          </a:p>
          <a:p>
            <a:pPr indent="623888"/>
            <a:r>
              <a:rPr lang="ru-RU" sz="2000" b="1" dirty="0">
                <a:latin typeface="Century Gothic" pitchFamily="34" charset="0"/>
              </a:rPr>
              <a:t>/</a:t>
            </a:r>
            <a:r>
              <a:rPr lang="ru-RU" sz="2000" b="1" dirty="0" smtClean="0">
                <a:latin typeface="Century Gothic" pitchFamily="34" charset="0"/>
              </a:rPr>
              <a:t>Восточная промышленная зона/</a:t>
            </a:r>
            <a:endParaRPr lang="ru-RU" sz="2000" b="1" dirty="0">
              <a:latin typeface="Century Gothic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476126" y="548680"/>
            <a:ext cx="50935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dirty="0" smtClean="0">
                <a:solidFill>
                  <a:srgbClr val="A81841"/>
                </a:solidFill>
                <a:latin typeface="Century Gothic" pitchFamily="34" charset="0"/>
              </a:rPr>
              <a:t>Администрация городского округа город Рыбинск</a:t>
            </a:r>
            <a:endParaRPr lang="ru-RU" sz="1400" dirty="0">
              <a:solidFill>
                <a:srgbClr val="A81841"/>
              </a:solidFill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8913" y="6309320"/>
            <a:ext cx="1733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201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9|www.rybinsk.ru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9" name="Рисунок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70867"/>
            <a:ext cx="595312" cy="7207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89174"/>
            <a:ext cx="2304256" cy="153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980" y="3647887"/>
            <a:ext cx="2297476" cy="1293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65301"/>
            <a:ext cx="2257138" cy="150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t="1508" r="1174" b="1310"/>
          <a:stretch/>
        </p:blipFill>
        <p:spPr bwMode="auto">
          <a:xfrm>
            <a:off x="466374" y="2088674"/>
            <a:ext cx="5617794" cy="379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 descr="http://spbstroy.com/images/map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96004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536" y="4846882"/>
            <a:ext cx="668120" cy="59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42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210126"/>
            <a:ext cx="3874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96004B"/>
                </a:solidFill>
                <a:latin typeface="Century Gothic" pitchFamily="34" charset="0"/>
              </a:rPr>
              <a:t>ОБЩИЕ СВЕДЕНИЯ</a:t>
            </a:r>
            <a:r>
              <a:rPr lang="en-US" b="1" dirty="0" smtClean="0">
                <a:solidFill>
                  <a:srgbClr val="96004B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96004B"/>
                </a:solidFill>
                <a:latin typeface="Century Gothic" pitchFamily="34" charset="0"/>
              </a:rPr>
              <a:t>О РЫБИНСКЕ </a:t>
            </a:r>
            <a:endParaRPr lang="ru-RU" dirty="0">
              <a:solidFill>
                <a:srgbClr val="96004B"/>
              </a:solidFill>
              <a:latin typeface="Century Gothic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16416" y="0"/>
            <a:ext cx="504056" cy="466725"/>
          </a:xfrm>
          <a:prstGeom prst="rect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Century Gothic" pitchFamily="34" charset="0"/>
              </a:rPr>
              <a:t>2</a:t>
            </a:r>
            <a:endParaRPr lang="ru-RU" sz="1200" b="1" dirty="0">
              <a:latin typeface="Century Gothic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23528" y="4724657"/>
            <a:ext cx="360527" cy="36052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23041" y="4292609"/>
            <a:ext cx="360527" cy="36052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07975" y="3860561"/>
            <a:ext cx="360527" cy="36052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https://www.apchr.ru/templates/default/img/map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620688"/>
            <a:ext cx="6390133" cy="364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вал 16"/>
          <p:cNvSpPr/>
          <p:nvPr/>
        </p:nvSpPr>
        <p:spPr>
          <a:xfrm>
            <a:off x="1141905" y="1727098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110218" y="2189263"/>
            <a:ext cx="45719" cy="4571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097358" y="1580126"/>
            <a:ext cx="1098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САНКТ-ПЕТЕРБУРГ </a:t>
            </a:r>
            <a:endParaRPr lang="ru-RU" sz="8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6061" y="2234982"/>
            <a:ext cx="6431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МОСКВА</a:t>
            </a:r>
            <a:endParaRPr lang="ru-RU" sz="8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3" name="Овал 11"/>
          <p:cNvSpPr/>
          <p:nvPr/>
        </p:nvSpPr>
        <p:spPr>
          <a:xfrm>
            <a:off x="1163894" y="1975399"/>
            <a:ext cx="177387" cy="151309"/>
          </a:xfrm>
          <a:custGeom>
            <a:avLst/>
            <a:gdLst>
              <a:gd name="connsiteX0" fmla="*/ 0 w 216024"/>
              <a:gd name="connsiteY0" fmla="*/ 67682 h 135364"/>
              <a:gd name="connsiteX1" fmla="*/ 108012 w 216024"/>
              <a:gd name="connsiteY1" fmla="*/ 0 h 135364"/>
              <a:gd name="connsiteX2" fmla="*/ 216024 w 216024"/>
              <a:gd name="connsiteY2" fmla="*/ 67682 h 135364"/>
              <a:gd name="connsiteX3" fmla="*/ 108012 w 216024"/>
              <a:gd name="connsiteY3" fmla="*/ 135364 h 135364"/>
              <a:gd name="connsiteX4" fmla="*/ 0 w 216024"/>
              <a:gd name="connsiteY4" fmla="*/ 67682 h 135364"/>
              <a:gd name="connsiteX0" fmla="*/ 2827 w 218851"/>
              <a:gd name="connsiteY0" fmla="*/ 73397 h 141079"/>
              <a:gd name="connsiteX1" fmla="*/ 61309 w 218851"/>
              <a:gd name="connsiteY1" fmla="*/ 0 h 141079"/>
              <a:gd name="connsiteX2" fmla="*/ 218851 w 218851"/>
              <a:gd name="connsiteY2" fmla="*/ 73397 h 141079"/>
              <a:gd name="connsiteX3" fmla="*/ 110839 w 218851"/>
              <a:gd name="connsiteY3" fmla="*/ 141079 h 141079"/>
              <a:gd name="connsiteX4" fmla="*/ 2827 w 218851"/>
              <a:gd name="connsiteY4" fmla="*/ 73397 h 141079"/>
              <a:gd name="connsiteX0" fmla="*/ 32117 w 248141"/>
              <a:gd name="connsiteY0" fmla="*/ 73397 h 142984"/>
              <a:gd name="connsiteX1" fmla="*/ 90599 w 248141"/>
              <a:gd name="connsiteY1" fmla="*/ 0 h 142984"/>
              <a:gd name="connsiteX2" fmla="*/ 248141 w 248141"/>
              <a:gd name="connsiteY2" fmla="*/ 73397 h 142984"/>
              <a:gd name="connsiteX3" fmla="*/ 27734 w 248141"/>
              <a:gd name="connsiteY3" fmla="*/ 142984 h 142984"/>
              <a:gd name="connsiteX4" fmla="*/ 32117 w 248141"/>
              <a:gd name="connsiteY4" fmla="*/ 73397 h 142984"/>
              <a:gd name="connsiteX0" fmla="*/ 16427 w 161966"/>
              <a:gd name="connsiteY0" fmla="*/ 73466 h 143212"/>
              <a:gd name="connsiteX1" fmla="*/ 74909 w 161966"/>
              <a:gd name="connsiteY1" fmla="*/ 69 h 143212"/>
              <a:gd name="connsiteX2" fmla="*/ 161966 w 161966"/>
              <a:gd name="connsiteY2" fmla="*/ 86801 h 143212"/>
              <a:gd name="connsiteX3" fmla="*/ 12044 w 161966"/>
              <a:gd name="connsiteY3" fmla="*/ 143053 h 143212"/>
              <a:gd name="connsiteX4" fmla="*/ 16427 w 161966"/>
              <a:gd name="connsiteY4" fmla="*/ 73466 h 143212"/>
              <a:gd name="connsiteX0" fmla="*/ 16427 w 167262"/>
              <a:gd name="connsiteY0" fmla="*/ 75186 h 144864"/>
              <a:gd name="connsiteX1" fmla="*/ 74909 w 167262"/>
              <a:gd name="connsiteY1" fmla="*/ 1789 h 144864"/>
              <a:gd name="connsiteX2" fmla="*/ 128049 w 167262"/>
              <a:gd name="connsiteY2" fmla="*/ 28067 h 144864"/>
              <a:gd name="connsiteX3" fmla="*/ 161966 w 167262"/>
              <a:gd name="connsiteY3" fmla="*/ 88521 h 144864"/>
              <a:gd name="connsiteX4" fmla="*/ 12044 w 167262"/>
              <a:gd name="connsiteY4" fmla="*/ 144773 h 144864"/>
              <a:gd name="connsiteX5" fmla="*/ 16427 w 167262"/>
              <a:gd name="connsiteY5" fmla="*/ 75186 h 144864"/>
              <a:gd name="connsiteX0" fmla="*/ 16427 w 168651"/>
              <a:gd name="connsiteY0" fmla="*/ 77776 h 147454"/>
              <a:gd name="connsiteX1" fmla="*/ 74909 w 168651"/>
              <a:gd name="connsiteY1" fmla="*/ 4379 h 147454"/>
              <a:gd name="connsiteX2" fmla="*/ 139479 w 168651"/>
              <a:gd name="connsiteY2" fmla="*/ 17322 h 147454"/>
              <a:gd name="connsiteX3" fmla="*/ 161966 w 168651"/>
              <a:gd name="connsiteY3" fmla="*/ 91111 h 147454"/>
              <a:gd name="connsiteX4" fmla="*/ 12044 w 168651"/>
              <a:gd name="connsiteY4" fmla="*/ 147363 h 147454"/>
              <a:gd name="connsiteX5" fmla="*/ 16427 w 168651"/>
              <a:gd name="connsiteY5" fmla="*/ 77776 h 147454"/>
              <a:gd name="connsiteX0" fmla="*/ 16427 w 164199"/>
              <a:gd name="connsiteY0" fmla="*/ 77776 h 149466"/>
              <a:gd name="connsiteX1" fmla="*/ 74909 w 164199"/>
              <a:gd name="connsiteY1" fmla="*/ 4379 h 149466"/>
              <a:gd name="connsiteX2" fmla="*/ 139479 w 164199"/>
              <a:gd name="connsiteY2" fmla="*/ 17322 h 149466"/>
              <a:gd name="connsiteX3" fmla="*/ 161966 w 164199"/>
              <a:gd name="connsiteY3" fmla="*/ 91111 h 149466"/>
              <a:gd name="connsiteX4" fmla="*/ 89949 w 164199"/>
              <a:gd name="connsiteY4" fmla="*/ 127812 h 149466"/>
              <a:gd name="connsiteX5" fmla="*/ 12044 w 164199"/>
              <a:gd name="connsiteY5" fmla="*/ 147363 h 149466"/>
              <a:gd name="connsiteX6" fmla="*/ 16427 w 164199"/>
              <a:gd name="connsiteY6" fmla="*/ 77776 h 149466"/>
              <a:gd name="connsiteX0" fmla="*/ 11431 w 159203"/>
              <a:gd name="connsiteY0" fmla="*/ 77776 h 154069"/>
              <a:gd name="connsiteX1" fmla="*/ 69913 w 159203"/>
              <a:gd name="connsiteY1" fmla="*/ 4379 h 154069"/>
              <a:gd name="connsiteX2" fmla="*/ 134483 w 159203"/>
              <a:gd name="connsiteY2" fmla="*/ 17322 h 154069"/>
              <a:gd name="connsiteX3" fmla="*/ 156970 w 159203"/>
              <a:gd name="connsiteY3" fmla="*/ 91111 h 154069"/>
              <a:gd name="connsiteX4" fmla="*/ 88763 w 159203"/>
              <a:gd name="connsiteY4" fmla="*/ 144957 h 154069"/>
              <a:gd name="connsiteX5" fmla="*/ 7048 w 159203"/>
              <a:gd name="connsiteY5" fmla="*/ 147363 h 154069"/>
              <a:gd name="connsiteX6" fmla="*/ 11431 w 159203"/>
              <a:gd name="connsiteY6" fmla="*/ 77776 h 154069"/>
              <a:gd name="connsiteX0" fmla="*/ 11431 w 159203"/>
              <a:gd name="connsiteY0" fmla="*/ 77776 h 150004"/>
              <a:gd name="connsiteX1" fmla="*/ 69913 w 159203"/>
              <a:gd name="connsiteY1" fmla="*/ 4379 h 150004"/>
              <a:gd name="connsiteX2" fmla="*/ 134483 w 159203"/>
              <a:gd name="connsiteY2" fmla="*/ 17322 h 150004"/>
              <a:gd name="connsiteX3" fmla="*/ 156970 w 159203"/>
              <a:gd name="connsiteY3" fmla="*/ 91111 h 150004"/>
              <a:gd name="connsiteX4" fmla="*/ 88763 w 159203"/>
              <a:gd name="connsiteY4" fmla="*/ 144957 h 150004"/>
              <a:gd name="connsiteX5" fmla="*/ 7048 w 159203"/>
              <a:gd name="connsiteY5" fmla="*/ 147363 h 150004"/>
              <a:gd name="connsiteX6" fmla="*/ 11431 w 159203"/>
              <a:gd name="connsiteY6" fmla="*/ 77776 h 150004"/>
              <a:gd name="connsiteX0" fmla="*/ 11431 w 162707"/>
              <a:gd name="connsiteY0" fmla="*/ 77776 h 150004"/>
              <a:gd name="connsiteX1" fmla="*/ 69913 w 162707"/>
              <a:gd name="connsiteY1" fmla="*/ 4379 h 150004"/>
              <a:gd name="connsiteX2" fmla="*/ 134483 w 162707"/>
              <a:gd name="connsiteY2" fmla="*/ 17322 h 150004"/>
              <a:gd name="connsiteX3" fmla="*/ 160780 w 162707"/>
              <a:gd name="connsiteY3" fmla="*/ 93016 h 150004"/>
              <a:gd name="connsiteX4" fmla="*/ 88763 w 162707"/>
              <a:gd name="connsiteY4" fmla="*/ 144957 h 150004"/>
              <a:gd name="connsiteX5" fmla="*/ 7048 w 162707"/>
              <a:gd name="connsiteY5" fmla="*/ 147363 h 150004"/>
              <a:gd name="connsiteX6" fmla="*/ 11431 w 162707"/>
              <a:gd name="connsiteY6" fmla="*/ 77776 h 150004"/>
              <a:gd name="connsiteX0" fmla="*/ 10461 w 161737"/>
              <a:gd name="connsiteY0" fmla="*/ 77776 h 150004"/>
              <a:gd name="connsiteX1" fmla="*/ 68943 w 161737"/>
              <a:gd name="connsiteY1" fmla="*/ 4379 h 150004"/>
              <a:gd name="connsiteX2" fmla="*/ 133513 w 161737"/>
              <a:gd name="connsiteY2" fmla="*/ 17322 h 150004"/>
              <a:gd name="connsiteX3" fmla="*/ 159810 w 161737"/>
              <a:gd name="connsiteY3" fmla="*/ 93016 h 150004"/>
              <a:gd name="connsiteX4" fmla="*/ 87793 w 161737"/>
              <a:gd name="connsiteY4" fmla="*/ 144957 h 150004"/>
              <a:gd name="connsiteX5" fmla="*/ 6078 w 161737"/>
              <a:gd name="connsiteY5" fmla="*/ 147363 h 150004"/>
              <a:gd name="connsiteX6" fmla="*/ 10461 w 161737"/>
              <a:gd name="connsiteY6" fmla="*/ 77776 h 150004"/>
              <a:gd name="connsiteX0" fmla="*/ 11172 w 162448"/>
              <a:gd name="connsiteY0" fmla="*/ 84152 h 156380"/>
              <a:gd name="connsiteX1" fmla="*/ 63939 w 162448"/>
              <a:gd name="connsiteY1" fmla="*/ 3135 h 156380"/>
              <a:gd name="connsiteX2" fmla="*/ 134224 w 162448"/>
              <a:gd name="connsiteY2" fmla="*/ 23698 h 156380"/>
              <a:gd name="connsiteX3" fmla="*/ 160521 w 162448"/>
              <a:gd name="connsiteY3" fmla="*/ 99392 h 156380"/>
              <a:gd name="connsiteX4" fmla="*/ 88504 w 162448"/>
              <a:gd name="connsiteY4" fmla="*/ 151333 h 156380"/>
              <a:gd name="connsiteX5" fmla="*/ 6789 w 162448"/>
              <a:gd name="connsiteY5" fmla="*/ 153739 h 156380"/>
              <a:gd name="connsiteX6" fmla="*/ 11172 w 162448"/>
              <a:gd name="connsiteY6" fmla="*/ 84152 h 156380"/>
              <a:gd name="connsiteX0" fmla="*/ 9485 w 160761"/>
              <a:gd name="connsiteY0" fmla="*/ 84152 h 156380"/>
              <a:gd name="connsiteX1" fmla="*/ 62252 w 160761"/>
              <a:gd name="connsiteY1" fmla="*/ 3135 h 156380"/>
              <a:gd name="connsiteX2" fmla="*/ 132537 w 160761"/>
              <a:gd name="connsiteY2" fmla="*/ 23698 h 156380"/>
              <a:gd name="connsiteX3" fmla="*/ 158834 w 160761"/>
              <a:gd name="connsiteY3" fmla="*/ 99392 h 156380"/>
              <a:gd name="connsiteX4" fmla="*/ 86817 w 160761"/>
              <a:gd name="connsiteY4" fmla="*/ 151333 h 156380"/>
              <a:gd name="connsiteX5" fmla="*/ 5102 w 160761"/>
              <a:gd name="connsiteY5" fmla="*/ 153739 h 156380"/>
              <a:gd name="connsiteX6" fmla="*/ 9485 w 160761"/>
              <a:gd name="connsiteY6" fmla="*/ 84152 h 156380"/>
              <a:gd name="connsiteX0" fmla="*/ 12190 w 163466"/>
              <a:gd name="connsiteY0" fmla="*/ 84152 h 156380"/>
              <a:gd name="connsiteX1" fmla="*/ 64957 w 163466"/>
              <a:gd name="connsiteY1" fmla="*/ 3135 h 156380"/>
              <a:gd name="connsiteX2" fmla="*/ 135242 w 163466"/>
              <a:gd name="connsiteY2" fmla="*/ 23698 h 156380"/>
              <a:gd name="connsiteX3" fmla="*/ 161539 w 163466"/>
              <a:gd name="connsiteY3" fmla="*/ 99392 h 156380"/>
              <a:gd name="connsiteX4" fmla="*/ 89522 w 163466"/>
              <a:gd name="connsiteY4" fmla="*/ 151333 h 156380"/>
              <a:gd name="connsiteX5" fmla="*/ 7807 w 163466"/>
              <a:gd name="connsiteY5" fmla="*/ 153739 h 156380"/>
              <a:gd name="connsiteX6" fmla="*/ 3797 w 163466"/>
              <a:gd name="connsiteY6" fmla="*/ 124663 h 156380"/>
              <a:gd name="connsiteX7" fmla="*/ 12190 w 163466"/>
              <a:gd name="connsiteY7" fmla="*/ 84152 h 156380"/>
              <a:gd name="connsiteX0" fmla="*/ 23728 w 175004"/>
              <a:gd name="connsiteY0" fmla="*/ 84152 h 154338"/>
              <a:gd name="connsiteX1" fmla="*/ 76495 w 175004"/>
              <a:gd name="connsiteY1" fmla="*/ 3135 h 154338"/>
              <a:gd name="connsiteX2" fmla="*/ 146780 w 175004"/>
              <a:gd name="connsiteY2" fmla="*/ 23698 h 154338"/>
              <a:gd name="connsiteX3" fmla="*/ 173077 w 175004"/>
              <a:gd name="connsiteY3" fmla="*/ 99392 h 154338"/>
              <a:gd name="connsiteX4" fmla="*/ 101060 w 175004"/>
              <a:gd name="connsiteY4" fmla="*/ 151333 h 154338"/>
              <a:gd name="connsiteX5" fmla="*/ 19345 w 175004"/>
              <a:gd name="connsiteY5" fmla="*/ 153739 h 154338"/>
              <a:gd name="connsiteX6" fmla="*/ 95 w 175004"/>
              <a:gd name="connsiteY6" fmla="*/ 124663 h 154338"/>
              <a:gd name="connsiteX7" fmla="*/ 23728 w 175004"/>
              <a:gd name="connsiteY7" fmla="*/ 84152 h 154338"/>
              <a:gd name="connsiteX0" fmla="*/ 27538 w 175004"/>
              <a:gd name="connsiteY0" fmla="*/ 86184 h 154465"/>
              <a:gd name="connsiteX1" fmla="*/ 76495 w 175004"/>
              <a:gd name="connsiteY1" fmla="*/ 3262 h 154465"/>
              <a:gd name="connsiteX2" fmla="*/ 146780 w 175004"/>
              <a:gd name="connsiteY2" fmla="*/ 23825 h 154465"/>
              <a:gd name="connsiteX3" fmla="*/ 173077 w 175004"/>
              <a:gd name="connsiteY3" fmla="*/ 99519 h 154465"/>
              <a:gd name="connsiteX4" fmla="*/ 101060 w 175004"/>
              <a:gd name="connsiteY4" fmla="*/ 151460 h 154465"/>
              <a:gd name="connsiteX5" fmla="*/ 19345 w 175004"/>
              <a:gd name="connsiteY5" fmla="*/ 153866 h 154465"/>
              <a:gd name="connsiteX6" fmla="*/ 95 w 175004"/>
              <a:gd name="connsiteY6" fmla="*/ 124790 h 154465"/>
              <a:gd name="connsiteX7" fmla="*/ 27538 w 175004"/>
              <a:gd name="connsiteY7" fmla="*/ 86184 h 154465"/>
              <a:gd name="connsiteX0" fmla="*/ 27538 w 175004"/>
              <a:gd name="connsiteY0" fmla="*/ 83642 h 151923"/>
              <a:gd name="connsiteX1" fmla="*/ 49625 w 175004"/>
              <a:gd name="connsiteY1" fmla="*/ 42239 h 151923"/>
              <a:gd name="connsiteX2" fmla="*/ 76495 w 175004"/>
              <a:gd name="connsiteY2" fmla="*/ 720 h 151923"/>
              <a:gd name="connsiteX3" fmla="*/ 146780 w 175004"/>
              <a:gd name="connsiteY3" fmla="*/ 21283 h 151923"/>
              <a:gd name="connsiteX4" fmla="*/ 173077 w 175004"/>
              <a:gd name="connsiteY4" fmla="*/ 96977 h 151923"/>
              <a:gd name="connsiteX5" fmla="*/ 101060 w 175004"/>
              <a:gd name="connsiteY5" fmla="*/ 148918 h 151923"/>
              <a:gd name="connsiteX6" fmla="*/ 19345 w 175004"/>
              <a:gd name="connsiteY6" fmla="*/ 151324 h 151923"/>
              <a:gd name="connsiteX7" fmla="*/ 95 w 175004"/>
              <a:gd name="connsiteY7" fmla="*/ 122248 h 151923"/>
              <a:gd name="connsiteX8" fmla="*/ 27538 w 175004"/>
              <a:gd name="connsiteY8" fmla="*/ 83642 h 151923"/>
              <a:gd name="connsiteX0" fmla="*/ 27538 w 175004"/>
              <a:gd name="connsiteY0" fmla="*/ 83363 h 151644"/>
              <a:gd name="connsiteX1" fmla="*/ 49625 w 175004"/>
              <a:gd name="connsiteY1" fmla="*/ 41960 h 151644"/>
              <a:gd name="connsiteX2" fmla="*/ 36290 w 175004"/>
              <a:gd name="connsiteY2" fmla="*/ 36245 h 151644"/>
              <a:gd name="connsiteX3" fmla="*/ 76495 w 175004"/>
              <a:gd name="connsiteY3" fmla="*/ 441 h 151644"/>
              <a:gd name="connsiteX4" fmla="*/ 146780 w 175004"/>
              <a:gd name="connsiteY4" fmla="*/ 21004 h 151644"/>
              <a:gd name="connsiteX5" fmla="*/ 173077 w 175004"/>
              <a:gd name="connsiteY5" fmla="*/ 96698 h 151644"/>
              <a:gd name="connsiteX6" fmla="*/ 101060 w 175004"/>
              <a:gd name="connsiteY6" fmla="*/ 148639 h 151644"/>
              <a:gd name="connsiteX7" fmla="*/ 19345 w 175004"/>
              <a:gd name="connsiteY7" fmla="*/ 151045 h 151644"/>
              <a:gd name="connsiteX8" fmla="*/ 95 w 175004"/>
              <a:gd name="connsiteY8" fmla="*/ 121969 h 151644"/>
              <a:gd name="connsiteX9" fmla="*/ 27538 w 175004"/>
              <a:gd name="connsiteY9" fmla="*/ 83363 h 151644"/>
              <a:gd name="connsiteX0" fmla="*/ 27538 w 175004"/>
              <a:gd name="connsiteY0" fmla="*/ 83363 h 151644"/>
              <a:gd name="connsiteX1" fmla="*/ 36290 w 175004"/>
              <a:gd name="connsiteY1" fmla="*/ 36245 h 151644"/>
              <a:gd name="connsiteX2" fmla="*/ 76495 w 175004"/>
              <a:gd name="connsiteY2" fmla="*/ 441 h 151644"/>
              <a:gd name="connsiteX3" fmla="*/ 146780 w 175004"/>
              <a:gd name="connsiteY3" fmla="*/ 21004 h 151644"/>
              <a:gd name="connsiteX4" fmla="*/ 173077 w 175004"/>
              <a:gd name="connsiteY4" fmla="*/ 96698 h 151644"/>
              <a:gd name="connsiteX5" fmla="*/ 101060 w 175004"/>
              <a:gd name="connsiteY5" fmla="*/ 148639 h 151644"/>
              <a:gd name="connsiteX6" fmla="*/ 19345 w 175004"/>
              <a:gd name="connsiteY6" fmla="*/ 151045 h 151644"/>
              <a:gd name="connsiteX7" fmla="*/ 95 w 175004"/>
              <a:gd name="connsiteY7" fmla="*/ 121969 h 151644"/>
              <a:gd name="connsiteX8" fmla="*/ 27538 w 175004"/>
              <a:gd name="connsiteY8" fmla="*/ 83363 h 151644"/>
              <a:gd name="connsiteX0" fmla="*/ 27538 w 176290"/>
              <a:gd name="connsiteY0" fmla="*/ 82939 h 151220"/>
              <a:gd name="connsiteX1" fmla="*/ 36290 w 176290"/>
              <a:gd name="connsiteY1" fmla="*/ 35821 h 151220"/>
              <a:gd name="connsiteX2" fmla="*/ 76495 w 176290"/>
              <a:gd name="connsiteY2" fmla="*/ 17 h 151220"/>
              <a:gd name="connsiteX3" fmla="*/ 158210 w 176290"/>
              <a:gd name="connsiteY3" fmla="*/ 32010 h 151220"/>
              <a:gd name="connsiteX4" fmla="*/ 173077 w 176290"/>
              <a:gd name="connsiteY4" fmla="*/ 96274 h 151220"/>
              <a:gd name="connsiteX5" fmla="*/ 101060 w 176290"/>
              <a:gd name="connsiteY5" fmla="*/ 148215 h 151220"/>
              <a:gd name="connsiteX6" fmla="*/ 19345 w 176290"/>
              <a:gd name="connsiteY6" fmla="*/ 150621 h 151220"/>
              <a:gd name="connsiteX7" fmla="*/ 95 w 176290"/>
              <a:gd name="connsiteY7" fmla="*/ 121545 h 151220"/>
              <a:gd name="connsiteX8" fmla="*/ 27538 w 176290"/>
              <a:gd name="connsiteY8" fmla="*/ 82939 h 151220"/>
              <a:gd name="connsiteX0" fmla="*/ 27538 w 175520"/>
              <a:gd name="connsiteY0" fmla="*/ 83685 h 151966"/>
              <a:gd name="connsiteX1" fmla="*/ 36290 w 175520"/>
              <a:gd name="connsiteY1" fmla="*/ 36567 h 151966"/>
              <a:gd name="connsiteX2" fmla="*/ 76495 w 175520"/>
              <a:gd name="connsiteY2" fmla="*/ 763 h 151966"/>
              <a:gd name="connsiteX3" fmla="*/ 122015 w 175520"/>
              <a:gd name="connsiteY3" fmla="*/ 13706 h 151966"/>
              <a:gd name="connsiteX4" fmla="*/ 158210 w 175520"/>
              <a:gd name="connsiteY4" fmla="*/ 32756 h 151966"/>
              <a:gd name="connsiteX5" fmla="*/ 173077 w 175520"/>
              <a:gd name="connsiteY5" fmla="*/ 97020 h 151966"/>
              <a:gd name="connsiteX6" fmla="*/ 101060 w 175520"/>
              <a:gd name="connsiteY6" fmla="*/ 148961 h 151966"/>
              <a:gd name="connsiteX7" fmla="*/ 19345 w 175520"/>
              <a:gd name="connsiteY7" fmla="*/ 151367 h 151966"/>
              <a:gd name="connsiteX8" fmla="*/ 95 w 175520"/>
              <a:gd name="connsiteY8" fmla="*/ 122291 h 151966"/>
              <a:gd name="connsiteX9" fmla="*/ 27538 w 175520"/>
              <a:gd name="connsiteY9" fmla="*/ 83685 h 151966"/>
              <a:gd name="connsiteX0" fmla="*/ 27538 w 175520"/>
              <a:gd name="connsiteY0" fmla="*/ 83169 h 151450"/>
              <a:gd name="connsiteX1" fmla="*/ 36290 w 175520"/>
              <a:gd name="connsiteY1" fmla="*/ 36051 h 151450"/>
              <a:gd name="connsiteX2" fmla="*/ 76495 w 175520"/>
              <a:gd name="connsiteY2" fmla="*/ 247 h 151450"/>
              <a:gd name="connsiteX3" fmla="*/ 122015 w 175520"/>
              <a:gd name="connsiteY3" fmla="*/ 20810 h 151450"/>
              <a:gd name="connsiteX4" fmla="*/ 158210 w 175520"/>
              <a:gd name="connsiteY4" fmla="*/ 32240 h 151450"/>
              <a:gd name="connsiteX5" fmla="*/ 173077 w 175520"/>
              <a:gd name="connsiteY5" fmla="*/ 96504 h 151450"/>
              <a:gd name="connsiteX6" fmla="*/ 101060 w 175520"/>
              <a:gd name="connsiteY6" fmla="*/ 148445 h 151450"/>
              <a:gd name="connsiteX7" fmla="*/ 19345 w 175520"/>
              <a:gd name="connsiteY7" fmla="*/ 150851 h 151450"/>
              <a:gd name="connsiteX8" fmla="*/ 95 w 175520"/>
              <a:gd name="connsiteY8" fmla="*/ 121775 h 151450"/>
              <a:gd name="connsiteX9" fmla="*/ 27538 w 175520"/>
              <a:gd name="connsiteY9" fmla="*/ 83169 h 151450"/>
              <a:gd name="connsiteX0" fmla="*/ 27538 w 179150"/>
              <a:gd name="connsiteY0" fmla="*/ 83169 h 151450"/>
              <a:gd name="connsiteX1" fmla="*/ 36290 w 179150"/>
              <a:gd name="connsiteY1" fmla="*/ 36051 h 151450"/>
              <a:gd name="connsiteX2" fmla="*/ 76495 w 179150"/>
              <a:gd name="connsiteY2" fmla="*/ 247 h 151450"/>
              <a:gd name="connsiteX3" fmla="*/ 122015 w 179150"/>
              <a:gd name="connsiteY3" fmla="*/ 20810 h 151450"/>
              <a:gd name="connsiteX4" fmla="*/ 158210 w 179150"/>
              <a:gd name="connsiteY4" fmla="*/ 32240 h 151450"/>
              <a:gd name="connsiteX5" fmla="*/ 173450 w 179150"/>
              <a:gd name="connsiteY5" fmla="*/ 64625 h 151450"/>
              <a:gd name="connsiteX6" fmla="*/ 173077 w 179150"/>
              <a:gd name="connsiteY6" fmla="*/ 96504 h 151450"/>
              <a:gd name="connsiteX7" fmla="*/ 101060 w 179150"/>
              <a:gd name="connsiteY7" fmla="*/ 148445 h 151450"/>
              <a:gd name="connsiteX8" fmla="*/ 19345 w 179150"/>
              <a:gd name="connsiteY8" fmla="*/ 150851 h 151450"/>
              <a:gd name="connsiteX9" fmla="*/ 95 w 179150"/>
              <a:gd name="connsiteY9" fmla="*/ 121775 h 151450"/>
              <a:gd name="connsiteX10" fmla="*/ 27538 w 179150"/>
              <a:gd name="connsiteY10" fmla="*/ 83169 h 151450"/>
              <a:gd name="connsiteX0" fmla="*/ 27538 w 177387"/>
              <a:gd name="connsiteY0" fmla="*/ 83169 h 151450"/>
              <a:gd name="connsiteX1" fmla="*/ 36290 w 177387"/>
              <a:gd name="connsiteY1" fmla="*/ 36051 h 151450"/>
              <a:gd name="connsiteX2" fmla="*/ 76495 w 177387"/>
              <a:gd name="connsiteY2" fmla="*/ 247 h 151450"/>
              <a:gd name="connsiteX3" fmla="*/ 122015 w 177387"/>
              <a:gd name="connsiteY3" fmla="*/ 20810 h 151450"/>
              <a:gd name="connsiteX4" fmla="*/ 158210 w 177387"/>
              <a:gd name="connsiteY4" fmla="*/ 32240 h 151450"/>
              <a:gd name="connsiteX5" fmla="*/ 165830 w 177387"/>
              <a:gd name="connsiteY5" fmla="*/ 68435 h 151450"/>
              <a:gd name="connsiteX6" fmla="*/ 173077 w 177387"/>
              <a:gd name="connsiteY6" fmla="*/ 96504 h 151450"/>
              <a:gd name="connsiteX7" fmla="*/ 101060 w 177387"/>
              <a:gd name="connsiteY7" fmla="*/ 148445 h 151450"/>
              <a:gd name="connsiteX8" fmla="*/ 19345 w 177387"/>
              <a:gd name="connsiteY8" fmla="*/ 150851 h 151450"/>
              <a:gd name="connsiteX9" fmla="*/ 95 w 177387"/>
              <a:gd name="connsiteY9" fmla="*/ 121775 h 151450"/>
              <a:gd name="connsiteX10" fmla="*/ 27538 w 177387"/>
              <a:gd name="connsiteY10" fmla="*/ 83169 h 151450"/>
              <a:gd name="connsiteX0" fmla="*/ 27538 w 171530"/>
              <a:gd name="connsiteY0" fmla="*/ 83169 h 151450"/>
              <a:gd name="connsiteX1" fmla="*/ 36290 w 171530"/>
              <a:gd name="connsiteY1" fmla="*/ 36051 h 151450"/>
              <a:gd name="connsiteX2" fmla="*/ 76495 w 171530"/>
              <a:gd name="connsiteY2" fmla="*/ 247 h 151450"/>
              <a:gd name="connsiteX3" fmla="*/ 122015 w 171530"/>
              <a:gd name="connsiteY3" fmla="*/ 20810 h 151450"/>
              <a:gd name="connsiteX4" fmla="*/ 158210 w 171530"/>
              <a:gd name="connsiteY4" fmla="*/ 32240 h 151450"/>
              <a:gd name="connsiteX5" fmla="*/ 165830 w 171530"/>
              <a:gd name="connsiteY5" fmla="*/ 68435 h 151450"/>
              <a:gd name="connsiteX6" fmla="*/ 165457 w 171530"/>
              <a:gd name="connsiteY6" fmla="*/ 109839 h 151450"/>
              <a:gd name="connsiteX7" fmla="*/ 101060 w 171530"/>
              <a:gd name="connsiteY7" fmla="*/ 148445 h 151450"/>
              <a:gd name="connsiteX8" fmla="*/ 19345 w 171530"/>
              <a:gd name="connsiteY8" fmla="*/ 150851 h 151450"/>
              <a:gd name="connsiteX9" fmla="*/ 95 w 171530"/>
              <a:gd name="connsiteY9" fmla="*/ 121775 h 151450"/>
              <a:gd name="connsiteX10" fmla="*/ 27538 w 171530"/>
              <a:gd name="connsiteY10" fmla="*/ 83169 h 151450"/>
              <a:gd name="connsiteX0" fmla="*/ 27538 w 177387"/>
              <a:gd name="connsiteY0" fmla="*/ 83169 h 151450"/>
              <a:gd name="connsiteX1" fmla="*/ 36290 w 177387"/>
              <a:gd name="connsiteY1" fmla="*/ 36051 h 151450"/>
              <a:gd name="connsiteX2" fmla="*/ 76495 w 177387"/>
              <a:gd name="connsiteY2" fmla="*/ 247 h 151450"/>
              <a:gd name="connsiteX3" fmla="*/ 122015 w 177387"/>
              <a:gd name="connsiteY3" fmla="*/ 20810 h 151450"/>
              <a:gd name="connsiteX4" fmla="*/ 158210 w 177387"/>
              <a:gd name="connsiteY4" fmla="*/ 32240 h 151450"/>
              <a:gd name="connsiteX5" fmla="*/ 165830 w 177387"/>
              <a:gd name="connsiteY5" fmla="*/ 68435 h 151450"/>
              <a:gd name="connsiteX6" fmla="*/ 173077 w 177387"/>
              <a:gd name="connsiteY6" fmla="*/ 106029 h 151450"/>
              <a:gd name="connsiteX7" fmla="*/ 101060 w 177387"/>
              <a:gd name="connsiteY7" fmla="*/ 148445 h 151450"/>
              <a:gd name="connsiteX8" fmla="*/ 19345 w 177387"/>
              <a:gd name="connsiteY8" fmla="*/ 150851 h 151450"/>
              <a:gd name="connsiteX9" fmla="*/ 95 w 177387"/>
              <a:gd name="connsiteY9" fmla="*/ 121775 h 151450"/>
              <a:gd name="connsiteX10" fmla="*/ 27538 w 177387"/>
              <a:gd name="connsiteY10" fmla="*/ 83169 h 151450"/>
              <a:gd name="connsiteX0" fmla="*/ 27538 w 177387"/>
              <a:gd name="connsiteY0" fmla="*/ 83028 h 151309"/>
              <a:gd name="connsiteX1" fmla="*/ 32480 w 177387"/>
              <a:gd name="connsiteY1" fmla="*/ 30195 h 151309"/>
              <a:gd name="connsiteX2" fmla="*/ 76495 w 177387"/>
              <a:gd name="connsiteY2" fmla="*/ 106 h 151309"/>
              <a:gd name="connsiteX3" fmla="*/ 122015 w 177387"/>
              <a:gd name="connsiteY3" fmla="*/ 20669 h 151309"/>
              <a:gd name="connsiteX4" fmla="*/ 158210 w 177387"/>
              <a:gd name="connsiteY4" fmla="*/ 32099 h 151309"/>
              <a:gd name="connsiteX5" fmla="*/ 165830 w 177387"/>
              <a:gd name="connsiteY5" fmla="*/ 68294 h 151309"/>
              <a:gd name="connsiteX6" fmla="*/ 173077 w 177387"/>
              <a:gd name="connsiteY6" fmla="*/ 105888 h 151309"/>
              <a:gd name="connsiteX7" fmla="*/ 101060 w 177387"/>
              <a:gd name="connsiteY7" fmla="*/ 148304 h 151309"/>
              <a:gd name="connsiteX8" fmla="*/ 19345 w 177387"/>
              <a:gd name="connsiteY8" fmla="*/ 150710 h 151309"/>
              <a:gd name="connsiteX9" fmla="*/ 95 w 177387"/>
              <a:gd name="connsiteY9" fmla="*/ 121634 h 151309"/>
              <a:gd name="connsiteX10" fmla="*/ 27538 w 177387"/>
              <a:gd name="connsiteY10" fmla="*/ 83028 h 151309"/>
              <a:gd name="connsiteX0" fmla="*/ 23728 w 177387"/>
              <a:gd name="connsiteY0" fmla="*/ 83028 h 151309"/>
              <a:gd name="connsiteX1" fmla="*/ 32480 w 177387"/>
              <a:gd name="connsiteY1" fmla="*/ 30195 h 151309"/>
              <a:gd name="connsiteX2" fmla="*/ 76495 w 177387"/>
              <a:gd name="connsiteY2" fmla="*/ 106 h 151309"/>
              <a:gd name="connsiteX3" fmla="*/ 122015 w 177387"/>
              <a:gd name="connsiteY3" fmla="*/ 20669 h 151309"/>
              <a:gd name="connsiteX4" fmla="*/ 158210 w 177387"/>
              <a:gd name="connsiteY4" fmla="*/ 32099 h 151309"/>
              <a:gd name="connsiteX5" fmla="*/ 165830 w 177387"/>
              <a:gd name="connsiteY5" fmla="*/ 68294 h 151309"/>
              <a:gd name="connsiteX6" fmla="*/ 173077 w 177387"/>
              <a:gd name="connsiteY6" fmla="*/ 105888 h 151309"/>
              <a:gd name="connsiteX7" fmla="*/ 101060 w 177387"/>
              <a:gd name="connsiteY7" fmla="*/ 148304 h 151309"/>
              <a:gd name="connsiteX8" fmla="*/ 19345 w 177387"/>
              <a:gd name="connsiteY8" fmla="*/ 150710 h 151309"/>
              <a:gd name="connsiteX9" fmla="*/ 95 w 177387"/>
              <a:gd name="connsiteY9" fmla="*/ 121634 h 151309"/>
              <a:gd name="connsiteX10" fmla="*/ 23728 w 177387"/>
              <a:gd name="connsiteY10" fmla="*/ 83028 h 151309"/>
              <a:gd name="connsiteX0" fmla="*/ 23728 w 177387"/>
              <a:gd name="connsiteY0" fmla="*/ 83028 h 151309"/>
              <a:gd name="connsiteX1" fmla="*/ 32480 w 177387"/>
              <a:gd name="connsiteY1" fmla="*/ 30195 h 151309"/>
              <a:gd name="connsiteX2" fmla="*/ 76495 w 177387"/>
              <a:gd name="connsiteY2" fmla="*/ 106 h 151309"/>
              <a:gd name="connsiteX3" fmla="*/ 122015 w 177387"/>
              <a:gd name="connsiteY3" fmla="*/ 20669 h 151309"/>
              <a:gd name="connsiteX4" fmla="*/ 148685 w 177387"/>
              <a:gd name="connsiteY4" fmla="*/ 22574 h 151309"/>
              <a:gd name="connsiteX5" fmla="*/ 165830 w 177387"/>
              <a:gd name="connsiteY5" fmla="*/ 68294 h 151309"/>
              <a:gd name="connsiteX6" fmla="*/ 173077 w 177387"/>
              <a:gd name="connsiteY6" fmla="*/ 105888 h 151309"/>
              <a:gd name="connsiteX7" fmla="*/ 101060 w 177387"/>
              <a:gd name="connsiteY7" fmla="*/ 148304 h 151309"/>
              <a:gd name="connsiteX8" fmla="*/ 19345 w 177387"/>
              <a:gd name="connsiteY8" fmla="*/ 150710 h 151309"/>
              <a:gd name="connsiteX9" fmla="*/ 95 w 177387"/>
              <a:gd name="connsiteY9" fmla="*/ 121634 h 151309"/>
              <a:gd name="connsiteX10" fmla="*/ 23728 w 177387"/>
              <a:gd name="connsiteY10" fmla="*/ 83028 h 15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7387" h="151309">
                <a:moveTo>
                  <a:pt x="23728" y="83028"/>
                </a:moveTo>
                <a:cubicBezTo>
                  <a:pt x="29125" y="67788"/>
                  <a:pt x="24321" y="44015"/>
                  <a:pt x="32480" y="30195"/>
                </a:cubicBezTo>
                <a:cubicBezTo>
                  <a:pt x="40639" y="16375"/>
                  <a:pt x="61573" y="1694"/>
                  <a:pt x="76495" y="106"/>
                </a:cubicBezTo>
                <a:cubicBezTo>
                  <a:pt x="91418" y="-1482"/>
                  <a:pt x="108396" y="15337"/>
                  <a:pt x="122015" y="20669"/>
                </a:cubicBezTo>
                <a:cubicBezTo>
                  <a:pt x="135634" y="26001"/>
                  <a:pt x="140112" y="15271"/>
                  <a:pt x="148685" y="22574"/>
                </a:cubicBezTo>
                <a:cubicBezTo>
                  <a:pt x="157258" y="29877"/>
                  <a:pt x="163352" y="57583"/>
                  <a:pt x="165830" y="68294"/>
                </a:cubicBezTo>
                <a:cubicBezTo>
                  <a:pt x="168308" y="79005"/>
                  <a:pt x="185142" y="91918"/>
                  <a:pt x="173077" y="105888"/>
                </a:cubicBezTo>
                <a:cubicBezTo>
                  <a:pt x="161012" y="119858"/>
                  <a:pt x="126047" y="138929"/>
                  <a:pt x="101060" y="148304"/>
                </a:cubicBezTo>
                <a:cubicBezTo>
                  <a:pt x="62738" y="132914"/>
                  <a:pt x="36173" y="155155"/>
                  <a:pt x="19345" y="150710"/>
                </a:cubicBezTo>
                <a:cubicBezTo>
                  <a:pt x="2517" y="146265"/>
                  <a:pt x="-635" y="133232"/>
                  <a:pt x="95" y="121634"/>
                </a:cubicBezTo>
                <a:cubicBezTo>
                  <a:pt x="825" y="110036"/>
                  <a:pt x="18331" y="98268"/>
                  <a:pt x="23728" y="83028"/>
                </a:cubicBezTo>
                <a:close/>
              </a:path>
            </a:pathLst>
          </a:custGeom>
          <a:pattFill prst="pct25">
            <a:fgClr>
              <a:srgbClr val="9E2A5C"/>
            </a:fgClr>
            <a:bgClr>
              <a:schemeClr val="bg1"/>
            </a:bgClr>
          </a:pattFill>
          <a:ln w="3175">
            <a:solidFill>
              <a:srgbClr val="8523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259632" y="1988840"/>
            <a:ext cx="18565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>
                <a:solidFill>
                  <a:srgbClr val="85234D"/>
                </a:solidFill>
                <a:latin typeface="Century Gothic" pitchFamily="34" charset="0"/>
              </a:rPr>
              <a:t>ЯРОСЛАВСКАЯ ОБЛАСТЬ</a:t>
            </a:r>
            <a:endParaRPr lang="ru-RU" sz="1050" b="1" dirty="0">
              <a:solidFill>
                <a:srgbClr val="85234D"/>
              </a:solidFill>
              <a:latin typeface="Century Gothic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31640" y="1844825"/>
            <a:ext cx="704290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85234D"/>
                </a:solidFill>
                <a:latin typeface="Century Gothic" pitchFamily="34" charset="0"/>
              </a:rPr>
              <a:t>РЫБИНСК</a:t>
            </a:r>
            <a:endParaRPr lang="ru-RU" sz="1000" b="1" dirty="0">
              <a:solidFill>
                <a:srgbClr val="85234D"/>
              </a:solidFill>
              <a:latin typeface="Century Gothic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240582" y="1994665"/>
            <a:ext cx="45719" cy="45719"/>
          </a:xfrm>
          <a:prstGeom prst="ellipse">
            <a:avLst/>
          </a:prstGeom>
          <a:solidFill>
            <a:srgbClr val="9E2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AutoShape 9" descr="https://cdn.onlinewebfonts.com/svg/img_281585.png"/>
          <p:cNvSpPr>
            <a:spLocks noChangeAspect="1" noChangeArrowheads="1"/>
          </p:cNvSpPr>
          <p:nvPr/>
        </p:nvSpPr>
        <p:spPr bwMode="auto">
          <a:xfrm>
            <a:off x="2136775" y="8780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" name="Рисунок 32" descr="C:\Users\rudakov_ds\Desktop\pBN6vdaJjj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199072"/>
            <a:ext cx="2269764" cy="14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Рисунок 33" descr="C:\Users\rudakov_ds\Desktop\CsnU5rYe_c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199072"/>
            <a:ext cx="1205557" cy="14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8" descr="_Р-Z9D417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72" y="5199072"/>
            <a:ext cx="2681014" cy="14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6" descr="http://xtremesecuritytransport.eu/wp-content/uploads/2018/05/truck.png"/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08" y="3936394"/>
            <a:ext cx="208859" cy="20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667372" y="3959478"/>
            <a:ext cx="16353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ТРАССЫ Р-104, Р-151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9" name="Picture 1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7" y="4365328"/>
            <a:ext cx="215087" cy="21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83568" y="4365104"/>
            <a:ext cx="1452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Ж/Д МАГИСТРАЛЬ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1" name="AutoShape 21" descr="https://image.freepik.com/free-icon/no-translate-detected_318-42786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2" name="Picture 2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33" y="4788596"/>
            <a:ext cx="232648" cy="2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683568" y="4759634"/>
            <a:ext cx="11272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РЕЧНОЙ ПОРТ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157519" y="-37771"/>
            <a:ext cx="2095001" cy="6895771"/>
          </a:xfrm>
          <a:prstGeom prst="rect">
            <a:avLst/>
          </a:prstGeom>
          <a:solidFill>
            <a:srgbClr val="9CADC0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7215291" y="620688"/>
            <a:ext cx="1749197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cap="all" dirty="0" smtClean="0">
                <a:solidFill>
                  <a:srgbClr val="7C7D90"/>
                </a:solidFill>
                <a:latin typeface="Century Gothic" pitchFamily="34" charset="0"/>
              </a:rPr>
              <a:t>территория Рыбинска</a:t>
            </a:r>
          </a:p>
          <a:p>
            <a:r>
              <a:rPr lang="ru-RU" sz="2300" b="1" dirty="0" smtClean="0">
                <a:solidFill>
                  <a:srgbClr val="85234D"/>
                </a:solidFill>
                <a:latin typeface="Century Gothic" pitchFamily="34" charset="0"/>
              </a:rPr>
              <a:t>9,9 </a:t>
            </a:r>
            <a:r>
              <a:rPr lang="ru-RU" sz="1400" b="1" dirty="0">
                <a:solidFill>
                  <a:srgbClr val="7C7D90"/>
                </a:solidFill>
                <a:latin typeface="Century Gothic" pitchFamily="34" charset="0"/>
              </a:rPr>
              <a:t>тыс. га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205673" y="1365592"/>
            <a:ext cx="1701107" cy="607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cap="all" dirty="0">
                <a:solidFill>
                  <a:srgbClr val="7C7D90"/>
                </a:solidFill>
                <a:latin typeface="Century Gothic" pitchFamily="34" charset="0"/>
              </a:rPr>
              <a:t>н</a:t>
            </a:r>
            <a:r>
              <a:rPr lang="ru-RU" sz="1050" b="1" cap="all" dirty="0" smtClean="0">
                <a:solidFill>
                  <a:srgbClr val="7C7D90"/>
                </a:solidFill>
                <a:latin typeface="Century Gothic" pitchFamily="34" charset="0"/>
              </a:rPr>
              <a:t>аселение </a:t>
            </a:r>
            <a:br>
              <a:rPr lang="ru-RU" sz="1050" b="1" cap="all" dirty="0" smtClean="0">
                <a:solidFill>
                  <a:srgbClr val="7C7D90"/>
                </a:solidFill>
                <a:latin typeface="Century Gothic" pitchFamily="34" charset="0"/>
              </a:rPr>
            </a:br>
            <a:r>
              <a:rPr lang="ru-RU" sz="2300" b="1" dirty="0" smtClean="0">
                <a:solidFill>
                  <a:srgbClr val="85234D"/>
                </a:solidFill>
                <a:latin typeface="Century Gothic" pitchFamily="34" charset="0"/>
              </a:rPr>
              <a:t>186 575 </a:t>
            </a:r>
            <a:r>
              <a:rPr lang="ru-RU" sz="1400" b="1" dirty="0" smtClean="0">
                <a:solidFill>
                  <a:srgbClr val="7C7D90"/>
                </a:solidFill>
                <a:latin typeface="Century Gothic" pitchFamily="34" charset="0"/>
              </a:rPr>
              <a:t>чел.</a:t>
            </a:r>
            <a:endParaRPr lang="ru-RU" sz="1400" b="1" dirty="0">
              <a:solidFill>
                <a:srgbClr val="7C7D90"/>
              </a:solidFill>
              <a:latin typeface="Century Gothic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36296" y="2212122"/>
            <a:ext cx="17281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cap="all" dirty="0">
                <a:solidFill>
                  <a:srgbClr val="7C7D90"/>
                </a:solidFill>
                <a:latin typeface="Century Gothic" pitchFamily="34" charset="0"/>
              </a:rPr>
              <a:t>с</a:t>
            </a:r>
            <a:r>
              <a:rPr lang="ru-RU" sz="1050" b="1" cap="all" dirty="0" smtClean="0">
                <a:solidFill>
                  <a:srgbClr val="7C7D90"/>
                </a:solidFill>
                <a:latin typeface="Century Gothic" pitchFamily="34" charset="0"/>
              </a:rPr>
              <a:t>редняя зарплата</a:t>
            </a:r>
            <a:br>
              <a:rPr lang="ru-RU" sz="1050" b="1" cap="all" dirty="0" smtClean="0">
                <a:solidFill>
                  <a:srgbClr val="7C7D90"/>
                </a:solidFill>
                <a:latin typeface="Century Gothic" pitchFamily="34" charset="0"/>
              </a:rPr>
            </a:br>
            <a:r>
              <a:rPr lang="ru-RU" sz="1050" b="1" cap="all" dirty="0" smtClean="0">
                <a:solidFill>
                  <a:srgbClr val="7C7D90"/>
                </a:solidFill>
                <a:latin typeface="Century Gothic" pitchFamily="34" charset="0"/>
              </a:rPr>
              <a:t>в промышленности</a:t>
            </a:r>
          </a:p>
          <a:p>
            <a:r>
              <a:rPr lang="ru-RU" sz="2300" b="1" dirty="0" smtClean="0">
                <a:solidFill>
                  <a:srgbClr val="85234D"/>
                </a:solidFill>
                <a:latin typeface="Century Gothic" pitchFamily="34" charset="0"/>
              </a:rPr>
              <a:t>36 704 </a:t>
            </a:r>
            <a:r>
              <a:rPr lang="ru-RU" sz="1400" b="1" dirty="0" smtClean="0">
                <a:solidFill>
                  <a:srgbClr val="7C7D90"/>
                </a:solidFill>
                <a:latin typeface="Century Gothic" pitchFamily="34" charset="0"/>
              </a:rPr>
              <a:t>руб.</a:t>
            </a:r>
            <a:endParaRPr lang="ru-RU" sz="1400" b="1" dirty="0">
              <a:solidFill>
                <a:srgbClr val="7C7D90"/>
              </a:solidFill>
              <a:latin typeface="Century Gothic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226702" y="4012322"/>
            <a:ext cx="23138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cap="all" dirty="0" smtClean="0">
                <a:solidFill>
                  <a:srgbClr val="7C7D90"/>
                </a:solidFill>
                <a:latin typeface="Century Gothic" pitchFamily="34" charset="0"/>
              </a:rPr>
              <a:t>Оборот розничной </a:t>
            </a:r>
            <a:br>
              <a:rPr lang="ru-RU" sz="1050" b="1" cap="all" dirty="0" smtClean="0">
                <a:solidFill>
                  <a:srgbClr val="7C7D90"/>
                </a:solidFill>
                <a:latin typeface="Century Gothic" pitchFamily="34" charset="0"/>
              </a:rPr>
            </a:br>
            <a:r>
              <a:rPr lang="ru-RU" sz="1050" b="1" cap="all" dirty="0" smtClean="0">
                <a:solidFill>
                  <a:srgbClr val="7C7D90"/>
                </a:solidFill>
                <a:latin typeface="Century Gothic" pitchFamily="34" charset="0"/>
              </a:rPr>
              <a:t>торговли</a:t>
            </a:r>
          </a:p>
          <a:p>
            <a:r>
              <a:rPr lang="ru-RU" sz="2300" b="1" dirty="0" smtClean="0">
                <a:solidFill>
                  <a:srgbClr val="85234D"/>
                </a:solidFill>
                <a:latin typeface="Century Gothic" pitchFamily="34" charset="0"/>
              </a:rPr>
              <a:t>33,8</a:t>
            </a:r>
            <a:r>
              <a:rPr lang="ru-RU" sz="2400" b="1" dirty="0" smtClean="0">
                <a:solidFill>
                  <a:srgbClr val="85234D"/>
                </a:solidFill>
                <a:latin typeface="Century Gothic" pitchFamily="34" charset="0"/>
              </a:rPr>
              <a:t> </a:t>
            </a:r>
            <a:r>
              <a:rPr lang="ru-RU" sz="1400" b="1" dirty="0">
                <a:solidFill>
                  <a:srgbClr val="7C7D90"/>
                </a:solidFill>
                <a:latin typeface="Century Gothic" pitchFamily="34" charset="0"/>
              </a:rPr>
              <a:t>млрд</a:t>
            </a:r>
            <a:r>
              <a:rPr lang="ru-RU" sz="1400" b="1" dirty="0" smtClean="0">
                <a:solidFill>
                  <a:srgbClr val="7C7D90"/>
                </a:solidFill>
                <a:latin typeface="Century Gothic" pitchFamily="34" charset="0"/>
              </a:rPr>
              <a:t>. руб.</a:t>
            </a:r>
            <a:endParaRPr lang="ru-RU" sz="1400" b="1" dirty="0">
              <a:solidFill>
                <a:srgbClr val="7C7D90"/>
              </a:solidFill>
              <a:latin typeface="Century Gothic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203689" y="3165792"/>
            <a:ext cx="1976823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cap="all" dirty="0" smtClean="0">
                <a:solidFill>
                  <a:srgbClr val="7C7D90"/>
                </a:solidFill>
                <a:latin typeface="Century Gothic" pitchFamily="34" charset="0"/>
              </a:rPr>
              <a:t>ОБЪЕМ ОТГРУЗКИ </a:t>
            </a:r>
          </a:p>
          <a:p>
            <a:r>
              <a:rPr lang="ru-RU" sz="2300" b="1" dirty="0" smtClean="0">
                <a:solidFill>
                  <a:srgbClr val="85234D"/>
                </a:solidFill>
                <a:latin typeface="Century Gothic" pitchFamily="34" charset="0"/>
              </a:rPr>
              <a:t>109,4</a:t>
            </a:r>
            <a:r>
              <a:rPr lang="ru-RU" sz="2400" b="1" dirty="0" smtClean="0">
                <a:solidFill>
                  <a:srgbClr val="85234D"/>
                </a:solidFill>
                <a:latin typeface="Century Gothic" pitchFamily="34" charset="0"/>
              </a:rPr>
              <a:t> </a:t>
            </a:r>
            <a:r>
              <a:rPr lang="ru-RU" sz="1400" b="1" dirty="0">
                <a:solidFill>
                  <a:srgbClr val="7C7D90"/>
                </a:solidFill>
                <a:latin typeface="Century Gothic" pitchFamily="34" charset="0"/>
              </a:rPr>
              <a:t>млрд</a:t>
            </a:r>
            <a:r>
              <a:rPr lang="ru-RU" sz="1400" b="1" dirty="0" smtClean="0">
                <a:solidFill>
                  <a:srgbClr val="7C7D90"/>
                </a:solidFill>
                <a:latin typeface="Century Gothic" pitchFamily="34" charset="0"/>
              </a:rPr>
              <a:t>. руб.</a:t>
            </a:r>
            <a:endParaRPr lang="ru-RU" sz="1400" b="1" dirty="0">
              <a:solidFill>
                <a:srgbClr val="7C7D90"/>
              </a:solidFill>
              <a:latin typeface="Century Gothic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15584" y="4941168"/>
            <a:ext cx="22884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cap="all" dirty="0" smtClean="0">
                <a:solidFill>
                  <a:srgbClr val="7C7D90"/>
                </a:solidFill>
                <a:latin typeface="Century Gothic" pitchFamily="34" charset="0"/>
              </a:rPr>
              <a:t>ИНВЕСТИЦИИ</a:t>
            </a:r>
          </a:p>
          <a:p>
            <a:r>
              <a:rPr lang="ru-RU" sz="1050" b="1" cap="all" dirty="0" smtClean="0">
                <a:solidFill>
                  <a:srgbClr val="7C7D90"/>
                </a:solidFill>
                <a:latin typeface="Century Gothic" pitchFamily="34" charset="0"/>
              </a:rPr>
              <a:t>В ОСНОВНОЙ КАПИТАЛ</a:t>
            </a:r>
          </a:p>
          <a:p>
            <a:r>
              <a:rPr lang="ru-RU" sz="2300" b="1" dirty="0" smtClean="0">
                <a:solidFill>
                  <a:srgbClr val="85234D"/>
                </a:solidFill>
                <a:latin typeface="Century Gothic" pitchFamily="34" charset="0"/>
              </a:rPr>
              <a:t>12,8</a:t>
            </a:r>
            <a:r>
              <a:rPr lang="ru-RU" sz="2400" b="1" dirty="0" smtClean="0">
                <a:solidFill>
                  <a:srgbClr val="85234D"/>
                </a:solidFill>
                <a:latin typeface="Century Gothic" pitchFamily="34" charset="0"/>
              </a:rPr>
              <a:t> </a:t>
            </a:r>
            <a:r>
              <a:rPr lang="ru-RU" sz="1400" b="1" dirty="0">
                <a:solidFill>
                  <a:srgbClr val="7C7D90"/>
                </a:solidFill>
                <a:latin typeface="Century Gothic" pitchFamily="34" charset="0"/>
              </a:rPr>
              <a:t>млрд</a:t>
            </a:r>
            <a:r>
              <a:rPr lang="ru-RU" sz="1400" b="1" dirty="0" smtClean="0">
                <a:solidFill>
                  <a:srgbClr val="7C7D90"/>
                </a:solidFill>
                <a:latin typeface="Century Gothic" pitchFamily="34" charset="0"/>
              </a:rPr>
              <a:t>. руб.</a:t>
            </a:r>
            <a:endParaRPr lang="ru-RU" sz="1400" b="1" dirty="0">
              <a:solidFill>
                <a:srgbClr val="7C7D90"/>
              </a:solidFill>
              <a:latin typeface="Century Gothic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208752" y="5956538"/>
            <a:ext cx="22952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cap="all" dirty="0" smtClean="0">
                <a:solidFill>
                  <a:srgbClr val="7C7D90"/>
                </a:solidFill>
                <a:latin typeface="Century Gothic" pitchFamily="34" charset="0"/>
              </a:rPr>
              <a:t>ИНВЕСТИЦИ</a:t>
            </a:r>
            <a:r>
              <a:rPr lang="ru-RU" sz="1050" b="1" cap="all" dirty="0">
                <a:solidFill>
                  <a:srgbClr val="7C7D90"/>
                </a:solidFill>
                <a:latin typeface="Century Gothic" pitchFamily="34" charset="0"/>
              </a:rPr>
              <a:t>И</a:t>
            </a:r>
            <a:r>
              <a:rPr lang="ru-RU" sz="1050" b="1" cap="all" dirty="0" smtClean="0">
                <a:solidFill>
                  <a:srgbClr val="7C7D90"/>
                </a:solidFill>
                <a:latin typeface="Century Gothic" pitchFamily="34" charset="0"/>
              </a:rPr>
              <a:t> </a:t>
            </a:r>
            <a:br>
              <a:rPr lang="ru-RU" sz="1050" b="1" cap="all" dirty="0" smtClean="0">
                <a:solidFill>
                  <a:srgbClr val="7C7D90"/>
                </a:solidFill>
                <a:latin typeface="Century Gothic" pitchFamily="34" charset="0"/>
              </a:rPr>
            </a:br>
            <a:r>
              <a:rPr lang="ru-RU" sz="1050" b="1" cap="all" dirty="0" smtClean="0">
                <a:solidFill>
                  <a:srgbClr val="7C7D90"/>
                </a:solidFill>
                <a:latin typeface="Century Gothic" pitchFamily="34" charset="0"/>
              </a:rPr>
              <a:t>ПО ТЕКУЩИМ ПРОЕКТАМ</a:t>
            </a:r>
          </a:p>
          <a:p>
            <a:r>
              <a:rPr lang="ru-RU" sz="2300" b="1" dirty="0" smtClean="0">
                <a:solidFill>
                  <a:srgbClr val="85234D"/>
                </a:solidFill>
                <a:latin typeface="Century Gothic" pitchFamily="34" charset="0"/>
              </a:rPr>
              <a:t>61</a:t>
            </a:r>
            <a:r>
              <a:rPr lang="ru-RU" sz="2400" b="1" dirty="0" smtClean="0">
                <a:solidFill>
                  <a:srgbClr val="85234D"/>
                </a:solidFill>
                <a:latin typeface="Century Gothic" pitchFamily="34" charset="0"/>
              </a:rPr>
              <a:t> </a:t>
            </a:r>
            <a:r>
              <a:rPr lang="ru-RU" sz="1400" b="1" dirty="0">
                <a:solidFill>
                  <a:srgbClr val="7C7D90"/>
                </a:solidFill>
                <a:latin typeface="Century Gothic" pitchFamily="34" charset="0"/>
              </a:rPr>
              <a:t>млрд. руб</a:t>
            </a:r>
            <a:r>
              <a:rPr lang="ru-RU" sz="1400" b="1" dirty="0" smtClean="0">
                <a:solidFill>
                  <a:srgbClr val="7C7D90"/>
                </a:solidFill>
                <a:latin typeface="Century Gothic" pitchFamily="34" charset="0"/>
              </a:rPr>
              <a:t>.</a:t>
            </a:r>
            <a:endParaRPr lang="ru-RU" sz="1400" b="1" dirty="0">
              <a:solidFill>
                <a:srgbClr val="7C7D9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2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210126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96004B"/>
                </a:solidFill>
                <a:latin typeface="Century Gothic" pitchFamily="34" charset="0"/>
              </a:rPr>
              <a:t>ОБЩИЕ СВЕДЕНИЯ </a:t>
            </a:r>
            <a:endParaRPr lang="ru-RU" dirty="0">
              <a:solidFill>
                <a:srgbClr val="96004B"/>
              </a:solidFill>
              <a:latin typeface="Century Gothic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16416" y="0"/>
            <a:ext cx="504056" cy="466725"/>
          </a:xfrm>
          <a:prstGeom prst="rect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entury Gothic" pitchFamily="34" charset="0"/>
              </a:rPr>
              <a:t>3</a:t>
            </a:r>
            <a:endParaRPr lang="ru-RU" sz="1200" b="1" dirty="0">
              <a:latin typeface="Century Gothic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t="1508" r="1174" b="1310"/>
          <a:stretch/>
        </p:blipFill>
        <p:spPr bwMode="auto">
          <a:xfrm>
            <a:off x="107504" y="1268760"/>
            <a:ext cx="7533127" cy="508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 descr="http://spbstroy.com/images/map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96004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267" y="5071817"/>
            <a:ext cx="892870" cy="79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372200" y="620688"/>
            <a:ext cx="2448271" cy="317009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96004B"/>
                </a:solidFill>
                <a:latin typeface="Century Gothic" pitchFamily="34" charset="0"/>
              </a:rPr>
              <a:t>186 га</a:t>
            </a:r>
          </a:p>
          <a:p>
            <a:r>
              <a:rPr lang="ru-RU" sz="800" kern="0" spc="-3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ОБШАЯ ПЛОЩАДЬ</a:t>
            </a:r>
          </a:p>
          <a:p>
            <a:endParaRPr lang="ru-RU" sz="800" kern="0" spc="-30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r>
              <a:rPr lang="ru-RU" sz="2800" b="1" dirty="0">
                <a:solidFill>
                  <a:srgbClr val="96004B"/>
                </a:solidFill>
                <a:latin typeface="Century Gothic" pitchFamily="34" charset="0"/>
              </a:rPr>
              <a:t>166 </a:t>
            </a:r>
            <a:r>
              <a:rPr lang="ru-RU" sz="2800" b="1" dirty="0" smtClean="0">
                <a:solidFill>
                  <a:srgbClr val="96004B"/>
                </a:solidFill>
                <a:latin typeface="Century Gothic" pitchFamily="34" charset="0"/>
              </a:rPr>
              <a:t>га</a:t>
            </a:r>
          </a:p>
          <a:p>
            <a:r>
              <a:rPr lang="ru-RU" sz="800" kern="0" spc="-3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СВОБОДНАЯ ПЛОЩАДЬ</a:t>
            </a:r>
          </a:p>
          <a:p>
            <a:endParaRPr lang="ru-RU" sz="800" kern="0" spc="-30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r>
              <a:rPr lang="ru-RU" sz="2800" b="1" dirty="0">
                <a:solidFill>
                  <a:srgbClr val="96004B"/>
                </a:solidFill>
                <a:latin typeface="Century Gothic" pitchFamily="34" charset="0"/>
              </a:rPr>
              <a:t>П4, П5</a:t>
            </a:r>
          </a:p>
          <a:p>
            <a:r>
              <a:rPr lang="ru-RU" sz="800" kern="0" spc="-3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КАТЕГОРИЯ ЗЕМЕЛЬ</a:t>
            </a:r>
          </a:p>
          <a:p>
            <a:endParaRPr lang="ru-RU" sz="800" kern="0" spc="-3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ru-RU" sz="1400" b="1" dirty="0">
                <a:solidFill>
                  <a:srgbClr val="96004B"/>
                </a:solidFill>
                <a:latin typeface="Century Gothic" pitchFamily="34" charset="0"/>
              </a:rPr>
              <a:t>Русские </a:t>
            </a:r>
            <a:r>
              <a:rPr lang="ru-RU" sz="1400" b="1" dirty="0">
                <a:solidFill>
                  <a:srgbClr val="96004B"/>
                </a:solidFill>
                <a:latin typeface="Century Gothic" pitchFamily="34" charset="0"/>
              </a:rPr>
              <a:t>Газовые </a:t>
            </a:r>
            <a:r>
              <a:rPr lang="ru-RU" sz="1400" b="1" dirty="0">
                <a:solidFill>
                  <a:srgbClr val="96004B"/>
                </a:solidFill>
                <a:latin typeface="Century Gothic" pitchFamily="34" charset="0"/>
              </a:rPr>
              <a:t>Турбины</a:t>
            </a:r>
            <a:endParaRPr lang="ru-RU" sz="1400" b="1" dirty="0">
              <a:solidFill>
                <a:srgbClr val="96004B"/>
              </a:solidFill>
              <a:latin typeface="Century Gothic" pitchFamily="34" charset="0"/>
            </a:endParaRPr>
          </a:p>
          <a:p>
            <a:r>
              <a:rPr lang="ru-RU" sz="800" kern="0" spc="-3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РЕЗИДЕНТ</a:t>
            </a:r>
            <a:endParaRPr lang="en-US" sz="800" kern="0" spc="-3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endParaRPr lang="en-US" sz="800" kern="0" spc="-3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ru-RU" sz="1600" b="1" dirty="0">
                <a:solidFill>
                  <a:srgbClr val="96004B"/>
                </a:solidFill>
                <a:latin typeface="Century Gothic" pitchFamily="34" charset="0"/>
              </a:rPr>
              <a:t>ООО «Остеомед – М»</a:t>
            </a:r>
          </a:p>
          <a:p>
            <a:r>
              <a:rPr lang="ru-RU" sz="800" kern="0" spc="-3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РЕЗИДЕНТ</a:t>
            </a:r>
            <a:endParaRPr lang="en-US" sz="800" kern="0" spc="-3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00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210126"/>
            <a:ext cx="2653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96004B"/>
                </a:solidFill>
                <a:latin typeface="Century Gothic" pitchFamily="34" charset="0"/>
              </a:rPr>
              <a:t>ПРОЕКТ ПЛАНИРОВКИ</a:t>
            </a:r>
            <a:endParaRPr lang="ru-RU" dirty="0">
              <a:solidFill>
                <a:srgbClr val="96004B"/>
              </a:solidFill>
              <a:latin typeface="Century Gothic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16416" y="0"/>
            <a:ext cx="504056" cy="466725"/>
          </a:xfrm>
          <a:prstGeom prst="rect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entury Gothic" pitchFamily="34" charset="0"/>
              </a:rPr>
              <a:t>4</a:t>
            </a:r>
            <a:endParaRPr lang="ru-RU" sz="1200" b="1" dirty="0">
              <a:latin typeface="Century Gothic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79512" y="821904"/>
            <a:ext cx="7891024" cy="5415408"/>
            <a:chOff x="641416" y="1268760"/>
            <a:chExt cx="7891024" cy="5415408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416" y="1268760"/>
              <a:ext cx="7891024" cy="5415408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 rot="20953821">
              <a:off x="2390718" y="1532475"/>
              <a:ext cx="2782749" cy="1258951"/>
            </a:xfrm>
            <a:custGeom>
              <a:avLst/>
              <a:gdLst>
                <a:gd name="connsiteX0" fmla="*/ 0 w 2088232"/>
                <a:gd name="connsiteY0" fmla="*/ 0 h 822307"/>
                <a:gd name="connsiteX1" fmla="*/ 2088232 w 2088232"/>
                <a:gd name="connsiteY1" fmla="*/ 0 h 822307"/>
                <a:gd name="connsiteX2" fmla="*/ 2088232 w 2088232"/>
                <a:gd name="connsiteY2" fmla="*/ 822307 h 822307"/>
                <a:gd name="connsiteX3" fmla="*/ 0 w 2088232"/>
                <a:gd name="connsiteY3" fmla="*/ 822307 h 822307"/>
                <a:gd name="connsiteX4" fmla="*/ 0 w 2088232"/>
                <a:gd name="connsiteY4" fmla="*/ 0 h 822307"/>
                <a:gd name="connsiteX0" fmla="*/ 61713 w 2149945"/>
                <a:gd name="connsiteY0" fmla="*/ 0 h 822307"/>
                <a:gd name="connsiteX1" fmla="*/ 2149945 w 2149945"/>
                <a:gd name="connsiteY1" fmla="*/ 0 h 822307"/>
                <a:gd name="connsiteX2" fmla="*/ 2149945 w 2149945"/>
                <a:gd name="connsiteY2" fmla="*/ 822307 h 822307"/>
                <a:gd name="connsiteX3" fmla="*/ 0 w 2149945"/>
                <a:gd name="connsiteY3" fmla="*/ 815417 h 822307"/>
                <a:gd name="connsiteX4" fmla="*/ 61713 w 2149945"/>
                <a:gd name="connsiteY4" fmla="*/ 0 h 822307"/>
                <a:gd name="connsiteX0" fmla="*/ 61713 w 2245006"/>
                <a:gd name="connsiteY0" fmla="*/ 0 h 997945"/>
                <a:gd name="connsiteX1" fmla="*/ 2149945 w 2245006"/>
                <a:gd name="connsiteY1" fmla="*/ 0 h 997945"/>
                <a:gd name="connsiteX2" fmla="*/ 2245006 w 2245006"/>
                <a:gd name="connsiteY2" fmla="*/ 997945 h 997945"/>
                <a:gd name="connsiteX3" fmla="*/ 0 w 2245006"/>
                <a:gd name="connsiteY3" fmla="*/ 815417 h 997945"/>
                <a:gd name="connsiteX4" fmla="*/ 61713 w 2245006"/>
                <a:gd name="connsiteY4" fmla="*/ 0 h 997945"/>
                <a:gd name="connsiteX0" fmla="*/ 61713 w 2245006"/>
                <a:gd name="connsiteY0" fmla="*/ 0 h 997945"/>
                <a:gd name="connsiteX1" fmla="*/ 1562946 w 2245006"/>
                <a:gd name="connsiteY1" fmla="*/ 104077 h 997945"/>
                <a:gd name="connsiteX2" fmla="*/ 2245006 w 2245006"/>
                <a:gd name="connsiteY2" fmla="*/ 997945 h 997945"/>
                <a:gd name="connsiteX3" fmla="*/ 0 w 2245006"/>
                <a:gd name="connsiteY3" fmla="*/ 815417 h 997945"/>
                <a:gd name="connsiteX4" fmla="*/ 61713 w 2245006"/>
                <a:gd name="connsiteY4" fmla="*/ 0 h 997945"/>
                <a:gd name="connsiteX0" fmla="*/ 61713 w 2245006"/>
                <a:gd name="connsiteY0" fmla="*/ 0 h 997945"/>
                <a:gd name="connsiteX1" fmla="*/ 1366674 w 2245006"/>
                <a:gd name="connsiteY1" fmla="*/ 90983 h 997945"/>
                <a:gd name="connsiteX2" fmla="*/ 2245006 w 2245006"/>
                <a:gd name="connsiteY2" fmla="*/ 997945 h 997945"/>
                <a:gd name="connsiteX3" fmla="*/ 0 w 2245006"/>
                <a:gd name="connsiteY3" fmla="*/ 815417 h 997945"/>
                <a:gd name="connsiteX4" fmla="*/ 61713 w 2245006"/>
                <a:gd name="connsiteY4" fmla="*/ 0 h 99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5006" h="997945">
                  <a:moveTo>
                    <a:pt x="61713" y="0"/>
                  </a:moveTo>
                  <a:lnTo>
                    <a:pt x="1366674" y="90983"/>
                  </a:lnTo>
                  <a:lnTo>
                    <a:pt x="2245006" y="997945"/>
                  </a:lnTo>
                  <a:lnTo>
                    <a:pt x="0" y="815417"/>
                  </a:lnTo>
                  <a:lnTo>
                    <a:pt x="61713" y="0"/>
                  </a:lnTo>
                  <a:close/>
                </a:path>
              </a:pathLst>
            </a:custGeom>
            <a:solidFill>
              <a:srgbClr val="96004B">
                <a:alpha val="47059"/>
              </a:srgbClr>
            </a:solidFill>
            <a:ln w="19050">
              <a:solidFill>
                <a:srgbClr val="9600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pic>
          <p:nvPicPr>
            <p:cNvPr id="17" name="Picture 2" descr="&amp;Acy;&amp;rcy;&amp;mcy;&amp;icy;&amp;yacy; &quot; &amp;Vcy;&amp;ocy;&amp;iecy;&amp;ncy;&amp;ncy;&amp;acy;&amp;yacy; &amp;bcy;&amp;acy;&amp;zcy;&amp;acy; &amp;ncy;&amp;acy; &amp;Acy;&amp;lcy;&amp;yacy;&amp;scy;&amp;kcy;&amp;iecy; &amp;pcy;&amp;iecy;&amp;rcy;&amp;iecy;&amp;shcy;&amp;lcy;&amp;acy; &amp;ncy;&amp;acy; &amp;acy;&amp;lcy;&amp;softcy;&amp;tcy;&amp;iecy;&amp;rcy;&amp;ncy;&amp;acy;&amp;tcy;&amp;icy;&amp;vcy;&amp;ncy;&amp;ocy;&amp;iecy; &amp;tcy;&amp;ocy;&amp;pcy;&amp;lcy;&amp;icy;&amp;vcy;&amp;ocy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94060">
              <a:off x="3391591" y="2127942"/>
              <a:ext cx="435943" cy="435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 rot="21244714">
              <a:off x="2526385" y="1873678"/>
              <a:ext cx="14786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solidFill>
                    <a:schemeClr val="bg1"/>
                  </a:solidFill>
                  <a:latin typeface="Century Gothic" pitchFamily="34" charset="0"/>
                </a:rPr>
                <a:t>ООО «Русские</a:t>
              </a:r>
            </a:p>
            <a:p>
              <a:r>
                <a:rPr lang="ru-RU" sz="1000" dirty="0" smtClean="0">
                  <a:solidFill>
                    <a:schemeClr val="bg1"/>
                  </a:solidFill>
                  <a:latin typeface="Century Gothic" pitchFamily="34" charset="0"/>
                </a:rPr>
                <a:t>Газовые</a:t>
              </a:r>
            </a:p>
            <a:p>
              <a:r>
                <a:rPr lang="ru-RU" sz="1000" dirty="0" smtClean="0">
                  <a:solidFill>
                    <a:schemeClr val="bg1"/>
                  </a:solidFill>
                  <a:latin typeface="Century Gothic" pitchFamily="34" charset="0"/>
                </a:rPr>
                <a:t>Турбины»</a:t>
              </a:r>
              <a:endParaRPr lang="ru-RU" sz="10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5868144" y="579458"/>
            <a:ext cx="2634440" cy="1874359"/>
          </a:xfrm>
          <a:prstGeom prst="rect">
            <a:avLst/>
          </a:prstGeom>
          <a:solidFill>
            <a:srgbClr val="7D8EB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ct val="6500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Century Gothic" pitchFamily="34" charset="0"/>
              </a:rPr>
              <a:t>Участки для размещения предприятий: </a:t>
            </a:r>
          </a:p>
          <a:p>
            <a:pPr lvl="0">
              <a:spcAft>
                <a:spcPct val="65000"/>
              </a:spcAft>
            </a:pPr>
            <a:r>
              <a:rPr lang="ru-RU" sz="1200" spc="-40" dirty="0" smtClean="0">
                <a:solidFill>
                  <a:schemeClr val="bg1"/>
                </a:solidFill>
                <a:latin typeface="Century Gothic" pitchFamily="34" charset="0"/>
              </a:rPr>
              <a:t>машиностроения, станкостроения, приборостроения, металлообработки, строительной и деревообрабатывающей промышленности</a:t>
            </a:r>
            <a:endParaRPr lang="en-US" sz="1200" spc="-4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80112" y="5071739"/>
            <a:ext cx="2952006" cy="1560427"/>
          </a:xfrm>
          <a:prstGeom prst="rect">
            <a:avLst/>
          </a:prstGeom>
          <a:solidFill>
            <a:srgbClr val="7D8EB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Aft>
                <a:spcPct val="65000"/>
              </a:spcAft>
            </a:pPr>
            <a:r>
              <a:rPr lang="ru-RU" sz="1200" b="1" spc="-30" dirty="0">
                <a:solidFill>
                  <a:schemeClr val="bg1"/>
                </a:solidFill>
                <a:latin typeface="Century Gothic" pitchFamily="34" charset="0"/>
              </a:rPr>
              <a:t>Дополнительно</a:t>
            </a:r>
          </a:p>
          <a:p>
            <a:pPr>
              <a:spcAft>
                <a:spcPct val="65000"/>
              </a:spcAft>
            </a:pPr>
            <a:r>
              <a:rPr lang="ru-RU" sz="1200" spc="-30" dirty="0">
                <a:solidFill>
                  <a:schemeClr val="bg1"/>
                </a:solidFill>
                <a:latin typeface="Century Gothic" pitchFamily="34" charset="0"/>
              </a:rPr>
              <a:t>- 2 логистических центра </a:t>
            </a:r>
          </a:p>
          <a:p>
            <a:pPr>
              <a:spcAft>
                <a:spcPct val="65000"/>
              </a:spcAft>
            </a:pPr>
            <a:r>
              <a:rPr lang="ru-RU" sz="1200" spc="-30" dirty="0">
                <a:solidFill>
                  <a:schemeClr val="bg1"/>
                </a:solidFill>
                <a:latin typeface="Century Gothic" pitchFamily="34" charset="0"/>
              </a:rPr>
              <a:t>- объекты общественно-деловой застройки</a:t>
            </a:r>
          </a:p>
          <a:p>
            <a:pPr>
              <a:spcAft>
                <a:spcPct val="65000"/>
              </a:spcAft>
            </a:pPr>
            <a:r>
              <a:rPr lang="ru-RU" sz="1200" spc="-30" dirty="0">
                <a:solidFill>
                  <a:schemeClr val="bg1"/>
                </a:solidFill>
                <a:latin typeface="Century Gothic" pitchFamily="34" charset="0"/>
              </a:rPr>
              <a:t>- объекты инженерной </a:t>
            </a:r>
            <a:r>
              <a:rPr lang="ru-RU" sz="1200" spc="-30" dirty="0" smtClean="0">
                <a:solidFill>
                  <a:schemeClr val="bg1"/>
                </a:solidFill>
                <a:latin typeface="Century Gothic" pitchFamily="34" charset="0"/>
              </a:rPr>
              <a:t>инфраструктуры</a:t>
            </a:r>
            <a:endParaRPr lang="ru-RU" sz="1200" spc="-3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>
            <a:off x="8217776" y="833147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www.rybinsk.ru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45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210126"/>
            <a:ext cx="221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96004B"/>
                </a:solidFill>
                <a:latin typeface="Century Gothic" pitchFamily="34" charset="0"/>
              </a:rPr>
              <a:t>ИНФРАСТРУКТУРА</a:t>
            </a:r>
            <a:endParaRPr lang="ru-RU" dirty="0">
              <a:solidFill>
                <a:srgbClr val="96004B"/>
              </a:solidFill>
              <a:latin typeface="Century Gothic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16416" y="0"/>
            <a:ext cx="504056" cy="466725"/>
          </a:xfrm>
          <a:prstGeom prst="rect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Century Gothic" pitchFamily="34" charset="0"/>
              </a:rPr>
              <a:t>5</a:t>
            </a:r>
          </a:p>
        </p:txBody>
      </p:sp>
      <p:pic>
        <p:nvPicPr>
          <p:cNvPr id="3074" name="Picture 2" descr="http://ru.icon-download.com/transport/doroga-wpieriedi-priamo-pierspiektiwa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868660"/>
            <a:ext cx="688132" cy="6881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620688"/>
            <a:ext cx="69127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entury Gothic" pitchFamily="34" charset="0"/>
              </a:rPr>
              <a:t>Ж/д ветка вдоль северной границы ЗУ.</a:t>
            </a:r>
          </a:p>
          <a:p>
            <a:r>
              <a:rPr lang="ru-RU" sz="1400" dirty="0" smtClean="0">
                <a:latin typeface="Century Gothic" pitchFamily="34" charset="0"/>
              </a:rPr>
              <a:t>Рыбинский грузовой порт – 2,5 км.</a:t>
            </a:r>
          </a:p>
          <a:p>
            <a:r>
              <a:rPr lang="ru-RU" sz="1400" dirty="0">
                <a:latin typeface="Century Gothic" pitchFamily="34" charset="0"/>
                <a:sym typeface="Webdings"/>
              </a:rPr>
              <a:t>М</a:t>
            </a:r>
            <a:r>
              <a:rPr lang="ru-RU" sz="1400" dirty="0">
                <a:latin typeface="Century Gothic" pitchFamily="34" charset="0"/>
              </a:rPr>
              <a:t>агистраль общегородского значения – Ярославский тракт с северной границы</a:t>
            </a:r>
          </a:p>
          <a:p>
            <a:r>
              <a:rPr lang="ru-RU" sz="1400" dirty="0" smtClean="0">
                <a:latin typeface="Century Gothic" pitchFamily="34" charset="0"/>
              </a:rPr>
              <a:t>Окружная автодорога (2 категория) вдоль  южной границы ЗУ/выезд на Тутаев</a:t>
            </a:r>
            <a:r>
              <a:rPr lang="ru-RU" sz="1400" dirty="0">
                <a:latin typeface="Century Gothic" pitchFamily="34" charset="0"/>
              </a:rPr>
              <a:t>, Ярославль, Москву, Пошехонье, Череповец, </a:t>
            </a:r>
            <a:r>
              <a:rPr lang="ru-RU" sz="1400" dirty="0" smtClean="0">
                <a:latin typeface="Century Gothic" pitchFamily="34" charset="0"/>
              </a:rPr>
              <a:t>Санкт-Петербург/</a:t>
            </a:r>
          </a:p>
          <a:p>
            <a:r>
              <a:rPr lang="ru-RU" sz="1400" dirty="0" smtClean="0">
                <a:latin typeface="Century Gothic" pitchFamily="34" charset="0"/>
              </a:rPr>
              <a:t>Внутриплощадочные автодороги</a:t>
            </a:r>
            <a:endParaRPr lang="ru-RU" sz="1400" dirty="0">
              <a:latin typeface="Century Gothic" pitchFamily="34" charset="0"/>
            </a:endParaRPr>
          </a:p>
        </p:txBody>
      </p:sp>
      <p:pic>
        <p:nvPicPr>
          <p:cNvPr id="3076" name="Picture 4" descr="http://www.triumf-klimat.ru/images/Otoplenie_voda/kran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82" y="2497623"/>
            <a:ext cx="697350" cy="69735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81421" y="2402885"/>
            <a:ext cx="7483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entury Gothic" pitchFamily="34" charset="0"/>
              </a:rPr>
              <a:t>Водопровод </a:t>
            </a:r>
            <a:r>
              <a:rPr lang="ru-RU" sz="1400" dirty="0">
                <a:latin typeface="Century Gothic" pitchFamily="34" charset="0"/>
                <a:sym typeface="Symbol"/>
              </a:rPr>
              <a:t> 250 </a:t>
            </a:r>
            <a:r>
              <a:rPr lang="ru-RU" sz="1400" dirty="0" smtClean="0">
                <a:latin typeface="Century Gothic" pitchFamily="34" charset="0"/>
                <a:sym typeface="Symbol"/>
              </a:rPr>
              <a:t>мм, свободная мощность 300 куб.м/сутки</a:t>
            </a:r>
          </a:p>
          <a:p>
            <a:r>
              <a:rPr lang="ru-RU" sz="1400" dirty="0" smtClean="0">
                <a:latin typeface="Century Gothic" pitchFamily="34" charset="0"/>
                <a:sym typeface="Symbol"/>
              </a:rPr>
              <a:t>Водоотведение </a:t>
            </a:r>
            <a:r>
              <a:rPr lang="ru-RU" sz="1400" dirty="0">
                <a:latin typeface="Century Gothic" pitchFamily="34" charset="0"/>
                <a:sym typeface="Symbol"/>
              </a:rPr>
              <a:t> 250 </a:t>
            </a:r>
            <a:r>
              <a:rPr lang="ru-RU" sz="1400" dirty="0" smtClean="0">
                <a:latin typeface="Century Gothic" pitchFamily="34" charset="0"/>
                <a:sym typeface="Symbol"/>
              </a:rPr>
              <a:t>мм, свободная мощность 500 куб.м/сутки </a:t>
            </a:r>
          </a:p>
          <a:p>
            <a:r>
              <a:rPr lang="ru-RU" sz="1400" dirty="0" err="1" smtClean="0">
                <a:latin typeface="Century Gothic" pitchFamily="34" charset="0"/>
              </a:rPr>
              <a:t>Илопровод</a:t>
            </a:r>
            <a:r>
              <a:rPr lang="ru-RU" sz="1400" dirty="0" smtClean="0">
                <a:latin typeface="Century Gothic" pitchFamily="34" charset="0"/>
              </a:rPr>
              <a:t> </a:t>
            </a:r>
            <a:r>
              <a:rPr lang="ru-RU" sz="1400" dirty="0">
                <a:latin typeface="Century Gothic" pitchFamily="34" charset="0"/>
              </a:rPr>
              <a:t>Ø 250 мм в две ветки пересекает участок </a:t>
            </a:r>
            <a:r>
              <a:rPr lang="ru-RU" sz="1400" dirty="0" smtClean="0">
                <a:latin typeface="Century Gothic" pitchFamily="34" charset="0"/>
              </a:rPr>
              <a:t>с юго-востока </a:t>
            </a:r>
            <a:r>
              <a:rPr lang="ru-RU" sz="1400" dirty="0">
                <a:latin typeface="Century Gothic" pitchFamily="34" charset="0"/>
              </a:rPr>
              <a:t>на </a:t>
            </a:r>
            <a:r>
              <a:rPr lang="ru-RU" sz="1400" dirty="0" smtClean="0">
                <a:latin typeface="Century Gothic" pitchFamily="34" charset="0"/>
              </a:rPr>
              <a:t>северо-запад</a:t>
            </a:r>
            <a:endParaRPr lang="ru-RU" sz="1400" dirty="0">
              <a:latin typeface="Century Gothic" pitchFamily="34" charset="0"/>
              <a:sym typeface="Symbol"/>
            </a:endParaRPr>
          </a:p>
        </p:txBody>
      </p:sp>
      <p:pic>
        <p:nvPicPr>
          <p:cNvPr id="3078" name="Picture 6" descr="http://cdn.stpulscen.ru/system/images/product/002/895/400_medium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2" y="3668162"/>
            <a:ext cx="714210" cy="62493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492320" y="3824523"/>
            <a:ext cx="747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entury Gothic" pitchFamily="34" charset="0"/>
              </a:rPr>
              <a:t>Газоснабжение от ГРС Ермаково, свободная мощность 9,668 тыс.куб.м/час</a:t>
            </a:r>
            <a:endParaRPr lang="ru-RU" sz="1400" dirty="0">
              <a:latin typeface="Century Gothic" pitchFamily="34" charset="0"/>
            </a:endParaRPr>
          </a:p>
        </p:txBody>
      </p:sp>
      <p:pic>
        <p:nvPicPr>
          <p:cNvPr id="3080" name="Picture 8" descr="http://cs625318.vk.me/v625318630/d821/UOlTUE7Ds_Q.jpg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82" y="4725144"/>
            <a:ext cx="697350" cy="52068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4830251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entury Gothic" pitchFamily="34" charset="0"/>
              </a:rPr>
              <a:t>Электроснабжение От ПС «Полиграфмаш» 110/6, свободная мощность </a:t>
            </a:r>
            <a:br>
              <a:rPr lang="ru-RU" sz="1400" dirty="0" smtClean="0">
                <a:latin typeface="Century Gothic" pitchFamily="34" charset="0"/>
              </a:rPr>
            </a:br>
            <a:r>
              <a:rPr lang="ru-RU" sz="1400" dirty="0" smtClean="0">
                <a:latin typeface="Century Gothic" pitchFamily="34" charset="0"/>
              </a:rPr>
              <a:t>6,301 МВА</a:t>
            </a:r>
            <a:endParaRPr lang="ru-RU" sz="1400" dirty="0">
              <a:latin typeface="Century Gothic" pitchFamily="34" charset="0"/>
            </a:endParaRPr>
          </a:p>
        </p:txBody>
      </p:sp>
      <p:pic>
        <p:nvPicPr>
          <p:cNvPr id="3082" name="Picture 10" descr="http://www.biznesinfo.ru/images/logotips/1340696544.jpg"/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07" y="5558770"/>
            <a:ext cx="697126" cy="69712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98824" y="5714092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entury Gothic" pitchFamily="34" charset="0"/>
              </a:rPr>
              <a:t>Ц</a:t>
            </a:r>
            <a:r>
              <a:rPr lang="ru-RU" sz="1400" dirty="0" smtClean="0">
                <a:latin typeface="Century Gothic" pitchFamily="34" charset="0"/>
              </a:rPr>
              <a:t>ентрализованные </a:t>
            </a:r>
            <a:r>
              <a:rPr lang="ru-RU" sz="1400" dirty="0">
                <a:latin typeface="Century Gothic" pitchFamily="34" charset="0"/>
              </a:rPr>
              <a:t>сети теплоснабжения отсутствуют. Ближайшая котельная МУП «Теплоэнерго</a:t>
            </a:r>
            <a:r>
              <a:rPr lang="ru-RU" sz="1400" dirty="0" smtClean="0">
                <a:latin typeface="Century Gothic" pitchFamily="34" charset="0"/>
              </a:rPr>
              <a:t>»  - «</a:t>
            </a:r>
            <a:r>
              <a:rPr lang="ru-RU" sz="1400" dirty="0" err="1">
                <a:latin typeface="Century Gothic" pitchFamily="34" charset="0"/>
              </a:rPr>
              <a:t>Сельхозхимия</a:t>
            </a:r>
            <a:r>
              <a:rPr lang="ru-RU" sz="1400" dirty="0" smtClean="0">
                <a:latin typeface="Century Gothic" pitchFamily="34" charset="0"/>
              </a:rPr>
              <a:t>» </a:t>
            </a:r>
            <a:r>
              <a:rPr lang="ru-RU" sz="1400" dirty="0">
                <a:latin typeface="Century Gothic" pitchFamily="34" charset="0"/>
              </a:rPr>
              <a:t>с резервом мощности 4,0 Гкал/ч. </a:t>
            </a:r>
          </a:p>
        </p:txBody>
      </p:sp>
      <p:sp>
        <p:nvSpPr>
          <p:cNvPr id="15" name="TextBox 14"/>
          <p:cNvSpPr txBox="1"/>
          <p:nvPr/>
        </p:nvSpPr>
        <p:spPr>
          <a:xfrm rot="5400000">
            <a:off x="8217776" y="833147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www.rybinsk.ru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AutoShape 4" descr="https://upload.wikimedia.org/wikipedia/commons/thumb/3/34/Road_font_awesome.svg/1024px-Road_font_awesome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39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210126"/>
            <a:ext cx="530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96004B"/>
                </a:solidFill>
                <a:latin typeface="Century Gothic" pitchFamily="34" charset="0"/>
              </a:rPr>
              <a:t>УСЛОВИЯ ПРЕДОСТАВЛЕНИЯ ЗУ</a:t>
            </a:r>
            <a:r>
              <a:rPr lang="ru-RU" dirty="0" smtClean="0">
                <a:solidFill>
                  <a:srgbClr val="96004B"/>
                </a:solidFill>
                <a:latin typeface="Century Gothic" pitchFamily="34" charset="0"/>
              </a:rPr>
              <a:t> инвесторам</a:t>
            </a:r>
            <a:endParaRPr lang="ru-RU" dirty="0">
              <a:solidFill>
                <a:srgbClr val="96004B"/>
              </a:solidFill>
              <a:latin typeface="Century Gothic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16416" y="0"/>
            <a:ext cx="504056" cy="466725"/>
          </a:xfrm>
          <a:prstGeom prst="rect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Century Gothic" pitchFamily="34" charset="0"/>
              </a:rPr>
              <a:t>6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0032" y="764704"/>
            <a:ext cx="3456384" cy="359693"/>
          </a:xfrm>
          <a:prstGeom prst="rect">
            <a:avLst/>
          </a:prstGeom>
          <a:solidFill>
            <a:srgbClr val="7D8EB5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atin typeface="Century Gothic" pitchFamily="34" charset="0"/>
              </a:rPr>
              <a:t>СПОСОБ ПРЕДОСТАВЛЕНИЯ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3088" y="1134904"/>
            <a:ext cx="7892868" cy="2308324"/>
          </a:xfrm>
          <a:prstGeom prst="rect">
            <a:avLst/>
          </a:prstGeom>
          <a:ln>
            <a:solidFill>
              <a:srgbClr val="7D8EB5"/>
            </a:solidFill>
          </a:ln>
        </p:spPr>
        <p:txBody>
          <a:bodyPr wrap="square">
            <a:spAutoFit/>
          </a:bodyPr>
          <a:lstStyle/>
          <a:p>
            <a:endParaRPr lang="ru-RU" sz="1600" dirty="0"/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Участки предоставляются в аренду или в собственность по результатам аукционов. 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После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ввода в эксплуатацию объекта строительства предоставляется возможность выкупить арендуемый участок в собственность. Исключительное право выкупа участков, на которых расположены здания, сооружения, в т.ч. вновь возведенные здания и сооружения, имеют собственники объектов недвижимости после проведения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госрегистрации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права собственности на недвижимое имущество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3088" y="3994845"/>
            <a:ext cx="7892868" cy="1323439"/>
          </a:xfrm>
          <a:prstGeom prst="rect">
            <a:avLst/>
          </a:prstGeom>
          <a:ln>
            <a:solidFill>
              <a:srgbClr val="7D8EB5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Среднее значение удельного показателя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кадастровой стоимости ЗУ в промпарке Копаево –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577,26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руб./кв.м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. /пост. Правительства ЯО №704-п от 22.06.2016/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Сумма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выкупа в собственность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- 25%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от кадастровой стоимости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73088" y="5970766"/>
            <a:ext cx="7892868" cy="338554"/>
          </a:xfrm>
          <a:prstGeom prst="rect">
            <a:avLst/>
          </a:prstGeom>
          <a:ln>
            <a:solidFill>
              <a:srgbClr val="7D8EB5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Ориентировочно 74,3 тыс.руб./га</a:t>
            </a:r>
            <a:endParaRPr lang="ru-RU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0032" y="3645024"/>
            <a:ext cx="3456384" cy="359693"/>
          </a:xfrm>
          <a:prstGeom prst="rect">
            <a:avLst/>
          </a:prstGeom>
          <a:solidFill>
            <a:srgbClr val="7D8EB5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atin typeface="Century Gothic" pitchFamily="34" charset="0"/>
              </a:rPr>
              <a:t>СТОИМОСТЬ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3088" y="5611073"/>
            <a:ext cx="3456384" cy="359693"/>
          </a:xfrm>
          <a:prstGeom prst="rect">
            <a:avLst/>
          </a:prstGeom>
          <a:solidFill>
            <a:srgbClr val="7D8EB5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atin typeface="Century Gothic" pitchFamily="34" charset="0"/>
              </a:rPr>
              <a:t>ГОДОВАЯ АРЕНДНАЯ ПЛАТА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>
            <a:off x="8217776" y="833147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www.rybinsk.ru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357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8959" y="210126"/>
            <a:ext cx="3783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96004B"/>
                </a:solidFill>
                <a:latin typeface="Century Gothic" pitchFamily="34" charset="0"/>
              </a:rPr>
              <a:t>МЕРЫ </a:t>
            </a:r>
            <a:r>
              <a:rPr lang="ru-RU" b="1" dirty="0" smtClean="0">
                <a:solidFill>
                  <a:srgbClr val="96004B"/>
                </a:solidFill>
                <a:latin typeface="Century Gothic" pitchFamily="34" charset="0"/>
              </a:rPr>
              <a:t>ПОДДЕРЖКИ</a:t>
            </a:r>
            <a:r>
              <a:rPr lang="ru-RU" dirty="0" smtClean="0">
                <a:solidFill>
                  <a:srgbClr val="96004B"/>
                </a:solidFill>
                <a:latin typeface="Century Gothic" pitchFamily="34" charset="0"/>
              </a:rPr>
              <a:t> инвесторов</a:t>
            </a:r>
            <a:endParaRPr lang="ru-RU" dirty="0">
              <a:solidFill>
                <a:srgbClr val="96004B"/>
              </a:solidFill>
              <a:latin typeface="Century Gothic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16416" y="0"/>
            <a:ext cx="504056" cy="466725"/>
          </a:xfrm>
          <a:prstGeom prst="rect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entury Gothic" pitchFamily="34" charset="0"/>
              </a:rPr>
              <a:t>7</a:t>
            </a:r>
            <a:endParaRPr lang="ru-RU" sz="1200" b="1" dirty="0">
              <a:latin typeface="Century Gothic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02200" y="8672399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www.rybinsk.ru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43361"/>
              </p:ext>
            </p:extLst>
          </p:nvPr>
        </p:nvGraphicFramePr>
        <p:xfrm>
          <a:off x="542650" y="1340768"/>
          <a:ext cx="5253486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738"/>
                <a:gridCol w="1748813"/>
                <a:gridCol w="205393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itchFamily="34" charset="0"/>
                        </a:rPr>
                        <a:t>Виды проектов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BFC8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itchFamily="34" charset="0"/>
                        </a:rPr>
                        <a:t>Финансовые меры 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BFC8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itchFamily="34" charset="0"/>
                        </a:rPr>
                        <a:t>Нефинансовые меры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BFC8DB"/>
                    </a:solidFill>
                  </a:tcPr>
                </a:tc>
              </a:tr>
              <a:tr h="186140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85234D"/>
                          </a:solidFill>
                          <a:latin typeface="Century Gothic" pitchFamily="34" charset="0"/>
                        </a:rPr>
                        <a:t>Приоритетные</a:t>
                      </a:r>
                      <a:r>
                        <a:rPr lang="ru-RU" sz="1200" b="1" baseline="0" dirty="0" smtClean="0">
                          <a:solidFill>
                            <a:srgbClr val="85234D"/>
                          </a:solidFill>
                          <a:latin typeface="Century Gothic" pitchFamily="34" charset="0"/>
                        </a:rPr>
                        <a:t> проекты</a:t>
                      </a:r>
                      <a:endParaRPr lang="ru-RU" sz="1200" b="1" dirty="0">
                        <a:solidFill>
                          <a:srgbClr val="85234D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BFC8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itchFamily="34" charset="0"/>
                        </a:rPr>
                        <a:t>12,5% налог на прибыль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itchFamily="34" charset="0"/>
                        </a:rPr>
                        <a:t> в региональный бюджет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itchFamily="34" charset="0"/>
                        </a:rPr>
                        <a:t>0% налог на имущество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itchFamily="34" charset="0"/>
                        </a:rPr>
                        <a:t> в рамках проекта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itchFamily="34" charset="0"/>
                        </a:rPr>
                        <a:t>0% транспортный налог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itchFamily="34" charset="0"/>
                        </a:rPr>
                        <a:t> в рамках проекта</a:t>
                      </a:r>
                    </a:p>
                  </a:txBody>
                  <a:tcPr>
                    <a:solidFill>
                      <a:srgbClr val="BFC8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itchFamily="34" charset="0"/>
                        </a:rPr>
                        <a:t>Предоставление государственных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itchFamily="34" charset="0"/>
                        </a:rPr>
                        <a:t>гарантий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BFC8D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85234D"/>
                          </a:solidFill>
                          <a:latin typeface="Century Gothic" pitchFamily="34" charset="0"/>
                        </a:rPr>
                        <a:t>Региональные проекты </a:t>
                      </a:r>
                      <a:endParaRPr lang="ru-RU" sz="1200" b="1" dirty="0">
                        <a:solidFill>
                          <a:srgbClr val="85234D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BFC8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itchFamily="34" charset="0"/>
                        </a:rPr>
                        <a:t>0% по налогу на прибыль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itchFamily="34" charset="0"/>
                        </a:rPr>
                        <a:t> в ФБ в течение 10 лет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itchFamily="34" charset="0"/>
                        </a:rPr>
                        <a:t>10% по налогу на прибыль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itchFamily="34" charset="0"/>
                        </a:rPr>
                        <a:t> в РБ в течение 5 лет</a:t>
                      </a:r>
                    </a:p>
                  </a:txBody>
                  <a:tcPr>
                    <a:solidFill>
                      <a:srgbClr val="BFC8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itchFamily="34" charset="0"/>
                        </a:rPr>
                        <a:t>Снижение налоговых ставок на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itchFamily="34" charset="0"/>
                        </a:rPr>
                        <a:t>добычу полезных ископаемых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BFC8DB"/>
                    </a:solidFill>
                  </a:tcPr>
                </a:tc>
              </a:tr>
              <a:tr h="163276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85234D"/>
                          </a:solidFill>
                          <a:latin typeface="Century Gothic" pitchFamily="34" charset="0"/>
                        </a:rPr>
                        <a:t>Специальные инвест-контракты</a:t>
                      </a:r>
                      <a:endParaRPr lang="ru-RU" sz="1200" b="1" dirty="0">
                        <a:solidFill>
                          <a:srgbClr val="85234D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BFC8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itchFamily="34" charset="0"/>
                        </a:rPr>
                        <a:t>0% налог на прибыль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itchFamily="34" charset="0"/>
                        </a:rPr>
                        <a:t> в течение действия контракта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BFC8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itchFamily="34" charset="0"/>
                        </a:rPr>
                        <a:t>Ускоренная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itchFamily="34" charset="0"/>
                        </a:rPr>
                        <a:t>амортизация ОС</a:t>
                      </a:r>
                      <a:endParaRPr lang="ru-RU" sz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itchFamily="34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itchFamily="34" charset="0"/>
                        </a:rPr>
                        <a:t>Аренда </a:t>
                      </a:r>
                      <a:r>
                        <a:rPr lang="ru-RU" sz="12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itchFamily="34" charset="0"/>
                        </a:rPr>
                        <a:t>госземли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itchFamily="34" charset="0"/>
                        </a:rPr>
                        <a:t> без проведения торгов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itchFamily="34" charset="0"/>
                        </a:rPr>
                        <a:t>Участник СПИК —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itchFamily="34" charset="0"/>
                        </a:rPr>
                        <a:t> единственный поставщик для закупок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itchFamily="34" charset="0"/>
                        </a:rPr>
                        <a:t>Гарантия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itchFamily="34" charset="0"/>
                        </a:rPr>
                        <a:t> не ухудшения налоговых условий</a:t>
                      </a:r>
                    </a:p>
                  </a:txBody>
                  <a:tcPr>
                    <a:solidFill>
                      <a:srgbClr val="BFC8DB"/>
                    </a:solidFill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012161" y="692696"/>
            <a:ext cx="3047204" cy="379204"/>
          </a:xfrm>
          <a:prstGeom prst="rect">
            <a:avLst/>
          </a:prstGeom>
          <a:solidFill>
            <a:srgbClr val="7D8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МУНИЦИПАЛЬНАЯ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ПОДДЕРЖКА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289559" y="980728"/>
            <a:ext cx="276980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Подбор инвестиционных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площадок</a:t>
            </a:r>
          </a:p>
          <a:p>
            <a:endParaRPr lang="ru-RU" sz="160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Поддержка в решении инфраструктурных вопросов 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endParaRPr lang="ru-RU" sz="160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Сокращенные сроки получения разрешительной документации 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endParaRPr lang="ru-RU" sz="160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Консультационная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, информационная и организационная поддержка 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endParaRPr lang="ru-RU" sz="160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Обращение в региональные органы власти с предложениями по поддержке инвесторов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012160" y="3094484"/>
            <a:ext cx="118800" cy="118800"/>
          </a:xfrm>
          <a:prstGeom prst="roundRect">
            <a:avLst/>
          </a:prstGeom>
          <a:solidFill>
            <a:srgbClr val="85234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025475" y="1340768"/>
            <a:ext cx="118800" cy="118800"/>
          </a:xfrm>
          <a:prstGeom prst="roundRect">
            <a:avLst/>
          </a:prstGeom>
          <a:solidFill>
            <a:srgbClr val="85234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024352" y="2088644"/>
            <a:ext cx="118800" cy="118800"/>
          </a:xfrm>
          <a:prstGeom prst="roundRect">
            <a:avLst/>
          </a:prstGeom>
          <a:solidFill>
            <a:srgbClr val="85234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029968" y="4293096"/>
            <a:ext cx="118800" cy="118800"/>
          </a:xfrm>
          <a:prstGeom prst="roundRect">
            <a:avLst/>
          </a:prstGeom>
          <a:solidFill>
            <a:srgbClr val="85234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024352" y="5502404"/>
            <a:ext cx="118800" cy="118800"/>
          </a:xfrm>
          <a:prstGeom prst="roundRect">
            <a:avLst/>
          </a:prstGeom>
          <a:solidFill>
            <a:srgbClr val="85234D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18577" y="700118"/>
            <a:ext cx="3865345" cy="379204"/>
          </a:xfrm>
          <a:prstGeom prst="rect">
            <a:avLst/>
          </a:prstGeom>
          <a:solidFill>
            <a:srgbClr val="7D8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РЕГИОНАЛЬНАЯ ПОДДЕРЖКА</a:t>
            </a:r>
          </a:p>
        </p:txBody>
      </p:sp>
    </p:spTree>
    <p:extLst>
      <p:ext uri="{BB962C8B-B14F-4D97-AF65-F5344CB8AC3E}">
        <p14:creationId xmlns:p14="http://schemas.microsoft.com/office/powerpoint/2010/main" val="201064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8959" y="210126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96004B"/>
                </a:solidFill>
                <a:latin typeface="Century Gothic" pitchFamily="34" charset="0"/>
              </a:rPr>
              <a:t>КОНТАКТЫ</a:t>
            </a:r>
            <a:endParaRPr lang="ru-RU" dirty="0">
              <a:solidFill>
                <a:srgbClr val="96004B"/>
              </a:solidFill>
              <a:latin typeface="Century Gothic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16416" y="0"/>
            <a:ext cx="504056" cy="466725"/>
          </a:xfrm>
          <a:prstGeom prst="rect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entury Gothic" pitchFamily="34" charset="0"/>
              </a:rPr>
              <a:t>8</a:t>
            </a:r>
            <a:endParaRPr lang="ru-RU" sz="1200" b="1" dirty="0">
              <a:latin typeface="Century Gothic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5400000">
            <a:off x="8217776" y="833147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www.rybinsk.ru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332656"/>
            <a:ext cx="8282129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Century Gothic" pitchFamily="34" charset="0"/>
            </a:endParaRPr>
          </a:p>
          <a:p>
            <a:r>
              <a:rPr lang="ru-RU" sz="1500" dirty="0" smtClean="0">
                <a:latin typeface="Century Gothic" pitchFamily="34" charset="0"/>
              </a:rPr>
              <a:t>Глава городского округа город Рыбинск </a:t>
            </a:r>
          </a:p>
          <a:p>
            <a:r>
              <a:rPr lang="ru-RU" sz="1500" dirty="0" smtClean="0">
                <a:latin typeface="Century Gothic" pitchFamily="34" charset="0"/>
              </a:rPr>
              <a:t>Добряков Денис Валерьевич </a:t>
            </a:r>
          </a:p>
          <a:p>
            <a:r>
              <a:rPr lang="ru-RU" sz="1500" dirty="0" smtClean="0">
                <a:latin typeface="Century Gothic" pitchFamily="34" charset="0"/>
              </a:rPr>
              <a:t>тел.: 8 (4855) 29-00-02, </a:t>
            </a:r>
            <a:r>
              <a:rPr lang="en-US" sz="1500" dirty="0" smtClean="0">
                <a:latin typeface="Century Gothic" pitchFamily="34" charset="0"/>
              </a:rPr>
              <a:t>e-mail: office@rybadm.ru </a:t>
            </a:r>
            <a:endParaRPr lang="ru-RU" sz="1500" dirty="0" smtClean="0">
              <a:latin typeface="Century Gothic" pitchFamily="34" charset="0"/>
            </a:endParaRPr>
          </a:p>
          <a:p>
            <a:endParaRPr lang="en-US" sz="1500" dirty="0" smtClean="0">
              <a:latin typeface="Century Gothic" pitchFamily="34" charset="0"/>
            </a:endParaRPr>
          </a:p>
          <a:p>
            <a:r>
              <a:rPr lang="ru-RU" sz="1500" dirty="0" smtClean="0">
                <a:latin typeface="Century Gothic" pitchFamily="34" charset="0"/>
              </a:rPr>
              <a:t>Начальник управления экономического развития и инвестиций </a:t>
            </a:r>
          </a:p>
          <a:p>
            <a:r>
              <a:rPr lang="ru-RU" sz="1500" dirty="0" smtClean="0">
                <a:latin typeface="Century Gothic" pitchFamily="34" charset="0"/>
              </a:rPr>
              <a:t>Кузнецов Алексей Владимирович</a:t>
            </a:r>
          </a:p>
          <a:p>
            <a:r>
              <a:rPr lang="ru-RU" sz="1500" dirty="0" smtClean="0">
                <a:latin typeface="Century Gothic" pitchFamily="34" charset="0"/>
              </a:rPr>
              <a:t>тел.: 8 (4855) 29-00-14, </a:t>
            </a:r>
            <a:r>
              <a:rPr lang="en-US" sz="1500" dirty="0" smtClean="0">
                <a:latin typeface="Century Gothic" pitchFamily="34" charset="0"/>
              </a:rPr>
              <a:t>e-mail: kuznetsov@rybadm.ru</a:t>
            </a:r>
            <a:endParaRPr lang="ru-RU" sz="1500" dirty="0" smtClean="0">
              <a:latin typeface="Century Gothic" pitchFamily="34" charset="0"/>
            </a:endParaRPr>
          </a:p>
          <a:p>
            <a:r>
              <a:rPr lang="en-US" sz="1500" dirty="0" smtClean="0">
                <a:latin typeface="Century Gothic" pitchFamily="34" charset="0"/>
              </a:rPr>
              <a:t> </a:t>
            </a:r>
            <a:endParaRPr lang="ru-RU" sz="1500" dirty="0" smtClean="0">
              <a:latin typeface="Century Gothic" pitchFamily="34" charset="0"/>
            </a:endParaRPr>
          </a:p>
          <a:p>
            <a:r>
              <a:rPr lang="ru-RU" sz="1500" dirty="0" smtClean="0">
                <a:latin typeface="Century Gothic" pitchFamily="34" charset="0"/>
              </a:rPr>
              <a:t>Директор департамента имущественных и земельных отношений</a:t>
            </a:r>
          </a:p>
          <a:p>
            <a:r>
              <a:rPr lang="ru-RU" sz="1500" dirty="0" err="1" smtClean="0">
                <a:latin typeface="Century Gothic" pitchFamily="34" charset="0"/>
              </a:rPr>
              <a:t>Поткина</a:t>
            </a:r>
            <a:r>
              <a:rPr lang="ru-RU" sz="1500" dirty="0" smtClean="0">
                <a:latin typeface="Century Gothic" pitchFamily="34" charset="0"/>
              </a:rPr>
              <a:t> Наталия Александровна</a:t>
            </a:r>
          </a:p>
          <a:p>
            <a:r>
              <a:rPr lang="ru-RU" sz="1500" dirty="0" smtClean="0">
                <a:latin typeface="Century Gothic" pitchFamily="34" charset="0"/>
              </a:rPr>
              <a:t>Тел.: 8(4855) 28-00-46, </a:t>
            </a:r>
            <a:r>
              <a:rPr lang="en-US" sz="1500" dirty="0" smtClean="0">
                <a:latin typeface="Century Gothic" pitchFamily="34" charset="0"/>
              </a:rPr>
              <a:t>e-mail: imush@rybadm.ru</a:t>
            </a:r>
            <a:endParaRPr lang="ru-RU" sz="1500" dirty="0" smtClean="0">
              <a:latin typeface="Century Gothic" pitchFamily="34" charset="0"/>
            </a:endParaRPr>
          </a:p>
          <a:p>
            <a:endParaRPr lang="ru-RU" dirty="0"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1090"/>
            <a:ext cx="5724128" cy="350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96136" y="6074132"/>
            <a:ext cx="3347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entury Gothic" pitchFamily="34" charset="0"/>
              </a:rPr>
              <a:t>152900, Ярославская обл</a:t>
            </a:r>
            <a:r>
              <a:rPr lang="ru-RU" sz="1400" dirty="0" smtClean="0">
                <a:latin typeface="Century Gothic" pitchFamily="34" charset="0"/>
              </a:rPr>
              <a:t>., </a:t>
            </a:r>
            <a:br>
              <a:rPr lang="ru-RU" sz="1400" dirty="0" smtClean="0">
                <a:latin typeface="Century Gothic" pitchFamily="34" charset="0"/>
              </a:rPr>
            </a:br>
            <a:r>
              <a:rPr lang="ru-RU" sz="1400" dirty="0" smtClean="0">
                <a:latin typeface="Century Gothic" pitchFamily="34" charset="0"/>
              </a:rPr>
              <a:t>г</a:t>
            </a:r>
            <a:r>
              <a:rPr lang="ru-RU" sz="1400" dirty="0">
                <a:latin typeface="Century Gothic" pitchFamily="34" charset="0"/>
              </a:rPr>
              <a:t>. </a:t>
            </a:r>
            <a:r>
              <a:rPr lang="ru-RU" sz="1400" dirty="0" smtClean="0">
                <a:latin typeface="Century Gothic" pitchFamily="34" charset="0"/>
              </a:rPr>
              <a:t>Рыбинск, ул</a:t>
            </a:r>
            <a:r>
              <a:rPr lang="ru-RU" sz="1400" dirty="0">
                <a:latin typeface="Century Gothic" pitchFamily="34" charset="0"/>
              </a:rPr>
              <a:t>. Рабочая, </a:t>
            </a:r>
            <a:r>
              <a:rPr lang="ru-RU" sz="1400" dirty="0" smtClean="0">
                <a:latin typeface="Century Gothic" pitchFamily="34" charset="0"/>
              </a:rPr>
              <a:t>д.1</a:t>
            </a:r>
            <a:endParaRPr lang="ru-RU" sz="14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29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1916</TotalTime>
  <Words>548</Words>
  <Application>Microsoft Office PowerPoint</Application>
  <PresentationFormat>Экран (4:3)</PresentationFormat>
  <Paragraphs>131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Сажинова Ольга Владимировна</dc:creator>
  <cp:lastModifiedBy>Сажинова Ольга Владимировна</cp:lastModifiedBy>
  <cp:revision>620</cp:revision>
  <cp:lastPrinted>2019-12-05T12:21:50Z</cp:lastPrinted>
  <dcterms:created xsi:type="dcterms:W3CDTF">2015-04-06T05:53:56Z</dcterms:created>
  <dcterms:modified xsi:type="dcterms:W3CDTF">2019-12-05T12:34:37Z</dcterms:modified>
</cp:coreProperties>
</file>