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6" r:id="rId3"/>
    <p:sldId id="278" r:id="rId4"/>
    <p:sldId id="275" r:id="rId5"/>
    <p:sldId id="267" r:id="rId6"/>
    <p:sldId id="273" r:id="rId7"/>
    <p:sldId id="258" r:id="rId8"/>
    <p:sldId id="269" r:id="rId9"/>
    <p:sldId id="260" r:id="rId10"/>
    <p:sldId id="277" r:id="rId1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B"/>
    <a:srgbClr val="B00058"/>
    <a:srgbClr val="7D8EB5"/>
    <a:srgbClr val="BFC8DB"/>
    <a:srgbClr val="8098B2"/>
    <a:srgbClr val="CCE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32"/>
      </p:cViewPr>
      <p:guideLst>
        <p:guide orient="horz" pos="1434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8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1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7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2BE3-4E4C-4965-BB56-E60560F657D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amecon@rybadm.r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404664"/>
            <a:ext cx="914400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08720"/>
            <a:ext cx="6569671" cy="792088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3888"/>
            <a:r>
              <a:rPr lang="ru-RU" sz="2300" b="1" dirty="0" smtClean="0">
                <a:latin typeface="Century Gothic" pitchFamily="34" charset="0"/>
              </a:rPr>
              <a:t>ВОСТОЧНАЯ ПРОМЫШЛЕННАЯ ЗОНА</a:t>
            </a:r>
            <a:endParaRPr lang="ru-RU" sz="2300" b="1" dirty="0">
              <a:latin typeface="Century Gothic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59632" y="476672"/>
            <a:ext cx="7884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rgbClr val="A81841"/>
                </a:solidFill>
                <a:latin typeface="Century Gothic" pitchFamily="34" charset="0"/>
              </a:rPr>
              <a:t>Администрация городского округа город Рыбинск Ярославской области</a:t>
            </a:r>
            <a:endParaRPr lang="ru-RU" sz="1600" dirty="0">
              <a:solidFill>
                <a:srgbClr val="A8184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913" y="6309320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202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6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|www.rybinsk.ru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95312" cy="720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89174"/>
            <a:ext cx="2304256" cy="153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80" y="3647887"/>
            <a:ext cx="2297476" cy="12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5301"/>
            <a:ext cx="2257138" cy="1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08" r="1174" b="1310"/>
          <a:stretch/>
        </p:blipFill>
        <p:spPr bwMode="auto">
          <a:xfrm>
            <a:off x="466373" y="2088674"/>
            <a:ext cx="5722215" cy="38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://spbstroy.com/images/map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9600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36" y="4846882"/>
            <a:ext cx="668120" cy="5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63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Глава </a:t>
            </a:r>
            <a:r>
              <a:rPr lang="ru-RU" sz="1400" dirty="0">
                <a:latin typeface="Century Gothic" pitchFamily="34" charset="0"/>
              </a:rPr>
              <a:t>городского округа город Рыбинск </a:t>
            </a:r>
          </a:p>
          <a:p>
            <a:r>
              <a:rPr lang="ru-RU" sz="1400" dirty="0" smtClean="0">
                <a:latin typeface="Century Gothic" pitchFamily="34" charset="0"/>
              </a:rPr>
              <a:t>Рудаков Дмитрий Станиславович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тел.: </a:t>
            </a:r>
            <a:r>
              <a:rPr lang="ru-RU" sz="1400" dirty="0" smtClean="0">
                <a:latin typeface="Century Gothic" pitchFamily="34" charset="0"/>
              </a:rPr>
              <a:t>+7 </a:t>
            </a:r>
            <a:r>
              <a:rPr lang="ru-RU" sz="1400" dirty="0">
                <a:latin typeface="Century Gothic" pitchFamily="34" charset="0"/>
              </a:rPr>
              <a:t>(4855) </a:t>
            </a:r>
            <a:r>
              <a:rPr lang="ru-RU" sz="1400" dirty="0" smtClean="0">
                <a:latin typeface="Century Gothic" pitchFamily="34" charset="0"/>
              </a:rPr>
              <a:t>29-00-02, 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office@rybadm.ru </a:t>
            </a:r>
            <a:endParaRPr lang="ru-RU" sz="1400" dirty="0" smtClean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9329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entury Gothic" pitchFamily="34" charset="0"/>
              </a:rPr>
              <a:t>Администрация городского округа город Рыбинск Ярославской области</a:t>
            </a:r>
          </a:p>
          <a:p>
            <a:pPr algn="just"/>
            <a:r>
              <a:rPr lang="ru-RU" sz="1400" dirty="0" smtClean="0">
                <a:latin typeface="Century Gothic" pitchFamily="34" charset="0"/>
              </a:rPr>
              <a:t>152900</a:t>
            </a:r>
            <a:r>
              <a:rPr lang="ru-RU" sz="1400" dirty="0">
                <a:latin typeface="Century Gothic" pitchFamily="34" charset="0"/>
              </a:rPr>
              <a:t>, Ярославская обл., г. Рыбинск, ул. Рабочая, д.1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404664"/>
            <a:ext cx="1872208" cy="369332"/>
          </a:xfrm>
          <a:prstGeom prst="rect">
            <a:avLst/>
          </a:prstGeom>
          <a:solidFill>
            <a:srgbClr val="96004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КОНТАКТЫ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795" y="4872568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</a:pPr>
            <a:r>
              <a:rPr lang="ru-RU" sz="1400" dirty="0" smtClean="0">
                <a:latin typeface="Century Gothic" pitchFamily="34" charset="0"/>
              </a:rPr>
              <a:t>Директор </a:t>
            </a:r>
            <a:r>
              <a:rPr lang="ru-RU" sz="1400" dirty="0">
                <a:latin typeface="Century Gothic" pitchFamily="34" charset="0"/>
              </a:rPr>
              <a:t>департамента имущественных и земельных отношений </a:t>
            </a:r>
          </a:p>
          <a:p>
            <a:pPr>
              <a:lnSpc>
                <a:spcPct val="98000"/>
              </a:lnSpc>
            </a:pPr>
            <a:r>
              <a:rPr lang="ru-RU" sz="1400" dirty="0" smtClean="0">
                <a:latin typeface="Century Gothic" pitchFamily="34" charset="0"/>
              </a:rPr>
              <a:t>Наумова Ольга Николаевна</a:t>
            </a:r>
            <a:endParaRPr lang="ru-RU" sz="1400" dirty="0">
              <a:latin typeface="Century Gothic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400" dirty="0">
                <a:latin typeface="Century Gothic" pitchFamily="34" charset="0"/>
              </a:rPr>
              <a:t>т</a:t>
            </a:r>
            <a:r>
              <a:rPr lang="ru-RU" sz="1400" dirty="0" smtClean="0">
                <a:latin typeface="Century Gothic" pitchFamily="34" charset="0"/>
              </a:rPr>
              <a:t>ел</a:t>
            </a:r>
            <a:r>
              <a:rPr lang="ru-RU" sz="1400" dirty="0">
                <a:latin typeface="Century Gothic" pitchFamily="34" charset="0"/>
              </a:rPr>
              <a:t>.: +7(4855) </a:t>
            </a:r>
            <a:r>
              <a:rPr lang="ru-RU" sz="1400" dirty="0" smtClean="0">
                <a:latin typeface="Century Gothic" pitchFamily="34" charset="0"/>
              </a:rPr>
              <a:t>20-44-74 (доб.208),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imush@rybadm.ru 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052" name="Picture 4" descr="https://www.pngitem.com/pimgs/m/512-5125487_location-finder-icon-png-transparent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165304"/>
            <a:ext cx="432048" cy="373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795" y="1844824"/>
            <a:ext cx="9036496" cy="305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ИНВЕСТИЦИОННЫЕ УПОЛНОМОЧЕННЫЕ:</a:t>
            </a:r>
          </a:p>
          <a:p>
            <a:endParaRPr lang="ru-RU" sz="600" dirty="0">
              <a:latin typeface="Century Gothic" pitchFamily="34" charset="0"/>
            </a:endParaRP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Инвестиционный уполномоченный - </a:t>
            </a:r>
            <a:r>
              <a:rPr lang="ru-RU" sz="1400" dirty="0">
                <a:latin typeface="Century Gothic" pitchFamily="34" charset="0"/>
              </a:rPr>
              <a:t>з</a:t>
            </a:r>
            <a:r>
              <a:rPr lang="ru-RU" sz="1400" dirty="0" smtClean="0">
                <a:latin typeface="Century Gothic" pitchFamily="34" charset="0"/>
              </a:rPr>
              <a:t>аместитель </a:t>
            </a:r>
            <a:r>
              <a:rPr lang="ru-RU" sz="1400" dirty="0" smtClean="0">
                <a:latin typeface="Century Gothic" pitchFamily="34" charset="0"/>
              </a:rPr>
              <a:t>Главы Администрации по экономике и финансам</a:t>
            </a: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Морозов Евгений Владимирович</a:t>
            </a: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тел.: +7 (4855) </a:t>
            </a:r>
            <a:r>
              <a:rPr lang="ru-RU" sz="1400" dirty="0" smtClean="0">
                <a:latin typeface="Century Gothic" pitchFamily="34" charset="0"/>
              </a:rPr>
              <a:t>29-00-06, </a:t>
            </a:r>
            <a:r>
              <a:rPr lang="en-US" sz="1400" dirty="0" smtClean="0">
                <a:latin typeface="Century Gothic" pitchFamily="34" charset="0"/>
              </a:rPr>
              <a:t>e-mail: zamecon@rybadm.ru </a:t>
            </a:r>
            <a:endParaRPr lang="ru-RU" sz="1400" dirty="0" smtClean="0">
              <a:latin typeface="Century Gothic" pitchFamily="34" charset="0"/>
              <a:hlinkClick r:id="rId3"/>
            </a:endParaRPr>
          </a:p>
          <a:p>
            <a:pPr>
              <a:lnSpc>
                <a:spcPct val="96000"/>
              </a:lnSpc>
            </a:pPr>
            <a:endParaRPr lang="en-US" sz="600" dirty="0" smtClean="0">
              <a:latin typeface="Century Gothic" pitchFamily="34" charset="0"/>
            </a:endParaRP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Заместитель инвестиционного уполномоченного - </a:t>
            </a:r>
            <a:r>
              <a:rPr lang="ru-RU" sz="1400" dirty="0" smtClean="0">
                <a:latin typeface="Century Gothic" pitchFamily="34" charset="0"/>
              </a:rPr>
              <a:t>н</a:t>
            </a:r>
            <a:r>
              <a:rPr lang="ru-RU" sz="1400" dirty="0" smtClean="0">
                <a:latin typeface="Century Gothic" pitchFamily="34" charset="0"/>
              </a:rPr>
              <a:t>ачальник </a:t>
            </a:r>
            <a:r>
              <a:rPr lang="ru-RU" sz="1400" dirty="0">
                <a:latin typeface="Century Gothic" pitchFamily="34" charset="0"/>
              </a:rPr>
              <a:t>управления экономического развития и инвестиций </a:t>
            </a: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Мещеряков Илья Александрович</a:t>
            </a:r>
            <a:endParaRPr lang="ru-RU" sz="1400" dirty="0">
              <a:latin typeface="Century Gothic" pitchFamily="34" charset="0"/>
            </a:endParaRPr>
          </a:p>
          <a:p>
            <a:pPr>
              <a:lnSpc>
                <a:spcPct val="96000"/>
              </a:lnSpc>
            </a:pPr>
            <a:r>
              <a:rPr lang="ru-RU" sz="1400" dirty="0">
                <a:latin typeface="Century Gothic" pitchFamily="34" charset="0"/>
              </a:rPr>
              <a:t>тел.: +7 (4855) </a:t>
            </a:r>
            <a:r>
              <a:rPr lang="ru-RU" sz="1400" dirty="0" smtClean="0">
                <a:latin typeface="Century Gothic" pitchFamily="34" charset="0"/>
              </a:rPr>
              <a:t>29-00-35,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econ@rybadm.ru </a:t>
            </a:r>
            <a:endParaRPr lang="en-US" sz="1400" dirty="0" smtClean="0">
              <a:latin typeface="Century Gothic" pitchFamily="34" charset="0"/>
            </a:endParaRPr>
          </a:p>
          <a:p>
            <a:pPr>
              <a:lnSpc>
                <a:spcPct val="96000"/>
              </a:lnSpc>
            </a:pPr>
            <a:endParaRPr lang="en-US" sz="600" dirty="0" smtClean="0">
              <a:latin typeface="Century Gothic" pitchFamily="34" charset="0"/>
            </a:endParaRP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Первый заместитель начальника управления – начальник отдела промышленности , предпринимательства и муниципальных программ</a:t>
            </a: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Новикова Елена Владимировна</a:t>
            </a:r>
          </a:p>
          <a:p>
            <a:pPr>
              <a:lnSpc>
                <a:spcPct val="96000"/>
              </a:lnSpc>
            </a:pPr>
            <a:r>
              <a:rPr lang="ru-RU" sz="1400" dirty="0" smtClean="0">
                <a:latin typeface="Century Gothic" pitchFamily="34" charset="0"/>
              </a:rPr>
              <a:t>тел.: +7(4855) 29-00-15, </a:t>
            </a:r>
            <a:r>
              <a:rPr lang="en-US" sz="1400" dirty="0" smtClean="0">
                <a:latin typeface="Century Gothic" pitchFamily="34" charset="0"/>
              </a:rPr>
              <a:t>e-mail: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en-US" sz="1400" dirty="0" smtClean="0">
                <a:latin typeface="Century Gothic" pitchFamily="34" charset="0"/>
              </a:rPr>
              <a:t>novikova@rybadm.ru</a:t>
            </a:r>
            <a:endParaRPr lang="ru-RU" sz="1400" dirty="0" smtClean="0">
              <a:latin typeface="Century Gothic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4725144"/>
            <a:ext cx="9144000" cy="144016"/>
          </a:xfrm>
          <a:prstGeom prst="line">
            <a:avLst/>
          </a:prstGeom>
          <a:ln w="1270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1700808"/>
            <a:ext cx="9144000" cy="144016"/>
          </a:xfrm>
          <a:prstGeom prst="line">
            <a:avLst/>
          </a:prstGeom>
          <a:ln w="1270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pchr.ru/templates/default/img/ma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390133" cy="36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069899" y="158308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38213" y="204524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5351" y="143611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САНКТ-ПЕТЕРБУРГ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055" y="2090966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МОСКВА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Овал 11"/>
          <p:cNvSpPr/>
          <p:nvPr/>
        </p:nvSpPr>
        <p:spPr>
          <a:xfrm>
            <a:off x="1091888" y="1831384"/>
            <a:ext cx="177387" cy="151309"/>
          </a:xfrm>
          <a:custGeom>
            <a:avLst/>
            <a:gdLst>
              <a:gd name="connsiteX0" fmla="*/ 0 w 216024"/>
              <a:gd name="connsiteY0" fmla="*/ 67682 h 135364"/>
              <a:gd name="connsiteX1" fmla="*/ 108012 w 216024"/>
              <a:gd name="connsiteY1" fmla="*/ 0 h 135364"/>
              <a:gd name="connsiteX2" fmla="*/ 216024 w 216024"/>
              <a:gd name="connsiteY2" fmla="*/ 67682 h 135364"/>
              <a:gd name="connsiteX3" fmla="*/ 108012 w 216024"/>
              <a:gd name="connsiteY3" fmla="*/ 135364 h 135364"/>
              <a:gd name="connsiteX4" fmla="*/ 0 w 216024"/>
              <a:gd name="connsiteY4" fmla="*/ 67682 h 135364"/>
              <a:gd name="connsiteX0" fmla="*/ 2827 w 218851"/>
              <a:gd name="connsiteY0" fmla="*/ 73397 h 141079"/>
              <a:gd name="connsiteX1" fmla="*/ 61309 w 218851"/>
              <a:gd name="connsiteY1" fmla="*/ 0 h 141079"/>
              <a:gd name="connsiteX2" fmla="*/ 218851 w 218851"/>
              <a:gd name="connsiteY2" fmla="*/ 73397 h 141079"/>
              <a:gd name="connsiteX3" fmla="*/ 110839 w 218851"/>
              <a:gd name="connsiteY3" fmla="*/ 141079 h 141079"/>
              <a:gd name="connsiteX4" fmla="*/ 2827 w 218851"/>
              <a:gd name="connsiteY4" fmla="*/ 73397 h 141079"/>
              <a:gd name="connsiteX0" fmla="*/ 32117 w 248141"/>
              <a:gd name="connsiteY0" fmla="*/ 73397 h 142984"/>
              <a:gd name="connsiteX1" fmla="*/ 90599 w 248141"/>
              <a:gd name="connsiteY1" fmla="*/ 0 h 142984"/>
              <a:gd name="connsiteX2" fmla="*/ 248141 w 248141"/>
              <a:gd name="connsiteY2" fmla="*/ 73397 h 142984"/>
              <a:gd name="connsiteX3" fmla="*/ 27734 w 248141"/>
              <a:gd name="connsiteY3" fmla="*/ 142984 h 142984"/>
              <a:gd name="connsiteX4" fmla="*/ 32117 w 248141"/>
              <a:gd name="connsiteY4" fmla="*/ 73397 h 142984"/>
              <a:gd name="connsiteX0" fmla="*/ 16427 w 161966"/>
              <a:gd name="connsiteY0" fmla="*/ 73466 h 143212"/>
              <a:gd name="connsiteX1" fmla="*/ 74909 w 161966"/>
              <a:gd name="connsiteY1" fmla="*/ 69 h 143212"/>
              <a:gd name="connsiteX2" fmla="*/ 161966 w 161966"/>
              <a:gd name="connsiteY2" fmla="*/ 86801 h 143212"/>
              <a:gd name="connsiteX3" fmla="*/ 12044 w 161966"/>
              <a:gd name="connsiteY3" fmla="*/ 143053 h 143212"/>
              <a:gd name="connsiteX4" fmla="*/ 16427 w 161966"/>
              <a:gd name="connsiteY4" fmla="*/ 73466 h 143212"/>
              <a:gd name="connsiteX0" fmla="*/ 16427 w 167262"/>
              <a:gd name="connsiteY0" fmla="*/ 75186 h 144864"/>
              <a:gd name="connsiteX1" fmla="*/ 74909 w 167262"/>
              <a:gd name="connsiteY1" fmla="*/ 1789 h 144864"/>
              <a:gd name="connsiteX2" fmla="*/ 128049 w 167262"/>
              <a:gd name="connsiteY2" fmla="*/ 28067 h 144864"/>
              <a:gd name="connsiteX3" fmla="*/ 161966 w 167262"/>
              <a:gd name="connsiteY3" fmla="*/ 88521 h 144864"/>
              <a:gd name="connsiteX4" fmla="*/ 12044 w 167262"/>
              <a:gd name="connsiteY4" fmla="*/ 144773 h 144864"/>
              <a:gd name="connsiteX5" fmla="*/ 16427 w 167262"/>
              <a:gd name="connsiteY5" fmla="*/ 75186 h 144864"/>
              <a:gd name="connsiteX0" fmla="*/ 16427 w 168651"/>
              <a:gd name="connsiteY0" fmla="*/ 77776 h 147454"/>
              <a:gd name="connsiteX1" fmla="*/ 74909 w 168651"/>
              <a:gd name="connsiteY1" fmla="*/ 4379 h 147454"/>
              <a:gd name="connsiteX2" fmla="*/ 139479 w 168651"/>
              <a:gd name="connsiteY2" fmla="*/ 17322 h 147454"/>
              <a:gd name="connsiteX3" fmla="*/ 161966 w 168651"/>
              <a:gd name="connsiteY3" fmla="*/ 91111 h 147454"/>
              <a:gd name="connsiteX4" fmla="*/ 12044 w 168651"/>
              <a:gd name="connsiteY4" fmla="*/ 147363 h 147454"/>
              <a:gd name="connsiteX5" fmla="*/ 16427 w 168651"/>
              <a:gd name="connsiteY5" fmla="*/ 77776 h 147454"/>
              <a:gd name="connsiteX0" fmla="*/ 16427 w 164199"/>
              <a:gd name="connsiteY0" fmla="*/ 77776 h 149466"/>
              <a:gd name="connsiteX1" fmla="*/ 74909 w 164199"/>
              <a:gd name="connsiteY1" fmla="*/ 4379 h 149466"/>
              <a:gd name="connsiteX2" fmla="*/ 139479 w 164199"/>
              <a:gd name="connsiteY2" fmla="*/ 17322 h 149466"/>
              <a:gd name="connsiteX3" fmla="*/ 161966 w 164199"/>
              <a:gd name="connsiteY3" fmla="*/ 91111 h 149466"/>
              <a:gd name="connsiteX4" fmla="*/ 89949 w 164199"/>
              <a:gd name="connsiteY4" fmla="*/ 127812 h 149466"/>
              <a:gd name="connsiteX5" fmla="*/ 12044 w 164199"/>
              <a:gd name="connsiteY5" fmla="*/ 147363 h 149466"/>
              <a:gd name="connsiteX6" fmla="*/ 16427 w 164199"/>
              <a:gd name="connsiteY6" fmla="*/ 77776 h 149466"/>
              <a:gd name="connsiteX0" fmla="*/ 11431 w 159203"/>
              <a:gd name="connsiteY0" fmla="*/ 77776 h 154069"/>
              <a:gd name="connsiteX1" fmla="*/ 69913 w 159203"/>
              <a:gd name="connsiteY1" fmla="*/ 4379 h 154069"/>
              <a:gd name="connsiteX2" fmla="*/ 134483 w 159203"/>
              <a:gd name="connsiteY2" fmla="*/ 17322 h 154069"/>
              <a:gd name="connsiteX3" fmla="*/ 156970 w 159203"/>
              <a:gd name="connsiteY3" fmla="*/ 91111 h 154069"/>
              <a:gd name="connsiteX4" fmla="*/ 88763 w 159203"/>
              <a:gd name="connsiteY4" fmla="*/ 144957 h 154069"/>
              <a:gd name="connsiteX5" fmla="*/ 7048 w 159203"/>
              <a:gd name="connsiteY5" fmla="*/ 147363 h 154069"/>
              <a:gd name="connsiteX6" fmla="*/ 11431 w 159203"/>
              <a:gd name="connsiteY6" fmla="*/ 77776 h 154069"/>
              <a:gd name="connsiteX0" fmla="*/ 11431 w 159203"/>
              <a:gd name="connsiteY0" fmla="*/ 77776 h 150004"/>
              <a:gd name="connsiteX1" fmla="*/ 69913 w 159203"/>
              <a:gd name="connsiteY1" fmla="*/ 4379 h 150004"/>
              <a:gd name="connsiteX2" fmla="*/ 134483 w 159203"/>
              <a:gd name="connsiteY2" fmla="*/ 17322 h 150004"/>
              <a:gd name="connsiteX3" fmla="*/ 156970 w 159203"/>
              <a:gd name="connsiteY3" fmla="*/ 91111 h 150004"/>
              <a:gd name="connsiteX4" fmla="*/ 88763 w 159203"/>
              <a:gd name="connsiteY4" fmla="*/ 144957 h 150004"/>
              <a:gd name="connsiteX5" fmla="*/ 7048 w 159203"/>
              <a:gd name="connsiteY5" fmla="*/ 147363 h 150004"/>
              <a:gd name="connsiteX6" fmla="*/ 11431 w 159203"/>
              <a:gd name="connsiteY6" fmla="*/ 77776 h 150004"/>
              <a:gd name="connsiteX0" fmla="*/ 11431 w 162707"/>
              <a:gd name="connsiteY0" fmla="*/ 77776 h 150004"/>
              <a:gd name="connsiteX1" fmla="*/ 69913 w 162707"/>
              <a:gd name="connsiteY1" fmla="*/ 4379 h 150004"/>
              <a:gd name="connsiteX2" fmla="*/ 134483 w 162707"/>
              <a:gd name="connsiteY2" fmla="*/ 17322 h 150004"/>
              <a:gd name="connsiteX3" fmla="*/ 160780 w 162707"/>
              <a:gd name="connsiteY3" fmla="*/ 93016 h 150004"/>
              <a:gd name="connsiteX4" fmla="*/ 88763 w 162707"/>
              <a:gd name="connsiteY4" fmla="*/ 144957 h 150004"/>
              <a:gd name="connsiteX5" fmla="*/ 7048 w 162707"/>
              <a:gd name="connsiteY5" fmla="*/ 147363 h 150004"/>
              <a:gd name="connsiteX6" fmla="*/ 11431 w 162707"/>
              <a:gd name="connsiteY6" fmla="*/ 77776 h 150004"/>
              <a:gd name="connsiteX0" fmla="*/ 10461 w 161737"/>
              <a:gd name="connsiteY0" fmla="*/ 77776 h 150004"/>
              <a:gd name="connsiteX1" fmla="*/ 68943 w 161737"/>
              <a:gd name="connsiteY1" fmla="*/ 4379 h 150004"/>
              <a:gd name="connsiteX2" fmla="*/ 133513 w 161737"/>
              <a:gd name="connsiteY2" fmla="*/ 17322 h 150004"/>
              <a:gd name="connsiteX3" fmla="*/ 159810 w 161737"/>
              <a:gd name="connsiteY3" fmla="*/ 93016 h 150004"/>
              <a:gd name="connsiteX4" fmla="*/ 87793 w 161737"/>
              <a:gd name="connsiteY4" fmla="*/ 144957 h 150004"/>
              <a:gd name="connsiteX5" fmla="*/ 6078 w 161737"/>
              <a:gd name="connsiteY5" fmla="*/ 147363 h 150004"/>
              <a:gd name="connsiteX6" fmla="*/ 10461 w 161737"/>
              <a:gd name="connsiteY6" fmla="*/ 77776 h 150004"/>
              <a:gd name="connsiteX0" fmla="*/ 11172 w 162448"/>
              <a:gd name="connsiteY0" fmla="*/ 84152 h 156380"/>
              <a:gd name="connsiteX1" fmla="*/ 63939 w 162448"/>
              <a:gd name="connsiteY1" fmla="*/ 3135 h 156380"/>
              <a:gd name="connsiteX2" fmla="*/ 134224 w 162448"/>
              <a:gd name="connsiteY2" fmla="*/ 23698 h 156380"/>
              <a:gd name="connsiteX3" fmla="*/ 160521 w 162448"/>
              <a:gd name="connsiteY3" fmla="*/ 99392 h 156380"/>
              <a:gd name="connsiteX4" fmla="*/ 88504 w 162448"/>
              <a:gd name="connsiteY4" fmla="*/ 151333 h 156380"/>
              <a:gd name="connsiteX5" fmla="*/ 6789 w 162448"/>
              <a:gd name="connsiteY5" fmla="*/ 153739 h 156380"/>
              <a:gd name="connsiteX6" fmla="*/ 11172 w 162448"/>
              <a:gd name="connsiteY6" fmla="*/ 84152 h 156380"/>
              <a:gd name="connsiteX0" fmla="*/ 9485 w 160761"/>
              <a:gd name="connsiteY0" fmla="*/ 84152 h 156380"/>
              <a:gd name="connsiteX1" fmla="*/ 62252 w 160761"/>
              <a:gd name="connsiteY1" fmla="*/ 3135 h 156380"/>
              <a:gd name="connsiteX2" fmla="*/ 132537 w 160761"/>
              <a:gd name="connsiteY2" fmla="*/ 23698 h 156380"/>
              <a:gd name="connsiteX3" fmla="*/ 158834 w 160761"/>
              <a:gd name="connsiteY3" fmla="*/ 99392 h 156380"/>
              <a:gd name="connsiteX4" fmla="*/ 86817 w 160761"/>
              <a:gd name="connsiteY4" fmla="*/ 151333 h 156380"/>
              <a:gd name="connsiteX5" fmla="*/ 5102 w 160761"/>
              <a:gd name="connsiteY5" fmla="*/ 153739 h 156380"/>
              <a:gd name="connsiteX6" fmla="*/ 9485 w 160761"/>
              <a:gd name="connsiteY6" fmla="*/ 84152 h 156380"/>
              <a:gd name="connsiteX0" fmla="*/ 12190 w 163466"/>
              <a:gd name="connsiteY0" fmla="*/ 84152 h 156380"/>
              <a:gd name="connsiteX1" fmla="*/ 64957 w 163466"/>
              <a:gd name="connsiteY1" fmla="*/ 3135 h 156380"/>
              <a:gd name="connsiteX2" fmla="*/ 135242 w 163466"/>
              <a:gd name="connsiteY2" fmla="*/ 23698 h 156380"/>
              <a:gd name="connsiteX3" fmla="*/ 161539 w 163466"/>
              <a:gd name="connsiteY3" fmla="*/ 99392 h 156380"/>
              <a:gd name="connsiteX4" fmla="*/ 89522 w 163466"/>
              <a:gd name="connsiteY4" fmla="*/ 151333 h 156380"/>
              <a:gd name="connsiteX5" fmla="*/ 7807 w 163466"/>
              <a:gd name="connsiteY5" fmla="*/ 153739 h 156380"/>
              <a:gd name="connsiteX6" fmla="*/ 3797 w 163466"/>
              <a:gd name="connsiteY6" fmla="*/ 124663 h 156380"/>
              <a:gd name="connsiteX7" fmla="*/ 12190 w 163466"/>
              <a:gd name="connsiteY7" fmla="*/ 84152 h 156380"/>
              <a:gd name="connsiteX0" fmla="*/ 23728 w 175004"/>
              <a:gd name="connsiteY0" fmla="*/ 84152 h 154338"/>
              <a:gd name="connsiteX1" fmla="*/ 76495 w 175004"/>
              <a:gd name="connsiteY1" fmla="*/ 3135 h 154338"/>
              <a:gd name="connsiteX2" fmla="*/ 146780 w 175004"/>
              <a:gd name="connsiteY2" fmla="*/ 23698 h 154338"/>
              <a:gd name="connsiteX3" fmla="*/ 173077 w 175004"/>
              <a:gd name="connsiteY3" fmla="*/ 99392 h 154338"/>
              <a:gd name="connsiteX4" fmla="*/ 101060 w 175004"/>
              <a:gd name="connsiteY4" fmla="*/ 151333 h 154338"/>
              <a:gd name="connsiteX5" fmla="*/ 19345 w 175004"/>
              <a:gd name="connsiteY5" fmla="*/ 153739 h 154338"/>
              <a:gd name="connsiteX6" fmla="*/ 95 w 175004"/>
              <a:gd name="connsiteY6" fmla="*/ 124663 h 154338"/>
              <a:gd name="connsiteX7" fmla="*/ 23728 w 175004"/>
              <a:gd name="connsiteY7" fmla="*/ 84152 h 154338"/>
              <a:gd name="connsiteX0" fmla="*/ 27538 w 175004"/>
              <a:gd name="connsiteY0" fmla="*/ 86184 h 154465"/>
              <a:gd name="connsiteX1" fmla="*/ 76495 w 175004"/>
              <a:gd name="connsiteY1" fmla="*/ 3262 h 154465"/>
              <a:gd name="connsiteX2" fmla="*/ 146780 w 175004"/>
              <a:gd name="connsiteY2" fmla="*/ 23825 h 154465"/>
              <a:gd name="connsiteX3" fmla="*/ 173077 w 175004"/>
              <a:gd name="connsiteY3" fmla="*/ 99519 h 154465"/>
              <a:gd name="connsiteX4" fmla="*/ 101060 w 175004"/>
              <a:gd name="connsiteY4" fmla="*/ 151460 h 154465"/>
              <a:gd name="connsiteX5" fmla="*/ 19345 w 175004"/>
              <a:gd name="connsiteY5" fmla="*/ 153866 h 154465"/>
              <a:gd name="connsiteX6" fmla="*/ 95 w 175004"/>
              <a:gd name="connsiteY6" fmla="*/ 124790 h 154465"/>
              <a:gd name="connsiteX7" fmla="*/ 27538 w 175004"/>
              <a:gd name="connsiteY7" fmla="*/ 86184 h 154465"/>
              <a:gd name="connsiteX0" fmla="*/ 27538 w 175004"/>
              <a:gd name="connsiteY0" fmla="*/ 83642 h 151923"/>
              <a:gd name="connsiteX1" fmla="*/ 49625 w 175004"/>
              <a:gd name="connsiteY1" fmla="*/ 42239 h 151923"/>
              <a:gd name="connsiteX2" fmla="*/ 76495 w 175004"/>
              <a:gd name="connsiteY2" fmla="*/ 720 h 151923"/>
              <a:gd name="connsiteX3" fmla="*/ 146780 w 175004"/>
              <a:gd name="connsiteY3" fmla="*/ 21283 h 151923"/>
              <a:gd name="connsiteX4" fmla="*/ 173077 w 175004"/>
              <a:gd name="connsiteY4" fmla="*/ 96977 h 151923"/>
              <a:gd name="connsiteX5" fmla="*/ 101060 w 175004"/>
              <a:gd name="connsiteY5" fmla="*/ 148918 h 151923"/>
              <a:gd name="connsiteX6" fmla="*/ 19345 w 175004"/>
              <a:gd name="connsiteY6" fmla="*/ 151324 h 151923"/>
              <a:gd name="connsiteX7" fmla="*/ 95 w 175004"/>
              <a:gd name="connsiteY7" fmla="*/ 122248 h 151923"/>
              <a:gd name="connsiteX8" fmla="*/ 27538 w 175004"/>
              <a:gd name="connsiteY8" fmla="*/ 83642 h 151923"/>
              <a:gd name="connsiteX0" fmla="*/ 27538 w 175004"/>
              <a:gd name="connsiteY0" fmla="*/ 83363 h 151644"/>
              <a:gd name="connsiteX1" fmla="*/ 49625 w 175004"/>
              <a:gd name="connsiteY1" fmla="*/ 41960 h 151644"/>
              <a:gd name="connsiteX2" fmla="*/ 36290 w 175004"/>
              <a:gd name="connsiteY2" fmla="*/ 36245 h 151644"/>
              <a:gd name="connsiteX3" fmla="*/ 76495 w 175004"/>
              <a:gd name="connsiteY3" fmla="*/ 441 h 151644"/>
              <a:gd name="connsiteX4" fmla="*/ 146780 w 175004"/>
              <a:gd name="connsiteY4" fmla="*/ 21004 h 151644"/>
              <a:gd name="connsiteX5" fmla="*/ 173077 w 175004"/>
              <a:gd name="connsiteY5" fmla="*/ 96698 h 151644"/>
              <a:gd name="connsiteX6" fmla="*/ 101060 w 175004"/>
              <a:gd name="connsiteY6" fmla="*/ 148639 h 151644"/>
              <a:gd name="connsiteX7" fmla="*/ 19345 w 175004"/>
              <a:gd name="connsiteY7" fmla="*/ 151045 h 151644"/>
              <a:gd name="connsiteX8" fmla="*/ 95 w 175004"/>
              <a:gd name="connsiteY8" fmla="*/ 121969 h 151644"/>
              <a:gd name="connsiteX9" fmla="*/ 27538 w 175004"/>
              <a:gd name="connsiteY9" fmla="*/ 83363 h 151644"/>
              <a:gd name="connsiteX0" fmla="*/ 27538 w 175004"/>
              <a:gd name="connsiteY0" fmla="*/ 83363 h 151644"/>
              <a:gd name="connsiteX1" fmla="*/ 36290 w 175004"/>
              <a:gd name="connsiteY1" fmla="*/ 36245 h 151644"/>
              <a:gd name="connsiteX2" fmla="*/ 76495 w 175004"/>
              <a:gd name="connsiteY2" fmla="*/ 441 h 151644"/>
              <a:gd name="connsiteX3" fmla="*/ 146780 w 175004"/>
              <a:gd name="connsiteY3" fmla="*/ 21004 h 151644"/>
              <a:gd name="connsiteX4" fmla="*/ 173077 w 175004"/>
              <a:gd name="connsiteY4" fmla="*/ 96698 h 151644"/>
              <a:gd name="connsiteX5" fmla="*/ 101060 w 175004"/>
              <a:gd name="connsiteY5" fmla="*/ 148639 h 151644"/>
              <a:gd name="connsiteX6" fmla="*/ 19345 w 175004"/>
              <a:gd name="connsiteY6" fmla="*/ 151045 h 151644"/>
              <a:gd name="connsiteX7" fmla="*/ 95 w 175004"/>
              <a:gd name="connsiteY7" fmla="*/ 121969 h 151644"/>
              <a:gd name="connsiteX8" fmla="*/ 27538 w 175004"/>
              <a:gd name="connsiteY8" fmla="*/ 83363 h 151644"/>
              <a:gd name="connsiteX0" fmla="*/ 27538 w 176290"/>
              <a:gd name="connsiteY0" fmla="*/ 82939 h 151220"/>
              <a:gd name="connsiteX1" fmla="*/ 36290 w 176290"/>
              <a:gd name="connsiteY1" fmla="*/ 35821 h 151220"/>
              <a:gd name="connsiteX2" fmla="*/ 76495 w 176290"/>
              <a:gd name="connsiteY2" fmla="*/ 17 h 151220"/>
              <a:gd name="connsiteX3" fmla="*/ 158210 w 176290"/>
              <a:gd name="connsiteY3" fmla="*/ 32010 h 151220"/>
              <a:gd name="connsiteX4" fmla="*/ 173077 w 176290"/>
              <a:gd name="connsiteY4" fmla="*/ 96274 h 151220"/>
              <a:gd name="connsiteX5" fmla="*/ 101060 w 176290"/>
              <a:gd name="connsiteY5" fmla="*/ 148215 h 151220"/>
              <a:gd name="connsiteX6" fmla="*/ 19345 w 176290"/>
              <a:gd name="connsiteY6" fmla="*/ 150621 h 151220"/>
              <a:gd name="connsiteX7" fmla="*/ 95 w 176290"/>
              <a:gd name="connsiteY7" fmla="*/ 121545 h 151220"/>
              <a:gd name="connsiteX8" fmla="*/ 27538 w 176290"/>
              <a:gd name="connsiteY8" fmla="*/ 82939 h 151220"/>
              <a:gd name="connsiteX0" fmla="*/ 27538 w 175520"/>
              <a:gd name="connsiteY0" fmla="*/ 83685 h 151966"/>
              <a:gd name="connsiteX1" fmla="*/ 36290 w 175520"/>
              <a:gd name="connsiteY1" fmla="*/ 36567 h 151966"/>
              <a:gd name="connsiteX2" fmla="*/ 76495 w 175520"/>
              <a:gd name="connsiteY2" fmla="*/ 763 h 151966"/>
              <a:gd name="connsiteX3" fmla="*/ 122015 w 175520"/>
              <a:gd name="connsiteY3" fmla="*/ 13706 h 151966"/>
              <a:gd name="connsiteX4" fmla="*/ 158210 w 175520"/>
              <a:gd name="connsiteY4" fmla="*/ 32756 h 151966"/>
              <a:gd name="connsiteX5" fmla="*/ 173077 w 175520"/>
              <a:gd name="connsiteY5" fmla="*/ 97020 h 151966"/>
              <a:gd name="connsiteX6" fmla="*/ 101060 w 175520"/>
              <a:gd name="connsiteY6" fmla="*/ 148961 h 151966"/>
              <a:gd name="connsiteX7" fmla="*/ 19345 w 175520"/>
              <a:gd name="connsiteY7" fmla="*/ 151367 h 151966"/>
              <a:gd name="connsiteX8" fmla="*/ 95 w 175520"/>
              <a:gd name="connsiteY8" fmla="*/ 122291 h 151966"/>
              <a:gd name="connsiteX9" fmla="*/ 27538 w 175520"/>
              <a:gd name="connsiteY9" fmla="*/ 83685 h 151966"/>
              <a:gd name="connsiteX0" fmla="*/ 27538 w 175520"/>
              <a:gd name="connsiteY0" fmla="*/ 83169 h 151450"/>
              <a:gd name="connsiteX1" fmla="*/ 36290 w 175520"/>
              <a:gd name="connsiteY1" fmla="*/ 36051 h 151450"/>
              <a:gd name="connsiteX2" fmla="*/ 76495 w 175520"/>
              <a:gd name="connsiteY2" fmla="*/ 247 h 151450"/>
              <a:gd name="connsiteX3" fmla="*/ 122015 w 175520"/>
              <a:gd name="connsiteY3" fmla="*/ 20810 h 151450"/>
              <a:gd name="connsiteX4" fmla="*/ 158210 w 175520"/>
              <a:gd name="connsiteY4" fmla="*/ 32240 h 151450"/>
              <a:gd name="connsiteX5" fmla="*/ 173077 w 175520"/>
              <a:gd name="connsiteY5" fmla="*/ 96504 h 151450"/>
              <a:gd name="connsiteX6" fmla="*/ 101060 w 175520"/>
              <a:gd name="connsiteY6" fmla="*/ 148445 h 151450"/>
              <a:gd name="connsiteX7" fmla="*/ 19345 w 175520"/>
              <a:gd name="connsiteY7" fmla="*/ 150851 h 151450"/>
              <a:gd name="connsiteX8" fmla="*/ 95 w 175520"/>
              <a:gd name="connsiteY8" fmla="*/ 121775 h 151450"/>
              <a:gd name="connsiteX9" fmla="*/ 27538 w 175520"/>
              <a:gd name="connsiteY9" fmla="*/ 83169 h 151450"/>
              <a:gd name="connsiteX0" fmla="*/ 27538 w 179150"/>
              <a:gd name="connsiteY0" fmla="*/ 83169 h 151450"/>
              <a:gd name="connsiteX1" fmla="*/ 36290 w 179150"/>
              <a:gd name="connsiteY1" fmla="*/ 36051 h 151450"/>
              <a:gd name="connsiteX2" fmla="*/ 76495 w 179150"/>
              <a:gd name="connsiteY2" fmla="*/ 247 h 151450"/>
              <a:gd name="connsiteX3" fmla="*/ 122015 w 179150"/>
              <a:gd name="connsiteY3" fmla="*/ 20810 h 151450"/>
              <a:gd name="connsiteX4" fmla="*/ 158210 w 179150"/>
              <a:gd name="connsiteY4" fmla="*/ 32240 h 151450"/>
              <a:gd name="connsiteX5" fmla="*/ 173450 w 179150"/>
              <a:gd name="connsiteY5" fmla="*/ 64625 h 151450"/>
              <a:gd name="connsiteX6" fmla="*/ 173077 w 179150"/>
              <a:gd name="connsiteY6" fmla="*/ 96504 h 151450"/>
              <a:gd name="connsiteX7" fmla="*/ 101060 w 179150"/>
              <a:gd name="connsiteY7" fmla="*/ 148445 h 151450"/>
              <a:gd name="connsiteX8" fmla="*/ 19345 w 179150"/>
              <a:gd name="connsiteY8" fmla="*/ 150851 h 151450"/>
              <a:gd name="connsiteX9" fmla="*/ 95 w 179150"/>
              <a:gd name="connsiteY9" fmla="*/ 121775 h 151450"/>
              <a:gd name="connsiteX10" fmla="*/ 27538 w 17915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96504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1530"/>
              <a:gd name="connsiteY0" fmla="*/ 83169 h 151450"/>
              <a:gd name="connsiteX1" fmla="*/ 36290 w 171530"/>
              <a:gd name="connsiteY1" fmla="*/ 36051 h 151450"/>
              <a:gd name="connsiteX2" fmla="*/ 76495 w 171530"/>
              <a:gd name="connsiteY2" fmla="*/ 247 h 151450"/>
              <a:gd name="connsiteX3" fmla="*/ 122015 w 171530"/>
              <a:gd name="connsiteY3" fmla="*/ 20810 h 151450"/>
              <a:gd name="connsiteX4" fmla="*/ 158210 w 171530"/>
              <a:gd name="connsiteY4" fmla="*/ 32240 h 151450"/>
              <a:gd name="connsiteX5" fmla="*/ 165830 w 171530"/>
              <a:gd name="connsiteY5" fmla="*/ 68435 h 151450"/>
              <a:gd name="connsiteX6" fmla="*/ 165457 w 171530"/>
              <a:gd name="connsiteY6" fmla="*/ 109839 h 151450"/>
              <a:gd name="connsiteX7" fmla="*/ 101060 w 171530"/>
              <a:gd name="connsiteY7" fmla="*/ 148445 h 151450"/>
              <a:gd name="connsiteX8" fmla="*/ 19345 w 171530"/>
              <a:gd name="connsiteY8" fmla="*/ 150851 h 151450"/>
              <a:gd name="connsiteX9" fmla="*/ 95 w 171530"/>
              <a:gd name="connsiteY9" fmla="*/ 121775 h 151450"/>
              <a:gd name="connsiteX10" fmla="*/ 27538 w 17153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106029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753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48685 w 177387"/>
              <a:gd name="connsiteY4" fmla="*/ 22574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87" h="151309">
                <a:moveTo>
                  <a:pt x="23728" y="83028"/>
                </a:moveTo>
                <a:cubicBezTo>
                  <a:pt x="29125" y="67788"/>
                  <a:pt x="24321" y="44015"/>
                  <a:pt x="32480" y="30195"/>
                </a:cubicBezTo>
                <a:cubicBezTo>
                  <a:pt x="40639" y="16375"/>
                  <a:pt x="61573" y="1694"/>
                  <a:pt x="76495" y="106"/>
                </a:cubicBezTo>
                <a:cubicBezTo>
                  <a:pt x="91418" y="-1482"/>
                  <a:pt x="108396" y="15337"/>
                  <a:pt x="122015" y="20669"/>
                </a:cubicBezTo>
                <a:cubicBezTo>
                  <a:pt x="135634" y="26001"/>
                  <a:pt x="140112" y="15271"/>
                  <a:pt x="148685" y="22574"/>
                </a:cubicBezTo>
                <a:cubicBezTo>
                  <a:pt x="157258" y="29877"/>
                  <a:pt x="163352" y="57583"/>
                  <a:pt x="165830" y="68294"/>
                </a:cubicBezTo>
                <a:cubicBezTo>
                  <a:pt x="168308" y="79005"/>
                  <a:pt x="185142" y="91918"/>
                  <a:pt x="173077" y="105888"/>
                </a:cubicBezTo>
                <a:cubicBezTo>
                  <a:pt x="161012" y="119858"/>
                  <a:pt x="126047" y="138929"/>
                  <a:pt x="101060" y="148304"/>
                </a:cubicBezTo>
                <a:cubicBezTo>
                  <a:pt x="62738" y="132914"/>
                  <a:pt x="36173" y="155155"/>
                  <a:pt x="19345" y="150710"/>
                </a:cubicBezTo>
                <a:cubicBezTo>
                  <a:pt x="2517" y="146265"/>
                  <a:pt x="-635" y="133232"/>
                  <a:pt x="95" y="121634"/>
                </a:cubicBezTo>
                <a:cubicBezTo>
                  <a:pt x="825" y="110036"/>
                  <a:pt x="18331" y="98268"/>
                  <a:pt x="23728" y="83028"/>
                </a:cubicBezTo>
                <a:close/>
              </a:path>
            </a:pathLst>
          </a:custGeom>
          <a:pattFill prst="pct25">
            <a:fgClr>
              <a:srgbClr val="9E2A5C"/>
            </a:fgClr>
            <a:bgClr>
              <a:schemeClr val="bg1"/>
            </a:bgClr>
          </a:pattFill>
          <a:ln w="3175">
            <a:solidFill>
              <a:srgbClr val="8523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5" y="1844824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85234D"/>
                </a:solidFill>
                <a:latin typeface="Century Gothic" pitchFamily="34" charset="0"/>
              </a:rPr>
              <a:t>ЯРОСЛАВСКАЯ ОБЛАСТЬ</a:t>
            </a:r>
            <a:endParaRPr lang="ru-RU" sz="105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3" y="1700809"/>
            <a:ext cx="704291" cy="1692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endParaRPr lang="ru-RU" sz="10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68577" y="1850650"/>
            <a:ext cx="45719" cy="45719"/>
          </a:xfrm>
          <a:prstGeom prst="ellipse">
            <a:avLst/>
          </a:prstGeom>
          <a:solidFill>
            <a:srgbClr val="9E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9" descr="https://cdn.onlinewebfonts.com/svg/img_281585.png"/>
          <p:cNvSpPr>
            <a:spLocks noChangeAspect="1" noChangeArrowheads="1"/>
          </p:cNvSpPr>
          <p:nvPr/>
        </p:nvSpPr>
        <p:spPr bwMode="auto">
          <a:xfrm>
            <a:off x="2064768" y="7339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20074" y="414628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55931" y="4126296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0091" y="412580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6" descr="http://xtremesecuritytransport.eu/wp-content/uploads/2018/05/truc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" y="4201642"/>
            <a:ext cx="208859" cy="2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9487" y="4224725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ТРАССЫ Р-104, Р-151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38" y="4199015"/>
            <a:ext cx="215087" cy="2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6457" y="4224725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Ж/Д МАГИСТРАЛЬ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77" y="4210227"/>
            <a:ext cx="232648" cy="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80112" y="4224725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РЕЧНОЙ ПОРТ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693559"/>
            <a:ext cx="23042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5234D"/>
                </a:solidFill>
                <a:latin typeface="Century Gothic" pitchFamily="34" charset="0"/>
              </a:rPr>
              <a:t>1071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ГОД ОСНОВАНИЯ</a:t>
            </a: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9 </a:t>
            </a:r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954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ПЛОЩАДЬ ГОРОДА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167,7 </a:t>
            </a:r>
            <a:r>
              <a:rPr lang="ru-RU" sz="1400" b="1" dirty="0" smtClean="0">
                <a:solidFill>
                  <a:srgbClr val="85234D"/>
                </a:solidFill>
                <a:latin typeface="Century Gothic" pitchFamily="34" charset="0"/>
              </a:rPr>
              <a:t>чел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НАСЕЛЕНИЕ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90,9 </a:t>
            </a:r>
            <a:r>
              <a:rPr lang="ru-RU" sz="1400" b="1" dirty="0" smtClean="0">
                <a:solidFill>
                  <a:srgbClr val="85234D"/>
                </a:solidFill>
                <a:latin typeface="Century Gothic" pitchFamily="34" charset="0"/>
              </a:rPr>
              <a:t>тыс. руб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СРЕДНЯЯ ЗАРПЛАТА В ПРОМЫШЛЕННОСТИ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120,5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ОБЪЕМ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ОТГРУЗКИ В ПРОМЫШЛЕННОСТИ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60,5</a:t>
            </a:r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ОБОРОТ РОЗНИЧНОЙ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ТОРГОВЛИ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17,9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ИНВЕСТИЦИИ В ОСНОВНОЙ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КАПИТАЛ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4797440"/>
            <a:ext cx="648824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/>
            <a:r>
              <a:rPr lang="ru-RU" sz="1400" b="1" i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r>
              <a:rPr lang="ru-RU" sz="1400" i="1" dirty="0" smtClean="0">
                <a:latin typeface="Century Gothic" pitchFamily="34" charset="0"/>
              </a:rPr>
              <a:t> </a:t>
            </a:r>
            <a:r>
              <a:rPr lang="ru-RU" sz="1400" i="1" dirty="0">
                <a:latin typeface="Century Gothic" pitchFamily="34" charset="0"/>
              </a:rPr>
              <a:t>расположен на участке главного судоходного пути европейской России, на стыке с Волго-Балтом</a:t>
            </a:r>
          </a:p>
          <a:p>
            <a:pPr marL="92075"/>
            <a:endParaRPr lang="ru-RU" sz="1000" i="1" dirty="0">
              <a:latin typeface="Century Gothic" pitchFamily="34" charset="0"/>
            </a:endParaRPr>
          </a:p>
          <a:p>
            <a:pPr marL="92075"/>
            <a:r>
              <a:rPr lang="ru-RU" sz="1400" i="1" dirty="0">
                <a:latin typeface="Century Gothic" pitchFamily="34" charset="0"/>
              </a:rPr>
              <a:t>Железнодорожная </a:t>
            </a:r>
            <a:r>
              <a:rPr lang="ru-RU" sz="1400" i="1" dirty="0" smtClean="0">
                <a:latin typeface="Century Gothic" pitchFamily="34" charset="0"/>
              </a:rPr>
              <a:t>магистраль - связь </a:t>
            </a:r>
            <a:r>
              <a:rPr lang="ru-RU" sz="1400" i="1" dirty="0">
                <a:latin typeface="Century Gothic" pitchFamily="34" charset="0"/>
              </a:rPr>
              <a:t>с Москвой, </a:t>
            </a:r>
            <a:r>
              <a:rPr lang="ru-RU" sz="1400" i="1" dirty="0" smtClean="0">
                <a:latin typeface="Century Gothic" pitchFamily="34" charset="0"/>
              </a:rPr>
              <a:t>                                Санкт-Петербургом</a:t>
            </a:r>
            <a:r>
              <a:rPr lang="ru-RU" sz="1400" i="1" dirty="0">
                <a:latin typeface="Century Gothic" pitchFamily="34" charset="0"/>
              </a:rPr>
              <a:t>, </a:t>
            </a:r>
            <a:r>
              <a:rPr lang="ru-RU" sz="1400" i="1" dirty="0" smtClean="0">
                <a:latin typeface="Century Gothic" pitchFamily="34" charset="0"/>
              </a:rPr>
              <a:t>Ярославлем</a:t>
            </a:r>
          </a:p>
          <a:p>
            <a:pPr marL="444500"/>
            <a:endParaRPr lang="ru-RU" sz="1000" i="1" dirty="0">
              <a:latin typeface="Century Gothic" pitchFamily="34" charset="0"/>
            </a:endParaRPr>
          </a:p>
          <a:p>
            <a:pPr marL="88900" lvl="0">
              <a:tabLst>
                <a:tab pos="2959100" algn="l"/>
              </a:tabLst>
            </a:pPr>
            <a:r>
              <a:rPr lang="ru-RU" sz="1400" i="1" dirty="0" smtClean="0">
                <a:latin typeface="Century Gothic" pitchFamily="34" charset="0"/>
              </a:rPr>
              <a:t>Сеть </a:t>
            </a:r>
            <a:r>
              <a:rPr lang="ru-RU" sz="1400" i="1" dirty="0">
                <a:latin typeface="Century Gothic" pitchFamily="34" charset="0"/>
              </a:rPr>
              <a:t>автодорог с твердым покрытием - связь с Ярославлем </a:t>
            </a:r>
            <a:r>
              <a:rPr lang="ru-RU" sz="1400" i="1" dirty="0" smtClean="0">
                <a:latin typeface="Century Gothic" pitchFamily="34" charset="0"/>
              </a:rPr>
              <a:t>(</a:t>
            </a:r>
            <a:r>
              <a:rPr lang="ru-RU" sz="1400" i="1" dirty="0">
                <a:latin typeface="Century Gothic" pitchFamily="34" charset="0"/>
              </a:rPr>
              <a:t>82 км), Москвой (</a:t>
            </a:r>
            <a:r>
              <a:rPr lang="en-US" sz="1400" i="1" dirty="0">
                <a:latin typeface="Century Gothic" pitchFamily="34" charset="0"/>
              </a:rPr>
              <a:t>350</a:t>
            </a:r>
            <a:r>
              <a:rPr lang="ru-RU" sz="1400" i="1" dirty="0">
                <a:latin typeface="Century Gothic" pitchFamily="34" charset="0"/>
              </a:rPr>
              <a:t> км), с правобережьем Верхней </a:t>
            </a:r>
            <a:r>
              <a:rPr lang="ru-RU" sz="1400" i="1" dirty="0" smtClean="0">
                <a:latin typeface="Century Gothic" pitchFamily="34" charset="0"/>
              </a:rPr>
              <a:t>Волги, с </a:t>
            </a:r>
            <a:r>
              <a:rPr lang="ru-RU" sz="1400" i="1" dirty="0">
                <a:latin typeface="Century Gothic" pitchFamily="34" charset="0"/>
              </a:rPr>
              <a:t>крупными центрами </a:t>
            </a:r>
            <a:r>
              <a:rPr lang="ru-RU" sz="1400" i="1" dirty="0" smtClean="0">
                <a:latin typeface="Century Gothic" pitchFamily="34" charset="0"/>
              </a:rPr>
              <a:t> Вологодской области</a:t>
            </a:r>
          </a:p>
          <a:p>
            <a:pPr marL="88900" lvl="0">
              <a:tabLst>
                <a:tab pos="2959100" algn="l"/>
              </a:tabLst>
            </a:pPr>
            <a:endParaRPr lang="ru-RU" sz="700" dirty="0">
              <a:latin typeface="Century Gothic" pitchFamily="34" charset="0"/>
            </a:endParaRPr>
          </a:p>
        </p:txBody>
      </p:sp>
      <p:grpSp>
        <p:nvGrpSpPr>
          <p:cNvPr id="25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6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45897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РЫБИНСК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4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56525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ЗЕМЛЯ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УСЛОВИЯ ПРЕДОСТАВЛЕНИЯ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155" y="6444044"/>
            <a:ext cx="52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Продажа земельных участков и муниципального имущества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 www.torgi-rybinsk.ru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Генеральный план, Правила землепользования и застройки 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www.rybinsk.ru/gradostroi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74467"/>
            <a:ext cx="55234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Участки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аренду или в собственность по результатам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аукционов</a:t>
            </a:r>
          </a:p>
          <a:p>
            <a:pPr indent="182563"/>
            <a:endParaRPr lang="ru-RU" sz="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Возможен выкуп арендуемого участка в собственность после ввода в эксплуатацию объекта строительства</a:t>
            </a:r>
          </a:p>
          <a:p>
            <a:pPr indent="182563"/>
            <a:endParaRPr lang="ru-RU" sz="6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Исключительное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право выкупа участков, на которых расположены здания, сооружения, в т.ч. вновь возведенные здания и сооружения, имеют собственники объектов недвижимости после проведения </a:t>
            </a:r>
            <a:r>
              <a:rPr lang="ru-RU" sz="1600" dirty="0" err="1" smtClean="0">
                <a:solidFill>
                  <a:srgbClr val="393747"/>
                </a:solidFill>
                <a:latin typeface="Century Gothic" pitchFamily="34" charset="0"/>
              </a:rPr>
              <a:t>гос.регистрации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права собственности на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недвижимость</a:t>
            </a: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17831" y="76470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17831" y="1328992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20752" y="213285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1712" y="686301"/>
            <a:ext cx="2641178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108000">
            <a:spAutoFit/>
          </a:bodyPr>
          <a:lstStyle/>
          <a:p>
            <a:pPr>
              <a:tabLst>
                <a:tab pos="2874963" algn="l"/>
              </a:tabLst>
            </a:pP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Стоимость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выкупа участка в собственность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25% кадастровой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стоимости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(постановление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№180-п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26.02.2015)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Кадастровая стоимость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приказ департамента имущественных и земельных отношений ЯО       № 33-Н от 23.11.2022.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Размер арендной платы, порядок, условия и сроки ее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внесения – </a:t>
            </a:r>
          </a:p>
          <a:p>
            <a:pPr>
              <a:tabLst>
                <a:tab pos="2874963" algn="l"/>
              </a:tabLst>
            </a:pP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№ 710-п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от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(ред. от 02.06.2021, с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от 22.08.2022),</a:t>
            </a:r>
          </a:p>
          <a:p>
            <a:pPr>
              <a:tabLst>
                <a:tab pos="2874963" algn="l"/>
              </a:tabLst>
            </a:pP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постановления Администрации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ГОГР № 396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12.02.2014, № 1617 от 17.07.2020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50045"/>
              </p:ext>
            </p:extLst>
          </p:nvPr>
        </p:nvGraphicFramePr>
        <p:xfrm>
          <a:off x="420752" y="3861048"/>
          <a:ext cx="559994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0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 объекта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Ставка земельного налога, % от кадастровой стоимости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36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Земли с/х назначения, с/х производства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0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Жилищный фонд, жилищное строительство, объекты инженерной инфраструктуры жилищно-коммунального комплекса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используемые в предпринимательской деятельности земли для ведения ЛПХ, садоводства, огородничества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Ограниченные в обороте (предоставленных для обеспечения обороны, безопасности и таможенных нужд)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Прочие земельные участки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1,5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2640" y="3553271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393747"/>
                </a:solidFill>
                <a:latin typeface="Century Gothic" pitchFamily="34" charset="0"/>
              </a:rPr>
              <a:t>Ставки земельного налога </a:t>
            </a:r>
            <a:endParaRPr lang="ru-RU" sz="1400" b="1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3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3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54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68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116632"/>
            <a:ext cx="42851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ПРЕФЕРЕНЦИИ ИНВЕСТОРАМ</a:t>
            </a:r>
            <a:endParaRPr lang="ru-RU" sz="2300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716" y="105581"/>
            <a:ext cx="288032" cy="44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34975" y="824970"/>
            <a:ext cx="3865345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РЕГИОНАЛЬНАЯ ПОДДЕРЖКА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6944" y="1124744"/>
            <a:ext cx="29573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Подбор инвестиционных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площадок</a:t>
            </a:r>
          </a:p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Поддержка в решении инфраструктурных вопросов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Сокращенные сроки получения разрешительной документации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Консультационная</a:t>
            </a:r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, информационная и организационная поддержка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Обращение в региональные органы власти с предложениями по поддержке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проектов</a:t>
            </a:r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868144" y="306781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90507"/>
              </p:ext>
            </p:extLst>
          </p:nvPr>
        </p:nvGraphicFramePr>
        <p:xfrm>
          <a:off x="395536" y="1268760"/>
          <a:ext cx="534738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7"/>
                <a:gridCol w="1940278"/>
                <a:gridCol w="19304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Виды проектов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Финансовые меры 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Нефинансовые меры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384600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Приоритет-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ные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проекты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12,5% налог на прибыль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региональный бюджет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имущество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рамках проекта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транспортный налог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рамках проекта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Предоставление государственных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гарантий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79112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Региональные проекты 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 ФБ в течение 10 лет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 РБ в течение 5 лет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Снижение налоговых ставок на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добычу полезных ископаемых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632768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Специальные 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инвест-контракты</a:t>
                      </a:r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(СПИК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2.0)</a:t>
                      </a:r>
                    </a:p>
                    <a:p>
                      <a:r>
                        <a:rPr lang="ru-RU" sz="1000" b="1" spc="-20" dirty="0" smtClean="0">
                          <a:solidFill>
                            <a:srgbClr val="57556F"/>
                          </a:solidFill>
                          <a:latin typeface="Century Gothic" pitchFamily="34" charset="0"/>
                        </a:rPr>
                        <a:t>заключаются по итогам </a:t>
                      </a:r>
                      <a:r>
                        <a:rPr lang="ru-RU" sz="1000" b="1" spc="-20" baseline="0" dirty="0" smtClean="0">
                          <a:solidFill>
                            <a:srgbClr val="57556F"/>
                          </a:solidFill>
                          <a:latin typeface="Century Gothic" pitchFamily="34" charset="0"/>
                        </a:rPr>
                        <a:t>конкурса</a:t>
                      </a:r>
                      <a:endParaRPr lang="ru-RU" sz="1000" b="1" spc="-20" dirty="0">
                        <a:solidFill>
                          <a:srgbClr val="57556F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0% налог на прибыль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до срока, в котором объем льготы превысил 50% объема </a:t>
                      </a:r>
                      <a:r>
                        <a:rPr lang="ru-RU" sz="1200" kern="12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кап.вложений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0% налог на имущество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(в отношении вновь созданных/приобретенных ОС в целях реализации СПИК на период действия СПИК</a:t>
                      </a:r>
                      <a:endParaRPr lang="ru-RU" sz="12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Ускоренная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амортизация ОС </a:t>
                      </a:r>
                      <a:r>
                        <a:rPr lang="ru-RU" sz="10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(коэффициент не выше 2)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Упрощенные процедуры получения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статуса российского производителя 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 участия в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субсидиарных программах </a:t>
                      </a:r>
                      <a:r>
                        <a:rPr lang="ru-RU" sz="1100" b="1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Минпромторга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РФ 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Участник СПИК —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единственный поставщик 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для закупок для </a:t>
                      </a:r>
                      <a:r>
                        <a:rPr lang="ru-RU" sz="1100" b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гос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. и </a:t>
                      </a:r>
                      <a:r>
                        <a:rPr lang="ru-RU" sz="1100" b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мун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. нужд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103" name="Скругленный прямоугольник 102"/>
          <p:cNvSpPr/>
          <p:nvPr/>
        </p:nvSpPr>
        <p:spPr>
          <a:xfrm>
            <a:off x="5874862" y="146781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874862" y="214804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879445" y="400506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879335" y="5141761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52120" y="836712"/>
            <a:ext cx="3107867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ПОДДЕРЖКА</a:t>
            </a:r>
          </a:p>
        </p:txBody>
      </p:sp>
      <p:sp>
        <p:nvSpPr>
          <p:cNvPr id="57" name="TextBox 56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9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27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116632"/>
            <a:ext cx="5256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 О ПЛОЩАДКЕ 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08" r="1174" b="1310"/>
          <a:stretch/>
        </p:blipFill>
        <p:spPr bwMode="auto">
          <a:xfrm>
            <a:off x="44004" y="1725960"/>
            <a:ext cx="7533127" cy="50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 descr="http://spbstroy.com/images/ma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600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67" y="5529017"/>
            <a:ext cx="892870" cy="7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24128" y="679480"/>
            <a:ext cx="3096343" cy="41165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6004B"/>
                </a:solidFill>
                <a:latin typeface="Century Gothic" pitchFamily="34" charset="0"/>
              </a:rPr>
              <a:t>186 га</a:t>
            </a:r>
          </a:p>
          <a:p>
            <a:r>
              <a:rPr lang="ru-RU" sz="105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ОБШАЯ ПЛОЩАДЬ</a:t>
            </a:r>
          </a:p>
          <a:p>
            <a:endParaRPr lang="ru-RU" sz="800" kern="0" spc="-3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 smtClean="0">
                <a:solidFill>
                  <a:srgbClr val="96004B"/>
                </a:solidFill>
                <a:latin typeface="Century Gothic" pitchFamily="34" charset="0"/>
              </a:rPr>
              <a:t>150 га</a:t>
            </a:r>
          </a:p>
          <a:p>
            <a:r>
              <a:rPr lang="ru-RU" sz="105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СВОБОДНАЯ ПЛОЩАДЬ</a:t>
            </a:r>
          </a:p>
          <a:p>
            <a:endParaRPr lang="ru-RU" sz="800" kern="0" spc="-3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>
                <a:solidFill>
                  <a:srgbClr val="96004B"/>
                </a:solidFill>
                <a:latin typeface="Century Gothic" pitchFamily="34" charset="0"/>
              </a:rPr>
              <a:t>П4, П5</a:t>
            </a:r>
          </a:p>
          <a:p>
            <a:r>
              <a:rPr lang="ru-RU" sz="105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КАТЕГОРИЯ ЗЕМЕЛЬ</a:t>
            </a:r>
          </a:p>
          <a:p>
            <a:endParaRPr lang="ru-RU" sz="800" kern="0" spc="-3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РЕЗИДЕНТЫ:</a:t>
            </a:r>
          </a:p>
          <a:p>
            <a:endParaRPr lang="en-US" sz="800" kern="0" spc="-3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ООО «Русские Газовые Турбины»</a:t>
            </a:r>
          </a:p>
          <a:p>
            <a:endParaRPr lang="ru-RU" sz="1400" b="1" dirty="0" smtClean="0">
              <a:solidFill>
                <a:srgbClr val="96004B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ООО «</a:t>
            </a:r>
            <a:r>
              <a:rPr lang="ru-RU" sz="1400" b="1" dirty="0" err="1" smtClean="0">
                <a:solidFill>
                  <a:srgbClr val="96004B"/>
                </a:solidFill>
                <a:latin typeface="Century Gothic" pitchFamily="34" charset="0"/>
              </a:rPr>
              <a:t>ИнтерЛогистика</a:t>
            </a:r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»</a:t>
            </a:r>
          </a:p>
          <a:p>
            <a:endParaRPr lang="en-US" sz="800" kern="0" spc="-3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b="1" dirty="0">
                <a:solidFill>
                  <a:srgbClr val="96004B"/>
                </a:solidFill>
                <a:latin typeface="Century Gothic" pitchFamily="34" charset="0"/>
              </a:rPr>
              <a:t>ООО «Остеомед – М</a:t>
            </a:r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»</a:t>
            </a:r>
          </a:p>
          <a:p>
            <a:endParaRPr lang="ru-RU" sz="800" b="1" dirty="0" smtClean="0">
              <a:solidFill>
                <a:srgbClr val="96004B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ОАО «Ярославский бройлер»</a:t>
            </a:r>
            <a:endParaRPr lang="ru-RU" sz="1400" b="1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8391989" y="1049171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7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19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5" y="2356540"/>
            <a:ext cx="2256763" cy="15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8626"/>
            <a:ext cx="2257138" cy="12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257138" cy="1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" name="Таблица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90506"/>
              </p:ext>
            </p:extLst>
          </p:nvPr>
        </p:nvGraphicFramePr>
        <p:xfrm>
          <a:off x="210791" y="764704"/>
          <a:ext cx="6088295" cy="58419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4985"/>
                <a:gridCol w="3743310"/>
              </a:tblGrid>
              <a:tr h="36032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Кадастровый квартал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76:20:120306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2453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Общая </a:t>
                      </a: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площадь промзоны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186 га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Свободная площадь промзоны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150 га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Форма собственности на землю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Не разграничена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64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Категория земель/максимально допустимый класс опасности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П4/</a:t>
                      </a:r>
                      <a:r>
                        <a:rPr lang="en-US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IV</a:t>
                      </a:r>
                      <a:r>
                        <a:rPr lang="en-US" sz="1000" spc="0" baseline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0" baseline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класс, </a:t>
                      </a: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П5/</a:t>
                      </a:r>
                      <a:r>
                        <a:rPr lang="en-US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V </a:t>
                      </a: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класс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Наличие зданий и сооружений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Отсутствуют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Перепад высот, м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Н 111.90-106.00 с уклоном в сторону р. Уткашь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Уровень грунтовых вод, м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Грунтовые воды залегают на глубине 2,6 – 6м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60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Удаленность от жилой застройки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От 0,1 до 0,5км жилые дома мкр. Копаево, дер. Воронино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Удаленность от крупнейших автодорог (км)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Окружная дорога прилегает; в 2013 году организован выезд на Ярославский тракт (0,4км). Построены внутриплощадочные дороги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Удаленность от соседних предприятий и организаций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ООО «Русские Газовые Турбины» - 0,2 км,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ОАО «</a:t>
                      </a:r>
                      <a:r>
                        <a:rPr lang="ru-RU" sz="1000" kern="1200" spc="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Айс</a:t>
                      </a: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-Волга» - 0,1км, </a:t>
                      </a:r>
                      <a:r>
                        <a:rPr lang="ru-RU" sz="1000" kern="1200" spc="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Межрайбаза</a:t>
                      </a: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 - 0,2 км</a:t>
                      </a:r>
                      <a:endParaRPr lang="ru-RU" sz="1000" kern="12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66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Особенности земельного участка</a:t>
                      </a:r>
                      <a:endParaRPr lang="ru-RU" sz="1000" b="1" kern="12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Природоохранные ограничения: соблюдение СЗЗ населенных пунктов и экологических норм; сохранить имеющиеся рядом </a:t>
                      </a: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lang="ru-RU" sz="1000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пункта полигонометрии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История земельного участка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Луг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10616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Дополнительная информация</a:t>
                      </a:r>
                      <a:endParaRPr lang="ru-RU" sz="1000" b="1" kern="12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Первый резидент промышленной площадки - СП корпорации General Electric, Группа «Интер РАО» - ООО «Русские газовые турбины» (сборка и испытание газовых турбин). Официальный запуск завода состоялся 24.10.2014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pic>
        <p:nvPicPr>
          <p:cNvPr id="125" name="Picture 2" descr="Газотурбинная установка 6F.03 (6FA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279870"/>
            <a:ext cx="2257138" cy="13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7544" y="116632"/>
            <a:ext cx="5256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 О ПЛОЩАДКЕ 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3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7544" y="116632"/>
            <a:ext cx="33361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ПРОЕКТ ПЛАНИРОВКИ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821904"/>
            <a:ext cx="7891024" cy="5415408"/>
            <a:chOff x="641416" y="1268760"/>
            <a:chExt cx="7891024" cy="541540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16" y="1268760"/>
              <a:ext cx="7891024" cy="5415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20953821">
              <a:off x="2390718" y="1532475"/>
              <a:ext cx="2782749" cy="1258951"/>
            </a:xfrm>
            <a:custGeom>
              <a:avLst/>
              <a:gdLst>
                <a:gd name="connsiteX0" fmla="*/ 0 w 2088232"/>
                <a:gd name="connsiteY0" fmla="*/ 0 h 822307"/>
                <a:gd name="connsiteX1" fmla="*/ 2088232 w 2088232"/>
                <a:gd name="connsiteY1" fmla="*/ 0 h 822307"/>
                <a:gd name="connsiteX2" fmla="*/ 2088232 w 2088232"/>
                <a:gd name="connsiteY2" fmla="*/ 822307 h 822307"/>
                <a:gd name="connsiteX3" fmla="*/ 0 w 2088232"/>
                <a:gd name="connsiteY3" fmla="*/ 822307 h 822307"/>
                <a:gd name="connsiteX4" fmla="*/ 0 w 2088232"/>
                <a:gd name="connsiteY4" fmla="*/ 0 h 822307"/>
                <a:gd name="connsiteX0" fmla="*/ 61713 w 2149945"/>
                <a:gd name="connsiteY0" fmla="*/ 0 h 822307"/>
                <a:gd name="connsiteX1" fmla="*/ 2149945 w 2149945"/>
                <a:gd name="connsiteY1" fmla="*/ 0 h 822307"/>
                <a:gd name="connsiteX2" fmla="*/ 2149945 w 2149945"/>
                <a:gd name="connsiteY2" fmla="*/ 822307 h 822307"/>
                <a:gd name="connsiteX3" fmla="*/ 0 w 2149945"/>
                <a:gd name="connsiteY3" fmla="*/ 815417 h 822307"/>
                <a:gd name="connsiteX4" fmla="*/ 61713 w 2149945"/>
                <a:gd name="connsiteY4" fmla="*/ 0 h 822307"/>
                <a:gd name="connsiteX0" fmla="*/ 61713 w 2245006"/>
                <a:gd name="connsiteY0" fmla="*/ 0 h 997945"/>
                <a:gd name="connsiteX1" fmla="*/ 2149945 w 2245006"/>
                <a:gd name="connsiteY1" fmla="*/ 0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  <a:gd name="connsiteX0" fmla="*/ 61713 w 2245006"/>
                <a:gd name="connsiteY0" fmla="*/ 0 h 997945"/>
                <a:gd name="connsiteX1" fmla="*/ 1562946 w 2245006"/>
                <a:gd name="connsiteY1" fmla="*/ 104077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  <a:gd name="connsiteX0" fmla="*/ 61713 w 2245006"/>
                <a:gd name="connsiteY0" fmla="*/ 0 h 997945"/>
                <a:gd name="connsiteX1" fmla="*/ 1366674 w 2245006"/>
                <a:gd name="connsiteY1" fmla="*/ 90983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006" h="997945">
                  <a:moveTo>
                    <a:pt x="61713" y="0"/>
                  </a:moveTo>
                  <a:lnTo>
                    <a:pt x="1366674" y="90983"/>
                  </a:lnTo>
                  <a:lnTo>
                    <a:pt x="2245006" y="997945"/>
                  </a:lnTo>
                  <a:lnTo>
                    <a:pt x="0" y="815417"/>
                  </a:lnTo>
                  <a:lnTo>
                    <a:pt x="61713" y="0"/>
                  </a:lnTo>
                  <a:close/>
                </a:path>
              </a:pathLst>
            </a:custGeom>
            <a:solidFill>
              <a:srgbClr val="96004B">
                <a:alpha val="47059"/>
              </a:srgbClr>
            </a:solidFill>
            <a:ln w="19050">
              <a:solidFill>
                <a:srgbClr val="9600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7" name="Picture 2" descr="&amp;Acy;&amp;rcy;&amp;mcy;&amp;icy;&amp;yacy; &quot; &amp;Vcy;&amp;ocy;&amp;iecy;&amp;ncy;&amp;ncy;&amp;acy;&amp;yacy; &amp;bcy;&amp;acy;&amp;zcy;&amp;acy; &amp;ncy;&amp;acy; &amp;Acy;&amp;lcy;&amp;yacy;&amp;scy;&amp;kcy;&amp;iecy; &amp;pcy;&amp;iecy;&amp;rcy;&amp;iecy;&amp;shcy;&amp;lcy;&amp;acy; &amp;ncy;&amp;acy; &amp;acy;&amp;lcy;&amp;softcy;&amp;tcy;&amp;iecy;&amp;rcy;&amp;ncy;&amp;acy;&amp;tcy;&amp;icy;&amp;vcy;&amp;ncy;&amp;ocy;&amp;iecy; &amp;tcy;&amp;ocy;&amp;pcy;&amp;lcy;&amp;icy;&amp;vcy;&amp;ocy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4060">
              <a:off x="3770277" y="2216728"/>
              <a:ext cx="435943" cy="39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244714">
              <a:off x="2526385" y="1862137"/>
              <a:ext cx="147865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ООО «Русские</a:t>
              </a:r>
            </a:p>
            <a:p>
              <a:r>
                <a:rPr lang="ru-RU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Газовые</a:t>
              </a:r>
            </a:p>
            <a:p>
              <a:r>
                <a:rPr lang="ru-RU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Турбины»</a:t>
              </a:r>
              <a:endParaRPr lang="ru-RU" sz="105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868144" y="579458"/>
            <a:ext cx="2634440" cy="1874359"/>
          </a:xfrm>
          <a:prstGeom prst="rect">
            <a:avLst/>
          </a:prstGeom>
          <a:solidFill>
            <a:srgbClr val="7D8E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ct val="6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Участки для размещения предприятий: </a:t>
            </a:r>
          </a:p>
          <a:p>
            <a:pPr lvl="0">
              <a:spcAft>
                <a:spcPct val="65000"/>
              </a:spcAft>
            </a:pPr>
            <a:r>
              <a:rPr lang="ru-RU" sz="1200" spc="-40" dirty="0" smtClean="0">
                <a:solidFill>
                  <a:schemeClr val="bg1"/>
                </a:solidFill>
                <a:latin typeface="Century Gothic" pitchFamily="34" charset="0"/>
              </a:rPr>
              <a:t>машиностроения, станкостроения, приборостроения, металлообработки, строительной и деревообрабатывающей промышленности</a:t>
            </a:r>
            <a:endParaRPr lang="en-US" sz="1200" spc="-4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5071739"/>
            <a:ext cx="2952006" cy="1560427"/>
          </a:xfrm>
          <a:prstGeom prst="rect">
            <a:avLst/>
          </a:prstGeom>
          <a:solidFill>
            <a:srgbClr val="7D8E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ct val="65000"/>
              </a:spcAft>
            </a:pPr>
            <a:r>
              <a:rPr lang="ru-RU" sz="1200" b="1" spc="-30" dirty="0">
                <a:solidFill>
                  <a:schemeClr val="bg1"/>
                </a:solidFill>
                <a:latin typeface="Century Gothic" pitchFamily="34" charset="0"/>
              </a:rPr>
              <a:t>Дополнительно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- 2 логистических центра 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объекты общественно-деловой застройки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объекты инженерной </a:t>
            </a:r>
            <a:r>
              <a:rPr lang="ru-RU" sz="1200" spc="-30" dirty="0" smtClean="0">
                <a:solidFill>
                  <a:schemeClr val="bg1"/>
                </a:solidFill>
                <a:latin typeface="Century Gothic" pitchFamily="34" charset="0"/>
              </a:rPr>
              <a:t>инфраструктуры</a:t>
            </a:r>
            <a:endParaRPr lang="ru-RU" sz="1200" spc="-3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3180">
            <a:off x="3779912" y="1700808"/>
            <a:ext cx="427796" cy="4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295275" y="1019175"/>
            <a:ext cx="1743075" cy="1476375"/>
          </a:xfrm>
          <a:custGeom>
            <a:avLst/>
            <a:gdLst>
              <a:gd name="connsiteX0" fmla="*/ 0 w 1743075"/>
              <a:gd name="connsiteY0" fmla="*/ 95250 h 1476375"/>
              <a:gd name="connsiteX1" fmla="*/ 419100 w 1743075"/>
              <a:gd name="connsiteY1" fmla="*/ 1476375 h 1476375"/>
              <a:gd name="connsiteX2" fmla="*/ 1743075 w 1743075"/>
              <a:gd name="connsiteY2" fmla="*/ 1343025 h 1476375"/>
              <a:gd name="connsiteX3" fmla="*/ 1581150 w 1743075"/>
              <a:gd name="connsiteY3" fmla="*/ 0 h 1476375"/>
              <a:gd name="connsiteX4" fmla="*/ 0 w 1743075"/>
              <a:gd name="connsiteY4" fmla="*/ 9525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75" h="1476375">
                <a:moveTo>
                  <a:pt x="0" y="95250"/>
                </a:moveTo>
                <a:lnTo>
                  <a:pt x="419100" y="1476375"/>
                </a:lnTo>
                <a:lnTo>
                  <a:pt x="1743075" y="1343025"/>
                </a:lnTo>
                <a:lnTo>
                  <a:pt x="158115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B00058">
              <a:alpha val="47000"/>
            </a:srgbClr>
          </a:solidFill>
          <a:ln>
            <a:solidFill>
              <a:srgbClr val="9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 rot="21244714">
            <a:off x="537543" y="1580279"/>
            <a:ext cx="1447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ООО «</a:t>
            </a:r>
            <a:r>
              <a:rPr lang="ru-RU" sz="1050" b="1" dirty="0" err="1" smtClean="0">
                <a:solidFill>
                  <a:schemeClr val="bg1"/>
                </a:solidFill>
                <a:latin typeface="Century Gothic" pitchFamily="34" charset="0"/>
              </a:rPr>
              <a:t>ИнтерЛогистика</a:t>
            </a:r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»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53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6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167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7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4"/>
          <p:cNvGrpSpPr/>
          <p:nvPr/>
        </p:nvGrpSpPr>
        <p:grpSpPr>
          <a:xfrm>
            <a:off x="323528" y="908720"/>
            <a:ext cx="7632848" cy="5750614"/>
            <a:chOff x="2452699" y="846738"/>
            <a:chExt cx="6151749" cy="4598486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4" t="21592" r="29925" b="14084"/>
            <a:stretch/>
          </p:blipFill>
          <p:spPr bwMode="auto">
            <a:xfrm>
              <a:off x="2452699" y="846738"/>
              <a:ext cx="6148682" cy="459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2" name="Соединительная линия уступом 61"/>
            <p:cNvCxnSpPr/>
            <p:nvPr/>
          </p:nvCxnSpPr>
          <p:spPr>
            <a:xfrm rot="10800000">
              <a:off x="4197856" y="1173237"/>
              <a:ext cx="861670" cy="1611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645072" y="1083221"/>
              <a:ext cx="1933168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РЫБИНСКИЙ ГРУЗОВОЙ ПОРТ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4152137" y="115037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Прямоугольник 16"/>
            <p:cNvSpPr/>
            <p:nvPr/>
          </p:nvSpPr>
          <p:spPr>
            <a:xfrm rot="21299072">
              <a:off x="5129778" y="3569897"/>
              <a:ext cx="2736734" cy="1726986"/>
            </a:xfrm>
            <a:custGeom>
              <a:avLst/>
              <a:gdLst>
                <a:gd name="connsiteX0" fmla="*/ 0 w 2179704"/>
                <a:gd name="connsiteY0" fmla="*/ 0 h 1944216"/>
                <a:gd name="connsiteX1" fmla="*/ 2179704 w 2179704"/>
                <a:gd name="connsiteY1" fmla="*/ 0 h 1944216"/>
                <a:gd name="connsiteX2" fmla="*/ 2179704 w 2179704"/>
                <a:gd name="connsiteY2" fmla="*/ 1944216 h 1944216"/>
                <a:gd name="connsiteX3" fmla="*/ 0 w 2179704"/>
                <a:gd name="connsiteY3" fmla="*/ 1944216 h 1944216"/>
                <a:gd name="connsiteX4" fmla="*/ 0 w 2179704"/>
                <a:gd name="connsiteY4" fmla="*/ 0 h 1944216"/>
                <a:gd name="connsiteX0" fmla="*/ 0 w 2179704"/>
                <a:gd name="connsiteY0" fmla="*/ 0 h 2151898"/>
                <a:gd name="connsiteX1" fmla="*/ 2179704 w 2179704"/>
                <a:gd name="connsiteY1" fmla="*/ 0 h 2151898"/>
                <a:gd name="connsiteX2" fmla="*/ 2179704 w 2179704"/>
                <a:gd name="connsiteY2" fmla="*/ 1944216 h 2151898"/>
                <a:gd name="connsiteX3" fmla="*/ 507025 w 2179704"/>
                <a:gd name="connsiteY3" fmla="*/ 2151898 h 2151898"/>
                <a:gd name="connsiteX4" fmla="*/ 0 w 2179704"/>
                <a:gd name="connsiteY4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3374730 w 3374730"/>
                <a:gd name="connsiteY2" fmla="*/ 1401452 h 2151898"/>
                <a:gd name="connsiteX3" fmla="*/ 507025 w 3374730"/>
                <a:gd name="connsiteY3" fmla="*/ 2151898 h 2151898"/>
                <a:gd name="connsiteX4" fmla="*/ 0 w 3374730"/>
                <a:gd name="connsiteY4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3374730 w 3374730"/>
                <a:gd name="connsiteY2" fmla="*/ 1401452 h 2151898"/>
                <a:gd name="connsiteX3" fmla="*/ 507025 w 3374730"/>
                <a:gd name="connsiteY3" fmla="*/ 2151898 h 2151898"/>
                <a:gd name="connsiteX4" fmla="*/ 0 w 3374730"/>
                <a:gd name="connsiteY4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2808193 w 3374730"/>
                <a:gd name="connsiteY2" fmla="*/ 746504 h 2151898"/>
                <a:gd name="connsiteX3" fmla="*/ 3374730 w 3374730"/>
                <a:gd name="connsiteY3" fmla="*/ 1401452 h 2151898"/>
                <a:gd name="connsiteX4" fmla="*/ 507025 w 3374730"/>
                <a:gd name="connsiteY4" fmla="*/ 2151898 h 2151898"/>
                <a:gd name="connsiteX5" fmla="*/ 0 w 3374730"/>
                <a:gd name="connsiteY5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2545033 w 3374730"/>
                <a:gd name="connsiteY2" fmla="*/ 1014081 h 2151898"/>
                <a:gd name="connsiteX3" fmla="*/ 3374730 w 3374730"/>
                <a:gd name="connsiteY3" fmla="*/ 1401452 h 2151898"/>
                <a:gd name="connsiteX4" fmla="*/ 507025 w 3374730"/>
                <a:gd name="connsiteY4" fmla="*/ 2151898 h 2151898"/>
                <a:gd name="connsiteX5" fmla="*/ 0 w 3374730"/>
                <a:gd name="connsiteY5" fmla="*/ 0 h 2151898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0 w 3374730"/>
                <a:gd name="connsiteY5" fmla="*/ 6429 h 2158327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207678 w 3374730"/>
                <a:gd name="connsiteY5" fmla="*/ 866378 h 2158327"/>
                <a:gd name="connsiteX6" fmla="*/ 0 w 3374730"/>
                <a:gd name="connsiteY6" fmla="*/ 6429 h 2158327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119428 w 3374730"/>
                <a:gd name="connsiteY5" fmla="*/ 884131 h 2158327"/>
                <a:gd name="connsiteX6" fmla="*/ 0 w 3374730"/>
                <a:gd name="connsiteY6" fmla="*/ 6429 h 2158327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119428 w 3374730"/>
                <a:gd name="connsiteY5" fmla="*/ 884131 h 2158327"/>
                <a:gd name="connsiteX6" fmla="*/ 0 w 3374730"/>
                <a:gd name="connsiteY6" fmla="*/ 6429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64973 w 3420275"/>
                <a:gd name="connsiteY5" fmla="*/ 884131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64973 w 3420275"/>
                <a:gd name="connsiteY5" fmla="*/ 884131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64973 w 3420275"/>
                <a:gd name="connsiteY5" fmla="*/ 884131 h 2158327"/>
                <a:gd name="connsiteX6" fmla="*/ 0 w 3420275"/>
                <a:gd name="connsiteY6" fmla="*/ 2432 h 2158327"/>
                <a:gd name="connsiteX0" fmla="*/ 49135 w 3469410"/>
                <a:gd name="connsiteY0" fmla="*/ 2432 h 2158327"/>
                <a:gd name="connsiteX1" fmla="*/ 1387631 w 3469410"/>
                <a:gd name="connsiteY1" fmla="*/ 0 h 2158327"/>
                <a:gd name="connsiteX2" fmla="*/ 2639713 w 3469410"/>
                <a:gd name="connsiteY2" fmla="*/ 1020510 h 2158327"/>
                <a:gd name="connsiteX3" fmla="*/ 3469410 w 3469410"/>
                <a:gd name="connsiteY3" fmla="*/ 1407881 h 2158327"/>
                <a:gd name="connsiteX4" fmla="*/ 601705 w 3469410"/>
                <a:gd name="connsiteY4" fmla="*/ 2158327 h 2158327"/>
                <a:gd name="connsiteX5" fmla="*/ 49135 w 3469410"/>
                <a:gd name="connsiteY5" fmla="*/ 2432 h 2158327"/>
                <a:gd name="connsiteX0" fmla="*/ 19361 w 3439636"/>
                <a:gd name="connsiteY0" fmla="*/ 2432 h 2158327"/>
                <a:gd name="connsiteX1" fmla="*/ 1357857 w 3439636"/>
                <a:gd name="connsiteY1" fmla="*/ 0 h 2158327"/>
                <a:gd name="connsiteX2" fmla="*/ 2609939 w 3439636"/>
                <a:gd name="connsiteY2" fmla="*/ 1020510 h 2158327"/>
                <a:gd name="connsiteX3" fmla="*/ 3439636 w 3439636"/>
                <a:gd name="connsiteY3" fmla="*/ 1407881 h 2158327"/>
                <a:gd name="connsiteX4" fmla="*/ 571931 w 3439636"/>
                <a:gd name="connsiteY4" fmla="*/ 2158327 h 2158327"/>
                <a:gd name="connsiteX5" fmla="*/ 19361 w 3439636"/>
                <a:gd name="connsiteY5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0 w 3420275"/>
                <a:gd name="connsiteY5" fmla="*/ 2432 h 2158327"/>
                <a:gd name="connsiteX0" fmla="*/ 54157 w 3474432"/>
                <a:gd name="connsiteY0" fmla="*/ 2432 h 2158327"/>
                <a:gd name="connsiteX1" fmla="*/ 1392653 w 3474432"/>
                <a:gd name="connsiteY1" fmla="*/ 0 h 2158327"/>
                <a:gd name="connsiteX2" fmla="*/ 2644735 w 3474432"/>
                <a:gd name="connsiteY2" fmla="*/ 1020510 h 2158327"/>
                <a:gd name="connsiteX3" fmla="*/ 3474432 w 3474432"/>
                <a:gd name="connsiteY3" fmla="*/ 1407881 h 2158327"/>
                <a:gd name="connsiteX4" fmla="*/ 606727 w 3474432"/>
                <a:gd name="connsiteY4" fmla="*/ 2158327 h 2158327"/>
                <a:gd name="connsiteX5" fmla="*/ 294972 w 3474432"/>
                <a:gd name="connsiteY5" fmla="*/ 906084 h 2158327"/>
                <a:gd name="connsiteX6" fmla="*/ 54157 w 3474432"/>
                <a:gd name="connsiteY6" fmla="*/ 2432 h 2158327"/>
                <a:gd name="connsiteX0" fmla="*/ 62659 w 3482934"/>
                <a:gd name="connsiteY0" fmla="*/ 2432 h 2158327"/>
                <a:gd name="connsiteX1" fmla="*/ 1401155 w 3482934"/>
                <a:gd name="connsiteY1" fmla="*/ 0 h 2158327"/>
                <a:gd name="connsiteX2" fmla="*/ 2653237 w 3482934"/>
                <a:gd name="connsiteY2" fmla="*/ 1020510 h 2158327"/>
                <a:gd name="connsiteX3" fmla="*/ 3482934 w 3482934"/>
                <a:gd name="connsiteY3" fmla="*/ 1407881 h 2158327"/>
                <a:gd name="connsiteX4" fmla="*/ 615229 w 3482934"/>
                <a:gd name="connsiteY4" fmla="*/ 2158327 h 2158327"/>
                <a:gd name="connsiteX5" fmla="*/ 238619 w 3482934"/>
                <a:gd name="connsiteY5" fmla="*/ 904217 h 2158327"/>
                <a:gd name="connsiteX6" fmla="*/ 62659 w 3482934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75960 w 3420275"/>
                <a:gd name="connsiteY5" fmla="*/ 904217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75960 w 3420275"/>
                <a:gd name="connsiteY5" fmla="*/ 904217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75960 w 3420275"/>
                <a:gd name="connsiteY5" fmla="*/ 904217 h 2158327"/>
                <a:gd name="connsiteX6" fmla="*/ 0 w 3420275"/>
                <a:gd name="connsiteY6" fmla="*/ 2432 h 215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0275" h="2158327">
                  <a:moveTo>
                    <a:pt x="0" y="2432"/>
                  </a:moveTo>
                  <a:lnTo>
                    <a:pt x="1338496" y="0"/>
                  </a:lnTo>
                  <a:lnTo>
                    <a:pt x="2590578" y="1020510"/>
                  </a:lnTo>
                  <a:lnTo>
                    <a:pt x="3420275" y="1407881"/>
                  </a:lnTo>
                  <a:cubicBezTo>
                    <a:pt x="1926434" y="1860697"/>
                    <a:pt x="1508472" y="1908178"/>
                    <a:pt x="552570" y="2158327"/>
                  </a:cubicBezTo>
                  <a:cubicBezTo>
                    <a:pt x="391052" y="1189110"/>
                    <a:pt x="268055" y="1263533"/>
                    <a:pt x="175960" y="904217"/>
                  </a:cubicBezTo>
                  <a:cubicBezTo>
                    <a:pt x="143724" y="603699"/>
                    <a:pt x="144037" y="698469"/>
                    <a:pt x="0" y="2432"/>
                  </a:cubicBezTo>
                  <a:close/>
                </a:path>
              </a:pathLst>
            </a:custGeom>
            <a:solidFill>
              <a:srgbClr val="4F81BD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20871838">
              <a:off x="5691930" y="4338296"/>
              <a:ext cx="1164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ВОСТОЧНАЯ </a:t>
              </a:r>
              <a:b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</a:b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ПРОМЗОНА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4689806" y="3472815"/>
              <a:ext cx="2794058" cy="216024"/>
            </a:xfrm>
            <a:prstGeom prst="line">
              <a:avLst/>
            </a:prstGeom>
            <a:ln w="28575" cmpd="dbl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21325830">
              <a:off x="6750017" y="3201403"/>
              <a:ext cx="856826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Ж/Д ВЕТКА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 rot="21234650">
              <a:off x="5210031" y="3682161"/>
              <a:ext cx="420469" cy="450042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33053" y="3898546"/>
              <a:ext cx="1133696" cy="230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ЛОГИСТИЧЕСКАЯ ПЛОЩАДКА /проект/</a:t>
              </a:r>
              <a:endParaRPr lang="ru-RU" sz="7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1" name="Прямоугольник 12"/>
            <p:cNvSpPr/>
            <p:nvPr/>
          </p:nvSpPr>
          <p:spPr>
            <a:xfrm rot="20700000">
              <a:off x="4338307" y="3114362"/>
              <a:ext cx="282329" cy="537639"/>
            </a:xfrm>
            <a:custGeom>
              <a:avLst/>
              <a:gdLst>
                <a:gd name="connsiteX0" fmla="*/ 0 w 298542"/>
                <a:gd name="connsiteY0" fmla="*/ 0 h 504056"/>
                <a:gd name="connsiteX1" fmla="*/ 298542 w 298542"/>
                <a:gd name="connsiteY1" fmla="*/ 0 h 504056"/>
                <a:gd name="connsiteX2" fmla="*/ 298542 w 298542"/>
                <a:gd name="connsiteY2" fmla="*/ 504056 h 504056"/>
                <a:gd name="connsiteX3" fmla="*/ 0 w 298542"/>
                <a:gd name="connsiteY3" fmla="*/ 504056 h 504056"/>
                <a:gd name="connsiteX4" fmla="*/ 0 w 298542"/>
                <a:gd name="connsiteY4" fmla="*/ 0 h 504056"/>
                <a:gd name="connsiteX0" fmla="*/ 0 w 298542"/>
                <a:gd name="connsiteY0" fmla="*/ 43401 h 547457"/>
                <a:gd name="connsiteX1" fmla="*/ 125856 w 298542"/>
                <a:gd name="connsiteY1" fmla="*/ 17 h 547457"/>
                <a:gd name="connsiteX2" fmla="*/ 298542 w 298542"/>
                <a:gd name="connsiteY2" fmla="*/ 43401 h 547457"/>
                <a:gd name="connsiteX3" fmla="*/ 298542 w 298542"/>
                <a:gd name="connsiteY3" fmla="*/ 547457 h 547457"/>
                <a:gd name="connsiteX4" fmla="*/ 0 w 298542"/>
                <a:gd name="connsiteY4" fmla="*/ 547457 h 547457"/>
                <a:gd name="connsiteX5" fmla="*/ 0 w 298542"/>
                <a:gd name="connsiteY5" fmla="*/ 43401 h 547457"/>
                <a:gd name="connsiteX0" fmla="*/ 0 w 298542"/>
                <a:gd name="connsiteY0" fmla="*/ 43401 h 547457"/>
                <a:gd name="connsiteX1" fmla="*/ 125856 w 298542"/>
                <a:gd name="connsiteY1" fmla="*/ 17 h 547457"/>
                <a:gd name="connsiteX2" fmla="*/ 298542 w 298542"/>
                <a:gd name="connsiteY2" fmla="*/ 43401 h 547457"/>
                <a:gd name="connsiteX3" fmla="*/ 294034 w 298542"/>
                <a:gd name="connsiteY3" fmla="*/ 485768 h 547457"/>
                <a:gd name="connsiteX4" fmla="*/ 0 w 298542"/>
                <a:gd name="connsiteY4" fmla="*/ 547457 h 547457"/>
                <a:gd name="connsiteX5" fmla="*/ 0 w 298542"/>
                <a:gd name="connsiteY5" fmla="*/ 43401 h 547457"/>
                <a:gd name="connsiteX0" fmla="*/ 0 w 298542"/>
                <a:gd name="connsiteY0" fmla="*/ 43401 h 537656"/>
                <a:gd name="connsiteX1" fmla="*/ 125856 w 298542"/>
                <a:gd name="connsiteY1" fmla="*/ 17 h 537656"/>
                <a:gd name="connsiteX2" fmla="*/ 298542 w 298542"/>
                <a:gd name="connsiteY2" fmla="*/ 43401 h 537656"/>
                <a:gd name="connsiteX3" fmla="*/ 294034 w 298542"/>
                <a:gd name="connsiteY3" fmla="*/ 485768 h 537656"/>
                <a:gd name="connsiteX4" fmla="*/ 149884 w 298542"/>
                <a:gd name="connsiteY4" fmla="*/ 537656 h 537656"/>
                <a:gd name="connsiteX5" fmla="*/ 0 w 298542"/>
                <a:gd name="connsiteY5" fmla="*/ 43401 h 537656"/>
                <a:gd name="connsiteX0" fmla="*/ 0 w 298542"/>
                <a:gd name="connsiteY0" fmla="*/ 43401 h 537656"/>
                <a:gd name="connsiteX1" fmla="*/ 125856 w 298542"/>
                <a:gd name="connsiteY1" fmla="*/ 17 h 537656"/>
                <a:gd name="connsiteX2" fmla="*/ 298542 w 298542"/>
                <a:gd name="connsiteY2" fmla="*/ 43401 h 537656"/>
                <a:gd name="connsiteX3" fmla="*/ 294034 w 298542"/>
                <a:gd name="connsiteY3" fmla="*/ 485768 h 537656"/>
                <a:gd name="connsiteX4" fmla="*/ 149884 w 298542"/>
                <a:gd name="connsiteY4" fmla="*/ 537656 h 537656"/>
                <a:gd name="connsiteX5" fmla="*/ 43166 w 298542"/>
                <a:gd name="connsiteY5" fmla="*/ 190858 h 537656"/>
                <a:gd name="connsiteX6" fmla="*/ 0 w 298542"/>
                <a:gd name="connsiteY6" fmla="*/ 43401 h 537656"/>
                <a:gd name="connsiteX0" fmla="*/ 0 w 298542"/>
                <a:gd name="connsiteY0" fmla="*/ 43401 h 537656"/>
                <a:gd name="connsiteX1" fmla="*/ 125856 w 298542"/>
                <a:gd name="connsiteY1" fmla="*/ 17 h 537656"/>
                <a:gd name="connsiteX2" fmla="*/ 298542 w 298542"/>
                <a:gd name="connsiteY2" fmla="*/ 43401 h 537656"/>
                <a:gd name="connsiteX3" fmla="*/ 294034 w 298542"/>
                <a:gd name="connsiteY3" fmla="*/ 485768 h 537656"/>
                <a:gd name="connsiteX4" fmla="*/ 149884 w 298542"/>
                <a:gd name="connsiteY4" fmla="*/ 537656 h 537656"/>
                <a:gd name="connsiteX5" fmla="*/ 11705 w 298542"/>
                <a:gd name="connsiteY5" fmla="*/ 229761 h 537656"/>
                <a:gd name="connsiteX6" fmla="*/ 0 w 298542"/>
                <a:gd name="connsiteY6" fmla="*/ 43401 h 537656"/>
                <a:gd name="connsiteX0" fmla="*/ 0 w 286837"/>
                <a:gd name="connsiteY0" fmla="*/ 229744 h 537639"/>
                <a:gd name="connsiteX1" fmla="*/ 114151 w 286837"/>
                <a:gd name="connsiteY1" fmla="*/ 0 h 537639"/>
                <a:gd name="connsiteX2" fmla="*/ 286837 w 286837"/>
                <a:gd name="connsiteY2" fmla="*/ 43384 h 537639"/>
                <a:gd name="connsiteX3" fmla="*/ 282329 w 286837"/>
                <a:gd name="connsiteY3" fmla="*/ 485751 h 537639"/>
                <a:gd name="connsiteX4" fmla="*/ 138179 w 286837"/>
                <a:gd name="connsiteY4" fmla="*/ 537639 h 537639"/>
                <a:gd name="connsiteX5" fmla="*/ 0 w 286837"/>
                <a:gd name="connsiteY5" fmla="*/ 229744 h 537639"/>
                <a:gd name="connsiteX0" fmla="*/ 0 w 286837"/>
                <a:gd name="connsiteY0" fmla="*/ 229744 h 537639"/>
                <a:gd name="connsiteX1" fmla="*/ 81200 w 286837"/>
                <a:gd name="connsiteY1" fmla="*/ 54283 h 537639"/>
                <a:gd name="connsiteX2" fmla="*/ 114151 w 286837"/>
                <a:gd name="connsiteY2" fmla="*/ 0 h 537639"/>
                <a:gd name="connsiteX3" fmla="*/ 286837 w 286837"/>
                <a:gd name="connsiteY3" fmla="*/ 43384 h 537639"/>
                <a:gd name="connsiteX4" fmla="*/ 282329 w 286837"/>
                <a:gd name="connsiteY4" fmla="*/ 485751 h 537639"/>
                <a:gd name="connsiteX5" fmla="*/ 138179 w 286837"/>
                <a:gd name="connsiteY5" fmla="*/ 537639 h 537639"/>
                <a:gd name="connsiteX6" fmla="*/ 0 w 286837"/>
                <a:gd name="connsiteY6" fmla="*/ 229744 h 537639"/>
                <a:gd name="connsiteX0" fmla="*/ 0 w 286837"/>
                <a:gd name="connsiteY0" fmla="*/ 229744 h 537639"/>
                <a:gd name="connsiteX1" fmla="*/ 39668 w 286837"/>
                <a:gd name="connsiteY1" fmla="*/ 32636 h 537639"/>
                <a:gd name="connsiteX2" fmla="*/ 114151 w 286837"/>
                <a:gd name="connsiteY2" fmla="*/ 0 h 537639"/>
                <a:gd name="connsiteX3" fmla="*/ 286837 w 286837"/>
                <a:gd name="connsiteY3" fmla="*/ 43384 h 537639"/>
                <a:gd name="connsiteX4" fmla="*/ 282329 w 286837"/>
                <a:gd name="connsiteY4" fmla="*/ 485751 h 537639"/>
                <a:gd name="connsiteX5" fmla="*/ 138179 w 286837"/>
                <a:gd name="connsiteY5" fmla="*/ 537639 h 537639"/>
                <a:gd name="connsiteX6" fmla="*/ 0 w 286837"/>
                <a:gd name="connsiteY6" fmla="*/ 229744 h 537639"/>
                <a:gd name="connsiteX0" fmla="*/ 0 w 282344"/>
                <a:gd name="connsiteY0" fmla="*/ 229744 h 537639"/>
                <a:gd name="connsiteX1" fmla="*/ 39668 w 282344"/>
                <a:gd name="connsiteY1" fmla="*/ 32636 h 537639"/>
                <a:gd name="connsiteX2" fmla="*/ 114151 w 282344"/>
                <a:gd name="connsiteY2" fmla="*/ 0 h 537639"/>
                <a:gd name="connsiteX3" fmla="*/ 179835 w 282344"/>
                <a:gd name="connsiteY3" fmla="*/ 177748 h 537639"/>
                <a:gd name="connsiteX4" fmla="*/ 282329 w 282344"/>
                <a:gd name="connsiteY4" fmla="*/ 485751 h 537639"/>
                <a:gd name="connsiteX5" fmla="*/ 138179 w 282344"/>
                <a:gd name="connsiteY5" fmla="*/ 537639 h 537639"/>
                <a:gd name="connsiteX6" fmla="*/ 0 w 282344"/>
                <a:gd name="connsiteY6" fmla="*/ 229744 h 537639"/>
                <a:gd name="connsiteX0" fmla="*/ 0 w 282329"/>
                <a:gd name="connsiteY0" fmla="*/ 229744 h 537639"/>
                <a:gd name="connsiteX1" fmla="*/ 39668 w 282329"/>
                <a:gd name="connsiteY1" fmla="*/ 32636 h 537639"/>
                <a:gd name="connsiteX2" fmla="*/ 114151 w 282329"/>
                <a:gd name="connsiteY2" fmla="*/ 0 h 537639"/>
                <a:gd name="connsiteX3" fmla="*/ 282329 w 282329"/>
                <a:gd name="connsiteY3" fmla="*/ 485751 h 537639"/>
                <a:gd name="connsiteX4" fmla="*/ 138179 w 282329"/>
                <a:gd name="connsiteY4" fmla="*/ 537639 h 537639"/>
                <a:gd name="connsiteX5" fmla="*/ 0 w 282329"/>
                <a:gd name="connsiteY5" fmla="*/ 229744 h 53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29" h="537639">
                  <a:moveTo>
                    <a:pt x="0" y="229744"/>
                  </a:moveTo>
                  <a:lnTo>
                    <a:pt x="39668" y="32636"/>
                  </a:lnTo>
                  <a:lnTo>
                    <a:pt x="114151" y="0"/>
                  </a:lnTo>
                  <a:lnTo>
                    <a:pt x="282329" y="485751"/>
                  </a:lnTo>
                  <a:lnTo>
                    <a:pt x="138179" y="537639"/>
                  </a:lnTo>
                  <a:lnTo>
                    <a:pt x="0" y="22974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 rot="21305206">
              <a:off x="3518077" y="3179854"/>
              <a:ext cx="783115" cy="288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КОНТЕЙНЕРНАЯ ПЛОЩАДКА</a:t>
              </a:r>
              <a:endParaRPr lang="ru-RU" sz="7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83768" y="1148233"/>
              <a:ext cx="1296144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РЫБИНСК-ТОВАРНЫЙ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2648992" y="10718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7" name="Picture 2" descr="http://chainimage.com/images/%D0%BE%D0%BF%D0%B0%D1%81%D0%BD%D0%BE%D1%81%D1%82%D1%8C-%D0%BF%D0%BE%D1%80%D0%B0%D0%B6%D0%B5%D0%BD%D0%B8%D1%8F-%D1%8D%D0%BB%D0%B5%D0%BA%D1%82%D1%80%D0%B8%D1%87%D0%B5%D1%81%D1%82%D0%B2%D0%BE%D0%B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567" y="2060848"/>
              <a:ext cx="335195" cy="28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2643079" y="1849645"/>
              <a:ext cx="1629895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ПС 110/6 ПОЛИГРАФМАШ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2030203">
              <a:off x="6371055" y="3816477"/>
              <a:ext cx="953024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ЛЭП 110 кВ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4839158" y="2678872"/>
              <a:ext cx="3157457" cy="1902256"/>
            </a:xfrm>
            <a:custGeom>
              <a:avLst/>
              <a:gdLst>
                <a:gd name="connsiteX0" fmla="*/ 0 w 3769360"/>
                <a:gd name="connsiteY0" fmla="*/ 0 h 2296160"/>
                <a:gd name="connsiteX1" fmla="*/ 1584960 w 3769360"/>
                <a:gd name="connsiteY1" fmla="*/ 1097280 h 2296160"/>
                <a:gd name="connsiteX2" fmla="*/ 2844800 w 3769360"/>
                <a:gd name="connsiteY2" fmla="*/ 1960880 h 2296160"/>
                <a:gd name="connsiteX3" fmla="*/ 3769360 w 3769360"/>
                <a:gd name="connsiteY3" fmla="*/ 2296160 h 2296160"/>
                <a:gd name="connsiteX4" fmla="*/ 3769360 w 3769360"/>
                <a:gd name="connsiteY4" fmla="*/ 2296160 h 229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360" h="2296160">
                  <a:moveTo>
                    <a:pt x="0" y="0"/>
                  </a:moveTo>
                  <a:lnTo>
                    <a:pt x="1584960" y="1097280"/>
                  </a:lnTo>
                  <a:lnTo>
                    <a:pt x="2844800" y="1960880"/>
                  </a:lnTo>
                  <a:lnTo>
                    <a:pt x="3769360" y="2296160"/>
                  </a:lnTo>
                  <a:lnTo>
                    <a:pt x="3769360" y="2296160"/>
                  </a:lnTo>
                </a:path>
              </a:pathLst>
            </a:custGeom>
            <a:noFill/>
            <a:ln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2" descr="http://chainimage.com/images/%D0%BE%D0%BF%D0%B0%D1%81%D0%BD%D0%BE%D1%81%D1%82%D1%8C-%D0%BF%D0%BE%D1%80%D0%B0%D0%B6%D0%B5%D0%BD%D0%B8%D1%8F-%D1%8D%D0%BB%D0%B5%D0%BA%D1%82%D1%80%D0%B8%D1%87%D0%B5%D1%81%D1%82%D0%B2%D0%BE%D0%B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54" y="3593569"/>
              <a:ext cx="167598" cy="14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5955448" y="3778473"/>
              <a:ext cx="552780" cy="2265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5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ПС Промзона /проект/</a:t>
              </a:r>
              <a:endParaRPr lang="ru-RU" sz="5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93" name="Picture 2" descr="http://chainimage.com/images/%D0%BE%D0%BF%D0%B0%D1%81%D0%BD%D0%BE%D1%81%D1%82%D1%8C-%D0%BF%D0%BE%D1%80%D0%B0%D0%B6%D0%B5%D0%BD%D0%B8%D1%8F-%D1%8D%D0%BB%D0%B5%D0%BA%D1%82%D1%80%D0%B8%D1%87%D0%B5%D1%81%D1%82%D0%B2%D0%BE%D0%B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5" y="4005064"/>
              <a:ext cx="167598" cy="14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5595408" y="4230962"/>
              <a:ext cx="431529" cy="1846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РП 26</a:t>
              </a:r>
              <a:endParaRPr lang="ru-RU" sz="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05" name="Соединительная линия уступом 104"/>
            <p:cNvCxnSpPr/>
            <p:nvPr/>
          </p:nvCxnSpPr>
          <p:spPr>
            <a:xfrm rot="5400000" flipH="1" flipV="1">
              <a:off x="4722984" y="2479891"/>
              <a:ext cx="1022217" cy="443954"/>
            </a:xfrm>
            <a:prstGeom prst="bentConnector3">
              <a:avLst>
                <a:gd name="adj1" fmla="val 62859"/>
              </a:avLst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476674" y="2190759"/>
              <a:ext cx="1265509" cy="3343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КС №10/</a:t>
              </a:r>
            </a:p>
            <a:p>
              <a:r>
                <a:rPr lang="ru-RU" sz="800" b="1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Ярославский тракт, 69</a:t>
              </a: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989255" y="3195835"/>
              <a:ext cx="36848" cy="365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227256" y="25431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9" name="Соединительная линия уступом 108"/>
            <p:cNvCxnSpPr/>
            <p:nvPr/>
          </p:nvCxnSpPr>
          <p:spPr>
            <a:xfrm rot="5400000" flipH="1" flipV="1">
              <a:off x="4114005" y="1612862"/>
              <a:ext cx="1033895" cy="7777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5034974" y="1481009"/>
              <a:ext cx="1692364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Насосная станция </a:t>
              </a:r>
              <a:r>
                <a:rPr lang="en-US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III </a:t>
              </a:r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подъема/ Я</a:t>
              </a:r>
              <a:r>
                <a:rPr lang="ru-RU" sz="8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рославский тракт 120а</a:t>
              </a:r>
              <a:endParaRPr lang="ru-RU" sz="8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4673558" y="3429000"/>
              <a:ext cx="2794058" cy="216024"/>
            </a:xfrm>
            <a:prstGeom prst="line">
              <a:avLst/>
            </a:prstGeom>
            <a:ln w="28575" cmpd="dbl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 rot="21336914">
              <a:off x="4649166" y="3336156"/>
              <a:ext cx="2031391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Газопровод ВД </a:t>
              </a:r>
              <a:r>
                <a:rPr lang="ru-RU" sz="900" b="1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Ø 530 </a:t>
              </a:r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мм от ГРС-1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926133" y="3531612"/>
              <a:ext cx="12700" cy="18542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5954847" y="3619203"/>
              <a:ext cx="1377692" cy="97829"/>
            </a:xfrm>
            <a:prstGeom prst="line">
              <a:avLst/>
            </a:prstGeom>
            <a:ln w="9525">
              <a:solidFill>
                <a:srgbClr val="FCE4D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 rot="21336914">
              <a:off x="6879868" y="3440211"/>
              <a:ext cx="1724580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36000" rIns="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Газопровод к ООО РГТ (90 м)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4485301" y="5013176"/>
              <a:ext cx="3342355" cy="0"/>
            </a:xfrm>
            <a:prstGeom prst="line">
              <a:avLst/>
            </a:prstGeom>
            <a:ln w="28575" cmpd="dbl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973954" y="5111696"/>
              <a:ext cx="2319625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Газопровод ВД «Горький-Череповец»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8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7544" y="116632"/>
            <a:ext cx="2778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ИНФРАСТРУКТУРА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cxnSp>
        <p:nvCxnSpPr>
          <p:cNvPr id="112" name="Соединительная линия уступом 111"/>
          <p:cNvCxnSpPr/>
          <p:nvPr/>
        </p:nvCxnSpPr>
        <p:spPr>
          <a:xfrm rot="10800000" flipV="1">
            <a:off x="1331640" y="4797152"/>
            <a:ext cx="2347468" cy="26193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/>
          <p:cNvSpPr/>
          <p:nvPr/>
        </p:nvSpPr>
        <p:spPr>
          <a:xfrm flipH="1" flipV="1">
            <a:off x="3707904" y="479714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5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7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116632"/>
            <a:ext cx="2778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ИНФРАСТРУКТУРА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pic>
        <p:nvPicPr>
          <p:cNvPr id="3074" name="Picture 2" descr="http://ru.icon-download.com/transport/doroga-wpieriedi-priamo-pierspiektiw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68660"/>
            <a:ext cx="688132" cy="6881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Ж/д ветка вдоль северной границы ЗУ.</a:t>
            </a:r>
          </a:p>
          <a:p>
            <a:r>
              <a:rPr lang="ru-RU" sz="1400" dirty="0" smtClean="0">
                <a:latin typeface="Century Gothic" pitchFamily="34" charset="0"/>
              </a:rPr>
              <a:t>Рыбинский грузовой порт – 2,5 км.</a:t>
            </a:r>
          </a:p>
          <a:p>
            <a:r>
              <a:rPr lang="ru-RU" sz="1400" dirty="0">
                <a:latin typeface="Century Gothic" pitchFamily="34" charset="0"/>
                <a:sym typeface="Webdings"/>
              </a:rPr>
              <a:t>М</a:t>
            </a:r>
            <a:r>
              <a:rPr lang="ru-RU" sz="1400" dirty="0">
                <a:latin typeface="Century Gothic" pitchFamily="34" charset="0"/>
              </a:rPr>
              <a:t>агистраль общегородского значения – Ярославский тракт с северной границы</a:t>
            </a:r>
          </a:p>
          <a:p>
            <a:r>
              <a:rPr lang="ru-RU" sz="1400" dirty="0" smtClean="0">
                <a:latin typeface="Century Gothic" pitchFamily="34" charset="0"/>
              </a:rPr>
              <a:t>Окружная автодорога (2 категория) вдоль  южной границы ЗУ/выезд на Тутаев</a:t>
            </a:r>
            <a:r>
              <a:rPr lang="ru-RU" sz="1400" dirty="0">
                <a:latin typeface="Century Gothic" pitchFamily="34" charset="0"/>
              </a:rPr>
              <a:t>, Ярославль, Москву, Пошехонье, Череповец, </a:t>
            </a:r>
            <a:r>
              <a:rPr lang="ru-RU" sz="1400" dirty="0" smtClean="0">
                <a:latin typeface="Century Gothic" pitchFamily="34" charset="0"/>
              </a:rPr>
              <a:t>Санкт-Петербург/</a:t>
            </a:r>
          </a:p>
          <a:p>
            <a:r>
              <a:rPr lang="ru-RU" sz="1400" dirty="0" smtClean="0">
                <a:latin typeface="Century Gothic" pitchFamily="34" charset="0"/>
              </a:rPr>
              <a:t>Внутриплощадочные автодороги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76" name="Picture 4" descr="http://www.triumf-klimat.ru/images/Otoplenie_voda/kra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" y="2497623"/>
            <a:ext cx="697350" cy="697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421" y="2402885"/>
            <a:ext cx="7483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Century Gothic" pitchFamily="34" charset="0"/>
              </a:rPr>
              <a:t>НС </a:t>
            </a:r>
            <a:r>
              <a:rPr lang="en-US" sz="1400" dirty="0" smtClean="0">
                <a:latin typeface="Century Gothic" pitchFamily="34" charset="0"/>
              </a:rPr>
              <a:t>III</a:t>
            </a:r>
            <a:r>
              <a:rPr lang="ru-RU" sz="1400" dirty="0" smtClean="0">
                <a:latin typeface="Century Gothic" pitchFamily="34" charset="0"/>
              </a:rPr>
              <a:t> подъема (Ярославский тракт, 120а). удаленность – около 2,5 км</a:t>
            </a:r>
          </a:p>
          <a:p>
            <a:pPr>
              <a:defRPr/>
            </a:pPr>
            <a:r>
              <a:rPr lang="ru-RU" sz="1400" dirty="0" smtClean="0">
                <a:latin typeface="Century Gothic" pitchFamily="34" charset="0"/>
                <a:sym typeface="Symbol"/>
              </a:rPr>
              <a:t>КС-10. </a:t>
            </a:r>
            <a:r>
              <a:rPr lang="ru-RU" sz="1400" dirty="0" smtClean="0">
                <a:latin typeface="Century Gothic" pitchFamily="34" charset="0"/>
              </a:rPr>
              <a:t>В колодец на канализационном коллекторе Ø500 мм, проходящем вдоль Ярославского тракта к ОСК (Ярославский тракт, 69). удаленность – около 2,0 км</a:t>
            </a:r>
            <a:endParaRPr lang="ru-RU" sz="1400" dirty="0" smtClean="0">
              <a:latin typeface="Century Gothic" pitchFamily="34" charset="0"/>
              <a:sym typeface="Symbol"/>
            </a:endParaRPr>
          </a:p>
          <a:p>
            <a:r>
              <a:rPr lang="ru-RU" sz="1400" dirty="0" err="1" smtClean="0">
                <a:latin typeface="Century Gothic" pitchFamily="34" charset="0"/>
              </a:rPr>
              <a:t>Илопровод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Ø 250 мм в две ветки пересекает участок </a:t>
            </a:r>
            <a:r>
              <a:rPr lang="ru-RU" sz="1400" dirty="0" smtClean="0">
                <a:latin typeface="Century Gothic" pitchFamily="34" charset="0"/>
              </a:rPr>
              <a:t>с юго-востока </a:t>
            </a:r>
            <a:r>
              <a:rPr lang="ru-RU" sz="1400" dirty="0">
                <a:latin typeface="Century Gothic" pitchFamily="34" charset="0"/>
              </a:rPr>
              <a:t>на </a:t>
            </a:r>
            <a:r>
              <a:rPr lang="ru-RU" sz="1400" dirty="0" smtClean="0">
                <a:latin typeface="Century Gothic" pitchFamily="34" charset="0"/>
              </a:rPr>
              <a:t>северо-запад</a:t>
            </a:r>
            <a:endParaRPr lang="ru-RU" sz="1400" dirty="0">
              <a:latin typeface="Century Gothic" pitchFamily="34" charset="0"/>
              <a:sym typeface="Symbol"/>
            </a:endParaRPr>
          </a:p>
        </p:txBody>
      </p:sp>
      <p:pic>
        <p:nvPicPr>
          <p:cNvPr id="3078" name="Picture 6" descr="http://cdn.stpulscen.ru/system/images/product/002/895/400_medium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" y="3668162"/>
            <a:ext cx="714210" cy="624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92320" y="3824523"/>
            <a:ext cx="747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Газоснабжение от ГРС Рыбинск-1, резерв пропускной способности 81,5 тыс.куб.м/час, удаленность - 6,7 км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80" name="Picture 8" descr="http://cs625318.vk.me/v625318630/d821/UOlTUE7Ds_Q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" y="4725144"/>
            <a:ext cx="697350" cy="5206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1152" y="479715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Электроснабжение От ПС «Полиграфмаш» 110/6, свободная мощность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6,301 МВА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82" name="Picture 10" descr="http://www.biznesinfo.ru/images/logotips/1340696544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7" y="5558770"/>
            <a:ext cx="697126" cy="69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8824" y="5714092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 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5517232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Централизованные сети теплоснабжения: ближайшая котельная ООО «</a:t>
            </a:r>
            <a:r>
              <a:rPr lang="ru-RU" sz="1400" dirty="0" err="1" smtClean="0">
                <a:latin typeface="Century Gothic" pitchFamily="34" charset="0"/>
              </a:rPr>
              <a:t>Рыбинская</a:t>
            </a:r>
            <a:r>
              <a:rPr lang="ru-RU" sz="1400" dirty="0" smtClean="0">
                <a:latin typeface="Century Gothic" pitchFamily="34" charset="0"/>
              </a:rPr>
              <a:t> генерация» (1,1 км)  -  «Сельхозтехника» (Механизации, 24) с резервом мощности </a:t>
            </a:r>
            <a:r>
              <a:rPr lang="en-US" sz="1400" dirty="0" smtClean="0">
                <a:latin typeface="Century Gothic" pitchFamily="34" charset="0"/>
              </a:rPr>
              <a:t>15</a:t>
            </a:r>
            <a:r>
              <a:rPr lang="ru-RU" sz="1400" dirty="0" smtClean="0">
                <a:latin typeface="Century Gothic" pitchFamily="34" charset="0"/>
              </a:rPr>
              <a:t> Гкал/ч </a:t>
            </a:r>
          </a:p>
        </p:txBody>
      </p:sp>
    </p:spTree>
    <p:extLst>
      <p:ext uri="{BB962C8B-B14F-4D97-AF65-F5344CB8AC3E}">
        <p14:creationId xmlns:p14="http://schemas.microsoft.com/office/powerpoint/2010/main" val="31549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1158</Words>
  <Application>Microsoft Office PowerPoint</Application>
  <PresentationFormat>Экран (4:3)</PresentationFormat>
  <Paragraphs>222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Webdings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Добычина Анастасия Александровна</cp:lastModifiedBy>
  <cp:revision>687</cp:revision>
  <cp:lastPrinted>2026-04-03T07:41:01Z</cp:lastPrinted>
  <dcterms:created xsi:type="dcterms:W3CDTF">2015-04-06T05:53:56Z</dcterms:created>
  <dcterms:modified xsi:type="dcterms:W3CDTF">2026-04-06T08:09:03Z</dcterms:modified>
</cp:coreProperties>
</file>