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68" r:id="rId2"/>
    <p:sldId id="279" r:id="rId3"/>
    <p:sldId id="322" r:id="rId4"/>
    <p:sldId id="323" r:id="rId5"/>
    <p:sldId id="308" r:id="rId6"/>
    <p:sldId id="311" r:id="rId7"/>
    <p:sldId id="313" r:id="rId8"/>
    <p:sldId id="312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4" r:id="rId18"/>
    <p:sldId id="302" r:id="rId19"/>
    <p:sldId id="267" r:id="rId20"/>
  </p:sldIdLst>
  <p:sldSz cx="9144000" cy="6858000" type="screen4x3"/>
  <p:notesSz cx="4416425" cy="66849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C04"/>
    <a:srgbClr val="7B0603"/>
    <a:srgbClr val="FFCC99"/>
    <a:srgbClr val="FFCCCC"/>
    <a:srgbClr val="99FF99"/>
    <a:srgbClr val="FF9966"/>
    <a:srgbClr val="FF9900"/>
    <a:srgbClr val="B8B8FA"/>
    <a:srgbClr val="FCB6D1"/>
    <a:srgbClr val="4703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87586" autoAdjust="0"/>
  </p:normalViewPr>
  <p:slideViewPr>
    <p:cSldViewPr>
      <p:cViewPr>
        <p:scale>
          <a:sx n="100" d="100"/>
          <a:sy n="100" d="100"/>
        </p:scale>
        <p:origin x="-194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14163" cy="334623"/>
          </a:xfrm>
          <a:prstGeom prst="rect">
            <a:avLst/>
          </a:prstGeom>
        </p:spPr>
        <p:txBody>
          <a:bodyPr vert="horz" lIns="60744" tIns="30372" rIns="60744" bIns="30372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2501228" y="0"/>
            <a:ext cx="1914163" cy="334623"/>
          </a:xfrm>
          <a:prstGeom prst="rect">
            <a:avLst/>
          </a:prstGeom>
        </p:spPr>
        <p:txBody>
          <a:bodyPr vert="horz" lIns="60744" tIns="30372" rIns="60744" bIns="30372" rtlCol="0"/>
          <a:lstStyle>
            <a:lvl1pPr algn="r">
              <a:defRPr sz="800"/>
            </a:lvl1pPr>
          </a:lstStyle>
          <a:p>
            <a:fld id="{D480FE77-65D1-465F-B4EF-5B5A304E22C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49272"/>
            <a:ext cx="1914163" cy="334622"/>
          </a:xfrm>
          <a:prstGeom prst="rect">
            <a:avLst/>
          </a:prstGeom>
        </p:spPr>
        <p:txBody>
          <a:bodyPr vert="horz" lIns="60744" tIns="30372" rIns="60744" bIns="30372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2501228" y="6349272"/>
            <a:ext cx="1914163" cy="334622"/>
          </a:xfrm>
          <a:prstGeom prst="rect">
            <a:avLst/>
          </a:prstGeom>
        </p:spPr>
        <p:txBody>
          <a:bodyPr vert="horz" lIns="60744" tIns="30372" rIns="60744" bIns="30372" rtlCol="0" anchor="b"/>
          <a:lstStyle>
            <a:lvl1pPr algn="r">
              <a:defRPr sz="800"/>
            </a:lvl1pPr>
          </a:lstStyle>
          <a:p>
            <a:fld id="{0DA2ECE5-3CC7-43AF-9B98-225737530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13784" cy="334248"/>
          </a:xfrm>
          <a:prstGeom prst="rect">
            <a:avLst/>
          </a:prstGeom>
        </p:spPr>
        <p:txBody>
          <a:bodyPr vert="horz" lIns="60744" tIns="30372" rIns="60744" bIns="30372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501619" y="0"/>
            <a:ext cx="1913784" cy="334248"/>
          </a:xfrm>
          <a:prstGeom prst="rect">
            <a:avLst/>
          </a:prstGeom>
        </p:spPr>
        <p:txBody>
          <a:bodyPr vert="horz" lIns="60744" tIns="30372" rIns="60744" bIns="30372" rtlCol="0"/>
          <a:lstStyle>
            <a:lvl1pPr algn="r">
              <a:defRPr sz="800"/>
            </a:lvl1pPr>
          </a:lstStyle>
          <a:p>
            <a:fld id="{1B8E16BD-AF3F-4B81-B206-864036FBA15A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501650"/>
            <a:ext cx="3340100" cy="2506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744" tIns="30372" rIns="60744" bIns="3037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441643" y="3175358"/>
            <a:ext cx="3533140" cy="3008233"/>
          </a:xfrm>
          <a:prstGeom prst="rect">
            <a:avLst/>
          </a:prstGeom>
        </p:spPr>
        <p:txBody>
          <a:bodyPr vert="horz" lIns="60744" tIns="30372" rIns="60744" bIns="303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49555"/>
            <a:ext cx="1913784" cy="334248"/>
          </a:xfrm>
          <a:prstGeom prst="rect">
            <a:avLst/>
          </a:prstGeom>
        </p:spPr>
        <p:txBody>
          <a:bodyPr vert="horz" lIns="60744" tIns="30372" rIns="60744" bIns="30372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501619" y="6349555"/>
            <a:ext cx="1913784" cy="334248"/>
          </a:xfrm>
          <a:prstGeom prst="rect">
            <a:avLst/>
          </a:prstGeom>
        </p:spPr>
        <p:txBody>
          <a:bodyPr vert="horz" lIns="60744" tIns="30372" rIns="60744" bIns="30372" rtlCol="0" anchor="b"/>
          <a:lstStyle>
            <a:lvl1pPr algn="r">
              <a:defRPr sz="800"/>
            </a:lvl1pPr>
          </a:lstStyle>
          <a:p>
            <a:fld id="{62F7BC02-4358-4789-9114-7E7143793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03718" algn="just" defTabSz="607436">
              <a:defRPr/>
            </a:pPr>
            <a:r>
              <a:rPr lang="ru-RU" sz="800" dirty="0" smtClean="0"/>
              <a:t>Областная целевая программа модернизации и инновационного развития промышленности Ярославской области на 2011-2013 годы принята постановлением Правительства области от 10.05.2011 № 347-п.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607436">
              <a:defRPr/>
            </a:pPr>
            <a:r>
              <a:rPr lang="ru-RU" dirty="0" smtClean="0"/>
              <a:t>В случае если процентная ставка по кредиту меньше ставки рефинансирования Центрального банка Российской Федерации, возмещение осуществляется из расчета 2/3 процентной ставки по кредитному договору, действующей на момент подачи заявки в уполномоченный орган, к остатку ссудной задолженности по кредитному договору. </a:t>
            </a:r>
          </a:p>
          <a:p>
            <a:pPr defTabSz="607436">
              <a:defRPr/>
            </a:pPr>
            <a:endParaRPr lang="ru-RU" dirty="0" smtClean="0"/>
          </a:p>
          <a:p>
            <a:pPr defTabSz="607436">
              <a:defRPr/>
            </a:pPr>
            <a:r>
              <a:rPr lang="ru-RU" dirty="0" smtClean="0"/>
              <a:t>Сумма к</a:t>
            </a:r>
            <a:r>
              <a:rPr lang="ru-RU" baseline="0" dirty="0" smtClean="0"/>
              <a:t> возмещению зависит от остатка судной задолженности по кредитному договору. Например, при остатке судной задолженности 1 млн. руб. (эта цифра уменьшается с учетом ежемесячных платежей) сумма субсидии за квартал составит порядка 15 тыс. руб. (за год 50 тыс.руб.)</a:t>
            </a:r>
          </a:p>
          <a:p>
            <a:pPr defTabSz="607436">
              <a:defRPr/>
            </a:pPr>
            <a:r>
              <a:rPr lang="ru-RU" baseline="0" dirty="0" smtClean="0"/>
              <a:t>При остатке ссудной задолженности в 10 млн. рублей – около 130 тыс. руб. в квартал (500 тыс.руб. в год)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Компенсируем 10% от фактически произведенных затрат (не разделяя стоимость оборудования и комиссионные лизингодателю), т.е. полный платеж за месяц (квартал) за вычетом НДС.</a:t>
            </a:r>
          </a:p>
          <a:p>
            <a:pPr defTabSz="60743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b="1" dirty="0" smtClean="0"/>
              <a:t>* Принимаются к возмещению затраты на оборудование, не включенное в перечень основных средств созданных (приобретенных) в результате реализации проекта заявителя, включенного в перечень приоритетных.</a:t>
            </a:r>
          </a:p>
          <a:p>
            <a:endParaRPr lang="ru-RU" sz="800" b="1" dirty="0" smtClean="0"/>
          </a:p>
          <a:p>
            <a:r>
              <a:rPr lang="ru-RU" sz="800" b="1" dirty="0" smtClean="0"/>
              <a:t>1. Для оценки новизны приобретенного оборудования: </a:t>
            </a:r>
          </a:p>
          <a:p>
            <a:r>
              <a:rPr lang="ru-RU" sz="800" dirty="0" smtClean="0"/>
              <a:t>- до 1 года – 15 баллов; </a:t>
            </a:r>
          </a:p>
          <a:p>
            <a:r>
              <a:rPr lang="ru-RU" sz="800" dirty="0" smtClean="0"/>
              <a:t>- от 1 до 2 лет – 10 баллов; </a:t>
            </a:r>
          </a:p>
          <a:p>
            <a:r>
              <a:rPr lang="ru-RU" sz="800" dirty="0" smtClean="0"/>
              <a:t>- от 2 до 3 лет – 5 баллов. </a:t>
            </a:r>
          </a:p>
          <a:p>
            <a:endParaRPr lang="ru-RU" sz="800" dirty="0" smtClean="0"/>
          </a:p>
          <a:p>
            <a:r>
              <a:rPr lang="ru-RU" sz="800" b="1" dirty="0" smtClean="0"/>
              <a:t>2. Для оценки прироста общего выпуска продукции (экономическая эффективность): </a:t>
            </a:r>
          </a:p>
          <a:p>
            <a:r>
              <a:rPr lang="ru-RU" sz="800" dirty="0" smtClean="0"/>
              <a:t>-</a:t>
            </a:r>
            <a:r>
              <a:rPr lang="en-US" sz="800" dirty="0" smtClean="0"/>
              <a:t> </a:t>
            </a:r>
            <a:r>
              <a:rPr lang="ru-RU" sz="800" dirty="0" smtClean="0"/>
              <a:t>до 5 процентов – 10 баллов; </a:t>
            </a:r>
          </a:p>
          <a:p>
            <a:r>
              <a:rPr lang="ru-RU" sz="800" dirty="0" smtClean="0"/>
              <a:t>-</a:t>
            </a:r>
            <a:r>
              <a:rPr lang="en-US" sz="800" dirty="0" smtClean="0"/>
              <a:t> </a:t>
            </a:r>
            <a:r>
              <a:rPr lang="ru-RU" sz="800" dirty="0" smtClean="0"/>
              <a:t>от 5 до 10 процентов – 15 баллов; </a:t>
            </a:r>
          </a:p>
          <a:p>
            <a:r>
              <a:rPr lang="ru-RU" sz="800" dirty="0" smtClean="0"/>
              <a:t>-</a:t>
            </a:r>
            <a:r>
              <a:rPr lang="en-US" sz="800" dirty="0" smtClean="0"/>
              <a:t> </a:t>
            </a:r>
            <a:r>
              <a:rPr lang="ru-RU" sz="800" dirty="0" smtClean="0"/>
              <a:t>более 10 процентов – 25 баллов. </a:t>
            </a:r>
          </a:p>
          <a:p>
            <a:endParaRPr lang="ru-RU" sz="800" dirty="0" smtClean="0"/>
          </a:p>
          <a:p>
            <a:r>
              <a:rPr lang="ru-RU" sz="800" b="1" dirty="0" smtClean="0"/>
              <a:t>3. Для оценки прироста налоговых поступлений в консолидированный бюджет Ярославской области (бюджетная эффективность): </a:t>
            </a:r>
          </a:p>
          <a:p>
            <a:r>
              <a:rPr lang="ru-RU" sz="800" dirty="0" smtClean="0"/>
              <a:t>-</a:t>
            </a:r>
            <a:r>
              <a:rPr lang="en-US" sz="800" dirty="0" smtClean="0"/>
              <a:t> </a:t>
            </a:r>
            <a:r>
              <a:rPr lang="ru-RU" sz="800" dirty="0" smtClean="0"/>
              <a:t>до 10 процентов – 15 баллов; </a:t>
            </a:r>
          </a:p>
          <a:p>
            <a:r>
              <a:rPr lang="ru-RU" sz="800" dirty="0" smtClean="0"/>
              <a:t>-</a:t>
            </a:r>
            <a:r>
              <a:rPr lang="en-US" sz="800" dirty="0" smtClean="0"/>
              <a:t> </a:t>
            </a:r>
            <a:r>
              <a:rPr lang="ru-RU" sz="800" dirty="0" smtClean="0"/>
              <a:t>от 10 до 25 процентов – 20 баллов; </a:t>
            </a:r>
          </a:p>
          <a:p>
            <a:r>
              <a:rPr lang="ru-RU" sz="800" dirty="0" smtClean="0"/>
              <a:t>-</a:t>
            </a:r>
            <a:r>
              <a:rPr lang="en-US" sz="800" dirty="0" smtClean="0"/>
              <a:t> </a:t>
            </a:r>
            <a:r>
              <a:rPr lang="ru-RU" sz="800" dirty="0" smtClean="0"/>
              <a:t>более 25 процентов – 25 баллов. </a:t>
            </a:r>
          </a:p>
          <a:p>
            <a:pPr defTabSz="60743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607436">
              <a:defRPr/>
            </a:pPr>
            <a:r>
              <a:rPr lang="ru-RU" dirty="0" smtClean="0"/>
              <a:t>В случае если процентная ставка по кредиту меньше ставки рефинансирования Центрального банка Российской Федерации, возмещение осуществляется из расчета 2/3 процентной ставки по кредитному договору, действующей на момент подачи заявки в уполномоченный орган, к остатку ссудной задолженности по кредитному договору.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Компенсируем 10% от фактически произведенных затрат (не разделяя стоимость оборудования и комиссионные лизингодателю), т.е. полный платеж за месяц (квартал) за вычетом НДС.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defTabSz="607436"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Наличие</a:t>
            </a:r>
            <a:r>
              <a:rPr lang="ru-RU" sz="800" b="1" dirty="0" smtClean="0">
                <a:solidFill>
                  <a:srgbClr val="000000"/>
                </a:solidFill>
              </a:rPr>
              <a:t> у предприятия </a:t>
            </a:r>
            <a:r>
              <a:rPr lang="ru-RU" sz="800" b="1" dirty="0" smtClean="0">
                <a:solidFill>
                  <a:srgbClr val="C00000"/>
                </a:solidFill>
              </a:rPr>
              <a:t>программы по энергосбережению.</a:t>
            </a:r>
            <a:endParaRPr lang="en-US" sz="800" b="1" dirty="0" smtClean="0">
              <a:solidFill>
                <a:srgbClr val="C00000"/>
              </a:solidFill>
            </a:endParaRPr>
          </a:p>
          <a:p>
            <a:pPr defTabSz="607436"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Наличие энергетического паспорта</a:t>
            </a:r>
            <a:r>
              <a:rPr lang="ru-RU" sz="800" b="1" dirty="0" smtClean="0">
                <a:solidFill>
                  <a:srgbClr val="000000"/>
                </a:solidFill>
              </a:rPr>
              <a:t> предприятия в соответствии с ГОСТ Р 51379-99</a:t>
            </a:r>
            <a:r>
              <a:rPr lang="ru-RU" b="1" dirty="0" smtClean="0"/>
              <a:t>.</a:t>
            </a:r>
          </a:p>
          <a:p>
            <a:r>
              <a:rPr lang="ru-RU" sz="800" dirty="0" smtClean="0"/>
              <a:t> </a:t>
            </a:r>
          </a:p>
          <a:p>
            <a:r>
              <a:rPr lang="ru-RU" sz="800" b="1" dirty="0" smtClean="0"/>
              <a:t>1. Для оценки доли охвата энергетическим обследованием топливно-энергетических мощностей заявителя: </a:t>
            </a:r>
          </a:p>
          <a:p>
            <a:r>
              <a:rPr lang="ru-RU" sz="800" dirty="0" smtClean="0"/>
              <a:t>- до 30 процентов – 1 балл;</a:t>
            </a:r>
          </a:p>
          <a:p>
            <a:r>
              <a:rPr lang="ru-RU" sz="800" dirty="0" smtClean="0"/>
              <a:t>- от 30 до 60 процентов – 3 балла;</a:t>
            </a:r>
          </a:p>
          <a:p>
            <a:r>
              <a:rPr lang="ru-RU" sz="800" dirty="0" smtClean="0"/>
              <a:t>- от 60 до 100 процентов – 5 баллов.</a:t>
            </a:r>
          </a:p>
          <a:p>
            <a:r>
              <a:rPr lang="ru-RU" sz="800" b="1" dirty="0" smtClean="0"/>
              <a:t>2.</a:t>
            </a:r>
            <a:r>
              <a:rPr lang="ru-RU" sz="800" dirty="0" smtClean="0"/>
              <a:t> </a:t>
            </a:r>
            <a:r>
              <a:rPr lang="ru-RU" sz="800" b="1" dirty="0" smtClean="0"/>
              <a:t>Для оценки доли охвата программой энергосбережения топливно-энергетических мощностей заявителя: </a:t>
            </a:r>
          </a:p>
          <a:p>
            <a:r>
              <a:rPr lang="ru-RU" sz="800" dirty="0" smtClean="0"/>
              <a:t>- до 30 процентов – 1 балл;</a:t>
            </a:r>
          </a:p>
          <a:p>
            <a:r>
              <a:rPr lang="ru-RU" sz="800" dirty="0" smtClean="0"/>
              <a:t>- от 30 до 60 процентов – 3 балла;</a:t>
            </a:r>
          </a:p>
          <a:p>
            <a:r>
              <a:rPr lang="ru-RU" sz="800" dirty="0" smtClean="0"/>
              <a:t>- от 60 до 100 процентов – 5 баллов.</a:t>
            </a:r>
          </a:p>
          <a:p>
            <a:r>
              <a:rPr lang="ru-RU" sz="800" b="1" dirty="0" smtClean="0"/>
              <a:t>3. Для оценки уровня внедрения программы энергосбережения от установленной энергетической мощности предприятия (на момент подачи заявки в уполномоченный орган)</a:t>
            </a:r>
            <a:r>
              <a:rPr lang="ru-RU" sz="800" dirty="0" smtClean="0"/>
              <a:t>:</a:t>
            </a:r>
          </a:p>
          <a:p>
            <a:r>
              <a:rPr lang="ru-RU" sz="800" dirty="0" smtClean="0"/>
              <a:t>- до 30 процентов – 1 балл; </a:t>
            </a:r>
          </a:p>
          <a:p>
            <a:r>
              <a:rPr lang="ru-RU" sz="800" dirty="0" smtClean="0"/>
              <a:t>- от 30 до 60 процентов – 3 балла; </a:t>
            </a:r>
          </a:p>
          <a:p>
            <a:r>
              <a:rPr lang="ru-RU" sz="800" dirty="0" smtClean="0"/>
              <a:t>- от 60 до 100 процентов – 5 баллов. </a:t>
            </a:r>
          </a:p>
          <a:p>
            <a:r>
              <a:rPr lang="ru-RU" sz="800" b="1" dirty="0" smtClean="0"/>
              <a:t>4. Для оценки срока окупаемости программы энергосбережения применяется следующая шкала:</a:t>
            </a:r>
          </a:p>
          <a:p>
            <a:r>
              <a:rPr lang="ru-RU" sz="800" dirty="0" smtClean="0"/>
              <a:t>- от 36 до 60 месяцев – 1 балл; </a:t>
            </a:r>
          </a:p>
          <a:p>
            <a:r>
              <a:rPr lang="ru-RU" sz="800" dirty="0" smtClean="0"/>
              <a:t>- от 12 до 36 месяцев – 3 балла; </a:t>
            </a:r>
          </a:p>
          <a:p>
            <a:r>
              <a:rPr lang="ru-RU" sz="800" dirty="0" smtClean="0"/>
              <a:t>- до 12 месяцев – 5 баллов. </a:t>
            </a:r>
          </a:p>
          <a:p>
            <a:endParaRPr lang="ru-RU" sz="800" dirty="0" smtClean="0"/>
          </a:p>
          <a:p>
            <a:r>
              <a:rPr lang="ru-RU" sz="800" b="1" dirty="0" smtClean="0"/>
              <a:t>Максимальный балл по заявке – 20.</a:t>
            </a:r>
          </a:p>
          <a:p>
            <a:pPr defTabSz="60743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indent="303718" algn="just">
              <a:defRPr/>
            </a:pPr>
            <a:r>
              <a:rPr lang="ru-RU" b="1" dirty="0" err="1" smtClean="0">
                <a:solidFill>
                  <a:srgbClr val="000000"/>
                </a:solidFill>
              </a:rPr>
              <a:t>Продуктово</a:t>
            </a:r>
            <a:r>
              <a:rPr lang="ru-RU" b="1" dirty="0" smtClean="0">
                <a:solidFill>
                  <a:srgbClr val="000000"/>
                </a:solidFill>
              </a:rPr>
              <a:t> - маркетинговая программа включает в себя:</a:t>
            </a:r>
          </a:p>
          <a:p>
            <a:pPr indent="303718" algn="just">
              <a:defRPr/>
            </a:pPr>
            <a:r>
              <a:rPr lang="ru-RU" b="1" dirty="0" smtClean="0">
                <a:solidFill>
                  <a:srgbClr val="000000"/>
                </a:solidFill>
              </a:rPr>
              <a:t> -   анализ рынков продукции; </a:t>
            </a:r>
          </a:p>
          <a:p>
            <a:pPr indent="303718" algn="just">
              <a:defRPr/>
            </a:pPr>
            <a:r>
              <a:rPr lang="ru-RU" b="1" dirty="0" smtClean="0">
                <a:solidFill>
                  <a:srgbClr val="000000"/>
                </a:solidFill>
              </a:rPr>
              <a:t> - сравнительное описание потребительских (технических) характеристик представленной на рынке, производимой и, при наличии, разрабатываемой заявителем продукции и прогноз их изменений; </a:t>
            </a:r>
          </a:p>
          <a:p>
            <a:pPr indent="303718" algn="just">
              <a:defRPr/>
            </a:pPr>
            <a:r>
              <a:rPr lang="ru-RU" b="1" dirty="0" smtClean="0">
                <a:solidFill>
                  <a:srgbClr val="000000"/>
                </a:solidFill>
              </a:rPr>
              <a:t> - продуктовые и инвестиционные планы освоения производства новой продукции в сравнении с российскими и (или) международными конкурентами. </a:t>
            </a:r>
          </a:p>
          <a:p>
            <a:pPr defTabSz="607436">
              <a:defRPr/>
            </a:pPr>
            <a:endParaRPr lang="ru-RU" dirty="0" smtClean="0"/>
          </a:p>
          <a:p>
            <a:r>
              <a:rPr lang="ru-RU" sz="800" b="1" dirty="0" smtClean="0"/>
              <a:t>1. Рынки стран, охваченных маркетинговыми исследованиями: </a:t>
            </a:r>
          </a:p>
          <a:p>
            <a:r>
              <a:rPr lang="ru-RU" sz="800" dirty="0" smtClean="0"/>
              <a:t>- зарубежные рынки – 9 баллов; </a:t>
            </a:r>
          </a:p>
          <a:p>
            <a:r>
              <a:rPr lang="ru-RU" sz="800" dirty="0" smtClean="0"/>
              <a:t>- российский рынок – 5 баллов. </a:t>
            </a:r>
          </a:p>
          <a:p>
            <a:endParaRPr lang="ru-RU" sz="800" dirty="0" smtClean="0"/>
          </a:p>
          <a:p>
            <a:r>
              <a:rPr lang="ru-RU" sz="800" b="1" dirty="0" smtClean="0"/>
              <a:t>2. Доля инновационной продукции: </a:t>
            </a:r>
          </a:p>
          <a:p>
            <a:r>
              <a:rPr lang="ru-RU" sz="800" dirty="0" smtClean="0"/>
              <a:t>- более 12 процентов – 9 баллов; </a:t>
            </a:r>
            <a:endParaRPr lang="ru-RU" sz="800" b="1" dirty="0" smtClean="0"/>
          </a:p>
          <a:p>
            <a:r>
              <a:rPr lang="ru-RU" sz="800" dirty="0" smtClean="0"/>
              <a:t>- от 7 до 12 процентов – 7 баллов; </a:t>
            </a:r>
            <a:endParaRPr lang="ru-RU" sz="800" b="1" dirty="0" smtClean="0"/>
          </a:p>
          <a:p>
            <a:r>
              <a:rPr lang="ru-RU" sz="800" dirty="0" smtClean="0"/>
              <a:t>- от 3 до 7 процентов – 5 баллов; </a:t>
            </a:r>
            <a:endParaRPr lang="ru-RU" sz="800" b="1" dirty="0" smtClean="0"/>
          </a:p>
          <a:p>
            <a:r>
              <a:rPr lang="ru-RU" sz="800" dirty="0" smtClean="0"/>
              <a:t>- менее 3 процентов – 3 балла. </a:t>
            </a:r>
          </a:p>
          <a:p>
            <a:endParaRPr lang="ru-RU" sz="800" b="1" dirty="0" smtClean="0"/>
          </a:p>
          <a:p>
            <a:r>
              <a:rPr lang="ru-RU" sz="800" b="1" dirty="0" smtClean="0"/>
              <a:t>3. Период действия утвержденной продуктовой стратегии </a:t>
            </a:r>
            <a:r>
              <a:rPr lang="ru-RU" sz="800" b="1" dirty="0" err="1" smtClean="0"/>
              <a:t>продуктово-маркетинговой</a:t>
            </a:r>
            <a:r>
              <a:rPr lang="ru-RU" sz="800" b="1" dirty="0" smtClean="0"/>
              <a:t> программы предприятия (с момента подачи заявки): </a:t>
            </a:r>
          </a:p>
          <a:p>
            <a:r>
              <a:rPr lang="ru-RU" sz="800" dirty="0" smtClean="0"/>
              <a:t>- краткосрочный (до 2 лет включительно) – 4 балла; </a:t>
            </a:r>
            <a:endParaRPr lang="ru-RU" sz="800" b="1" dirty="0" smtClean="0"/>
          </a:p>
          <a:p>
            <a:r>
              <a:rPr lang="ru-RU" sz="800" dirty="0" smtClean="0"/>
              <a:t>- среднесрочный (от 3 до 5 лет включительно) – 8 баллов; </a:t>
            </a:r>
            <a:endParaRPr lang="ru-RU" sz="800" b="1" dirty="0" smtClean="0"/>
          </a:p>
          <a:p>
            <a:r>
              <a:rPr lang="ru-RU" sz="800" dirty="0" smtClean="0"/>
              <a:t>- долгосрочный (6 и более лет) – 12 баллов. </a:t>
            </a:r>
            <a:endParaRPr lang="ru-RU" sz="800" b="1" dirty="0" smtClean="0"/>
          </a:p>
          <a:p>
            <a:pPr defTabSz="607436">
              <a:defRPr/>
            </a:pPr>
            <a:endParaRPr lang="ru-RU" dirty="0" smtClean="0"/>
          </a:p>
          <a:p>
            <a:pPr defTabSz="607436">
              <a:defRPr/>
            </a:pPr>
            <a:r>
              <a:rPr lang="ru-RU" b="1" dirty="0" smtClean="0"/>
              <a:t>Максимальный</a:t>
            </a:r>
            <a:r>
              <a:rPr lang="ru-RU" b="1" baseline="0" dirty="0" smtClean="0"/>
              <a:t> балл по заявке – 30.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03718" algn="just">
              <a:defRPr/>
            </a:pPr>
            <a:r>
              <a:rPr lang="ru-RU" sz="800" dirty="0" smtClean="0"/>
              <a:t>Заявитель вправе по собственной инициативе представить в уполномоченный орган указанные в данном подпункте документы, с занесением их в прилагаемую опись документов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03718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900" dirty="0" smtClean="0"/>
              <a:t>Спасибо за внимание!</a:t>
            </a: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03718" algn="just"/>
            <a:r>
              <a:rPr lang="ru-RU" sz="800" b="1" dirty="0" smtClean="0"/>
              <a:t>Специальные налоговые режимы:</a:t>
            </a:r>
          </a:p>
          <a:p>
            <a:pPr indent="303718" algn="just"/>
            <a:endParaRPr lang="ru-RU" sz="800" b="1" dirty="0" smtClean="0"/>
          </a:p>
          <a:p>
            <a:pPr indent="303718" algn="just">
              <a:buFontTx/>
              <a:buChar char="-"/>
            </a:pPr>
            <a:r>
              <a:rPr lang="ru-RU" sz="800" dirty="0" smtClean="0"/>
              <a:t>ЕСХН (единый сельскохозяйственный налог)</a:t>
            </a:r>
          </a:p>
          <a:p>
            <a:pPr indent="303718" algn="just">
              <a:buFontTx/>
              <a:buChar char="-"/>
            </a:pPr>
            <a:r>
              <a:rPr lang="ru-RU" sz="800" dirty="0" smtClean="0"/>
              <a:t>УСНО (упрощенная система налогообложения)</a:t>
            </a:r>
          </a:p>
          <a:p>
            <a:pPr indent="303718" algn="just">
              <a:buFontTx/>
              <a:buChar char="-"/>
            </a:pPr>
            <a:r>
              <a:rPr lang="ru-RU" sz="800" dirty="0" smtClean="0"/>
              <a:t>ЕНВД (единый налог на вмененный доход)</a:t>
            </a:r>
          </a:p>
          <a:p>
            <a:pPr indent="303718" algn="just">
              <a:buFontTx/>
              <a:buChar char="-"/>
            </a:pPr>
            <a:r>
              <a:rPr lang="ru-RU" sz="800" dirty="0" smtClean="0"/>
              <a:t>патенты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03718" algn="just"/>
            <a:r>
              <a:rPr lang="ru-RU" sz="800" dirty="0" smtClean="0"/>
              <a:t> </a:t>
            </a:r>
            <a:r>
              <a:rPr lang="ru-RU" sz="800" b="1" dirty="0" smtClean="0">
                <a:solidFill>
                  <a:srgbClr val="C00000"/>
                </a:solidFill>
              </a:rPr>
              <a:t>При наличии задолженности по налоговым и (или) иным обязательным платежам</a:t>
            </a:r>
            <a:r>
              <a:rPr lang="ru-RU" sz="800" dirty="0" smtClean="0"/>
              <a:t> в консолидированный бюджет Ярославской области, Пенсионный фонд Российской Федерации, Федеральный фонд обязательного медицинского страхования, Фонд социального страхования Российской Федерации </a:t>
            </a:r>
            <a:r>
              <a:rPr lang="ru-RU" sz="800" b="1" dirty="0" smtClean="0">
                <a:solidFill>
                  <a:srgbClr val="C00000"/>
                </a:solidFill>
              </a:rPr>
              <a:t>дополнительно представляются копии платежных документов, подтверждающих погашение задолженности</a:t>
            </a:r>
            <a:r>
              <a:rPr lang="ru-RU" sz="800" dirty="0" smtClean="0"/>
              <a:t>.</a:t>
            </a:r>
          </a:p>
          <a:p>
            <a:pPr indent="303718" algn="just"/>
            <a:r>
              <a:rPr lang="ru-RU" sz="800" b="1" dirty="0" smtClean="0">
                <a:solidFill>
                  <a:srgbClr val="C00000"/>
                </a:solidFill>
              </a:rPr>
              <a:t>При наличии урегулированной реструктурированной задолженности</a:t>
            </a:r>
            <a:r>
              <a:rPr lang="ru-RU" sz="800" dirty="0" smtClean="0"/>
              <a:t>, отсроченных (рассроченных), приостановленных и безнадежных к взысканию (по решению суда) платежей в уполномоченный орган </a:t>
            </a:r>
            <a:r>
              <a:rPr lang="ru-RU" sz="800" u="sng" dirty="0" smtClean="0"/>
              <a:t>необходимо дополнительно представить документальное подтверждение (судебные акты, нормативные правовые акты). </a:t>
            </a:r>
          </a:p>
          <a:p>
            <a:pPr indent="303718" algn="just"/>
            <a:endParaRPr lang="ru-RU" dirty="0" smtClean="0"/>
          </a:p>
          <a:p>
            <a:pPr indent="303718" algn="just"/>
            <a:r>
              <a:rPr lang="ru-RU" b="1" dirty="0" smtClean="0"/>
              <a:t>Прожиточный минимум</a:t>
            </a:r>
            <a:r>
              <a:rPr lang="ru-RU" b="1" baseline="0" dirty="0" smtClean="0"/>
              <a:t> для трудоспособного населения Ярославской области составляет 6 629 рублей.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03718" algn="just"/>
            <a:r>
              <a:rPr lang="ru-RU" sz="800" dirty="0" smtClean="0"/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800" b="1" dirty="0" smtClean="0"/>
              <a:t>Для оценки заявки используются критерии: </a:t>
            </a:r>
          </a:p>
          <a:p>
            <a:endParaRPr lang="ru-RU" sz="800" dirty="0" smtClean="0"/>
          </a:p>
          <a:p>
            <a:r>
              <a:rPr lang="ru-RU" sz="800" dirty="0" smtClean="0"/>
              <a:t>1. Соответствие тематики представленного проекта НИОКР приоритетным направлениям развития науки и техники 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2. Реализация проекта НИОКР в рамках формируемого комплекса технологических платформ РФ и (или) федеральных целевых программ или возможность включения в них проекта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3. Повышение технического и качественного уровня производимой продукции (технических, эксплуатационных и потребительских характеристик продукции) 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4. Наличие патентов и качество защиты прав интеллектуальной собственности, созданной в процессе реализации проекта НИОКР 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5. Положительная динамика производства инновационной продукции, созданной с использованием результатов реализации проекта НИОКР</a:t>
            </a:r>
            <a:r>
              <a:rPr lang="ru-RU" sz="800" b="1" dirty="0" smtClean="0"/>
              <a:t> </a:t>
            </a:r>
            <a:endParaRPr lang="ru-RU" sz="800" dirty="0" smtClean="0"/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6. Доля инновационной продукции, созданной в результате реализации проекта НИОКР, в общем объеме отгрузки товаров, работ, услуг заявителя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7. Уровень заработной платы, выплачиваемой заявителем наемным работникам</a:t>
            </a:r>
          </a:p>
          <a:p>
            <a:endParaRPr lang="ru-RU" sz="800" dirty="0" smtClean="0"/>
          </a:p>
          <a:p>
            <a:r>
              <a:rPr lang="ru-RU" sz="800" b="1" dirty="0" smtClean="0"/>
              <a:t>Максимальный балл по заявке - 35</a:t>
            </a:r>
          </a:p>
          <a:p>
            <a:r>
              <a:rPr lang="ru-RU" sz="800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800" dirty="0" smtClean="0"/>
              <a:t>Для оценки заявки применяется следующая шкала: </a:t>
            </a:r>
          </a:p>
          <a:p>
            <a:r>
              <a:rPr lang="ru-RU" sz="800" b="1" dirty="0" smtClean="0"/>
              <a:t>1. Для оценки места проведения </a:t>
            </a:r>
            <a:r>
              <a:rPr lang="ru-RU" sz="800" b="1" dirty="0" err="1" smtClean="0"/>
              <a:t>конгрессно-выставочного</a:t>
            </a:r>
            <a:r>
              <a:rPr lang="ru-RU" sz="800" b="1" dirty="0" smtClean="0"/>
              <a:t> мероприятия:</a:t>
            </a:r>
          </a:p>
          <a:p>
            <a:r>
              <a:rPr lang="ru-RU" sz="800" dirty="0" smtClean="0"/>
              <a:t>- страны Европы, Северной Америки, Япония, Корея, Китай - 5 баллов;</a:t>
            </a:r>
          </a:p>
          <a:p>
            <a:r>
              <a:rPr lang="ru-RU" sz="800" dirty="0" smtClean="0"/>
              <a:t>- Российская Федерация - 4 балла;</a:t>
            </a:r>
          </a:p>
          <a:p>
            <a:r>
              <a:rPr lang="ru-RU" sz="800" dirty="0" smtClean="0"/>
              <a:t>- прочие государства - 2 балла.</a:t>
            </a:r>
          </a:p>
          <a:p>
            <a:endParaRPr lang="ru-RU" sz="800" dirty="0" smtClean="0"/>
          </a:p>
          <a:p>
            <a:r>
              <a:rPr lang="ru-RU" sz="800" b="1" dirty="0" smtClean="0"/>
              <a:t>2.</a:t>
            </a:r>
            <a:r>
              <a:rPr lang="ru-RU" sz="800" dirty="0" smtClean="0"/>
              <a:t> </a:t>
            </a:r>
            <a:r>
              <a:rPr lang="ru-RU" sz="800" b="1" dirty="0" smtClean="0"/>
              <a:t>Для оценки количества деловых контактов заявителя используется подтверждение в форме заверенных копий договоров, контрактов, соглашений о сотрудничестве (договоров или протоколов о намерениях) и (или) отчёта об участии в выставочном мероприятии:</a:t>
            </a:r>
          </a:p>
          <a:p>
            <a:r>
              <a:rPr lang="ru-RU" sz="800" dirty="0" smtClean="0"/>
              <a:t>- от одного до двух – 2 балла;</a:t>
            </a:r>
            <a:endParaRPr lang="ru-RU" sz="800" b="1" dirty="0" smtClean="0"/>
          </a:p>
          <a:p>
            <a:r>
              <a:rPr lang="ru-RU" sz="800" dirty="0" smtClean="0"/>
              <a:t>- от трёх до пяти – 4 балла;</a:t>
            </a:r>
            <a:endParaRPr lang="ru-RU" sz="800" b="1" dirty="0" smtClean="0"/>
          </a:p>
          <a:p>
            <a:r>
              <a:rPr lang="ru-RU" sz="800" dirty="0" smtClean="0"/>
              <a:t>- от шести до десяти – 7 баллов;</a:t>
            </a:r>
            <a:endParaRPr lang="ru-RU" sz="800" b="1" dirty="0" smtClean="0"/>
          </a:p>
          <a:p>
            <a:r>
              <a:rPr lang="ru-RU" sz="800" b="1" dirty="0" smtClean="0"/>
              <a:t>- </a:t>
            </a:r>
            <a:r>
              <a:rPr lang="ru-RU" sz="800" dirty="0" smtClean="0"/>
              <a:t>более десяти – 12 баллов.</a:t>
            </a:r>
          </a:p>
          <a:p>
            <a:endParaRPr lang="ru-RU" sz="800" dirty="0" smtClean="0"/>
          </a:p>
          <a:p>
            <a:r>
              <a:rPr lang="ru-RU" sz="800" b="1" dirty="0" smtClean="0"/>
              <a:t>3.</a:t>
            </a:r>
            <a:r>
              <a:rPr lang="en-US" sz="800" dirty="0" smtClean="0"/>
              <a:t> </a:t>
            </a:r>
            <a:r>
              <a:rPr lang="ru-RU" sz="800" b="1" dirty="0" smtClean="0"/>
              <a:t>Для оценки видов использованных в экспонируемой продукции результатов интеллектуальной деятельности и приравненных к ним средств индивидуализации юридических лиц, товаров, работ, услуг, предприятий, которым предоставляется правовая охрана: </a:t>
            </a:r>
          </a:p>
          <a:p>
            <a:r>
              <a:rPr lang="ru-RU" sz="800" dirty="0" smtClean="0"/>
              <a:t>- базы данных, полезные модели, коммерческие обозначения - 3 балла;</a:t>
            </a:r>
          </a:p>
          <a:p>
            <a:r>
              <a:rPr lang="ru-RU" sz="800" dirty="0" smtClean="0"/>
              <a:t>- программы для электронных вычислительных машин (программы для ЭВМ) - 4 балла;</a:t>
            </a:r>
          </a:p>
          <a:p>
            <a:r>
              <a:rPr lang="ru-RU" sz="800" dirty="0" smtClean="0"/>
              <a:t>- промышленные образцы, наименования мест происхождения товаров - 5 баллов;</a:t>
            </a:r>
          </a:p>
          <a:p>
            <a:r>
              <a:rPr lang="ru-RU" sz="800" dirty="0" smtClean="0"/>
              <a:t>- секреты производства (ноу-хау) - 6 баллов;</a:t>
            </a:r>
          </a:p>
          <a:p>
            <a:r>
              <a:rPr lang="ru-RU" sz="800" dirty="0" smtClean="0"/>
              <a:t>- изобретения, топологии интегральных микросхем - 7 баллов;</a:t>
            </a:r>
          </a:p>
          <a:p>
            <a:r>
              <a:rPr lang="ru-RU" sz="800" dirty="0" smtClean="0"/>
              <a:t>- товарные знаки и знаки обслуживания - 9 баллов.</a:t>
            </a:r>
          </a:p>
          <a:p>
            <a:endParaRPr lang="ru-RU" sz="800" dirty="0" smtClean="0"/>
          </a:p>
          <a:p>
            <a:r>
              <a:rPr lang="ru-RU" sz="800" b="1" dirty="0" smtClean="0"/>
              <a:t>Максимальный балл по заявке -26.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607436"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*ИТР - </a:t>
            </a:r>
            <a:r>
              <a:rPr lang="ru-RU" sz="800" b="1" dirty="0" smtClean="0"/>
              <a:t>руководители и специалисты, работающие на основных и вспомогательных производствах и занятые решением научно-исследовательских, инженерно-технических, проектно-конструкторских и информационных задач.</a:t>
            </a:r>
            <a:endParaRPr lang="ru-RU" sz="800" dirty="0" smtClean="0"/>
          </a:p>
          <a:p>
            <a:endParaRPr lang="ru-RU" b="1" dirty="0" smtClean="0"/>
          </a:p>
          <a:p>
            <a:r>
              <a:rPr lang="ru-RU" sz="800" b="1" dirty="0" smtClean="0"/>
              <a:t>1.</a:t>
            </a:r>
            <a:r>
              <a:rPr lang="en-US" sz="800" b="1" dirty="0" smtClean="0"/>
              <a:t> </a:t>
            </a:r>
            <a:r>
              <a:rPr lang="ru-RU" sz="800" b="1" dirty="0" smtClean="0"/>
              <a:t>Для оценки количества инженерно-технических работников, прошедших подготовку, переподготовку и повышение квалификации</a:t>
            </a:r>
            <a:r>
              <a:rPr lang="ru-RU" sz="800" dirty="0" smtClean="0"/>
              <a:t>: </a:t>
            </a:r>
            <a:endParaRPr lang="ru-RU" sz="800" b="1" dirty="0" smtClean="0"/>
          </a:p>
          <a:p>
            <a:r>
              <a:rPr lang="ru-RU" sz="800" dirty="0" smtClean="0"/>
              <a:t>- от 1 до 5 – 30 баллов; </a:t>
            </a:r>
            <a:endParaRPr lang="ru-RU" sz="800" b="1" dirty="0" smtClean="0"/>
          </a:p>
          <a:p>
            <a:r>
              <a:rPr lang="ru-RU" sz="800" dirty="0" smtClean="0"/>
              <a:t>- от 6 до 10 – 60 баллов; </a:t>
            </a:r>
            <a:endParaRPr lang="ru-RU" sz="800" b="1" dirty="0" smtClean="0"/>
          </a:p>
          <a:p>
            <a:r>
              <a:rPr lang="ru-RU" sz="800" dirty="0" smtClean="0"/>
              <a:t>- более 10 – 120 баллов. </a:t>
            </a:r>
          </a:p>
          <a:p>
            <a:endParaRPr lang="ru-RU" sz="800" b="1" dirty="0" smtClean="0"/>
          </a:p>
          <a:p>
            <a:r>
              <a:rPr lang="ru-RU" sz="800" b="1" dirty="0" smtClean="0"/>
              <a:t>2.</a:t>
            </a:r>
            <a:r>
              <a:rPr lang="en-US" sz="800" b="1" dirty="0" smtClean="0"/>
              <a:t> </a:t>
            </a:r>
            <a:r>
              <a:rPr lang="ru-RU" sz="800" b="1" dirty="0" smtClean="0"/>
              <a:t>Для оценки количества сотрудников рабочих специальностей, прошедших подготовку, переподготовку и повышение квалификации:</a:t>
            </a:r>
            <a:r>
              <a:rPr lang="ru-RU" sz="800" dirty="0" smtClean="0"/>
              <a:t> </a:t>
            </a:r>
            <a:endParaRPr lang="ru-RU" sz="800" b="1" dirty="0" smtClean="0"/>
          </a:p>
          <a:p>
            <a:r>
              <a:rPr lang="ru-RU" sz="800" dirty="0" smtClean="0"/>
              <a:t>- от 1 до 10 – 20 баллов; </a:t>
            </a:r>
            <a:endParaRPr lang="ru-RU" sz="800" b="1" dirty="0" smtClean="0"/>
          </a:p>
          <a:p>
            <a:r>
              <a:rPr lang="ru-RU" sz="800" dirty="0" smtClean="0"/>
              <a:t>- от 11 до 50 – 40 баллов; </a:t>
            </a:r>
            <a:endParaRPr lang="ru-RU" sz="800" b="1" dirty="0" smtClean="0"/>
          </a:p>
          <a:p>
            <a:r>
              <a:rPr lang="ru-RU" sz="800" dirty="0" smtClean="0"/>
              <a:t>- более 50 – 80 баллов. </a:t>
            </a:r>
            <a:endParaRPr lang="ru-RU" sz="800" b="1" dirty="0" smtClean="0"/>
          </a:p>
          <a:p>
            <a:endParaRPr lang="ru-RU" sz="800" b="1" dirty="0" smtClean="0"/>
          </a:p>
          <a:p>
            <a:r>
              <a:rPr lang="ru-RU" sz="800" b="1" dirty="0" smtClean="0"/>
              <a:t>3.</a:t>
            </a:r>
            <a:r>
              <a:rPr lang="en-US" sz="800" b="1" dirty="0" smtClean="0"/>
              <a:t> </a:t>
            </a:r>
            <a:r>
              <a:rPr lang="ru-RU" sz="800" b="1" dirty="0" smtClean="0"/>
              <a:t>Для оценки доли сотрудников, прошедших подготовку, переподготовку и повышение квалификации, в процентах от среднесписочной численности работников на момент подачи заявки:</a:t>
            </a:r>
            <a:r>
              <a:rPr lang="ru-RU" sz="800" dirty="0" smtClean="0"/>
              <a:t> </a:t>
            </a:r>
            <a:endParaRPr lang="ru-RU" sz="800" b="1" dirty="0" smtClean="0"/>
          </a:p>
          <a:p>
            <a:r>
              <a:rPr lang="ru-RU" sz="800" dirty="0" smtClean="0"/>
              <a:t>- менее 1 процента – 100 баллов; </a:t>
            </a:r>
            <a:endParaRPr lang="ru-RU" sz="800" b="1" dirty="0" smtClean="0"/>
          </a:p>
          <a:p>
            <a:r>
              <a:rPr lang="ru-RU" sz="800" dirty="0" smtClean="0"/>
              <a:t>- от 1 до 3,5 процента – 150 баллов; </a:t>
            </a:r>
            <a:endParaRPr lang="ru-RU" sz="800" b="1" dirty="0" smtClean="0"/>
          </a:p>
          <a:p>
            <a:r>
              <a:rPr lang="ru-RU" sz="800" dirty="0" smtClean="0"/>
              <a:t>- более 3,5 процента – 200 баллов. </a:t>
            </a:r>
          </a:p>
          <a:p>
            <a:endParaRPr lang="ru-RU" dirty="0" smtClean="0"/>
          </a:p>
          <a:p>
            <a:r>
              <a:rPr lang="ru-RU" b="1" dirty="0" smtClean="0"/>
              <a:t>Максимальный балл по заявке – 400.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b="1" dirty="0" smtClean="0"/>
              <a:t>1.</a:t>
            </a:r>
            <a:r>
              <a:rPr lang="ru-RU" sz="800" dirty="0" smtClean="0"/>
              <a:t> </a:t>
            </a:r>
            <a:r>
              <a:rPr lang="ru-RU" sz="800" b="1" dirty="0" smtClean="0"/>
              <a:t>Тип сертификата и (или) декларации соответствия</a:t>
            </a:r>
            <a:r>
              <a:rPr lang="ru-RU" sz="800" dirty="0" smtClean="0"/>
              <a:t>:</a:t>
            </a:r>
          </a:p>
          <a:p>
            <a:r>
              <a:rPr lang="ru-RU" sz="800" dirty="0" smtClean="0"/>
              <a:t>- сертификат или декларация соответствия техническому регламенту – 30 баллов; </a:t>
            </a:r>
          </a:p>
          <a:p>
            <a:r>
              <a:rPr lang="ru-RU" sz="800" dirty="0" smtClean="0"/>
              <a:t>- сертификат или декларация соответствия в системе сертификации ГОСТ Р – 7 баллов; </a:t>
            </a:r>
          </a:p>
          <a:p>
            <a:r>
              <a:rPr lang="ru-RU" sz="800" dirty="0" smtClean="0"/>
              <a:t>- сертификат или декларация соответствия техническим условиям (разработанным в системе сертификации ГОСТ Р) – 4 балла. </a:t>
            </a:r>
          </a:p>
          <a:p>
            <a:endParaRPr lang="ru-RU" sz="800" dirty="0" smtClean="0"/>
          </a:p>
          <a:p>
            <a:r>
              <a:rPr lang="ru-RU" sz="800" b="1" dirty="0" smtClean="0"/>
              <a:t>2. Форма сертификации и (или) декларирования соответствия продукции:</a:t>
            </a:r>
          </a:p>
          <a:p>
            <a:r>
              <a:rPr lang="ru-RU" sz="800" dirty="0" smtClean="0"/>
              <a:t>- сертификация на производство (серийный выпуск продукции) – 10 баллов; </a:t>
            </a:r>
          </a:p>
          <a:p>
            <a:r>
              <a:rPr lang="ru-RU" sz="800" dirty="0" smtClean="0"/>
              <a:t>- сертификация на отдельную партию продукции – 8 баллов. </a:t>
            </a:r>
          </a:p>
          <a:p>
            <a:endParaRPr lang="ru-RU" sz="800" dirty="0" smtClean="0"/>
          </a:p>
          <a:p>
            <a:r>
              <a:rPr lang="ru-RU" sz="800" b="1" dirty="0" smtClean="0"/>
              <a:t>3. Вид сертификации и (или) декларирования соответствия продукции</a:t>
            </a:r>
            <a:r>
              <a:rPr lang="ru-RU" sz="800" dirty="0" smtClean="0"/>
              <a:t>: </a:t>
            </a:r>
          </a:p>
          <a:p>
            <a:r>
              <a:rPr lang="ru-RU" sz="800" dirty="0" smtClean="0"/>
              <a:t>- обязательная – 10 баллов; </a:t>
            </a:r>
          </a:p>
          <a:p>
            <a:r>
              <a:rPr lang="ru-RU" sz="800" dirty="0" smtClean="0"/>
              <a:t>- добровольная – 2 балла. </a:t>
            </a:r>
          </a:p>
          <a:p>
            <a:endParaRPr lang="ru-RU" sz="800" dirty="0" smtClean="0"/>
          </a:p>
          <a:p>
            <a:r>
              <a:rPr lang="ru-RU" sz="800" b="1" dirty="0" smtClean="0"/>
              <a:t>Максимальный балл по заявке – 50.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800" b="1" dirty="0" smtClean="0"/>
              <a:t>Условие: </a:t>
            </a:r>
            <a:r>
              <a:rPr lang="ru-RU" sz="800" dirty="0" smtClean="0"/>
              <a:t>Наличие сертификатов соответствия, выданных аккредитованным органом по сертификации, внесенным в Реестр органов по сертификации. </a:t>
            </a:r>
            <a:endParaRPr lang="ru-RU" sz="800" b="1" dirty="0" smtClean="0"/>
          </a:p>
          <a:p>
            <a:endParaRPr lang="ru-RU" sz="800" b="1" dirty="0" smtClean="0"/>
          </a:p>
          <a:p>
            <a:r>
              <a:rPr lang="ru-RU" sz="800" b="1" dirty="0" smtClean="0"/>
              <a:t>1.</a:t>
            </a:r>
            <a:r>
              <a:rPr lang="en-US" sz="800" b="1" dirty="0" smtClean="0"/>
              <a:t> </a:t>
            </a:r>
            <a:r>
              <a:rPr lang="ru-RU" sz="800" b="1" dirty="0" smtClean="0"/>
              <a:t>Общая продолжительность применения заявителем системы менеджмента качества предприятия, заявленной на субсидирование: </a:t>
            </a:r>
          </a:p>
          <a:p>
            <a:r>
              <a:rPr lang="ru-RU" sz="800" dirty="0" smtClean="0"/>
              <a:t>- 24 месяца и менее – 30 баллов; </a:t>
            </a:r>
            <a:endParaRPr lang="ru-RU" sz="800" b="1" dirty="0" smtClean="0"/>
          </a:p>
          <a:p>
            <a:r>
              <a:rPr lang="ru-RU" sz="800" dirty="0" smtClean="0"/>
              <a:t>- от 25 до 60 месяцев – 20 баллов; </a:t>
            </a:r>
            <a:endParaRPr lang="ru-RU" sz="800" b="1" dirty="0" smtClean="0"/>
          </a:p>
          <a:p>
            <a:r>
              <a:rPr lang="ru-RU" sz="800" dirty="0" smtClean="0"/>
              <a:t>- более 60 месяцев – 10 баллов. </a:t>
            </a:r>
          </a:p>
          <a:p>
            <a:endParaRPr lang="ru-RU" sz="800" b="1" dirty="0" smtClean="0"/>
          </a:p>
          <a:p>
            <a:r>
              <a:rPr lang="ru-RU" sz="800" b="1" dirty="0" smtClean="0"/>
              <a:t>2.</a:t>
            </a:r>
            <a:r>
              <a:rPr lang="en-US" sz="800" b="1" dirty="0" smtClean="0"/>
              <a:t> </a:t>
            </a:r>
            <a:r>
              <a:rPr lang="ru-RU" sz="800" b="1" dirty="0" smtClean="0"/>
              <a:t>Количество проведенных </a:t>
            </a:r>
            <a:r>
              <a:rPr lang="ru-RU" sz="800" b="1" dirty="0" err="1" smtClean="0"/>
              <a:t>ресертификаций</a:t>
            </a:r>
            <a:r>
              <a:rPr lang="ru-RU" sz="800" b="1" dirty="0" smtClean="0"/>
              <a:t> системы менеджмента качества предприятия, заявленной на субсидирование: </a:t>
            </a:r>
          </a:p>
          <a:p>
            <a:r>
              <a:rPr lang="ru-RU" sz="800" dirty="0" smtClean="0"/>
              <a:t>- </a:t>
            </a:r>
            <a:r>
              <a:rPr lang="ru-RU" sz="800" dirty="0" err="1" smtClean="0"/>
              <a:t>ресертификация</a:t>
            </a:r>
            <a:r>
              <a:rPr lang="ru-RU" sz="800" dirty="0" smtClean="0"/>
              <a:t> не проводилась – 0 баллов; </a:t>
            </a:r>
            <a:endParaRPr lang="ru-RU" sz="800" b="1" dirty="0" smtClean="0"/>
          </a:p>
          <a:p>
            <a:r>
              <a:rPr lang="ru-RU" sz="800" dirty="0" smtClean="0"/>
              <a:t>- </a:t>
            </a:r>
            <a:r>
              <a:rPr lang="ru-RU" sz="800" dirty="0" err="1" smtClean="0"/>
              <a:t>ресертификация</a:t>
            </a:r>
            <a:r>
              <a:rPr lang="ru-RU" sz="800" dirty="0" smtClean="0"/>
              <a:t> проводилась от 1 до 2 раз – 10 баллов; </a:t>
            </a:r>
            <a:endParaRPr lang="ru-RU" sz="800" b="1" dirty="0" smtClean="0"/>
          </a:p>
          <a:p>
            <a:r>
              <a:rPr lang="ru-RU" sz="800" dirty="0" smtClean="0"/>
              <a:t>- </a:t>
            </a:r>
            <a:r>
              <a:rPr lang="ru-RU" sz="800" dirty="0" err="1" smtClean="0"/>
              <a:t>ресертификация</a:t>
            </a:r>
            <a:r>
              <a:rPr lang="ru-RU" sz="800" dirty="0" smtClean="0"/>
              <a:t> проводилась 3 раза и более – 15 баллов. </a:t>
            </a:r>
          </a:p>
          <a:p>
            <a:endParaRPr lang="ru-RU" sz="800" b="1" dirty="0" smtClean="0"/>
          </a:p>
          <a:p>
            <a:r>
              <a:rPr lang="ru-RU" sz="800" b="1" dirty="0" smtClean="0"/>
              <a:t>3. Количество дополнительных к заявленной на получение субсидии систем менеджмента, внедренных и применяемых заявителем и подтвержденных действующим сертификатом (сертификатами): </a:t>
            </a:r>
          </a:p>
          <a:p>
            <a:r>
              <a:rPr lang="ru-RU" sz="800" dirty="0" smtClean="0"/>
              <a:t>- дополнительные системы менеджмента не внедрены и не применяются – 0 баллов; </a:t>
            </a:r>
            <a:endParaRPr lang="ru-RU" sz="800" b="1" dirty="0" smtClean="0"/>
          </a:p>
          <a:p>
            <a:r>
              <a:rPr lang="ru-RU" sz="800" dirty="0" smtClean="0"/>
              <a:t>- дополнительно внедрена и применяется одна система менеджмента – 10 баллов; </a:t>
            </a:r>
            <a:endParaRPr lang="ru-RU" sz="800" b="1" dirty="0" smtClean="0"/>
          </a:p>
          <a:p>
            <a:r>
              <a:rPr lang="ru-RU" sz="800" dirty="0" smtClean="0"/>
              <a:t>- дополнительно внедрены и применяются две и более системы менеджмента – 30 баллов.  </a:t>
            </a:r>
          </a:p>
          <a:p>
            <a:endParaRPr lang="ru-RU" sz="800" dirty="0" smtClean="0"/>
          </a:p>
          <a:p>
            <a:r>
              <a:rPr lang="ru-RU" sz="800" b="1" dirty="0" smtClean="0"/>
              <a:t>Максимальный балл по заявке – 75.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BC02-4358-4789-9114-7E7143793AF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9ADD-46D0-4D47-A2C6-E397FF209ACE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0D06-62AA-4AAB-B2E0-43B0DC874609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1D86-8A3A-4617-B4D5-654959D8B6C1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D2A4-6FF5-498A-854A-A6774DBB693C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CAF6-7576-44CD-ADF5-FE19BCFDE27B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62BD-D46C-49CE-8D89-A374E813FDEE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A12-93F6-4656-9F8F-825D447ED399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05F-D827-48D8-ADED-2C75E3A39C98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6138-B250-4F34-A53B-7492C2305D44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ECC1-98F0-4C9E-8D51-0184EA22C38C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F4D027D-A17A-44C4-AE76-A2B12F78BAEF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BFB6"/>
            </a:gs>
            <a:gs pos="30000">
              <a:schemeClr val="bg1"/>
            </a:gs>
            <a:gs pos="100000">
              <a:srgbClr val="FDEBB9"/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CF1F7E8-FDDB-4279-B0C9-7BE0C665829C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http://www.allrussiatv.ru/media/img/news_img/yo-554x1024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russiatv.ru/media/img/news_img/yo-554x1024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russiatv.ru/media/img/news_img/yo-554x1024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hyperlink" Target="http://www.allrussiatv.ru/media/img/news_img/yo-554x1024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russiatv.ru/media/img/news_img/yo-554x1024.png" TargetMode="Externa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russiatv.ru/media/img/news_img/yo-554x1024.png" TargetMode="Externa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news.moe.org.ir/images/docs/000026/n00026301-s.jpg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russiatv.ru/media/img/news_img/yo-554x1024.png" TargetMode="External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allrussiatv.ru/media/img/news_img/yo-554x1024.png" TargetMode="Externa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://www.allrussiatv.ru/media/img/news_img/yo-554x1024.png" TargetMode="External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png"/><Relationship Id="rId18" Type="http://schemas.openxmlformats.org/officeDocument/2006/relationships/image" Target="../media/image63.jpeg"/><Relationship Id="rId26" Type="http://schemas.openxmlformats.org/officeDocument/2006/relationships/image" Target="../media/image71.png"/><Relationship Id="rId3" Type="http://schemas.openxmlformats.org/officeDocument/2006/relationships/image" Target="../media/image50.gif"/><Relationship Id="rId21" Type="http://schemas.openxmlformats.org/officeDocument/2006/relationships/image" Target="../media/image66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2.gif"/><Relationship Id="rId25" Type="http://schemas.openxmlformats.org/officeDocument/2006/relationships/image" Target="../media/image70.gi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.png"/><Relationship Id="rId20" Type="http://schemas.openxmlformats.org/officeDocument/2006/relationships/image" Target="../media/image65.gif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24" Type="http://schemas.openxmlformats.org/officeDocument/2006/relationships/image" Target="../media/image69.gif"/><Relationship Id="rId5" Type="http://schemas.openxmlformats.org/officeDocument/2006/relationships/image" Target="../media/image52.png"/><Relationship Id="rId15" Type="http://schemas.openxmlformats.org/officeDocument/2006/relationships/hyperlink" Target="http://www.allrussiatv.ru/media/img/news_img/yo-554x1024.png" TargetMode="External"/><Relationship Id="rId23" Type="http://schemas.openxmlformats.org/officeDocument/2006/relationships/image" Target="../media/image68.jpeg"/><Relationship Id="rId28" Type="http://schemas.openxmlformats.org/officeDocument/2006/relationships/image" Target="../media/image73.png"/><Relationship Id="rId10" Type="http://schemas.openxmlformats.org/officeDocument/2006/relationships/image" Target="../media/image57.png"/><Relationship Id="rId19" Type="http://schemas.openxmlformats.org/officeDocument/2006/relationships/image" Target="../media/image64.gif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7.png"/><Relationship Id="rId27" Type="http://schemas.openxmlformats.org/officeDocument/2006/relationships/image" Target="../media/image72.gif"/><Relationship Id="rId30" Type="http://schemas.openxmlformats.org/officeDocument/2006/relationships/image" Target="../media/image7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russiatv.ru/media/img/news_img/yo-554x1024.p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www.allrussiatv.ru/media/img/news_img/yo-554x1024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hyperlink" Target="http://www.allrussiatv.ru/media/img/news_img/yo-554x1024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russiatv.ru/media/img/news_img/yo-554x1024.png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russiatv.ru/media/img/news_img/yo-554x1024.pn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.allday.ru/uploads/posts/2009-08/thumbs/1250982152_72072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russiatv.ru/media/img/news_img/yo-554x1024.pn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allrussiatv.ru/media/img/news_img/yo-554x1024.png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allrussiatv.ru/media/img/news_img/yo-554x1024.png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hyperlink" Target="http://avtozar.h17.ru/imaje/pads.jpg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russiatv.ru/media/img/news_img/yo-554x1024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-27384"/>
            <a:ext cx="8856984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none" spc="0" dirty="0" smtClean="0">
              <a:ln w="11430"/>
              <a:solidFill>
                <a:srgbClr val="7B06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400" b="1" dirty="0" smtClean="0">
                <a:ln w="11430"/>
                <a:solidFill>
                  <a:srgbClr val="7B06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Предоставление государственной поддержки в рамках</a:t>
            </a:r>
          </a:p>
          <a:p>
            <a:pPr algn="ctr"/>
            <a:endParaRPr lang="ru-RU" sz="1500" b="1" dirty="0" smtClean="0">
              <a:ln w="11430"/>
              <a:solidFill>
                <a:srgbClr val="7B06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400" b="1" cap="none" spc="0" dirty="0" smtClean="0">
                <a:ln w="11430"/>
                <a:solidFill>
                  <a:srgbClr val="7B06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Областной целевой программы модернизации и инновационного развития промышленности</a:t>
            </a:r>
          </a:p>
          <a:p>
            <a:pPr algn="ctr"/>
            <a:r>
              <a:rPr lang="ru-RU" sz="3400" b="1" dirty="0" smtClean="0">
                <a:ln w="11430"/>
                <a:solidFill>
                  <a:srgbClr val="7B06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Ярославской области </a:t>
            </a:r>
          </a:p>
          <a:p>
            <a:pPr algn="ctr"/>
            <a:r>
              <a:rPr lang="ru-RU" sz="3400" b="1" dirty="0" smtClean="0">
                <a:ln w="11430"/>
                <a:solidFill>
                  <a:srgbClr val="7B06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2011-2013 годы </a:t>
            </a:r>
            <a:endParaRPr lang="ru-RU" sz="3400" b="1" cap="none" spc="0" dirty="0">
              <a:ln w="11430"/>
              <a:solidFill>
                <a:srgbClr val="7B06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6453336"/>
            <a:ext cx="403244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7B06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Ярославль, 2012</a:t>
            </a:r>
            <a:endParaRPr lang="ru-RU" b="1" dirty="0">
              <a:ln w="11430"/>
              <a:solidFill>
                <a:srgbClr val="7B06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9154" name="Picture 2" descr="http://sdelanounas.ru/images/img/yarreg.ru/wp-content_uploads_2011_10_zavod1-542x4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4293096"/>
            <a:ext cx="2232248" cy="165618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http://www.profi-forex.org/system/user_files/Images/News/Weekly%20190410/230410/F3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4293096"/>
            <a:ext cx="2266357" cy="165618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6" descr="http://static.autonews.rbc.ua/img/publication/450x270/t/y/tyres_2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496" y="4293096"/>
            <a:ext cx="2266336" cy="165618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0" name="Picture 8" descr="http://www.missiles.ru/_foto/Saturn_09/_MG_45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32240" y="4267869"/>
            <a:ext cx="2294408" cy="168141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15" name="Picture 2" descr="Картинка 1 из 196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Субсидии на возмещение части процентной ставки 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rgbClr val="C00000"/>
                </a:solidFill>
              </a:rPr>
              <a:t>по кредитным договорам</a:t>
            </a:r>
            <a:r>
              <a:rPr lang="ru-RU" sz="2000" b="1" dirty="0" smtClean="0">
                <a:solidFill>
                  <a:srgbClr val="C00000"/>
                </a:solidFill>
              </a:rPr>
              <a:t>, заключенным в целях приобретения оборудования для создания, и (или) развития, и (или) модернизации производства товаров (работ, услуг)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10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5936" y="1412776"/>
            <a:ext cx="2736304" cy="223224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u="sng" dirty="0" smtClean="0">
                <a:ln w="50800"/>
                <a:solidFill>
                  <a:srgbClr val="540C04"/>
                </a:solidFill>
              </a:rPr>
              <a:t>Возмещаем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</a:t>
            </a:r>
            <a:r>
              <a:rPr lang="ru-RU" sz="1700" b="1" dirty="0" smtClean="0">
                <a:solidFill>
                  <a:srgbClr val="540C04"/>
                </a:solidFill>
              </a:rPr>
              <a:t>часть затрат на уплату процентной ставки по кредитным договорам</a:t>
            </a:r>
            <a:r>
              <a:rPr lang="ru-RU" sz="1700" dirty="0" smtClean="0">
                <a:solidFill>
                  <a:srgbClr val="540C04"/>
                </a:solidFill>
              </a:rPr>
              <a:t> </a:t>
            </a:r>
            <a:r>
              <a:rPr lang="ru-RU" sz="1700" b="1" dirty="0" smtClean="0">
                <a:solidFill>
                  <a:srgbClr val="540C04"/>
                </a:solidFill>
              </a:rPr>
              <a:t>на приобретение оборудования.</a:t>
            </a:r>
            <a:endParaRPr lang="ru-RU" sz="1700" b="1" dirty="0" smtClean="0">
              <a:ln w="50800"/>
              <a:solidFill>
                <a:srgbClr val="540C04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04248" y="1412776"/>
            <a:ext cx="2232248" cy="108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Сумма - до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10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</a:t>
            </a:r>
            <a:r>
              <a:rPr lang="ru-RU" sz="1700" b="1" dirty="0" smtClean="0">
                <a:ln w="50800"/>
                <a:solidFill>
                  <a:srgbClr val="540C04"/>
                </a:solidFill>
              </a:rPr>
              <a:t>млн. рублей в год на заявителя.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1520" y="3861048"/>
            <a:ext cx="3672408" cy="223224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u="sng" dirty="0" smtClean="0">
                <a:ln w="50800"/>
                <a:solidFill>
                  <a:srgbClr val="540C04"/>
                </a:solidFill>
              </a:rPr>
              <a:t>Компенсируем </a:t>
            </a:r>
            <a:endParaRPr lang="ru-RU" b="1" dirty="0" smtClean="0">
              <a:ln w="50800"/>
              <a:solidFill>
                <a:srgbClr val="540C04"/>
              </a:solidFill>
            </a:endParaRPr>
          </a:p>
          <a:p>
            <a:pPr algn="ctr"/>
            <a:endParaRPr lang="ru-RU" sz="500" b="1" dirty="0" smtClean="0">
              <a:ln w="50800"/>
              <a:solidFill>
                <a:srgbClr val="540C04"/>
              </a:solidFill>
            </a:endParaRPr>
          </a:p>
          <a:p>
            <a:pPr algn="ctr"/>
            <a:r>
              <a:rPr lang="ru-RU" sz="1700" b="1" dirty="0" smtClean="0">
                <a:solidFill>
                  <a:srgbClr val="540C04"/>
                </a:solidFill>
              </a:rPr>
              <a:t>2/3 ставки рефинансирования ЦБ РФ*, действующей на момент подачи заявки 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</a:rPr>
              <a:t>к остатку ссудной задолженности по кредитному договору</a:t>
            </a:r>
            <a:r>
              <a:rPr lang="ru-RU" sz="1700" b="1" dirty="0" smtClean="0">
                <a:solidFill>
                  <a:srgbClr val="540C04"/>
                </a:solidFill>
              </a:rPr>
              <a:t>.</a:t>
            </a:r>
            <a:endParaRPr lang="ru-RU" sz="1700" dirty="0">
              <a:solidFill>
                <a:srgbClr val="540C04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4248" y="2565024"/>
            <a:ext cx="2232248" cy="108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Выплата субсидий - 1 раз в квартал.</a:t>
            </a:r>
          </a:p>
        </p:txBody>
      </p:sp>
      <p:pic>
        <p:nvPicPr>
          <p:cNvPr id="5122" name="Picture 2" descr="C:\Users\suhanova\Desktop\Справочник 2013\ИТОГ для работы 2013\раздел Промышленный потенциал ЯО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3744415" cy="244827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suhanova\Desktop\Справочник 2013\ИТОГ для работы 2013\раздел Промышленный потенциал ЯО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741035"/>
            <a:ext cx="5040560" cy="242426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D40A0A"/>
                </a:solidFill>
              </a:rPr>
              <a:t>Субсидии на возмещение части затрат 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rgbClr val="D40A0A"/>
                </a:solidFill>
              </a:rPr>
              <a:t>по договорам лизинга</a:t>
            </a:r>
            <a:r>
              <a:rPr lang="ru-RU" sz="2000" b="1" dirty="0" smtClean="0">
                <a:solidFill>
                  <a:srgbClr val="D40A0A"/>
                </a:solidFill>
              </a:rPr>
              <a:t>, заключенным в целях приобретения оборудования для создания, и (или) развития, и (или) модернизации производства товаров (работ, услуг)</a:t>
            </a:r>
            <a:endParaRPr lang="ru-RU" sz="2000" b="1" dirty="0">
              <a:solidFill>
                <a:srgbClr val="D40A0A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11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99992" y="1412776"/>
            <a:ext cx="4392488" cy="216024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u="sng" dirty="0" smtClean="0">
                <a:ln w="50800"/>
                <a:solidFill>
                  <a:srgbClr val="540C04"/>
                </a:solidFill>
              </a:rPr>
              <a:t>Возмещаем</a:t>
            </a:r>
            <a:r>
              <a:rPr lang="ru-RU" sz="2000" b="1" dirty="0" smtClean="0">
                <a:ln w="50800"/>
                <a:solidFill>
                  <a:srgbClr val="540C04"/>
                </a:solidFill>
              </a:rPr>
              <a:t>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10 %</a:t>
            </a:r>
            <a:r>
              <a:rPr lang="ru-RU" sz="2000" b="1" dirty="0" smtClean="0">
                <a:ln w="50800"/>
                <a:solidFill>
                  <a:srgbClr val="540C04"/>
                </a:solidFill>
              </a:rPr>
              <a:t> от общей суммы лизинговых платежей (включая авансовые платежи) уплаченных заявителем в текущем периоде (квартале) финансового года.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3528" y="4185184"/>
            <a:ext cx="3888432" cy="90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rgbClr val="540C04"/>
                </a:solidFill>
              </a:rPr>
              <a:t>Сумма - до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10</a:t>
            </a:r>
            <a:r>
              <a:rPr lang="ru-RU" sz="2000" b="1" dirty="0" smtClean="0">
                <a:ln w="50800"/>
                <a:solidFill>
                  <a:srgbClr val="540C04"/>
                </a:solidFill>
              </a:rPr>
              <a:t> млн. рублей в год на заявителя.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960" y="5193296"/>
            <a:ext cx="3888000" cy="90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rgbClr val="540C04"/>
                </a:solidFill>
              </a:rPr>
              <a:t>Выплата субсидий – 1 раз в квартал.</a:t>
            </a:r>
          </a:p>
        </p:txBody>
      </p:sp>
      <p:pic>
        <p:nvPicPr>
          <p:cNvPr id="10" name="Picture 3" descr="C:\Users\suhanova\Desktop\Справочник 2013\ИТОГ для работы 2013\раздел Промышленный потенциал ЯО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3960440" cy="278476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suhanova\Desktop\Справочник 2013\ИТОГ для работы 2013\раздел Промышленный потенциал ЯО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645023"/>
            <a:ext cx="4464496" cy="250522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uhanova\Desktop\для презентаций\na-zametk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157192"/>
            <a:ext cx="1214264" cy="1214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-27384"/>
            <a:ext cx="9144000" cy="10081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D40A0A"/>
                </a:solidFill>
              </a:rPr>
              <a:t>Условия получения субсидии по кредитным договорам (</a:t>
            </a:r>
            <a:r>
              <a:rPr lang="ru-RU" b="1" dirty="0" err="1" smtClean="0">
                <a:solidFill>
                  <a:srgbClr val="D40A0A"/>
                </a:solidFill>
              </a:rPr>
              <a:t>договорам</a:t>
            </a:r>
            <a:r>
              <a:rPr lang="ru-RU" b="1" dirty="0" smtClean="0">
                <a:solidFill>
                  <a:srgbClr val="D40A0A"/>
                </a:solidFill>
              </a:rPr>
              <a:t> лизинга) </a:t>
            </a:r>
            <a:r>
              <a:rPr lang="ru-RU" b="1" dirty="0" smtClean="0">
                <a:solidFill>
                  <a:srgbClr val="C00000"/>
                </a:solidFill>
              </a:rPr>
              <a:t>заключенным в целях приобретения оборудования для создания, и (или) развития, и (или) модернизации производства товаров (работ, услуг)</a:t>
            </a:r>
            <a:endParaRPr lang="ru-RU" b="1" dirty="0">
              <a:solidFill>
                <a:srgbClr val="D40A0A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2276872"/>
            <a:ext cx="4464496" cy="295232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rgbClr val="540C04"/>
                </a:solidFill>
              </a:rPr>
              <a:t>II.</a:t>
            </a:r>
            <a:r>
              <a:rPr lang="ru-RU" b="1" u="sng" dirty="0" smtClean="0">
                <a:ln w="50800"/>
                <a:solidFill>
                  <a:srgbClr val="540C04"/>
                </a:solidFill>
              </a:rPr>
              <a:t>Оборудование</a:t>
            </a:r>
            <a:r>
              <a:rPr lang="ru-RU" b="1" dirty="0" smtClean="0">
                <a:ln w="50800"/>
                <a:solidFill>
                  <a:srgbClr val="540C04"/>
                </a:solidFill>
              </a:rPr>
              <a:t>:</a:t>
            </a:r>
          </a:p>
          <a:p>
            <a:pPr algn="ctr"/>
            <a:endParaRPr lang="ru-RU" sz="500" b="1" u="sng" dirty="0" smtClean="0">
              <a:ln w="50800"/>
              <a:solidFill>
                <a:srgbClr val="540C04"/>
              </a:solidFill>
            </a:endParaRPr>
          </a:p>
          <a:p>
            <a:r>
              <a:rPr lang="ru-RU" b="1" dirty="0" smtClean="0">
                <a:solidFill>
                  <a:srgbClr val="540C04"/>
                </a:solidFill>
              </a:rPr>
              <a:t>1. Не старше 3 лет </a:t>
            </a:r>
            <a:r>
              <a:rPr lang="ru-RU" sz="1600" b="1" dirty="0" smtClean="0">
                <a:solidFill>
                  <a:srgbClr val="540C04"/>
                </a:solidFill>
              </a:rPr>
              <a:t>(с даты выпуска на момент подачи заявки)</a:t>
            </a:r>
            <a:r>
              <a:rPr lang="en-US" b="1" dirty="0" smtClean="0">
                <a:solidFill>
                  <a:srgbClr val="540C04"/>
                </a:solidFill>
              </a:rPr>
              <a:t>.</a:t>
            </a:r>
            <a:endParaRPr lang="ru-RU" b="1" dirty="0" smtClean="0">
              <a:solidFill>
                <a:srgbClr val="540C04"/>
              </a:solidFill>
            </a:endParaRPr>
          </a:p>
          <a:p>
            <a:endParaRPr lang="ru-RU" sz="500" b="1" dirty="0" smtClean="0">
              <a:solidFill>
                <a:srgbClr val="540C04"/>
              </a:solidFill>
            </a:endParaRPr>
          </a:p>
          <a:p>
            <a:pPr algn="just"/>
            <a:r>
              <a:rPr lang="ru-RU" b="1" dirty="0" smtClean="0">
                <a:solidFill>
                  <a:srgbClr val="540C04"/>
                </a:solidFill>
              </a:rPr>
              <a:t>2. Используется для производства промышленной продукции </a:t>
            </a:r>
            <a:r>
              <a:rPr lang="ru-RU" sz="1600" b="1" dirty="0" smtClean="0">
                <a:solidFill>
                  <a:srgbClr val="540C04"/>
                </a:solidFill>
              </a:rPr>
              <a:t>(кроме энергетического и информационного оборудования)</a:t>
            </a:r>
            <a:r>
              <a:rPr lang="en-US" b="1" dirty="0" smtClean="0">
                <a:solidFill>
                  <a:srgbClr val="540C04"/>
                </a:solidFill>
              </a:rPr>
              <a:t>.</a:t>
            </a:r>
            <a:endParaRPr lang="ru-RU" b="1" dirty="0" smtClean="0">
              <a:solidFill>
                <a:srgbClr val="540C04"/>
              </a:solidFill>
            </a:endParaRPr>
          </a:p>
          <a:p>
            <a:pPr algn="just"/>
            <a:endParaRPr lang="ru-RU" sz="500" b="1" dirty="0" smtClean="0">
              <a:solidFill>
                <a:srgbClr val="540C04"/>
              </a:solidFill>
            </a:endParaRPr>
          </a:p>
          <a:p>
            <a:pPr algn="just"/>
            <a:r>
              <a:rPr lang="ru-RU" b="1" dirty="0" smtClean="0">
                <a:solidFill>
                  <a:srgbClr val="540C04"/>
                </a:solidFill>
              </a:rPr>
              <a:t>3. Срок полезного использования от 5 до 20 лет </a:t>
            </a:r>
            <a:r>
              <a:rPr lang="ru-RU" sz="1600" b="1" dirty="0" smtClean="0">
                <a:solidFill>
                  <a:srgbClr val="540C04"/>
                </a:solidFill>
              </a:rPr>
              <a:t>(включено в 4-7 амортизационные  группы).</a:t>
            </a:r>
          </a:p>
          <a:p>
            <a:pPr algn="just"/>
            <a:endParaRPr lang="en-US" sz="500" b="1" dirty="0" smtClean="0">
              <a:solidFill>
                <a:srgbClr val="540C04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1124744"/>
            <a:ext cx="4464496" cy="108012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rgbClr val="540C04"/>
                </a:solidFill>
              </a:rPr>
              <a:t>I.</a:t>
            </a:r>
            <a:r>
              <a:rPr lang="ru-RU" b="1" dirty="0" smtClean="0">
                <a:solidFill>
                  <a:srgbClr val="540C04"/>
                </a:solidFill>
              </a:rPr>
              <a:t> </a:t>
            </a:r>
            <a:r>
              <a:rPr lang="ru-RU" b="1" u="sng" dirty="0" smtClean="0">
                <a:solidFill>
                  <a:srgbClr val="540C04"/>
                </a:solidFill>
              </a:rPr>
              <a:t>Целевое использование  средств </a:t>
            </a:r>
            <a:r>
              <a:rPr lang="ru-RU" b="1" dirty="0" smtClean="0">
                <a:solidFill>
                  <a:srgbClr val="540C04"/>
                </a:solidFill>
              </a:rPr>
              <a:t>кредита (договора лизинга) на приобретение оборудования</a:t>
            </a:r>
            <a:endParaRPr lang="ru-RU" b="1" dirty="0" smtClean="0">
              <a:ln w="50800"/>
              <a:solidFill>
                <a:srgbClr val="540C04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1124744"/>
            <a:ext cx="4176000" cy="165618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rgbClr val="540C04"/>
                </a:solidFill>
              </a:rPr>
              <a:t>III.</a:t>
            </a:r>
            <a:r>
              <a:rPr lang="ru-RU" b="1" dirty="0" smtClean="0">
                <a:solidFill>
                  <a:srgbClr val="540C04"/>
                </a:solidFill>
              </a:rPr>
              <a:t> Общая </a:t>
            </a:r>
            <a:r>
              <a:rPr lang="ru-RU" b="1" u="sng" dirty="0" smtClean="0">
                <a:solidFill>
                  <a:srgbClr val="540C04"/>
                </a:solidFill>
              </a:rPr>
              <a:t>положительная динамика выпуска продукции и налоговых отчислений </a:t>
            </a:r>
            <a:r>
              <a:rPr lang="ru-RU" b="1" dirty="0" smtClean="0">
                <a:solidFill>
                  <a:srgbClr val="540C04"/>
                </a:solidFill>
              </a:rPr>
              <a:t>в консолидированный бюджет Ярославской области</a:t>
            </a:r>
            <a:endParaRPr lang="ru-RU" b="1" dirty="0" smtClean="0">
              <a:ln w="50800"/>
              <a:solidFill>
                <a:srgbClr val="540C04"/>
              </a:solidFill>
            </a:endParaRPr>
          </a:p>
        </p:txBody>
      </p:sp>
      <p:pic>
        <p:nvPicPr>
          <p:cNvPr id="12" name="Picture 2" descr="C:\Users\suhanova\Desktop\для презентаций\1240848155298205944thatsmyboy_Simple_Red_Checkmark_svg_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980728"/>
            <a:ext cx="288032" cy="488565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4788024" y="2852936"/>
            <a:ext cx="4176464" cy="2376264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Изменения в Порядки!</a:t>
            </a:r>
          </a:p>
          <a:p>
            <a:pPr algn="ctr"/>
            <a:r>
              <a:rPr lang="ru-RU" b="1" dirty="0" smtClean="0">
                <a:ln w="50800"/>
                <a:solidFill>
                  <a:srgbClr val="540C04"/>
                </a:solidFill>
              </a:rPr>
              <a:t>затраты на приобретение оборудования от заявителей, проекты модернизации которых включены в перечень приоритетных проектов области </a:t>
            </a:r>
            <a:r>
              <a:rPr lang="ru-RU" b="1" dirty="0" smtClean="0">
                <a:ln w="50800"/>
                <a:solidFill>
                  <a:srgbClr val="C00000"/>
                </a:solidFill>
              </a:rPr>
              <a:t>принимаются к возмещению*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31640" y="5309592"/>
            <a:ext cx="7632848" cy="855712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Изменения в Порядки!</a:t>
            </a:r>
            <a:endParaRPr lang="ru-RU" b="1" dirty="0" smtClean="0">
              <a:ln w="50800"/>
              <a:solidFill>
                <a:srgbClr val="540C04"/>
              </a:solidFill>
            </a:endParaRPr>
          </a:p>
          <a:p>
            <a:pPr algn="ctr"/>
            <a:r>
              <a:rPr lang="ru-RU" b="1" dirty="0" smtClean="0">
                <a:ln w="50800"/>
                <a:solidFill>
                  <a:srgbClr val="540C04"/>
                </a:solidFill>
              </a:rPr>
              <a:t>условия постановки оборудования на баланс ЗАЯВИТЕЛЯ нет!</a:t>
            </a:r>
            <a:endParaRPr lang="ru-RU" b="1" dirty="0" smtClean="0">
              <a:ln w="50800"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Субсидии на возмещение части процентной ставки 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rgbClr val="C00000"/>
                </a:solidFill>
              </a:rPr>
              <a:t>по кредитным договорам</a:t>
            </a:r>
            <a:r>
              <a:rPr lang="ru-RU" sz="2000" b="1" dirty="0" smtClean="0">
                <a:solidFill>
                  <a:srgbClr val="C00000"/>
                </a:solidFill>
              </a:rPr>
              <a:t>, заключенным в целях разработки и реализации программ энергосбережения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ru-RU" sz="1200" dirty="0" smtClean="0">
                <a:solidFill>
                  <a:schemeClr val="bg1"/>
                </a:solidFill>
              </a:rPr>
              <a:t>3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1412776"/>
            <a:ext cx="3024336" cy="237626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Возмещаем </a:t>
            </a:r>
            <a:r>
              <a:rPr lang="ru-RU" sz="1700" b="1" u="sng" dirty="0" smtClean="0">
                <a:solidFill>
                  <a:srgbClr val="540C04"/>
                </a:solidFill>
              </a:rPr>
              <a:t>часть затрат на уплату процентной ставки </a:t>
            </a:r>
            <a:r>
              <a:rPr lang="ru-RU" sz="1700" b="1" dirty="0" smtClean="0">
                <a:solidFill>
                  <a:srgbClr val="540C04"/>
                </a:solidFill>
              </a:rPr>
              <a:t>по кредитным договорам</a:t>
            </a:r>
            <a:r>
              <a:rPr lang="ru-RU" sz="1700" dirty="0" smtClean="0">
                <a:solidFill>
                  <a:srgbClr val="540C04"/>
                </a:solidFill>
              </a:rPr>
              <a:t> </a:t>
            </a:r>
            <a:r>
              <a:rPr lang="ru-RU" sz="1700" b="1" dirty="0" smtClean="0">
                <a:solidFill>
                  <a:srgbClr val="540C04"/>
                </a:solidFill>
              </a:rPr>
              <a:t>заключенным в целях разработки и реализации программ энергосбережения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32240" y="1484784"/>
            <a:ext cx="2232248" cy="93610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Сумма - до </a:t>
            </a:r>
            <a:r>
              <a:rPr lang="en-US" sz="2200" b="1" dirty="0" smtClean="0">
                <a:ln w="50800"/>
                <a:solidFill>
                  <a:srgbClr val="540C04"/>
                </a:solidFill>
              </a:rPr>
              <a:t>3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 </a:t>
            </a:r>
            <a:r>
              <a:rPr lang="ru-RU" sz="1700" b="1" dirty="0" smtClean="0">
                <a:ln w="50800"/>
                <a:solidFill>
                  <a:srgbClr val="540C04"/>
                </a:solidFill>
              </a:rPr>
              <a:t>млн. рублей в год на заявителя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31840" y="4005064"/>
            <a:ext cx="3600400" cy="208823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u="sng" dirty="0" smtClean="0">
                <a:ln w="50800"/>
                <a:solidFill>
                  <a:srgbClr val="540C04"/>
                </a:solidFill>
              </a:rPr>
              <a:t>Компенсируем </a:t>
            </a:r>
            <a:r>
              <a:rPr lang="ru-RU" b="1" dirty="0" smtClean="0">
                <a:ln w="50800"/>
                <a:solidFill>
                  <a:srgbClr val="540C04"/>
                </a:solidFill>
              </a:rPr>
              <a:t>:</a:t>
            </a:r>
          </a:p>
          <a:p>
            <a:pPr algn="ctr"/>
            <a:endParaRPr lang="ru-RU" sz="500" b="1" dirty="0" smtClean="0">
              <a:ln w="50800"/>
              <a:solidFill>
                <a:srgbClr val="540C04"/>
              </a:solidFill>
            </a:endParaRPr>
          </a:p>
          <a:p>
            <a:pPr algn="ctr"/>
            <a:r>
              <a:rPr lang="ru-RU" sz="1700" b="1" dirty="0" smtClean="0">
                <a:solidFill>
                  <a:srgbClr val="540C04"/>
                </a:solidFill>
              </a:rPr>
              <a:t>2/3 ставки рефинансирования ЦБ РФ*, действующей на момент подачи заявки </a:t>
            </a:r>
            <a:r>
              <a:rPr lang="ru-RU" sz="1700" b="1" dirty="0" smtClean="0">
                <a:solidFill>
                  <a:srgbClr val="C00000"/>
                </a:solidFill>
              </a:rPr>
              <a:t>к остатку ссудной задолженности по кредитному договору</a:t>
            </a:r>
            <a:endParaRPr lang="ru-RU" sz="17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2240" y="2564904"/>
            <a:ext cx="2232248" cy="79208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Выплата субсидий -  1 раз в квартал</a:t>
            </a:r>
          </a:p>
        </p:txBody>
      </p:sp>
      <p:pic>
        <p:nvPicPr>
          <p:cNvPr id="7170" name="Picture 2" descr="C:\Users\suhanova\Desktop\для презентаций\320_picture_1n14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1854" y="1376773"/>
            <a:ext cx="3408378" cy="255628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suhanova\Desktop\для презентаций\www_schottpictures_n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231" y="3933056"/>
            <a:ext cx="2959233" cy="216024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suhanova\Desktop\для презентаций\bulbs73167732.jpg"/>
          <p:cNvPicPr>
            <a:picLocks noChangeAspect="1" noChangeArrowheads="1"/>
          </p:cNvPicPr>
          <p:nvPr/>
        </p:nvPicPr>
        <p:blipFill>
          <a:blip r:embed="rId7" cstate="print"/>
          <a:srcRect t="7802" b="8981"/>
          <a:stretch>
            <a:fillRect/>
          </a:stretch>
        </p:blipFill>
        <p:spPr bwMode="auto">
          <a:xfrm>
            <a:off x="6759243" y="3573016"/>
            <a:ext cx="2268252" cy="259228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D40A0A"/>
                </a:solidFill>
              </a:rPr>
              <a:t>Субсидии на возмещение части затрат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D40A0A"/>
                </a:solidFill>
              </a:rPr>
              <a:t> </a:t>
            </a:r>
            <a:r>
              <a:rPr lang="ru-RU" sz="2000" b="1" u="sng" dirty="0" smtClean="0">
                <a:solidFill>
                  <a:srgbClr val="D40A0A"/>
                </a:solidFill>
              </a:rPr>
              <a:t>по договорам лизинга</a:t>
            </a:r>
            <a:r>
              <a:rPr lang="ru-RU" sz="2000" b="1" dirty="0" smtClean="0">
                <a:solidFill>
                  <a:srgbClr val="D40A0A"/>
                </a:solidFill>
              </a:rPr>
              <a:t>, заключенным в целях разработки и реализации программ энергосбережения </a:t>
            </a:r>
            <a:endParaRPr lang="ru-RU" sz="2000" b="1" dirty="0">
              <a:solidFill>
                <a:srgbClr val="D40A0A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14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16016" y="1484784"/>
            <a:ext cx="3996000" cy="194421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540C04"/>
                </a:solidFill>
              </a:rPr>
              <a:t>Возмещаем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10%</a:t>
            </a:r>
            <a:r>
              <a:rPr lang="ru-RU" b="1" dirty="0" smtClean="0">
                <a:ln w="50800"/>
                <a:solidFill>
                  <a:srgbClr val="540C04"/>
                </a:solidFill>
              </a:rPr>
              <a:t> от общей суммы лизинговых платежей (</a:t>
            </a:r>
            <a:r>
              <a:rPr lang="ru-RU" b="1" u="sng" dirty="0" smtClean="0">
                <a:ln w="50800"/>
                <a:solidFill>
                  <a:srgbClr val="540C04"/>
                </a:solidFill>
              </a:rPr>
              <a:t>включая авансовые платежи</a:t>
            </a:r>
            <a:r>
              <a:rPr lang="ru-RU" b="1" dirty="0" smtClean="0">
                <a:ln w="50800"/>
                <a:solidFill>
                  <a:srgbClr val="540C04"/>
                </a:solidFill>
              </a:rPr>
              <a:t>) уплаченных заявителем в текущем периоде (квартале) финансового года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3528" y="4221088"/>
            <a:ext cx="3996000" cy="93610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rgbClr val="540C04"/>
                </a:solidFill>
              </a:rPr>
              <a:t>Сумма - до 3 млн. рублей в год на заявителя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5301208"/>
            <a:ext cx="3996000" cy="86398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rgbClr val="540C04"/>
                </a:solidFill>
              </a:rPr>
              <a:t>Выплата субсидий – </a:t>
            </a:r>
          </a:p>
          <a:p>
            <a:pPr algn="ctr"/>
            <a:r>
              <a:rPr lang="ru-RU" sz="2000" b="1" dirty="0" smtClean="0">
                <a:ln w="50800"/>
                <a:solidFill>
                  <a:srgbClr val="540C04"/>
                </a:solidFill>
              </a:rPr>
              <a:t>1 раз в квартал</a:t>
            </a:r>
          </a:p>
        </p:txBody>
      </p:sp>
      <p:pic>
        <p:nvPicPr>
          <p:cNvPr id="12" name="Picture 4" descr="Картинка 31 из 104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1412776"/>
            <a:ext cx="4104456" cy="27078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suhanova\Desktop\для презентаций\resheniya-dly-energeti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501008"/>
            <a:ext cx="4104000" cy="274390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9144000" cy="10801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D40A0A"/>
                </a:solidFill>
              </a:rPr>
              <a:t>Условия получения субсидии по кредитным договорам (</a:t>
            </a:r>
            <a:r>
              <a:rPr lang="ru-RU" sz="2000" b="1" dirty="0" err="1" smtClean="0">
                <a:solidFill>
                  <a:srgbClr val="D40A0A"/>
                </a:solidFill>
              </a:rPr>
              <a:t>договорам</a:t>
            </a:r>
            <a:r>
              <a:rPr lang="ru-RU" sz="2000" b="1" dirty="0" smtClean="0">
                <a:solidFill>
                  <a:srgbClr val="D40A0A"/>
                </a:solidFill>
              </a:rPr>
              <a:t> лизинга), заключенным в целях разработки и реализации программ энергосбережения </a:t>
            </a:r>
            <a:endParaRPr lang="ru-RU" sz="2000" b="1" dirty="0">
              <a:solidFill>
                <a:srgbClr val="D40A0A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15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11960" y="1268760"/>
            <a:ext cx="4716016" cy="482453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470301"/>
                </a:solidFill>
              </a:rPr>
              <a:t>III</a:t>
            </a:r>
            <a:r>
              <a:rPr lang="ru-RU" sz="1400" b="1" dirty="0" smtClean="0">
                <a:solidFill>
                  <a:srgbClr val="470301"/>
                </a:solidFill>
              </a:rPr>
              <a:t>. </a:t>
            </a:r>
            <a:r>
              <a:rPr lang="ru-RU" sz="1400" b="1" u="sng" dirty="0" smtClean="0">
                <a:solidFill>
                  <a:srgbClr val="470301"/>
                </a:solidFill>
              </a:rPr>
              <a:t>НАПРАВЛЕНИЯ ИСПОЛЬЗОВАНИЯ  СРЕДСТВ КРЕДИТА (ЛИЗИНГА):</a:t>
            </a:r>
          </a:p>
          <a:p>
            <a:pPr algn="ctr">
              <a:defRPr/>
            </a:pPr>
            <a:endParaRPr lang="ru-RU" sz="500" b="1" dirty="0" smtClean="0">
              <a:solidFill>
                <a:srgbClr val="470301"/>
              </a:solidFill>
            </a:endParaRPr>
          </a:p>
          <a:p>
            <a:pPr indent="457200" algn="just">
              <a:defRPr/>
            </a:pPr>
            <a:r>
              <a:rPr lang="ru-RU" sz="1600" b="1" dirty="0" smtClean="0">
                <a:solidFill>
                  <a:srgbClr val="470301"/>
                </a:solidFill>
              </a:rPr>
              <a:t>- внедрение </a:t>
            </a:r>
            <a:r>
              <a:rPr lang="ru-RU" sz="1600" b="1" dirty="0" err="1" smtClean="0">
                <a:solidFill>
                  <a:srgbClr val="470301"/>
                </a:solidFill>
              </a:rPr>
              <a:t>энергогенерирующего</a:t>
            </a:r>
            <a:r>
              <a:rPr lang="ru-RU" sz="1600" b="1" dirty="0" smtClean="0">
                <a:solidFill>
                  <a:srgbClr val="470301"/>
                </a:solidFill>
              </a:rPr>
              <a:t> оборудования (установки </a:t>
            </a:r>
            <a:r>
              <a:rPr lang="ru-RU" sz="1600" b="1" dirty="0" err="1" smtClean="0">
                <a:solidFill>
                  <a:srgbClr val="470301"/>
                </a:solidFill>
              </a:rPr>
              <a:t>когенерации</a:t>
            </a:r>
            <a:r>
              <a:rPr lang="ru-RU" sz="1600" b="1" dirty="0" smtClean="0">
                <a:solidFill>
                  <a:srgbClr val="470301"/>
                </a:solidFill>
              </a:rPr>
              <a:t> и </a:t>
            </a:r>
            <a:r>
              <a:rPr lang="ru-RU" sz="1600" b="1" dirty="0" err="1" smtClean="0">
                <a:solidFill>
                  <a:srgbClr val="470301"/>
                </a:solidFill>
              </a:rPr>
              <a:t>тригенерации</a:t>
            </a:r>
            <a:r>
              <a:rPr lang="ru-RU" sz="1600" b="1" dirty="0" smtClean="0">
                <a:solidFill>
                  <a:srgbClr val="470301"/>
                </a:solidFill>
              </a:rPr>
              <a:t>);</a:t>
            </a:r>
          </a:p>
          <a:p>
            <a:pPr indent="457200" algn="just">
              <a:buFontTx/>
              <a:buChar char="-"/>
              <a:defRPr/>
            </a:pPr>
            <a:endParaRPr lang="ru-RU" sz="500" b="1" dirty="0" smtClean="0">
              <a:solidFill>
                <a:srgbClr val="470301"/>
              </a:solidFill>
            </a:endParaRPr>
          </a:p>
          <a:p>
            <a:pPr indent="457200" algn="just">
              <a:defRPr/>
            </a:pPr>
            <a:r>
              <a:rPr lang="ru-RU" sz="1600" b="1" dirty="0" smtClean="0">
                <a:solidFill>
                  <a:srgbClr val="470301"/>
                </a:solidFill>
              </a:rPr>
              <a:t>- внедрение автоматики </a:t>
            </a:r>
            <a:r>
              <a:rPr lang="ru-RU" sz="1600" b="1" dirty="0" err="1" smtClean="0">
                <a:solidFill>
                  <a:srgbClr val="470301"/>
                </a:solidFill>
              </a:rPr>
              <a:t>регулиро</a:t>
            </a:r>
            <a:r>
              <a:rPr lang="en-US" sz="1600" b="1" dirty="0" smtClean="0">
                <a:solidFill>
                  <a:srgbClr val="470301"/>
                </a:solidFill>
              </a:rPr>
              <a:t>-</a:t>
            </a:r>
            <a:r>
              <a:rPr lang="ru-RU" sz="1600" b="1" dirty="0" err="1" smtClean="0">
                <a:solidFill>
                  <a:srgbClr val="470301"/>
                </a:solidFill>
              </a:rPr>
              <a:t>вания</a:t>
            </a:r>
            <a:r>
              <a:rPr lang="ru-RU" sz="1600" b="1" dirty="0" smtClean="0">
                <a:solidFill>
                  <a:srgbClr val="470301"/>
                </a:solidFill>
              </a:rPr>
              <a:t> эффективного использования всех видов энергии;</a:t>
            </a:r>
          </a:p>
          <a:p>
            <a:pPr indent="457200" algn="just">
              <a:buFontTx/>
              <a:buChar char="-"/>
              <a:defRPr/>
            </a:pPr>
            <a:endParaRPr lang="ru-RU" sz="500" b="1" dirty="0" smtClean="0">
              <a:solidFill>
                <a:srgbClr val="470301"/>
              </a:solidFill>
            </a:endParaRPr>
          </a:p>
          <a:p>
            <a:pPr indent="457200" algn="just">
              <a:defRPr/>
            </a:pPr>
            <a:r>
              <a:rPr lang="ru-RU" sz="1600" b="1" dirty="0" smtClean="0">
                <a:solidFill>
                  <a:srgbClr val="470301"/>
                </a:solidFill>
              </a:rPr>
              <a:t>- модернизация инженерных систем и технологического оборудования по производству и передаче энергии с использованием </a:t>
            </a:r>
            <a:r>
              <a:rPr lang="ru-RU" sz="1600" b="1" dirty="0" err="1" smtClean="0">
                <a:solidFill>
                  <a:srgbClr val="470301"/>
                </a:solidFill>
              </a:rPr>
              <a:t>энергоэффективных</a:t>
            </a:r>
            <a:r>
              <a:rPr lang="ru-RU" sz="1600" b="1" dirty="0" smtClean="0">
                <a:solidFill>
                  <a:srgbClr val="470301"/>
                </a:solidFill>
              </a:rPr>
              <a:t> технологий;</a:t>
            </a:r>
          </a:p>
          <a:p>
            <a:pPr indent="457200" algn="just">
              <a:buFontTx/>
              <a:buChar char="-"/>
              <a:defRPr/>
            </a:pPr>
            <a:endParaRPr lang="ru-RU" sz="500" b="1" dirty="0" smtClean="0">
              <a:solidFill>
                <a:srgbClr val="470301"/>
              </a:solidFill>
            </a:endParaRPr>
          </a:p>
          <a:p>
            <a:pPr indent="457200" algn="just">
              <a:defRPr/>
            </a:pPr>
            <a:r>
              <a:rPr lang="ru-RU" sz="1600" b="1" dirty="0" smtClean="0">
                <a:solidFill>
                  <a:srgbClr val="470301"/>
                </a:solidFill>
              </a:rPr>
              <a:t>- внедрение возобновляемых источников получения энергии и местных видов топлива для собственных нужд.</a:t>
            </a:r>
            <a:endParaRPr lang="ru-RU" sz="1600" b="1" dirty="0">
              <a:solidFill>
                <a:srgbClr val="47030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708920"/>
            <a:ext cx="3888432" cy="115212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indent="457200" algn="just"/>
            <a:r>
              <a:rPr lang="en-US" sz="1600" b="1" dirty="0" smtClean="0">
                <a:ln w="50800"/>
                <a:solidFill>
                  <a:srgbClr val="470301"/>
                </a:solidFill>
              </a:rPr>
              <a:t>I.</a:t>
            </a:r>
            <a:r>
              <a:rPr lang="ru-RU" sz="1600" b="1" dirty="0" smtClean="0">
                <a:solidFill>
                  <a:srgbClr val="470301"/>
                </a:solidFill>
              </a:rPr>
              <a:t> </a:t>
            </a:r>
            <a:r>
              <a:rPr lang="ru-RU" sz="1600" b="1" u="sng" dirty="0" smtClean="0">
                <a:solidFill>
                  <a:srgbClr val="470301"/>
                </a:solidFill>
              </a:rPr>
              <a:t>Разработка и реализация </a:t>
            </a:r>
            <a:r>
              <a:rPr lang="ru-RU" sz="1600" b="1" dirty="0" smtClean="0">
                <a:solidFill>
                  <a:srgbClr val="470301"/>
                </a:solidFill>
              </a:rPr>
              <a:t>заявителем программ </a:t>
            </a:r>
            <a:r>
              <a:rPr lang="ru-RU" sz="1600" b="1" dirty="0" err="1" smtClean="0">
                <a:solidFill>
                  <a:srgbClr val="470301"/>
                </a:solidFill>
              </a:rPr>
              <a:t>энерго</a:t>
            </a:r>
            <a:r>
              <a:rPr lang="en-US" sz="1600" b="1" dirty="0" smtClean="0">
                <a:solidFill>
                  <a:srgbClr val="470301"/>
                </a:solidFill>
              </a:rPr>
              <a:t>-</a:t>
            </a:r>
            <a:r>
              <a:rPr lang="ru-RU" sz="1600" b="1" dirty="0" smtClean="0">
                <a:solidFill>
                  <a:srgbClr val="470301"/>
                </a:solidFill>
              </a:rPr>
              <a:t>сбережения и проведение энергетических обследований.</a:t>
            </a:r>
            <a:endParaRPr lang="ru-RU" sz="1600" b="1" dirty="0" smtClean="0">
              <a:ln w="50800"/>
              <a:solidFill>
                <a:srgbClr val="470301"/>
              </a:solidFill>
            </a:endParaRPr>
          </a:p>
        </p:txBody>
      </p:sp>
      <p:pic>
        <p:nvPicPr>
          <p:cNvPr id="9218" name="Picture 2" descr="C:\Users\suhanova\Desktop\для презентаций\f92b73449ae8d745f1b1141a9d90a9b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86" y="1268760"/>
            <a:ext cx="2303414" cy="1440160"/>
          </a:xfrm>
          <a:prstGeom prst="rect">
            <a:avLst/>
          </a:prstGeom>
          <a:noFill/>
        </p:spPr>
      </p:pic>
      <p:pic>
        <p:nvPicPr>
          <p:cNvPr id="9219" name="Picture 3" descr="C:\Users\suhanova\Desktop\для презентаций\untitl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052736"/>
            <a:ext cx="2376264" cy="16381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suhanova\Desktop\для презентаций\125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</a:blip>
          <a:srcRect l="12756" r="8309" b="14361"/>
          <a:stretch>
            <a:fillRect/>
          </a:stretch>
        </p:blipFill>
        <p:spPr bwMode="auto">
          <a:xfrm>
            <a:off x="3055694" y="1772816"/>
            <a:ext cx="940242" cy="5760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944" y="3933056"/>
            <a:ext cx="3888000" cy="10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indent="457200" algn="just"/>
            <a:r>
              <a:rPr lang="en-US" sz="1600" b="1" dirty="0" smtClean="0">
                <a:ln w="50800"/>
                <a:solidFill>
                  <a:srgbClr val="540C04"/>
                </a:solidFill>
              </a:rPr>
              <a:t>II.</a:t>
            </a:r>
            <a:r>
              <a:rPr lang="ru-RU" sz="1600" b="1" dirty="0" smtClean="0">
                <a:solidFill>
                  <a:srgbClr val="540C04"/>
                </a:solidFill>
              </a:rPr>
              <a:t> </a:t>
            </a:r>
            <a:r>
              <a:rPr lang="ru-RU" sz="1600" b="1" u="sng" dirty="0" smtClean="0">
                <a:solidFill>
                  <a:srgbClr val="540C04"/>
                </a:solidFill>
              </a:rPr>
              <a:t>Целевое использование  средств</a:t>
            </a:r>
            <a:r>
              <a:rPr lang="ru-RU" sz="1600" b="1" dirty="0" smtClean="0">
                <a:solidFill>
                  <a:srgbClr val="540C04"/>
                </a:solidFill>
              </a:rPr>
              <a:t> кредита (договора лизинга)</a:t>
            </a:r>
            <a:r>
              <a:rPr lang="en-US" sz="1600" b="1" dirty="0" smtClean="0">
                <a:solidFill>
                  <a:srgbClr val="540C04"/>
                </a:solidFill>
              </a:rPr>
              <a:t>.</a:t>
            </a:r>
            <a:endParaRPr lang="ru-RU" sz="1600" b="1" dirty="0" smtClean="0">
              <a:ln w="50800"/>
              <a:solidFill>
                <a:srgbClr val="540C0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5013176"/>
            <a:ext cx="3888000" cy="1152128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Изменения в Порядки!</a:t>
            </a:r>
            <a:endParaRPr lang="ru-RU" b="1" dirty="0" smtClean="0">
              <a:ln w="50800"/>
              <a:solidFill>
                <a:srgbClr val="540C04"/>
              </a:solidFill>
            </a:endParaRPr>
          </a:p>
          <a:p>
            <a:pPr algn="ctr"/>
            <a:r>
              <a:rPr lang="ru-RU" b="1" dirty="0" smtClean="0">
                <a:ln w="50800"/>
                <a:solidFill>
                  <a:srgbClr val="540C04"/>
                </a:solidFill>
              </a:rPr>
              <a:t>условия постановки оборудования на баланс ЗАЯВИТЕЛЯ нет!</a:t>
            </a:r>
            <a:endParaRPr lang="ru-RU" b="1" dirty="0" smtClean="0">
              <a:ln w="50800"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suhanova\Desktop\для презентаций\business-grow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38067"/>
            <a:ext cx="3200873" cy="225522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suhanova\Desktop\для презентаций\cover.png"/>
          <p:cNvPicPr>
            <a:picLocks noChangeAspect="1" noChangeArrowheads="1"/>
          </p:cNvPicPr>
          <p:nvPr/>
        </p:nvPicPr>
        <p:blipFill>
          <a:blip r:embed="rId4" cstate="print"/>
          <a:srcRect l="9735" r="6548"/>
          <a:stretch>
            <a:fillRect/>
          </a:stretch>
        </p:blipFill>
        <p:spPr bwMode="auto">
          <a:xfrm>
            <a:off x="0" y="3938311"/>
            <a:ext cx="2915816" cy="2299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Субсидии на возмещение части затрат,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связанных с проведением маркетинговых исследований и разработкой продуктовой стратегии на среднесрочный и (или) долгосрочный периоды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16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43808" y="3717032"/>
            <a:ext cx="2880320" cy="237626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u="sng" dirty="0" smtClean="0">
                <a:solidFill>
                  <a:srgbClr val="470301"/>
                </a:solidFill>
              </a:rPr>
              <a:t>Условие : </a:t>
            </a:r>
          </a:p>
          <a:p>
            <a:pPr algn="ctr">
              <a:defRPr/>
            </a:pPr>
            <a:endParaRPr lang="ru-RU" sz="500" b="1" u="sng" dirty="0" smtClean="0">
              <a:solidFill>
                <a:srgbClr val="470301"/>
              </a:solidFill>
            </a:endParaRPr>
          </a:p>
          <a:p>
            <a:pPr algn="just">
              <a:defRPr/>
            </a:pPr>
            <a:r>
              <a:rPr lang="ru-RU" sz="1700" b="1" dirty="0" smtClean="0">
                <a:solidFill>
                  <a:srgbClr val="470301"/>
                </a:solidFill>
              </a:rPr>
              <a:t>наличие у заявителя утвержденной </a:t>
            </a:r>
            <a:r>
              <a:rPr lang="ru-RU" sz="1700" b="1" dirty="0" err="1" smtClean="0">
                <a:solidFill>
                  <a:srgbClr val="470301"/>
                </a:solidFill>
              </a:rPr>
              <a:t>продук-товой</a:t>
            </a:r>
            <a:r>
              <a:rPr lang="ru-RU" sz="1700" b="1" dirty="0" smtClean="0">
                <a:solidFill>
                  <a:srgbClr val="470301"/>
                </a:solidFill>
              </a:rPr>
              <a:t> стратегии (</a:t>
            </a:r>
            <a:r>
              <a:rPr lang="ru-RU" sz="1700" b="1" dirty="0" err="1" smtClean="0">
                <a:solidFill>
                  <a:srgbClr val="470301"/>
                </a:solidFill>
              </a:rPr>
              <a:t>продуктово</a:t>
            </a:r>
            <a:r>
              <a:rPr lang="ru-RU" sz="1700" b="1" dirty="0" smtClean="0">
                <a:solidFill>
                  <a:srgbClr val="470301"/>
                </a:solidFill>
              </a:rPr>
              <a:t> – </a:t>
            </a:r>
            <a:r>
              <a:rPr lang="ru-RU" sz="1700" b="1" dirty="0" err="1" smtClean="0">
                <a:solidFill>
                  <a:srgbClr val="470301"/>
                </a:solidFill>
              </a:rPr>
              <a:t>марке-тинговой</a:t>
            </a:r>
            <a:r>
              <a:rPr lang="ru-RU" sz="1700" b="1" dirty="0" smtClean="0">
                <a:solidFill>
                  <a:srgbClr val="470301"/>
                </a:solidFill>
              </a:rPr>
              <a:t> программы)</a:t>
            </a:r>
            <a:endParaRPr lang="ru-RU" sz="1700" b="1" u="sng" dirty="0" smtClean="0">
              <a:solidFill>
                <a:srgbClr val="470301"/>
              </a:solidFill>
            </a:endParaRPr>
          </a:p>
          <a:p>
            <a:pPr algn="just">
              <a:defRPr/>
            </a:pPr>
            <a:endParaRPr lang="ru-RU" sz="500" b="1" dirty="0" smtClean="0">
              <a:solidFill>
                <a:srgbClr val="47030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1412776"/>
            <a:ext cx="2592288" cy="10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Возмещение –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50</a:t>
            </a:r>
            <a:r>
              <a:rPr lang="ru-RU" sz="1700" b="1" dirty="0" smtClean="0">
                <a:ln w="50800"/>
                <a:solidFill>
                  <a:srgbClr val="540C04"/>
                </a:solidFill>
              </a:rPr>
              <a:t> % </a:t>
            </a:r>
          </a:p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от произведенных затрат (без НДС).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800" y="2564904"/>
            <a:ext cx="2592000" cy="10081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540C04"/>
                </a:solidFill>
              </a:rPr>
              <a:t>Сумма – до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0,5</a:t>
            </a:r>
            <a:r>
              <a:rPr lang="ru-RU" b="1" dirty="0" smtClean="0">
                <a:ln w="50800"/>
                <a:solidFill>
                  <a:srgbClr val="540C04"/>
                </a:solidFill>
              </a:rPr>
              <a:t> млн. рублей в год на заявителя.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6136" y="1412776"/>
            <a:ext cx="3167992" cy="216024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u="sng" dirty="0" smtClean="0">
                <a:ln w="50800"/>
                <a:solidFill>
                  <a:srgbClr val="540C04"/>
                </a:solidFill>
              </a:rPr>
              <a:t>Компенсируем затраты</a:t>
            </a:r>
            <a:r>
              <a:rPr lang="ru-RU" b="1" dirty="0" smtClean="0">
                <a:ln w="50800"/>
                <a:solidFill>
                  <a:srgbClr val="540C04"/>
                </a:solidFill>
              </a:rPr>
              <a:t>:</a:t>
            </a:r>
          </a:p>
          <a:p>
            <a:pPr algn="ctr"/>
            <a:endParaRPr lang="ru-RU" sz="500" b="1" dirty="0" smtClean="0">
              <a:ln w="50800"/>
              <a:solidFill>
                <a:srgbClr val="540C04"/>
              </a:solidFill>
            </a:endParaRPr>
          </a:p>
          <a:p>
            <a:pPr algn="just"/>
            <a:r>
              <a:rPr lang="ru-RU" sz="1700" b="1" dirty="0" smtClean="0">
                <a:solidFill>
                  <a:srgbClr val="470301"/>
                </a:solidFill>
              </a:rPr>
              <a:t>по договорам </a:t>
            </a:r>
            <a:r>
              <a:rPr lang="ru-RU" sz="1700" b="1" dirty="0" smtClean="0">
                <a:solidFill>
                  <a:srgbClr val="C00000"/>
                </a:solidFill>
              </a:rPr>
              <a:t>со </a:t>
            </a:r>
            <a:r>
              <a:rPr lang="ru-RU" sz="1700" b="1" dirty="0" err="1" smtClean="0">
                <a:solidFill>
                  <a:srgbClr val="C00000"/>
                </a:solidFill>
              </a:rPr>
              <a:t>сторон-ними</a:t>
            </a:r>
            <a:r>
              <a:rPr lang="ru-RU" sz="1700" b="1" dirty="0" smtClean="0">
                <a:solidFill>
                  <a:srgbClr val="C00000"/>
                </a:solidFill>
              </a:rPr>
              <a:t> контрагентами </a:t>
            </a:r>
            <a:r>
              <a:rPr lang="ru-RU" sz="1700" b="1" dirty="0" smtClean="0">
                <a:solidFill>
                  <a:srgbClr val="470301"/>
                </a:solidFill>
              </a:rPr>
              <a:t>на проведение  </a:t>
            </a:r>
            <a:r>
              <a:rPr lang="ru-RU" sz="1700" b="1" dirty="0" err="1" smtClean="0">
                <a:solidFill>
                  <a:srgbClr val="470301"/>
                </a:solidFill>
              </a:rPr>
              <a:t>маркетинго-вых</a:t>
            </a:r>
            <a:r>
              <a:rPr lang="ru-RU" sz="1700" b="1" dirty="0" smtClean="0">
                <a:solidFill>
                  <a:srgbClr val="470301"/>
                </a:solidFill>
              </a:rPr>
              <a:t> исследований и разработку продуктовой стратегии.</a:t>
            </a:r>
            <a:endParaRPr lang="ru-RU" sz="1700" b="1" dirty="0" smtClean="0">
              <a:ln w="50800"/>
              <a:solidFill>
                <a:srgbClr val="540C04"/>
              </a:solidFill>
            </a:endParaRPr>
          </a:p>
        </p:txBody>
      </p:sp>
      <p:pic>
        <p:nvPicPr>
          <p:cNvPr id="10248" name="Picture 8" descr="C:\Users\suhanova\Desktop\для презентаций\b2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74" b="27128"/>
          <a:stretch>
            <a:fillRect/>
          </a:stretch>
        </p:blipFill>
        <p:spPr bwMode="auto">
          <a:xfrm>
            <a:off x="2987824" y="1484784"/>
            <a:ext cx="2581544" cy="1368152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2844128" y="2924944"/>
            <a:ext cx="2880000" cy="64807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540C04"/>
                </a:solidFill>
              </a:rPr>
              <a:t>принимаем затраты </a:t>
            </a:r>
          </a:p>
          <a:p>
            <a:pPr algn="ctr"/>
            <a:r>
              <a:rPr lang="ru-RU" b="1" dirty="0" smtClean="0">
                <a:ln w="50800"/>
                <a:solidFill>
                  <a:srgbClr val="540C04"/>
                </a:solidFill>
              </a:rPr>
              <a:t>за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3 </a:t>
            </a:r>
            <a:r>
              <a:rPr lang="ru-RU" b="1" dirty="0" smtClean="0">
                <a:ln w="50800"/>
                <a:solidFill>
                  <a:srgbClr val="540C04"/>
                </a:solidFill>
              </a:rPr>
              <a:t>года</a:t>
            </a:r>
          </a:p>
        </p:txBody>
      </p:sp>
      <p:pic>
        <p:nvPicPr>
          <p:cNvPr id="1026" name="Picture 2" descr="C:\Users\suhanova\Desktop\для презентаций\fToo0nhos4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2233">
            <a:off x="85906" y="4782"/>
            <a:ext cx="624034" cy="644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ДОКУМЕНТЫ: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17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uhanova\Desktop\для презентаций\fToo0nhos4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2233">
            <a:off x="85906" y="4782"/>
            <a:ext cx="624034" cy="644302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251520" y="836712"/>
            <a:ext cx="5220000" cy="57606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solidFill>
                  <a:srgbClr val="540C04"/>
                </a:solidFill>
              </a:rPr>
              <a:t>выписка сведений из ЕГРЮЛ или ЕГРИП</a:t>
            </a:r>
            <a:endParaRPr lang="ru-RU" b="1" dirty="0" smtClean="0">
              <a:ln w="50800"/>
              <a:solidFill>
                <a:srgbClr val="540C04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1556792"/>
            <a:ext cx="5220000" cy="108012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solidFill>
                  <a:srgbClr val="540C04"/>
                </a:solidFill>
              </a:rPr>
              <a:t>справка о состоянии расчетов по налогам, сборам, пеням и штрафам организаций и индивидуальных предпринимателей </a:t>
            </a:r>
            <a:endParaRPr lang="ru-RU" b="1" dirty="0" smtClean="0">
              <a:ln w="50800"/>
              <a:solidFill>
                <a:srgbClr val="540C04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35896" y="2780928"/>
            <a:ext cx="5220000" cy="115212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endParaRPr lang="ru-RU" sz="1600" dirty="0" smtClean="0">
              <a:solidFill>
                <a:srgbClr val="7B0603"/>
              </a:solidFill>
            </a:endParaRPr>
          </a:p>
          <a:p>
            <a:pPr algn="just"/>
            <a:r>
              <a:rPr lang="ru-RU" b="1" dirty="0" smtClean="0">
                <a:solidFill>
                  <a:srgbClr val="540C04"/>
                </a:solidFill>
              </a:rPr>
              <a:t>справки об отсутствии просроченной задолженности:</a:t>
            </a:r>
          </a:p>
          <a:p>
            <a:pPr algn="just"/>
            <a:r>
              <a:rPr lang="ru-RU" b="1" dirty="0" smtClean="0">
                <a:solidFill>
                  <a:srgbClr val="540C04"/>
                </a:solidFill>
              </a:rPr>
              <a:t>- территориального органа ПФ РФ, </a:t>
            </a:r>
          </a:p>
          <a:p>
            <a:pPr algn="just"/>
            <a:r>
              <a:rPr lang="ru-RU" b="1" dirty="0" smtClean="0">
                <a:solidFill>
                  <a:srgbClr val="540C04"/>
                </a:solidFill>
              </a:rPr>
              <a:t>- ЯРО Фонда социального страхования РФ</a:t>
            </a:r>
          </a:p>
          <a:p>
            <a:endParaRPr lang="ru-RU" sz="1700" b="1" dirty="0" smtClean="0">
              <a:ln w="50800"/>
              <a:solidFill>
                <a:srgbClr val="47030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35896" y="4077072"/>
            <a:ext cx="5220000" cy="10081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solidFill>
                  <a:srgbClr val="540C04"/>
                </a:solidFill>
              </a:rPr>
              <a:t>справку службы судебных приставов об отсутствии исполнительного </a:t>
            </a:r>
            <a:r>
              <a:rPr lang="ru-RU" b="1" dirty="0" err="1" smtClean="0">
                <a:solidFill>
                  <a:srgbClr val="540C04"/>
                </a:solidFill>
              </a:rPr>
              <a:t>производ-ства</a:t>
            </a:r>
            <a:r>
              <a:rPr lang="ru-RU" b="1" dirty="0" smtClean="0">
                <a:solidFill>
                  <a:srgbClr val="540C04"/>
                </a:solidFill>
              </a:rPr>
              <a:t> </a:t>
            </a:r>
            <a:r>
              <a:rPr lang="ru-RU" b="1" dirty="0" smtClean="0">
                <a:solidFill>
                  <a:srgbClr val="540C04"/>
                </a:solidFill>
              </a:rPr>
              <a:t>в отношении заявителя</a:t>
            </a:r>
            <a:endParaRPr lang="ru-RU" b="1" dirty="0" smtClean="0">
              <a:ln w="50800"/>
              <a:solidFill>
                <a:srgbClr val="540C04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512" y="5229200"/>
            <a:ext cx="8784976" cy="86409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Уполномоченный орган запрашивает по системе межведомственного информационного взаимодействия</a:t>
            </a:r>
          </a:p>
        </p:txBody>
      </p:sp>
      <p:pic>
        <p:nvPicPr>
          <p:cNvPr id="2050" name="Picture 2" descr="C:\Users\suhanova\Desktop\для презентаций\ФНС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9461" y="860714"/>
            <a:ext cx="2045027" cy="1704190"/>
          </a:xfrm>
          <a:prstGeom prst="rect">
            <a:avLst/>
          </a:prstGeom>
          <a:noFill/>
        </p:spPr>
      </p:pic>
      <p:pic>
        <p:nvPicPr>
          <p:cNvPr id="2051" name="Picture 3" descr="C:\Users\suhanova\Desktop\для презентаций\fs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6206" y="3067670"/>
            <a:ext cx="1645674" cy="1585466"/>
          </a:xfrm>
          <a:prstGeom prst="rect">
            <a:avLst/>
          </a:prstGeom>
          <a:noFill/>
        </p:spPr>
      </p:pic>
      <p:pic>
        <p:nvPicPr>
          <p:cNvPr id="2052" name="Picture 4" descr="C:\Users\suhanova\Desktop\для презентаций\ПФР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1315" y="1022613"/>
            <a:ext cx="1370965" cy="1398275"/>
          </a:xfrm>
          <a:prstGeom prst="rect">
            <a:avLst/>
          </a:prstGeom>
          <a:noFill/>
        </p:spPr>
      </p:pic>
      <p:pic>
        <p:nvPicPr>
          <p:cNvPr id="2053" name="Picture 5" descr="C:\Users\suhanova\Desktop\для презентаций\ФССП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182" y="2996729"/>
            <a:ext cx="1524514" cy="1512391"/>
          </a:xfrm>
          <a:prstGeom prst="rect">
            <a:avLst/>
          </a:prstGeom>
          <a:noFill/>
        </p:spPr>
      </p:pic>
      <p:pic>
        <p:nvPicPr>
          <p:cNvPr id="19" name="Picture 2" descr="C:\Users\suhanova\Desktop\для презентаций\1240848155298205944thatsmyboy_Simple_Red_Checkmark_svg_h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5157192"/>
            <a:ext cx="288032" cy="488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suhanova\Desktop\logo язпк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5517232"/>
            <a:ext cx="1800200" cy="61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8784976" cy="7200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540C04"/>
                </a:solidFill>
              </a:rPr>
              <a:t>Предоставлена государственная поддержка 38 субъектам промышленной деятельности (комплексно) на сумму 35 млн. рублей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412776"/>
            <a:ext cx="1872208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25800" y="1412776"/>
            <a:ext cx="2238688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ttp://ruprom-image.s3.amazonaws.com/134145_w640_h640_683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69055" y="1412776"/>
            <a:ext cx="1726881" cy="88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http://rabota.mail.ru/employer-logo/585657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8184" y="3645024"/>
            <a:ext cx="2880320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http://www.avsim.su/file_images/77/img32981_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23728" y="2348880"/>
            <a:ext cx="2160240" cy="795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195343" y="1412776"/>
            <a:ext cx="2392881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444208" y="2348880"/>
            <a:ext cx="2496278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79513" y="2348880"/>
            <a:ext cx="1872208" cy="80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267744" y="3212976"/>
            <a:ext cx="1502349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79512" y="3212976"/>
            <a:ext cx="936104" cy="109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915816" y="4365104"/>
            <a:ext cx="3240360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238313" y="-27384"/>
            <a:ext cx="2768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B06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2012 году</a:t>
            </a:r>
            <a:endParaRPr lang="ru-RU" sz="3600" b="1" cap="none" spc="0" dirty="0">
              <a:ln w="11430"/>
              <a:solidFill>
                <a:srgbClr val="7B06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19" name="Picture 2" descr="Картинка 1 из 1960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18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suhanova\Desktop\logo.gif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79512" y="4365104"/>
            <a:ext cx="2592288" cy="60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suhanova\Desktop\logo%20copy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6444208" y="3068960"/>
            <a:ext cx="253468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suhanova\Desktop\pic-logo.gif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1187624" y="3212976"/>
            <a:ext cx="1008111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Users\suhanova\Desktop\logo луч.gif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3851920" y="3212976"/>
            <a:ext cx="108012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C:\Users\suhanova\Desktop\logo_zao.jp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6948264" y="5229200"/>
            <a:ext cx="981927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suhanova\Desktop\log.pn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251520" y="5085184"/>
            <a:ext cx="219075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suhanova\Desktop\logo_preview.jpg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8028384" y="5085184"/>
            <a:ext cx="936104" cy="95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suhanova\Desktop\66442074.gif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5004048" y="3212977"/>
            <a:ext cx="114804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suhanova\Desktop\bg_head_up.gif"/>
          <p:cNvPicPr>
            <a:picLocks noChangeAspect="1" noChangeArrowheads="1"/>
          </p:cNvPicPr>
          <p:nvPr/>
        </p:nvPicPr>
        <p:blipFill>
          <a:blip r:embed="rId25" cstate="screen"/>
          <a:srcRect l="6099" t="7665" r="48512" b="7665"/>
          <a:stretch>
            <a:fillRect/>
          </a:stretch>
        </p:blipFill>
        <p:spPr bwMode="auto">
          <a:xfrm>
            <a:off x="6372200" y="4365104"/>
            <a:ext cx="2592288" cy="56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/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4355976" y="2348880"/>
            <a:ext cx="2016224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suhanova\Desktop\logo.gif"/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6084168" y="5229200"/>
            <a:ext cx="798317" cy="835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/>
          <p:cNvPicPr/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251520" y="5589240"/>
            <a:ext cx="2160240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suhanova\Desktop\logo1.png"/>
          <p:cNvPicPr>
            <a:picLocks noChangeAspect="1" noChangeArrowheads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auto">
          <a:xfrm>
            <a:off x="2195736" y="4869160"/>
            <a:ext cx="2376264" cy="754265"/>
          </a:xfrm>
          <a:prstGeom prst="rect">
            <a:avLst/>
          </a:prstGeom>
          <a:noFill/>
        </p:spPr>
      </p:pic>
      <p:pic>
        <p:nvPicPr>
          <p:cNvPr id="4104" name="Picture 8" descr="C:\Users\suhanova\Desktop\mrglogo.gif"/>
          <p:cNvPicPr>
            <a:picLocks noChangeAspect="1" noChangeArrowheads="1"/>
          </p:cNvPicPr>
          <p:nvPr/>
        </p:nvPicPr>
        <p:blipFill>
          <a:blip r:embed="rId30" cstate="screen"/>
          <a:srcRect b="14053"/>
          <a:stretch>
            <a:fillRect/>
          </a:stretch>
        </p:blipFill>
        <p:spPr bwMode="auto">
          <a:xfrm>
            <a:off x="4499993" y="5229200"/>
            <a:ext cx="1512167" cy="89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63496" y="2517284"/>
            <a:ext cx="7152920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9" name="Picture 2" descr="Картинка 1 из 19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hanova\Desktop\для презентаций\1-test.jpg"/>
          <p:cNvPicPr>
            <a:picLocks noChangeAspect="1" noChangeArrowheads="1"/>
          </p:cNvPicPr>
          <p:nvPr/>
        </p:nvPicPr>
        <p:blipFill>
          <a:blip r:embed="rId3" cstate="print"/>
          <a:srcRect b="7091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000" b="1" dirty="0" smtClean="0">
                <a:ln w="50800"/>
                <a:solidFill>
                  <a:srgbClr val="C00000"/>
                </a:solidFill>
              </a:rPr>
              <a:t>     </a:t>
            </a:r>
            <a:r>
              <a:rPr lang="ru-RU" sz="2000" b="1" u="sng" dirty="0" smtClean="0">
                <a:ln w="50800"/>
                <a:solidFill>
                  <a:srgbClr val="C00000"/>
                </a:solidFill>
              </a:rPr>
              <a:t>Целевая группа получателей субсидии</a:t>
            </a:r>
            <a:r>
              <a:rPr lang="ru-RU" b="1" dirty="0" smtClean="0">
                <a:ln w="50800"/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ln w="50800"/>
                <a:solidFill>
                  <a:schemeClr val="tx1"/>
                </a:solidFill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</a:rPr>
              <a:t>субъекты промышленной деятельности, </a:t>
            </a:r>
            <a:r>
              <a:rPr lang="ru-RU" sz="2000" b="1" u="sng" dirty="0" smtClean="0">
                <a:solidFill>
                  <a:srgbClr val="C00000"/>
                </a:solidFill>
              </a:rPr>
              <a:t>не использующие специальные налоговые режимы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и осуществляющие следующие основные виды экономической деятельности:</a:t>
            </a:r>
            <a:endParaRPr lang="ru-RU" sz="2000" b="1" dirty="0" smtClean="0">
              <a:ln w="50800"/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76056" y="4293096"/>
            <a:ext cx="381642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b="1" dirty="0" smtClean="0"/>
              <a:t>- производство и распределение электроэнергии, газа и воды </a:t>
            </a:r>
          </a:p>
          <a:p>
            <a:pPr algn="ctr">
              <a:defRPr/>
            </a:pPr>
            <a:r>
              <a:rPr lang="ru-RU" sz="1700" b="1" dirty="0" smtClean="0"/>
              <a:t>(раздел Е ОКВЭД)</a:t>
            </a:r>
            <a:endParaRPr lang="ru-RU" sz="17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63688" y="1404065"/>
            <a:ext cx="3816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/>
              <a:t>- добыча полезных ископаемых </a:t>
            </a:r>
          </a:p>
          <a:p>
            <a:r>
              <a:rPr lang="ru-RU" sz="1700" b="1" dirty="0" smtClean="0"/>
              <a:t>          (раздел С ОКВЭД)</a:t>
            </a:r>
            <a:endParaRPr lang="ru-RU" sz="17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11760" y="2381399"/>
            <a:ext cx="47525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1700" b="1" dirty="0" smtClean="0"/>
              <a:t> </a:t>
            </a:r>
            <a:r>
              <a:rPr lang="ru-RU" sz="1700" b="1" dirty="0" smtClean="0"/>
              <a:t>обрабатывающие</a:t>
            </a:r>
            <a:r>
              <a:rPr lang="en-US" sz="1700" b="1" dirty="0" smtClean="0"/>
              <a:t> </a:t>
            </a:r>
            <a:r>
              <a:rPr lang="ru-RU" sz="1700" b="1" dirty="0" smtClean="0"/>
              <a:t>производства </a:t>
            </a:r>
            <a:endParaRPr lang="en-US" sz="1700" b="1" dirty="0" smtClean="0"/>
          </a:p>
          <a:p>
            <a:pPr algn="ctr"/>
            <a:r>
              <a:rPr lang="ru-RU" sz="1700" b="1" dirty="0" smtClean="0"/>
              <a:t>(раздел </a:t>
            </a:r>
            <a:r>
              <a:rPr lang="en-US" sz="1700" b="1" dirty="0" smtClean="0"/>
              <a:t>D </a:t>
            </a:r>
            <a:r>
              <a:rPr lang="ru-RU" sz="1700" b="1" dirty="0" smtClean="0"/>
              <a:t>ОКВЭД)</a:t>
            </a:r>
            <a:endParaRPr lang="ru-RU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suhanova\Desktop\для презентаций\1300113499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000978"/>
            <a:ext cx="1368152" cy="130834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3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200" b="1" kern="0" dirty="0" smtClean="0">
                <a:solidFill>
                  <a:srgbClr val="C00000"/>
                </a:solidFill>
              </a:rPr>
              <a:t>Общие требования к заявителям на получение государственной поддержки из областного бюджета </a:t>
            </a:r>
            <a:endParaRPr lang="ru-RU" sz="2200" b="1" kern="0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824" y="2132856"/>
            <a:ext cx="5940000" cy="79208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1600" b="1" dirty="0" smtClean="0">
                <a:solidFill>
                  <a:srgbClr val="470301"/>
                </a:solidFill>
              </a:rPr>
              <a:t>     Отсутствие просроченной задолженности в консолидированный бюджет Ярославской области и внебюджетные фонды.</a:t>
            </a:r>
            <a:endParaRPr lang="ru-RU" sz="1700" b="1" dirty="0" smtClean="0">
              <a:ln w="50800"/>
              <a:solidFill>
                <a:srgbClr val="47030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7824" y="3069048"/>
            <a:ext cx="5940000" cy="79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1600" b="1" dirty="0" smtClean="0">
                <a:solidFill>
                  <a:srgbClr val="470301"/>
                </a:solidFill>
              </a:rPr>
              <a:t>     Отсутствие задолженности по заработной плате перед работниками на момент подачи заявки.</a:t>
            </a:r>
            <a:endParaRPr lang="ru-RU" sz="1700" b="1" dirty="0" smtClean="0">
              <a:ln w="50800"/>
              <a:solidFill>
                <a:srgbClr val="47030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4005064"/>
            <a:ext cx="7128792" cy="10081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1600" b="1" dirty="0" smtClean="0">
                <a:solidFill>
                  <a:srgbClr val="470301"/>
                </a:solidFill>
              </a:rPr>
              <a:t>     Уровень заработной платы, выплачиваемой наёмным работникам заявителя, не ниже прожиточного минимума, установленного для трудоспособного населения области.</a:t>
            </a:r>
            <a:endParaRPr lang="ru-RU" sz="1700" b="1" dirty="0" smtClean="0">
              <a:ln w="50800"/>
              <a:solidFill>
                <a:srgbClr val="47030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47664" y="5157192"/>
            <a:ext cx="7416824" cy="10081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1600" b="1" dirty="0" smtClean="0">
                <a:solidFill>
                  <a:srgbClr val="470301"/>
                </a:solidFill>
              </a:rPr>
              <a:t>     Отсутствие в отношении заявителя постановления службы судебных приставов о возбуждении исполнительного производства.</a:t>
            </a:r>
            <a:endParaRPr lang="ru-RU" sz="1700" b="1" dirty="0" smtClean="0">
              <a:ln w="50800"/>
              <a:solidFill>
                <a:srgbClr val="47030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1124744"/>
            <a:ext cx="8784976" cy="86409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1600" b="1" dirty="0" smtClean="0">
                <a:solidFill>
                  <a:srgbClr val="470301"/>
                </a:solidFill>
              </a:rPr>
              <a:t>    Наличие государственной регистрации и </a:t>
            </a:r>
            <a:r>
              <a:rPr lang="ru-RU" sz="1600" b="1" u="sng" dirty="0" smtClean="0">
                <a:solidFill>
                  <a:srgbClr val="470301"/>
                </a:solidFill>
              </a:rPr>
              <a:t>осуществление хозяйственной деятельности</a:t>
            </a:r>
            <a:r>
              <a:rPr lang="ru-RU" sz="1600" b="1" dirty="0" smtClean="0">
                <a:solidFill>
                  <a:srgbClr val="470301"/>
                </a:solidFill>
              </a:rPr>
              <a:t> на территории Ярославской области не менее 12 месяцев.</a:t>
            </a:r>
            <a:endParaRPr lang="ru-RU" sz="1700" b="1" dirty="0" smtClean="0">
              <a:ln w="50800"/>
              <a:solidFill>
                <a:srgbClr val="470301"/>
              </a:solidFill>
            </a:endParaRPr>
          </a:p>
        </p:txBody>
      </p:sp>
      <p:pic>
        <p:nvPicPr>
          <p:cNvPr id="12290" name="Picture 2" descr="C:\Users\suhanova\Desktop\для презентаций\1240848155298205944thatsmyboy_Simple_Red_Checkmark_svg_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068227"/>
            <a:ext cx="288032" cy="488565"/>
          </a:xfrm>
          <a:prstGeom prst="rect">
            <a:avLst/>
          </a:prstGeom>
          <a:noFill/>
        </p:spPr>
      </p:pic>
      <p:pic>
        <p:nvPicPr>
          <p:cNvPr id="12291" name="Picture 3" descr="C:\Users\suhanova\Desktop\для презентаций\0922ps_6.jpg"/>
          <p:cNvPicPr>
            <a:picLocks noChangeAspect="1" noChangeArrowheads="1"/>
          </p:cNvPicPr>
          <p:nvPr/>
        </p:nvPicPr>
        <p:blipFill>
          <a:blip r:embed="rId7" cstate="print"/>
          <a:srcRect l="8179" t="45680" r="8179"/>
          <a:stretch>
            <a:fillRect/>
          </a:stretch>
        </p:blipFill>
        <p:spPr bwMode="auto">
          <a:xfrm>
            <a:off x="35496" y="2060848"/>
            <a:ext cx="2952328" cy="187220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suhanova\Desktop\для презентаций\1240848155298205944thatsmyboy_Simple_Red_Checkmark_svg_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860315"/>
            <a:ext cx="288032" cy="488565"/>
          </a:xfrm>
          <a:prstGeom prst="rect">
            <a:avLst/>
          </a:prstGeom>
          <a:noFill/>
        </p:spPr>
      </p:pic>
      <p:pic>
        <p:nvPicPr>
          <p:cNvPr id="20" name="Picture 2" descr="C:\Users\suhanova\Desktop\для презентаций\1240848155298205944thatsmyboy_Simple_Red_Checkmark_svg_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940435"/>
            <a:ext cx="288032" cy="488565"/>
          </a:xfrm>
          <a:prstGeom prst="rect">
            <a:avLst/>
          </a:prstGeom>
          <a:noFill/>
        </p:spPr>
      </p:pic>
      <p:pic>
        <p:nvPicPr>
          <p:cNvPr id="21" name="Picture 2" descr="C:\Users\suhanova\Desktop\для презентаций\1240848155298205944thatsmyboy_Simple_Red_Checkmark_svg_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76539"/>
            <a:ext cx="288032" cy="488565"/>
          </a:xfrm>
          <a:prstGeom prst="rect">
            <a:avLst/>
          </a:prstGeom>
          <a:noFill/>
        </p:spPr>
      </p:pic>
      <p:pic>
        <p:nvPicPr>
          <p:cNvPr id="22" name="Picture 2" descr="C:\Users\suhanova\Desktop\для презентаций\1240848155298205944thatsmyboy_Simple_Red_Checkmark_svg_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5172683"/>
            <a:ext cx="288032" cy="488565"/>
          </a:xfrm>
          <a:prstGeom prst="rect">
            <a:avLst/>
          </a:prstGeom>
          <a:noFill/>
        </p:spPr>
      </p:pic>
      <p:pic>
        <p:nvPicPr>
          <p:cNvPr id="12292" name="Picture 4" descr="C:\Users\suhanova\Desktop\для презентаций\308_4388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3933056"/>
            <a:ext cx="1728192" cy="115212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4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Не принимаются </a:t>
            </a:r>
            <a:r>
              <a:rPr lang="ru-RU" sz="2400" b="1" dirty="0" smtClean="0">
                <a:solidFill>
                  <a:srgbClr val="470301"/>
                </a:solidFill>
              </a:rPr>
              <a:t>к возмещению затраты,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470301"/>
                </a:solidFill>
              </a:rPr>
              <a:t>ранее компенсированные из областного бюджета и (или) бюджетов других уровней.</a:t>
            </a:r>
            <a:endParaRPr lang="ru-RU" sz="2200" b="1" kern="0" dirty="0">
              <a:solidFill>
                <a:srgbClr val="C00000"/>
              </a:solidFill>
            </a:endParaRPr>
          </a:p>
        </p:txBody>
      </p:sp>
      <p:pic>
        <p:nvPicPr>
          <p:cNvPr id="22" name="Picture 2" descr="C:\Users\suhanova\Desktop\для презентаций\1240848155298205944thatsmyboy_Simple_Red_Checkmark_svg_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2731"/>
            <a:ext cx="291280" cy="371933"/>
          </a:xfrm>
          <a:prstGeom prst="rect">
            <a:avLst/>
          </a:prstGeom>
          <a:noFill/>
        </p:spPr>
      </p:pic>
      <p:pic>
        <p:nvPicPr>
          <p:cNvPr id="23" name="Рисунок 2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72" t="47876" r="29779" b="41008"/>
          <a:stretch>
            <a:fillRect/>
          </a:stretch>
        </p:blipFill>
        <p:spPr bwMode="auto">
          <a:xfrm>
            <a:off x="539552" y="3573016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70" t="29601" r="39868" b="59696"/>
          <a:stretch>
            <a:fillRect/>
          </a:stretch>
        </p:blipFill>
        <p:spPr bwMode="auto">
          <a:xfrm>
            <a:off x="755576" y="1628800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547664" y="544522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Министерство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568" y="295688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Департамент 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47864" y="295688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Департамент 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8144" y="295688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Департамент 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5" name="Picture 6" descr="C:\Users\suhanova\Desktop\для презентаций\duvida1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0854" y="3645024"/>
            <a:ext cx="2483554" cy="2384849"/>
          </a:xfrm>
          <a:prstGeom prst="rect">
            <a:avLst/>
          </a:prstGeom>
          <a:noFill/>
        </p:spPr>
      </p:pic>
      <p:pic>
        <p:nvPicPr>
          <p:cNvPr id="36" name="Рисунок 35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70" t="29601" r="39868" b="59696"/>
          <a:stretch>
            <a:fillRect/>
          </a:stretch>
        </p:blipFill>
        <p:spPr bwMode="auto">
          <a:xfrm>
            <a:off x="3419872" y="1700808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70" t="29601" r="39868" b="59696"/>
          <a:stretch>
            <a:fillRect/>
          </a:stretch>
        </p:blipFill>
        <p:spPr bwMode="auto">
          <a:xfrm>
            <a:off x="6012160" y="1700808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uhanova\Desktop\для презентаций\Eure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879050"/>
            <a:ext cx="3336371" cy="25022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-27384"/>
            <a:ext cx="9144000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Субсидии на возмещение части затрат,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связанных с проведением НИОКР, приобретением лицензий и внедрением в производство инновационной продукции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3" name="Picture 4" descr="Картинка 77 из 329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 l="6291" r="7889"/>
          <a:stretch>
            <a:fillRect/>
          </a:stretch>
        </p:blipFill>
        <p:spPr bwMode="auto">
          <a:xfrm>
            <a:off x="6024515" y="1196752"/>
            <a:ext cx="3011981" cy="244827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5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7504" y="1124744"/>
            <a:ext cx="2592288" cy="115212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Возмещение –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50 % </a:t>
            </a:r>
          </a:p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от произведенных затрат (без НДС).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504" y="5301208"/>
            <a:ext cx="2592000" cy="72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Принимаются затраты за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3 </a:t>
            </a:r>
            <a:r>
              <a:rPr lang="ru-RU" sz="1700" b="1" dirty="0" smtClean="0">
                <a:ln w="50800"/>
                <a:solidFill>
                  <a:srgbClr val="540C04"/>
                </a:solidFill>
              </a:rPr>
              <a:t>года.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504" y="2420888"/>
            <a:ext cx="2592000" cy="115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Сумма - до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12 </a:t>
            </a:r>
            <a:r>
              <a:rPr lang="ru-RU" sz="1700" b="1" dirty="0" smtClean="0">
                <a:ln w="50800"/>
                <a:solidFill>
                  <a:srgbClr val="540C04"/>
                </a:solidFill>
              </a:rPr>
              <a:t>млн. рублей в год на заявителя.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7504" y="3717192"/>
            <a:ext cx="2592000" cy="144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Ограничение </a:t>
            </a:r>
          </a:p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по сумме – не более налога на прибыль, уплаченного </a:t>
            </a:r>
          </a:p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за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2</a:t>
            </a:r>
            <a:r>
              <a:rPr lang="ru-RU" sz="1700" b="1" dirty="0" smtClean="0">
                <a:ln w="50800"/>
                <a:solidFill>
                  <a:srgbClr val="540C04"/>
                </a:solidFill>
              </a:rPr>
              <a:t> года.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68144" y="3717032"/>
            <a:ext cx="3168352" cy="244827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u="sng" dirty="0" smtClean="0">
                <a:ln w="50800"/>
                <a:solidFill>
                  <a:srgbClr val="540C04"/>
                </a:solidFill>
              </a:rPr>
              <a:t>Компенсируем затраты</a:t>
            </a:r>
            <a:r>
              <a:rPr lang="ru-RU" b="1" dirty="0" smtClean="0">
                <a:ln w="50800"/>
                <a:solidFill>
                  <a:srgbClr val="540C04"/>
                </a:solidFill>
              </a:rPr>
              <a:t>:</a:t>
            </a:r>
          </a:p>
          <a:p>
            <a:pPr algn="ctr"/>
            <a:endParaRPr lang="ru-RU" sz="500" b="1" dirty="0" smtClean="0">
              <a:ln w="50800"/>
              <a:solidFill>
                <a:srgbClr val="540C04"/>
              </a:solidFill>
            </a:endParaRPr>
          </a:p>
          <a:p>
            <a:pPr indent="108000" algn="just"/>
            <a:r>
              <a:rPr lang="ru-RU" sz="1600" b="1" dirty="0" smtClean="0">
                <a:ln w="50800"/>
                <a:solidFill>
                  <a:srgbClr val="540C04"/>
                </a:solidFill>
              </a:rPr>
              <a:t>-     на заработную плату;</a:t>
            </a:r>
          </a:p>
          <a:p>
            <a:pPr indent="108000" algn="just"/>
            <a:r>
              <a:rPr lang="ru-RU" sz="1600" b="1" dirty="0" smtClean="0">
                <a:ln w="50800"/>
                <a:solidFill>
                  <a:srgbClr val="540C04"/>
                </a:solidFill>
              </a:rPr>
              <a:t>- на материалы для изготовления опытных образцов; </a:t>
            </a:r>
          </a:p>
          <a:p>
            <a:pPr indent="108000" algn="just"/>
            <a:r>
              <a:rPr lang="ru-RU" sz="1600" b="1" dirty="0" smtClean="0">
                <a:ln w="50800"/>
                <a:solidFill>
                  <a:srgbClr val="540C04"/>
                </a:solidFill>
              </a:rPr>
              <a:t>- по договорам на выполнение НИОКР;</a:t>
            </a:r>
          </a:p>
          <a:p>
            <a:pPr indent="108000" algn="just"/>
            <a:r>
              <a:rPr lang="ru-RU" sz="1600" b="1" dirty="0" smtClean="0">
                <a:ln w="50800"/>
                <a:solidFill>
                  <a:srgbClr val="540C04"/>
                </a:solidFill>
              </a:rPr>
              <a:t>- на патентование и приобретение лицензий.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71800" y="1052736"/>
            <a:ext cx="3240360" cy="288032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u="sng" dirty="0" smtClean="0">
                <a:ln w="50800"/>
                <a:solidFill>
                  <a:srgbClr val="540C04"/>
                </a:solidFill>
              </a:rPr>
              <a:t>Условия:</a:t>
            </a:r>
          </a:p>
          <a:p>
            <a:pPr algn="ctr"/>
            <a:endParaRPr lang="ru-RU" sz="800" b="1" u="sng" dirty="0" smtClean="0">
              <a:ln w="50800"/>
              <a:solidFill>
                <a:srgbClr val="540C04"/>
              </a:solidFill>
            </a:endParaRPr>
          </a:p>
          <a:p>
            <a:pPr algn="just"/>
            <a:r>
              <a:rPr lang="ru-RU" sz="1600" b="1" dirty="0" smtClean="0">
                <a:ln w="50800"/>
                <a:solidFill>
                  <a:srgbClr val="540C04"/>
                </a:solidFill>
              </a:rPr>
              <a:t>   1.</a:t>
            </a:r>
            <a:r>
              <a:rPr lang="en-US" sz="1600" b="1" dirty="0" smtClean="0">
                <a:ln w="50800"/>
                <a:solidFill>
                  <a:srgbClr val="540C04"/>
                </a:solidFill>
              </a:rPr>
              <a:t> 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Проект НИОКР </a:t>
            </a:r>
            <a:r>
              <a:rPr lang="ru-RU" sz="1600" b="1" dirty="0" err="1" smtClean="0">
                <a:ln w="50800"/>
                <a:solidFill>
                  <a:srgbClr val="540C04"/>
                </a:solidFill>
              </a:rPr>
              <a:t>завер-шен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(продукция </a:t>
            </a:r>
            <a:r>
              <a:rPr lang="ru-RU" sz="1600" b="1" dirty="0" err="1" smtClean="0">
                <a:ln w="50800"/>
                <a:solidFill>
                  <a:srgbClr val="540C04"/>
                </a:solidFill>
              </a:rPr>
              <a:t>поставле-на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на производство).</a:t>
            </a:r>
          </a:p>
          <a:p>
            <a:pPr algn="just"/>
            <a:endParaRPr lang="ru-RU" sz="500" b="1" dirty="0" smtClean="0">
              <a:ln w="50800"/>
              <a:solidFill>
                <a:srgbClr val="540C04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540C04"/>
                </a:solidFill>
              </a:rPr>
              <a:t>   2. Затраты на проект НИОКР отражены в бухгалтерском учете в качестве вложения в нематериальные активы.</a:t>
            </a:r>
            <a:endParaRPr lang="ru-RU" sz="1600" b="1" dirty="0" smtClean="0">
              <a:ln w="50800"/>
              <a:solidFill>
                <a:srgbClr val="540C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MG_0134"/>
          <p:cNvPicPr>
            <a:picLocks noChangeAspect="1" noChangeArrowheads="1"/>
          </p:cNvPicPr>
          <p:nvPr/>
        </p:nvPicPr>
        <p:blipFill>
          <a:blip r:embed="rId3" cstate="screen">
            <a:lum bright="14000" contrast="24000"/>
          </a:blip>
          <a:srcRect/>
          <a:stretch>
            <a:fillRect/>
          </a:stretch>
        </p:blipFill>
        <p:spPr bwMode="auto">
          <a:xfrm>
            <a:off x="-224" y="4053756"/>
            <a:ext cx="2556000" cy="19675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\\Dpppp-022\Обмен\День промышленности-2012\День_промышленности_фото\IMG_0578.JPG"/>
          <p:cNvPicPr>
            <a:picLocks noChangeAspect="1" noChangeArrowheads="1"/>
          </p:cNvPicPr>
          <p:nvPr/>
        </p:nvPicPr>
        <p:blipFill>
          <a:blip r:embed="rId4" cstate="screen">
            <a:lum bright="14000" contrast="24000"/>
          </a:blip>
          <a:srcRect/>
          <a:stretch>
            <a:fillRect/>
          </a:stretch>
        </p:blipFill>
        <p:spPr bwMode="auto">
          <a:xfrm>
            <a:off x="6588224" y="4025127"/>
            <a:ext cx="2556000" cy="192415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Z:\ГКУ ЯО Бизнес Инкубатор\Мероприятия\выставка Казань\IMG_6215.JPG"/>
          <p:cNvPicPr>
            <a:picLocks noChangeAspect="1" noChangeArrowheads="1"/>
          </p:cNvPicPr>
          <p:nvPr/>
        </p:nvPicPr>
        <p:blipFill>
          <a:blip r:embed="rId5" cstate="screen">
            <a:lum bright="14000" contrast="24000"/>
          </a:blip>
          <a:srcRect l="4422" r="2908"/>
          <a:stretch>
            <a:fillRect/>
          </a:stretch>
        </p:blipFill>
        <p:spPr bwMode="auto">
          <a:xfrm>
            <a:off x="-36512" y="2132856"/>
            <a:ext cx="2556000" cy="198288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-27384"/>
            <a:ext cx="9144000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D40A0A"/>
                </a:solidFill>
              </a:rPr>
              <a:t>Субсидии на возмещение части затрат, </a:t>
            </a:r>
          </a:p>
          <a:p>
            <a:pPr algn="ctr"/>
            <a:r>
              <a:rPr lang="ru-RU" sz="2000" b="1" dirty="0" smtClean="0">
                <a:solidFill>
                  <a:srgbClr val="D40A0A"/>
                </a:solidFill>
              </a:rPr>
              <a:t>связанных с участием субъектов промышленной деятельности в общероссийских и международных выставках</a:t>
            </a:r>
            <a:endParaRPr lang="ru-RU" sz="2000" b="1" dirty="0">
              <a:solidFill>
                <a:srgbClr val="D40A0A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6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7504" y="1052848"/>
            <a:ext cx="2376264" cy="10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ln w="50800"/>
                <a:solidFill>
                  <a:srgbClr val="540C04"/>
                </a:solidFill>
              </a:rPr>
              <a:t>Возмещение –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60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% </a:t>
            </a:r>
          </a:p>
          <a:p>
            <a:pPr algn="ctr"/>
            <a:r>
              <a:rPr lang="ru-RU" sz="1600" b="1" dirty="0" smtClean="0">
                <a:ln w="50800"/>
                <a:solidFill>
                  <a:srgbClr val="540C04"/>
                </a:solidFill>
              </a:rPr>
              <a:t>от произведенных затрат (без НДС).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660232" y="1052736"/>
            <a:ext cx="2376264" cy="10081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ln w="50800"/>
                <a:solidFill>
                  <a:srgbClr val="540C04"/>
                </a:solidFill>
              </a:rPr>
              <a:t>Сумма - до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0,5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млн. рублей в год на заявителя.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56112" y="2132856"/>
            <a:ext cx="4032112" cy="388843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u="sng" dirty="0" smtClean="0">
                <a:ln w="50800"/>
                <a:solidFill>
                  <a:srgbClr val="540C04"/>
                </a:solidFill>
              </a:rPr>
              <a:t>Компенсируем затраты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:</a:t>
            </a:r>
          </a:p>
          <a:p>
            <a:pPr algn="ctr"/>
            <a:endParaRPr lang="ru-RU" sz="1000" b="1" dirty="0" smtClean="0">
              <a:ln w="50800"/>
              <a:solidFill>
                <a:srgbClr val="540C04"/>
              </a:solidFill>
            </a:endParaRPr>
          </a:p>
          <a:p>
            <a:pPr indent="432000" algn="just">
              <a:defRPr/>
            </a:pPr>
            <a:r>
              <a:rPr lang="ru-RU" sz="1600" b="1" dirty="0" smtClean="0">
                <a:solidFill>
                  <a:srgbClr val="540C04"/>
                </a:solidFill>
              </a:rPr>
              <a:t>- на рекламу, проведенную в период прохождения выставки;</a:t>
            </a:r>
          </a:p>
          <a:p>
            <a:pPr indent="432000" algn="just">
              <a:defRPr/>
            </a:pPr>
            <a:endParaRPr lang="ru-RU" sz="600" b="1" dirty="0" smtClean="0">
              <a:solidFill>
                <a:srgbClr val="540C04"/>
              </a:solidFill>
            </a:endParaRPr>
          </a:p>
          <a:p>
            <a:pPr indent="432000" algn="just">
              <a:defRPr/>
            </a:pPr>
            <a:r>
              <a:rPr lang="ru-RU" sz="1600" b="1" dirty="0" smtClean="0">
                <a:solidFill>
                  <a:srgbClr val="540C04"/>
                </a:solidFill>
              </a:rPr>
              <a:t>- на уплату регистрационных сборов по выставке и (или) сопутствующим мероприятиям;</a:t>
            </a:r>
          </a:p>
          <a:p>
            <a:pPr indent="432000" algn="just">
              <a:defRPr/>
            </a:pPr>
            <a:endParaRPr lang="ru-RU" sz="600" b="1" dirty="0" smtClean="0">
              <a:solidFill>
                <a:srgbClr val="540C04"/>
              </a:solidFill>
            </a:endParaRPr>
          </a:p>
          <a:p>
            <a:pPr indent="432000" algn="just">
              <a:defRPr/>
            </a:pPr>
            <a:r>
              <a:rPr lang="ru-RU" sz="1600" b="1" dirty="0" smtClean="0">
                <a:solidFill>
                  <a:srgbClr val="540C04"/>
                </a:solidFill>
              </a:rPr>
              <a:t>- на использование </a:t>
            </a:r>
            <a:r>
              <a:rPr lang="ru-RU" sz="1600" b="1" dirty="0" err="1" smtClean="0">
                <a:solidFill>
                  <a:srgbClr val="540C04"/>
                </a:solidFill>
              </a:rPr>
              <a:t>выста-вочных</a:t>
            </a:r>
            <a:r>
              <a:rPr lang="ru-RU" sz="1600" b="1" dirty="0" smtClean="0">
                <a:solidFill>
                  <a:srgbClr val="540C04"/>
                </a:solidFill>
              </a:rPr>
              <a:t> площадей и оборудования (в том числе - дополнительного); </a:t>
            </a:r>
          </a:p>
          <a:p>
            <a:pPr indent="432000" algn="just">
              <a:defRPr/>
            </a:pPr>
            <a:endParaRPr lang="ru-RU" sz="600" b="1" dirty="0" smtClean="0">
              <a:solidFill>
                <a:srgbClr val="540C04"/>
              </a:solidFill>
            </a:endParaRPr>
          </a:p>
          <a:p>
            <a:pPr indent="432000" algn="just">
              <a:defRPr/>
            </a:pPr>
            <a:r>
              <a:rPr lang="ru-RU" sz="1600" b="1" dirty="0" smtClean="0">
                <a:solidFill>
                  <a:srgbClr val="540C04"/>
                </a:solidFill>
              </a:rPr>
              <a:t>- на доставку и хранение экспонатов по гражданско-правовым договорам.</a:t>
            </a:r>
            <a:endParaRPr lang="ru-RU" sz="1600" b="1" dirty="0">
              <a:solidFill>
                <a:srgbClr val="540C04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71800" y="1124744"/>
            <a:ext cx="3600400" cy="86409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ln w="50800"/>
                <a:solidFill>
                  <a:srgbClr val="540C04"/>
                </a:solidFill>
              </a:rPr>
              <a:t>Затраты за </a:t>
            </a:r>
            <a:r>
              <a:rPr lang="en-US" sz="1600" b="1" dirty="0" smtClean="0">
                <a:ln w="50800"/>
                <a:solidFill>
                  <a:srgbClr val="540C04"/>
                </a:solidFill>
              </a:rPr>
              <a:t>IV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кв. предыдущего года принимаются в текущем финансовом году.</a:t>
            </a:r>
          </a:p>
        </p:txBody>
      </p:sp>
      <p:pic>
        <p:nvPicPr>
          <p:cNvPr id="18" name="Picture 4" descr="DSC08386"/>
          <p:cNvPicPr>
            <a:picLocks noChangeAspect="1" noChangeArrowheads="1"/>
          </p:cNvPicPr>
          <p:nvPr/>
        </p:nvPicPr>
        <p:blipFill>
          <a:blip r:embed="rId8" cstate="screen">
            <a:lum bright="14000" contrast="24000"/>
          </a:blip>
          <a:srcRect/>
          <a:stretch>
            <a:fillRect/>
          </a:stretch>
        </p:blipFill>
        <p:spPr bwMode="auto">
          <a:xfrm>
            <a:off x="6588224" y="2182778"/>
            <a:ext cx="2579484" cy="1872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uhanova\Desktop\для презентаций\1297795784_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9866" y="1268760"/>
            <a:ext cx="2696190" cy="1800200"/>
          </a:xfrm>
          <a:prstGeom prst="rect">
            <a:avLst/>
          </a:prstGeom>
          <a:noFill/>
        </p:spPr>
      </p:pic>
      <p:pic>
        <p:nvPicPr>
          <p:cNvPr id="2056" name="Picture 8" descr="C:\Users\suhanova\Desktop\для презентаций\Fotolia_11984230_Subscription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3430558"/>
            <a:ext cx="2987824" cy="29797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-27384"/>
            <a:ext cx="9144000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D40A0A"/>
                </a:solidFill>
              </a:rPr>
              <a:t>Субсидии на возмещение части затрат,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D40A0A"/>
                </a:solidFill>
              </a:rPr>
              <a:t>связанных с расходами на подготовку, переподготовку и повышение квалификации кадров</a:t>
            </a:r>
            <a:endParaRPr lang="ru-RU" sz="2000" b="1" dirty="0">
              <a:solidFill>
                <a:srgbClr val="D40A0A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7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1052736"/>
            <a:ext cx="2448272" cy="10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Возмещение 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–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70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% </a:t>
            </a:r>
          </a:p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от произведенных затрат (без НДС).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9512" y="2132856"/>
            <a:ext cx="2448272" cy="10081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Сумма - до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1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</a:t>
            </a:r>
            <a:r>
              <a:rPr lang="ru-RU" sz="1700" b="1" dirty="0" smtClean="0">
                <a:ln w="50800"/>
                <a:solidFill>
                  <a:srgbClr val="540C04"/>
                </a:solidFill>
              </a:rPr>
              <a:t>млн. рублей в год на заявителя 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16016" y="1052736"/>
            <a:ext cx="4248472" cy="410445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u="sng" dirty="0" smtClean="0">
                <a:ln w="50800"/>
                <a:solidFill>
                  <a:srgbClr val="540C04"/>
                </a:solidFill>
              </a:rPr>
              <a:t>Компенсируем затраты</a:t>
            </a:r>
            <a:r>
              <a:rPr lang="ru-RU" b="1" dirty="0" smtClean="0">
                <a:ln w="50800"/>
                <a:solidFill>
                  <a:srgbClr val="540C04"/>
                </a:solidFill>
              </a:rPr>
              <a:t>:</a:t>
            </a:r>
            <a:endParaRPr lang="en-US" b="1" dirty="0" smtClean="0">
              <a:ln w="50800"/>
              <a:solidFill>
                <a:srgbClr val="540C04"/>
              </a:solidFill>
            </a:endParaRPr>
          </a:p>
          <a:p>
            <a:pPr algn="ctr"/>
            <a:endParaRPr lang="ru-RU" sz="500" b="1" dirty="0" smtClean="0">
              <a:ln w="50800"/>
              <a:solidFill>
                <a:srgbClr val="540C04"/>
              </a:solidFill>
            </a:endParaRPr>
          </a:p>
          <a:p>
            <a:pPr indent="457200" algn="just">
              <a:buFontTx/>
              <a:buChar char="-"/>
            </a:pPr>
            <a:r>
              <a:rPr lang="ru-RU" sz="1700" b="1" dirty="0" smtClean="0">
                <a:solidFill>
                  <a:srgbClr val="540C04"/>
                </a:solidFill>
              </a:rPr>
              <a:t>по договорам с организациями, занимающимися подготовкой, переподготовкой и повышением квалификации кадров;</a:t>
            </a:r>
          </a:p>
          <a:p>
            <a:pPr indent="457200" algn="just">
              <a:buFontTx/>
              <a:buChar char="-"/>
            </a:pPr>
            <a:r>
              <a:rPr lang="ru-RU" sz="1700" b="1" dirty="0" smtClean="0">
                <a:solidFill>
                  <a:srgbClr val="C00000"/>
                </a:solidFill>
              </a:rPr>
              <a:t>по договорам с организациями –</a:t>
            </a:r>
            <a:r>
              <a:rPr lang="en-US" sz="1700" b="1" dirty="0" smtClean="0">
                <a:solidFill>
                  <a:srgbClr val="C00000"/>
                </a:solidFill>
              </a:rPr>
              <a:t> </a:t>
            </a:r>
            <a:r>
              <a:rPr lang="ru-RU" sz="1700" b="1" dirty="0" smtClean="0">
                <a:solidFill>
                  <a:srgbClr val="C00000"/>
                </a:solidFill>
              </a:rPr>
              <a:t>поставщиками нового производственного оборудования</a:t>
            </a:r>
            <a:r>
              <a:rPr lang="ru-RU" sz="1700" b="1" dirty="0" smtClean="0">
                <a:solidFill>
                  <a:srgbClr val="540C04"/>
                </a:solidFill>
              </a:rPr>
              <a:t>, если указанные расходы выделены отдельным пунктом договора (контракта) или предусмотрены в рамках дополнительного соглашения.</a:t>
            </a:r>
            <a:endParaRPr lang="ru-RU" sz="1700" b="1" dirty="0">
              <a:solidFill>
                <a:srgbClr val="540C04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488" y="5229200"/>
            <a:ext cx="4248000" cy="93610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Затраты за </a:t>
            </a:r>
            <a:r>
              <a:rPr lang="en-US" sz="1700" b="1" dirty="0" smtClean="0">
                <a:ln w="50800"/>
                <a:solidFill>
                  <a:srgbClr val="540C04"/>
                </a:solidFill>
              </a:rPr>
              <a:t>IV</a:t>
            </a:r>
            <a:r>
              <a:rPr lang="ru-RU" sz="1700" b="1" dirty="0" smtClean="0">
                <a:ln w="50800"/>
                <a:solidFill>
                  <a:srgbClr val="540C04"/>
                </a:solidFill>
              </a:rPr>
              <a:t> кв. предыдущего года принимаются в текущем финансовом году.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5696" y="3284984"/>
            <a:ext cx="2736304" cy="108012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700" b="1" dirty="0" smtClean="0">
                <a:solidFill>
                  <a:srgbClr val="540C04"/>
                </a:solidFill>
              </a:rPr>
              <a:t>Компенсируем затраты на подготовку </a:t>
            </a:r>
            <a:r>
              <a:rPr lang="ru-RU" sz="1700" b="1" u="sng" dirty="0" smtClean="0">
                <a:solidFill>
                  <a:srgbClr val="540C04"/>
                </a:solidFill>
              </a:rPr>
              <a:t>рабочих и ИТР</a:t>
            </a:r>
            <a:r>
              <a:rPr lang="ru-RU" sz="1700" b="1" dirty="0" smtClean="0">
                <a:solidFill>
                  <a:srgbClr val="540C04"/>
                </a:solidFill>
              </a:rPr>
              <a:t>*.</a:t>
            </a:r>
          </a:p>
        </p:txBody>
      </p:sp>
      <p:pic>
        <p:nvPicPr>
          <p:cNvPr id="1026" name="Picture 2" descr="C:\Users\suhanova\Desktop\для презентаций\1ea106cee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772419" y="4653136"/>
            <a:ext cx="1511549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9144000" cy="10081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D40A0A"/>
                </a:solidFill>
              </a:rPr>
              <a:t>Субсидии на возмещение части затрат,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D40A0A"/>
                </a:solidFill>
              </a:rPr>
              <a:t>связанных с сертификацией и (или) декларированием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D40A0A"/>
                </a:solidFill>
              </a:rPr>
              <a:t>соответствия продукции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8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1052848"/>
            <a:ext cx="2376264" cy="10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Возмещение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–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50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% </a:t>
            </a:r>
          </a:p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от произведенных затрат (без НДС).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27784" y="1052736"/>
            <a:ext cx="2304256" cy="10081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Сумма – до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0,5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</a:t>
            </a:r>
            <a:r>
              <a:rPr lang="ru-RU" sz="1700" b="1" dirty="0" smtClean="0">
                <a:ln w="50800"/>
                <a:solidFill>
                  <a:srgbClr val="540C04"/>
                </a:solidFill>
              </a:rPr>
              <a:t>млн. рублей в год на заявителя.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076056" y="1196752"/>
            <a:ext cx="3960440" cy="489654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900" b="1" u="sng" dirty="0" smtClean="0">
                <a:ln w="50800"/>
                <a:solidFill>
                  <a:srgbClr val="540C04"/>
                </a:solidFill>
              </a:rPr>
              <a:t>Компенсируем затраты </a:t>
            </a:r>
          </a:p>
          <a:p>
            <a:pPr algn="ctr"/>
            <a:r>
              <a:rPr lang="ru-RU" sz="1900" b="1" u="sng" dirty="0" smtClean="0">
                <a:ln w="50800"/>
                <a:solidFill>
                  <a:srgbClr val="540C04"/>
                </a:solidFill>
              </a:rPr>
              <a:t>на оплату услуг</a:t>
            </a:r>
            <a:r>
              <a:rPr lang="ru-RU" sz="1900" b="1" dirty="0" smtClean="0">
                <a:ln w="50800"/>
                <a:solidFill>
                  <a:srgbClr val="540C04"/>
                </a:solidFill>
              </a:rPr>
              <a:t>:</a:t>
            </a:r>
          </a:p>
          <a:p>
            <a:pPr algn="ctr"/>
            <a:endParaRPr lang="ru-RU" sz="1000" b="1" dirty="0" smtClean="0">
              <a:ln w="50800"/>
              <a:solidFill>
                <a:srgbClr val="540C04"/>
              </a:solidFill>
            </a:endParaRPr>
          </a:p>
          <a:p>
            <a:pPr indent="180000" algn="just"/>
            <a:r>
              <a:rPr lang="ru-RU" sz="1600" b="1" dirty="0" smtClean="0">
                <a:solidFill>
                  <a:srgbClr val="540C04"/>
                </a:solidFill>
              </a:rPr>
              <a:t> - аккредитованного органа по получению сертификата и (или) декларации соответствия продукции;</a:t>
            </a:r>
          </a:p>
          <a:p>
            <a:pPr indent="180000" algn="just">
              <a:buFontTx/>
              <a:buChar char="-"/>
            </a:pPr>
            <a:endParaRPr lang="ru-RU" sz="500" b="1" dirty="0" smtClean="0">
              <a:solidFill>
                <a:srgbClr val="540C04"/>
              </a:solidFill>
            </a:endParaRPr>
          </a:p>
          <a:p>
            <a:pPr indent="180000" algn="just"/>
            <a:r>
              <a:rPr lang="ru-RU" sz="1600" b="1" dirty="0" smtClean="0">
                <a:solidFill>
                  <a:srgbClr val="540C04"/>
                </a:solidFill>
              </a:rPr>
              <a:t>- аккредитованной </a:t>
            </a:r>
            <a:r>
              <a:rPr lang="ru-RU" sz="1600" b="1" dirty="0" err="1" smtClean="0">
                <a:solidFill>
                  <a:srgbClr val="540C04"/>
                </a:solidFill>
              </a:rPr>
              <a:t>испытате-льной</a:t>
            </a:r>
            <a:r>
              <a:rPr lang="ru-RU" sz="1600" b="1" dirty="0" smtClean="0">
                <a:solidFill>
                  <a:srgbClr val="540C04"/>
                </a:solidFill>
              </a:rPr>
              <a:t> лаборатории; </a:t>
            </a:r>
          </a:p>
          <a:p>
            <a:pPr indent="180000" algn="just">
              <a:buFontTx/>
              <a:buChar char="-"/>
            </a:pPr>
            <a:endParaRPr lang="ru-RU" sz="500" b="1" dirty="0" smtClean="0">
              <a:solidFill>
                <a:srgbClr val="540C04"/>
              </a:solidFill>
            </a:endParaRPr>
          </a:p>
          <a:p>
            <a:pPr indent="180000" algn="just"/>
            <a:r>
              <a:rPr lang="ru-RU" sz="1600" b="1" dirty="0" smtClean="0">
                <a:solidFill>
                  <a:srgbClr val="540C04"/>
                </a:solidFill>
              </a:rPr>
              <a:t>- по аккредитации </a:t>
            </a:r>
            <a:r>
              <a:rPr lang="ru-RU" sz="1600" b="1" dirty="0" err="1" smtClean="0">
                <a:solidFill>
                  <a:srgbClr val="540C04"/>
                </a:solidFill>
              </a:rPr>
              <a:t>испыта-тельной</a:t>
            </a:r>
            <a:r>
              <a:rPr lang="ru-RU" sz="1600" b="1" dirty="0" smtClean="0">
                <a:solidFill>
                  <a:srgbClr val="540C04"/>
                </a:solidFill>
              </a:rPr>
              <a:t> лаборатории заявителя;</a:t>
            </a:r>
          </a:p>
          <a:p>
            <a:pPr indent="180000" algn="just">
              <a:buFontTx/>
              <a:buChar char="-"/>
            </a:pPr>
            <a:endParaRPr lang="ru-RU" sz="500" b="1" dirty="0" smtClean="0">
              <a:solidFill>
                <a:srgbClr val="540C04"/>
              </a:solidFill>
            </a:endParaRPr>
          </a:p>
          <a:p>
            <a:pPr indent="180000" algn="just"/>
            <a:r>
              <a:rPr lang="ru-RU" sz="1600" b="1" dirty="0" smtClean="0">
                <a:solidFill>
                  <a:srgbClr val="540C04"/>
                </a:solidFill>
              </a:rPr>
              <a:t>- по инспекционному контролю сертифицированной продукции;</a:t>
            </a:r>
          </a:p>
          <a:p>
            <a:pPr indent="180000" algn="just"/>
            <a:endParaRPr lang="ru-RU" sz="500" b="1" dirty="0" smtClean="0">
              <a:solidFill>
                <a:srgbClr val="540C04"/>
              </a:solidFill>
            </a:endParaRPr>
          </a:p>
          <a:p>
            <a:pPr indent="180000" algn="just"/>
            <a:r>
              <a:rPr lang="ru-RU" sz="1600" b="1" dirty="0" smtClean="0">
                <a:solidFill>
                  <a:srgbClr val="540C04"/>
                </a:solidFill>
              </a:rPr>
              <a:t>- по инспекционному контролю аккредитованной лаборатории заявителя. </a:t>
            </a:r>
            <a:endParaRPr lang="ru-RU" sz="1600" b="1" dirty="0">
              <a:solidFill>
                <a:srgbClr val="540C04"/>
              </a:solidFill>
            </a:endParaRPr>
          </a:p>
        </p:txBody>
      </p:sp>
      <p:pic>
        <p:nvPicPr>
          <p:cNvPr id="21" name="Picture 26" descr="Картинка 34 из 4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800" y="3645024"/>
            <a:ext cx="1995072" cy="1458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3" descr="элдин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71800" y="2132856"/>
            <a:ext cx="2016224" cy="1440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2" descr="Техническая изоляция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5536" y="3627022"/>
            <a:ext cx="2016224" cy="14581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2483768" y="5301208"/>
            <a:ext cx="2520280" cy="79208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700" b="1" dirty="0" smtClean="0">
                <a:ln w="50800"/>
                <a:solidFill>
                  <a:srgbClr val="540C04"/>
                </a:solidFill>
              </a:rPr>
              <a:t>Принимаем затраты за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3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</a:t>
            </a:r>
            <a:r>
              <a:rPr lang="ru-RU" sz="1700" b="1" dirty="0" smtClean="0">
                <a:ln w="50800"/>
                <a:solidFill>
                  <a:srgbClr val="540C04"/>
                </a:solidFill>
              </a:rPr>
              <a:t>года.</a:t>
            </a:r>
          </a:p>
        </p:txBody>
      </p:sp>
      <p:pic>
        <p:nvPicPr>
          <p:cNvPr id="4099" name="Picture 3" descr="C:\Users\suhanova\Desktop\Справочник 2013\ИТОГ для работы 2013\фото для справочника 2013\фармацевтическая промышленность\ростовская фармфабрика 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132856"/>
            <a:ext cx="2016224" cy="142321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suhanova\Desktop\для презентаций\snip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2" t="3125" r="18254" b="10626"/>
          <a:stretch>
            <a:fillRect/>
          </a:stretch>
        </p:blipFill>
        <p:spPr bwMode="auto">
          <a:xfrm>
            <a:off x="86068" y="5157192"/>
            <a:ext cx="1173564" cy="1008112"/>
          </a:xfrm>
          <a:prstGeom prst="rect">
            <a:avLst/>
          </a:prstGeom>
          <a:noFill/>
        </p:spPr>
      </p:pic>
      <p:pic>
        <p:nvPicPr>
          <p:cNvPr id="4101" name="Picture 5" descr="C:\Users\suhanova\Desktop\для презентаций\znak-sootvetstviya-dobrovolnoi-sertifikatsii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51363" y="5157192"/>
            <a:ext cx="1260397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9144000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D40A0A"/>
                </a:solidFill>
              </a:rPr>
              <a:t>Субсидии на возмещение части затрат,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D40A0A"/>
                </a:solidFill>
              </a:rPr>
              <a:t>связанных с сертификацией системы менеджмента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D40A0A"/>
                </a:solidFill>
              </a:rPr>
              <a:t>качества предприятия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640000"/>
              </a:gs>
              <a:gs pos="50000">
                <a:srgbClr val="8F0303">
                  <a:shade val="67500"/>
                  <a:satMod val="115000"/>
                </a:srgbClr>
              </a:gs>
              <a:gs pos="100000">
                <a:srgbClr val="86101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  <a:p>
            <a:r>
              <a:rPr lang="ru-RU" sz="1200" dirty="0" smtClean="0">
                <a:ln w="11430"/>
                <a:solidFill>
                  <a:schemeClr val="bg1"/>
                </a:solidFill>
              </a:rPr>
              <a:t>           Департамент промышленной политики Ярославской области</a:t>
            </a:r>
            <a:r>
              <a:rPr lang="en-US" sz="1200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ln w="11430"/>
                <a:solidFill>
                  <a:schemeClr val="bg1"/>
                </a:solidFill>
              </a:rPr>
              <a:t>                                                                                                                            </a:t>
            </a:r>
            <a:endParaRPr lang="en-US" sz="1200" dirty="0" smtClean="0">
              <a:ln w="11430"/>
              <a:solidFill>
                <a:schemeClr val="bg1"/>
              </a:solidFill>
            </a:endParaRPr>
          </a:p>
          <a:p>
            <a:r>
              <a:rPr lang="en-US" sz="1200" dirty="0" smtClean="0">
                <a:ln w="11430"/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28" name="Picture 2" descr="Картинка 1 из 19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3" y="6279982"/>
            <a:ext cx="288032" cy="5333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748464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9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1052736"/>
            <a:ext cx="2376264" cy="10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ln w="50800"/>
                <a:solidFill>
                  <a:srgbClr val="540C04"/>
                </a:solidFill>
              </a:rPr>
              <a:t>Возмещение –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50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% </a:t>
            </a:r>
          </a:p>
          <a:p>
            <a:pPr algn="ctr"/>
            <a:r>
              <a:rPr lang="ru-RU" sz="1600" b="1" dirty="0" smtClean="0">
                <a:ln w="50800"/>
                <a:solidFill>
                  <a:srgbClr val="540C04"/>
                </a:solidFill>
              </a:rPr>
              <a:t>от произведенных затрат (без НДС).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660232" y="1052736"/>
            <a:ext cx="2376264" cy="10081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ln w="50800"/>
                <a:solidFill>
                  <a:srgbClr val="540C04"/>
                </a:solidFill>
              </a:rPr>
              <a:t>Сумма – до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0,5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млн. рублей в год на заявителя.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699792" y="980728"/>
            <a:ext cx="3816424" cy="144016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u="sng" dirty="0" smtClean="0">
                <a:ln w="50800"/>
                <a:solidFill>
                  <a:srgbClr val="540C04"/>
                </a:solidFill>
              </a:rPr>
              <a:t>Компенсируем затраты</a:t>
            </a:r>
            <a:r>
              <a:rPr lang="ru-RU" b="1" dirty="0" smtClean="0">
                <a:ln w="50800"/>
                <a:solidFill>
                  <a:srgbClr val="540C04"/>
                </a:solidFill>
              </a:rPr>
              <a:t>:</a:t>
            </a:r>
          </a:p>
          <a:p>
            <a:pPr algn="ctr"/>
            <a:r>
              <a:rPr lang="ru-RU" sz="1600" b="1" dirty="0" smtClean="0">
                <a:solidFill>
                  <a:srgbClr val="540C04"/>
                </a:solidFill>
              </a:rPr>
              <a:t>на оплату услуг органов по сертификации СМК (сертификация, </a:t>
            </a:r>
            <a:r>
              <a:rPr lang="ru-RU" sz="1600" b="1" dirty="0" err="1" smtClean="0">
                <a:solidFill>
                  <a:srgbClr val="540C04"/>
                </a:solidFill>
              </a:rPr>
              <a:t>ресертификация</a:t>
            </a:r>
            <a:r>
              <a:rPr lang="ru-RU" sz="1600" b="1" dirty="0" smtClean="0">
                <a:solidFill>
                  <a:srgbClr val="540C04"/>
                </a:solidFill>
              </a:rPr>
              <a:t>, инспекционный контроль).</a:t>
            </a:r>
            <a:endParaRPr lang="ru-RU" sz="1600" b="1" dirty="0" smtClean="0">
              <a:ln w="50800"/>
              <a:solidFill>
                <a:srgbClr val="540C04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2492896"/>
            <a:ext cx="2160000" cy="90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</a:rPr>
              <a:t>ИСO 9001 </a:t>
            </a:r>
          </a:p>
          <a:p>
            <a:pPr lvl="0" algn="ctr"/>
            <a:r>
              <a:rPr lang="ru-RU" sz="1300" b="1" dirty="0" smtClean="0">
                <a:solidFill>
                  <a:schemeClr val="tx1"/>
                </a:solidFill>
              </a:rPr>
              <a:t>(ГОСТ Р ИСО 9001) </a:t>
            </a:r>
            <a:endParaRPr lang="ru-RU" sz="13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301208"/>
            <a:ext cx="2160000" cy="90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ИСО/ТУ 16949 </a:t>
            </a:r>
            <a:r>
              <a:rPr lang="ru-RU" sz="1300" b="1" dirty="0" smtClean="0">
                <a:solidFill>
                  <a:schemeClr val="tx1"/>
                </a:solidFill>
              </a:rPr>
              <a:t>(ГОСТ Р 51814.1) автомобильная промышленность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32240" y="3429000"/>
            <a:ext cx="2160000" cy="90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endParaRPr lang="ru-RU" sz="16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ГОСТ РВ 15.002</a:t>
            </a:r>
          </a:p>
          <a:p>
            <a:pPr lvl="0" algn="ctr"/>
            <a:r>
              <a:rPr lang="ru-RU" sz="1300" b="1" dirty="0" smtClean="0">
                <a:solidFill>
                  <a:srgbClr val="C00000"/>
                </a:solidFill>
              </a:rPr>
              <a:t>оборонно-промышленный комплекс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429000"/>
            <a:ext cx="2160240" cy="90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 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ИСО 22000/ХАССП </a:t>
            </a:r>
            <a:r>
              <a:rPr lang="ru-RU" sz="1300" b="1" dirty="0" smtClean="0">
                <a:solidFill>
                  <a:schemeClr val="tx1"/>
                </a:solidFill>
              </a:rPr>
              <a:t>(ГОСТ Р 51705.1-2001) пищевая промышленность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4365104"/>
            <a:ext cx="2160240" cy="90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ИСО 13485 </a:t>
            </a:r>
          </a:p>
          <a:p>
            <a:pPr lvl="0" algn="ctr"/>
            <a:r>
              <a:rPr lang="ru-RU" sz="1300" b="1" dirty="0" smtClean="0">
                <a:solidFill>
                  <a:schemeClr val="tx1"/>
                </a:solidFill>
              </a:rPr>
              <a:t>(ГОСТ Р ИСО 13485) медицинская промышленность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32480" y="2492896"/>
            <a:ext cx="2160000" cy="90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  ИСО/ТУ 29001 </a:t>
            </a:r>
            <a:r>
              <a:rPr lang="ru-RU" sz="1300" b="1" dirty="0" smtClean="0">
                <a:solidFill>
                  <a:schemeClr val="tx1"/>
                </a:solidFill>
              </a:rPr>
              <a:t>нефтегазовая промышленность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32240" y="5301208"/>
            <a:ext cx="2160000" cy="90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AS/EN/JISQ 9100 </a:t>
            </a:r>
            <a:r>
              <a:rPr lang="ru-RU" sz="1300" b="1" dirty="0" smtClean="0">
                <a:solidFill>
                  <a:schemeClr val="tx1"/>
                </a:solidFill>
              </a:rPr>
              <a:t>авиационная промышленность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32240" y="4365104"/>
            <a:ext cx="2160000" cy="90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   </a:t>
            </a:r>
          </a:p>
          <a:p>
            <a:pPr lvl="0" algn="ctr"/>
            <a:r>
              <a:rPr lang="en-US" sz="1600" b="1" dirty="0" smtClean="0">
                <a:solidFill>
                  <a:schemeClr val="tx1"/>
                </a:solidFill>
              </a:rPr>
              <a:t>IRIS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</a:rPr>
              <a:t>железнодорожная промышленность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C:\Users\suhanova\Desktop\для презентаций\ad_36254_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420888"/>
            <a:ext cx="4032448" cy="331236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2627784" y="5733256"/>
            <a:ext cx="3888432" cy="43204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ln w="50800"/>
                <a:solidFill>
                  <a:srgbClr val="540C04"/>
                </a:solidFill>
              </a:rPr>
              <a:t>принимаем затраты за </a:t>
            </a:r>
            <a:r>
              <a:rPr lang="ru-RU" sz="2200" b="1" dirty="0" smtClean="0">
                <a:ln w="50800"/>
                <a:solidFill>
                  <a:srgbClr val="540C04"/>
                </a:solidFill>
              </a:rPr>
              <a:t>3</a:t>
            </a:r>
            <a:r>
              <a:rPr lang="ru-RU" sz="1600" b="1" dirty="0" smtClean="0">
                <a:ln w="50800"/>
                <a:solidFill>
                  <a:srgbClr val="540C04"/>
                </a:solidFill>
              </a:rPr>
              <a:t>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3800</TotalTime>
  <Words>2084</Words>
  <Application>Microsoft Office PowerPoint</Application>
  <PresentationFormat>Экран (4:3)</PresentationFormat>
  <Paragraphs>457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Суханова</cp:lastModifiedBy>
  <cp:revision>430</cp:revision>
  <dcterms:modified xsi:type="dcterms:W3CDTF">2013-03-20T06:51:26Z</dcterms:modified>
</cp:coreProperties>
</file>