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9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9144000" cy="6858000" type="screen4x3"/>
  <p:notesSz cx="9926638" cy="67976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2F7A-8569-48A4-85CF-CF6A0FBF3788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167B1-DAC9-4C84-B3BA-0FFB9810D1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891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512E5-4992-45ED-9D5A-21B69C29FFA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94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512E5-4992-45ED-9D5A-21B69C29FFA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51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9437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40404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437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40404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437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437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0679" y="141477"/>
            <a:ext cx="7593965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94373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43146" y="1944115"/>
            <a:ext cx="4474209" cy="441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40404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://www.rybinsk.ru/" TargetMode="External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ybinsk.ru/" TargetMode="Externa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hyperlink" Target="http://www.rybinsk.ru/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hyperlink" Target="http://www.rybinsk.ru/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ybinsk.ru/" TargetMode="External"/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ybinsk.ru/" TargetMode="External"/><Relationship Id="rId4" Type="http://schemas.openxmlformats.org/officeDocument/2006/relationships/image" Target="../media/image9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hyperlink" Target="http://www.rybinsk.ru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econ@rybadm.ru" TargetMode="External"/><Relationship Id="rId2" Type="http://schemas.openxmlformats.org/officeDocument/2006/relationships/hyperlink" Target="mailto:office@rybadm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ybinsk.ru/" TargetMode="External"/><Relationship Id="rId5" Type="http://schemas.openxmlformats.org/officeDocument/2006/relationships/image" Target="../media/image107.png"/><Relationship Id="rId4" Type="http://schemas.openxmlformats.org/officeDocument/2006/relationships/hyperlink" Target="mailto:imush@rybadm.r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hyperlink" Target="http://www.rybinsk.ru/" TargetMode="External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hyperlink" Target="http://www.rybinsk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968365"/>
            <a:chOff x="0" y="0"/>
            <a:chExt cx="9144000" cy="5968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36252" cy="28482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84375"/>
              <a:ext cx="9144000" cy="44836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6216" y="83819"/>
              <a:ext cx="443484" cy="53644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549146" y="188213"/>
            <a:ext cx="33305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110" dirty="0">
                <a:solidFill>
                  <a:srgbClr val="585858"/>
                </a:solidFill>
                <a:latin typeface="Tahoma"/>
                <a:cs typeface="Tahoma"/>
              </a:rPr>
              <a:t>Городской</a:t>
            </a:r>
            <a:r>
              <a:rPr sz="16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585858"/>
                </a:solidFill>
                <a:latin typeface="Tahoma"/>
                <a:cs typeface="Tahoma"/>
              </a:rPr>
              <a:t>округ</a:t>
            </a:r>
            <a:r>
              <a:rPr sz="1600" spc="-6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585858"/>
                </a:solidFill>
                <a:latin typeface="Tahoma"/>
                <a:cs typeface="Tahoma"/>
              </a:rPr>
              <a:t>город</a:t>
            </a:r>
            <a:r>
              <a:rPr sz="1600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585858"/>
                </a:solidFill>
                <a:latin typeface="Tahoma"/>
                <a:cs typeface="Tahoma"/>
              </a:rPr>
              <a:t>Рыбинск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205227"/>
            <a:ext cx="9144000" cy="2376170"/>
          </a:xfrm>
          <a:custGeom>
            <a:avLst/>
            <a:gdLst/>
            <a:ahLst/>
            <a:cxnLst/>
            <a:rect l="l" t="t" r="r" b="b"/>
            <a:pathLst>
              <a:path w="9144000" h="2376170">
                <a:moveTo>
                  <a:pt x="9144000" y="0"/>
                </a:moveTo>
                <a:lnTo>
                  <a:pt x="0" y="0"/>
                </a:lnTo>
                <a:lnTo>
                  <a:pt x="0" y="2375916"/>
                </a:lnTo>
                <a:lnTo>
                  <a:pt x="9144000" y="2375916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>
              <a:alpha val="6392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1451" y="2486101"/>
            <a:ext cx="8180705" cy="1797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05" dirty="0">
                <a:solidFill>
                  <a:srgbClr val="A8282B"/>
                </a:solidFill>
              </a:rPr>
              <a:t>ИНВЕСТИЦИОННЫЙ</a:t>
            </a:r>
            <a:r>
              <a:rPr sz="4400" spc="-75" dirty="0">
                <a:solidFill>
                  <a:srgbClr val="A8282B"/>
                </a:solidFill>
              </a:rPr>
              <a:t> </a:t>
            </a:r>
            <a:r>
              <a:rPr sz="4400" spc="-345" dirty="0">
                <a:solidFill>
                  <a:srgbClr val="A8282B"/>
                </a:solidFill>
              </a:rPr>
              <a:t>ПРОФИЛЬ</a:t>
            </a:r>
            <a:endParaRPr sz="4400"/>
          </a:p>
          <a:p>
            <a:pPr marL="12700" marR="3772535">
              <a:lnSpc>
                <a:spcPct val="100000"/>
              </a:lnSpc>
              <a:spcBef>
                <a:spcPts val="20"/>
              </a:spcBef>
            </a:pPr>
            <a:r>
              <a:rPr sz="3600" spc="-10" dirty="0">
                <a:solidFill>
                  <a:srgbClr val="A8282B"/>
                </a:solidFill>
              </a:rPr>
              <a:t>городского</a:t>
            </a:r>
            <a:r>
              <a:rPr sz="3600" spc="-204" dirty="0">
                <a:solidFill>
                  <a:srgbClr val="A8282B"/>
                </a:solidFill>
              </a:rPr>
              <a:t> </a:t>
            </a:r>
            <a:r>
              <a:rPr sz="3600" spc="-20" dirty="0">
                <a:solidFill>
                  <a:srgbClr val="A8282B"/>
                </a:solidFill>
              </a:rPr>
              <a:t>округа </a:t>
            </a:r>
            <a:r>
              <a:rPr sz="3600" dirty="0">
                <a:solidFill>
                  <a:srgbClr val="A8282B"/>
                </a:solidFill>
              </a:rPr>
              <a:t>город</a:t>
            </a:r>
            <a:r>
              <a:rPr sz="3600" spc="-185" dirty="0">
                <a:solidFill>
                  <a:srgbClr val="A8282B"/>
                </a:solidFill>
              </a:rPr>
              <a:t> </a:t>
            </a:r>
            <a:r>
              <a:rPr sz="3600" spc="-10" dirty="0">
                <a:solidFill>
                  <a:srgbClr val="A8282B"/>
                </a:solidFill>
              </a:rPr>
              <a:t>Рыбинск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3793997" y="6267399"/>
            <a:ext cx="1422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70" dirty="0" smtClean="0">
                <a:solidFill>
                  <a:srgbClr val="7E7E7E"/>
                </a:solidFill>
                <a:latin typeface="Tahoma"/>
                <a:cs typeface="Tahoma"/>
              </a:rPr>
              <a:t>Апрель</a:t>
            </a:r>
            <a:r>
              <a:rPr sz="1400" spc="-65" dirty="0" smtClean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400" spc="-10" dirty="0" smtClean="0">
                <a:solidFill>
                  <a:srgbClr val="7E7E7E"/>
                </a:solidFill>
                <a:latin typeface="Tahoma"/>
                <a:cs typeface="Tahoma"/>
              </a:rPr>
              <a:t>202</a:t>
            </a:r>
            <a:r>
              <a:rPr lang="ru-RU" sz="1400" spc="-10" dirty="0" smtClean="0">
                <a:solidFill>
                  <a:srgbClr val="7E7E7E"/>
                </a:solidFill>
                <a:latin typeface="Tahoma"/>
                <a:cs typeface="Tahoma"/>
              </a:rPr>
              <a:t>5 </a:t>
            </a:r>
            <a:r>
              <a:rPr sz="1400" spc="-10" dirty="0" smtClean="0">
                <a:solidFill>
                  <a:srgbClr val="7E7E7E"/>
                </a:solidFill>
                <a:latin typeface="Tahoma"/>
                <a:cs typeface="Tahoma"/>
              </a:rPr>
              <a:t>г</a:t>
            </a:r>
            <a:r>
              <a:rPr sz="1400" spc="-10" dirty="0">
                <a:solidFill>
                  <a:srgbClr val="7E7E7E"/>
                </a:solidFill>
                <a:latin typeface="Tahoma"/>
                <a:cs typeface="Tahoma"/>
              </a:rPr>
              <a:t>.</a:t>
            </a:r>
            <a:endParaRPr sz="14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6300" y="3663696"/>
            <a:ext cx="3755136" cy="25039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" y="800100"/>
            <a:ext cx="3640836" cy="23454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240" y="3663696"/>
            <a:ext cx="3694176" cy="250393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690616" y="3144392"/>
            <a:ext cx="361518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 err="1" smtClean="0">
                <a:solidFill>
                  <a:srgbClr val="585858"/>
                </a:solidFill>
                <a:latin typeface="Verdana"/>
                <a:cs typeface="Verdana"/>
              </a:rPr>
              <a:t>Деминск</a:t>
            </a:r>
            <a:r>
              <a:rPr lang="ru-RU" sz="1200" i="1" dirty="0" err="1" smtClean="0">
                <a:solidFill>
                  <a:srgbClr val="585858"/>
                </a:solidFill>
                <a:latin typeface="Verdana"/>
                <a:cs typeface="Verdana"/>
              </a:rPr>
              <a:t>ий</a:t>
            </a:r>
            <a:r>
              <a:rPr lang="ru-RU" sz="1200" i="1" dirty="0" smtClean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60" dirty="0" err="1" smtClean="0">
                <a:solidFill>
                  <a:srgbClr val="585858"/>
                </a:solidFill>
                <a:latin typeface="Verdana"/>
                <a:cs typeface="Verdana"/>
              </a:rPr>
              <a:t>лыжн</a:t>
            </a:r>
            <a:r>
              <a:rPr lang="ru-RU" sz="1200" i="1" spc="-60" dirty="0" err="1" smtClean="0">
                <a:solidFill>
                  <a:srgbClr val="585858"/>
                </a:solidFill>
                <a:latin typeface="Verdana"/>
                <a:cs typeface="Verdana"/>
              </a:rPr>
              <a:t>ый</a:t>
            </a:r>
            <a:r>
              <a:rPr sz="1200" i="1" spc="20" dirty="0" smtClean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85" dirty="0" err="1" smtClean="0">
                <a:solidFill>
                  <a:srgbClr val="585858"/>
                </a:solidFill>
                <a:latin typeface="Verdana"/>
                <a:cs typeface="Verdana"/>
              </a:rPr>
              <a:t>марафон</a:t>
            </a:r>
            <a:r>
              <a:rPr lang="ru-RU" sz="1200" i="1" spc="85" dirty="0" smtClean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10" dirty="0" smtClean="0">
                <a:solidFill>
                  <a:srgbClr val="585858"/>
                </a:solidFill>
                <a:latin typeface="Verdana"/>
                <a:cs typeface="Verdana"/>
              </a:rPr>
              <a:t>202</a:t>
            </a:r>
            <a:r>
              <a:rPr lang="ru-RU" sz="1200" i="1" spc="-110" dirty="0">
                <a:solidFill>
                  <a:srgbClr val="585858"/>
                </a:solidFill>
                <a:latin typeface="Verdana"/>
                <a:cs typeface="Verdana"/>
              </a:rPr>
              <a:t>5</a:t>
            </a:r>
            <a:r>
              <a:rPr sz="1200" i="1" spc="-75" dirty="0" smtClean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20" dirty="0">
                <a:solidFill>
                  <a:srgbClr val="585858"/>
                </a:solidFill>
                <a:latin typeface="Verdana"/>
                <a:cs typeface="Verdana"/>
              </a:rPr>
              <a:t>года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0617" y="6297269"/>
            <a:ext cx="31750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10" dirty="0">
                <a:solidFill>
                  <a:srgbClr val="585858"/>
                </a:solidFill>
                <a:latin typeface="Tahoma"/>
                <a:cs typeface="Tahoma"/>
              </a:rPr>
              <a:t>PARI</a:t>
            </a:r>
            <a:r>
              <a:rPr sz="1200" i="1" spc="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i="1" spc="55" dirty="0">
                <a:solidFill>
                  <a:srgbClr val="585858"/>
                </a:solidFill>
                <a:latin typeface="Tahoma"/>
                <a:cs typeface="Tahoma"/>
              </a:rPr>
              <a:t>Кубок</a:t>
            </a:r>
            <a:r>
              <a:rPr sz="1200" i="1" spc="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i="1" spc="120" dirty="0">
                <a:solidFill>
                  <a:srgbClr val="585858"/>
                </a:solidFill>
                <a:latin typeface="Tahoma"/>
                <a:cs typeface="Tahoma"/>
              </a:rPr>
              <a:t>России</a:t>
            </a:r>
            <a:r>
              <a:rPr sz="1200" i="1" spc="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i="1" spc="85" dirty="0">
                <a:solidFill>
                  <a:srgbClr val="585858"/>
                </a:solidFill>
                <a:latin typeface="Tahoma"/>
                <a:cs typeface="Tahoma"/>
              </a:rPr>
              <a:t>по</a:t>
            </a:r>
            <a:r>
              <a:rPr sz="1200" i="1" spc="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i="1" spc="10" dirty="0">
                <a:solidFill>
                  <a:srgbClr val="585858"/>
                </a:solidFill>
                <a:latin typeface="Tahoma"/>
                <a:cs typeface="Tahoma"/>
              </a:rPr>
              <a:t>биатлону,</a:t>
            </a:r>
            <a:r>
              <a:rPr sz="1200" i="1" spc="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i="1" spc="110" dirty="0">
                <a:solidFill>
                  <a:srgbClr val="585858"/>
                </a:solidFill>
                <a:latin typeface="Tahoma"/>
                <a:cs typeface="Tahoma"/>
              </a:rPr>
              <a:t>Демино</a:t>
            </a:r>
            <a:endParaRPr sz="1200" i="1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5005" y="6225946"/>
            <a:ext cx="34651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0" dirty="0">
                <a:solidFill>
                  <a:srgbClr val="585858"/>
                </a:solidFill>
                <a:latin typeface="Verdana"/>
                <a:cs typeface="Verdana"/>
              </a:rPr>
              <a:t>Хоккейный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65" dirty="0">
                <a:solidFill>
                  <a:srgbClr val="585858"/>
                </a:solidFill>
                <a:latin typeface="Verdana"/>
                <a:cs typeface="Verdana"/>
              </a:rPr>
              <a:t>клуб</a:t>
            </a:r>
            <a:r>
              <a:rPr sz="1200" i="1" spc="-7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55" dirty="0">
                <a:solidFill>
                  <a:srgbClr val="585858"/>
                </a:solidFill>
                <a:latin typeface="Verdana"/>
                <a:cs typeface="Verdana"/>
              </a:rPr>
              <a:t>Полет</a:t>
            </a:r>
            <a:r>
              <a:rPr sz="12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НМХЛ,</a:t>
            </a:r>
            <a:endParaRPr sz="120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Серебряный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призер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40" dirty="0">
                <a:solidFill>
                  <a:srgbClr val="585858"/>
                </a:solidFill>
                <a:latin typeface="Verdana"/>
                <a:cs typeface="Verdana"/>
              </a:rPr>
              <a:t>Кубка</a:t>
            </a:r>
            <a:r>
              <a:rPr sz="1200" i="1" spc="-5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30" dirty="0">
                <a:solidFill>
                  <a:srgbClr val="585858"/>
                </a:solidFill>
                <a:latin typeface="Verdana"/>
                <a:cs typeface="Verdana"/>
              </a:rPr>
              <a:t>Регионов</a:t>
            </a:r>
            <a:r>
              <a:rPr sz="1200" i="1" spc="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сезона </a:t>
            </a:r>
            <a:r>
              <a:rPr sz="1200" i="1" spc="-90" dirty="0">
                <a:solidFill>
                  <a:srgbClr val="585858"/>
                </a:solidFill>
                <a:latin typeface="Verdana"/>
                <a:cs typeface="Verdana"/>
              </a:rPr>
              <a:t>22/23</a:t>
            </a:r>
            <a:r>
              <a:rPr sz="1200" i="1" spc="-7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годов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2437" y="3149853"/>
            <a:ext cx="34499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i="1" spc="-50" dirty="0">
                <a:solidFill>
                  <a:srgbClr val="585858"/>
                </a:solidFill>
                <a:latin typeface="Verdana"/>
                <a:cs typeface="Verdana"/>
              </a:rPr>
              <a:t>Кубок</a:t>
            </a:r>
            <a:r>
              <a:rPr sz="1200" i="1" spc="-6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40" dirty="0">
                <a:solidFill>
                  <a:srgbClr val="585858"/>
                </a:solidFill>
                <a:latin typeface="Verdana"/>
                <a:cs typeface="Verdana"/>
              </a:rPr>
              <a:t>Золотого</a:t>
            </a:r>
            <a:r>
              <a:rPr sz="1200" i="1" spc="-1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40" dirty="0">
                <a:solidFill>
                  <a:srgbClr val="585858"/>
                </a:solidFill>
                <a:latin typeface="Verdana"/>
                <a:cs typeface="Verdana"/>
              </a:rPr>
              <a:t>кольца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по</a:t>
            </a:r>
            <a:r>
              <a:rPr sz="1200" i="1" spc="-5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20" dirty="0">
                <a:solidFill>
                  <a:srgbClr val="585858"/>
                </a:solidFill>
                <a:latin typeface="Verdana"/>
                <a:cs typeface="Verdana"/>
              </a:rPr>
              <a:t>летнему</a:t>
            </a:r>
            <a:r>
              <a:rPr sz="1200" i="1" spc="-6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биатлону </a:t>
            </a:r>
            <a:r>
              <a:rPr sz="1200" i="1" spc="-200" dirty="0">
                <a:solidFill>
                  <a:srgbClr val="585858"/>
                </a:solidFill>
                <a:latin typeface="Verdana"/>
                <a:cs typeface="Verdana"/>
              </a:rPr>
              <a:t>I,II</a:t>
            </a:r>
            <a:r>
              <a:rPr sz="1200" i="1" spc="-9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этап,</a:t>
            </a:r>
            <a:r>
              <a:rPr sz="1200" i="1" spc="-8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Демино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60679" y="141477"/>
            <a:ext cx="749363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10" dirty="0"/>
              <a:t> </a:t>
            </a:r>
            <a:r>
              <a:rPr sz="2000" dirty="0"/>
              <a:t>|</a:t>
            </a:r>
            <a:r>
              <a:rPr sz="2000" spc="-20" dirty="0"/>
              <a:t> </a:t>
            </a:r>
            <a:r>
              <a:rPr sz="2000" spc="-135" dirty="0"/>
              <a:t>ЗНАЧИМЫЕ</a:t>
            </a:r>
            <a:r>
              <a:rPr sz="2000" spc="-30" dirty="0"/>
              <a:t> </a:t>
            </a:r>
            <a:r>
              <a:rPr sz="2000" spc="-150" dirty="0"/>
              <a:t>СОБЫТИЯ</a:t>
            </a:r>
            <a:r>
              <a:rPr sz="2000" spc="-5" dirty="0"/>
              <a:t> </a:t>
            </a:r>
            <a:r>
              <a:rPr sz="2000" spc="-155" dirty="0"/>
              <a:t>ДЛЯ</a:t>
            </a:r>
            <a:r>
              <a:rPr sz="2000" spc="-25" dirty="0"/>
              <a:t> </a:t>
            </a:r>
            <a:r>
              <a:rPr sz="2000" spc="-235" dirty="0"/>
              <a:t>ПРИТЯЖЕНИЯ</a:t>
            </a:r>
            <a:r>
              <a:rPr sz="2000" spc="-35" dirty="0"/>
              <a:t> ГОСТЕЙ</a:t>
            </a:r>
            <a:endParaRPr sz="2000"/>
          </a:p>
        </p:txBody>
      </p:sp>
      <p:sp>
        <p:nvSpPr>
          <p:cNvPr id="11" name="object 11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Tahoma"/>
                <a:cs typeface="Tahoma"/>
              </a:rPr>
              <a:t>10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5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722907"/>
            <a:ext cx="3755136" cy="242148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4547" y="3561588"/>
            <a:ext cx="3906011" cy="26045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623" y="3549396"/>
            <a:ext cx="3855720" cy="26151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7763" y="620268"/>
            <a:ext cx="3878579" cy="25755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01311" y="620268"/>
            <a:ext cx="3889247" cy="25755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81711" y="3173095"/>
            <a:ext cx="3704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Старт</a:t>
            </a:r>
            <a:r>
              <a:rPr sz="1200" i="1" spc="-5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20" dirty="0">
                <a:solidFill>
                  <a:srgbClr val="585858"/>
                </a:solidFill>
                <a:latin typeface="Verdana"/>
                <a:cs typeface="Verdana"/>
              </a:rPr>
              <a:t>бегового</a:t>
            </a:r>
            <a:r>
              <a:rPr sz="1200" i="1" spc="-3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45" dirty="0">
                <a:solidFill>
                  <a:srgbClr val="585858"/>
                </a:solidFill>
                <a:latin typeface="Verdana"/>
                <a:cs typeface="Verdana"/>
              </a:rPr>
              <a:t>полумарафона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70" dirty="0">
                <a:solidFill>
                  <a:srgbClr val="585858"/>
                </a:solidFill>
                <a:latin typeface="Verdana"/>
                <a:cs typeface="Verdana"/>
              </a:rPr>
              <a:t>«Хлебный</a:t>
            </a:r>
            <a:r>
              <a:rPr sz="12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75" dirty="0">
                <a:solidFill>
                  <a:srgbClr val="585858"/>
                </a:solidFill>
                <a:latin typeface="Verdana"/>
                <a:cs typeface="Verdana"/>
              </a:rPr>
              <a:t>путь»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1627" y="3196209"/>
            <a:ext cx="40468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229" dirty="0">
                <a:solidFill>
                  <a:srgbClr val="585858"/>
                </a:solidFill>
                <a:latin typeface="Verdana"/>
                <a:cs typeface="Verdana"/>
              </a:rPr>
              <a:t>II</a:t>
            </a:r>
            <a:r>
              <a:rPr sz="1200" i="1" spc="-6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фестиваль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55" dirty="0">
                <a:solidFill>
                  <a:srgbClr val="585858"/>
                </a:solidFill>
                <a:latin typeface="Verdana"/>
                <a:cs typeface="Verdana"/>
              </a:rPr>
              <a:t>силовых</a:t>
            </a:r>
            <a:r>
              <a:rPr sz="12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75" dirty="0">
                <a:solidFill>
                  <a:srgbClr val="585858"/>
                </a:solidFill>
                <a:latin typeface="Verdana"/>
                <a:cs typeface="Verdana"/>
              </a:rPr>
              <a:t>видов</a:t>
            </a:r>
            <a:r>
              <a:rPr sz="1200" i="1" spc="-3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спорта,</a:t>
            </a:r>
            <a:r>
              <a:rPr sz="1200" i="1" spc="-2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стадион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 Восход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1944" y="6196990"/>
            <a:ext cx="3413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i="1" spc="-229" dirty="0">
                <a:solidFill>
                  <a:srgbClr val="585858"/>
                </a:solidFill>
                <a:latin typeface="Verdana"/>
                <a:cs typeface="Verdana"/>
              </a:rPr>
              <a:t>I</a:t>
            </a:r>
            <a:r>
              <a:rPr sz="1200" i="1" spc="-7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30" dirty="0">
                <a:solidFill>
                  <a:srgbClr val="585858"/>
                </a:solidFill>
                <a:latin typeface="Verdana"/>
                <a:cs typeface="Verdana"/>
              </a:rPr>
              <a:t>Фестиваль</a:t>
            </a:r>
            <a:r>
              <a:rPr sz="1200" i="1" spc="-6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Единоборств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на</a:t>
            </a:r>
            <a:r>
              <a:rPr sz="1200" i="1" spc="-6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35" dirty="0">
                <a:solidFill>
                  <a:srgbClr val="585858"/>
                </a:solidFill>
                <a:latin typeface="Verdana"/>
                <a:cs typeface="Verdana"/>
              </a:rPr>
              <a:t>ледовой</a:t>
            </a:r>
            <a:r>
              <a:rPr sz="1200" i="1" spc="-5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арене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ДС</a:t>
            </a:r>
            <a:r>
              <a:rPr sz="1200" i="1" spc="-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«Полет»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63339" y="6182055"/>
            <a:ext cx="3321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40" dirty="0">
                <a:solidFill>
                  <a:srgbClr val="585858"/>
                </a:solidFill>
                <a:latin typeface="Verdana"/>
                <a:cs typeface="Verdana"/>
              </a:rPr>
              <a:t>Региональный</a:t>
            </a:r>
            <a:r>
              <a:rPr sz="1200" i="1" spc="-1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фестиваль</a:t>
            </a:r>
            <a:r>
              <a:rPr sz="1200" i="1" spc="-6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адаптивной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физической</a:t>
            </a:r>
            <a:r>
              <a:rPr sz="1200" i="1" spc="-5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90" dirty="0">
                <a:solidFill>
                  <a:srgbClr val="585858"/>
                </a:solidFill>
                <a:latin typeface="Verdana"/>
                <a:cs typeface="Verdana"/>
              </a:rPr>
              <a:t>культуры</a:t>
            </a:r>
            <a:r>
              <a:rPr sz="1200" i="1" spc="-7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«Седьмой</a:t>
            </a:r>
            <a:r>
              <a:rPr sz="1200" i="1" spc="-4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лепесток»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60679" y="141477"/>
            <a:ext cx="749363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10" dirty="0"/>
              <a:t> </a:t>
            </a:r>
            <a:r>
              <a:rPr sz="2000" dirty="0"/>
              <a:t>|</a:t>
            </a:r>
            <a:r>
              <a:rPr sz="2000" spc="-20" dirty="0"/>
              <a:t> </a:t>
            </a:r>
            <a:r>
              <a:rPr sz="2000" spc="-135" dirty="0"/>
              <a:t>ЗНАЧИМЫЕ</a:t>
            </a:r>
            <a:r>
              <a:rPr sz="2000" spc="-30" dirty="0"/>
              <a:t> </a:t>
            </a:r>
            <a:r>
              <a:rPr sz="2000" spc="-150" dirty="0"/>
              <a:t>СОБЫТИЯ</a:t>
            </a:r>
            <a:r>
              <a:rPr sz="2000" spc="-5" dirty="0"/>
              <a:t> </a:t>
            </a:r>
            <a:r>
              <a:rPr sz="2000" spc="-155" dirty="0"/>
              <a:t>ДЛЯ</a:t>
            </a:r>
            <a:r>
              <a:rPr sz="2000" spc="-25" dirty="0"/>
              <a:t> </a:t>
            </a:r>
            <a:r>
              <a:rPr sz="2000" spc="-235" dirty="0"/>
              <a:t>ПРИТЯЖЕНИЯ</a:t>
            </a:r>
            <a:r>
              <a:rPr sz="2000" spc="-35" dirty="0"/>
              <a:t> ГОСТЕЙ</a:t>
            </a:r>
            <a:endParaRPr sz="2000"/>
          </a:p>
        </p:txBody>
      </p:sp>
      <p:sp>
        <p:nvSpPr>
          <p:cNvPr id="11" name="object 11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Tahoma"/>
                <a:cs typeface="Tahoma"/>
              </a:rPr>
              <a:t>11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6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370" y="141477"/>
            <a:ext cx="52006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0" dirty="0"/>
              <a:t>ПРИОРИТЕТНЫЕ</a:t>
            </a:r>
            <a:r>
              <a:rPr sz="2000" spc="-35" dirty="0"/>
              <a:t> </a:t>
            </a:r>
            <a:r>
              <a:rPr sz="2000" spc="-145" dirty="0"/>
              <a:t>ИНВЕСТИЦИОННЫЕ</a:t>
            </a:r>
            <a:r>
              <a:rPr sz="2000" spc="-30" dirty="0"/>
              <a:t> </a:t>
            </a:r>
            <a:r>
              <a:rPr sz="2000" spc="-120" dirty="0"/>
              <a:t>НИШИ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Tahoma"/>
                <a:cs typeface="Tahoma"/>
              </a:rPr>
              <a:t>12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6240" y="836675"/>
            <a:ext cx="7978140" cy="923925"/>
          </a:xfrm>
          <a:prstGeom prst="rect">
            <a:avLst/>
          </a:prstGeom>
          <a:solidFill>
            <a:srgbClr val="D99593">
              <a:alpha val="65097"/>
            </a:srgbClr>
          </a:solidFill>
        </p:spPr>
        <p:txBody>
          <a:bodyPr vert="horz" wrap="square" lIns="0" tIns="41275" rIns="0" bIns="0" rtlCol="0">
            <a:spAutoFit/>
          </a:bodyPr>
          <a:lstStyle/>
          <a:p>
            <a:pPr marL="90805" marR="584200" algn="just">
              <a:lnSpc>
                <a:spcPct val="100000"/>
              </a:lnSpc>
              <a:spcBef>
                <a:spcPts val="325"/>
              </a:spcBef>
            </a:pPr>
            <a:r>
              <a:rPr sz="1800" b="1" spc="5" dirty="0">
                <a:solidFill>
                  <a:srgbClr val="7E7E7E"/>
                </a:solidFill>
                <a:latin typeface="Tahoma"/>
                <a:cs typeface="Tahoma"/>
              </a:rPr>
              <a:t>Создание</a:t>
            </a:r>
            <a:r>
              <a:rPr sz="1800" b="1" spc="-45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50" dirty="0">
                <a:solidFill>
                  <a:srgbClr val="7E7E7E"/>
                </a:solidFill>
                <a:latin typeface="Tahoma"/>
                <a:cs typeface="Tahoma"/>
              </a:rPr>
              <a:t>условий </a:t>
            </a:r>
            <a:r>
              <a:rPr sz="1800" b="1" spc="-120" dirty="0">
                <a:solidFill>
                  <a:srgbClr val="7E7E7E"/>
                </a:solidFill>
                <a:latin typeface="Tahoma"/>
                <a:cs typeface="Tahoma"/>
              </a:rPr>
              <a:t>для</a:t>
            </a:r>
            <a:r>
              <a:rPr sz="1800" b="1" spc="-4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95" dirty="0">
                <a:solidFill>
                  <a:srgbClr val="7E7E7E"/>
                </a:solidFill>
                <a:latin typeface="Tahoma"/>
                <a:cs typeface="Tahoma"/>
              </a:rPr>
              <a:t>новых</a:t>
            </a:r>
            <a:r>
              <a:rPr sz="1800" b="1" spc="-25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110" dirty="0">
                <a:solidFill>
                  <a:srgbClr val="7E7E7E"/>
                </a:solidFill>
                <a:latin typeface="Tahoma"/>
                <a:cs typeface="Tahoma"/>
              </a:rPr>
              <a:t>и</a:t>
            </a:r>
            <a:r>
              <a:rPr sz="1800" b="1" spc="-25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7E7E7E"/>
                </a:solidFill>
                <a:latin typeface="Tahoma"/>
                <a:cs typeface="Tahoma"/>
              </a:rPr>
              <a:t>действующих</a:t>
            </a:r>
            <a:r>
              <a:rPr sz="1800" b="1" spc="-4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55" dirty="0">
                <a:solidFill>
                  <a:srgbClr val="7E7E7E"/>
                </a:solidFill>
                <a:latin typeface="Tahoma"/>
                <a:cs typeface="Tahoma"/>
              </a:rPr>
              <a:t>индустриальных</a:t>
            </a:r>
            <a:r>
              <a:rPr sz="1800" b="1" spc="-3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7E7E7E"/>
                </a:solidFill>
                <a:latin typeface="Tahoma"/>
                <a:cs typeface="Tahoma"/>
              </a:rPr>
              <a:t>инвесторов,</a:t>
            </a:r>
            <a:r>
              <a:rPr sz="1800" b="1" spc="-5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145" dirty="0">
                <a:solidFill>
                  <a:srgbClr val="7E7E7E"/>
                </a:solidFill>
                <a:latin typeface="Tahoma"/>
                <a:cs typeface="Tahoma"/>
              </a:rPr>
              <a:t>в</a:t>
            </a:r>
            <a:r>
              <a:rPr sz="1800" b="1" spc="-25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25" dirty="0">
                <a:solidFill>
                  <a:srgbClr val="7E7E7E"/>
                </a:solidFill>
                <a:latin typeface="Tahoma"/>
                <a:cs typeface="Tahoma"/>
              </a:rPr>
              <a:t>том</a:t>
            </a:r>
            <a:r>
              <a:rPr sz="1800" b="1" spc="-2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40" dirty="0">
                <a:solidFill>
                  <a:srgbClr val="7E7E7E"/>
                </a:solidFill>
                <a:latin typeface="Tahoma"/>
                <a:cs typeface="Tahoma"/>
              </a:rPr>
              <a:t>числе</a:t>
            </a:r>
            <a:r>
              <a:rPr sz="1800" b="1" spc="-5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7E7E7E"/>
                </a:solidFill>
                <a:latin typeface="Tahoma"/>
                <a:cs typeface="Tahoma"/>
              </a:rPr>
              <a:t>н</a:t>
            </a:r>
            <a:r>
              <a:rPr sz="1800" b="1" dirty="0">
                <a:solidFill>
                  <a:srgbClr val="7E7E7E"/>
                </a:solidFill>
                <a:latin typeface="Tahoma"/>
                <a:cs typeface="Tahoma"/>
              </a:rPr>
              <a:t>а</a:t>
            </a:r>
            <a:r>
              <a:rPr sz="1800" b="1" spc="-4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Tahoma"/>
                <a:cs typeface="Tahoma"/>
              </a:rPr>
              <a:t>территории</a:t>
            </a:r>
            <a:r>
              <a:rPr sz="1800" b="1" spc="-4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7E7E7E"/>
                </a:solidFill>
                <a:latin typeface="Tahoma"/>
                <a:cs typeface="Tahoma"/>
              </a:rPr>
              <a:t>Восточной</a:t>
            </a:r>
            <a:r>
              <a:rPr sz="1800" b="1" spc="-4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50" dirty="0">
                <a:solidFill>
                  <a:srgbClr val="7E7E7E"/>
                </a:solidFill>
                <a:latin typeface="Tahoma"/>
                <a:cs typeface="Tahoma"/>
              </a:rPr>
              <a:t>промзоны</a:t>
            </a:r>
            <a:r>
              <a:rPr sz="1800" b="1" spc="-4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15" dirty="0">
                <a:solidFill>
                  <a:srgbClr val="7E7E7E"/>
                </a:solidFill>
                <a:latin typeface="Tahoma"/>
                <a:cs typeface="Tahoma"/>
              </a:rPr>
              <a:t>(создание</a:t>
            </a:r>
            <a:r>
              <a:rPr sz="1800" b="1" spc="-5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7E7E7E"/>
                </a:solidFill>
                <a:latin typeface="Tahoma"/>
                <a:cs typeface="Tahoma"/>
              </a:rPr>
              <a:t>ОЭЗ)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8431" y="2061972"/>
            <a:ext cx="7980045" cy="64770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4" rIns="0" bIns="0" rtlCol="0">
            <a:spAutoFit/>
          </a:bodyPr>
          <a:lstStyle/>
          <a:p>
            <a:pPr marL="91440" marR="196215">
              <a:lnSpc>
                <a:spcPct val="100000"/>
              </a:lnSpc>
              <a:spcBef>
                <a:spcPts val="334"/>
              </a:spcBef>
            </a:pP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Строительство</a:t>
            </a:r>
            <a:r>
              <a:rPr sz="18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современного</a:t>
            </a:r>
            <a:r>
              <a:rPr sz="18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40" dirty="0">
                <a:solidFill>
                  <a:srgbClr val="FFFFFF"/>
                </a:solidFill>
                <a:latin typeface="Tahoma"/>
                <a:cs typeface="Tahoma"/>
              </a:rPr>
              <a:t>жилья,</a:t>
            </a:r>
            <a:r>
              <a:rPr sz="18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5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том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Tahoma"/>
                <a:cs typeface="Tahoma"/>
              </a:rPr>
              <a:t>числе</a:t>
            </a:r>
            <a:r>
              <a:rPr sz="18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20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18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работников </a:t>
            </a:r>
            <a:r>
              <a:rPr sz="1800" b="1" spc="-50" dirty="0">
                <a:solidFill>
                  <a:srgbClr val="FFFFFF"/>
                </a:solidFill>
                <a:latin typeface="Tahoma"/>
                <a:cs typeface="Tahoma"/>
              </a:rPr>
              <a:t>предприятий 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ОПК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8431" y="3069335"/>
            <a:ext cx="7980045" cy="1199515"/>
          </a:xfrm>
          <a:prstGeom prst="rect">
            <a:avLst/>
          </a:prstGeom>
          <a:solidFill>
            <a:srgbClr val="622422">
              <a:alpha val="65097"/>
            </a:srgbClr>
          </a:solidFill>
        </p:spPr>
        <p:txBody>
          <a:bodyPr vert="horz" wrap="square" lIns="0" tIns="4127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5"/>
              </a:spcBef>
            </a:pPr>
            <a:r>
              <a:rPr sz="1800" b="1" spc="-70" dirty="0">
                <a:solidFill>
                  <a:srgbClr val="FFFFFF"/>
                </a:solidFill>
                <a:latin typeface="Tahoma"/>
                <a:cs typeface="Tahoma"/>
              </a:rPr>
              <a:t>Развитие</a:t>
            </a:r>
            <a:r>
              <a:rPr sz="18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50" dirty="0">
                <a:solidFill>
                  <a:srgbClr val="FFFFFF"/>
                </a:solidFill>
                <a:latin typeface="Tahoma"/>
                <a:cs typeface="Tahoma"/>
              </a:rPr>
              <a:t>сервиса</a:t>
            </a:r>
            <a:r>
              <a:rPr sz="18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8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туризма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(строительство</a:t>
            </a:r>
            <a:r>
              <a:rPr sz="18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гостиниц,</a:t>
            </a:r>
            <a:endParaRPr sz="1800">
              <a:latin typeface="Tahoma"/>
              <a:cs typeface="Tahoma"/>
            </a:endParaRPr>
          </a:p>
          <a:p>
            <a:pPr marL="91440" marR="217170">
              <a:lnSpc>
                <a:spcPct val="100000"/>
              </a:lnSpc>
              <a:spcBef>
                <a:spcPts val="5"/>
              </a:spcBef>
            </a:pPr>
            <a:r>
              <a:rPr sz="1800" b="1" spc="-35" dirty="0">
                <a:solidFill>
                  <a:srgbClr val="FFFFFF"/>
                </a:solidFill>
                <a:latin typeface="Tahoma"/>
                <a:cs typeface="Tahoma"/>
              </a:rPr>
              <a:t>реализация</a:t>
            </a:r>
            <a:r>
              <a:rPr sz="18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Tahoma"/>
                <a:cs typeface="Tahoma"/>
              </a:rPr>
              <a:t>объектов</a:t>
            </a:r>
            <a:r>
              <a:rPr sz="18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60" dirty="0">
                <a:solidFill>
                  <a:srgbClr val="FFFFFF"/>
                </a:solidFill>
                <a:latin typeface="Tahoma"/>
                <a:cs typeface="Tahoma"/>
              </a:rPr>
              <a:t>культурного</a:t>
            </a:r>
            <a:r>
              <a:rPr sz="18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наследия</a:t>
            </a:r>
            <a:r>
              <a:rPr sz="18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20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18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последующей реконструкции</a:t>
            </a:r>
            <a:r>
              <a:rPr sz="18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1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8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эксплуатации,</a:t>
            </a:r>
            <a:r>
              <a:rPr sz="18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преобразование</a:t>
            </a:r>
            <a:r>
              <a:rPr sz="18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общественных 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пространств,</a:t>
            </a:r>
            <a:r>
              <a:rPr sz="1800" b="1" spc="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ремонт</a:t>
            </a:r>
            <a:r>
              <a:rPr sz="1800" b="1" spc="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дорог)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64635" y="4690871"/>
            <a:ext cx="2327148" cy="197053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76188" y="4690871"/>
            <a:ext cx="2718816" cy="197053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9100" y="4690871"/>
            <a:ext cx="2950464" cy="19781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z="2000" spc="-130" dirty="0"/>
              <a:t>МУНИЦИПАЛЬНЫЕ</a:t>
            </a:r>
            <a:r>
              <a:rPr sz="2000" spc="-40" dirty="0"/>
              <a:t> </a:t>
            </a:r>
            <a:r>
              <a:rPr sz="2000" spc="-160" dirty="0"/>
              <a:t>МЕРЫ</a:t>
            </a:r>
            <a:r>
              <a:rPr sz="2000" spc="-5" dirty="0"/>
              <a:t> </a:t>
            </a:r>
            <a:r>
              <a:rPr sz="2000" spc="-114" dirty="0"/>
              <a:t>ПОДДЕРЖКИ</a:t>
            </a:r>
            <a:r>
              <a:rPr sz="2000" spc="-35" dirty="0"/>
              <a:t> </a:t>
            </a:r>
            <a:r>
              <a:rPr sz="2000" spc="-80" dirty="0"/>
              <a:t>ИНВЕСТОРОВ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Tahoma"/>
                <a:cs typeface="Tahoma"/>
              </a:rPr>
              <a:t>13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8708" y="1000633"/>
            <a:ext cx="7742555" cy="395922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02895" indent="-290195">
              <a:lnSpc>
                <a:spcPct val="100000"/>
              </a:lnSpc>
              <a:spcBef>
                <a:spcPts val="1300"/>
              </a:spcBef>
              <a:buClr>
                <a:srgbClr val="622422"/>
              </a:buClr>
              <a:buChar char="►"/>
              <a:tabLst>
                <a:tab pos="302895" algn="l"/>
              </a:tabLst>
            </a:pPr>
            <a:r>
              <a:rPr sz="1800" spc="150" dirty="0">
                <a:latin typeface="Tahoma"/>
                <a:cs typeface="Tahoma"/>
              </a:rPr>
              <a:t>Подбор</a:t>
            </a:r>
            <a:r>
              <a:rPr sz="1800" spc="-50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инвестиционных</a:t>
            </a:r>
            <a:r>
              <a:rPr sz="1800" spc="-20" dirty="0">
                <a:latin typeface="Tahoma"/>
                <a:cs typeface="Tahoma"/>
              </a:rPr>
              <a:t> </a:t>
            </a:r>
            <a:r>
              <a:rPr sz="1800" spc="135" dirty="0">
                <a:latin typeface="Tahoma"/>
                <a:cs typeface="Tahoma"/>
              </a:rPr>
              <a:t>площадок</a:t>
            </a:r>
            <a:endParaRPr sz="1800">
              <a:latin typeface="Tahoma"/>
              <a:cs typeface="Tahoma"/>
            </a:endParaRPr>
          </a:p>
          <a:p>
            <a:pPr marL="302895" indent="-290195">
              <a:lnSpc>
                <a:spcPct val="100000"/>
              </a:lnSpc>
              <a:spcBef>
                <a:spcPts val="1205"/>
              </a:spcBef>
              <a:buClr>
                <a:srgbClr val="622422"/>
              </a:buClr>
              <a:buChar char="►"/>
              <a:tabLst>
                <a:tab pos="302895" algn="l"/>
              </a:tabLst>
            </a:pPr>
            <a:r>
              <a:rPr sz="1800" spc="120" dirty="0">
                <a:latin typeface="Tahoma"/>
                <a:cs typeface="Tahoma"/>
              </a:rPr>
              <a:t>Поддержка</a:t>
            </a:r>
            <a:r>
              <a:rPr sz="1800" spc="-45" dirty="0">
                <a:latin typeface="Tahoma"/>
                <a:cs typeface="Tahoma"/>
              </a:rPr>
              <a:t> </a:t>
            </a:r>
            <a:r>
              <a:rPr sz="1800" spc="-114" dirty="0">
                <a:latin typeface="Tahoma"/>
                <a:cs typeface="Tahoma"/>
              </a:rPr>
              <a:t>в</a:t>
            </a:r>
            <a:r>
              <a:rPr sz="1800" spc="-45" dirty="0">
                <a:latin typeface="Tahoma"/>
                <a:cs typeface="Tahoma"/>
              </a:rPr>
              <a:t> </a:t>
            </a:r>
            <a:r>
              <a:rPr sz="1800" spc="160" dirty="0">
                <a:latin typeface="Tahoma"/>
                <a:cs typeface="Tahoma"/>
              </a:rPr>
              <a:t>решении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105" dirty="0">
                <a:latin typeface="Tahoma"/>
                <a:cs typeface="Tahoma"/>
              </a:rPr>
              <a:t>инфраструктурных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105" dirty="0">
                <a:latin typeface="Tahoma"/>
                <a:cs typeface="Tahoma"/>
              </a:rPr>
              <a:t>вопросов</a:t>
            </a:r>
            <a:endParaRPr sz="1800">
              <a:latin typeface="Tahoma"/>
              <a:cs typeface="Tahoma"/>
            </a:endParaRPr>
          </a:p>
          <a:p>
            <a:pPr marL="302895" indent="-290195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2895" algn="l"/>
              </a:tabLst>
            </a:pPr>
            <a:r>
              <a:rPr sz="1800" spc="175" dirty="0">
                <a:latin typeface="Tahoma"/>
                <a:cs typeface="Tahoma"/>
              </a:rPr>
              <a:t>Сокращенные</a:t>
            </a:r>
            <a:r>
              <a:rPr sz="1800" spc="65" dirty="0">
                <a:latin typeface="Tahoma"/>
                <a:cs typeface="Tahoma"/>
              </a:rPr>
              <a:t> </a:t>
            </a:r>
            <a:r>
              <a:rPr sz="1800" spc="165" dirty="0">
                <a:latin typeface="Tahoma"/>
                <a:cs typeface="Tahoma"/>
              </a:rPr>
              <a:t>сроки</a:t>
            </a:r>
            <a:r>
              <a:rPr sz="1800" spc="6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получения</a:t>
            </a:r>
            <a:r>
              <a:rPr sz="1800" spc="55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разрешительной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120" dirty="0">
                <a:latin typeface="Tahoma"/>
                <a:cs typeface="Tahoma"/>
              </a:rPr>
              <a:t>документации</a:t>
            </a:r>
            <a:r>
              <a:rPr sz="1800" spc="-35" dirty="0">
                <a:latin typeface="Tahoma"/>
                <a:cs typeface="Tahoma"/>
              </a:rPr>
              <a:t> </a:t>
            </a:r>
            <a:r>
              <a:rPr sz="1800" spc="-120" dirty="0">
                <a:latin typeface="Tahoma"/>
                <a:cs typeface="Tahoma"/>
              </a:rPr>
              <a:t>в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85" dirty="0">
                <a:latin typeface="Tahoma"/>
                <a:cs typeface="Tahoma"/>
              </a:rPr>
              <a:t>рамках</a:t>
            </a:r>
            <a:r>
              <a:rPr sz="1800" spc="-4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дорожных</a:t>
            </a:r>
            <a:r>
              <a:rPr sz="1800" spc="-45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карт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50" dirty="0">
                <a:latin typeface="Tahoma"/>
                <a:cs typeface="Tahoma"/>
              </a:rPr>
              <a:t>улучшения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spc="85" dirty="0">
                <a:latin typeface="Tahoma"/>
                <a:cs typeface="Tahoma"/>
              </a:rPr>
              <a:t>инвестклимата</a:t>
            </a:r>
            <a:endParaRPr sz="1800">
              <a:latin typeface="Tahoma"/>
              <a:cs typeface="Tahoma"/>
            </a:endParaRPr>
          </a:p>
          <a:p>
            <a:pPr marL="12700" marR="697865" indent="290195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2895" algn="l"/>
              </a:tabLst>
            </a:pPr>
            <a:r>
              <a:rPr sz="1800" spc="70" dirty="0">
                <a:latin typeface="Tahoma"/>
                <a:cs typeface="Tahoma"/>
              </a:rPr>
              <a:t>Консультационная,</a:t>
            </a:r>
            <a:r>
              <a:rPr sz="1800" spc="-70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информационная</a:t>
            </a:r>
            <a:r>
              <a:rPr sz="1800" spc="-40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и</a:t>
            </a:r>
            <a:r>
              <a:rPr sz="1800" spc="-3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организационная </a:t>
            </a:r>
            <a:r>
              <a:rPr sz="1800" spc="120" dirty="0">
                <a:latin typeface="Tahoma"/>
                <a:cs typeface="Tahoma"/>
              </a:rPr>
              <a:t>поддержка</a:t>
            </a:r>
            <a:endParaRPr sz="1800">
              <a:latin typeface="Tahoma"/>
              <a:cs typeface="Tahoma"/>
            </a:endParaRPr>
          </a:p>
          <a:p>
            <a:pPr marL="12700" marR="187325" indent="290195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2895" algn="l"/>
              </a:tabLst>
            </a:pPr>
            <a:r>
              <a:rPr sz="1800" spc="210" dirty="0">
                <a:latin typeface="Tahoma"/>
                <a:cs typeface="Tahoma"/>
              </a:rPr>
              <a:t>Обращение</a:t>
            </a:r>
            <a:r>
              <a:rPr sz="1800" spc="-30" dirty="0">
                <a:latin typeface="Tahoma"/>
                <a:cs typeface="Tahoma"/>
              </a:rPr>
              <a:t> </a:t>
            </a:r>
            <a:r>
              <a:rPr sz="1800" spc="-120" dirty="0">
                <a:latin typeface="Tahoma"/>
                <a:cs typeface="Tahoma"/>
              </a:rPr>
              <a:t>в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85" dirty="0">
                <a:latin typeface="Tahoma"/>
                <a:cs typeface="Tahoma"/>
              </a:rPr>
              <a:t>региональные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органы</a:t>
            </a:r>
            <a:r>
              <a:rPr sz="1800" spc="-45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власти</a:t>
            </a:r>
            <a:r>
              <a:rPr sz="1800" spc="-50" dirty="0">
                <a:latin typeface="Tahoma"/>
                <a:cs typeface="Tahoma"/>
              </a:rPr>
              <a:t> </a:t>
            </a:r>
            <a:r>
              <a:rPr sz="1800" spc="335" dirty="0">
                <a:latin typeface="Tahoma"/>
                <a:cs typeface="Tahoma"/>
              </a:rPr>
              <a:t>с</a:t>
            </a:r>
            <a:r>
              <a:rPr sz="1800" spc="-50" dirty="0">
                <a:latin typeface="Tahoma"/>
                <a:cs typeface="Tahoma"/>
              </a:rPr>
              <a:t> </a:t>
            </a:r>
            <a:r>
              <a:rPr sz="1800" spc="105" dirty="0">
                <a:latin typeface="Tahoma"/>
                <a:cs typeface="Tahoma"/>
              </a:rPr>
              <a:t>предложениями </a:t>
            </a:r>
            <a:r>
              <a:rPr sz="1800" spc="125" dirty="0">
                <a:latin typeface="Tahoma"/>
                <a:cs typeface="Tahoma"/>
              </a:rPr>
              <a:t>по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поддержке</a:t>
            </a:r>
            <a:r>
              <a:rPr sz="1800" spc="-40" dirty="0">
                <a:latin typeface="Tahoma"/>
                <a:cs typeface="Tahoma"/>
              </a:rPr>
              <a:t> </a:t>
            </a:r>
            <a:r>
              <a:rPr sz="1800" spc="75" dirty="0">
                <a:latin typeface="Tahoma"/>
                <a:cs typeface="Tahoma"/>
              </a:rPr>
              <a:t>инвесторов</a:t>
            </a:r>
            <a:endParaRPr sz="1800">
              <a:latin typeface="Tahoma"/>
              <a:cs typeface="Tahoma"/>
            </a:endParaRPr>
          </a:p>
          <a:p>
            <a:pPr marL="302895" indent="-290195">
              <a:lnSpc>
                <a:spcPct val="100000"/>
              </a:lnSpc>
              <a:spcBef>
                <a:spcPts val="1205"/>
              </a:spcBef>
              <a:buClr>
                <a:srgbClr val="622422"/>
              </a:buClr>
              <a:buChar char="►"/>
              <a:tabLst>
                <a:tab pos="302895" algn="l"/>
              </a:tabLst>
            </a:pPr>
            <a:r>
              <a:rPr sz="1800" spc="140" dirty="0">
                <a:latin typeface="Tahoma"/>
                <a:cs typeface="Tahoma"/>
              </a:rPr>
              <a:t>Работа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185" dirty="0">
                <a:latin typeface="Tahoma"/>
                <a:cs typeface="Tahoma"/>
              </a:rPr>
              <a:t>Комиссии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по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40" dirty="0">
                <a:latin typeface="Tahoma"/>
                <a:cs typeface="Tahoma"/>
              </a:rPr>
              <a:t>сложным</a:t>
            </a:r>
            <a:r>
              <a:rPr sz="1800" spc="-40" dirty="0">
                <a:latin typeface="Tahoma"/>
                <a:cs typeface="Tahoma"/>
              </a:rPr>
              <a:t> </a:t>
            </a:r>
            <a:r>
              <a:rPr sz="1800" spc="185" dirty="0">
                <a:latin typeface="Tahoma"/>
                <a:cs typeface="Tahoma"/>
              </a:rPr>
              <a:t>вопросам</a:t>
            </a:r>
            <a:endParaRPr sz="1800">
              <a:latin typeface="Tahoma"/>
              <a:cs typeface="Tahoma"/>
            </a:endParaRPr>
          </a:p>
          <a:p>
            <a:pPr marL="12700" marR="744855">
              <a:lnSpc>
                <a:spcPct val="100000"/>
              </a:lnSpc>
            </a:pPr>
            <a:r>
              <a:rPr sz="1800" spc="105" dirty="0">
                <a:latin typeface="Tahoma"/>
                <a:cs typeface="Tahoma"/>
              </a:rPr>
              <a:t>предпринимательства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и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Инвестиционного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совета</a:t>
            </a:r>
            <a:r>
              <a:rPr sz="1800" spc="-45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при</a:t>
            </a:r>
            <a:r>
              <a:rPr sz="1800" spc="-50" dirty="0">
                <a:latin typeface="Tahoma"/>
                <a:cs typeface="Tahoma"/>
              </a:rPr>
              <a:t> </a:t>
            </a:r>
            <a:r>
              <a:rPr sz="1800" spc="35" dirty="0">
                <a:latin typeface="Tahoma"/>
                <a:cs typeface="Tahoma"/>
              </a:rPr>
              <a:t>Главе </a:t>
            </a:r>
            <a:r>
              <a:rPr sz="1800" spc="130" dirty="0">
                <a:latin typeface="Tahoma"/>
                <a:cs typeface="Tahoma"/>
              </a:rPr>
              <a:t>города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24345" cy="626745"/>
          </a:xfrm>
          <a:custGeom>
            <a:avLst/>
            <a:gdLst/>
            <a:ahLst/>
            <a:cxnLst/>
            <a:rect l="l" t="t" r="r" b="b"/>
            <a:pathLst>
              <a:path w="6824345" h="626745">
                <a:moveTo>
                  <a:pt x="539267" y="8382"/>
                </a:moveTo>
                <a:lnTo>
                  <a:pt x="333057" y="5334"/>
                </a:lnTo>
                <a:lnTo>
                  <a:pt x="0" y="606399"/>
                </a:lnTo>
                <a:lnTo>
                  <a:pt x="0" y="616153"/>
                </a:lnTo>
                <a:lnTo>
                  <a:pt x="187159" y="623189"/>
                </a:lnTo>
                <a:lnTo>
                  <a:pt x="539267" y="8382"/>
                </a:lnTo>
                <a:close/>
              </a:path>
              <a:path w="6824345" h="626745">
                <a:moveTo>
                  <a:pt x="787044" y="8001"/>
                </a:moveTo>
                <a:lnTo>
                  <a:pt x="582193" y="5715"/>
                </a:lnTo>
                <a:lnTo>
                  <a:pt x="243751" y="616331"/>
                </a:lnTo>
                <a:lnTo>
                  <a:pt x="434924" y="622808"/>
                </a:lnTo>
                <a:lnTo>
                  <a:pt x="787044" y="8001"/>
                </a:lnTo>
                <a:close/>
              </a:path>
              <a:path w="6824345" h="626745">
                <a:moveTo>
                  <a:pt x="1025042" y="8382"/>
                </a:moveTo>
                <a:lnTo>
                  <a:pt x="818819" y="5334"/>
                </a:lnTo>
                <a:lnTo>
                  <a:pt x="480479" y="615950"/>
                </a:lnTo>
                <a:lnTo>
                  <a:pt x="672934" y="623189"/>
                </a:lnTo>
                <a:lnTo>
                  <a:pt x="1025042" y="8382"/>
                </a:lnTo>
                <a:close/>
              </a:path>
              <a:path w="6824345" h="626745">
                <a:moveTo>
                  <a:pt x="1273302" y="4953"/>
                </a:moveTo>
                <a:lnTo>
                  <a:pt x="1067549" y="7493"/>
                </a:lnTo>
                <a:lnTo>
                  <a:pt x="728586" y="621665"/>
                </a:lnTo>
                <a:lnTo>
                  <a:pt x="920610" y="620776"/>
                </a:lnTo>
                <a:lnTo>
                  <a:pt x="1273302" y="4953"/>
                </a:lnTo>
                <a:close/>
              </a:path>
              <a:path w="6824345" h="626745">
                <a:moveTo>
                  <a:pt x="1502918" y="5207"/>
                </a:moveTo>
                <a:lnTo>
                  <a:pt x="1296670" y="2159"/>
                </a:lnTo>
                <a:lnTo>
                  <a:pt x="958316" y="612775"/>
                </a:lnTo>
                <a:lnTo>
                  <a:pt x="1150772" y="620014"/>
                </a:lnTo>
                <a:lnTo>
                  <a:pt x="1502918" y="5207"/>
                </a:lnTo>
                <a:close/>
              </a:path>
              <a:path w="6824345" h="626745">
                <a:moveTo>
                  <a:pt x="1745869" y="4826"/>
                </a:moveTo>
                <a:lnTo>
                  <a:pt x="1541018" y="2540"/>
                </a:lnTo>
                <a:lnTo>
                  <a:pt x="1202601" y="613156"/>
                </a:lnTo>
                <a:lnTo>
                  <a:pt x="1393825" y="619633"/>
                </a:lnTo>
                <a:lnTo>
                  <a:pt x="1745869" y="4826"/>
                </a:lnTo>
                <a:close/>
              </a:path>
              <a:path w="6824345" h="626745">
                <a:moveTo>
                  <a:pt x="1979168" y="5207"/>
                </a:moveTo>
                <a:lnTo>
                  <a:pt x="1772920" y="2159"/>
                </a:lnTo>
                <a:lnTo>
                  <a:pt x="1434592" y="612775"/>
                </a:lnTo>
                <a:lnTo>
                  <a:pt x="1626997" y="620014"/>
                </a:lnTo>
                <a:lnTo>
                  <a:pt x="1979168" y="5207"/>
                </a:lnTo>
                <a:close/>
              </a:path>
              <a:path w="6824345" h="626745">
                <a:moveTo>
                  <a:pt x="2226945" y="4826"/>
                </a:moveTo>
                <a:lnTo>
                  <a:pt x="2022094" y="2540"/>
                </a:lnTo>
                <a:lnTo>
                  <a:pt x="1683639" y="613156"/>
                </a:lnTo>
                <a:lnTo>
                  <a:pt x="1874774" y="619633"/>
                </a:lnTo>
                <a:lnTo>
                  <a:pt x="2226945" y="4826"/>
                </a:lnTo>
                <a:close/>
              </a:path>
              <a:path w="6824345" h="626745">
                <a:moveTo>
                  <a:pt x="2464943" y="5207"/>
                </a:moveTo>
                <a:lnTo>
                  <a:pt x="2258695" y="2159"/>
                </a:lnTo>
                <a:lnTo>
                  <a:pt x="1920367" y="612775"/>
                </a:lnTo>
                <a:lnTo>
                  <a:pt x="2112772" y="620014"/>
                </a:lnTo>
                <a:lnTo>
                  <a:pt x="2464943" y="5207"/>
                </a:lnTo>
                <a:close/>
              </a:path>
              <a:path w="6824345" h="626745">
                <a:moveTo>
                  <a:pt x="2712720" y="3175"/>
                </a:moveTo>
                <a:lnTo>
                  <a:pt x="2507107" y="5588"/>
                </a:lnTo>
                <a:lnTo>
                  <a:pt x="2168906" y="618617"/>
                </a:lnTo>
                <a:lnTo>
                  <a:pt x="2360803" y="617855"/>
                </a:lnTo>
                <a:lnTo>
                  <a:pt x="2712720" y="3175"/>
                </a:lnTo>
                <a:close/>
              </a:path>
              <a:path w="6824345" h="626745">
                <a:moveTo>
                  <a:pt x="2942869" y="2540"/>
                </a:moveTo>
                <a:lnTo>
                  <a:pt x="2735008" y="2540"/>
                </a:lnTo>
                <a:lnTo>
                  <a:pt x="2397760" y="611124"/>
                </a:lnTo>
                <a:lnTo>
                  <a:pt x="2590292" y="618109"/>
                </a:lnTo>
                <a:lnTo>
                  <a:pt x="2942869" y="2540"/>
                </a:lnTo>
                <a:close/>
              </a:path>
              <a:path w="6824345" h="626745">
                <a:moveTo>
                  <a:pt x="3182645" y="2540"/>
                </a:moveTo>
                <a:lnTo>
                  <a:pt x="2974657" y="2540"/>
                </a:lnTo>
                <a:lnTo>
                  <a:pt x="2637536" y="611124"/>
                </a:lnTo>
                <a:lnTo>
                  <a:pt x="2830068" y="618109"/>
                </a:lnTo>
                <a:lnTo>
                  <a:pt x="3182645" y="2540"/>
                </a:lnTo>
                <a:close/>
              </a:path>
              <a:path w="6824345" h="626745">
                <a:moveTo>
                  <a:pt x="3423945" y="2540"/>
                </a:moveTo>
                <a:lnTo>
                  <a:pt x="3215957" y="2540"/>
                </a:lnTo>
                <a:lnTo>
                  <a:pt x="2878836" y="611124"/>
                </a:lnTo>
                <a:lnTo>
                  <a:pt x="3071368" y="618109"/>
                </a:lnTo>
                <a:lnTo>
                  <a:pt x="3423945" y="2540"/>
                </a:lnTo>
                <a:close/>
              </a:path>
              <a:path w="6824345" h="626745">
                <a:moveTo>
                  <a:pt x="3668420" y="2540"/>
                </a:moveTo>
                <a:lnTo>
                  <a:pt x="3460432" y="2540"/>
                </a:lnTo>
                <a:lnTo>
                  <a:pt x="3123311" y="611124"/>
                </a:lnTo>
                <a:lnTo>
                  <a:pt x="3315830" y="618109"/>
                </a:lnTo>
                <a:lnTo>
                  <a:pt x="3668420" y="2540"/>
                </a:lnTo>
                <a:close/>
              </a:path>
              <a:path w="6824345" h="626745">
                <a:moveTo>
                  <a:pt x="3916045" y="0"/>
                </a:moveTo>
                <a:lnTo>
                  <a:pt x="3710432" y="2413"/>
                </a:lnTo>
                <a:lnTo>
                  <a:pt x="3372231" y="615442"/>
                </a:lnTo>
                <a:lnTo>
                  <a:pt x="3564128" y="614680"/>
                </a:lnTo>
                <a:lnTo>
                  <a:pt x="3916045" y="0"/>
                </a:lnTo>
                <a:close/>
              </a:path>
              <a:path w="6824345" h="626745">
                <a:moveTo>
                  <a:pt x="4160393" y="8382"/>
                </a:moveTo>
                <a:lnTo>
                  <a:pt x="3954145" y="5334"/>
                </a:lnTo>
                <a:lnTo>
                  <a:pt x="3615817" y="615950"/>
                </a:lnTo>
                <a:lnTo>
                  <a:pt x="3808222" y="623189"/>
                </a:lnTo>
                <a:lnTo>
                  <a:pt x="4160393" y="8382"/>
                </a:lnTo>
                <a:close/>
              </a:path>
              <a:path w="6824345" h="626745">
                <a:moveTo>
                  <a:pt x="4407649" y="2540"/>
                </a:moveTo>
                <a:lnTo>
                  <a:pt x="4201553" y="2540"/>
                </a:lnTo>
                <a:lnTo>
                  <a:pt x="3864864" y="609981"/>
                </a:lnTo>
                <a:lnTo>
                  <a:pt x="4055999" y="616458"/>
                </a:lnTo>
                <a:lnTo>
                  <a:pt x="4407649" y="2540"/>
                </a:lnTo>
                <a:close/>
              </a:path>
              <a:path w="6824345" h="626745">
                <a:moveTo>
                  <a:pt x="4641050" y="2540"/>
                </a:moveTo>
                <a:lnTo>
                  <a:pt x="4433113" y="2540"/>
                </a:lnTo>
                <a:lnTo>
                  <a:pt x="4096766" y="609600"/>
                </a:lnTo>
                <a:lnTo>
                  <a:pt x="4289298" y="616839"/>
                </a:lnTo>
                <a:lnTo>
                  <a:pt x="4641050" y="2540"/>
                </a:lnTo>
                <a:close/>
              </a:path>
              <a:path w="6824345" h="626745">
                <a:moveTo>
                  <a:pt x="4893424" y="2540"/>
                </a:moveTo>
                <a:lnTo>
                  <a:pt x="4687328" y="2540"/>
                </a:lnTo>
                <a:lnTo>
                  <a:pt x="4350639" y="609981"/>
                </a:lnTo>
                <a:lnTo>
                  <a:pt x="4541774" y="616458"/>
                </a:lnTo>
                <a:lnTo>
                  <a:pt x="4893424" y="2540"/>
                </a:lnTo>
                <a:close/>
              </a:path>
              <a:path w="6824345" h="626745">
                <a:moveTo>
                  <a:pt x="5120906" y="2540"/>
                </a:moveTo>
                <a:lnTo>
                  <a:pt x="4916817" y="2540"/>
                </a:lnTo>
                <a:lnTo>
                  <a:pt x="4583049" y="607314"/>
                </a:lnTo>
                <a:lnTo>
                  <a:pt x="4775073" y="606425"/>
                </a:lnTo>
                <a:lnTo>
                  <a:pt x="5120906" y="2540"/>
                </a:lnTo>
                <a:close/>
              </a:path>
              <a:path w="6824345" h="626745">
                <a:moveTo>
                  <a:pt x="5369382" y="2540"/>
                </a:moveTo>
                <a:lnTo>
                  <a:pt x="5163337" y="2540"/>
                </a:lnTo>
                <a:lnTo>
                  <a:pt x="4828413" y="606806"/>
                </a:lnTo>
                <a:lnTo>
                  <a:pt x="5019675" y="613283"/>
                </a:lnTo>
                <a:lnTo>
                  <a:pt x="5369382" y="2540"/>
                </a:lnTo>
                <a:close/>
              </a:path>
              <a:path w="6824345" h="626745">
                <a:moveTo>
                  <a:pt x="5609158" y="2540"/>
                </a:moveTo>
                <a:lnTo>
                  <a:pt x="5403113" y="2540"/>
                </a:lnTo>
                <a:lnTo>
                  <a:pt x="5068189" y="606806"/>
                </a:lnTo>
                <a:lnTo>
                  <a:pt x="5259324" y="613283"/>
                </a:lnTo>
                <a:lnTo>
                  <a:pt x="5609158" y="2540"/>
                </a:lnTo>
                <a:close/>
              </a:path>
              <a:path w="6824345" h="626745">
                <a:moveTo>
                  <a:pt x="5850458" y="2540"/>
                </a:moveTo>
                <a:lnTo>
                  <a:pt x="5644413" y="2540"/>
                </a:lnTo>
                <a:lnTo>
                  <a:pt x="5309489" y="606806"/>
                </a:lnTo>
                <a:lnTo>
                  <a:pt x="5500624" y="613283"/>
                </a:lnTo>
                <a:lnTo>
                  <a:pt x="5850458" y="2540"/>
                </a:lnTo>
                <a:close/>
              </a:path>
              <a:path w="6824345" h="626745">
                <a:moveTo>
                  <a:pt x="6088672" y="2540"/>
                </a:moveTo>
                <a:lnTo>
                  <a:pt x="5880811" y="2540"/>
                </a:lnTo>
                <a:lnTo>
                  <a:pt x="5546217" y="606425"/>
                </a:lnTo>
                <a:lnTo>
                  <a:pt x="5738622" y="613664"/>
                </a:lnTo>
                <a:lnTo>
                  <a:pt x="6088672" y="2540"/>
                </a:lnTo>
                <a:close/>
              </a:path>
              <a:path w="6824345" h="626745">
                <a:moveTo>
                  <a:pt x="6335293" y="2540"/>
                </a:moveTo>
                <a:lnTo>
                  <a:pt x="6131128" y="2540"/>
                </a:lnTo>
                <a:lnTo>
                  <a:pt x="5794756" y="612267"/>
                </a:lnTo>
                <a:lnTo>
                  <a:pt x="5986653" y="611505"/>
                </a:lnTo>
                <a:lnTo>
                  <a:pt x="6335293" y="2540"/>
                </a:lnTo>
                <a:close/>
              </a:path>
              <a:path w="6824345" h="626745">
                <a:moveTo>
                  <a:pt x="6576568" y="11557"/>
                </a:moveTo>
                <a:lnTo>
                  <a:pt x="6370320" y="8509"/>
                </a:lnTo>
                <a:lnTo>
                  <a:pt x="6031992" y="619125"/>
                </a:lnTo>
                <a:lnTo>
                  <a:pt x="6224397" y="626364"/>
                </a:lnTo>
                <a:lnTo>
                  <a:pt x="6576568" y="11557"/>
                </a:lnTo>
                <a:close/>
              </a:path>
              <a:path w="6824345" h="626745">
                <a:moveTo>
                  <a:pt x="6824345" y="9525"/>
                </a:moveTo>
                <a:lnTo>
                  <a:pt x="6618719" y="11938"/>
                </a:lnTo>
                <a:lnTo>
                  <a:pt x="6280531" y="624967"/>
                </a:lnTo>
                <a:lnTo>
                  <a:pt x="6472428" y="624205"/>
                </a:lnTo>
                <a:lnTo>
                  <a:pt x="6824345" y="952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39992" y="0"/>
            <a:ext cx="2604135" cy="611505"/>
          </a:xfrm>
          <a:custGeom>
            <a:avLst/>
            <a:gdLst/>
            <a:ahLst/>
            <a:cxnLst/>
            <a:rect l="l" t="t" r="r" b="b"/>
            <a:pathLst>
              <a:path w="2604134" h="611505">
                <a:moveTo>
                  <a:pt x="542455" y="0"/>
                </a:moveTo>
                <a:lnTo>
                  <a:pt x="334594" y="0"/>
                </a:lnTo>
                <a:lnTo>
                  <a:pt x="0" y="603885"/>
                </a:lnTo>
                <a:lnTo>
                  <a:pt x="192405" y="611124"/>
                </a:lnTo>
                <a:lnTo>
                  <a:pt x="542455" y="0"/>
                </a:lnTo>
                <a:close/>
              </a:path>
              <a:path w="2604134" h="611505">
                <a:moveTo>
                  <a:pt x="782015" y="0"/>
                </a:moveTo>
                <a:lnTo>
                  <a:pt x="575970" y="0"/>
                </a:lnTo>
                <a:lnTo>
                  <a:pt x="241046" y="604266"/>
                </a:lnTo>
                <a:lnTo>
                  <a:pt x="432308" y="610743"/>
                </a:lnTo>
                <a:lnTo>
                  <a:pt x="782015" y="0"/>
                </a:lnTo>
                <a:close/>
              </a:path>
              <a:path w="2604134" h="611505">
                <a:moveTo>
                  <a:pt x="1028230" y="0"/>
                </a:moveTo>
                <a:lnTo>
                  <a:pt x="820369" y="0"/>
                </a:lnTo>
                <a:lnTo>
                  <a:pt x="485775" y="603885"/>
                </a:lnTo>
                <a:lnTo>
                  <a:pt x="678180" y="611124"/>
                </a:lnTo>
                <a:lnTo>
                  <a:pt x="1028230" y="0"/>
                </a:lnTo>
                <a:close/>
              </a:path>
              <a:path w="2604134" h="611505">
                <a:moveTo>
                  <a:pt x="1273975" y="0"/>
                </a:moveTo>
                <a:lnTo>
                  <a:pt x="1069848" y="0"/>
                </a:lnTo>
                <a:lnTo>
                  <a:pt x="734314" y="608076"/>
                </a:lnTo>
                <a:lnTo>
                  <a:pt x="926211" y="607314"/>
                </a:lnTo>
                <a:lnTo>
                  <a:pt x="1273975" y="0"/>
                </a:lnTo>
                <a:close/>
              </a:path>
              <a:path w="2604134" h="611505">
                <a:moveTo>
                  <a:pt x="1504188" y="0"/>
                </a:moveTo>
                <a:lnTo>
                  <a:pt x="1296377" y="0"/>
                </a:lnTo>
                <a:lnTo>
                  <a:pt x="963549" y="600710"/>
                </a:lnTo>
                <a:lnTo>
                  <a:pt x="1156081" y="607949"/>
                </a:lnTo>
                <a:lnTo>
                  <a:pt x="1504188" y="0"/>
                </a:lnTo>
                <a:close/>
              </a:path>
              <a:path w="2604134" h="611505">
                <a:moveTo>
                  <a:pt x="1739049" y="0"/>
                </a:moveTo>
                <a:lnTo>
                  <a:pt x="1533067" y="0"/>
                </a:lnTo>
                <a:lnTo>
                  <a:pt x="1199896" y="601091"/>
                </a:lnTo>
                <a:lnTo>
                  <a:pt x="1391158" y="607568"/>
                </a:lnTo>
                <a:lnTo>
                  <a:pt x="1739049" y="0"/>
                </a:lnTo>
                <a:close/>
              </a:path>
              <a:path w="2604134" h="611505">
                <a:moveTo>
                  <a:pt x="1978825" y="0"/>
                </a:moveTo>
                <a:lnTo>
                  <a:pt x="1772843" y="0"/>
                </a:lnTo>
                <a:lnTo>
                  <a:pt x="1439672" y="601091"/>
                </a:lnTo>
                <a:lnTo>
                  <a:pt x="1630807" y="607568"/>
                </a:lnTo>
                <a:lnTo>
                  <a:pt x="1978825" y="0"/>
                </a:lnTo>
                <a:close/>
              </a:path>
              <a:path w="2604134" h="611505">
                <a:moveTo>
                  <a:pt x="2220125" y="0"/>
                </a:moveTo>
                <a:lnTo>
                  <a:pt x="2014143" y="0"/>
                </a:lnTo>
                <a:lnTo>
                  <a:pt x="1680972" y="601091"/>
                </a:lnTo>
                <a:lnTo>
                  <a:pt x="1872107" y="607568"/>
                </a:lnTo>
                <a:lnTo>
                  <a:pt x="2220125" y="0"/>
                </a:lnTo>
                <a:close/>
              </a:path>
              <a:path w="2604134" h="611505">
                <a:moveTo>
                  <a:pt x="2464600" y="0"/>
                </a:moveTo>
                <a:lnTo>
                  <a:pt x="2258618" y="0"/>
                </a:lnTo>
                <a:lnTo>
                  <a:pt x="1925447" y="601091"/>
                </a:lnTo>
                <a:lnTo>
                  <a:pt x="2116582" y="607568"/>
                </a:lnTo>
                <a:lnTo>
                  <a:pt x="2464600" y="0"/>
                </a:lnTo>
                <a:close/>
              </a:path>
              <a:path w="2604134" h="611505">
                <a:moveTo>
                  <a:pt x="2604008" y="5168"/>
                </a:moveTo>
                <a:lnTo>
                  <a:pt x="2565806" y="0"/>
                </a:lnTo>
                <a:lnTo>
                  <a:pt x="2508313" y="0"/>
                </a:lnTo>
                <a:lnTo>
                  <a:pt x="2173732" y="606298"/>
                </a:lnTo>
                <a:lnTo>
                  <a:pt x="2365756" y="605536"/>
                </a:lnTo>
                <a:lnTo>
                  <a:pt x="2604008" y="66776"/>
                </a:lnTo>
                <a:lnTo>
                  <a:pt x="2604008" y="51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9389" y="142443"/>
            <a:ext cx="443166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409" dirty="0">
                <a:solidFill>
                  <a:srgbClr val="85224D"/>
                </a:solidFill>
              </a:rPr>
              <a:t>П</a:t>
            </a:r>
            <a:r>
              <a:rPr spc="-355" dirty="0">
                <a:solidFill>
                  <a:srgbClr val="85224D"/>
                </a:solidFill>
              </a:rPr>
              <a:t>Р</a:t>
            </a:r>
            <a:r>
              <a:rPr spc="-254" dirty="0">
                <a:solidFill>
                  <a:srgbClr val="85224D"/>
                </a:solidFill>
              </a:rPr>
              <a:t>ОМЫ</a:t>
            </a:r>
            <a:r>
              <a:rPr spc="-320" dirty="0">
                <a:solidFill>
                  <a:srgbClr val="85224D"/>
                </a:solidFill>
              </a:rPr>
              <a:t>Ш</a:t>
            </a:r>
            <a:r>
              <a:rPr spc="-385" dirty="0">
                <a:solidFill>
                  <a:srgbClr val="85224D"/>
                </a:solidFill>
              </a:rPr>
              <a:t>ЛЕННЫЕ</a:t>
            </a:r>
            <a:r>
              <a:rPr spc="-195" dirty="0">
                <a:solidFill>
                  <a:srgbClr val="85224D"/>
                </a:solidFill>
              </a:rPr>
              <a:t> </a:t>
            </a:r>
            <a:r>
              <a:rPr spc="-225" dirty="0">
                <a:solidFill>
                  <a:srgbClr val="85224D"/>
                </a:solidFill>
              </a:rPr>
              <a:t>ПЛОЩА</a:t>
            </a:r>
            <a:r>
              <a:rPr spc="-220" dirty="0">
                <a:solidFill>
                  <a:srgbClr val="85224D"/>
                </a:solidFill>
              </a:rPr>
              <a:t>Д</a:t>
            </a:r>
            <a:r>
              <a:rPr spc="-360" dirty="0">
                <a:solidFill>
                  <a:srgbClr val="85224D"/>
                </a:solidFill>
              </a:rPr>
              <a:t>КИ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/>
          </p:nvPr>
        </p:nvGraphicFramePr>
        <p:xfrm>
          <a:off x="388937" y="765175"/>
          <a:ext cx="8246744" cy="49233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3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053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04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89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80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43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136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именовани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100" b="1" spc="-114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пло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щад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8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Микрорайон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3295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Кадастровый </a:t>
                      </a:r>
                      <a:r>
                        <a:rPr sz="1100" b="1" spc="-6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номе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/ква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л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9271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Площадь,  </a:t>
                      </a:r>
                      <a:r>
                        <a:rPr sz="1100" b="1" spc="-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га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11874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Кате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г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ия  </a:t>
                      </a:r>
                      <a:r>
                        <a:rPr sz="1100" b="1" spc="-10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земель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512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9207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чная</a:t>
                      </a: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ышленная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зона  </a:t>
                      </a:r>
                      <a:r>
                        <a:rPr sz="1100" spc="-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(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пром.па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рк</a:t>
                      </a: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«К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ево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»)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чная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промзона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76:20:120306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152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П4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6290">
                <a:tc>
                  <a:txBody>
                    <a:bodyPr/>
                    <a:lstStyle/>
                    <a:p>
                      <a:pPr marL="1517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1.1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52006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</a:t>
                      </a: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ч.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Сысоевская</a:t>
                      </a:r>
                      <a:r>
                        <a:rPr sz="1100" spc="-13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40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чная</a:t>
                      </a: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промзона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76:20:120306:70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28,4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6611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Ю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ж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промзона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Ю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ж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промзона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76:20:100402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19,7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0045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3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йон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Пузы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рево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(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част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йон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Пузы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рево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76:20:070402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19,7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036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4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йон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Пузы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рево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(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част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йон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Пузы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рево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76:20:070402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15,4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8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</a:t>
                      </a:r>
                      <a:r>
                        <a:rPr lang="ru-RU" sz="1100" spc="-8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8036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5</a:t>
                      </a:r>
                      <a:endParaRPr sz="110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-1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lang="ru-RU" sz="1100" spc="-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lang="ru-RU" sz="110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йон</a:t>
                      </a:r>
                      <a:r>
                        <a:rPr lang="ru-RU" sz="1100" spc="-10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lang="ru-RU" sz="1100" spc="-5" dirty="0" err="1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Пузы</a:t>
                      </a:r>
                      <a:r>
                        <a:rPr lang="ru-RU" sz="1100" dirty="0" err="1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рево</a:t>
                      </a:r>
                      <a:r>
                        <a:rPr lang="ru-RU" sz="1100" spc="-12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lang="ru-RU" sz="1100" spc="-2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(</a:t>
                      </a:r>
                      <a:r>
                        <a:rPr lang="ru-RU" sz="1100" spc="-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lang="ru-RU" sz="110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част</a:t>
                      </a:r>
                      <a:r>
                        <a:rPr lang="ru-RU" sz="1100" spc="-1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lang="ru-RU" sz="110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lang="ru-RU" sz="1100" spc="-8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lang="ru-RU" sz="1100" spc="-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3)</a:t>
                      </a:r>
                      <a:endParaRPr lang="ru-RU" sz="1100" dirty="0" smtClean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-1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lang="ru-RU" sz="1100" spc="-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lang="ru-RU" sz="1100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йон</a:t>
                      </a:r>
                      <a:r>
                        <a:rPr lang="ru-RU" sz="1100" spc="-10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lang="ru-RU" sz="1100" spc="-5" dirty="0" err="1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Пузы</a:t>
                      </a:r>
                      <a:r>
                        <a:rPr lang="ru-RU" sz="1100" dirty="0" err="1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рево</a:t>
                      </a:r>
                      <a:endParaRPr lang="ru-RU" sz="1100" dirty="0" smtClean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-114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76:20:070402</a:t>
                      </a:r>
                      <a:endParaRPr lang="ru-RU" sz="1100" dirty="0" smtClean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10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П4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7908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10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ев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люци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Юг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-западная</a:t>
                      </a:r>
                      <a:r>
                        <a:rPr sz="1100" spc="-15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мз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76:20:070809:58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9,9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7</a:t>
                      </a:r>
                      <a:endParaRPr sz="110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Ф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м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анов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ь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ев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spc="-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промзона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76:20:070703:3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0,2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5048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Ярославс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spc="-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</a:t>
                      </a:r>
                      <a:r>
                        <a:rPr sz="1100" spc="-1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трак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158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мз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76:20:120230:30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0,8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5175"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9</a:t>
                      </a:r>
                      <a:endParaRPr sz="110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ославск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</a:t>
                      </a:r>
                      <a:r>
                        <a:rPr sz="1100" spc="-1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тракт,</a:t>
                      </a: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43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чный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айон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76:20:120117:362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0,9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5048">
                <a:tc>
                  <a:txBody>
                    <a:bodyPr/>
                    <a:lstStyle/>
                    <a:p>
                      <a:pPr marL="1714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10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вдеева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Переборы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76:20:050436:419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0,08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pPr marL="1714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лоставна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12б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йон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Ягу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76:20:120101:1058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2,9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27810">
                <a:tc>
                  <a:txBody>
                    <a:bodyPr/>
                    <a:lstStyle/>
                    <a:p>
                      <a:pPr marL="1714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spc="-5" dirty="0" err="1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Пилоставная</a:t>
                      </a:r>
                      <a:r>
                        <a:rPr lang="ru-RU" sz="1100" spc="-5" dirty="0" smtClean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 16б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айо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Яг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тк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76:20:120101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2,7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9966">
                <a:tc>
                  <a:txBody>
                    <a:bodyPr/>
                    <a:lstStyle/>
                    <a:p>
                      <a:pPr marL="1714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3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Шекс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ск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100" spc="-13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ш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ссе,</a:t>
                      </a: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13б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Волжский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76:20:010310:23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2,5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2951">
                <a:tc gridSpan="4">
                  <a:txBody>
                    <a:bodyPr/>
                    <a:lstStyle/>
                    <a:p>
                      <a:pPr marR="6540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b="1" spc="-8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Итого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US" sz="1100" b="1" spc="-75" dirty="0" smtClean="0">
                          <a:solidFill>
                            <a:srgbClr val="393746"/>
                          </a:solidFill>
                          <a:latin typeface="Tahoma"/>
                          <a:cs typeface="Tahoma"/>
                        </a:rPr>
                        <a:t>265</a:t>
                      </a:r>
                      <a:r>
                        <a:rPr lang="ru-RU" sz="1100" b="1" spc="-75" dirty="0" smtClean="0">
                          <a:solidFill>
                            <a:srgbClr val="393746"/>
                          </a:solidFill>
                          <a:latin typeface="Tahoma"/>
                          <a:cs typeface="Tahoma"/>
                        </a:rPr>
                        <a:t>,18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8499231" y="282638"/>
            <a:ext cx="379975" cy="288541"/>
          </a:xfrm>
          <a:prstGeom prst="rect">
            <a:avLst/>
          </a:prstGeom>
          <a:solidFill>
            <a:srgbClr val="56546E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lang="ru-RU" sz="1600" b="1" dirty="0" smtClean="0">
                <a:solidFill>
                  <a:schemeClr val="bg1"/>
                </a:solidFill>
                <a:latin typeface="Tahoma"/>
                <a:cs typeface="Tahoma"/>
              </a:rPr>
              <a:t>14</a:t>
            </a:r>
            <a:endParaRPr sz="1600" b="1" dirty="0">
              <a:solidFill>
                <a:schemeClr val="bg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6307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26110"/>
          </a:xfrm>
          <a:custGeom>
            <a:avLst/>
            <a:gdLst/>
            <a:ahLst/>
            <a:cxnLst/>
            <a:rect l="l" t="t" r="r" b="b"/>
            <a:pathLst>
              <a:path w="9144000" h="626110">
                <a:moveTo>
                  <a:pt x="539280" y="8382"/>
                </a:moveTo>
                <a:lnTo>
                  <a:pt x="333057" y="5334"/>
                </a:lnTo>
                <a:lnTo>
                  <a:pt x="0" y="606044"/>
                </a:lnTo>
                <a:lnTo>
                  <a:pt x="0" y="615823"/>
                </a:lnTo>
                <a:lnTo>
                  <a:pt x="187159" y="622808"/>
                </a:lnTo>
                <a:lnTo>
                  <a:pt x="539280" y="8382"/>
                </a:lnTo>
                <a:close/>
              </a:path>
              <a:path w="9144000" h="626110">
                <a:moveTo>
                  <a:pt x="787057" y="8001"/>
                </a:moveTo>
                <a:lnTo>
                  <a:pt x="582206" y="5715"/>
                </a:lnTo>
                <a:lnTo>
                  <a:pt x="243751" y="615950"/>
                </a:lnTo>
                <a:lnTo>
                  <a:pt x="434936" y="622427"/>
                </a:lnTo>
                <a:lnTo>
                  <a:pt x="787057" y="8001"/>
                </a:lnTo>
                <a:close/>
              </a:path>
              <a:path w="9144000" h="626110">
                <a:moveTo>
                  <a:pt x="1025055" y="8382"/>
                </a:moveTo>
                <a:lnTo>
                  <a:pt x="818819" y="5334"/>
                </a:lnTo>
                <a:lnTo>
                  <a:pt x="480491" y="615569"/>
                </a:lnTo>
                <a:lnTo>
                  <a:pt x="672947" y="622808"/>
                </a:lnTo>
                <a:lnTo>
                  <a:pt x="1025055" y="8382"/>
                </a:lnTo>
                <a:close/>
              </a:path>
              <a:path w="9144000" h="626110">
                <a:moveTo>
                  <a:pt x="1273302" y="4953"/>
                </a:moveTo>
                <a:lnTo>
                  <a:pt x="1067574" y="7493"/>
                </a:lnTo>
                <a:lnTo>
                  <a:pt x="728599" y="621284"/>
                </a:lnTo>
                <a:lnTo>
                  <a:pt x="920623" y="620395"/>
                </a:lnTo>
                <a:lnTo>
                  <a:pt x="1273302" y="4953"/>
                </a:lnTo>
                <a:close/>
              </a:path>
              <a:path w="9144000" h="626110">
                <a:moveTo>
                  <a:pt x="1502918" y="5207"/>
                </a:moveTo>
                <a:lnTo>
                  <a:pt x="1296670" y="2159"/>
                </a:lnTo>
                <a:lnTo>
                  <a:pt x="958329" y="612394"/>
                </a:lnTo>
                <a:lnTo>
                  <a:pt x="1150797" y="619633"/>
                </a:lnTo>
                <a:lnTo>
                  <a:pt x="1502918" y="5207"/>
                </a:lnTo>
                <a:close/>
              </a:path>
              <a:path w="9144000" h="626110">
                <a:moveTo>
                  <a:pt x="1745869" y="4826"/>
                </a:moveTo>
                <a:lnTo>
                  <a:pt x="1541018" y="2540"/>
                </a:lnTo>
                <a:lnTo>
                  <a:pt x="1202626" y="612775"/>
                </a:lnTo>
                <a:lnTo>
                  <a:pt x="1393825" y="619252"/>
                </a:lnTo>
                <a:lnTo>
                  <a:pt x="1745869" y="4826"/>
                </a:lnTo>
                <a:close/>
              </a:path>
              <a:path w="9144000" h="626110">
                <a:moveTo>
                  <a:pt x="1979168" y="5207"/>
                </a:moveTo>
                <a:lnTo>
                  <a:pt x="1772920" y="2159"/>
                </a:lnTo>
                <a:lnTo>
                  <a:pt x="1434592" y="612394"/>
                </a:lnTo>
                <a:lnTo>
                  <a:pt x="1626997" y="619633"/>
                </a:lnTo>
                <a:lnTo>
                  <a:pt x="1979168" y="5207"/>
                </a:lnTo>
                <a:close/>
              </a:path>
              <a:path w="9144000" h="626110">
                <a:moveTo>
                  <a:pt x="2226945" y="4826"/>
                </a:moveTo>
                <a:lnTo>
                  <a:pt x="2022094" y="2540"/>
                </a:lnTo>
                <a:lnTo>
                  <a:pt x="1683639" y="612775"/>
                </a:lnTo>
                <a:lnTo>
                  <a:pt x="1874774" y="619252"/>
                </a:lnTo>
                <a:lnTo>
                  <a:pt x="2226945" y="4826"/>
                </a:lnTo>
                <a:close/>
              </a:path>
              <a:path w="9144000" h="626110">
                <a:moveTo>
                  <a:pt x="2464943" y="5207"/>
                </a:moveTo>
                <a:lnTo>
                  <a:pt x="2258695" y="2159"/>
                </a:lnTo>
                <a:lnTo>
                  <a:pt x="1920367" y="612394"/>
                </a:lnTo>
                <a:lnTo>
                  <a:pt x="2112772" y="619633"/>
                </a:lnTo>
                <a:lnTo>
                  <a:pt x="2464943" y="5207"/>
                </a:lnTo>
                <a:close/>
              </a:path>
              <a:path w="9144000" h="626110">
                <a:moveTo>
                  <a:pt x="2712720" y="3175"/>
                </a:moveTo>
                <a:lnTo>
                  <a:pt x="2507107" y="5588"/>
                </a:lnTo>
                <a:lnTo>
                  <a:pt x="2168906" y="618236"/>
                </a:lnTo>
                <a:lnTo>
                  <a:pt x="2360803" y="617474"/>
                </a:lnTo>
                <a:lnTo>
                  <a:pt x="2712720" y="3175"/>
                </a:lnTo>
                <a:close/>
              </a:path>
              <a:path w="9144000" h="626110">
                <a:moveTo>
                  <a:pt x="2942971" y="2540"/>
                </a:moveTo>
                <a:lnTo>
                  <a:pt x="2735072" y="2540"/>
                </a:lnTo>
                <a:lnTo>
                  <a:pt x="2397760" y="610743"/>
                </a:lnTo>
                <a:lnTo>
                  <a:pt x="2590292" y="617728"/>
                </a:lnTo>
                <a:lnTo>
                  <a:pt x="2942971" y="2540"/>
                </a:lnTo>
                <a:close/>
              </a:path>
              <a:path w="9144000" h="626110">
                <a:moveTo>
                  <a:pt x="3182747" y="2540"/>
                </a:moveTo>
                <a:lnTo>
                  <a:pt x="2974721" y="2540"/>
                </a:lnTo>
                <a:lnTo>
                  <a:pt x="2637536" y="610743"/>
                </a:lnTo>
                <a:lnTo>
                  <a:pt x="2830068" y="617728"/>
                </a:lnTo>
                <a:lnTo>
                  <a:pt x="3182747" y="2540"/>
                </a:lnTo>
                <a:close/>
              </a:path>
              <a:path w="9144000" h="626110">
                <a:moveTo>
                  <a:pt x="3424047" y="2540"/>
                </a:moveTo>
                <a:lnTo>
                  <a:pt x="3216021" y="2540"/>
                </a:lnTo>
                <a:lnTo>
                  <a:pt x="2878836" y="610743"/>
                </a:lnTo>
                <a:lnTo>
                  <a:pt x="3071368" y="617728"/>
                </a:lnTo>
                <a:lnTo>
                  <a:pt x="3424047" y="2540"/>
                </a:lnTo>
                <a:close/>
              </a:path>
              <a:path w="9144000" h="626110">
                <a:moveTo>
                  <a:pt x="3668522" y="2540"/>
                </a:moveTo>
                <a:lnTo>
                  <a:pt x="3460496" y="2540"/>
                </a:lnTo>
                <a:lnTo>
                  <a:pt x="3123311" y="610743"/>
                </a:lnTo>
                <a:lnTo>
                  <a:pt x="3315830" y="617728"/>
                </a:lnTo>
                <a:lnTo>
                  <a:pt x="3668522" y="2540"/>
                </a:lnTo>
                <a:close/>
              </a:path>
              <a:path w="9144000" h="626110">
                <a:moveTo>
                  <a:pt x="3916172" y="0"/>
                </a:moveTo>
                <a:lnTo>
                  <a:pt x="3710559" y="2413"/>
                </a:lnTo>
                <a:lnTo>
                  <a:pt x="3372231" y="615061"/>
                </a:lnTo>
                <a:lnTo>
                  <a:pt x="3564255" y="614299"/>
                </a:lnTo>
                <a:lnTo>
                  <a:pt x="3916172" y="0"/>
                </a:lnTo>
                <a:close/>
              </a:path>
              <a:path w="9144000" h="626110">
                <a:moveTo>
                  <a:pt x="4160520" y="8382"/>
                </a:moveTo>
                <a:lnTo>
                  <a:pt x="3954272" y="5334"/>
                </a:lnTo>
                <a:lnTo>
                  <a:pt x="3615944" y="615569"/>
                </a:lnTo>
                <a:lnTo>
                  <a:pt x="3808349" y="622808"/>
                </a:lnTo>
                <a:lnTo>
                  <a:pt x="4160520" y="8382"/>
                </a:lnTo>
                <a:close/>
              </a:path>
              <a:path w="9144000" h="626110">
                <a:moveTo>
                  <a:pt x="4407789" y="2540"/>
                </a:moveTo>
                <a:lnTo>
                  <a:pt x="4201668" y="2540"/>
                </a:lnTo>
                <a:lnTo>
                  <a:pt x="3864991" y="609600"/>
                </a:lnTo>
                <a:lnTo>
                  <a:pt x="4056126" y="616077"/>
                </a:lnTo>
                <a:lnTo>
                  <a:pt x="4407789" y="2540"/>
                </a:lnTo>
                <a:close/>
              </a:path>
              <a:path w="9144000" h="626110">
                <a:moveTo>
                  <a:pt x="4641088" y="2540"/>
                </a:moveTo>
                <a:lnTo>
                  <a:pt x="4433189" y="2540"/>
                </a:lnTo>
                <a:lnTo>
                  <a:pt x="4096893" y="609219"/>
                </a:lnTo>
                <a:lnTo>
                  <a:pt x="4289425" y="616458"/>
                </a:lnTo>
                <a:lnTo>
                  <a:pt x="4641088" y="2540"/>
                </a:lnTo>
                <a:close/>
              </a:path>
              <a:path w="9144000" h="626110">
                <a:moveTo>
                  <a:pt x="4893564" y="2540"/>
                </a:moveTo>
                <a:lnTo>
                  <a:pt x="4687443" y="2540"/>
                </a:lnTo>
                <a:lnTo>
                  <a:pt x="4350766" y="609600"/>
                </a:lnTo>
                <a:lnTo>
                  <a:pt x="4541901" y="616077"/>
                </a:lnTo>
                <a:lnTo>
                  <a:pt x="4893564" y="2540"/>
                </a:lnTo>
                <a:close/>
              </a:path>
              <a:path w="9144000" h="626110">
                <a:moveTo>
                  <a:pt x="5121021" y="2540"/>
                </a:moveTo>
                <a:lnTo>
                  <a:pt x="4916932" y="2540"/>
                </a:lnTo>
                <a:lnTo>
                  <a:pt x="4583176" y="606933"/>
                </a:lnTo>
                <a:lnTo>
                  <a:pt x="4775200" y="606044"/>
                </a:lnTo>
                <a:lnTo>
                  <a:pt x="5121021" y="2540"/>
                </a:lnTo>
                <a:close/>
              </a:path>
              <a:path w="9144000" h="626110">
                <a:moveTo>
                  <a:pt x="5369433" y="2540"/>
                </a:moveTo>
                <a:lnTo>
                  <a:pt x="5163439" y="2540"/>
                </a:lnTo>
                <a:lnTo>
                  <a:pt x="4828540" y="606425"/>
                </a:lnTo>
                <a:lnTo>
                  <a:pt x="5019802" y="612902"/>
                </a:lnTo>
                <a:lnTo>
                  <a:pt x="5369433" y="2540"/>
                </a:lnTo>
                <a:close/>
              </a:path>
              <a:path w="9144000" h="626110">
                <a:moveTo>
                  <a:pt x="5609209" y="2540"/>
                </a:moveTo>
                <a:lnTo>
                  <a:pt x="5403215" y="2540"/>
                </a:lnTo>
                <a:lnTo>
                  <a:pt x="5068316" y="606425"/>
                </a:lnTo>
                <a:lnTo>
                  <a:pt x="5259451" y="612902"/>
                </a:lnTo>
                <a:lnTo>
                  <a:pt x="5609209" y="2540"/>
                </a:lnTo>
                <a:close/>
              </a:path>
              <a:path w="9144000" h="626110">
                <a:moveTo>
                  <a:pt x="5850509" y="2540"/>
                </a:moveTo>
                <a:lnTo>
                  <a:pt x="5644515" y="2540"/>
                </a:lnTo>
                <a:lnTo>
                  <a:pt x="5309616" y="606425"/>
                </a:lnTo>
                <a:lnTo>
                  <a:pt x="5500751" y="612902"/>
                </a:lnTo>
                <a:lnTo>
                  <a:pt x="5850509" y="2540"/>
                </a:lnTo>
                <a:close/>
              </a:path>
              <a:path w="9144000" h="626110">
                <a:moveTo>
                  <a:pt x="6088761" y="2540"/>
                </a:moveTo>
                <a:lnTo>
                  <a:pt x="5880862" y="2540"/>
                </a:lnTo>
                <a:lnTo>
                  <a:pt x="5546344" y="606044"/>
                </a:lnTo>
                <a:lnTo>
                  <a:pt x="5738749" y="613283"/>
                </a:lnTo>
                <a:lnTo>
                  <a:pt x="6088761" y="2540"/>
                </a:lnTo>
                <a:close/>
              </a:path>
              <a:path w="9144000" h="626110">
                <a:moveTo>
                  <a:pt x="6335395" y="2540"/>
                </a:moveTo>
                <a:lnTo>
                  <a:pt x="6131179" y="2540"/>
                </a:lnTo>
                <a:lnTo>
                  <a:pt x="5794883" y="611886"/>
                </a:lnTo>
                <a:lnTo>
                  <a:pt x="5986780" y="611124"/>
                </a:lnTo>
                <a:lnTo>
                  <a:pt x="6335395" y="2540"/>
                </a:lnTo>
                <a:close/>
              </a:path>
              <a:path w="9144000" h="626110">
                <a:moveTo>
                  <a:pt x="6576695" y="11557"/>
                </a:moveTo>
                <a:lnTo>
                  <a:pt x="6370447" y="8509"/>
                </a:lnTo>
                <a:lnTo>
                  <a:pt x="6032119" y="618744"/>
                </a:lnTo>
                <a:lnTo>
                  <a:pt x="6224524" y="625983"/>
                </a:lnTo>
                <a:lnTo>
                  <a:pt x="6576695" y="11557"/>
                </a:lnTo>
                <a:close/>
              </a:path>
              <a:path w="9144000" h="626110">
                <a:moveTo>
                  <a:pt x="6824472" y="9525"/>
                </a:moveTo>
                <a:lnTo>
                  <a:pt x="6618846" y="11938"/>
                </a:lnTo>
                <a:lnTo>
                  <a:pt x="6280658" y="624586"/>
                </a:lnTo>
                <a:lnTo>
                  <a:pt x="6472555" y="623824"/>
                </a:lnTo>
                <a:lnTo>
                  <a:pt x="6824472" y="9525"/>
                </a:lnTo>
                <a:close/>
              </a:path>
              <a:path w="9144000" h="626110">
                <a:moveTo>
                  <a:pt x="7082028" y="0"/>
                </a:moveTo>
                <a:lnTo>
                  <a:pt x="6874129" y="0"/>
                </a:lnTo>
                <a:lnTo>
                  <a:pt x="6539471" y="603504"/>
                </a:lnTo>
                <a:lnTo>
                  <a:pt x="6731889" y="610743"/>
                </a:lnTo>
                <a:lnTo>
                  <a:pt x="7082028" y="0"/>
                </a:lnTo>
                <a:close/>
              </a:path>
              <a:path w="9144000" h="626110">
                <a:moveTo>
                  <a:pt x="7321677" y="0"/>
                </a:moveTo>
                <a:lnTo>
                  <a:pt x="7115556" y="0"/>
                </a:lnTo>
                <a:lnTo>
                  <a:pt x="6780530" y="603885"/>
                </a:lnTo>
                <a:lnTo>
                  <a:pt x="6971792" y="610362"/>
                </a:lnTo>
                <a:lnTo>
                  <a:pt x="7321677" y="0"/>
                </a:lnTo>
                <a:close/>
              </a:path>
              <a:path w="9144000" h="626110">
                <a:moveTo>
                  <a:pt x="7567803" y="0"/>
                </a:moveTo>
                <a:lnTo>
                  <a:pt x="7360031" y="0"/>
                </a:lnTo>
                <a:lnTo>
                  <a:pt x="7025386" y="603504"/>
                </a:lnTo>
                <a:lnTo>
                  <a:pt x="7217791" y="610743"/>
                </a:lnTo>
                <a:lnTo>
                  <a:pt x="7567803" y="0"/>
                </a:lnTo>
                <a:close/>
              </a:path>
              <a:path w="9144000" h="626110">
                <a:moveTo>
                  <a:pt x="7813675" y="0"/>
                </a:moveTo>
                <a:lnTo>
                  <a:pt x="7609459" y="0"/>
                </a:lnTo>
                <a:lnTo>
                  <a:pt x="7273925" y="607695"/>
                </a:lnTo>
                <a:lnTo>
                  <a:pt x="7465822" y="606933"/>
                </a:lnTo>
                <a:lnTo>
                  <a:pt x="7813675" y="0"/>
                </a:lnTo>
                <a:close/>
              </a:path>
              <a:path w="9144000" h="626110">
                <a:moveTo>
                  <a:pt x="8043926" y="0"/>
                </a:moveTo>
                <a:lnTo>
                  <a:pt x="7836027" y="0"/>
                </a:lnTo>
                <a:lnTo>
                  <a:pt x="7503160" y="600329"/>
                </a:lnTo>
                <a:lnTo>
                  <a:pt x="7695692" y="607568"/>
                </a:lnTo>
                <a:lnTo>
                  <a:pt x="8043926" y="0"/>
                </a:lnTo>
                <a:close/>
              </a:path>
              <a:path w="9144000" h="626110">
                <a:moveTo>
                  <a:pt x="8278749" y="0"/>
                </a:moveTo>
                <a:lnTo>
                  <a:pt x="8072755" y="0"/>
                </a:lnTo>
                <a:lnTo>
                  <a:pt x="7739507" y="600710"/>
                </a:lnTo>
                <a:lnTo>
                  <a:pt x="7930896" y="607187"/>
                </a:lnTo>
                <a:lnTo>
                  <a:pt x="8278749" y="0"/>
                </a:lnTo>
                <a:close/>
              </a:path>
              <a:path w="9144000" h="626110">
                <a:moveTo>
                  <a:pt x="8518652" y="0"/>
                </a:moveTo>
                <a:lnTo>
                  <a:pt x="8312531" y="0"/>
                </a:lnTo>
                <a:lnTo>
                  <a:pt x="7979410" y="600710"/>
                </a:lnTo>
                <a:lnTo>
                  <a:pt x="8170545" y="607187"/>
                </a:lnTo>
                <a:lnTo>
                  <a:pt x="8518652" y="0"/>
                </a:lnTo>
                <a:close/>
              </a:path>
              <a:path w="9144000" h="626110">
                <a:moveTo>
                  <a:pt x="8759952" y="0"/>
                </a:moveTo>
                <a:lnTo>
                  <a:pt x="8553958" y="0"/>
                </a:lnTo>
                <a:lnTo>
                  <a:pt x="8220710" y="600710"/>
                </a:lnTo>
                <a:lnTo>
                  <a:pt x="8411845" y="607187"/>
                </a:lnTo>
                <a:lnTo>
                  <a:pt x="8759952" y="0"/>
                </a:lnTo>
                <a:close/>
              </a:path>
              <a:path w="9144000" h="626110">
                <a:moveTo>
                  <a:pt x="9004427" y="0"/>
                </a:moveTo>
                <a:lnTo>
                  <a:pt x="8798433" y="0"/>
                </a:lnTo>
                <a:lnTo>
                  <a:pt x="8465185" y="600710"/>
                </a:lnTo>
                <a:lnTo>
                  <a:pt x="8656320" y="607187"/>
                </a:lnTo>
                <a:lnTo>
                  <a:pt x="9004427" y="0"/>
                </a:lnTo>
                <a:close/>
              </a:path>
              <a:path w="9144000" h="626110">
                <a:moveTo>
                  <a:pt x="9143873" y="5207"/>
                </a:moveTo>
                <a:lnTo>
                  <a:pt x="9105646" y="0"/>
                </a:lnTo>
                <a:lnTo>
                  <a:pt x="9048115" y="0"/>
                </a:lnTo>
                <a:lnTo>
                  <a:pt x="8713597" y="605917"/>
                </a:lnTo>
                <a:lnTo>
                  <a:pt x="8905621" y="605155"/>
                </a:lnTo>
                <a:lnTo>
                  <a:pt x="9143873" y="66675"/>
                </a:lnTo>
                <a:lnTo>
                  <a:pt x="9143873" y="5207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9084" y="136601"/>
            <a:ext cx="443293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85" dirty="0">
                <a:solidFill>
                  <a:srgbClr val="85214D"/>
                </a:solidFill>
              </a:rPr>
              <a:t>ПРОМЫШЛЕННЫЕ</a:t>
            </a:r>
            <a:r>
              <a:rPr spc="-65" dirty="0">
                <a:solidFill>
                  <a:srgbClr val="85214D"/>
                </a:solidFill>
              </a:rPr>
              <a:t> </a:t>
            </a:r>
            <a:r>
              <a:rPr spc="-55" dirty="0">
                <a:solidFill>
                  <a:srgbClr val="85214D"/>
                </a:solidFill>
              </a:rPr>
              <a:t>ПЛОЩАДКИ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01692" y="688340"/>
            <a:ext cx="180975" cy="835660"/>
          </a:xfrm>
          <a:prstGeom prst="rect">
            <a:avLst/>
          </a:prstGeom>
        </p:spPr>
        <p:txBody>
          <a:bodyPr vert="vert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10" dirty="0">
                <a:solidFill>
                  <a:srgbClr val="7D7D7D"/>
                </a:solidFill>
                <a:latin typeface="Verdana"/>
                <a:cs typeface="Verdana"/>
                <a:hlinkClick r:id="rId2"/>
              </a:rPr>
              <a:t>www.rybinsk.ru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34401" y="281940"/>
            <a:ext cx="344550" cy="285335"/>
          </a:xfrm>
          <a:prstGeom prst="rect">
            <a:avLst/>
          </a:prstGeom>
          <a:solidFill>
            <a:srgbClr val="55536D"/>
          </a:solidFill>
        </p:spPr>
        <p:txBody>
          <a:bodyPr vert="horz" wrap="square" lIns="0" tIns="3873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05"/>
              </a:spcBef>
            </a:pPr>
            <a:r>
              <a:rPr lang="ru-RU" sz="1600" b="1" spc="-50" dirty="0" smtClean="0">
                <a:solidFill>
                  <a:srgbClr val="FFFFFF"/>
                </a:solidFill>
                <a:latin typeface="Tahoma"/>
                <a:cs typeface="Tahoma"/>
              </a:rPr>
              <a:t>15</a:t>
            </a:r>
            <a:endParaRPr sz="1600" dirty="0">
              <a:latin typeface="Tahoma"/>
              <a:cs typeface="Tahoma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07" y="838200"/>
            <a:ext cx="8573093" cy="576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6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24345" cy="623570"/>
          </a:xfrm>
          <a:custGeom>
            <a:avLst/>
            <a:gdLst/>
            <a:ahLst/>
            <a:cxnLst/>
            <a:rect l="l" t="t" r="r" b="b"/>
            <a:pathLst>
              <a:path w="6824345" h="623570">
                <a:moveTo>
                  <a:pt x="539267" y="8382"/>
                </a:moveTo>
                <a:lnTo>
                  <a:pt x="333057" y="5334"/>
                </a:lnTo>
                <a:lnTo>
                  <a:pt x="0" y="606399"/>
                </a:lnTo>
                <a:lnTo>
                  <a:pt x="0" y="616153"/>
                </a:lnTo>
                <a:lnTo>
                  <a:pt x="187159" y="623189"/>
                </a:lnTo>
                <a:lnTo>
                  <a:pt x="539267" y="8382"/>
                </a:lnTo>
                <a:close/>
              </a:path>
              <a:path w="6824345" h="623570">
                <a:moveTo>
                  <a:pt x="796569" y="8001"/>
                </a:moveTo>
                <a:lnTo>
                  <a:pt x="591718" y="5715"/>
                </a:lnTo>
                <a:lnTo>
                  <a:pt x="253276" y="616331"/>
                </a:lnTo>
                <a:lnTo>
                  <a:pt x="444449" y="622808"/>
                </a:lnTo>
                <a:lnTo>
                  <a:pt x="796569" y="8001"/>
                </a:lnTo>
                <a:close/>
              </a:path>
              <a:path w="6824345" h="623570">
                <a:moveTo>
                  <a:pt x="1025042" y="8382"/>
                </a:moveTo>
                <a:lnTo>
                  <a:pt x="818819" y="5334"/>
                </a:lnTo>
                <a:lnTo>
                  <a:pt x="480479" y="615950"/>
                </a:lnTo>
                <a:lnTo>
                  <a:pt x="672934" y="623189"/>
                </a:lnTo>
                <a:lnTo>
                  <a:pt x="1025042" y="8382"/>
                </a:lnTo>
                <a:close/>
              </a:path>
              <a:path w="6824345" h="623570">
                <a:moveTo>
                  <a:pt x="1273302" y="4953"/>
                </a:moveTo>
                <a:lnTo>
                  <a:pt x="1067549" y="7493"/>
                </a:lnTo>
                <a:lnTo>
                  <a:pt x="728586" y="621665"/>
                </a:lnTo>
                <a:lnTo>
                  <a:pt x="920610" y="620776"/>
                </a:lnTo>
                <a:lnTo>
                  <a:pt x="1273302" y="4953"/>
                </a:lnTo>
                <a:close/>
              </a:path>
              <a:path w="6824345" h="623570">
                <a:moveTo>
                  <a:pt x="1502918" y="5207"/>
                </a:moveTo>
                <a:lnTo>
                  <a:pt x="1296670" y="2159"/>
                </a:lnTo>
                <a:lnTo>
                  <a:pt x="958316" y="612775"/>
                </a:lnTo>
                <a:lnTo>
                  <a:pt x="1150772" y="620014"/>
                </a:lnTo>
                <a:lnTo>
                  <a:pt x="1502918" y="5207"/>
                </a:lnTo>
                <a:close/>
              </a:path>
              <a:path w="6824345" h="623570">
                <a:moveTo>
                  <a:pt x="1755394" y="4826"/>
                </a:moveTo>
                <a:lnTo>
                  <a:pt x="1550543" y="2540"/>
                </a:lnTo>
                <a:lnTo>
                  <a:pt x="1212126" y="613156"/>
                </a:lnTo>
                <a:lnTo>
                  <a:pt x="1403350" y="619633"/>
                </a:lnTo>
                <a:lnTo>
                  <a:pt x="1755394" y="4826"/>
                </a:lnTo>
                <a:close/>
              </a:path>
              <a:path w="6824345" h="623570">
                <a:moveTo>
                  <a:pt x="1979168" y="5207"/>
                </a:moveTo>
                <a:lnTo>
                  <a:pt x="1772920" y="2159"/>
                </a:lnTo>
                <a:lnTo>
                  <a:pt x="1434592" y="612775"/>
                </a:lnTo>
                <a:lnTo>
                  <a:pt x="1626997" y="620014"/>
                </a:lnTo>
                <a:lnTo>
                  <a:pt x="1979168" y="5207"/>
                </a:lnTo>
                <a:close/>
              </a:path>
              <a:path w="6824345" h="623570">
                <a:moveTo>
                  <a:pt x="2236470" y="4826"/>
                </a:moveTo>
                <a:lnTo>
                  <a:pt x="2031619" y="2540"/>
                </a:lnTo>
                <a:lnTo>
                  <a:pt x="1693164" y="613156"/>
                </a:lnTo>
                <a:lnTo>
                  <a:pt x="1884299" y="619633"/>
                </a:lnTo>
                <a:lnTo>
                  <a:pt x="2236470" y="4826"/>
                </a:lnTo>
                <a:close/>
              </a:path>
              <a:path w="6824345" h="623570">
                <a:moveTo>
                  <a:pt x="2464943" y="5207"/>
                </a:moveTo>
                <a:lnTo>
                  <a:pt x="2258695" y="2159"/>
                </a:lnTo>
                <a:lnTo>
                  <a:pt x="1920367" y="612775"/>
                </a:lnTo>
                <a:lnTo>
                  <a:pt x="2112772" y="620014"/>
                </a:lnTo>
                <a:lnTo>
                  <a:pt x="2464943" y="5207"/>
                </a:lnTo>
                <a:close/>
              </a:path>
              <a:path w="6824345" h="623570">
                <a:moveTo>
                  <a:pt x="2712720" y="3175"/>
                </a:moveTo>
                <a:lnTo>
                  <a:pt x="2507107" y="5588"/>
                </a:lnTo>
                <a:lnTo>
                  <a:pt x="2168906" y="618617"/>
                </a:lnTo>
                <a:lnTo>
                  <a:pt x="2360803" y="617855"/>
                </a:lnTo>
                <a:lnTo>
                  <a:pt x="2712720" y="3175"/>
                </a:lnTo>
                <a:close/>
              </a:path>
              <a:path w="6824345" h="623570">
                <a:moveTo>
                  <a:pt x="2942869" y="2540"/>
                </a:moveTo>
                <a:lnTo>
                  <a:pt x="2735008" y="2540"/>
                </a:lnTo>
                <a:lnTo>
                  <a:pt x="2397760" y="611124"/>
                </a:lnTo>
                <a:lnTo>
                  <a:pt x="2590292" y="618109"/>
                </a:lnTo>
                <a:lnTo>
                  <a:pt x="2942869" y="2540"/>
                </a:lnTo>
                <a:close/>
              </a:path>
              <a:path w="6824345" h="623570">
                <a:moveTo>
                  <a:pt x="3182645" y="2540"/>
                </a:moveTo>
                <a:lnTo>
                  <a:pt x="2974657" y="2540"/>
                </a:lnTo>
                <a:lnTo>
                  <a:pt x="2637536" y="611124"/>
                </a:lnTo>
                <a:lnTo>
                  <a:pt x="2830068" y="618109"/>
                </a:lnTo>
                <a:lnTo>
                  <a:pt x="3182645" y="2540"/>
                </a:lnTo>
                <a:close/>
              </a:path>
              <a:path w="6824345" h="623570">
                <a:moveTo>
                  <a:pt x="3423945" y="2540"/>
                </a:moveTo>
                <a:lnTo>
                  <a:pt x="3215957" y="2540"/>
                </a:lnTo>
                <a:lnTo>
                  <a:pt x="2878836" y="611124"/>
                </a:lnTo>
                <a:lnTo>
                  <a:pt x="3071368" y="618109"/>
                </a:lnTo>
                <a:lnTo>
                  <a:pt x="3423945" y="2540"/>
                </a:lnTo>
                <a:close/>
              </a:path>
              <a:path w="6824345" h="623570">
                <a:moveTo>
                  <a:pt x="3668420" y="2540"/>
                </a:moveTo>
                <a:lnTo>
                  <a:pt x="3460432" y="2540"/>
                </a:lnTo>
                <a:lnTo>
                  <a:pt x="3123311" y="611124"/>
                </a:lnTo>
                <a:lnTo>
                  <a:pt x="3315830" y="618109"/>
                </a:lnTo>
                <a:lnTo>
                  <a:pt x="3668420" y="2540"/>
                </a:lnTo>
                <a:close/>
              </a:path>
              <a:path w="6824345" h="623570">
                <a:moveTo>
                  <a:pt x="3916045" y="0"/>
                </a:moveTo>
                <a:lnTo>
                  <a:pt x="3710432" y="2413"/>
                </a:lnTo>
                <a:lnTo>
                  <a:pt x="3372231" y="615442"/>
                </a:lnTo>
                <a:lnTo>
                  <a:pt x="3564128" y="614680"/>
                </a:lnTo>
                <a:lnTo>
                  <a:pt x="3916045" y="0"/>
                </a:lnTo>
                <a:close/>
              </a:path>
              <a:path w="6824345" h="623570">
                <a:moveTo>
                  <a:pt x="4160393" y="8382"/>
                </a:moveTo>
                <a:lnTo>
                  <a:pt x="3954145" y="5334"/>
                </a:lnTo>
                <a:lnTo>
                  <a:pt x="3615817" y="615950"/>
                </a:lnTo>
                <a:lnTo>
                  <a:pt x="3808222" y="623189"/>
                </a:lnTo>
                <a:lnTo>
                  <a:pt x="4160393" y="8382"/>
                </a:lnTo>
                <a:close/>
              </a:path>
              <a:path w="6824345" h="623570">
                <a:moveTo>
                  <a:pt x="4411726" y="2540"/>
                </a:moveTo>
                <a:lnTo>
                  <a:pt x="4205795" y="2540"/>
                </a:lnTo>
                <a:lnTo>
                  <a:pt x="3874389" y="600456"/>
                </a:lnTo>
                <a:lnTo>
                  <a:pt x="4065524" y="606933"/>
                </a:lnTo>
                <a:lnTo>
                  <a:pt x="4411726" y="2540"/>
                </a:lnTo>
                <a:close/>
              </a:path>
              <a:path w="6824345" h="623570">
                <a:moveTo>
                  <a:pt x="4635589" y="2540"/>
                </a:moveTo>
                <a:lnTo>
                  <a:pt x="4427842" y="2540"/>
                </a:lnTo>
                <a:lnTo>
                  <a:pt x="4096766" y="600075"/>
                </a:lnTo>
                <a:lnTo>
                  <a:pt x="4289298" y="607314"/>
                </a:lnTo>
                <a:lnTo>
                  <a:pt x="4635589" y="2540"/>
                </a:lnTo>
                <a:close/>
              </a:path>
              <a:path w="6824345" h="623570">
                <a:moveTo>
                  <a:pt x="5100472" y="2540"/>
                </a:moveTo>
                <a:lnTo>
                  <a:pt x="4897501" y="2540"/>
                </a:lnTo>
                <a:lnTo>
                  <a:pt x="4896777" y="2540"/>
                </a:lnTo>
                <a:lnTo>
                  <a:pt x="4691570" y="2540"/>
                </a:lnTo>
                <a:lnTo>
                  <a:pt x="4360164" y="600456"/>
                </a:lnTo>
                <a:lnTo>
                  <a:pt x="4551299" y="606933"/>
                </a:lnTo>
                <a:lnTo>
                  <a:pt x="4877676" y="37147"/>
                </a:lnTo>
                <a:lnTo>
                  <a:pt x="4573524" y="588264"/>
                </a:lnTo>
                <a:lnTo>
                  <a:pt x="4765548" y="587375"/>
                </a:lnTo>
                <a:lnTo>
                  <a:pt x="5100472" y="2540"/>
                </a:lnTo>
                <a:close/>
              </a:path>
              <a:path w="6824345" h="623570">
                <a:moveTo>
                  <a:pt x="5373459" y="2540"/>
                </a:moveTo>
                <a:lnTo>
                  <a:pt x="5167592" y="2540"/>
                </a:lnTo>
                <a:lnTo>
                  <a:pt x="4837938" y="597281"/>
                </a:lnTo>
                <a:lnTo>
                  <a:pt x="5029200" y="603758"/>
                </a:lnTo>
                <a:lnTo>
                  <a:pt x="5373459" y="2540"/>
                </a:lnTo>
                <a:close/>
              </a:path>
              <a:path w="6824345" h="623570">
                <a:moveTo>
                  <a:pt x="5613235" y="2540"/>
                </a:moveTo>
                <a:lnTo>
                  <a:pt x="5407368" y="2540"/>
                </a:lnTo>
                <a:lnTo>
                  <a:pt x="5077714" y="597281"/>
                </a:lnTo>
                <a:lnTo>
                  <a:pt x="5268849" y="603758"/>
                </a:lnTo>
                <a:lnTo>
                  <a:pt x="5613235" y="2540"/>
                </a:lnTo>
                <a:close/>
              </a:path>
              <a:path w="6824345" h="623570">
                <a:moveTo>
                  <a:pt x="5854535" y="2540"/>
                </a:moveTo>
                <a:lnTo>
                  <a:pt x="5648668" y="2540"/>
                </a:lnTo>
                <a:lnTo>
                  <a:pt x="5319014" y="597281"/>
                </a:lnTo>
                <a:lnTo>
                  <a:pt x="5510149" y="603758"/>
                </a:lnTo>
                <a:lnTo>
                  <a:pt x="5854535" y="2540"/>
                </a:lnTo>
                <a:close/>
              </a:path>
              <a:path w="6824345" h="623570">
                <a:moveTo>
                  <a:pt x="6083224" y="2540"/>
                </a:moveTo>
                <a:lnTo>
                  <a:pt x="5875528" y="2540"/>
                </a:lnTo>
                <a:lnTo>
                  <a:pt x="5546217" y="596900"/>
                </a:lnTo>
                <a:lnTo>
                  <a:pt x="5738622" y="604139"/>
                </a:lnTo>
                <a:lnTo>
                  <a:pt x="6083224" y="2540"/>
                </a:lnTo>
                <a:close/>
              </a:path>
              <a:path w="6824345" h="623570">
                <a:moveTo>
                  <a:pt x="6329832" y="2540"/>
                </a:moveTo>
                <a:lnTo>
                  <a:pt x="6125870" y="2540"/>
                </a:lnTo>
                <a:lnTo>
                  <a:pt x="5794756" y="602742"/>
                </a:lnTo>
                <a:lnTo>
                  <a:pt x="5986653" y="601980"/>
                </a:lnTo>
                <a:lnTo>
                  <a:pt x="6329832" y="2540"/>
                </a:lnTo>
                <a:close/>
              </a:path>
              <a:path w="6824345" h="623570">
                <a:moveTo>
                  <a:pt x="6576276" y="2540"/>
                </a:moveTo>
                <a:lnTo>
                  <a:pt x="6368339" y="2540"/>
                </a:lnTo>
                <a:lnTo>
                  <a:pt x="6031992" y="609600"/>
                </a:lnTo>
                <a:lnTo>
                  <a:pt x="6224397" y="616839"/>
                </a:lnTo>
                <a:lnTo>
                  <a:pt x="6576276" y="2540"/>
                </a:lnTo>
                <a:close/>
              </a:path>
              <a:path w="6824345" h="623570">
                <a:moveTo>
                  <a:pt x="6824345" y="0"/>
                </a:moveTo>
                <a:lnTo>
                  <a:pt x="6618719" y="2413"/>
                </a:lnTo>
                <a:lnTo>
                  <a:pt x="6280531" y="615442"/>
                </a:lnTo>
                <a:lnTo>
                  <a:pt x="6472428" y="614680"/>
                </a:lnTo>
                <a:lnTo>
                  <a:pt x="682434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39992" y="0"/>
            <a:ext cx="2604135" cy="611505"/>
          </a:xfrm>
          <a:custGeom>
            <a:avLst/>
            <a:gdLst/>
            <a:ahLst/>
            <a:cxnLst/>
            <a:rect l="l" t="t" r="r" b="b"/>
            <a:pathLst>
              <a:path w="2604134" h="611505">
                <a:moveTo>
                  <a:pt x="542455" y="0"/>
                </a:moveTo>
                <a:lnTo>
                  <a:pt x="334594" y="0"/>
                </a:lnTo>
                <a:lnTo>
                  <a:pt x="0" y="603885"/>
                </a:lnTo>
                <a:lnTo>
                  <a:pt x="192405" y="611124"/>
                </a:lnTo>
                <a:lnTo>
                  <a:pt x="542455" y="0"/>
                </a:lnTo>
                <a:close/>
              </a:path>
              <a:path w="2604134" h="611505">
                <a:moveTo>
                  <a:pt x="782015" y="0"/>
                </a:moveTo>
                <a:lnTo>
                  <a:pt x="575970" y="0"/>
                </a:lnTo>
                <a:lnTo>
                  <a:pt x="241046" y="604266"/>
                </a:lnTo>
                <a:lnTo>
                  <a:pt x="432308" y="610743"/>
                </a:lnTo>
                <a:lnTo>
                  <a:pt x="782015" y="0"/>
                </a:lnTo>
                <a:close/>
              </a:path>
              <a:path w="2604134" h="611505">
                <a:moveTo>
                  <a:pt x="1028230" y="0"/>
                </a:moveTo>
                <a:lnTo>
                  <a:pt x="820369" y="0"/>
                </a:lnTo>
                <a:lnTo>
                  <a:pt x="485775" y="603885"/>
                </a:lnTo>
                <a:lnTo>
                  <a:pt x="678180" y="611124"/>
                </a:lnTo>
                <a:lnTo>
                  <a:pt x="1028230" y="0"/>
                </a:lnTo>
                <a:close/>
              </a:path>
              <a:path w="2604134" h="611505">
                <a:moveTo>
                  <a:pt x="1273975" y="0"/>
                </a:moveTo>
                <a:lnTo>
                  <a:pt x="1069848" y="0"/>
                </a:lnTo>
                <a:lnTo>
                  <a:pt x="734314" y="608076"/>
                </a:lnTo>
                <a:lnTo>
                  <a:pt x="926211" y="607314"/>
                </a:lnTo>
                <a:lnTo>
                  <a:pt x="1273975" y="0"/>
                </a:lnTo>
                <a:close/>
              </a:path>
              <a:path w="2604134" h="611505">
                <a:moveTo>
                  <a:pt x="1504188" y="0"/>
                </a:moveTo>
                <a:lnTo>
                  <a:pt x="1296377" y="0"/>
                </a:lnTo>
                <a:lnTo>
                  <a:pt x="963549" y="600710"/>
                </a:lnTo>
                <a:lnTo>
                  <a:pt x="1156081" y="607949"/>
                </a:lnTo>
                <a:lnTo>
                  <a:pt x="1504188" y="0"/>
                </a:lnTo>
                <a:close/>
              </a:path>
              <a:path w="2604134" h="611505">
                <a:moveTo>
                  <a:pt x="1739049" y="0"/>
                </a:moveTo>
                <a:lnTo>
                  <a:pt x="1533067" y="0"/>
                </a:lnTo>
                <a:lnTo>
                  <a:pt x="1199896" y="601091"/>
                </a:lnTo>
                <a:lnTo>
                  <a:pt x="1391158" y="607568"/>
                </a:lnTo>
                <a:lnTo>
                  <a:pt x="1739049" y="0"/>
                </a:lnTo>
                <a:close/>
              </a:path>
              <a:path w="2604134" h="611505">
                <a:moveTo>
                  <a:pt x="1978825" y="0"/>
                </a:moveTo>
                <a:lnTo>
                  <a:pt x="1772843" y="0"/>
                </a:lnTo>
                <a:lnTo>
                  <a:pt x="1439672" y="601091"/>
                </a:lnTo>
                <a:lnTo>
                  <a:pt x="1630807" y="607568"/>
                </a:lnTo>
                <a:lnTo>
                  <a:pt x="1978825" y="0"/>
                </a:lnTo>
                <a:close/>
              </a:path>
              <a:path w="2604134" h="611505">
                <a:moveTo>
                  <a:pt x="2220125" y="0"/>
                </a:moveTo>
                <a:lnTo>
                  <a:pt x="2014143" y="0"/>
                </a:lnTo>
                <a:lnTo>
                  <a:pt x="1680972" y="601091"/>
                </a:lnTo>
                <a:lnTo>
                  <a:pt x="1872107" y="607568"/>
                </a:lnTo>
                <a:lnTo>
                  <a:pt x="2220125" y="0"/>
                </a:lnTo>
                <a:close/>
              </a:path>
              <a:path w="2604134" h="611505">
                <a:moveTo>
                  <a:pt x="2464600" y="0"/>
                </a:moveTo>
                <a:lnTo>
                  <a:pt x="2258618" y="0"/>
                </a:lnTo>
                <a:lnTo>
                  <a:pt x="1925447" y="601091"/>
                </a:lnTo>
                <a:lnTo>
                  <a:pt x="2116582" y="607568"/>
                </a:lnTo>
                <a:lnTo>
                  <a:pt x="2464600" y="0"/>
                </a:lnTo>
                <a:close/>
              </a:path>
              <a:path w="2604134" h="611505">
                <a:moveTo>
                  <a:pt x="2604008" y="5168"/>
                </a:moveTo>
                <a:lnTo>
                  <a:pt x="2565806" y="0"/>
                </a:lnTo>
                <a:lnTo>
                  <a:pt x="2508313" y="0"/>
                </a:lnTo>
                <a:lnTo>
                  <a:pt x="2173732" y="606298"/>
                </a:lnTo>
                <a:lnTo>
                  <a:pt x="2365756" y="605536"/>
                </a:lnTo>
                <a:lnTo>
                  <a:pt x="2604008" y="66776"/>
                </a:lnTo>
                <a:lnTo>
                  <a:pt x="2604008" y="51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2742" y="142443"/>
            <a:ext cx="552450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40" dirty="0"/>
              <a:t>О</a:t>
            </a:r>
            <a:r>
              <a:rPr spc="-225" dirty="0"/>
              <a:t>Б</a:t>
            </a:r>
            <a:r>
              <a:rPr spc="-300" dirty="0"/>
              <a:t>ЩЕСТ</a:t>
            </a:r>
            <a:r>
              <a:rPr spc="-305" dirty="0"/>
              <a:t>ВЕНН</a:t>
            </a:r>
            <a:r>
              <a:rPr spc="-330" dirty="0"/>
              <a:t>О</a:t>
            </a:r>
            <a:r>
              <a:rPr spc="-35" dirty="0">
                <a:latin typeface="Tahoma"/>
                <a:cs typeface="Tahoma"/>
              </a:rPr>
              <a:t>-</a:t>
            </a:r>
            <a:r>
              <a:rPr spc="-220" dirty="0"/>
              <a:t>ДЕЛ</a:t>
            </a:r>
            <a:r>
              <a:rPr spc="-254" dirty="0"/>
              <a:t>О</a:t>
            </a:r>
            <a:r>
              <a:rPr spc="-250" dirty="0"/>
              <a:t>В</a:t>
            </a:r>
            <a:r>
              <a:rPr spc="-260" dirty="0"/>
              <a:t>А</a:t>
            </a:r>
            <a:r>
              <a:rPr spc="-475" dirty="0"/>
              <a:t>Я</a:t>
            </a:r>
            <a:r>
              <a:rPr spc="-185" dirty="0"/>
              <a:t> </a:t>
            </a:r>
            <a:r>
              <a:rPr spc="-275" dirty="0"/>
              <a:t>ЗАСТ</a:t>
            </a:r>
            <a:r>
              <a:rPr spc="-265" dirty="0"/>
              <a:t>Р</a:t>
            </a:r>
            <a:r>
              <a:rPr spc="-250" dirty="0"/>
              <a:t>ОЙ</a:t>
            </a:r>
            <a:r>
              <a:rPr spc="-240" dirty="0"/>
              <a:t>К</a:t>
            </a:r>
            <a:r>
              <a:rPr spc="-80" dirty="0"/>
              <a:t>А</a:t>
            </a: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/>
          </p:nvPr>
        </p:nvGraphicFramePr>
        <p:xfrm>
          <a:off x="388937" y="974725"/>
          <a:ext cx="8207375" cy="4295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10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93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291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19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774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072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именовани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100" b="1" spc="-114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пло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щад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8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Микрорайон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32321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Кадастровый </a:t>
                      </a:r>
                      <a:r>
                        <a:rPr sz="1100" b="1" spc="-6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номе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/ква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л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Площадь,  </a:t>
                      </a:r>
                      <a:r>
                        <a:rPr sz="1100" b="1" spc="-114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кв.м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1866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Кате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г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ия  </a:t>
                      </a:r>
                      <a:r>
                        <a:rPr sz="1100" b="1" spc="-10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земель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7415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еволюции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пект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51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 marR="8077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Юго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-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запад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ная  </a:t>
                      </a:r>
                      <a:r>
                        <a:rPr sz="1100" spc="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промзона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76:20:070801:12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11352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5844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еволюции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пект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4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Веретье-2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76:20:070604:221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1678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ИТ4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3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еволюции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пект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4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Веретье-2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76:20:070604:222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1669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ИТ4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5368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4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Б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spc="-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д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3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4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</a:t>
                      </a:r>
                      <a:r>
                        <a:rPr sz="14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*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Прибрежный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76:20:060107:29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3491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7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3906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5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Б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spc="-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д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3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Прибрежный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76:20:060107:28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2693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7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3906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10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фи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ка</a:t>
                      </a:r>
                      <a:r>
                        <a:rPr sz="1100" spc="-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112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4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Софийский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76:20:100402:9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3000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4033"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7</a:t>
                      </a:r>
                      <a:endParaRPr sz="110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Софийска</a:t>
                      </a:r>
                      <a:r>
                        <a:rPr sz="1100" spc="-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90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4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Софийский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76:20:100306:217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9542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3906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10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Л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г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вая,</a:t>
                      </a: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Зечеремушный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76:20:110128:106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4800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4032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9</a:t>
                      </a:r>
                      <a:endParaRPr sz="110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б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чая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Зечеремушный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76:20:110110:178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821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7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3906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10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ик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ла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евск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г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Мариевка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76:20:100525:11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4000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8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4032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11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ик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ла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евск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г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1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Мариевка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76:20:000000:2910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27500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3906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12</a:t>
                      </a:r>
                      <a:endParaRPr sz="11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Север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ны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</a:t>
                      </a:r>
                      <a:r>
                        <a:rPr sz="1100" spc="-1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пе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реул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к,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5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</a:t>
                      </a: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Заволжье-1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76:20:030532:6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3203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3906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13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err="1" smtClean="0">
                          <a:latin typeface="Verdana"/>
                          <a:cs typeface="Verdana"/>
                        </a:rPr>
                        <a:t>Карякинская</a:t>
                      </a: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, 16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Центр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76:20:080445:8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480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dirty="0" smtClean="0">
                          <a:latin typeface="Verdana"/>
                          <a:cs typeface="Verdana"/>
                        </a:rPr>
                        <a:t>ОД ИЦ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8557866" y="282638"/>
            <a:ext cx="357534" cy="288541"/>
          </a:xfrm>
          <a:prstGeom prst="rect">
            <a:avLst/>
          </a:prstGeom>
          <a:solidFill>
            <a:srgbClr val="56546E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 algn="ctr">
              <a:lnSpc>
                <a:spcPct val="100000"/>
              </a:lnSpc>
              <a:spcBef>
                <a:spcPts val="330"/>
              </a:spcBef>
            </a:pPr>
            <a:r>
              <a:rPr lang="ru-RU" sz="1600" b="1" spc="-125" dirty="0" smtClean="0">
                <a:solidFill>
                  <a:srgbClr val="FFFFFF"/>
                </a:solidFill>
                <a:latin typeface="Tahoma"/>
                <a:cs typeface="Tahoma"/>
              </a:rPr>
              <a:t>16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8596" y="6072206"/>
            <a:ext cx="812927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235" dirty="0">
                <a:solidFill>
                  <a:srgbClr val="393746"/>
                </a:solidFill>
                <a:latin typeface="Verdana"/>
                <a:cs typeface="Verdana"/>
              </a:rPr>
              <a:t>*</a:t>
            </a:r>
            <a:r>
              <a:rPr sz="1100" spc="-9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-5" dirty="0">
                <a:solidFill>
                  <a:srgbClr val="393746"/>
                </a:solidFill>
                <a:latin typeface="Verdana"/>
                <a:cs typeface="Verdana"/>
              </a:rPr>
              <a:t>Земельные</a:t>
            </a:r>
            <a:r>
              <a:rPr sz="1100" spc="-13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93746"/>
                </a:solidFill>
                <a:latin typeface="Verdana"/>
                <a:cs typeface="Verdana"/>
              </a:rPr>
              <a:t>участки</a:t>
            </a:r>
            <a:r>
              <a:rPr sz="1100" spc="-10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-140" dirty="0">
                <a:solidFill>
                  <a:srgbClr val="393746"/>
                </a:solidFill>
                <a:latin typeface="Verdana"/>
                <a:cs typeface="Verdana"/>
              </a:rPr>
              <a:t>в</a:t>
            </a:r>
            <a:r>
              <a:rPr sz="1100" spc="-7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-5" dirty="0">
                <a:solidFill>
                  <a:srgbClr val="393746"/>
                </a:solidFill>
                <a:latin typeface="Verdana"/>
                <a:cs typeface="Verdana"/>
              </a:rPr>
              <a:t>Перечне</a:t>
            </a:r>
            <a:r>
              <a:rPr sz="1100" spc="-114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-15" dirty="0">
                <a:solidFill>
                  <a:srgbClr val="393746"/>
                </a:solidFill>
                <a:latin typeface="Verdana"/>
                <a:cs typeface="Verdana"/>
              </a:rPr>
              <a:t>муниципального</a:t>
            </a:r>
            <a:r>
              <a:rPr sz="1100" spc="-11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15" dirty="0">
                <a:solidFill>
                  <a:srgbClr val="393746"/>
                </a:solidFill>
                <a:latin typeface="Verdana"/>
                <a:cs typeface="Verdana"/>
              </a:rPr>
              <a:t>имущества,</a:t>
            </a:r>
            <a:r>
              <a:rPr sz="1100" spc="-12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93746"/>
                </a:solidFill>
                <a:latin typeface="Verdana"/>
                <a:cs typeface="Verdana"/>
              </a:rPr>
              <a:t>предназначенного</a:t>
            </a:r>
            <a:r>
              <a:rPr sz="1100" spc="-10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-90" dirty="0">
                <a:solidFill>
                  <a:srgbClr val="393746"/>
                </a:solidFill>
                <a:latin typeface="Verdana"/>
                <a:cs typeface="Verdana"/>
              </a:rPr>
              <a:t>для</a:t>
            </a:r>
            <a:r>
              <a:rPr sz="1100" spc="-10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393746"/>
                </a:solidFill>
                <a:latin typeface="Verdana"/>
                <a:cs typeface="Verdana"/>
              </a:rPr>
              <a:t>передачи</a:t>
            </a:r>
            <a:r>
              <a:rPr sz="1100" spc="-11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93746"/>
                </a:solidFill>
                <a:latin typeface="Verdana"/>
                <a:cs typeface="Verdana"/>
              </a:rPr>
              <a:t>во</a:t>
            </a:r>
            <a:r>
              <a:rPr sz="1100" spc="-7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393746"/>
                </a:solidFill>
                <a:latin typeface="Verdana"/>
                <a:cs typeface="Verdana"/>
              </a:rPr>
              <a:t>владение</a:t>
            </a:r>
            <a:r>
              <a:rPr sz="1100" spc="-13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93746"/>
                </a:solidFill>
                <a:latin typeface="Verdana"/>
                <a:cs typeface="Verdana"/>
              </a:rPr>
              <a:t>и</a:t>
            </a:r>
            <a:r>
              <a:rPr sz="1100" spc="-70" dirty="0">
                <a:solidFill>
                  <a:srgbClr val="393746"/>
                </a:solidFill>
                <a:latin typeface="Verdana"/>
                <a:cs typeface="Verdana"/>
              </a:rPr>
              <a:t> (или) </a:t>
            </a:r>
            <a:r>
              <a:rPr sz="1100" spc="-37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93746"/>
                </a:solidFill>
                <a:latin typeface="Verdana"/>
                <a:cs typeface="Verdana"/>
              </a:rPr>
              <a:t>пользование</a:t>
            </a:r>
            <a:r>
              <a:rPr sz="1100" spc="-12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10" dirty="0">
                <a:solidFill>
                  <a:srgbClr val="393746"/>
                </a:solidFill>
                <a:latin typeface="Verdana"/>
                <a:cs typeface="Verdana"/>
              </a:rPr>
              <a:t>субъектам</a:t>
            </a:r>
            <a:r>
              <a:rPr sz="1100" spc="-12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30" dirty="0">
                <a:solidFill>
                  <a:srgbClr val="393746"/>
                </a:solidFill>
                <a:latin typeface="Verdana"/>
                <a:cs typeface="Verdana"/>
              </a:rPr>
              <a:t>малого</a:t>
            </a:r>
            <a:r>
              <a:rPr sz="1100" spc="-9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93746"/>
                </a:solidFill>
                <a:latin typeface="Verdana"/>
                <a:cs typeface="Verdana"/>
              </a:rPr>
              <a:t>и</a:t>
            </a:r>
            <a:r>
              <a:rPr sz="1100" spc="-85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20" dirty="0">
                <a:solidFill>
                  <a:srgbClr val="393746"/>
                </a:solidFill>
                <a:latin typeface="Verdana"/>
                <a:cs typeface="Verdana"/>
              </a:rPr>
              <a:t>среднего</a:t>
            </a:r>
            <a:r>
              <a:rPr sz="1100" spc="-130" dirty="0">
                <a:solidFill>
                  <a:srgbClr val="393746"/>
                </a:solidFill>
                <a:latin typeface="Verdana"/>
                <a:cs typeface="Verdana"/>
              </a:rPr>
              <a:t> </a:t>
            </a:r>
            <a:r>
              <a:rPr sz="1100" spc="-5" dirty="0">
                <a:solidFill>
                  <a:srgbClr val="393746"/>
                </a:solidFill>
                <a:latin typeface="Verdana"/>
                <a:cs typeface="Verdana"/>
              </a:rPr>
              <a:t>предпринимательства</a:t>
            </a:r>
            <a:endParaRPr sz="11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8078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24345" cy="623570"/>
          </a:xfrm>
          <a:custGeom>
            <a:avLst/>
            <a:gdLst/>
            <a:ahLst/>
            <a:cxnLst/>
            <a:rect l="l" t="t" r="r" b="b"/>
            <a:pathLst>
              <a:path w="6824345" h="623570">
                <a:moveTo>
                  <a:pt x="539267" y="8382"/>
                </a:moveTo>
                <a:lnTo>
                  <a:pt x="333057" y="5334"/>
                </a:lnTo>
                <a:lnTo>
                  <a:pt x="0" y="606399"/>
                </a:lnTo>
                <a:lnTo>
                  <a:pt x="0" y="616153"/>
                </a:lnTo>
                <a:lnTo>
                  <a:pt x="187159" y="623189"/>
                </a:lnTo>
                <a:lnTo>
                  <a:pt x="539267" y="8382"/>
                </a:lnTo>
                <a:close/>
              </a:path>
              <a:path w="6824345" h="623570">
                <a:moveTo>
                  <a:pt x="796569" y="8001"/>
                </a:moveTo>
                <a:lnTo>
                  <a:pt x="591718" y="5715"/>
                </a:lnTo>
                <a:lnTo>
                  <a:pt x="253276" y="616331"/>
                </a:lnTo>
                <a:lnTo>
                  <a:pt x="444449" y="622808"/>
                </a:lnTo>
                <a:lnTo>
                  <a:pt x="796569" y="8001"/>
                </a:lnTo>
                <a:close/>
              </a:path>
              <a:path w="6824345" h="623570">
                <a:moveTo>
                  <a:pt x="1025042" y="8382"/>
                </a:moveTo>
                <a:lnTo>
                  <a:pt x="818819" y="5334"/>
                </a:lnTo>
                <a:lnTo>
                  <a:pt x="480479" y="615950"/>
                </a:lnTo>
                <a:lnTo>
                  <a:pt x="672934" y="623189"/>
                </a:lnTo>
                <a:lnTo>
                  <a:pt x="1025042" y="8382"/>
                </a:lnTo>
                <a:close/>
              </a:path>
              <a:path w="6824345" h="623570">
                <a:moveTo>
                  <a:pt x="1273302" y="4953"/>
                </a:moveTo>
                <a:lnTo>
                  <a:pt x="1067549" y="7493"/>
                </a:lnTo>
                <a:lnTo>
                  <a:pt x="728586" y="621665"/>
                </a:lnTo>
                <a:lnTo>
                  <a:pt x="920610" y="620776"/>
                </a:lnTo>
                <a:lnTo>
                  <a:pt x="1273302" y="4953"/>
                </a:lnTo>
                <a:close/>
              </a:path>
              <a:path w="6824345" h="623570">
                <a:moveTo>
                  <a:pt x="1502918" y="5207"/>
                </a:moveTo>
                <a:lnTo>
                  <a:pt x="1296670" y="2159"/>
                </a:lnTo>
                <a:lnTo>
                  <a:pt x="958316" y="612775"/>
                </a:lnTo>
                <a:lnTo>
                  <a:pt x="1150772" y="620014"/>
                </a:lnTo>
                <a:lnTo>
                  <a:pt x="1502918" y="5207"/>
                </a:lnTo>
                <a:close/>
              </a:path>
              <a:path w="6824345" h="623570">
                <a:moveTo>
                  <a:pt x="1755394" y="4826"/>
                </a:moveTo>
                <a:lnTo>
                  <a:pt x="1550543" y="2540"/>
                </a:lnTo>
                <a:lnTo>
                  <a:pt x="1212126" y="613156"/>
                </a:lnTo>
                <a:lnTo>
                  <a:pt x="1403350" y="619633"/>
                </a:lnTo>
                <a:lnTo>
                  <a:pt x="1755394" y="4826"/>
                </a:lnTo>
                <a:close/>
              </a:path>
              <a:path w="6824345" h="623570">
                <a:moveTo>
                  <a:pt x="1979168" y="5207"/>
                </a:moveTo>
                <a:lnTo>
                  <a:pt x="1772920" y="2159"/>
                </a:lnTo>
                <a:lnTo>
                  <a:pt x="1434592" y="612775"/>
                </a:lnTo>
                <a:lnTo>
                  <a:pt x="1626997" y="620014"/>
                </a:lnTo>
                <a:lnTo>
                  <a:pt x="1979168" y="5207"/>
                </a:lnTo>
                <a:close/>
              </a:path>
              <a:path w="6824345" h="623570">
                <a:moveTo>
                  <a:pt x="2236470" y="4826"/>
                </a:moveTo>
                <a:lnTo>
                  <a:pt x="2031619" y="2540"/>
                </a:lnTo>
                <a:lnTo>
                  <a:pt x="1693164" y="613156"/>
                </a:lnTo>
                <a:lnTo>
                  <a:pt x="1884299" y="619633"/>
                </a:lnTo>
                <a:lnTo>
                  <a:pt x="2236470" y="4826"/>
                </a:lnTo>
                <a:close/>
              </a:path>
              <a:path w="6824345" h="623570">
                <a:moveTo>
                  <a:pt x="2464943" y="5207"/>
                </a:moveTo>
                <a:lnTo>
                  <a:pt x="2258695" y="2159"/>
                </a:lnTo>
                <a:lnTo>
                  <a:pt x="1920367" y="612775"/>
                </a:lnTo>
                <a:lnTo>
                  <a:pt x="2112772" y="620014"/>
                </a:lnTo>
                <a:lnTo>
                  <a:pt x="2464943" y="5207"/>
                </a:lnTo>
                <a:close/>
              </a:path>
              <a:path w="6824345" h="623570">
                <a:moveTo>
                  <a:pt x="2712720" y="3175"/>
                </a:moveTo>
                <a:lnTo>
                  <a:pt x="2507107" y="5588"/>
                </a:lnTo>
                <a:lnTo>
                  <a:pt x="2168906" y="618617"/>
                </a:lnTo>
                <a:lnTo>
                  <a:pt x="2360803" y="617855"/>
                </a:lnTo>
                <a:lnTo>
                  <a:pt x="2712720" y="3175"/>
                </a:lnTo>
                <a:close/>
              </a:path>
              <a:path w="6824345" h="623570">
                <a:moveTo>
                  <a:pt x="2942869" y="2540"/>
                </a:moveTo>
                <a:lnTo>
                  <a:pt x="2735008" y="2540"/>
                </a:lnTo>
                <a:lnTo>
                  <a:pt x="2397760" y="611124"/>
                </a:lnTo>
                <a:lnTo>
                  <a:pt x="2590292" y="618109"/>
                </a:lnTo>
                <a:lnTo>
                  <a:pt x="2942869" y="2540"/>
                </a:lnTo>
                <a:close/>
              </a:path>
              <a:path w="6824345" h="623570">
                <a:moveTo>
                  <a:pt x="3182645" y="2540"/>
                </a:moveTo>
                <a:lnTo>
                  <a:pt x="2974657" y="2540"/>
                </a:lnTo>
                <a:lnTo>
                  <a:pt x="2637536" y="611124"/>
                </a:lnTo>
                <a:lnTo>
                  <a:pt x="2830068" y="618109"/>
                </a:lnTo>
                <a:lnTo>
                  <a:pt x="3182645" y="2540"/>
                </a:lnTo>
                <a:close/>
              </a:path>
              <a:path w="6824345" h="623570">
                <a:moveTo>
                  <a:pt x="3423945" y="2540"/>
                </a:moveTo>
                <a:lnTo>
                  <a:pt x="3215957" y="2540"/>
                </a:lnTo>
                <a:lnTo>
                  <a:pt x="2878836" y="611124"/>
                </a:lnTo>
                <a:lnTo>
                  <a:pt x="3071368" y="618109"/>
                </a:lnTo>
                <a:lnTo>
                  <a:pt x="3423945" y="2540"/>
                </a:lnTo>
                <a:close/>
              </a:path>
              <a:path w="6824345" h="623570">
                <a:moveTo>
                  <a:pt x="3668420" y="2540"/>
                </a:moveTo>
                <a:lnTo>
                  <a:pt x="3460432" y="2540"/>
                </a:lnTo>
                <a:lnTo>
                  <a:pt x="3123311" y="611124"/>
                </a:lnTo>
                <a:lnTo>
                  <a:pt x="3315830" y="618109"/>
                </a:lnTo>
                <a:lnTo>
                  <a:pt x="3668420" y="2540"/>
                </a:lnTo>
                <a:close/>
              </a:path>
              <a:path w="6824345" h="623570">
                <a:moveTo>
                  <a:pt x="3916045" y="0"/>
                </a:moveTo>
                <a:lnTo>
                  <a:pt x="3710432" y="2413"/>
                </a:lnTo>
                <a:lnTo>
                  <a:pt x="3372231" y="615442"/>
                </a:lnTo>
                <a:lnTo>
                  <a:pt x="3564128" y="614680"/>
                </a:lnTo>
                <a:lnTo>
                  <a:pt x="3916045" y="0"/>
                </a:lnTo>
                <a:close/>
              </a:path>
              <a:path w="6824345" h="623570">
                <a:moveTo>
                  <a:pt x="4160393" y="8382"/>
                </a:moveTo>
                <a:lnTo>
                  <a:pt x="3954145" y="5334"/>
                </a:lnTo>
                <a:lnTo>
                  <a:pt x="3615817" y="615950"/>
                </a:lnTo>
                <a:lnTo>
                  <a:pt x="3808222" y="623189"/>
                </a:lnTo>
                <a:lnTo>
                  <a:pt x="4160393" y="8382"/>
                </a:lnTo>
                <a:close/>
              </a:path>
              <a:path w="6824345" h="623570">
                <a:moveTo>
                  <a:pt x="4411726" y="2540"/>
                </a:moveTo>
                <a:lnTo>
                  <a:pt x="4205795" y="2540"/>
                </a:lnTo>
                <a:lnTo>
                  <a:pt x="3874389" y="600456"/>
                </a:lnTo>
                <a:lnTo>
                  <a:pt x="4065524" y="606933"/>
                </a:lnTo>
                <a:lnTo>
                  <a:pt x="4411726" y="2540"/>
                </a:lnTo>
                <a:close/>
              </a:path>
              <a:path w="6824345" h="623570">
                <a:moveTo>
                  <a:pt x="4635589" y="2540"/>
                </a:moveTo>
                <a:lnTo>
                  <a:pt x="4427842" y="2540"/>
                </a:lnTo>
                <a:lnTo>
                  <a:pt x="4096766" y="600075"/>
                </a:lnTo>
                <a:lnTo>
                  <a:pt x="4289298" y="607314"/>
                </a:lnTo>
                <a:lnTo>
                  <a:pt x="4635589" y="2540"/>
                </a:lnTo>
                <a:close/>
              </a:path>
              <a:path w="6824345" h="623570">
                <a:moveTo>
                  <a:pt x="5100472" y="2540"/>
                </a:moveTo>
                <a:lnTo>
                  <a:pt x="4897501" y="2540"/>
                </a:lnTo>
                <a:lnTo>
                  <a:pt x="4896777" y="2540"/>
                </a:lnTo>
                <a:lnTo>
                  <a:pt x="4691570" y="2540"/>
                </a:lnTo>
                <a:lnTo>
                  <a:pt x="4360164" y="600456"/>
                </a:lnTo>
                <a:lnTo>
                  <a:pt x="4551299" y="606933"/>
                </a:lnTo>
                <a:lnTo>
                  <a:pt x="4877676" y="37147"/>
                </a:lnTo>
                <a:lnTo>
                  <a:pt x="4573524" y="588264"/>
                </a:lnTo>
                <a:lnTo>
                  <a:pt x="4765548" y="587375"/>
                </a:lnTo>
                <a:lnTo>
                  <a:pt x="5100472" y="2540"/>
                </a:lnTo>
                <a:close/>
              </a:path>
              <a:path w="6824345" h="623570">
                <a:moveTo>
                  <a:pt x="5373459" y="2540"/>
                </a:moveTo>
                <a:lnTo>
                  <a:pt x="5167592" y="2540"/>
                </a:lnTo>
                <a:lnTo>
                  <a:pt x="4837938" y="597281"/>
                </a:lnTo>
                <a:lnTo>
                  <a:pt x="5029200" y="603758"/>
                </a:lnTo>
                <a:lnTo>
                  <a:pt x="5373459" y="2540"/>
                </a:lnTo>
                <a:close/>
              </a:path>
              <a:path w="6824345" h="623570">
                <a:moveTo>
                  <a:pt x="5613235" y="2540"/>
                </a:moveTo>
                <a:lnTo>
                  <a:pt x="5407368" y="2540"/>
                </a:lnTo>
                <a:lnTo>
                  <a:pt x="5077714" y="597281"/>
                </a:lnTo>
                <a:lnTo>
                  <a:pt x="5268849" y="603758"/>
                </a:lnTo>
                <a:lnTo>
                  <a:pt x="5613235" y="2540"/>
                </a:lnTo>
                <a:close/>
              </a:path>
              <a:path w="6824345" h="623570">
                <a:moveTo>
                  <a:pt x="5854535" y="2540"/>
                </a:moveTo>
                <a:lnTo>
                  <a:pt x="5648668" y="2540"/>
                </a:lnTo>
                <a:lnTo>
                  <a:pt x="5319014" y="597281"/>
                </a:lnTo>
                <a:lnTo>
                  <a:pt x="5510149" y="603758"/>
                </a:lnTo>
                <a:lnTo>
                  <a:pt x="5854535" y="2540"/>
                </a:lnTo>
                <a:close/>
              </a:path>
              <a:path w="6824345" h="623570">
                <a:moveTo>
                  <a:pt x="6083224" y="2540"/>
                </a:moveTo>
                <a:lnTo>
                  <a:pt x="5875528" y="2540"/>
                </a:lnTo>
                <a:lnTo>
                  <a:pt x="5546217" y="596900"/>
                </a:lnTo>
                <a:lnTo>
                  <a:pt x="5738622" y="604139"/>
                </a:lnTo>
                <a:lnTo>
                  <a:pt x="6083224" y="2540"/>
                </a:lnTo>
                <a:close/>
              </a:path>
              <a:path w="6824345" h="623570">
                <a:moveTo>
                  <a:pt x="6329832" y="2540"/>
                </a:moveTo>
                <a:lnTo>
                  <a:pt x="6125870" y="2540"/>
                </a:lnTo>
                <a:lnTo>
                  <a:pt x="5794756" y="602742"/>
                </a:lnTo>
                <a:lnTo>
                  <a:pt x="5986653" y="601980"/>
                </a:lnTo>
                <a:lnTo>
                  <a:pt x="6329832" y="2540"/>
                </a:lnTo>
                <a:close/>
              </a:path>
              <a:path w="6824345" h="623570">
                <a:moveTo>
                  <a:pt x="6576276" y="2540"/>
                </a:moveTo>
                <a:lnTo>
                  <a:pt x="6368339" y="2540"/>
                </a:lnTo>
                <a:lnTo>
                  <a:pt x="6031992" y="609600"/>
                </a:lnTo>
                <a:lnTo>
                  <a:pt x="6224397" y="616839"/>
                </a:lnTo>
                <a:lnTo>
                  <a:pt x="6576276" y="2540"/>
                </a:lnTo>
                <a:close/>
              </a:path>
              <a:path w="6824345" h="623570">
                <a:moveTo>
                  <a:pt x="6824345" y="0"/>
                </a:moveTo>
                <a:lnTo>
                  <a:pt x="6618719" y="2413"/>
                </a:lnTo>
                <a:lnTo>
                  <a:pt x="6280531" y="615442"/>
                </a:lnTo>
                <a:lnTo>
                  <a:pt x="6472428" y="614680"/>
                </a:lnTo>
                <a:lnTo>
                  <a:pt x="682434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39992" y="0"/>
            <a:ext cx="2604135" cy="611505"/>
          </a:xfrm>
          <a:custGeom>
            <a:avLst/>
            <a:gdLst/>
            <a:ahLst/>
            <a:cxnLst/>
            <a:rect l="l" t="t" r="r" b="b"/>
            <a:pathLst>
              <a:path w="2604134" h="611505">
                <a:moveTo>
                  <a:pt x="542455" y="0"/>
                </a:moveTo>
                <a:lnTo>
                  <a:pt x="334594" y="0"/>
                </a:lnTo>
                <a:lnTo>
                  <a:pt x="0" y="603885"/>
                </a:lnTo>
                <a:lnTo>
                  <a:pt x="192405" y="611124"/>
                </a:lnTo>
                <a:lnTo>
                  <a:pt x="542455" y="0"/>
                </a:lnTo>
                <a:close/>
              </a:path>
              <a:path w="2604134" h="611505">
                <a:moveTo>
                  <a:pt x="782015" y="0"/>
                </a:moveTo>
                <a:lnTo>
                  <a:pt x="575970" y="0"/>
                </a:lnTo>
                <a:lnTo>
                  <a:pt x="241046" y="604266"/>
                </a:lnTo>
                <a:lnTo>
                  <a:pt x="432308" y="610743"/>
                </a:lnTo>
                <a:lnTo>
                  <a:pt x="782015" y="0"/>
                </a:lnTo>
                <a:close/>
              </a:path>
              <a:path w="2604134" h="611505">
                <a:moveTo>
                  <a:pt x="1028230" y="0"/>
                </a:moveTo>
                <a:lnTo>
                  <a:pt x="820369" y="0"/>
                </a:lnTo>
                <a:lnTo>
                  <a:pt x="485775" y="603885"/>
                </a:lnTo>
                <a:lnTo>
                  <a:pt x="678180" y="611124"/>
                </a:lnTo>
                <a:lnTo>
                  <a:pt x="1028230" y="0"/>
                </a:lnTo>
                <a:close/>
              </a:path>
              <a:path w="2604134" h="611505">
                <a:moveTo>
                  <a:pt x="1273975" y="0"/>
                </a:moveTo>
                <a:lnTo>
                  <a:pt x="1069848" y="0"/>
                </a:lnTo>
                <a:lnTo>
                  <a:pt x="734314" y="608076"/>
                </a:lnTo>
                <a:lnTo>
                  <a:pt x="926211" y="607314"/>
                </a:lnTo>
                <a:lnTo>
                  <a:pt x="1273975" y="0"/>
                </a:lnTo>
                <a:close/>
              </a:path>
              <a:path w="2604134" h="611505">
                <a:moveTo>
                  <a:pt x="1504188" y="0"/>
                </a:moveTo>
                <a:lnTo>
                  <a:pt x="1296377" y="0"/>
                </a:lnTo>
                <a:lnTo>
                  <a:pt x="963549" y="600710"/>
                </a:lnTo>
                <a:lnTo>
                  <a:pt x="1156081" y="607949"/>
                </a:lnTo>
                <a:lnTo>
                  <a:pt x="1504188" y="0"/>
                </a:lnTo>
                <a:close/>
              </a:path>
              <a:path w="2604134" h="611505">
                <a:moveTo>
                  <a:pt x="1739049" y="0"/>
                </a:moveTo>
                <a:lnTo>
                  <a:pt x="1533067" y="0"/>
                </a:lnTo>
                <a:lnTo>
                  <a:pt x="1199896" y="601091"/>
                </a:lnTo>
                <a:lnTo>
                  <a:pt x="1391158" y="607568"/>
                </a:lnTo>
                <a:lnTo>
                  <a:pt x="1739049" y="0"/>
                </a:lnTo>
                <a:close/>
              </a:path>
              <a:path w="2604134" h="611505">
                <a:moveTo>
                  <a:pt x="1978825" y="0"/>
                </a:moveTo>
                <a:lnTo>
                  <a:pt x="1772843" y="0"/>
                </a:lnTo>
                <a:lnTo>
                  <a:pt x="1439672" y="601091"/>
                </a:lnTo>
                <a:lnTo>
                  <a:pt x="1630807" y="607568"/>
                </a:lnTo>
                <a:lnTo>
                  <a:pt x="1978825" y="0"/>
                </a:lnTo>
                <a:close/>
              </a:path>
              <a:path w="2604134" h="611505">
                <a:moveTo>
                  <a:pt x="2220125" y="0"/>
                </a:moveTo>
                <a:lnTo>
                  <a:pt x="2014143" y="0"/>
                </a:lnTo>
                <a:lnTo>
                  <a:pt x="1680972" y="601091"/>
                </a:lnTo>
                <a:lnTo>
                  <a:pt x="1872107" y="607568"/>
                </a:lnTo>
                <a:lnTo>
                  <a:pt x="2220125" y="0"/>
                </a:lnTo>
                <a:close/>
              </a:path>
              <a:path w="2604134" h="611505">
                <a:moveTo>
                  <a:pt x="2464600" y="0"/>
                </a:moveTo>
                <a:lnTo>
                  <a:pt x="2258618" y="0"/>
                </a:lnTo>
                <a:lnTo>
                  <a:pt x="1925447" y="601091"/>
                </a:lnTo>
                <a:lnTo>
                  <a:pt x="2116582" y="607568"/>
                </a:lnTo>
                <a:lnTo>
                  <a:pt x="2464600" y="0"/>
                </a:lnTo>
                <a:close/>
              </a:path>
              <a:path w="2604134" h="611505">
                <a:moveTo>
                  <a:pt x="2604008" y="5168"/>
                </a:moveTo>
                <a:lnTo>
                  <a:pt x="2565806" y="0"/>
                </a:lnTo>
                <a:lnTo>
                  <a:pt x="2508313" y="0"/>
                </a:lnTo>
                <a:lnTo>
                  <a:pt x="2173732" y="606298"/>
                </a:lnTo>
                <a:lnTo>
                  <a:pt x="2365756" y="605536"/>
                </a:lnTo>
                <a:lnTo>
                  <a:pt x="2604008" y="66776"/>
                </a:lnTo>
                <a:lnTo>
                  <a:pt x="2604008" y="51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2742" y="142443"/>
            <a:ext cx="552450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40" dirty="0"/>
              <a:t>О</a:t>
            </a:r>
            <a:r>
              <a:rPr spc="-225" dirty="0"/>
              <a:t>Б</a:t>
            </a:r>
            <a:r>
              <a:rPr spc="-300" dirty="0"/>
              <a:t>ЩЕСТ</a:t>
            </a:r>
            <a:r>
              <a:rPr spc="-305" dirty="0"/>
              <a:t>ВЕНН</a:t>
            </a:r>
            <a:r>
              <a:rPr spc="-330" dirty="0"/>
              <a:t>О</a:t>
            </a:r>
            <a:r>
              <a:rPr spc="-35" dirty="0">
                <a:latin typeface="Tahoma"/>
                <a:cs typeface="Tahoma"/>
              </a:rPr>
              <a:t>-</a:t>
            </a:r>
            <a:r>
              <a:rPr spc="-220" dirty="0"/>
              <a:t>ДЕЛ</a:t>
            </a:r>
            <a:r>
              <a:rPr spc="-254" dirty="0"/>
              <a:t>О</a:t>
            </a:r>
            <a:r>
              <a:rPr spc="-250" dirty="0"/>
              <a:t>В</a:t>
            </a:r>
            <a:r>
              <a:rPr spc="-260" dirty="0"/>
              <a:t>А</a:t>
            </a:r>
            <a:r>
              <a:rPr spc="-475" dirty="0"/>
              <a:t>Я</a:t>
            </a:r>
            <a:r>
              <a:rPr spc="-185" dirty="0"/>
              <a:t> </a:t>
            </a:r>
            <a:r>
              <a:rPr spc="-275" dirty="0"/>
              <a:t>ЗАСТ</a:t>
            </a:r>
            <a:r>
              <a:rPr spc="-265" dirty="0"/>
              <a:t>Р</a:t>
            </a:r>
            <a:r>
              <a:rPr spc="-250" dirty="0"/>
              <a:t>ОЙ</a:t>
            </a:r>
            <a:r>
              <a:rPr spc="-240" dirty="0"/>
              <a:t>К</a:t>
            </a:r>
            <a:r>
              <a:rPr spc="-80" dirty="0"/>
              <a:t>А</a:t>
            </a: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/>
          </p:nvPr>
        </p:nvGraphicFramePr>
        <p:xfrm>
          <a:off x="388937" y="974725"/>
          <a:ext cx="8207375" cy="29870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10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93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291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19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774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072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На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именовани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100" b="1" spc="-114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пло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щад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8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Микрорайон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32321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Кадастровый </a:t>
                      </a:r>
                      <a:r>
                        <a:rPr sz="1100" b="1" spc="-6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номе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/ква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л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Площадь,  </a:t>
                      </a:r>
                      <a:r>
                        <a:rPr sz="1100" b="1" spc="-114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кв.м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3025" marR="1866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Кате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г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ия  </a:t>
                      </a:r>
                      <a:r>
                        <a:rPr sz="1100" b="1" spc="-10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земель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4033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14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М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ал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ая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Вонг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ская</a:t>
                      </a:r>
                      <a:r>
                        <a:rPr sz="1100" spc="-8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Заволжье-1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76:20:030532:5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2094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15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ефи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ский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тракт,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15Б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Заволжье-1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76:20:030628:13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6000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4033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16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ефи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ский</a:t>
                      </a:r>
                      <a:r>
                        <a:rPr sz="1100" spc="-12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тракт,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15В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Заволжье-1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76:20:030628:247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2717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3905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17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улонны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</a:t>
                      </a: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пе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реул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к,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8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Заволжье-2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76:20:040502:7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2200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9649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18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Окружна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доро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г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0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207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ст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чная</a:t>
                      </a:r>
                      <a:r>
                        <a:rPr sz="1100" spc="-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промзона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76:20:120311:2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4001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9649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19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ефтяник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</a:t>
                      </a:r>
                      <a:r>
                        <a:rPr sz="1100" spc="-13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ул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.</a:t>
                      </a: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Им.</a:t>
                      </a: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рова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2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76:20:120208:7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1163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7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9649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20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ора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б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ле</a:t>
                      </a:r>
                      <a:r>
                        <a:rPr sz="1100" spc="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троителе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й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,</a:t>
                      </a:r>
                      <a:r>
                        <a:rPr sz="1100" spc="-14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22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Северный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76:20:060203:1587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1858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ОД3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9649"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21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56546E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Ф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рман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ва,</a:t>
                      </a:r>
                      <a:r>
                        <a:rPr sz="1100" spc="-13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10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Ск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м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ро</a:t>
                      </a:r>
                      <a:r>
                        <a:rPr sz="1100" spc="-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х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10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ва</a:t>
                      </a:r>
                      <a:r>
                        <a:rPr sz="1100" spc="-110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гора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114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76:20:080101:136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9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3435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7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Р2.1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5991">
                <a:tc gridSpan="4"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100" b="1" spc="-85" dirty="0">
                          <a:solidFill>
                            <a:srgbClr val="393746"/>
                          </a:solidFill>
                          <a:latin typeface="Verdana"/>
                          <a:cs typeface="Verdana"/>
                        </a:rPr>
                        <a:t>Итого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3208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lang="ru-RU" sz="1100" b="1" dirty="0" smtClean="0">
                          <a:solidFill>
                            <a:srgbClr val="393746"/>
                          </a:solidFill>
                          <a:latin typeface="Tahoma"/>
                          <a:cs typeface="Tahoma"/>
                        </a:rPr>
                        <a:t>97 697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3208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8458200" y="282600"/>
            <a:ext cx="421005" cy="288541"/>
          </a:xfrm>
          <a:prstGeom prst="rect">
            <a:avLst/>
          </a:prstGeom>
          <a:solidFill>
            <a:srgbClr val="56546E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lang="ru-RU" sz="1600" b="1" spc="-125" dirty="0" smtClean="0">
                <a:solidFill>
                  <a:srgbClr val="FFFFFF"/>
                </a:solidFill>
                <a:latin typeface="Tahoma"/>
                <a:cs typeface="Tahoma"/>
              </a:rPr>
              <a:t>17</a:t>
            </a:r>
            <a:endParaRPr sz="16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984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26110"/>
          </a:xfrm>
          <a:custGeom>
            <a:avLst/>
            <a:gdLst/>
            <a:ahLst/>
            <a:cxnLst/>
            <a:rect l="l" t="t" r="r" b="b"/>
            <a:pathLst>
              <a:path w="9144000" h="626110">
                <a:moveTo>
                  <a:pt x="539280" y="8382"/>
                </a:moveTo>
                <a:lnTo>
                  <a:pt x="333057" y="5334"/>
                </a:lnTo>
                <a:lnTo>
                  <a:pt x="0" y="606044"/>
                </a:lnTo>
                <a:lnTo>
                  <a:pt x="0" y="615823"/>
                </a:lnTo>
                <a:lnTo>
                  <a:pt x="187159" y="622808"/>
                </a:lnTo>
                <a:lnTo>
                  <a:pt x="539280" y="8382"/>
                </a:lnTo>
                <a:close/>
              </a:path>
              <a:path w="9144000" h="626110">
                <a:moveTo>
                  <a:pt x="787057" y="8001"/>
                </a:moveTo>
                <a:lnTo>
                  <a:pt x="582206" y="5715"/>
                </a:lnTo>
                <a:lnTo>
                  <a:pt x="243751" y="615950"/>
                </a:lnTo>
                <a:lnTo>
                  <a:pt x="434936" y="622427"/>
                </a:lnTo>
                <a:lnTo>
                  <a:pt x="787057" y="8001"/>
                </a:lnTo>
                <a:close/>
              </a:path>
              <a:path w="9144000" h="626110">
                <a:moveTo>
                  <a:pt x="1025055" y="8382"/>
                </a:moveTo>
                <a:lnTo>
                  <a:pt x="818819" y="5334"/>
                </a:lnTo>
                <a:lnTo>
                  <a:pt x="480491" y="615569"/>
                </a:lnTo>
                <a:lnTo>
                  <a:pt x="672947" y="622808"/>
                </a:lnTo>
                <a:lnTo>
                  <a:pt x="1025055" y="8382"/>
                </a:lnTo>
                <a:close/>
              </a:path>
              <a:path w="9144000" h="626110">
                <a:moveTo>
                  <a:pt x="1273302" y="4953"/>
                </a:moveTo>
                <a:lnTo>
                  <a:pt x="1067574" y="7493"/>
                </a:lnTo>
                <a:lnTo>
                  <a:pt x="728599" y="621284"/>
                </a:lnTo>
                <a:lnTo>
                  <a:pt x="920623" y="620395"/>
                </a:lnTo>
                <a:lnTo>
                  <a:pt x="1273302" y="4953"/>
                </a:lnTo>
                <a:close/>
              </a:path>
              <a:path w="9144000" h="626110">
                <a:moveTo>
                  <a:pt x="1502918" y="5207"/>
                </a:moveTo>
                <a:lnTo>
                  <a:pt x="1296670" y="2159"/>
                </a:lnTo>
                <a:lnTo>
                  <a:pt x="958329" y="612394"/>
                </a:lnTo>
                <a:lnTo>
                  <a:pt x="1150797" y="619633"/>
                </a:lnTo>
                <a:lnTo>
                  <a:pt x="1502918" y="5207"/>
                </a:lnTo>
                <a:close/>
              </a:path>
              <a:path w="9144000" h="626110">
                <a:moveTo>
                  <a:pt x="1745869" y="4826"/>
                </a:moveTo>
                <a:lnTo>
                  <a:pt x="1541018" y="2540"/>
                </a:lnTo>
                <a:lnTo>
                  <a:pt x="1202626" y="612775"/>
                </a:lnTo>
                <a:lnTo>
                  <a:pt x="1393825" y="619252"/>
                </a:lnTo>
                <a:lnTo>
                  <a:pt x="1745869" y="4826"/>
                </a:lnTo>
                <a:close/>
              </a:path>
              <a:path w="9144000" h="626110">
                <a:moveTo>
                  <a:pt x="1979168" y="5207"/>
                </a:moveTo>
                <a:lnTo>
                  <a:pt x="1772920" y="2159"/>
                </a:lnTo>
                <a:lnTo>
                  <a:pt x="1434592" y="612394"/>
                </a:lnTo>
                <a:lnTo>
                  <a:pt x="1626997" y="619633"/>
                </a:lnTo>
                <a:lnTo>
                  <a:pt x="1979168" y="5207"/>
                </a:lnTo>
                <a:close/>
              </a:path>
              <a:path w="9144000" h="626110">
                <a:moveTo>
                  <a:pt x="2226945" y="4826"/>
                </a:moveTo>
                <a:lnTo>
                  <a:pt x="2022094" y="2540"/>
                </a:lnTo>
                <a:lnTo>
                  <a:pt x="1683639" y="612775"/>
                </a:lnTo>
                <a:lnTo>
                  <a:pt x="1874774" y="619252"/>
                </a:lnTo>
                <a:lnTo>
                  <a:pt x="2226945" y="4826"/>
                </a:lnTo>
                <a:close/>
              </a:path>
              <a:path w="9144000" h="626110">
                <a:moveTo>
                  <a:pt x="2464943" y="5207"/>
                </a:moveTo>
                <a:lnTo>
                  <a:pt x="2258695" y="2159"/>
                </a:lnTo>
                <a:lnTo>
                  <a:pt x="1920367" y="612394"/>
                </a:lnTo>
                <a:lnTo>
                  <a:pt x="2112772" y="619633"/>
                </a:lnTo>
                <a:lnTo>
                  <a:pt x="2464943" y="5207"/>
                </a:lnTo>
                <a:close/>
              </a:path>
              <a:path w="9144000" h="626110">
                <a:moveTo>
                  <a:pt x="2712720" y="3175"/>
                </a:moveTo>
                <a:lnTo>
                  <a:pt x="2507107" y="5588"/>
                </a:lnTo>
                <a:lnTo>
                  <a:pt x="2168906" y="618236"/>
                </a:lnTo>
                <a:lnTo>
                  <a:pt x="2360803" y="617474"/>
                </a:lnTo>
                <a:lnTo>
                  <a:pt x="2712720" y="3175"/>
                </a:lnTo>
                <a:close/>
              </a:path>
              <a:path w="9144000" h="626110">
                <a:moveTo>
                  <a:pt x="2942971" y="2540"/>
                </a:moveTo>
                <a:lnTo>
                  <a:pt x="2735072" y="2540"/>
                </a:lnTo>
                <a:lnTo>
                  <a:pt x="2397760" y="610743"/>
                </a:lnTo>
                <a:lnTo>
                  <a:pt x="2590292" y="617728"/>
                </a:lnTo>
                <a:lnTo>
                  <a:pt x="2942971" y="2540"/>
                </a:lnTo>
                <a:close/>
              </a:path>
              <a:path w="9144000" h="626110">
                <a:moveTo>
                  <a:pt x="3182747" y="2540"/>
                </a:moveTo>
                <a:lnTo>
                  <a:pt x="2974721" y="2540"/>
                </a:lnTo>
                <a:lnTo>
                  <a:pt x="2637536" y="610743"/>
                </a:lnTo>
                <a:lnTo>
                  <a:pt x="2830068" y="617728"/>
                </a:lnTo>
                <a:lnTo>
                  <a:pt x="3182747" y="2540"/>
                </a:lnTo>
                <a:close/>
              </a:path>
              <a:path w="9144000" h="626110">
                <a:moveTo>
                  <a:pt x="3424047" y="2540"/>
                </a:moveTo>
                <a:lnTo>
                  <a:pt x="3216021" y="2540"/>
                </a:lnTo>
                <a:lnTo>
                  <a:pt x="2878836" y="610743"/>
                </a:lnTo>
                <a:lnTo>
                  <a:pt x="3071368" y="617728"/>
                </a:lnTo>
                <a:lnTo>
                  <a:pt x="3424047" y="2540"/>
                </a:lnTo>
                <a:close/>
              </a:path>
              <a:path w="9144000" h="626110">
                <a:moveTo>
                  <a:pt x="3668522" y="2540"/>
                </a:moveTo>
                <a:lnTo>
                  <a:pt x="3460496" y="2540"/>
                </a:lnTo>
                <a:lnTo>
                  <a:pt x="3123311" y="610743"/>
                </a:lnTo>
                <a:lnTo>
                  <a:pt x="3315830" y="617728"/>
                </a:lnTo>
                <a:lnTo>
                  <a:pt x="3668522" y="2540"/>
                </a:lnTo>
                <a:close/>
              </a:path>
              <a:path w="9144000" h="626110">
                <a:moveTo>
                  <a:pt x="3916172" y="0"/>
                </a:moveTo>
                <a:lnTo>
                  <a:pt x="3710559" y="2413"/>
                </a:lnTo>
                <a:lnTo>
                  <a:pt x="3372231" y="615061"/>
                </a:lnTo>
                <a:lnTo>
                  <a:pt x="3564255" y="614299"/>
                </a:lnTo>
                <a:lnTo>
                  <a:pt x="3916172" y="0"/>
                </a:lnTo>
                <a:close/>
              </a:path>
              <a:path w="9144000" h="626110">
                <a:moveTo>
                  <a:pt x="4160520" y="8382"/>
                </a:moveTo>
                <a:lnTo>
                  <a:pt x="3954272" y="5334"/>
                </a:lnTo>
                <a:lnTo>
                  <a:pt x="3615944" y="615569"/>
                </a:lnTo>
                <a:lnTo>
                  <a:pt x="3808349" y="622808"/>
                </a:lnTo>
                <a:lnTo>
                  <a:pt x="4160520" y="8382"/>
                </a:lnTo>
                <a:close/>
              </a:path>
              <a:path w="9144000" h="626110">
                <a:moveTo>
                  <a:pt x="4407789" y="2540"/>
                </a:moveTo>
                <a:lnTo>
                  <a:pt x="4201668" y="2540"/>
                </a:lnTo>
                <a:lnTo>
                  <a:pt x="3864991" y="609600"/>
                </a:lnTo>
                <a:lnTo>
                  <a:pt x="4056126" y="616077"/>
                </a:lnTo>
                <a:lnTo>
                  <a:pt x="4407789" y="2540"/>
                </a:lnTo>
                <a:close/>
              </a:path>
              <a:path w="9144000" h="626110">
                <a:moveTo>
                  <a:pt x="4641088" y="2540"/>
                </a:moveTo>
                <a:lnTo>
                  <a:pt x="4433189" y="2540"/>
                </a:lnTo>
                <a:lnTo>
                  <a:pt x="4096893" y="609219"/>
                </a:lnTo>
                <a:lnTo>
                  <a:pt x="4289425" y="616458"/>
                </a:lnTo>
                <a:lnTo>
                  <a:pt x="4641088" y="2540"/>
                </a:lnTo>
                <a:close/>
              </a:path>
              <a:path w="9144000" h="626110">
                <a:moveTo>
                  <a:pt x="4893564" y="2540"/>
                </a:moveTo>
                <a:lnTo>
                  <a:pt x="4687443" y="2540"/>
                </a:lnTo>
                <a:lnTo>
                  <a:pt x="4350766" y="609600"/>
                </a:lnTo>
                <a:lnTo>
                  <a:pt x="4541901" y="616077"/>
                </a:lnTo>
                <a:lnTo>
                  <a:pt x="4893564" y="2540"/>
                </a:lnTo>
                <a:close/>
              </a:path>
              <a:path w="9144000" h="626110">
                <a:moveTo>
                  <a:pt x="5121021" y="2540"/>
                </a:moveTo>
                <a:lnTo>
                  <a:pt x="4916932" y="2540"/>
                </a:lnTo>
                <a:lnTo>
                  <a:pt x="4583176" y="606933"/>
                </a:lnTo>
                <a:lnTo>
                  <a:pt x="4775200" y="606044"/>
                </a:lnTo>
                <a:lnTo>
                  <a:pt x="5121021" y="2540"/>
                </a:lnTo>
                <a:close/>
              </a:path>
              <a:path w="9144000" h="626110">
                <a:moveTo>
                  <a:pt x="5369433" y="2540"/>
                </a:moveTo>
                <a:lnTo>
                  <a:pt x="5163439" y="2540"/>
                </a:lnTo>
                <a:lnTo>
                  <a:pt x="4828540" y="606425"/>
                </a:lnTo>
                <a:lnTo>
                  <a:pt x="5019802" y="612902"/>
                </a:lnTo>
                <a:lnTo>
                  <a:pt x="5369433" y="2540"/>
                </a:lnTo>
                <a:close/>
              </a:path>
              <a:path w="9144000" h="626110">
                <a:moveTo>
                  <a:pt x="5609209" y="2540"/>
                </a:moveTo>
                <a:lnTo>
                  <a:pt x="5403215" y="2540"/>
                </a:lnTo>
                <a:lnTo>
                  <a:pt x="5068316" y="606425"/>
                </a:lnTo>
                <a:lnTo>
                  <a:pt x="5259451" y="612902"/>
                </a:lnTo>
                <a:lnTo>
                  <a:pt x="5609209" y="2540"/>
                </a:lnTo>
                <a:close/>
              </a:path>
              <a:path w="9144000" h="626110">
                <a:moveTo>
                  <a:pt x="5850509" y="2540"/>
                </a:moveTo>
                <a:lnTo>
                  <a:pt x="5644515" y="2540"/>
                </a:lnTo>
                <a:lnTo>
                  <a:pt x="5309616" y="606425"/>
                </a:lnTo>
                <a:lnTo>
                  <a:pt x="5500751" y="612902"/>
                </a:lnTo>
                <a:lnTo>
                  <a:pt x="5850509" y="2540"/>
                </a:lnTo>
                <a:close/>
              </a:path>
              <a:path w="9144000" h="626110">
                <a:moveTo>
                  <a:pt x="6088761" y="2540"/>
                </a:moveTo>
                <a:lnTo>
                  <a:pt x="5880862" y="2540"/>
                </a:lnTo>
                <a:lnTo>
                  <a:pt x="5546344" y="606044"/>
                </a:lnTo>
                <a:lnTo>
                  <a:pt x="5738749" y="613283"/>
                </a:lnTo>
                <a:lnTo>
                  <a:pt x="6088761" y="2540"/>
                </a:lnTo>
                <a:close/>
              </a:path>
              <a:path w="9144000" h="626110">
                <a:moveTo>
                  <a:pt x="6335395" y="2540"/>
                </a:moveTo>
                <a:lnTo>
                  <a:pt x="6131179" y="2540"/>
                </a:lnTo>
                <a:lnTo>
                  <a:pt x="5794883" y="611886"/>
                </a:lnTo>
                <a:lnTo>
                  <a:pt x="5986780" y="611124"/>
                </a:lnTo>
                <a:lnTo>
                  <a:pt x="6335395" y="2540"/>
                </a:lnTo>
                <a:close/>
              </a:path>
              <a:path w="9144000" h="626110">
                <a:moveTo>
                  <a:pt x="6576695" y="11557"/>
                </a:moveTo>
                <a:lnTo>
                  <a:pt x="6370447" y="8509"/>
                </a:lnTo>
                <a:lnTo>
                  <a:pt x="6032119" y="618744"/>
                </a:lnTo>
                <a:lnTo>
                  <a:pt x="6224524" y="625983"/>
                </a:lnTo>
                <a:lnTo>
                  <a:pt x="6576695" y="11557"/>
                </a:lnTo>
                <a:close/>
              </a:path>
              <a:path w="9144000" h="626110">
                <a:moveTo>
                  <a:pt x="6824472" y="9525"/>
                </a:moveTo>
                <a:lnTo>
                  <a:pt x="6618846" y="11938"/>
                </a:lnTo>
                <a:lnTo>
                  <a:pt x="6280658" y="624586"/>
                </a:lnTo>
                <a:lnTo>
                  <a:pt x="6472555" y="623824"/>
                </a:lnTo>
                <a:lnTo>
                  <a:pt x="6824472" y="9525"/>
                </a:lnTo>
                <a:close/>
              </a:path>
              <a:path w="9144000" h="626110">
                <a:moveTo>
                  <a:pt x="7082028" y="0"/>
                </a:moveTo>
                <a:lnTo>
                  <a:pt x="6874129" y="0"/>
                </a:lnTo>
                <a:lnTo>
                  <a:pt x="6539471" y="603504"/>
                </a:lnTo>
                <a:lnTo>
                  <a:pt x="6731889" y="610743"/>
                </a:lnTo>
                <a:lnTo>
                  <a:pt x="7082028" y="0"/>
                </a:lnTo>
                <a:close/>
              </a:path>
              <a:path w="9144000" h="626110">
                <a:moveTo>
                  <a:pt x="7321677" y="0"/>
                </a:moveTo>
                <a:lnTo>
                  <a:pt x="7115556" y="0"/>
                </a:lnTo>
                <a:lnTo>
                  <a:pt x="6780530" y="603885"/>
                </a:lnTo>
                <a:lnTo>
                  <a:pt x="6971792" y="610362"/>
                </a:lnTo>
                <a:lnTo>
                  <a:pt x="7321677" y="0"/>
                </a:lnTo>
                <a:close/>
              </a:path>
              <a:path w="9144000" h="626110">
                <a:moveTo>
                  <a:pt x="7567803" y="0"/>
                </a:moveTo>
                <a:lnTo>
                  <a:pt x="7360031" y="0"/>
                </a:lnTo>
                <a:lnTo>
                  <a:pt x="7025386" y="603504"/>
                </a:lnTo>
                <a:lnTo>
                  <a:pt x="7217791" y="610743"/>
                </a:lnTo>
                <a:lnTo>
                  <a:pt x="7567803" y="0"/>
                </a:lnTo>
                <a:close/>
              </a:path>
              <a:path w="9144000" h="626110">
                <a:moveTo>
                  <a:pt x="7813675" y="0"/>
                </a:moveTo>
                <a:lnTo>
                  <a:pt x="7609459" y="0"/>
                </a:lnTo>
                <a:lnTo>
                  <a:pt x="7273925" y="607695"/>
                </a:lnTo>
                <a:lnTo>
                  <a:pt x="7465822" y="606933"/>
                </a:lnTo>
                <a:lnTo>
                  <a:pt x="7813675" y="0"/>
                </a:lnTo>
                <a:close/>
              </a:path>
              <a:path w="9144000" h="626110">
                <a:moveTo>
                  <a:pt x="8043926" y="0"/>
                </a:moveTo>
                <a:lnTo>
                  <a:pt x="7836027" y="0"/>
                </a:lnTo>
                <a:lnTo>
                  <a:pt x="7503160" y="600329"/>
                </a:lnTo>
                <a:lnTo>
                  <a:pt x="7695692" y="607568"/>
                </a:lnTo>
                <a:lnTo>
                  <a:pt x="8043926" y="0"/>
                </a:lnTo>
                <a:close/>
              </a:path>
              <a:path w="9144000" h="626110">
                <a:moveTo>
                  <a:pt x="8278749" y="0"/>
                </a:moveTo>
                <a:lnTo>
                  <a:pt x="8072755" y="0"/>
                </a:lnTo>
                <a:lnTo>
                  <a:pt x="7739507" y="600710"/>
                </a:lnTo>
                <a:lnTo>
                  <a:pt x="7930896" y="607187"/>
                </a:lnTo>
                <a:lnTo>
                  <a:pt x="8278749" y="0"/>
                </a:lnTo>
                <a:close/>
              </a:path>
              <a:path w="9144000" h="626110">
                <a:moveTo>
                  <a:pt x="8518652" y="0"/>
                </a:moveTo>
                <a:lnTo>
                  <a:pt x="8312531" y="0"/>
                </a:lnTo>
                <a:lnTo>
                  <a:pt x="7979410" y="600710"/>
                </a:lnTo>
                <a:lnTo>
                  <a:pt x="8170545" y="607187"/>
                </a:lnTo>
                <a:lnTo>
                  <a:pt x="8518652" y="0"/>
                </a:lnTo>
                <a:close/>
              </a:path>
              <a:path w="9144000" h="626110">
                <a:moveTo>
                  <a:pt x="8759952" y="0"/>
                </a:moveTo>
                <a:lnTo>
                  <a:pt x="8553958" y="0"/>
                </a:lnTo>
                <a:lnTo>
                  <a:pt x="8220710" y="600710"/>
                </a:lnTo>
                <a:lnTo>
                  <a:pt x="8411845" y="607187"/>
                </a:lnTo>
                <a:lnTo>
                  <a:pt x="8759952" y="0"/>
                </a:lnTo>
                <a:close/>
              </a:path>
              <a:path w="9144000" h="626110">
                <a:moveTo>
                  <a:pt x="9004427" y="0"/>
                </a:moveTo>
                <a:lnTo>
                  <a:pt x="8798433" y="0"/>
                </a:lnTo>
                <a:lnTo>
                  <a:pt x="8465185" y="600710"/>
                </a:lnTo>
                <a:lnTo>
                  <a:pt x="8656320" y="607187"/>
                </a:lnTo>
                <a:lnTo>
                  <a:pt x="9004427" y="0"/>
                </a:lnTo>
                <a:close/>
              </a:path>
              <a:path w="9144000" h="626110">
                <a:moveTo>
                  <a:pt x="9143873" y="5207"/>
                </a:moveTo>
                <a:lnTo>
                  <a:pt x="9105646" y="0"/>
                </a:lnTo>
                <a:lnTo>
                  <a:pt x="9048115" y="0"/>
                </a:lnTo>
                <a:lnTo>
                  <a:pt x="8713597" y="605917"/>
                </a:lnTo>
                <a:lnTo>
                  <a:pt x="8905621" y="605155"/>
                </a:lnTo>
                <a:lnTo>
                  <a:pt x="9143873" y="66675"/>
                </a:lnTo>
                <a:lnTo>
                  <a:pt x="9143873" y="5207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01692" y="688340"/>
            <a:ext cx="180975" cy="934085"/>
          </a:xfrm>
          <a:prstGeom prst="rect">
            <a:avLst/>
          </a:prstGeom>
        </p:spPr>
        <p:txBody>
          <a:bodyPr vert="vert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7D7D7D"/>
                </a:solidFill>
                <a:latin typeface="Verdana"/>
                <a:cs typeface="Verdana"/>
                <a:hlinkClick r:id="rId2"/>
              </a:rPr>
              <a:t>www.rybinsk.ru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4401" y="281940"/>
            <a:ext cx="344550" cy="285335"/>
          </a:xfrm>
          <a:prstGeom prst="rect">
            <a:avLst/>
          </a:prstGeom>
          <a:solidFill>
            <a:srgbClr val="55536D"/>
          </a:solidFill>
        </p:spPr>
        <p:txBody>
          <a:bodyPr vert="horz" wrap="square" lIns="0" tIns="3873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05"/>
              </a:spcBef>
            </a:pPr>
            <a:r>
              <a:rPr lang="ru-RU" sz="1600" b="1" spc="-50" dirty="0" smtClean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ОБЩЕСТВЕННО-</a:t>
            </a:r>
            <a:r>
              <a:rPr spc="-105" dirty="0"/>
              <a:t>ДЕЛОВАЯ</a:t>
            </a:r>
            <a:r>
              <a:rPr spc="25" dirty="0"/>
              <a:t> </a:t>
            </a:r>
            <a:r>
              <a:rPr spc="-40" dirty="0"/>
              <a:t>ЗАСТРОЙКА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71426"/>
            <a:ext cx="8614870" cy="593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72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22935"/>
          </a:xfrm>
          <a:custGeom>
            <a:avLst/>
            <a:gdLst/>
            <a:ahLst/>
            <a:cxnLst/>
            <a:rect l="l" t="t" r="r" b="b"/>
            <a:pathLst>
              <a:path w="9144000" h="622935">
                <a:moveTo>
                  <a:pt x="539280" y="8382"/>
                </a:moveTo>
                <a:lnTo>
                  <a:pt x="333057" y="5334"/>
                </a:lnTo>
                <a:lnTo>
                  <a:pt x="0" y="606171"/>
                </a:lnTo>
                <a:lnTo>
                  <a:pt x="0" y="615950"/>
                </a:lnTo>
                <a:lnTo>
                  <a:pt x="187159" y="622935"/>
                </a:lnTo>
                <a:lnTo>
                  <a:pt x="539280" y="8382"/>
                </a:lnTo>
                <a:close/>
              </a:path>
              <a:path w="9144000" h="622935">
                <a:moveTo>
                  <a:pt x="796582" y="8001"/>
                </a:moveTo>
                <a:lnTo>
                  <a:pt x="591731" y="5715"/>
                </a:lnTo>
                <a:lnTo>
                  <a:pt x="253276" y="616077"/>
                </a:lnTo>
                <a:lnTo>
                  <a:pt x="444461" y="622554"/>
                </a:lnTo>
                <a:lnTo>
                  <a:pt x="796582" y="8001"/>
                </a:lnTo>
                <a:close/>
              </a:path>
              <a:path w="9144000" h="622935">
                <a:moveTo>
                  <a:pt x="1025055" y="8382"/>
                </a:moveTo>
                <a:lnTo>
                  <a:pt x="818819" y="5334"/>
                </a:lnTo>
                <a:lnTo>
                  <a:pt x="480491" y="615696"/>
                </a:lnTo>
                <a:lnTo>
                  <a:pt x="672947" y="622935"/>
                </a:lnTo>
                <a:lnTo>
                  <a:pt x="1025055" y="8382"/>
                </a:lnTo>
                <a:close/>
              </a:path>
              <a:path w="9144000" h="622935">
                <a:moveTo>
                  <a:pt x="1273302" y="4953"/>
                </a:moveTo>
                <a:lnTo>
                  <a:pt x="1067574" y="7493"/>
                </a:lnTo>
                <a:lnTo>
                  <a:pt x="728599" y="621411"/>
                </a:lnTo>
                <a:lnTo>
                  <a:pt x="920623" y="620522"/>
                </a:lnTo>
                <a:lnTo>
                  <a:pt x="1273302" y="4953"/>
                </a:lnTo>
                <a:close/>
              </a:path>
              <a:path w="9144000" h="622935">
                <a:moveTo>
                  <a:pt x="1502918" y="5207"/>
                </a:moveTo>
                <a:lnTo>
                  <a:pt x="1296670" y="2159"/>
                </a:lnTo>
                <a:lnTo>
                  <a:pt x="958329" y="612521"/>
                </a:lnTo>
                <a:lnTo>
                  <a:pt x="1150797" y="619760"/>
                </a:lnTo>
                <a:lnTo>
                  <a:pt x="1502918" y="5207"/>
                </a:lnTo>
                <a:close/>
              </a:path>
              <a:path w="9144000" h="622935">
                <a:moveTo>
                  <a:pt x="1755394" y="4826"/>
                </a:moveTo>
                <a:lnTo>
                  <a:pt x="1550543" y="2540"/>
                </a:lnTo>
                <a:lnTo>
                  <a:pt x="1212151" y="612902"/>
                </a:lnTo>
                <a:lnTo>
                  <a:pt x="1403350" y="619379"/>
                </a:lnTo>
                <a:lnTo>
                  <a:pt x="1755394" y="4826"/>
                </a:lnTo>
                <a:close/>
              </a:path>
              <a:path w="9144000" h="622935">
                <a:moveTo>
                  <a:pt x="1979168" y="5207"/>
                </a:moveTo>
                <a:lnTo>
                  <a:pt x="1772920" y="2159"/>
                </a:lnTo>
                <a:lnTo>
                  <a:pt x="1434592" y="612521"/>
                </a:lnTo>
                <a:lnTo>
                  <a:pt x="1626997" y="619760"/>
                </a:lnTo>
                <a:lnTo>
                  <a:pt x="1979168" y="5207"/>
                </a:lnTo>
                <a:close/>
              </a:path>
              <a:path w="9144000" h="622935">
                <a:moveTo>
                  <a:pt x="2236470" y="4826"/>
                </a:moveTo>
                <a:lnTo>
                  <a:pt x="2031619" y="2540"/>
                </a:lnTo>
                <a:lnTo>
                  <a:pt x="1693164" y="612902"/>
                </a:lnTo>
                <a:lnTo>
                  <a:pt x="1884299" y="619379"/>
                </a:lnTo>
                <a:lnTo>
                  <a:pt x="2236470" y="4826"/>
                </a:lnTo>
                <a:close/>
              </a:path>
              <a:path w="9144000" h="622935">
                <a:moveTo>
                  <a:pt x="2464943" y="5207"/>
                </a:moveTo>
                <a:lnTo>
                  <a:pt x="2258695" y="2159"/>
                </a:lnTo>
                <a:lnTo>
                  <a:pt x="1920367" y="612521"/>
                </a:lnTo>
                <a:lnTo>
                  <a:pt x="2112772" y="619760"/>
                </a:lnTo>
                <a:lnTo>
                  <a:pt x="2464943" y="5207"/>
                </a:lnTo>
                <a:close/>
              </a:path>
              <a:path w="9144000" h="622935">
                <a:moveTo>
                  <a:pt x="2712720" y="3175"/>
                </a:moveTo>
                <a:lnTo>
                  <a:pt x="2507107" y="5588"/>
                </a:lnTo>
                <a:lnTo>
                  <a:pt x="2168906" y="618363"/>
                </a:lnTo>
                <a:lnTo>
                  <a:pt x="2360803" y="617601"/>
                </a:lnTo>
                <a:lnTo>
                  <a:pt x="2712720" y="3175"/>
                </a:lnTo>
                <a:close/>
              </a:path>
              <a:path w="9144000" h="622935">
                <a:moveTo>
                  <a:pt x="2942971" y="2540"/>
                </a:moveTo>
                <a:lnTo>
                  <a:pt x="2735072" y="2540"/>
                </a:lnTo>
                <a:lnTo>
                  <a:pt x="2397760" y="610870"/>
                </a:lnTo>
                <a:lnTo>
                  <a:pt x="2590292" y="617855"/>
                </a:lnTo>
                <a:lnTo>
                  <a:pt x="2942971" y="2540"/>
                </a:lnTo>
                <a:close/>
              </a:path>
              <a:path w="9144000" h="622935">
                <a:moveTo>
                  <a:pt x="3182747" y="2540"/>
                </a:moveTo>
                <a:lnTo>
                  <a:pt x="2974721" y="2540"/>
                </a:lnTo>
                <a:lnTo>
                  <a:pt x="2637536" y="610870"/>
                </a:lnTo>
                <a:lnTo>
                  <a:pt x="2830068" y="617855"/>
                </a:lnTo>
                <a:lnTo>
                  <a:pt x="3182747" y="2540"/>
                </a:lnTo>
                <a:close/>
              </a:path>
              <a:path w="9144000" h="622935">
                <a:moveTo>
                  <a:pt x="3424047" y="2540"/>
                </a:moveTo>
                <a:lnTo>
                  <a:pt x="3216021" y="2540"/>
                </a:lnTo>
                <a:lnTo>
                  <a:pt x="2878836" y="610870"/>
                </a:lnTo>
                <a:lnTo>
                  <a:pt x="3071368" y="617855"/>
                </a:lnTo>
                <a:lnTo>
                  <a:pt x="3424047" y="2540"/>
                </a:lnTo>
                <a:close/>
              </a:path>
              <a:path w="9144000" h="622935">
                <a:moveTo>
                  <a:pt x="3668522" y="2540"/>
                </a:moveTo>
                <a:lnTo>
                  <a:pt x="3460496" y="2540"/>
                </a:lnTo>
                <a:lnTo>
                  <a:pt x="3123311" y="610870"/>
                </a:lnTo>
                <a:lnTo>
                  <a:pt x="3315830" y="617855"/>
                </a:lnTo>
                <a:lnTo>
                  <a:pt x="3668522" y="2540"/>
                </a:lnTo>
                <a:close/>
              </a:path>
              <a:path w="9144000" h="622935">
                <a:moveTo>
                  <a:pt x="3916172" y="0"/>
                </a:moveTo>
                <a:lnTo>
                  <a:pt x="3710559" y="2413"/>
                </a:lnTo>
                <a:lnTo>
                  <a:pt x="3372231" y="615188"/>
                </a:lnTo>
                <a:lnTo>
                  <a:pt x="3564255" y="614426"/>
                </a:lnTo>
                <a:lnTo>
                  <a:pt x="3916172" y="0"/>
                </a:lnTo>
                <a:close/>
              </a:path>
              <a:path w="9144000" h="622935">
                <a:moveTo>
                  <a:pt x="4160520" y="8382"/>
                </a:moveTo>
                <a:lnTo>
                  <a:pt x="3954272" y="5334"/>
                </a:lnTo>
                <a:lnTo>
                  <a:pt x="3615944" y="615696"/>
                </a:lnTo>
                <a:lnTo>
                  <a:pt x="3808349" y="622935"/>
                </a:lnTo>
                <a:lnTo>
                  <a:pt x="4160520" y="8382"/>
                </a:lnTo>
                <a:close/>
              </a:path>
              <a:path w="9144000" h="622935">
                <a:moveTo>
                  <a:pt x="4411853" y="2540"/>
                </a:moveTo>
                <a:lnTo>
                  <a:pt x="4205859" y="2540"/>
                </a:lnTo>
                <a:lnTo>
                  <a:pt x="3874516" y="600202"/>
                </a:lnTo>
                <a:lnTo>
                  <a:pt x="4065651" y="606679"/>
                </a:lnTo>
                <a:lnTo>
                  <a:pt x="4411853" y="2540"/>
                </a:lnTo>
                <a:close/>
              </a:path>
              <a:path w="9144000" h="622935">
                <a:moveTo>
                  <a:pt x="4635627" y="2540"/>
                </a:moveTo>
                <a:lnTo>
                  <a:pt x="4427982" y="2540"/>
                </a:lnTo>
                <a:lnTo>
                  <a:pt x="4096893" y="599821"/>
                </a:lnTo>
                <a:lnTo>
                  <a:pt x="4289425" y="607060"/>
                </a:lnTo>
                <a:lnTo>
                  <a:pt x="4635627" y="2540"/>
                </a:lnTo>
                <a:close/>
              </a:path>
              <a:path w="9144000" h="622935">
                <a:moveTo>
                  <a:pt x="5100574" y="2540"/>
                </a:moveTo>
                <a:lnTo>
                  <a:pt x="4691634" y="2540"/>
                </a:lnTo>
                <a:lnTo>
                  <a:pt x="4360291" y="600202"/>
                </a:lnTo>
                <a:lnTo>
                  <a:pt x="4551426" y="606679"/>
                </a:lnTo>
                <a:lnTo>
                  <a:pt x="4877816" y="37084"/>
                </a:lnTo>
                <a:lnTo>
                  <a:pt x="4573651" y="588010"/>
                </a:lnTo>
                <a:lnTo>
                  <a:pt x="4765675" y="587121"/>
                </a:lnTo>
                <a:lnTo>
                  <a:pt x="5100574" y="2540"/>
                </a:lnTo>
                <a:close/>
              </a:path>
              <a:path w="9144000" h="622935">
                <a:moveTo>
                  <a:pt x="5373497" y="2540"/>
                </a:moveTo>
                <a:lnTo>
                  <a:pt x="5167630" y="2540"/>
                </a:lnTo>
                <a:lnTo>
                  <a:pt x="4838065" y="597027"/>
                </a:lnTo>
                <a:lnTo>
                  <a:pt x="5029327" y="603504"/>
                </a:lnTo>
                <a:lnTo>
                  <a:pt x="5373497" y="2540"/>
                </a:lnTo>
                <a:close/>
              </a:path>
              <a:path w="9144000" h="622935">
                <a:moveTo>
                  <a:pt x="5613400" y="2540"/>
                </a:moveTo>
                <a:lnTo>
                  <a:pt x="5407406" y="2540"/>
                </a:lnTo>
                <a:lnTo>
                  <a:pt x="5077841" y="597027"/>
                </a:lnTo>
                <a:lnTo>
                  <a:pt x="5268976" y="603504"/>
                </a:lnTo>
                <a:lnTo>
                  <a:pt x="5613400" y="2540"/>
                </a:lnTo>
                <a:close/>
              </a:path>
              <a:path w="9144000" h="622935">
                <a:moveTo>
                  <a:pt x="5854700" y="2540"/>
                </a:moveTo>
                <a:lnTo>
                  <a:pt x="5648833" y="2540"/>
                </a:lnTo>
                <a:lnTo>
                  <a:pt x="5319141" y="597027"/>
                </a:lnTo>
                <a:lnTo>
                  <a:pt x="5510276" y="603504"/>
                </a:lnTo>
                <a:lnTo>
                  <a:pt x="5854700" y="2540"/>
                </a:lnTo>
                <a:close/>
              </a:path>
              <a:path w="9144000" h="622935">
                <a:moveTo>
                  <a:pt x="6083300" y="2540"/>
                </a:moveTo>
                <a:lnTo>
                  <a:pt x="5875655" y="2540"/>
                </a:lnTo>
                <a:lnTo>
                  <a:pt x="5546344" y="596646"/>
                </a:lnTo>
                <a:lnTo>
                  <a:pt x="5738749" y="603885"/>
                </a:lnTo>
                <a:lnTo>
                  <a:pt x="6083300" y="2540"/>
                </a:lnTo>
                <a:close/>
              </a:path>
              <a:path w="9144000" h="622935">
                <a:moveTo>
                  <a:pt x="6329934" y="2540"/>
                </a:moveTo>
                <a:lnTo>
                  <a:pt x="6125972" y="2540"/>
                </a:lnTo>
                <a:lnTo>
                  <a:pt x="5794883" y="602488"/>
                </a:lnTo>
                <a:lnTo>
                  <a:pt x="5986780" y="601726"/>
                </a:lnTo>
                <a:lnTo>
                  <a:pt x="6329934" y="2540"/>
                </a:lnTo>
                <a:close/>
              </a:path>
              <a:path w="9144000" h="622935">
                <a:moveTo>
                  <a:pt x="6576441" y="2540"/>
                </a:moveTo>
                <a:lnTo>
                  <a:pt x="6368415" y="2540"/>
                </a:lnTo>
                <a:lnTo>
                  <a:pt x="6032119" y="609346"/>
                </a:lnTo>
                <a:lnTo>
                  <a:pt x="6224524" y="616585"/>
                </a:lnTo>
                <a:lnTo>
                  <a:pt x="6576441" y="2540"/>
                </a:lnTo>
                <a:close/>
              </a:path>
              <a:path w="9144000" h="622935">
                <a:moveTo>
                  <a:pt x="6824472" y="0"/>
                </a:moveTo>
                <a:lnTo>
                  <a:pt x="6618846" y="2413"/>
                </a:lnTo>
                <a:lnTo>
                  <a:pt x="6280658" y="615188"/>
                </a:lnTo>
                <a:lnTo>
                  <a:pt x="6472555" y="614426"/>
                </a:lnTo>
                <a:lnTo>
                  <a:pt x="6824472" y="0"/>
                </a:lnTo>
                <a:close/>
              </a:path>
              <a:path w="9144000" h="622935">
                <a:moveTo>
                  <a:pt x="7082028" y="0"/>
                </a:moveTo>
                <a:lnTo>
                  <a:pt x="6874129" y="0"/>
                </a:lnTo>
                <a:lnTo>
                  <a:pt x="6539471" y="603504"/>
                </a:lnTo>
                <a:lnTo>
                  <a:pt x="6731889" y="610743"/>
                </a:lnTo>
                <a:lnTo>
                  <a:pt x="7082028" y="0"/>
                </a:lnTo>
                <a:close/>
              </a:path>
              <a:path w="9144000" h="622935">
                <a:moveTo>
                  <a:pt x="7321677" y="0"/>
                </a:moveTo>
                <a:lnTo>
                  <a:pt x="7115556" y="0"/>
                </a:lnTo>
                <a:lnTo>
                  <a:pt x="6780530" y="603885"/>
                </a:lnTo>
                <a:lnTo>
                  <a:pt x="6971792" y="610362"/>
                </a:lnTo>
                <a:lnTo>
                  <a:pt x="7321677" y="0"/>
                </a:lnTo>
                <a:close/>
              </a:path>
              <a:path w="9144000" h="622935">
                <a:moveTo>
                  <a:pt x="7567803" y="0"/>
                </a:moveTo>
                <a:lnTo>
                  <a:pt x="7360031" y="0"/>
                </a:lnTo>
                <a:lnTo>
                  <a:pt x="7025386" y="603504"/>
                </a:lnTo>
                <a:lnTo>
                  <a:pt x="7217791" y="610743"/>
                </a:lnTo>
                <a:lnTo>
                  <a:pt x="7567803" y="0"/>
                </a:lnTo>
                <a:close/>
              </a:path>
              <a:path w="9144000" h="622935">
                <a:moveTo>
                  <a:pt x="7813675" y="0"/>
                </a:moveTo>
                <a:lnTo>
                  <a:pt x="7609459" y="0"/>
                </a:lnTo>
                <a:lnTo>
                  <a:pt x="7273925" y="607695"/>
                </a:lnTo>
                <a:lnTo>
                  <a:pt x="7465822" y="606933"/>
                </a:lnTo>
                <a:lnTo>
                  <a:pt x="7813675" y="0"/>
                </a:lnTo>
                <a:close/>
              </a:path>
              <a:path w="9144000" h="622935">
                <a:moveTo>
                  <a:pt x="8043926" y="0"/>
                </a:moveTo>
                <a:lnTo>
                  <a:pt x="7836027" y="0"/>
                </a:lnTo>
                <a:lnTo>
                  <a:pt x="7503160" y="600329"/>
                </a:lnTo>
                <a:lnTo>
                  <a:pt x="7695692" y="607568"/>
                </a:lnTo>
                <a:lnTo>
                  <a:pt x="8043926" y="0"/>
                </a:lnTo>
                <a:close/>
              </a:path>
              <a:path w="9144000" h="622935">
                <a:moveTo>
                  <a:pt x="8278749" y="0"/>
                </a:moveTo>
                <a:lnTo>
                  <a:pt x="8072755" y="0"/>
                </a:lnTo>
                <a:lnTo>
                  <a:pt x="7739507" y="600710"/>
                </a:lnTo>
                <a:lnTo>
                  <a:pt x="7930896" y="607187"/>
                </a:lnTo>
                <a:lnTo>
                  <a:pt x="8278749" y="0"/>
                </a:lnTo>
                <a:close/>
              </a:path>
              <a:path w="9144000" h="622935">
                <a:moveTo>
                  <a:pt x="8518652" y="0"/>
                </a:moveTo>
                <a:lnTo>
                  <a:pt x="8312531" y="0"/>
                </a:lnTo>
                <a:lnTo>
                  <a:pt x="7979410" y="600710"/>
                </a:lnTo>
                <a:lnTo>
                  <a:pt x="8170545" y="607187"/>
                </a:lnTo>
                <a:lnTo>
                  <a:pt x="8518652" y="0"/>
                </a:lnTo>
                <a:close/>
              </a:path>
              <a:path w="9144000" h="622935">
                <a:moveTo>
                  <a:pt x="8759952" y="0"/>
                </a:moveTo>
                <a:lnTo>
                  <a:pt x="8553958" y="0"/>
                </a:lnTo>
                <a:lnTo>
                  <a:pt x="8220710" y="600710"/>
                </a:lnTo>
                <a:lnTo>
                  <a:pt x="8411845" y="607187"/>
                </a:lnTo>
                <a:lnTo>
                  <a:pt x="8759952" y="0"/>
                </a:lnTo>
                <a:close/>
              </a:path>
              <a:path w="9144000" h="622935">
                <a:moveTo>
                  <a:pt x="9004427" y="0"/>
                </a:moveTo>
                <a:lnTo>
                  <a:pt x="8798433" y="0"/>
                </a:lnTo>
                <a:lnTo>
                  <a:pt x="8465185" y="600710"/>
                </a:lnTo>
                <a:lnTo>
                  <a:pt x="8656320" y="607187"/>
                </a:lnTo>
                <a:lnTo>
                  <a:pt x="9004427" y="0"/>
                </a:lnTo>
                <a:close/>
              </a:path>
              <a:path w="9144000" h="622935">
                <a:moveTo>
                  <a:pt x="9143873" y="5207"/>
                </a:moveTo>
                <a:lnTo>
                  <a:pt x="9105646" y="0"/>
                </a:lnTo>
                <a:lnTo>
                  <a:pt x="9048115" y="0"/>
                </a:lnTo>
                <a:lnTo>
                  <a:pt x="8713597" y="605917"/>
                </a:lnTo>
                <a:lnTo>
                  <a:pt x="8905621" y="605155"/>
                </a:lnTo>
                <a:lnTo>
                  <a:pt x="9143873" y="66675"/>
                </a:lnTo>
                <a:lnTo>
                  <a:pt x="9143873" y="5207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01692" y="688340"/>
            <a:ext cx="180975" cy="934085"/>
          </a:xfrm>
          <a:prstGeom prst="rect">
            <a:avLst/>
          </a:prstGeom>
        </p:spPr>
        <p:txBody>
          <a:bodyPr vert="vert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7D7D7D"/>
                </a:solidFill>
                <a:latin typeface="Verdana"/>
                <a:cs typeface="Verdana"/>
                <a:hlinkClick r:id="rId2"/>
              </a:rPr>
              <a:t>www.rybinsk.ru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05"/>
              </a:spcBef>
            </a:pPr>
            <a:r>
              <a:rPr spc="-175" dirty="0"/>
              <a:t>ЖИЛАЯ</a:t>
            </a:r>
            <a:r>
              <a:rPr spc="-20" dirty="0"/>
              <a:t> </a:t>
            </a:r>
            <a:r>
              <a:rPr spc="-65" dirty="0"/>
              <a:t>ЗАСТРОЙКА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07937" y="779398"/>
          <a:ext cx="8573133" cy="3833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4355"/>
                <a:gridCol w="2491105"/>
                <a:gridCol w="1741169"/>
                <a:gridCol w="1643379"/>
                <a:gridCol w="1000125"/>
                <a:gridCol w="1143000"/>
              </a:tblGrid>
              <a:tr h="431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Наименование</a:t>
                      </a:r>
                      <a:r>
                        <a:rPr sz="1100" b="1" spc="-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площадки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Микрорайон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3660" marR="58420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Кадастровый номер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4295" marR="224154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Площадь, 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кв.м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4295" marR="3200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Категория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земель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Черепанова</a:t>
                      </a:r>
                      <a:r>
                        <a:rPr sz="1100" spc="-8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9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ул.,</a:t>
                      </a:r>
                      <a:r>
                        <a:rPr sz="1100" spc="-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17а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4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Веретье-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5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76:20:070603:53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2960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276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Гаванская</a:t>
                      </a:r>
                      <a:r>
                        <a:rPr sz="1100" spc="-8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9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ул.,</a:t>
                      </a:r>
                      <a:r>
                        <a:rPr sz="1100" spc="-4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Центр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76:20:080508:195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6400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ОД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ИЦ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3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4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Проектная,</a:t>
                      </a:r>
                      <a:r>
                        <a:rPr sz="1100" spc="-6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Переборы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5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76:20:050405:29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5191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4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Колышкина</a:t>
                      </a: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9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ул.,</a:t>
                      </a:r>
                      <a:r>
                        <a:rPr sz="1100" spc="-3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21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Заволжье-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76:20:040439:4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4500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5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Ширшова,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3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30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Заволжье-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5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76:20:0000002631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3931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99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Баррикадная,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34а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Прибрежный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76:20:060106:217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3965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99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7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3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Партизанская</a:t>
                      </a:r>
                      <a:r>
                        <a:rPr sz="1100" spc="-5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9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ул.,</a:t>
                      </a: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44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Прибрежный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76:20:060106:218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6744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99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Бульвар</a:t>
                      </a:r>
                      <a:r>
                        <a:rPr sz="1100" spc="-8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9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200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лет 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Рыбинска,</a:t>
                      </a:r>
                      <a:r>
                        <a:rPr sz="1100" spc="-8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3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Волжский</a:t>
                      </a:r>
                      <a:r>
                        <a:rPr sz="1100" spc="-5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поселок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5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76:20:010511:28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3900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68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9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6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Тракт</a:t>
                      </a: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Переборский,</a:t>
                      </a:r>
                      <a:r>
                        <a:rPr sz="1100" spc="-4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земельный</a:t>
                      </a:r>
                      <a:endParaRPr sz="1100">
                        <a:latin typeface="Verdana"/>
                        <a:cs typeface="Verdana"/>
                      </a:endParaRPr>
                    </a:p>
                    <a:p>
                      <a:pPr marL="71120">
                        <a:lnSpc>
                          <a:spcPts val="1235"/>
                        </a:lnSpc>
                      </a:pPr>
                      <a:r>
                        <a:rPr sz="1100" spc="-3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участок</a:t>
                      </a:r>
                      <a:r>
                        <a:rPr sz="1100" spc="-4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3п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Прибрежный</a:t>
                      </a:r>
                      <a:r>
                        <a:rPr sz="1100" spc="-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район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76:20:070403:216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234233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36893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10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D7D7D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17145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Переборский</a:t>
                      </a:r>
                      <a:r>
                        <a:rPr sz="1100" spc="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тракт,</a:t>
                      </a:r>
                      <a:r>
                        <a:rPr sz="1100" spc="4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земельный </a:t>
                      </a:r>
                      <a:r>
                        <a:rPr sz="1100" spc="-3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участок</a:t>
                      </a:r>
                      <a:r>
                        <a:rPr sz="1100" spc="-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7п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Прибрежный</a:t>
                      </a:r>
                      <a:r>
                        <a:rPr sz="1100" spc="-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100" spc="-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район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76:20:070403:215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92706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1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Ж1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39395">
                <a:tc gridSpan="4"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1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Итого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100" b="1" spc="-10" dirty="0">
                          <a:solidFill>
                            <a:srgbClr val="404040"/>
                          </a:solidFill>
                          <a:latin typeface="Tahoma"/>
                          <a:cs typeface="Tahoma"/>
                        </a:rPr>
                        <a:t>364530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8532876" y="281940"/>
            <a:ext cx="360045" cy="289560"/>
          </a:xfrm>
          <a:prstGeom prst="rect">
            <a:avLst/>
          </a:prstGeom>
          <a:solidFill>
            <a:srgbClr val="55536D"/>
          </a:solidFill>
        </p:spPr>
        <p:txBody>
          <a:bodyPr vert="horz" wrap="square" lIns="0" tIns="38735" rIns="0" bIns="0" rtlCol="0">
            <a:spAutoFit/>
          </a:bodyPr>
          <a:lstStyle/>
          <a:p>
            <a:pPr marL="66675">
              <a:lnSpc>
                <a:spcPct val="100000"/>
              </a:lnSpc>
              <a:spcBef>
                <a:spcPts val="305"/>
              </a:spcBef>
            </a:pPr>
            <a:r>
              <a:rPr sz="1600" b="1" spc="-25" dirty="0" smtClean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lang="ru-RU" sz="1600" b="1" spc="-25" dirty="0" smtClean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endParaRPr sz="16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68915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ject 16"/>
          <p:cNvSpPr/>
          <p:nvPr/>
        </p:nvSpPr>
        <p:spPr>
          <a:xfrm>
            <a:off x="0" y="703326"/>
            <a:ext cx="9144000" cy="723900"/>
          </a:xfrm>
          <a:custGeom>
            <a:avLst/>
            <a:gdLst/>
            <a:ahLst/>
            <a:cxnLst/>
            <a:rect l="l" t="t" r="r" b="b"/>
            <a:pathLst>
              <a:path w="9144000" h="723900">
                <a:moveTo>
                  <a:pt x="9144000" y="0"/>
                </a:moveTo>
                <a:lnTo>
                  <a:pt x="0" y="0"/>
                </a:lnTo>
                <a:lnTo>
                  <a:pt x="0" y="723900"/>
                </a:lnTo>
                <a:lnTo>
                  <a:pt x="9144000" y="723900"/>
                </a:lnTo>
                <a:lnTo>
                  <a:pt x="9144000" y="0"/>
                </a:lnTo>
                <a:close/>
              </a:path>
            </a:pathLst>
          </a:custGeom>
          <a:solidFill>
            <a:srgbClr val="943735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25" dirty="0"/>
              <a:t> </a:t>
            </a:r>
            <a:r>
              <a:rPr sz="2000" dirty="0"/>
              <a:t>|</a:t>
            </a:r>
            <a:r>
              <a:rPr sz="2000" spc="-35" dirty="0"/>
              <a:t> </a:t>
            </a:r>
            <a:r>
              <a:rPr sz="2000" spc="-60" dirty="0"/>
              <a:t>ОПИСАНИЕ</a:t>
            </a:r>
            <a:r>
              <a:rPr sz="2000" spc="-55" dirty="0"/>
              <a:t> </a:t>
            </a:r>
            <a:r>
              <a:rPr sz="2000" spc="-175" dirty="0"/>
              <a:t>ТЕРРИТОРИИ</a:t>
            </a:r>
            <a:endParaRPr sz="2000" dirty="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95752" y="4589779"/>
            <a:ext cx="4210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10" dirty="0">
                <a:solidFill>
                  <a:srgbClr val="FFFFFF"/>
                </a:solidFill>
                <a:latin typeface="Tahoma"/>
                <a:cs typeface="Tahoma"/>
              </a:rPr>
              <a:t>94,3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24096" y="4377054"/>
            <a:ext cx="5340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14" dirty="0">
                <a:solidFill>
                  <a:srgbClr val="FFFFFF"/>
                </a:solidFill>
                <a:latin typeface="Tahoma"/>
                <a:cs typeface="Tahoma"/>
              </a:rPr>
              <a:t>112,7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693419"/>
            <a:ext cx="9144000" cy="723900"/>
          </a:xfrm>
          <a:custGeom>
            <a:avLst/>
            <a:gdLst/>
            <a:ahLst/>
            <a:cxnLst/>
            <a:rect l="l" t="t" r="r" b="b"/>
            <a:pathLst>
              <a:path w="9144000" h="723900">
                <a:moveTo>
                  <a:pt x="9144000" y="0"/>
                </a:moveTo>
                <a:lnTo>
                  <a:pt x="0" y="0"/>
                </a:lnTo>
                <a:lnTo>
                  <a:pt x="0" y="723900"/>
                </a:lnTo>
                <a:lnTo>
                  <a:pt x="9144000" y="723900"/>
                </a:lnTo>
                <a:lnTo>
                  <a:pt x="9144000" y="0"/>
                </a:lnTo>
                <a:close/>
              </a:path>
            </a:pathLst>
          </a:custGeom>
          <a:solidFill>
            <a:srgbClr val="943735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5440" y="722121"/>
            <a:ext cx="1771650" cy="546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60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r>
              <a:rPr sz="20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55" dirty="0">
                <a:solidFill>
                  <a:srgbClr val="FFFFFF"/>
                </a:solidFill>
                <a:latin typeface="Tahoma"/>
                <a:cs typeface="Tahoma"/>
              </a:rPr>
              <a:t>954</a:t>
            </a:r>
            <a:r>
              <a:rPr sz="20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га</a:t>
            </a:r>
            <a:endParaRPr sz="2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400" b="1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ГОРОДА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83077" y="707212"/>
            <a:ext cx="1540510" cy="546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155" dirty="0" smtClean="0">
                <a:solidFill>
                  <a:srgbClr val="FFFFFF"/>
                </a:solidFill>
                <a:latin typeface="Tahoma"/>
                <a:cs typeface="Tahoma"/>
              </a:rPr>
              <a:t>169 474</a:t>
            </a:r>
            <a:r>
              <a:rPr sz="2000" b="1" spc="-1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65" dirty="0">
                <a:solidFill>
                  <a:srgbClr val="FFFFFF"/>
                </a:solidFill>
                <a:latin typeface="Tahoma"/>
                <a:cs typeface="Tahoma"/>
              </a:rPr>
              <a:t>чел.</a:t>
            </a:r>
            <a:endParaRPr sz="2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НАСЕЛЕНИЕ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6240" y="5765291"/>
            <a:ext cx="2016760" cy="750847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35"/>
              </a:spcBef>
            </a:pPr>
            <a:r>
              <a:rPr sz="1800" b="1" spc="-125" dirty="0" smtClean="0">
                <a:solidFill>
                  <a:srgbClr val="FFFFFF"/>
                </a:solidFill>
                <a:latin typeface="Tahoma"/>
                <a:cs typeface="Tahoma"/>
              </a:rPr>
              <a:t>0,</a:t>
            </a:r>
            <a:r>
              <a:rPr lang="ru-RU" b="1" spc="-125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800" b="1" spc="-680" dirty="0" smtClean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endParaRPr sz="1800" dirty="0">
              <a:latin typeface="Tahoma"/>
              <a:cs typeface="Tahoma"/>
            </a:endParaRPr>
          </a:p>
          <a:p>
            <a:pPr marL="90805">
              <a:lnSpc>
                <a:spcPct val="100000"/>
              </a:lnSpc>
              <a:spcBef>
                <a:spcPts val="15"/>
              </a:spcBef>
            </a:pPr>
            <a:r>
              <a:rPr sz="1400" b="1" spc="-135" dirty="0">
                <a:solidFill>
                  <a:srgbClr val="404040"/>
                </a:solidFill>
                <a:latin typeface="Tahoma"/>
                <a:cs typeface="Tahoma"/>
              </a:rPr>
              <a:t>ТЕКУЩИЙ</a:t>
            </a:r>
            <a:r>
              <a:rPr sz="1400" b="1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УРОВЕНЬ</a:t>
            </a:r>
            <a:endParaRPr sz="1400" dirty="0">
              <a:latin typeface="Tahoma"/>
              <a:cs typeface="Tahoma"/>
            </a:endParaRPr>
          </a:p>
          <a:p>
            <a:pPr marL="90805">
              <a:lnSpc>
                <a:spcPct val="100000"/>
              </a:lnSpc>
            </a:pP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БЕЗРАБОТИЦЫ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60420" y="5765291"/>
            <a:ext cx="2144395" cy="750847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800" b="1" spc="-20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z="1800" b="1" spc="-20" dirty="0" smtClean="0">
                <a:solidFill>
                  <a:srgbClr val="FFFFFF"/>
                </a:solidFill>
                <a:latin typeface="Tahoma"/>
                <a:cs typeface="Tahoma"/>
              </a:rPr>
              <a:t> 361</a:t>
            </a:r>
            <a:endParaRPr sz="1800" dirty="0">
              <a:latin typeface="Tahoma"/>
              <a:cs typeface="Tahoma"/>
            </a:endParaRPr>
          </a:p>
          <a:p>
            <a:pPr marL="92075">
              <a:lnSpc>
                <a:spcPct val="100000"/>
              </a:lnSpc>
              <a:spcBef>
                <a:spcPts val="15"/>
              </a:spcBef>
            </a:pP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ЗАРЕГИСТИРОВАННЫХ</a:t>
            </a:r>
            <a:endParaRPr sz="1400" dirty="0">
              <a:latin typeface="Tahoma"/>
              <a:cs typeface="Tahoma"/>
            </a:endParaRPr>
          </a:p>
          <a:p>
            <a:pPr marL="92075">
              <a:lnSpc>
                <a:spcPct val="100000"/>
              </a:lnSpc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ОРГАНИЗАЦИЙ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94959" y="703326"/>
            <a:ext cx="229298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65" dirty="0" smtClean="0">
                <a:solidFill>
                  <a:srgbClr val="FFFFFF"/>
                </a:solidFill>
                <a:latin typeface="Tahoma"/>
                <a:cs typeface="Tahoma"/>
              </a:rPr>
              <a:t>58</a:t>
            </a:r>
            <a:r>
              <a:rPr lang="ru-RU" sz="2000" b="1" spc="-165" dirty="0" smtClean="0">
                <a:solidFill>
                  <a:srgbClr val="FFFFFF"/>
                </a:solidFill>
                <a:latin typeface="Tahoma"/>
                <a:cs typeface="Tahoma"/>
              </a:rPr>
              <a:t> 332 </a:t>
            </a:r>
            <a:r>
              <a:rPr sz="2000" b="1" spc="-1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Tahoma"/>
                <a:cs typeface="Tahoma"/>
              </a:rPr>
              <a:t>чел.</a:t>
            </a:r>
            <a:endParaRPr sz="2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120" dirty="0">
                <a:solidFill>
                  <a:srgbClr val="404040"/>
                </a:solidFill>
                <a:latin typeface="Tahoma"/>
                <a:cs typeface="Tahoma"/>
              </a:rPr>
              <a:t>ЗАНЯТЫЕ</a:t>
            </a: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ПО</a:t>
            </a:r>
            <a:r>
              <a:rPr sz="1200" b="1" spc="-30" dirty="0">
                <a:solidFill>
                  <a:srgbClr val="404040"/>
                </a:solidFill>
                <a:latin typeface="Tahoma"/>
                <a:cs typeface="Tahoma"/>
              </a:rPr>
              <a:t> ПОЛНОМУ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50" dirty="0">
                <a:solidFill>
                  <a:srgbClr val="404040"/>
                </a:solidFill>
                <a:latin typeface="Tahoma"/>
                <a:cs typeface="Tahoma"/>
              </a:rPr>
              <a:t>КРУГУ</a:t>
            </a:r>
            <a:endParaRPr sz="1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ОРГАНИЗАЦИЙ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588252" y="5765291"/>
            <a:ext cx="2144395" cy="750847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lang="ru-RU" b="1" spc="-140" dirty="0" smtClean="0">
                <a:solidFill>
                  <a:srgbClr val="FFFFFF"/>
                </a:solidFill>
                <a:latin typeface="Tahoma"/>
                <a:cs typeface="Tahoma"/>
              </a:rPr>
              <a:t>51,6 </a:t>
            </a:r>
            <a:r>
              <a:rPr sz="1800" b="1" spc="-20" dirty="0" err="1" smtClean="0">
                <a:solidFill>
                  <a:srgbClr val="FFFFFF"/>
                </a:solidFill>
                <a:latin typeface="Tahoma"/>
                <a:cs typeface="Tahoma"/>
              </a:rPr>
              <a:t>млрд</a:t>
            </a:r>
            <a:r>
              <a:rPr sz="1800" b="1" spc="-2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8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Tahoma"/>
                <a:cs typeface="Tahoma"/>
              </a:rPr>
              <a:t>руб.</a:t>
            </a:r>
            <a:endParaRPr sz="1800" dirty="0">
              <a:latin typeface="Tahoma"/>
              <a:cs typeface="Tahoma"/>
            </a:endParaRPr>
          </a:p>
          <a:p>
            <a:pPr marL="92075">
              <a:lnSpc>
                <a:spcPct val="100000"/>
              </a:lnSpc>
              <a:spcBef>
                <a:spcPts val="15"/>
              </a:spcBef>
            </a:pPr>
            <a:r>
              <a:rPr sz="1400" b="1" spc="-55" dirty="0">
                <a:solidFill>
                  <a:srgbClr val="404040"/>
                </a:solidFill>
                <a:latin typeface="Tahoma"/>
                <a:cs typeface="Tahoma"/>
              </a:rPr>
              <a:t>ОБОРОТ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 РОЗНИЧНОЙ</a:t>
            </a:r>
            <a:endParaRPr sz="1400" dirty="0">
              <a:latin typeface="Tahoma"/>
              <a:cs typeface="Tahoma"/>
            </a:endParaRPr>
          </a:p>
          <a:p>
            <a:pPr marL="92075">
              <a:lnSpc>
                <a:spcPct val="100000"/>
              </a:lnSpc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ТОРГОВЛИ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105400" y="1741326"/>
            <a:ext cx="3627247" cy="1726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29335" marR="5080" indent="-1017269">
              <a:lnSpc>
                <a:spcPct val="100000"/>
              </a:lnSpc>
              <a:spcBef>
                <a:spcPts val="105"/>
              </a:spcBef>
            </a:pPr>
            <a:r>
              <a:rPr lang="ru-RU" b="1" spc="-35" dirty="0" smtClean="0">
                <a:solidFill>
                  <a:srgbClr val="740000"/>
                </a:solidFill>
                <a:latin typeface="Tahoma"/>
                <a:cs typeface="Tahoma"/>
              </a:rPr>
              <a:t>        </a:t>
            </a:r>
            <a:r>
              <a:rPr b="1" spc="-35" dirty="0" err="1" smtClean="0">
                <a:solidFill>
                  <a:srgbClr val="740000"/>
                </a:solidFill>
                <a:latin typeface="Tahoma"/>
                <a:cs typeface="Tahoma"/>
              </a:rPr>
              <a:t>Инвестиции</a:t>
            </a:r>
            <a:r>
              <a:rPr b="1" spc="-45" dirty="0" smtClean="0">
                <a:solidFill>
                  <a:srgbClr val="740000"/>
                </a:solidFill>
                <a:latin typeface="Tahoma"/>
                <a:cs typeface="Tahoma"/>
              </a:rPr>
              <a:t> </a:t>
            </a:r>
            <a:r>
              <a:rPr b="1" spc="-110" dirty="0">
                <a:solidFill>
                  <a:srgbClr val="740000"/>
                </a:solidFill>
                <a:latin typeface="Tahoma"/>
                <a:cs typeface="Tahoma"/>
              </a:rPr>
              <a:t>в</a:t>
            </a:r>
            <a:r>
              <a:rPr b="1" spc="-5" dirty="0">
                <a:solidFill>
                  <a:srgbClr val="740000"/>
                </a:solidFill>
                <a:latin typeface="Tahoma"/>
                <a:cs typeface="Tahoma"/>
              </a:rPr>
              <a:t> </a:t>
            </a:r>
            <a:r>
              <a:rPr b="1" spc="-10" dirty="0" err="1" smtClean="0">
                <a:solidFill>
                  <a:srgbClr val="740000"/>
                </a:solidFill>
                <a:latin typeface="Tahoma"/>
                <a:cs typeface="Tahoma"/>
              </a:rPr>
              <a:t>основной</a:t>
            </a:r>
            <a:r>
              <a:rPr lang="ru-RU" b="1" spc="-30" dirty="0">
                <a:solidFill>
                  <a:srgbClr val="740000"/>
                </a:solidFill>
                <a:latin typeface="Tahoma"/>
                <a:cs typeface="Tahoma"/>
              </a:rPr>
              <a:t> </a:t>
            </a:r>
            <a:r>
              <a:rPr b="1" spc="-20" dirty="0" err="1" smtClean="0">
                <a:solidFill>
                  <a:srgbClr val="740000"/>
                </a:solidFill>
                <a:latin typeface="Tahoma"/>
                <a:cs typeface="Tahoma"/>
              </a:rPr>
              <a:t>капитал</a:t>
            </a:r>
            <a:r>
              <a:rPr b="1" spc="-20" dirty="0">
                <a:solidFill>
                  <a:srgbClr val="740000"/>
                </a:solidFill>
                <a:latin typeface="Tahoma"/>
                <a:cs typeface="Tahoma"/>
              </a:rPr>
              <a:t>, млрд.</a:t>
            </a:r>
            <a:r>
              <a:rPr b="1" spc="-65" dirty="0">
                <a:solidFill>
                  <a:srgbClr val="740000"/>
                </a:solidFill>
                <a:latin typeface="Tahoma"/>
                <a:cs typeface="Tahoma"/>
              </a:rPr>
              <a:t> </a:t>
            </a:r>
            <a:r>
              <a:rPr b="1" spc="-20" dirty="0" err="1">
                <a:solidFill>
                  <a:srgbClr val="740000"/>
                </a:solidFill>
                <a:latin typeface="Tahoma"/>
                <a:cs typeface="Tahoma"/>
              </a:rPr>
              <a:t>руб</a:t>
            </a:r>
            <a:r>
              <a:rPr b="1" spc="-20" dirty="0" smtClean="0">
                <a:solidFill>
                  <a:srgbClr val="740000"/>
                </a:solidFill>
                <a:latin typeface="Tahoma"/>
                <a:cs typeface="Tahoma"/>
              </a:rPr>
              <a:t>.</a:t>
            </a:r>
            <a:endParaRPr lang="ru-RU" b="1" spc="-20" dirty="0" smtClean="0">
              <a:solidFill>
                <a:srgbClr val="740000"/>
              </a:solidFill>
              <a:latin typeface="Tahoma"/>
              <a:cs typeface="Tahoma"/>
            </a:endParaRPr>
          </a:p>
          <a:p>
            <a:pPr marL="1029335" marR="5080" indent="-1017269">
              <a:lnSpc>
                <a:spcPct val="100000"/>
              </a:lnSpc>
              <a:spcBef>
                <a:spcPts val="105"/>
              </a:spcBef>
            </a:pPr>
            <a:endParaRPr lang="ru-RU" b="1" spc="-20" dirty="0" smtClean="0">
              <a:solidFill>
                <a:srgbClr val="740000"/>
              </a:solidFill>
              <a:latin typeface="Tahoma"/>
              <a:cs typeface="Tahoma"/>
            </a:endParaRPr>
          </a:p>
          <a:p>
            <a:pPr marL="1029335" marR="5080" indent="-1017269">
              <a:lnSpc>
                <a:spcPct val="100000"/>
              </a:lnSpc>
              <a:spcBef>
                <a:spcPts val="105"/>
              </a:spcBef>
            </a:pPr>
            <a:r>
              <a:rPr lang="ru-RU" b="1" dirty="0" smtClean="0">
                <a:solidFill>
                  <a:srgbClr val="740000"/>
                </a:solidFill>
                <a:latin typeface="Tahoma"/>
                <a:cs typeface="Tahoma"/>
              </a:rPr>
              <a:t>2022 год – 6,3</a:t>
            </a:r>
          </a:p>
          <a:p>
            <a:pPr marL="1029335" marR="5080" indent="-1017269">
              <a:lnSpc>
                <a:spcPct val="100000"/>
              </a:lnSpc>
              <a:spcBef>
                <a:spcPts val="105"/>
              </a:spcBef>
            </a:pPr>
            <a:r>
              <a:rPr lang="ru-RU" b="1" spc="-20" dirty="0" smtClean="0">
                <a:solidFill>
                  <a:srgbClr val="740000"/>
                </a:solidFill>
                <a:latin typeface="Tahoma"/>
                <a:cs typeface="Tahoma"/>
              </a:rPr>
              <a:t>2023 год – 10,0</a:t>
            </a:r>
          </a:p>
          <a:p>
            <a:pPr marL="1029335" marR="5080" indent="-1017269">
              <a:lnSpc>
                <a:spcPct val="100000"/>
              </a:lnSpc>
              <a:spcBef>
                <a:spcPts val="105"/>
              </a:spcBef>
            </a:pPr>
            <a:r>
              <a:rPr lang="ru-RU" b="1" spc="-20" dirty="0" smtClean="0">
                <a:solidFill>
                  <a:srgbClr val="740000"/>
                </a:solidFill>
                <a:latin typeface="Tahoma"/>
                <a:cs typeface="Tahoma"/>
              </a:rPr>
              <a:t>2024 год – 18,4</a:t>
            </a:r>
            <a:endParaRPr lang="ru-RU" b="1" spc="-20" dirty="0">
              <a:solidFill>
                <a:srgbClr val="740000"/>
              </a:solidFill>
              <a:latin typeface="Tahoma"/>
              <a:cs typeface="Tahoma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09752" y="1664158"/>
            <a:ext cx="4572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Среднемесячная заработная плата (промышленность) тыс. рублей</a:t>
            </a:r>
          </a:p>
          <a:p>
            <a:endParaRPr lang="ru-RU" sz="1800" b="1" dirty="0" smtClean="0">
              <a:solidFill>
                <a:srgbClr val="74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800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год – </a:t>
            </a:r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58,3</a:t>
            </a:r>
          </a:p>
          <a:p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год – 69,4 </a:t>
            </a:r>
          </a:p>
          <a:p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 год – 81,1</a:t>
            </a:r>
            <a:r>
              <a:rPr lang="ru-RU" sz="2400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ru-RU" b="1" dirty="0">
              <a:solidFill>
                <a:srgbClr val="74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b="1" dirty="0" smtClean="0">
              <a:solidFill>
                <a:srgbClr val="74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отгружаемой продукции</a:t>
            </a:r>
          </a:p>
          <a:p>
            <a:endParaRPr lang="ru-RU" b="1" dirty="0" smtClean="0">
              <a:solidFill>
                <a:srgbClr val="74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лрд. рублей</a:t>
            </a:r>
            <a:endParaRPr lang="ru-RU" b="1" dirty="0">
              <a:solidFill>
                <a:srgbClr val="74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год – 94,3</a:t>
            </a:r>
          </a:p>
          <a:p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год – 112,7</a:t>
            </a:r>
          </a:p>
          <a:p>
            <a:r>
              <a:rPr lang="ru-RU" b="1" dirty="0" smtClean="0">
                <a:solidFill>
                  <a:srgbClr val="74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 год – 121,8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147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26110"/>
          </a:xfrm>
          <a:custGeom>
            <a:avLst/>
            <a:gdLst/>
            <a:ahLst/>
            <a:cxnLst/>
            <a:rect l="l" t="t" r="r" b="b"/>
            <a:pathLst>
              <a:path w="9144000" h="626110">
                <a:moveTo>
                  <a:pt x="539280" y="8382"/>
                </a:moveTo>
                <a:lnTo>
                  <a:pt x="333057" y="5334"/>
                </a:lnTo>
                <a:lnTo>
                  <a:pt x="0" y="606044"/>
                </a:lnTo>
                <a:lnTo>
                  <a:pt x="0" y="615823"/>
                </a:lnTo>
                <a:lnTo>
                  <a:pt x="187159" y="622808"/>
                </a:lnTo>
                <a:lnTo>
                  <a:pt x="539280" y="8382"/>
                </a:lnTo>
                <a:close/>
              </a:path>
              <a:path w="9144000" h="626110">
                <a:moveTo>
                  <a:pt x="787057" y="8001"/>
                </a:moveTo>
                <a:lnTo>
                  <a:pt x="582206" y="5715"/>
                </a:lnTo>
                <a:lnTo>
                  <a:pt x="243751" y="615950"/>
                </a:lnTo>
                <a:lnTo>
                  <a:pt x="434936" y="622427"/>
                </a:lnTo>
                <a:lnTo>
                  <a:pt x="787057" y="8001"/>
                </a:lnTo>
                <a:close/>
              </a:path>
              <a:path w="9144000" h="626110">
                <a:moveTo>
                  <a:pt x="1025055" y="8382"/>
                </a:moveTo>
                <a:lnTo>
                  <a:pt x="818819" y="5334"/>
                </a:lnTo>
                <a:lnTo>
                  <a:pt x="480491" y="615569"/>
                </a:lnTo>
                <a:lnTo>
                  <a:pt x="672947" y="622808"/>
                </a:lnTo>
                <a:lnTo>
                  <a:pt x="1025055" y="8382"/>
                </a:lnTo>
                <a:close/>
              </a:path>
              <a:path w="9144000" h="626110">
                <a:moveTo>
                  <a:pt x="1273302" y="4953"/>
                </a:moveTo>
                <a:lnTo>
                  <a:pt x="1067574" y="7493"/>
                </a:lnTo>
                <a:lnTo>
                  <a:pt x="728599" y="621284"/>
                </a:lnTo>
                <a:lnTo>
                  <a:pt x="920623" y="620395"/>
                </a:lnTo>
                <a:lnTo>
                  <a:pt x="1273302" y="4953"/>
                </a:lnTo>
                <a:close/>
              </a:path>
              <a:path w="9144000" h="626110">
                <a:moveTo>
                  <a:pt x="1502918" y="5207"/>
                </a:moveTo>
                <a:lnTo>
                  <a:pt x="1296670" y="2159"/>
                </a:lnTo>
                <a:lnTo>
                  <a:pt x="958329" y="612394"/>
                </a:lnTo>
                <a:lnTo>
                  <a:pt x="1150797" y="619633"/>
                </a:lnTo>
                <a:lnTo>
                  <a:pt x="1502918" y="5207"/>
                </a:lnTo>
                <a:close/>
              </a:path>
              <a:path w="9144000" h="626110">
                <a:moveTo>
                  <a:pt x="1745869" y="4826"/>
                </a:moveTo>
                <a:lnTo>
                  <a:pt x="1541018" y="2540"/>
                </a:lnTo>
                <a:lnTo>
                  <a:pt x="1202626" y="612775"/>
                </a:lnTo>
                <a:lnTo>
                  <a:pt x="1393825" y="619252"/>
                </a:lnTo>
                <a:lnTo>
                  <a:pt x="1745869" y="4826"/>
                </a:lnTo>
                <a:close/>
              </a:path>
              <a:path w="9144000" h="626110">
                <a:moveTo>
                  <a:pt x="1979168" y="5207"/>
                </a:moveTo>
                <a:lnTo>
                  <a:pt x="1772920" y="2159"/>
                </a:lnTo>
                <a:lnTo>
                  <a:pt x="1434592" y="612394"/>
                </a:lnTo>
                <a:lnTo>
                  <a:pt x="1626997" y="619633"/>
                </a:lnTo>
                <a:lnTo>
                  <a:pt x="1979168" y="5207"/>
                </a:lnTo>
                <a:close/>
              </a:path>
              <a:path w="9144000" h="626110">
                <a:moveTo>
                  <a:pt x="2226945" y="4826"/>
                </a:moveTo>
                <a:lnTo>
                  <a:pt x="2022094" y="2540"/>
                </a:lnTo>
                <a:lnTo>
                  <a:pt x="1683639" y="612775"/>
                </a:lnTo>
                <a:lnTo>
                  <a:pt x="1874774" y="619252"/>
                </a:lnTo>
                <a:lnTo>
                  <a:pt x="2226945" y="4826"/>
                </a:lnTo>
                <a:close/>
              </a:path>
              <a:path w="9144000" h="626110">
                <a:moveTo>
                  <a:pt x="2464943" y="5207"/>
                </a:moveTo>
                <a:lnTo>
                  <a:pt x="2258695" y="2159"/>
                </a:lnTo>
                <a:lnTo>
                  <a:pt x="1920367" y="612394"/>
                </a:lnTo>
                <a:lnTo>
                  <a:pt x="2112772" y="619633"/>
                </a:lnTo>
                <a:lnTo>
                  <a:pt x="2464943" y="5207"/>
                </a:lnTo>
                <a:close/>
              </a:path>
              <a:path w="9144000" h="626110">
                <a:moveTo>
                  <a:pt x="2712720" y="3175"/>
                </a:moveTo>
                <a:lnTo>
                  <a:pt x="2507107" y="5588"/>
                </a:lnTo>
                <a:lnTo>
                  <a:pt x="2168906" y="618236"/>
                </a:lnTo>
                <a:lnTo>
                  <a:pt x="2360803" y="617474"/>
                </a:lnTo>
                <a:lnTo>
                  <a:pt x="2712720" y="3175"/>
                </a:lnTo>
                <a:close/>
              </a:path>
              <a:path w="9144000" h="626110">
                <a:moveTo>
                  <a:pt x="2942971" y="2540"/>
                </a:moveTo>
                <a:lnTo>
                  <a:pt x="2735072" y="2540"/>
                </a:lnTo>
                <a:lnTo>
                  <a:pt x="2397760" y="610743"/>
                </a:lnTo>
                <a:lnTo>
                  <a:pt x="2590292" y="617728"/>
                </a:lnTo>
                <a:lnTo>
                  <a:pt x="2942971" y="2540"/>
                </a:lnTo>
                <a:close/>
              </a:path>
              <a:path w="9144000" h="626110">
                <a:moveTo>
                  <a:pt x="3182747" y="2540"/>
                </a:moveTo>
                <a:lnTo>
                  <a:pt x="2974721" y="2540"/>
                </a:lnTo>
                <a:lnTo>
                  <a:pt x="2637536" y="610743"/>
                </a:lnTo>
                <a:lnTo>
                  <a:pt x="2830068" y="617728"/>
                </a:lnTo>
                <a:lnTo>
                  <a:pt x="3182747" y="2540"/>
                </a:lnTo>
                <a:close/>
              </a:path>
              <a:path w="9144000" h="626110">
                <a:moveTo>
                  <a:pt x="3424047" y="2540"/>
                </a:moveTo>
                <a:lnTo>
                  <a:pt x="3216021" y="2540"/>
                </a:lnTo>
                <a:lnTo>
                  <a:pt x="2878836" y="610743"/>
                </a:lnTo>
                <a:lnTo>
                  <a:pt x="3071368" y="617728"/>
                </a:lnTo>
                <a:lnTo>
                  <a:pt x="3424047" y="2540"/>
                </a:lnTo>
                <a:close/>
              </a:path>
              <a:path w="9144000" h="626110">
                <a:moveTo>
                  <a:pt x="3668522" y="2540"/>
                </a:moveTo>
                <a:lnTo>
                  <a:pt x="3460496" y="2540"/>
                </a:lnTo>
                <a:lnTo>
                  <a:pt x="3123311" y="610743"/>
                </a:lnTo>
                <a:lnTo>
                  <a:pt x="3315830" y="617728"/>
                </a:lnTo>
                <a:lnTo>
                  <a:pt x="3668522" y="2540"/>
                </a:lnTo>
                <a:close/>
              </a:path>
              <a:path w="9144000" h="626110">
                <a:moveTo>
                  <a:pt x="3916172" y="0"/>
                </a:moveTo>
                <a:lnTo>
                  <a:pt x="3710559" y="2413"/>
                </a:lnTo>
                <a:lnTo>
                  <a:pt x="3372231" y="615061"/>
                </a:lnTo>
                <a:lnTo>
                  <a:pt x="3564255" y="614299"/>
                </a:lnTo>
                <a:lnTo>
                  <a:pt x="3916172" y="0"/>
                </a:lnTo>
                <a:close/>
              </a:path>
              <a:path w="9144000" h="626110">
                <a:moveTo>
                  <a:pt x="4160520" y="8382"/>
                </a:moveTo>
                <a:lnTo>
                  <a:pt x="3954272" y="5334"/>
                </a:lnTo>
                <a:lnTo>
                  <a:pt x="3615944" y="615569"/>
                </a:lnTo>
                <a:lnTo>
                  <a:pt x="3808349" y="622808"/>
                </a:lnTo>
                <a:lnTo>
                  <a:pt x="4160520" y="8382"/>
                </a:lnTo>
                <a:close/>
              </a:path>
              <a:path w="9144000" h="626110">
                <a:moveTo>
                  <a:pt x="4407789" y="2540"/>
                </a:moveTo>
                <a:lnTo>
                  <a:pt x="4201668" y="2540"/>
                </a:lnTo>
                <a:lnTo>
                  <a:pt x="3864991" y="609600"/>
                </a:lnTo>
                <a:lnTo>
                  <a:pt x="4056126" y="616077"/>
                </a:lnTo>
                <a:lnTo>
                  <a:pt x="4407789" y="2540"/>
                </a:lnTo>
                <a:close/>
              </a:path>
              <a:path w="9144000" h="626110">
                <a:moveTo>
                  <a:pt x="4641088" y="2540"/>
                </a:moveTo>
                <a:lnTo>
                  <a:pt x="4433189" y="2540"/>
                </a:lnTo>
                <a:lnTo>
                  <a:pt x="4096893" y="609219"/>
                </a:lnTo>
                <a:lnTo>
                  <a:pt x="4289425" y="616458"/>
                </a:lnTo>
                <a:lnTo>
                  <a:pt x="4641088" y="2540"/>
                </a:lnTo>
                <a:close/>
              </a:path>
              <a:path w="9144000" h="626110">
                <a:moveTo>
                  <a:pt x="4893564" y="2540"/>
                </a:moveTo>
                <a:lnTo>
                  <a:pt x="4687443" y="2540"/>
                </a:lnTo>
                <a:lnTo>
                  <a:pt x="4350766" y="609600"/>
                </a:lnTo>
                <a:lnTo>
                  <a:pt x="4541901" y="616077"/>
                </a:lnTo>
                <a:lnTo>
                  <a:pt x="4893564" y="2540"/>
                </a:lnTo>
                <a:close/>
              </a:path>
              <a:path w="9144000" h="626110">
                <a:moveTo>
                  <a:pt x="5121021" y="2540"/>
                </a:moveTo>
                <a:lnTo>
                  <a:pt x="4916932" y="2540"/>
                </a:lnTo>
                <a:lnTo>
                  <a:pt x="4583176" y="606933"/>
                </a:lnTo>
                <a:lnTo>
                  <a:pt x="4775200" y="606044"/>
                </a:lnTo>
                <a:lnTo>
                  <a:pt x="5121021" y="2540"/>
                </a:lnTo>
                <a:close/>
              </a:path>
              <a:path w="9144000" h="626110">
                <a:moveTo>
                  <a:pt x="5369433" y="2540"/>
                </a:moveTo>
                <a:lnTo>
                  <a:pt x="5163439" y="2540"/>
                </a:lnTo>
                <a:lnTo>
                  <a:pt x="4828540" y="606425"/>
                </a:lnTo>
                <a:lnTo>
                  <a:pt x="5019802" y="612902"/>
                </a:lnTo>
                <a:lnTo>
                  <a:pt x="5369433" y="2540"/>
                </a:lnTo>
                <a:close/>
              </a:path>
              <a:path w="9144000" h="626110">
                <a:moveTo>
                  <a:pt x="5609209" y="2540"/>
                </a:moveTo>
                <a:lnTo>
                  <a:pt x="5403215" y="2540"/>
                </a:lnTo>
                <a:lnTo>
                  <a:pt x="5068316" y="606425"/>
                </a:lnTo>
                <a:lnTo>
                  <a:pt x="5259451" y="612902"/>
                </a:lnTo>
                <a:lnTo>
                  <a:pt x="5609209" y="2540"/>
                </a:lnTo>
                <a:close/>
              </a:path>
              <a:path w="9144000" h="626110">
                <a:moveTo>
                  <a:pt x="5850509" y="2540"/>
                </a:moveTo>
                <a:lnTo>
                  <a:pt x="5644515" y="2540"/>
                </a:lnTo>
                <a:lnTo>
                  <a:pt x="5309616" y="606425"/>
                </a:lnTo>
                <a:lnTo>
                  <a:pt x="5500751" y="612902"/>
                </a:lnTo>
                <a:lnTo>
                  <a:pt x="5850509" y="2540"/>
                </a:lnTo>
                <a:close/>
              </a:path>
              <a:path w="9144000" h="626110">
                <a:moveTo>
                  <a:pt x="6088761" y="2540"/>
                </a:moveTo>
                <a:lnTo>
                  <a:pt x="5880862" y="2540"/>
                </a:lnTo>
                <a:lnTo>
                  <a:pt x="5546344" y="606044"/>
                </a:lnTo>
                <a:lnTo>
                  <a:pt x="5738749" y="613283"/>
                </a:lnTo>
                <a:lnTo>
                  <a:pt x="6088761" y="2540"/>
                </a:lnTo>
                <a:close/>
              </a:path>
              <a:path w="9144000" h="626110">
                <a:moveTo>
                  <a:pt x="6335395" y="2540"/>
                </a:moveTo>
                <a:lnTo>
                  <a:pt x="6131179" y="2540"/>
                </a:lnTo>
                <a:lnTo>
                  <a:pt x="5794883" y="611886"/>
                </a:lnTo>
                <a:lnTo>
                  <a:pt x="5986780" y="611124"/>
                </a:lnTo>
                <a:lnTo>
                  <a:pt x="6335395" y="2540"/>
                </a:lnTo>
                <a:close/>
              </a:path>
              <a:path w="9144000" h="626110">
                <a:moveTo>
                  <a:pt x="6576695" y="11557"/>
                </a:moveTo>
                <a:lnTo>
                  <a:pt x="6370447" y="8509"/>
                </a:lnTo>
                <a:lnTo>
                  <a:pt x="6032119" y="618744"/>
                </a:lnTo>
                <a:lnTo>
                  <a:pt x="6224524" y="625983"/>
                </a:lnTo>
                <a:lnTo>
                  <a:pt x="6576695" y="11557"/>
                </a:lnTo>
                <a:close/>
              </a:path>
              <a:path w="9144000" h="626110">
                <a:moveTo>
                  <a:pt x="6824472" y="9525"/>
                </a:moveTo>
                <a:lnTo>
                  <a:pt x="6618846" y="11938"/>
                </a:lnTo>
                <a:lnTo>
                  <a:pt x="6280658" y="624586"/>
                </a:lnTo>
                <a:lnTo>
                  <a:pt x="6472555" y="623824"/>
                </a:lnTo>
                <a:lnTo>
                  <a:pt x="6824472" y="9525"/>
                </a:lnTo>
                <a:close/>
              </a:path>
              <a:path w="9144000" h="626110">
                <a:moveTo>
                  <a:pt x="7082028" y="0"/>
                </a:moveTo>
                <a:lnTo>
                  <a:pt x="6874129" y="0"/>
                </a:lnTo>
                <a:lnTo>
                  <a:pt x="6539471" y="603504"/>
                </a:lnTo>
                <a:lnTo>
                  <a:pt x="6731889" y="610743"/>
                </a:lnTo>
                <a:lnTo>
                  <a:pt x="7082028" y="0"/>
                </a:lnTo>
                <a:close/>
              </a:path>
              <a:path w="9144000" h="626110">
                <a:moveTo>
                  <a:pt x="7321677" y="0"/>
                </a:moveTo>
                <a:lnTo>
                  <a:pt x="7115556" y="0"/>
                </a:lnTo>
                <a:lnTo>
                  <a:pt x="6780530" y="603885"/>
                </a:lnTo>
                <a:lnTo>
                  <a:pt x="6971792" y="610362"/>
                </a:lnTo>
                <a:lnTo>
                  <a:pt x="7321677" y="0"/>
                </a:lnTo>
                <a:close/>
              </a:path>
              <a:path w="9144000" h="626110">
                <a:moveTo>
                  <a:pt x="7567803" y="0"/>
                </a:moveTo>
                <a:lnTo>
                  <a:pt x="7360031" y="0"/>
                </a:lnTo>
                <a:lnTo>
                  <a:pt x="7025386" y="603504"/>
                </a:lnTo>
                <a:lnTo>
                  <a:pt x="7217791" y="610743"/>
                </a:lnTo>
                <a:lnTo>
                  <a:pt x="7567803" y="0"/>
                </a:lnTo>
                <a:close/>
              </a:path>
              <a:path w="9144000" h="626110">
                <a:moveTo>
                  <a:pt x="7813675" y="0"/>
                </a:moveTo>
                <a:lnTo>
                  <a:pt x="7609459" y="0"/>
                </a:lnTo>
                <a:lnTo>
                  <a:pt x="7273925" y="607695"/>
                </a:lnTo>
                <a:lnTo>
                  <a:pt x="7465822" y="606933"/>
                </a:lnTo>
                <a:lnTo>
                  <a:pt x="7813675" y="0"/>
                </a:lnTo>
                <a:close/>
              </a:path>
              <a:path w="9144000" h="626110">
                <a:moveTo>
                  <a:pt x="8043926" y="0"/>
                </a:moveTo>
                <a:lnTo>
                  <a:pt x="7836027" y="0"/>
                </a:lnTo>
                <a:lnTo>
                  <a:pt x="7503160" y="600329"/>
                </a:lnTo>
                <a:lnTo>
                  <a:pt x="7695692" y="607568"/>
                </a:lnTo>
                <a:lnTo>
                  <a:pt x="8043926" y="0"/>
                </a:lnTo>
                <a:close/>
              </a:path>
              <a:path w="9144000" h="626110">
                <a:moveTo>
                  <a:pt x="8278749" y="0"/>
                </a:moveTo>
                <a:lnTo>
                  <a:pt x="8072755" y="0"/>
                </a:lnTo>
                <a:lnTo>
                  <a:pt x="7739507" y="600710"/>
                </a:lnTo>
                <a:lnTo>
                  <a:pt x="7930896" y="607187"/>
                </a:lnTo>
                <a:lnTo>
                  <a:pt x="8278749" y="0"/>
                </a:lnTo>
                <a:close/>
              </a:path>
              <a:path w="9144000" h="626110">
                <a:moveTo>
                  <a:pt x="8518652" y="0"/>
                </a:moveTo>
                <a:lnTo>
                  <a:pt x="8312531" y="0"/>
                </a:lnTo>
                <a:lnTo>
                  <a:pt x="7979410" y="600710"/>
                </a:lnTo>
                <a:lnTo>
                  <a:pt x="8170545" y="607187"/>
                </a:lnTo>
                <a:lnTo>
                  <a:pt x="8518652" y="0"/>
                </a:lnTo>
                <a:close/>
              </a:path>
              <a:path w="9144000" h="626110">
                <a:moveTo>
                  <a:pt x="8759952" y="0"/>
                </a:moveTo>
                <a:lnTo>
                  <a:pt x="8553958" y="0"/>
                </a:lnTo>
                <a:lnTo>
                  <a:pt x="8220710" y="600710"/>
                </a:lnTo>
                <a:lnTo>
                  <a:pt x="8411845" y="607187"/>
                </a:lnTo>
                <a:lnTo>
                  <a:pt x="8759952" y="0"/>
                </a:lnTo>
                <a:close/>
              </a:path>
              <a:path w="9144000" h="626110">
                <a:moveTo>
                  <a:pt x="9004427" y="0"/>
                </a:moveTo>
                <a:lnTo>
                  <a:pt x="8798433" y="0"/>
                </a:lnTo>
                <a:lnTo>
                  <a:pt x="8465185" y="600710"/>
                </a:lnTo>
                <a:lnTo>
                  <a:pt x="8656320" y="607187"/>
                </a:lnTo>
                <a:lnTo>
                  <a:pt x="9004427" y="0"/>
                </a:lnTo>
                <a:close/>
              </a:path>
              <a:path w="9144000" h="626110">
                <a:moveTo>
                  <a:pt x="9143873" y="5207"/>
                </a:moveTo>
                <a:lnTo>
                  <a:pt x="9105646" y="0"/>
                </a:lnTo>
                <a:lnTo>
                  <a:pt x="9048115" y="0"/>
                </a:lnTo>
                <a:lnTo>
                  <a:pt x="8713597" y="605917"/>
                </a:lnTo>
                <a:lnTo>
                  <a:pt x="8905621" y="605155"/>
                </a:lnTo>
                <a:lnTo>
                  <a:pt x="9143873" y="66675"/>
                </a:lnTo>
                <a:lnTo>
                  <a:pt x="9143873" y="5207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01692" y="688340"/>
            <a:ext cx="180975" cy="934085"/>
          </a:xfrm>
          <a:prstGeom prst="rect">
            <a:avLst/>
          </a:prstGeom>
        </p:spPr>
        <p:txBody>
          <a:bodyPr vert="vert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5" dirty="0">
                <a:solidFill>
                  <a:srgbClr val="7D7D7D"/>
                </a:solidFill>
                <a:latin typeface="Verdana"/>
                <a:cs typeface="Verdana"/>
                <a:hlinkClick r:id="rId2"/>
              </a:rPr>
              <a:t>www.rybinsk.ru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2876" y="281940"/>
            <a:ext cx="346075" cy="289560"/>
          </a:xfrm>
          <a:prstGeom prst="rect">
            <a:avLst/>
          </a:prstGeom>
          <a:solidFill>
            <a:srgbClr val="55536D"/>
          </a:solidFill>
        </p:spPr>
        <p:txBody>
          <a:bodyPr vert="horz" wrap="square" lIns="0" tIns="38735" rIns="0" bIns="0" rtlCol="0">
            <a:spAutoFit/>
          </a:bodyPr>
          <a:lstStyle/>
          <a:p>
            <a:pPr marL="61594">
              <a:lnSpc>
                <a:spcPct val="100000"/>
              </a:lnSpc>
              <a:spcBef>
                <a:spcPts val="305"/>
              </a:spcBef>
            </a:pPr>
            <a:r>
              <a:rPr lang="ru-RU" sz="1600" b="1" spc="-25" dirty="0" smtClean="0">
                <a:solidFill>
                  <a:srgbClr val="FFFFFF"/>
                </a:solidFill>
                <a:latin typeface="Tahoma"/>
                <a:cs typeface="Tahoma"/>
              </a:rPr>
              <a:t>20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05"/>
              </a:spcBef>
            </a:pPr>
            <a:r>
              <a:rPr spc="-175" dirty="0"/>
              <a:t>ЖИЛАЯ</a:t>
            </a:r>
            <a:r>
              <a:rPr spc="-20" dirty="0"/>
              <a:t> </a:t>
            </a:r>
            <a:r>
              <a:rPr spc="-65" dirty="0"/>
              <a:t>ЗАСТРОЙКА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23898"/>
            <a:ext cx="8613328" cy="590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84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9"/>
          <p:cNvGrpSpPr/>
          <p:nvPr/>
        </p:nvGrpSpPr>
        <p:grpSpPr>
          <a:xfrm>
            <a:off x="155575" y="-144463"/>
            <a:ext cx="8897640" cy="865660"/>
            <a:chOff x="155575" y="-144463"/>
            <a:chExt cx="8897640" cy="865660"/>
          </a:xfrm>
        </p:grpSpPr>
        <p:sp>
          <p:nvSpPr>
            <p:cNvPr id="61" name="AutoShape 2" descr="https://sofme.ru/images/0030/4987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AutoShape 4" descr="https://sofme.ru/images/0030/4987.jpg"/>
            <p:cNvSpPr>
              <a:spLocks noChangeAspect="1" noChangeArrowheads="1"/>
            </p:cNvSpPr>
            <p:nvPr/>
          </p:nvSpPr>
          <p:spPr bwMode="auto">
            <a:xfrm>
              <a:off x="307975" y="7937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AutoShape 7" descr="https://im0-tub-ru.yandex.net/i?id=e47cd2afb7bf1d86a20bacd9abf58591&amp;n=13"/>
            <p:cNvSpPr>
              <a:spLocks noChangeAspect="1" noChangeArrowheads="1"/>
            </p:cNvSpPr>
            <p:nvPr/>
          </p:nvSpPr>
          <p:spPr bwMode="auto">
            <a:xfrm>
              <a:off x="460375" y="160337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3" name="Группа 63"/>
            <p:cNvGrpSpPr/>
            <p:nvPr/>
          </p:nvGrpSpPr>
          <p:grpSpPr>
            <a:xfrm rot="5400000">
              <a:off x="2993892" y="-2921591"/>
              <a:ext cx="820588" cy="6464988"/>
              <a:chOff x="-102422" y="180236"/>
              <a:chExt cx="820588" cy="6464988"/>
            </a:xfrm>
          </p:grpSpPr>
          <p:sp>
            <p:nvSpPr>
              <p:cNvPr id="75" name="Параллелограмм 11"/>
              <p:cNvSpPr/>
              <p:nvPr/>
            </p:nvSpPr>
            <p:spPr>
              <a:xfrm rot="1800000">
                <a:off x="-100019" y="666004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Параллелограмм 11"/>
              <p:cNvSpPr/>
              <p:nvPr/>
            </p:nvSpPr>
            <p:spPr>
              <a:xfrm rot="1800000">
                <a:off x="-97672" y="91271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Параллелограмм 11"/>
              <p:cNvSpPr/>
              <p:nvPr/>
            </p:nvSpPr>
            <p:spPr>
              <a:xfrm rot="1800000">
                <a:off x="-97673" y="1157402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Параллелограмм 11"/>
              <p:cNvSpPr/>
              <p:nvPr/>
            </p:nvSpPr>
            <p:spPr>
              <a:xfrm rot="1800000">
                <a:off x="-97674" y="139849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Параллелограмм 11"/>
              <p:cNvSpPr/>
              <p:nvPr/>
            </p:nvSpPr>
            <p:spPr>
              <a:xfrm rot="1800000">
                <a:off x="-97671" y="163852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Параллелограмм 11"/>
              <p:cNvSpPr/>
              <p:nvPr/>
            </p:nvSpPr>
            <p:spPr>
              <a:xfrm rot="1800000">
                <a:off x="-97342" y="1869819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Параллелограмм 11"/>
              <p:cNvSpPr/>
              <p:nvPr/>
            </p:nvSpPr>
            <p:spPr>
              <a:xfrm rot="1800000">
                <a:off x="-94995" y="211653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Параллелограмм 11"/>
              <p:cNvSpPr/>
              <p:nvPr/>
            </p:nvSpPr>
            <p:spPr>
              <a:xfrm rot="1800000">
                <a:off x="-94996" y="2361217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Параллелограмм 11"/>
              <p:cNvSpPr/>
              <p:nvPr/>
            </p:nvSpPr>
            <p:spPr>
              <a:xfrm rot="1800000">
                <a:off x="-94997" y="260230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араллелограмм 11"/>
              <p:cNvSpPr/>
              <p:nvPr/>
            </p:nvSpPr>
            <p:spPr>
              <a:xfrm rot="1800000">
                <a:off x="-94994" y="284233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Параллелограмм 11"/>
              <p:cNvSpPr/>
              <p:nvPr/>
            </p:nvSpPr>
            <p:spPr>
              <a:xfrm rot="1800000">
                <a:off x="-102422" y="3087513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Параллелограмм 11"/>
              <p:cNvSpPr/>
              <p:nvPr/>
            </p:nvSpPr>
            <p:spPr>
              <a:xfrm rot="1800000">
                <a:off x="-100075" y="333422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Параллелограмм 11"/>
              <p:cNvSpPr/>
              <p:nvPr/>
            </p:nvSpPr>
            <p:spPr>
              <a:xfrm rot="1800000">
                <a:off x="-100076" y="357891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Параллелограмм 11"/>
              <p:cNvSpPr/>
              <p:nvPr/>
            </p:nvSpPr>
            <p:spPr>
              <a:xfrm rot="1800000">
                <a:off x="-100077" y="382000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Параллелограмм 11"/>
              <p:cNvSpPr/>
              <p:nvPr/>
            </p:nvSpPr>
            <p:spPr>
              <a:xfrm rot="1800000">
                <a:off x="-100074" y="406003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араллелограмм 11"/>
              <p:cNvSpPr/>
              <p:nvPr/>
            </p:nvSpPr>
            <p:spPr>
              <a:xfrm rot="1800000">
                <a:off x="-99745" y="4291328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Параллелограмм 11"/>
              <p:cNvSpPr/>
              <p:nvPr/>
            </p:nvSpPr>
            <p:spPr>
              <a:xfrm rot="1800000">
                <a:off x="-97398" y="453804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Параллелограмм 11"/>
              <p:cNvSpPr/>
              <p:nvPr/>
            </p:nvSpPr>
            <p:spPr>
              <a:xfrm rot="1800000">
                <a:off x="-97399" y="478272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Параллелограмм 11"/>
              <p:cNvSpPr/>
              <p:nvPr/>
            </p:nvSpPr>
            <p:spPr>
              <a:xfrm rot="1800000">
                <a:off x="-97400" y="502381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Параллелограмм 11"/>
              <p:cNvSpPr/>
              <p:nvPr/>
            </p:nvSpPr>
            <p:spPr>
              <a:xfrm rot="1800000">
                <a:off x="-97397" y="526384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Параллелограмм 11"/>
              <p:cNvSpPr/>
              <p:nvPr/>
            </p:nvSpPr>
            <p:spPr>
              <a:xfrm rot="1800000">
                <a:off x="-97534" y="549967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Параллелограмм 11"/>
              <p:cNvSpPr/>
              <p:nvPr/>
            </p:nvSpPr>
            <p:spPr>
              <a:xfrm rot="1800000">
                <a:off x="-97205" y="5730973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Параллелограмм 11"/>
              <p:cNvSpPr/>
              <p:nvPr/>
            </p:nvSpPr>
            <p:spPr>
              <a:xfrm rot="1800000">
                <a:off x="-94858" y="597768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араллелограмм 11"/>
              <p:cNvSpPr/>
              <p:nvPr/>
            </p:nvSpPr>
            <p:spPr>
              <a:xfrm rot="1800000">
                <a:off x="-94859" y="622237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Параллелограмм 11"/>
              <p:cNvSpPr/>
              <p:nvPr/>
            </p:nvSpPr>
            <p:spPr>
              <a:xfrm rot="1800000">
                <a:off x="-94860" y="646346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Параллелограмм 11"/>
              <p:cNvSpPr/>
              <p:nvPr/>
            </p:nvSpPr>
            <p:spPr>
              <a:xfrm rot="1800000">
                <a:off x="-87182" y="180236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Параллелограмм 11"/>
              <p:cNvSpPr/>
              <p:nvPr/>
            </p:nvSpPr>
            <p:spPr>
              <a:xfrm rot="1800000">
                <a:off x="-84835" y="426948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5" name="Параллелограмм 11"/>
            <p:cNvSpPr/>
            <p:nvPr/>
          </p:nvSpPr>
          <p:spPr>
            <a:xfrm rot="7200000">
              <a:off x="8595468" y="236237"/>
              <a:ext cx="736269" cy="17922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79296 h 179296"/>
                <a:gd name="connsiteX1" fmla="*/ 0 w 798748"/>
                <a:gd name="connsiteY1" fmla="*/ 0 h 179296"/>
                <a:gd name="connsiteX2" fmla="*/ 702102 w 798748"/>
                <a:gd name="connsiteY2" fmla="*/ 1342 h 179296"/>
                <a:gd name="connsiteX3" fmla="*/ 798748 w 798748"/>
                <a:gd name="connsiteY3" fmla="*/ 167045 h 179296"/>
                <a:gd name="connsiteX4" fmla="*/ 100533 w 798748"/>
                <a:gd name="connsiteY4" fmla="*/ 179296 h 179296"/>
                <a:gd name="connsiteX0" fmla="*/ 107133 w 805348"/>
                <a:gd name="connsiteY0" fmla="*/ 177954 h 177954"/>
                <a:gd name="connsiteX1" fmla="*/ 0 w 805348"/>
                <a:gd name="connsiteY1" fmla="*/ 2468 h 177954"/>
                <a:gd name="connsiteX2" fmla="*/ 708702 w 805348"/>
                <a:gd name="connsiteY2" fmla="*/ 0 h 177954"/>
                <a:gd name="connsiteX3" fmla="*/ 805348 w 805348"/>
                <a:gd name="connsiteY3" fmla="*/ 165703 h 177954"/>
                <a:gd name="connsiteX4" fmla="*/ 107133 w 805348"/>
                <a:gd name="connsiteY4" fmla="*/ 177954 h 177954"/>
                <a:gd name="connsiteX0" fmla="*/ 104933 w 805348"/>
                <a:gd name="connsiteY0" fmla="*/ 179224 h 179224"/>
                <a:gd name="connsiteX1" fmla="*/ 0 w 805348"/>
                <a:gd name="connsiteY1" fmla="*/ 2468 h 179224"/>
                <a:gd name="connsiteX2" fmla="*/ 708702 w 805348"/>
                <a:gd name="connsiteY2" fmla="*/ 0 h 179224"/>
                <a:gd name="connsiteX3" fmla="*/ 805348 w 805348"/>
                <a:gd name="connsiteY3" fmla="*/ 165703 h 179224"/>
                <a:gd name="connsiteX4" fmla="*/ 104933 w 805348"/>
                <a:gd name="connsiteY4" fmla="*/ 179224 h 179224"/>
                <a:gd name="connsiteX0" fmla="*/ 30276 w 730691"/>
                <a:gd name="connsiteY0" fmla="*/ 179224 h 179224"/>
                <a:gd name="connsiteX1" fmla="*/ 0 w 730691"/>
                <a:gd name="connsiteY1" fmla="*/ 70818 h 179224"/>
                <a:gd name="connsiteX2" fmla="*/ 634045 w 730691"/>
                <a:gd name="connsiteY2" fmla="*/ 0 h 179224"/>
                <a:gd name="connsiteX3" fmla="*/ 730691 w 730691"/>
                <a:gd name="connsiteY3" fmla="*/ 165703 h 179224"/>
                <a:gd name="connsiteX4" fmla="*/ 30276 w 730691"/>
                <a:gd name="connsiteY4" fmla="*/ 179224 h 179224"/>
                <a:gd name="connsiteX0" fmla="*/ 31704 w 732119"/>
                <a:gd name="connsiteY0" fmla="*/ 179224 h 179224"/>
                <a:gd name="connsiteX1" fmla="*/ 0 w 732119"/>
                <a:gd name="connsiteY1" fmla="*/ 103905 h 179224"/>
                <a:gd name="connsiteX2" fmla="*/ 635473 w 732119"/>
                <a:gd name="connsiteY2" fmla="*/ 0 h 179224"/>
                <a:gd name="connsiteX3" fmla="*/ 732119 w 732119"/>
                <a:gd name="connsiteY3" fmla="*/ 165703 h 179224"/>
                <a:gd name="connsiteX4" fmla="*/ 31704 w 732119"/>
                <a:gd name="connsiteY4" fmla="*/ 179224 h 179224"/>
                <a:gd name="connsiteX0" fmla="*/ 31704 w 732119"/>
                <a:gd name="connsiteY0" fmla="*/ 179224 h 179224"/>
                <a:gd name="connsiteX1" fmla="*/ 0 w 732119"/>
                <a:gd name="connsiteY1" fmla="*/ 103905 h 179224"/>
                <a:gd name="connsiteX2" fmla="*/ 56155 w 732119"/>
                <a:gd name="connsiteY2" fmla="*/ 91294 h 179224"/>
                <a:gd name="connsiteX3" fmla="*/ 635473 w 732119"/>
                <a:gd name="connsiteY3" fmla="*/ 0 h 179224"/>
                <a:gd name="connsiteX4" fmla="*/ 732119 w 732119"/>
                <a:gd name="connsiteY4" fmla="*/ 165703 h 179224"/>
                <a:gd name="connsiteX5" fmla="*/ 31704 w 732119"/>
                <a:gd name="connsiteY5" fmla="*/ 179224 h 179224"/>
                <a:gd name="connsiteX0" fmla="*/ 31704 w 732119"/>
                <a:gd name="connsiteY0" fmla="*/ 179224 h 179224"/>
                <a:gd name="connsiteX1" fmla="*/ 0 w 732119"/>
                <a:gd name="connsiteY1" fmla="*/ 103905 h 179224"/>
                <a:gd name="connsiteX2" fmla="*/ 43115 w 732119"/>
                <a:gd name="connsiteY2" fmla="*/ 63628 h 179224"/>
                <a:gd name="connsiteX3" fmla="*/ 635473 w 732119"/>
                <a:gd name="connsiteY3" fmla="*/ 0 h 179224"/>
                <a:gd name="connsiteX4" fmla="*/ 732119 w 732119"/>
                <a:gd name="connsiteY4" fmla="*/ 165703 h 179224"/>
                <a:gd name="connsiteX5" fmla="*/ 31704 w 732119"/>
                <a:gd name="connsiteY5" fmla="*/ 179224 h 179224"/>
                <a:gd name="connsiteX0" fmla="*/ 35854 w 736269"/>
                <a:gd name="connsiteY0" fmla="*/ 179224 h 179224"/>
                <a:gd name="connsiteX1" fmla="*/ 0 w 736269"/>
                <a:gd name="connsiteY1" fmla="*/ 91636 h 179224"/>
                <a:gd name="connsiteX2" fmla="*/ 47265 w 736269"/>
                <a:gd name="connsiteY2" fmla="*/ 63628 h 179224"/>
                <a:gd name="connsiteX3" fmla="*/ 639623 w 736269"/>
                <a:gd name="connsiteY3" fmla="*/ 0 h 179224"/>
                <a:gd name="connsiteX4" fmla="*/ 736269 w 736269"/>
                <a:gd name="connsiteY4" fmla="*/ 165703 h 179224"/>
                <a:gd name="connsiteX5" fmla="*/ 35854 w 736269"/>
                <a:gd name="connsiteY5" fmla="*/ 179224 h 17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269" h="179224">
                  <a:moveTo>
                    <a:pt x="35854" y="179224"/>
                  </a:moveTo>
                  <a:lnTo>
                    <a:pt x="0" y="91636"/>
                  </a:lnTo>
                  <a:lnTo>
                    <a:pt x="47265" y="63628"/>
                  </a:lnTo>
                  <a:lnTo>
                    <a:pt x="639623" y="0"/>
                  </a:lnTo>
                  <a:lnTo>
                    <a:pt x="736269" y="165703"/>
                  </a:lnTo>
                  <a:lnTo>
                    <a:pt x="35854" y="1792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араллелограмм 11"/>
            <p:cNvSpPr/>
            <p:nvPr/>
          </p:nvSpPr>
          <p:spPr>
            <a:xfrm rot="7200000">
              <a:off x="8333516" y="204102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араллелограмм 11"/>
            <p:cNvSpPr/>
            <p:nvPr/>
          </p:nvSpPr>
          <p:spPr>
            <a:xfrm rot="7200000">
              <a:off x="8088830" y="204101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араллелограмм 11"/>
            <p:cNvSpPr/>
            <p:nvPr/>
          </p:nvSpPr>
          <p:spPr>
            <a:xfrm rot="7200000">
              <a:off x="7847741" y="204100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араллелограмм 11"/>
            <p:cNvSpPr/>
            <p:nvPr/>
          </p:nvSpPr>
          <p:spPr>
            <a:xfrm rot="7200000">
              <a:off x="7607711" y="204103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араллелограмм 11"/>
            <p:cNvSpPr/>
            <p:nvPr/>
          </p:nvSpPr>
          <p:spPr>
            <a:xfrm rot="7200000">
              <a:off x="7371881" y="203966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араллелограмм 11"/>
            <p:cNvSpPr/>
            <p:nvPr/>
          </p:nvSpPr>
          <p:spPr>
            <a:xfrm rot="7200000">
              <a:off x="7138553" y="208865"/>
              <a:ext cx="805348" cy="17922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79296 h 179296"/>
                <a:gd name="connsiteX1" fmla="*/ 0 w 798748"/>
                <a:gd name="connsiteY1" fmla="*/ 0 h 179296"/>
                <a:gd name="connsiteX2" fmla="*/ 702102 w 798748"/>
                <a:gd name="connsiteY2" fmla="*/ 1342 h 179296"/>
                <a:gd name="connsiteX3" fmla="*/ 798748 w 798748"/>
                <a:gd name="connsiteY3" fmla="*/ 167045 h 179296"/>
                <a:gd name="connsiteX4" fmla="*/ 100533 w 798748"/>
                <a:gd name="connsiteY4" fmla="*/ 179296 h 179296"/>
                <a:gd name="connsiteX0" fmla="*/ 107133 w 805348"/>
                <a:gd name="connsiteY0" fmla="*/ 177954 h 177954"/>
                <a:gd name="connsiteX1" fmla="*/ 0 w 805348"/>
                <a:gd name="connsiteY1" fmla="*/ 2468 h 177954"/>
                <a:gd name="connsiteX2" fmla="*/ 708702 w 805348"/>
                <a:gd name="connsiteY2" fmla="*/ 0 h 177954"/>
                <a:gd name="connsiteX3" fmla="*/ 805348 w 805348"/>
                <a:gd name="connsiteY3" fmla="*/ 165703 h 177954"/>
                <a:gd name="connsiteX4" fmla="*/ 107133 w 805348"/>
                <a:gd name="connsiteY4" fmla="*/ 177954 h 177954"/>
                <a:gd name="connsiteX0" fmla="*/ 104933 w 805348"/>
                <a:gd name="connsiteY0" fmla="*/ 179224 h 179224"/>
                <a:gd name="connsiteX1" fmla="*/ 0 w 805348"/>
                <a:gd name="connsiteY1" fmla="*/ 2468 h 179224"/>
                <a:gd name="connsiteX2" fmla="*/ 708702 w 805348"/>
                <a:gd name="connsiteY2" fmla="*/ 0 h 179224"/>
                <a:gd name="connsiteX3" fmla="*/ 805348 w 805348"/>
                <a:gd name="connsiteY3" fmla="*/ 165703 h 179224"/>
                <a:gd name="connsiteX4" fmla="*/ 104933 w 805348"/>
                <a:gd name="connsiteY4" fmla="*/ 179224 h 17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348" h="179224">
                  <a:moveTo>
                    <a:pt x="104933" y="179224"/>
                  </a:moveTo>
                  <a:lnTo>
                    <a:pt x="0" y="2468"/>
                  </a:lnTo>
                  <a:lnTo>
                    <a:pt x="708702" y="0"/>
                  </a:lnTo>
                  <a:lnTo>
                    <a:pt x="805348" y="165703"/>
                  </a:lnTo>
                  <a:lnTo>
                    <a:pt x="104933" y="1792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араллелограмм 11"/>
            <p:cNvSpPr/>
            <p:nvPr/>
          </p:nvSpPr>
          <p:spPr>
            <a:xfrm rot="7200000">
              <a:off x="6893871" y="206642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араллелограмм 11"/>
            <p:cNvSpPr/>
            <p:nvPr/>
          </p:nvSpPr>
          <p:spPr>
            <a:xfrm rot="7200000">
              <a:off x="6649185" y="206641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араллелограмм 11"/>
            <p:cNvSpPr/>
            <p:nvPr/>
          </p:nvSpPr>
          <p:spPr>
            <a:xfrm rot="7200000">
              <a:off x="6408096" y="206640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AutoShape 4" descr="https://upload.wikimedia.org/wikipedia/commons/thumb/3/34/Road_font_awesome.svg/1024px-Road_font_awesome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" name="TextBox 101"/>
          <p:cNvSpPr txBox="1"/>
          <p:nvPr/>
        </p:nvSpPr>
        <p:spPr>
          <a:xfrm rot="5400000">
            <a:off x="8319981" y="1026104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23876" y="116632"/>
            <a:ext cx="661751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rgbClr val="96004B"/>
                </a:solidFill>
                <a:latin typeface="Century Gothic" pitchFamily="34" charset="0"/>
              </a:rPr>
              <a:t>ПРОЕКТЫ ПЛАНИРОВОК НОВЫХ ТЕРРИТОРИЙ</a:t>
            </a:r>
            <a:endParaRPr lang="ru-RU" sz="2300" dirty="0">
              <a:solidFill>
                <a:srgbClr val="96004B"/>
              </a:solidFill>
              <a:latin typeface="Century Gothic" pitchFamily="34" charset="0"/>
            </a:endParaRPr>
          </a:p>
        </p:txBody>
      </p:sp>
      <p:graphicFrame>
        <p:nvGraphicFramePr>
          <p:cNvPr id="112" name="Таблица 111"/>
          <p:cNvGraphicFramePr>
            <a:graphicFrameLocks noGrp="1"/>
          </p:cNvGraphicFramePr>
          <p:nvPr>
            <p:extLst/>
          </p:nvPr>
        </p:nvGraphicFramePr>
        <p:xfrm>
          <a:off x="395536" y="764704"/>
          <a:ext cx="8352926" cy="56080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280"/>
                <a:gridCol w="1224136"/>
                <a:gridCol w="936104"/>
                <a:gridCol w="1080120"/>
                <a:gridCol w="1080120"/>
                <a:gridCol w="1512166"/>
              </a:tblGrid>
              <a:tr h="964027">
                <a:tc>
                  <a:txBody>
                    <a:bodyPr/>
                    <a:lstStyle/>
                    <a:p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Разработка проектов планировки и проектов межевания территории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Вид застройки</a:t>
                      </a:r>
                      <a:endParaRPr lang="ru-RU" sz="1200" b="1" dirty="0" smtClean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  <a:p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Площадь территории, га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Микрорайон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Год реализации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Количество формируемых земельных участков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431280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Территория 1-я Выборгская - Николая Невского - </a:t>
                      </a:r>
                      <a:r>
                        <a:rPr lang="ru-RU" sz="1000" kern="1200" dirty="0" err="1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Волочаевская</a:t>
                      </a: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- Окружная дорога - Софийская - существующий проезд у СНТ «Восход»</a:t>
                      </a:r>
                      <a:endParaRPr lang="ru-RU" sz="1000" kern="1200" dirty="0">
                        <a:solidFill>
                          <a:srgbClr val="393747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Промышленное и иное строительство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146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Южная</a:t>
                      </a:r>
                    </a:p>
                    <a:p>
                      <a:pPr marL="88900" indent="-1905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промышленная</a:t>
                      </a:r>
                    </a:p>
                    <a:p>
                      <a:pPr marL="88900" indent="-1905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зона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Не менее 10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80">
                <a:tc>
                  <a:txBody>
                    <a:bodyPr/>
                    <a:lstStyle/>
                    <a:p>
                      <a:pPr indent="-1905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Территория в границах улиц: Луначарского - </a:t>
                      </a:r>
                      <a:r>
                        <a:rPr lang="ru-RU" sz="1000" kern="1200" dirty="0" err="1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Карякинская</a:t>
                      </a: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- Кирова - Яна Гуса</a:t>
                      </a: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Многоквартирное </a:t>
                      </a:r>
                    </a:p>
                    <a:p>
                      <a:pPr indent="-1905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жилищное</a:t>
                      </a:r>
                    </a:p>
                    <a:p>
                      <a:pPr indent="-1905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строительство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3,0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Центр города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393747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Не менее 1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80">
                <a:tc>
                  <a:txBody>
                    <a:bodyPr/>
                    <a:lstStyle/>
                    <a:p>
                      <a:pPr indent="-1905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Территория в районе улиц Партизанская - Новосёлов </a:t>
                      </a:r>
                      <a:r>
                        <a:rPr lang="ru-RU" sz="10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- Гражданская </a:t>
                      </a: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- пр. Серова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Многоквартирное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  <a:p>
                      <a:pPr indent="-1905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жилищное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  <a:p>
                      <a:pPr indent="-1905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строительство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36,08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Прибрежный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2025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Не менее 7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80">
                <a:tc>
                  <a:txBody>
                    <a:bodyPr/>
                    <a:lstStyle/>
                    <a:p>
                      <a:pPr marL="0" marR="0" indent="-19050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Территория Восточной промышленной зоны</a:t>
                      </a:r>
                    </a:p>
                    <a:p>
                      <a:pPr indent="-1905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9050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Промышленное и иное строительство</a:t>
                      </a:r>
                    </a:p>
                    <a:p>
                      <a:pPr indent="-1905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167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Восточная</a:t>
                      </a:r>
                    </a:p>
                    <a:p>
                      <a:pPr marL="88900" indent="-1905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промышленная</a:t>
                      </a:r>
                    </a:p>
                    <a:p>
                      <a:pPr marL="88900" indent="-1905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spc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зона</a:t>
                      </a:r>
                    </a:p>
                    <a:p>
                      <a:pPr marL="88900" indent="-190500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9050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2025</a:t>
                      </a:r>
                    </a:p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Не менее 24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80">
                <a:tc>
                  <a:txBody>
                    <a:bodyPr/>
                    <a:lstStyle/>
                    <a:p>
                      <a:pPr marL="0" marR="0" indent="-19050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 Территории в районе улиц Наволоки и Журнальная</a:t>
                      </a:r>
                    </a:p>
                    <a:p>
                      <a:pPr indent="-1905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Индивидуальное жилищное строительство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95,38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Прибрежный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2025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Не</a:t>
                      </a:r>
                      <a:r>
                        <a:rPr lang="ru-RU" sz="1000" kern="1200" spc="0" baseline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 менее 450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80">
                <a:tc>
                  <a:txBody>
                    <a:bodyPr/>
                    <a:lstStyle/>
                    <a:p>
                      <a:pPr indent="-1905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Территория в районе </a:t>
                      </a:r>
                      <a:r>
                        <a:rPr lang="ru-RU" sz="1000" spc="0" dirty="0" err="1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пр-та</a:t>
                      </a: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 50 Лет Октября и ул. Г </a:t>
                      </a:r>
                      <a:r>
                        <a:rPr lang="ru-RU" sz="1000" spc="0" dirty="0" err="1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эсовской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Многоквартирное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  <a:p>
                      <a:pPr indent="-1905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жилищное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  <a:p>
                      <a:pPr indent="-1905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строительство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11</a:t>
                      </a:r>
                      <a:endParaRPr lang="ru-RU" sz="140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Переборы</a:t>
                      </a:r>
                      <a:endParaRPr lang="ru-RU" sz="140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2026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Не менее 9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80">
                <a:tc>
                  <a:txBody>
                    <a:bodyPr/>
                    <a:lstStyle/>
                    <a:p>
                      <a:pPr indent="-1905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Территория в районе д. 50а по Февральской ул.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Многоквартирное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  <a:p>
                      <a:pPr indent="-1905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жилищное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  <a:p>
                      <a:pPr indent="-1905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строительство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0,45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Мариевка</a:t>
                      </a:r>
                      <a:endParaRPr lang="ru-RU" sz="140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2026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Не менее 1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Территории в районе улицы</a:t>
                      </a:r>
                      <a:r>
                        <a:rPr lang="ru-RU" sz="1000" kern="1200" spc="0" baseline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 Левитана</a:t>
                      </a: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 </a:t>
                      </a:r>
                    </a:p>
                    <a:p>
                      <a:endParaRPr lang="ru-RU" dirty="0"/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9050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Индивидуальное жилищное строительство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-190500" algn="ctr" defTabSz="914400" rtl="0" eaLnBrk="1" latinLnBrk="0" hangingPunct="1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7,4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spc="0" dirty="0" err="1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Балобаново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2026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Не менее 9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80">
                <a:tc>
                  <a:txBody>
                    <a:bodyPr/>
                    <a:lstStyle/>
                    <a:p>
                      <a:pPr indent="-1905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Территория в районе </a:t>
                      </a:r>
                      <a:r>
                        <a:rPr lang="ru-RU" sz="10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ул. Береговая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Индивидуальное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  <a:p>
                      <a:pPr indent="-1905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жилищное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  <a:p>
                      <a:pPr indent="-1905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строительство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1,42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ГЭС-14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2026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Не менее </a:t>
                      </a:r>
                      <a:r>
                        <a:rPr lang="ru-RU" sz="10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60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8588944" y="301764"/>
            <a:ext cx="303536" cy="318924"/>
          </a:xfrm>
          <a:prstGeom prst="rect">
            <a:avLst/>
          </a:prstGeom>
          <a:solidFill>
            <a:srgbClr val="57556F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entury Gothic" pitchFamily="34" charset="0"/>
              </a:rPr>
              <a:t>21</a:t>
            </a:r>
            <a:endParaRPr lang="ru-RU" sz="16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983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9"/>
          <p:cNvGrpSpPr/>
          <p:nvPr/>
        </p:nvGrpSpPr>
        <p:grpSpPr>
          <a:xfrm>
            <a:off x="155575" y="-144463"/>
            <a:ext cx="8897640" cy="865660"/>
            <a:chOff x="155575" y="-144463"/>
            <a:chExt cx="8897640" cy="865660"/>
          </a:xfrm>
        </p:grpSpPr>
        <p:sp>
          <p:nvSpPr>
            <p:cNvPr id="61" name="AutoShape 2" descr="https://sofme.ru/images/0030/4987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AutoShape 4" descr="https://sofme.ru/images/0030/4987.jpg"/>
            <p:cNvSpPr>
              <a:spLocks noChangeAspect="1" noChangeArrowheads="1"/>
            </p:cNvSpPr>
            <p:nvPr/>
          </p:nvSpPr>
          <p:spPr bwMode="auto">
            <a:xfrm>
              <a:off x="307975" y="7937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AutoShape 7" descr="https://im0-tub-ru.yandex.net/i?id=e47cd2afb7bf1d86a20bacd9abf58591&amp;n=13"/>
            <p:cNvSpPr>
              <a:spLocks noChangeAspect="1" noChangeArrowheads="1"/>
            </p:cNvSpPr>
            <p:nvPr/>
          </p:nvSpPr>
          <p:spPr bwMode="auto">
            <a:xfrm>
              <a:off x="460375" y="160337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3" name="Группа 63"/>
            <p:cNvGrpSpPr/>
            <p:nvPr/>
          </p:nvGrpSpPr>
          <p:grpSpPr>
            <a:xfrm rot="5400000">
              <a:off x="2993892" y="-2921591"/>
              <a:ext cx="820588" cy="6464988"/>
              <a:chOff x="-102422" y="180236"/>
              <a:chExt cx="820588" cy="6464988"/>
            </a:xfrm>
          </p:grpSpPr>
          <p:sp>
            <p:nvSpPr>
              <p:cNvPr id="75" name="Параллелограмм 11"/>
              <p:cNvSpPr/>
              <p:nvPr/>
            </p:nvSpPr>
            <p:spPr>
              <a:xfrm rot="1800000">
                <a:off x="-100019" y="666004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Параллелограмм 11"/>
              <p:cNvSpPr/>
              <p:nvPr/>
            </p:nvSpPr>
            <p:spPr>
              <a:xfrm rot="1800000">
                <a:off x="-97672" y="91271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Параллелограмм 11"/>
              <p:cNvSpPr/>
              <p:nvPr/>
            </p:nvSpPr>
            <p:spPr>
              <a:xfrm rot="1800000">
                <a:off x="-97673" y="1157402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Параллелограмм 11"/>
              <p:cNvSpPr/>
              <p:nvPr/>
            </p:nvSpPr>
            <p:spPr>
              <a:xfrm rot="1800000">
                <a:off x="-97674" y="139849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Параллелограмм 11"/>
              <p:cNvSpPr/>
              <p:nvPr/>
            </p:nvSpPr>
            <p:spPr>
              <a:xfrm rot="1800000">
                <a:off x="-97671" y="163852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Параллелограмм 11"/>
              <p:cNvSpPr/>
              <p:nvPr/>
            </p:nvSpPr>
            <p:spPr>
              <a:xfrm rot="1800000">
                <a:off x="-97342" y="1869819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Параллелограмм 11"/>
              <p:cNvSpPr/>
              <p:nvPr/>
            </p:nvSpPr>
            <p:spPr>
              <a:xfrm rot="1800000">
                <a:off x="-94995" y="211653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Параллелограмм 11"/>
              <p:cNvSpPr/>
              <p:nvPr/>
            </p:nvSpPr>
            <p:spPr>
              <a:xfrm rot="1800000">
                <a:off x="-94996" y="2361217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Параллелограмм 11"/>
              <p:cNvSpPr/>
              <p:nvPr/>
            </p:nvSpPr>
            <p:spPr>
              <a:xfrm rot="1800000">
                <a:off x="-94997" y="260230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араллелограмм 11"/>
              <p:cNvSpPr/>
              <p:nvPr/>
            </p:nvSpPr>
            <p:spPr>
              <a:xfrm rot="1800000">
                <a:off x="-94994" y="284233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Параллелограмм 11"/>
              <p:cNvSpPr/>
              <p:nvPr/>
            </p:nvSpPr>
            <p:spPr>
              <a:xfrm rot="1800000">
                <a:off x="-102422" y="3087513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Параллелограмм 11"/>
              <p:cNvSpPr/>
              <p:nvPr/>
            </p:nvSpPr>
            <p:spPr>
              <a:xfrm rot="1800000">
                <a:off x="-100075" y="333422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Параллелограмм 11"/>
              <p:cNvSpPr/>
              <p:nvPr/>
            </p:nvSpPr>
            <p:spPr>
              <a:xfrm rot="1800000">
                <a:off x="-100076" y="357891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Параллелограмм 11"/>
              <p:cNvSpPr/>
              <p:nvPr/>
            </p:nvSpPr>
            <p:spPr>
              <a:xfrm rot="1800000">
                <a:off x="-100077" y="382000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Параллелограмм 11"/>
              <p:cNvSpPr/>
              <p:nvPr/>
            </p:nvSpPr>
            <p:spPr>
              <a:xfrm rot="1800000">
                <a:off x="-100074" y="406003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араллелограмм 11"/>
              <p:cNvSpPr/>
              <p:nvPr/>
            </p:nvSpPr>
            <p:spPr>
              <a:xfrm rot="1800000">
                <a:off x="-99745" y="4291328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Параллелограмм 11"/>
              <p:cNvSpPr/>
              <p:nvPr/>
            </p:nvSpPr>
            <p:spPr>
              <a:xfrm rot="1800000">
                <a:off x="-97398" y="453804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Параллелограмм 11"/>
              <p:cNvSpPr/>
              <p:nvPr/>
            </p:nvSpPr>
            <p:spPr>
              <a:xfrm rot="1800000">
                <a:off x="-97399" y="4782726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Параллелограмм 11"/>
              <p:cNvSpPr/>
              <p:nvPr/>
            </p:nvSpPr>
            <p:spPr>
              <a:xfrm rot="1800000">
                <a:off x="-97400" y="502381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Параллелограмм 11"/>
              <p:cNvSpPr/>
              <p:nvPr/>
            </p:nvSpPr>
            <p:spPr>
              <a:xfrm rot="1800000">
                <a:off x="-97397" y="526384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Параллелограмм 11"/>
              <p:cNvSpPr/>
              <p:nvPr/>
            </p:nvSpPr>
            <p:spPr>
              <a:xfrm rot="1800000">
                <a:off x="-97534" y="549967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Параллелограмм 11"/>
              <p:cNvSpPr/>
              <p:nvPr/>
            </p:nvSpPr>
            <p:spPr>
              <a:xfrm rot="1800000">
                <a:off x="-97205" y="5730973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Параллелограмм 11"/>
              <p:cNvSpPr/>
              <p:nvPr/>
            </p:nvSpPr>
            <p:spPr>
              <a:xfrm rot="1800000">
                <a:off x="-94858" y="5977685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араллелограмм 11"/>
              <p:cNvSpPr/>
              <p:nvPr/>
            </p:nvSpPr>
            <p:spPr>
              <a:xfrm rot="1800000">
                <a:off x="-94859" y="6222371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Параллелограмм 11"/>
              <p:cNvSpPr/>
              <p:nvPr/>
            </p:nvSpPr>
            <p:spPr>
              <a:xfrm rot="1800000">
                <a:off x="-94860" y="6463460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Параллелограмм 11"/>
              <p:cNvSpPr/>
              <p:nvPr/>
            </p:nvSpPr>
            <p:spPr>
              <a:xfrm rot="1800000">
                <a:off x="-87182" y="180236"/>
                <a:ext cx="805348" cy="17922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79296 h 179296"/>
                  <a:gd name="connsiteX1" fmla="*/ 0 w 798748"/>
                  <a:gd name="connsiteY1" fmla="*/ 0 h 179296"/>
                  <a:gd name="connsiteX2" fmla="*/ 702102 w 798748"/>
                  <a:gd name="connsiteY2" fmla="*/ 1342 h 179296"/>
                  <a:gd name="connsiteX3" fmla="*/ 798748 w 798748"/>
                  <a:gd name="connsiteY3" fmla="*/ 167045 h 179296"/>
                  <a:gd name="connsiteX4" fmla="*/ 100533 w 798748"/>
                  <a:gd name="connsiteY4" fmla="*/ 179296 h 179296"/>
                  <a:gd name="connsiteX0" fmla="*/ 107133 w 805348"/>
                  <a:gd name="connsiteY0" fmla="*/ 177954 h 177954"/>
                  <a:gd name="connsiteX1" fmla="*/ 0 w 805348"/>
                  <a:gd name="connsiteY1" fmla="*/ 2468 h 177954"/>
                  <a:gd name="connsiteX2" fmla="*/ 708702 w 805348"/>
                  <a:gd name="connsiteY2" fmla="*/ 0 h 177954"/>
                  <a:gd name="connsiteX3" fmla="*/ 805348 w 805348"/>
                  <a:gd name="connsiteY3" fmla="*/ 165703 h 177954"/>
                  <a:gd name="connsiteX4" fmla="*/ 107133 w 805348"/>
                  <a:gd name="connsiteY4" fmla="*/ 177954 h 177954"/>
                  <a:gd name="connsiteX0" fmla="*/ 104933 w 805348"/>
                  <a:gd name="connsiteY0" fmla="*/ 179224 h 179224"/>
                  <a:gd name="connsiteX1" fmla="*/ 0 w 805348"/>
                  <a:gd name="connsiteY1" fmla="*/ 2468 h 179224"/>
                  <a:gd name="connsiteX2" fmla="*/ 708702 w 805348"/>
                  <a:gd name="connsiteY2" fmla="*/ 0 h 179224"/>
                  <a:gd name="connsiteX3" fmla="*/ 805348 w 805348"/>
                  <a:gd name="connsiteY3" fmla="*/ 165703 h 179224"/>
                  <a:gd name="connsiteX4" fmla="*/ 104933 w 805348"/>
                  <a:gd name="connsiteY4" fmla="*/ 179224 h 17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5348" h="179224">
                    <a:moveTo>
                      <a:pt x="104933" y="179224"/>
                    </a:moveTo>
                    <a:lnTo>
                      <a:pt x="0" y="2468"/>
                    </a:lnTo>
                    <a:lnTo>
                      <a:pt x="708702" y="0"/>
                    </a:lnTo>
                    <a:lnTo>
                      <a:pt x="805348" y="165703"/>
                    </a:lnTo>
                    <a:lnTo>
                      <a:pt x="104933" y="1792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Параллелограмм 11"/>
              <p:cNvSpPr/>
              <p:nvPr/>
            </p:nvSpPr>
            <p:spPr>
              <a:xfrm rot="1800000">
                <a:off x="-84835" y="426948"/>
                <a:ext cx="798748" cy="181764"/>
              </a:xfrm>
              <a:custGeom>
                <a:avLst/>
                <a:gdLst>
                  <a:gd name="connsiteX0" fmla="*/ 0 w 539552"/>
                  <a:gd name="connsiteY0" fmla="*/ 181741 h 181741"/>
                  <a:gd name="connsiteX1" fmla="*/ 45435 w 539552"/>
                  <a:gd name="connsiteY1" fmla="*/ 0 h 181741"/>
                  <a:gd name="connsiteX2" fmla="*/ 539552 w 539552"/>
                  <a:gd name="connsiteY2" fmla="*/ 0 h 181741"/>
                  <a:gd name="connsiteX3" fmla="*/ 494117 w 539552"/>
                  <a:gd name="connsiteY3" fmla="*/ 181741 h 181741"/>
                  <a:gd name="connsiteX4" fmla="*/ 0 w 539552"/>
                  <a:gd name="connsiteY4" fmla="*/ 181741 h 181741"/>
                  <a:gd name="connsiteX0" fmla="*/ 93679 w 633231"/>
                  <a:gd name="connsiteY0" fmla="*/ 181741 h 181741"/>
                  <a:gd name="connsiteX1" fmla="*/ 0 w 633231"/>
                  <a:gd name="connsiteY1" fmla="*/ 2888 h 181741"/>
                  <a:gd name="connsiteX2" fmla="*/ 633231 w 633231"/>
                  <a:gd name="connsiteY2" fmla="*/ 0 h 181741"/>
                  <a:gd name="connsiteX3" fmla="*/ 587796 w 633231"/>
                  <a:gd name="connsiteY3" fmla="*/ 181741 h 181741"/>
                  <a:gd name="connsiteX4" fmla="*/ 93679 w 633231"/>
                  <a:gd name="connsiteY4" fmla="*/ 181741 h 181741"/>
                  <a:gd name="connsiteX0" fmla="*/ 93679 w 680145"/>
                  <a:gd name="connsiteY0" fmla="*/ 178853 h 178853"/>
                  <a:gd name="connsiteX1" fmla="*/ 0 w 680145"/>
                  <a:gd name="connsiteY1" fmla="*/ 0 h 178853"/>
                  <a:gd name="connsiteX2" fmla="*/ 680145 w 680145"/>
                  <a:gd name="connsiteY2" fmla="*/ 5220 h 178853"/>
                  <a:gd name="connsiteX3" fmla="*/ 587796 w 680145"/>
                  <a:gd name="connsiteY3" fmla="*/ 178853 h 178853"/>
                  <a:gd name="connsiteX4" fmla="*/ 93679 w 680145"/>
                  <a:gd name="connsiteY4" fmla="*/ 178853 h 178853"/>
                  <a:gd name="connsiteX0" fmla="*/ 93679 w 791894"/>
                  <a:gd name="connsiteY0" fmla="*/ 178853 h 178853"/>
                  <a:gd name="connsiteX1" fmla="*/ 0 w 791894"/>
                  <a:gd name="connsiteY1" fmla="*/ 0 h 178853"/>
                  <a:gd name="connsiteX2" fmla="*/ 680145 w 791894"/>
                  <a:gd name="connsiteY2" fmla="*/ 5220 h 178853"/>
                  <a:gd name="connsiteX3" fmla="*/ 791894 w 791894"/>
                  <a:gd name="connsiteY3" fmla="*/ 166602 h 178853"/>
                  <a:gd name="connsiteX4" fmla="*/ 93679 w 791894"/>
                  <a:gd name="connsiteY4" fmla="*/ 178853 h 178853"/>
                  <a:gd name="connsiteX0" fmla="*/ 93679 w 791894"/>
                  <a:gd name="connsiteY0" fmla="*/ 181764 h 181764"/>
                  <a:gd name="connsiteX1" fmla="*/ 0 w 791894"/>
                  <a:gd name="connsiteY1" fmla="*/ 2911 h 181764"/>
                  <a:gd name="connsiteX2" fmla="*/ 701847 w 791894"/>
                  <a:gd name="connsiteY2" fmla="*/ 0 h 181764"/>
                  <a:gd name="connsiteX3" fmla="*/ 791894 w 791894"/>
                  <a:gd name="connsiteY3" fmla="*/ 169513 h 181764"/>
                  <a:gd name="connsiteX4" fmla="*/ 93679 w 791894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  <a:gd name="connsiteX0" fmla="*/ 100533 w 798748"/>
                  <a:gd name="connsiteY0" fmla="*/ 181764 h 181764"/>
                  <a:gd name="connsiteX1" fmla="*/ 0 w 798748"/>
                  <a:gd name="connsiteY1" fmla="*/ 2468 h 181764"/>
                  <a:gd name="connsiteX2" fmla="*/ 708701 w 798748"/>
                  <a:gd name="connsiteY2" fmla="*/ 0 h 181764"/>
                  <a:gd name="connsiteX3" fmla="*/ 798748 w 798748"/>
                  <a:gd name="connsiteY3" fmla="*/ 169513 h 181764"/>
                  <a:gd name="connsiteX4" fmla="*/ 100533 w 798748"/>
                  <a:gd name="connsiteY4" fmla="*/ 181764 h 1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48" h="181764">
                    <a:moveTo>
                      <a:pt x="100533" y="181764"/>
                    </a:moveTo>
                    <a:lnTo>
                      <a:pt x="0" y="2468"/>
                    </a:lnTo>
                    <a:lnTo>
                      <a:pt x="708701" y="0"/>
                    </a:lnTo>
                    <a:lnTo>
                      <a:pt x="798748" y="169513"/>
                    </a:lnTo>
                    <a:lnTo>
                      <a:pt x="100533" y="1817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5" name="Параллелограмм 11"/>
            <p:cNvSpPr/>
            <p:nvPr/>
          </p:nvSpPr>
          <p:spPr>
            <a:xfrm rot="7200000">
              <a:off x="8595468" y="236237"/>
              <a:ext cx="736269" cy="17922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79296 h 179296"/>
                <a:gd name="connsiteX1" fmla="*/ 0 w 798748"/>
                <a:gd name="connsiteY1" fmla="*/ 0 h 179296"/>
                <a:gd name="connsiteX2" fmla="*/ 702102 w 798748"/>
                <a:gd name="connsiteY2" fmla="*/ 1342 h 179296"/>
                <a:gd name="connsiteX3" fmla="*/ 798748 w 798748"/>
                <a:gd name="connsiteY3" fmla="*/ 167045 h 179296"/>
                <a:gd name="connsiteX4" fmla="*/ 100533 w 798748"/>
                <a:gd name="connsiteY4" fmla="*/ 179296 h 179296"/>
                <a:gd name="connsiteX0" fmla="*/ 107133 w 805348"/>
                <a:gd name="connsiteY0" fmla="*/ 177954 h 177954"/>
                <a:gd name="connsiteX1" fmla="*/ 0 w 805348"/>
                <a:gd name="connsiteY1" fmla="*/ 2468 h 177954"/>
                <a:gd name="connsiteX2" fmla="*/ 708702 w 805348"/>
                <a:gd name="connsiteY2" fmla="*/ 0 h 177954"/>
                <a:gd name="connsiteX3" fmla="*/ 805348 w 805348"/>
                <a:gd name="connsiteY3" fmla="*/ 165703 h 177954"/>
                <a:gd name="connsiteX4" fmla="*/ 107133 w 805348"/>
                <a:gd name="connsiteY4" fmla="*/ 177954 h 177954"/>
                <a:gd name="connsiteX0" fmla="*/ 104933 w 805348"/>
                <a:gd name="connsiteY0" fmla="*/ 179224 h 179224"/>
                <a:gd name="connsiteX1" fmla="*/ 0 w 805348"/>
                <a:gd name="connsiteY1" fmla="*/ 2468 h 179224"/>
                <a:gd name="connsiteX2" fmla="*/ 708702 w 805348"/>
                <a:gd name="connsiteY2" fmla="*/ 0 h 179224"/>
                <a:gd name="connsiteX3" fmla="*/ 805348 w 805348"/>
                <a:gd name="connsiteY3" fmla="*/ 165703 h 179224"/>
                <a:gd name="connsiteX4" fmla="*/ 104933 w 805348"/>
                <a:gd name="connsiteY4" fmla="*/ 179224 h 179224"/>
                <a:gd name="connsiteX0" fmla="*/ 30276 w 730691"/>
                <a:gd name="connsiteY0" fmla="*/ 179224 h 179224"/>
                <a:gd name="connsiteX1" fmla="*/ 0 w 730691"/>
                <a:gd name="connsiteY1" fmla="*/ 70818 h 179224"/>
                <a:gd name="connsiteX2" fmla="*/ 634045 w 730691"/>
                <a:gd name="connsiteY2" fmla="*/ 0 h 179224"/>
                <a:gd name="connsiteX3" fmla="*/ 730691 w 730691"/>
                <a:gd name="connsiteY3" fmla="*/ 165703 h 179224"/>
                <a:gd name="connsiteX4" fmla="*/ 30276 w 730691"/>
                <a:gd name="connsiteY4" fmla="*/ 179224 h 179224"/>
                <a:gd name="connsiteX0" fmla="*/ 31704 w 732119"/>
                <a:gd name="connsiteY0" fmla="*/ 179224 h 179224"/>
                <a:gd name="connsiteX1" fmla="*/ 0 w 732119"/>
                <a:gd name="connsiteY1" fmla="*/ 103905 h 179224"/>
                <a:gd name="connsiteX2" fmla="*/ 635473 w 732119"/>
                <a:gd name="connsiteY2" fmla="*/ 0 h 179224"/>
                <a:gd name="connsiteX3" fmla="*/ 732119 w 732119"/>
                <a:gd name="connsiteY3" fmla="*/ 165703 h 179224"/>
                <a:gd name="connsiteX4" fmla="*/ 31704 w 732119"/>
                <a:gd name="connsiteY4" fmla="*/ 179224 h 179224"/>
                <a:gd name="connsiteX0" fmla="*/ 31704 w 732119"/>
                <a:gd name="connsiteY0" fmla="*/ 179224 h 179224"/>
                <a:gd name="connsiteX1" fmla="*/ 0 w 732119"/>
                <a:gd name="connsiteY1" fmla="*/ 103905 h 179224"/>
                <a:gd name="connsiteX2" fmla="*/ 56155 w 732119"/>
                <a:gd name="connsiteY2" fmla="*/ 91294 h 179224"/>
                <a:gd name="connsiteX3" fmla="*/ 635473 w 732119"/>
                <a:gd name="connsiteY3" fmla="*/ 0 h 179224"/>
                <a:gd name="connsiteX4" fmla="*/ 732119 w 732119"/>
                <a:gd name="connsiteY4" fmla="*/ 165703 h 179224"/>
                <a:gd name="connsiteX5" fmla="*/ 31704 w 732119"/>
                <a:gd name="connsiteY5" fmla="*/ 179224 h 179224"/>
                <a:gd name="connsiteX0" fmla="*/ 31704 w 732119"/>
                <a:gd name="connsiteY0" fmla="*/ 179224 h 179224"/>
                <a:gd name="connsiteX1" fmla="*/ 0 w 732119"/>
                <a:gd name="connsiteY1" fmla="*/ 103905 h 179224"/>
                <a:gd name="connsiteX2" fmla="*/ 43115 w 732119"/>
                <a:gd name="connsiteY2" fmla="*/ 63628 h 179224"/>
                <a:gd name="connsiteX3" fmla="*/ 635473 w 732119"/>
                <a:gd name="connsiteY3" fmla="*/ 0 h 179224"/>
                <a:gd name="connsiteX4" fmla="*/ 732119 w 732119"/>
                <a:gd name="connsiteY4" fmla="*/ 165703 h 179224"/>
                <a:gd name="connsiteX5" fmla="*/ 31704 w 732119"/>
                <a:gd name="connsiteY5" fmla="*/ 179224 h 179224"/>
                <a:gd name="connsiteX0" fmla="*/ 35854 w 736269"/>
                <a:gd name="connsiteY0" fmla="*/ 179224 h 179224"/>
                <a:gd name="connsiteX1" fmla="*/ 0 w 736269"/>
                <a:gd name="connsiteY1" fmla="*/ 91636 h 179224"/>
                <a:gd name="connsiteX2" fmla="*/ 47265 w 736269"/>
                <a:gd name="connsiteY2" fmla="*/ 63628 h 179224"/>
                <a:gd name="connsiteX3" fmla="*/ 639623 w 736269"/>
                <a:gd name="connsiteY3" fmla="*/ 0 h 179224"/>
                <a:gd name="connsiteX4" fmla="*/ 736269 w 736269"/>
                <a:gd name="connsiteY4" fmla="*/ 165703 h 179224"/>
                <a:gd name="connsiteX5" fmla="*/ 35854 w 736269"/>
                <a:gd name="connsiteY5" fmla="*/ 179224 h 17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269" h="179224">
                  <a:moveTo>
                    <a:pt x="35854" y="179224"/>
                  </a:moveTo>
                  <a:lnTo>
                    <a:pt x="0" y="91636"/>
                  </a:lnTo>
                  <a:lnTo>
                    <a:pt x="47265" y="63628"/>
                  </a:lnTo>
                  <a:lnTo>
                    <a:pt x="639623" y="0"/>
                  </a:lnTo>
                  <a:lnTo>
                    <a:pt x="736269" y="165703"/>
                  </a:lnTo>
                  <a:lnTo>
                    <a:pt x="35854" y="1792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араллелограмм 11"/>
            <p:cNvSpPr/>
            <p:nvPr/>
          </p:nvSpPr>
          <p:spPr>
            <a:xfrm rot="7200000">
              <a:off x="8333516" y="204102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араллелограмм 11"/>
            <p:cNvSpPr/>
            <p:nvPr/>
          </p:nvSpPr>
          <p:spPr>
            <a:xfrm rot="7200000">
              <a:off x="8088830" y="204101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араллелограмм 11"/>
            <p:cNvSpPr/>
            <p:nvPr/>
          </p:nvSpPr>
          <p:spPr>
            <a:xfrm rot="7200000">
              <a:off x="7847741" y="204100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араллелограмм 11"/>
            <p:cNvSpPr/>
            <p:nvPr/>
          </p:nvSpPr>
          <p:spPr>
            <a:xfrm rot="7200000">
              <a:off x="7607711" y="204103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араллелограмм 11"/>
            <p:cNvSpPr/>
            <p:nvPr/>
          </p:nvSpPr>
          <p:spPr>
            <a:xfrm rot="7200000">
              <a:off x="7371881" y="203966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араллелограмм 11"/>
            <p:cNvSpPr/>
            <p:nvPr/>
          </p:nvSpPr>
          <p:spPr>
            <a:xfrm rot="7200000">
              <a:off x="7138553" y="208865"/>
              <a:ext cx="805348" cy="17922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79296 h 179296"/>
                <a:gd name="connsiteX1" fmla="*/ 0 w 798748"/>
                <a:gd name="connsiteY1" fmla="*/ 0 h 179296"/>
                <a:gd name="connsiteX2" fmla="*/ 702102 w 798748"/>
                <a:gd name="connsiteY2" fmla="*/ 1342 h 179296"/>
                <a:gd name="connsiteX3" fmla="*/ 798748 w 798748"/>
                <a:gd name="connsiteY3" fmla="*/ 167045 h 179296"/>
                <a:gd name="connsiteX4" fmla="*/ 100533 w 798748"/>
                <a:gd name="connsiteY4" fmla="*/ 179296 h 179296"/>
                <a:gd name="connsiteX0" fmla="*/ 107133 w 805348"/>
                <a:gd name="connsiteY0" fmla="*/ 177954 h 177954"/>
                <a:gd name="connsiteX1" fmla="*/ 0 w 805348"/>
                <a:gd name="connsiteY1" fmla="*/ 2468 h 177954"/>
                <a:gd name="connsiteX2" fmla="*/ 708702 w 805348"/>
                <a:gd name="connsiteY2" fmla="*/ 0 h 177954"/>
                <a:gd name="connsiteX3" fmla="*/ 805348 w 805348"/>
                <a:gd name="connsiteY3" fmla="*/ 165703 h 177954"/>
                <a:gd name="connsiteX4" fmla="*/ 107133 w 805348"/>
                <a:gd name="connsiteY4" fmla="*/ 177954 h 177954"/>
                <a:gd name="connsiteX0" fmla="*/ 104933 w 805348"/>
                <a:gd name="connsiteY0" fmla="*/ 179224 h 179224"/>
                <a:gd name="connsiteX1" fmla="*/ 0 w 805348"/>
                <a:gd name="connsiteY1" fmla="*/ 2468 h 179224"/>
                <a:gd name="connsiteX2" fmla="*/ 708702 w 805348"/>
                <a:gd name="connsiteY2" fmla="*/ 0 h 179224"/>
                <a:gd name="connsiteX3" fmla="*/ 805348 w 805348"/>
                <a:gd name="connsiteY3" fmla="*/ 165703 h 179224"/>
                <a:gd name="connsiteX4" fmla="*/ 104933 w 805348"/>
                <a:gd name="connsiteY4" fmla="*/ 179224 h 17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348" h="179224">
                  <a:moveTo>
                    <a:pt x="104933" y="179224"/>
                  </a:moveTo>
                  <a:lnTo>
                    <a:pt x="0" y="2468"/>
                  </a:lnTo>
                  <a:lnTo>
                    <a:pt x="708702" y="0"/>
                  </a:lnTo>
                  <a:lnTo>
                    <a:pt x="805348" y="165703"/>
                  </a:lnTo>
                  <a:lnTo>
                    <a:pt x="104933" y="1792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араллелограмм 11"/>
            <p:cNvSpPr/>
            <p:nvPr/>
          </p:nvSpPr>
          <p:spPr>
            <a:xfrm rot="7200000">
              <a:off x="6893871" y="206642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араллелограмм 11"/>
            <p:cNvSpPr/>
            <p:nvPr/>
          </p:nvSpPr>
          <p:spPr>
            <a:xfrm rot="7200000">
              <a:off x="6649185" y="206641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араллелограмм 11"/>
            <p:cNvSpPr/>
            <p:nvPr/>
          </p:nvSpPr>
          <p:spPr>
            <a:xfrm rot="7200000">
              <a:off x="6408096" y="206640"/>
              <a:ext cx="798748" cy="181764"/>
            </a:xfrm>
            <a:custGeom>
              <a:avLst/>
              <a:gdLst>
                <a:gd name="connsiteX0" fmla="*/ 0 w 539552"/>
                <a:gd name="connsiteY0" fmla="*/ 181741 h 181741"/>
                <a:gd name="connsiteX1" fmla="*/ 45435 w 539552"/>
                <a:gd name="connsiteY1" fmla="*/ 0 h 181741"/>
                <a:gd name="connsiteX2" fmla="*/ 539552 w 539552"/>
                <a:gd name="connsiteY2" fmla="*/ 0 h 181741"/>
                <a:gd name="connsiteX3" fmla="*/ 494117 w 539552"/>
                <a:gd name="connsiteY3" fmla="*/ 181741 h 181741"/>
                <a:gd name="connsiteX4" fmla="*/ 0 w 539552"/>
                <a:gd name="connsiteY4" fmla="*/ 181741 h 181741"/>
                <a:gd name="connsiteX0" fmla="*/ 93679 w 633231"/>
                <a:gd name="connsiteY0" fmla="*/ 181741 h 181741"/>
                <a:gd name="connsiteX1" fmla="*/ 0 w 633231"/>
                <a:gd name="connsiteY1" fmla="*/ 2888 h 181741"/>
                <a:gd name="connsiteX2" fmla="*/ 633231 w 633231"/>
                <a:gd name="connsiteY2" fmla="*/ 0 h 181741"/>
                <a:gd name="connsiteX3" fmla="*/ 587796 w 633231"/>
                <a:gd name="connsiteY3" fmla="*/ 181741 h 181741"/>
                <a:gd name="connsiteX4" fmla="*/ 93679 w 633231"/>
                <a:gd name="connsiteY4" fmla="*/ 181741 h 181741"/>
                <a:gd name="connsiteX0" fmla="*/ 93679 w 680145"/>
                <a:gd name="connsiteY0" fmla="*/ 178853 h 178853"/>
                <a:gd name="connsiteX1" fmla="*/ 0 w 680145"/>
                <a:gd name="connsiteY1" fmla="*/ 0 h 178853"/>
                <a:gd name="connsiteX2" fmla="*/ 680145 w 680145"/>
                <a:gd name="connsiteY2" fmla="*/ 5220 h 178853"/>
                <a:gd name="connsiteX3" fmla="*/ 587796 w 680145"/>
                <a:gd name="connsiteY3" fmla="*/ 178853 h 178853"/>
                <a:gd name="connsiteX4" fmla="*/ 93679 w 680145"/>
                <a:gd name="connsiteY4" fmla="*/ 178853 h 178853"/>
                <a:gd name="connsiteX0" fmla="*/ 93679 w 791894"/>
                <a:gd name="connsiteY0" fmla="*/ 178853 h 178853"/>
                <a:gd name="connsiteX1" fmla="*/ 0 w 791894"/>
                <a:gd name="connsiteY1" fmla="*/ 0 h 178853"/>
                <a:gd name="connsiteX2" fmla="*/ 680145 w 791894"/>
                <a:gd name="connsiteY2" fmla="*/ 5220 h 178853"/>
                <a:gd name="connsiteX3" fmla="*/ 791894 w 791894"/>
                <a:gd name="connsiteY3" fmla="*/ 166602 h 178853"/>
                <a:gd name="connsiteX4" fmla="*/ 93679 w 791894"/>
                <a:gd name="connsiteY4" fmla="*/ 178853 h 178853"/>
                <a:gd name="connsiteX0" fmla="*/ 93679 w 791894"/>
                <a:gd name="connsiteY0" fmla="*/ 181764 h 181764"/>
                <a:gd name="connsiteX1" fmla="*/ 0 w 791894"/>
                <a:gd name="connsiteY1" fmla="*/ 2911 h 181764"/>
                <a:gd name="connsiteX2" fmla="*/ 701847 w 791894"/>
                <a:gd name="connsiteY2" fmla="*/ 0 h 181764"/>
                <a:gd name="connsiteX3" fmla="*/ 791894 w 791894"/>
                <a:gd name="connsiteY3" fmla="*/ 169513 h 181764"/>
                <a:gd name="connsiteX4" fmla="*/ 93679 w 791894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  <a:gd name="connsiteX0" fmla="*/ 100533 w 798748"/>
                <a:gd name="connsiteY0" fmla="*/ 181764 h 181764"/>
                <a:gd name="connsiteX1" fmla="*/ 0 w 798748"/>
                <a:gd name="connsiteY1" fmla="*/ 2468 h 181764"/>
                <a:gd name="connsiteX2" fmla="*/ 708701 w 798748"/>
                <a:gd name="connsiteY2" fmla="*/ 0 h 181764"/>
                <a:gd name="connsiteX3" fmla="*/ 798748 w 798748"/>
                <a:gd name="connsiteY3" fmla="*/ 169513 h 181764"/>
                <a:gd name="connsiteX4" fmla="*/ 100533 w 798748"/>
                <a:gd name="connsiteY4" fmla="*/ 181764 h 1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48" h="181764">
                  <a:moveTo>
                    <a:pt x="100533" y="181764"/>
                  </a:moveTo>
                  <a:lnTo>
                    <a:pt x="0" y="2468"/>
                  </a:lnTo>
                  <a:lnTo>
                    <a:pt x="708701" y="0"/>
                  </a:lnTo>
                  <a:lnTo>
                    <a:pt x="798748" y="169513"/>
                  </a:lnTo>
                  <a:lnTo>
                    <a:pt x="100533" y="1817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AutoShape 4" descr="https://upload.wikimedia.org/wikipedia/commons/thumb/3/34/Road_font_awesome.svg/1024px-Road_font_awesome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" name="TextBox 101"/>
          <p:cNvSpPr txBox="1"/>
          <p:nvPr/>
        </p:nvSpPr>
        <p:spPr>
          <a:xfrm rot="5400000">
            <a:off x="8319981" y="1026104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www.rybinsk.ru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23876" y="116632"/>
            <a:ext cx="661751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solidFill>
                  <a:srgbClr val="96004B"/>
                </a:solidFill>
                <a:latin typeface="Century Gothic" pitchFamily="34" charset="0"/>
              </a:rPr>
              <a:t>ПРОЕКТЫ ПЛАНИРОВОК НОВЫХ ТЕРРИТОРИЙ</a:t>
            </a:r>
            <a:endParaRPr lang="ru-RU" sz="2300" dirty="0">
              <a:solidFill>
                <a:srgbClr val="96004B"/>
              </a:solidFill>
              <a:latin typeface="Century Gothic" pitchFamily="34" charset="0"/>
            </a:endParaRPr>
          </a:p>
        </p:txBody>
      </p:sp>
      <p:graphicFrame>
        <p:nvGraphicFramePr>
          <p:cNvPr id="112" name="Таблица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966542"/>
              </p:ext>
            </p:extLst>
          </p:nvPr>
        </p:nvGraphicFramePr>
        <p:xfrm>
          <a:off x="395536" y="764704"/>
          <a:ext cx="8352926" cy="1878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280"/>
                <a:gridCol w="1224136"/>
                <a:gridCol w="936104"/>
                <a:gridCol w="1080120"/>
                <a:gridCol w="1080120"/>
                <a:gridCol w="1512166"/>
              </a:tblGrid>
              <a:tr h="964027">
                <a:tc>
                  <a:txBody>
                    <a:bodyPr/>
                    <a:lstStyle/>
                    <a:p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Разработка проектов планировки и проектов межевания территории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Вид застройки</a:t>
                      </a:r>
                      <a:endParaRPr lang="ru-RU" sz="1200" b="1" dirty="0" smtClean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  <a:p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Площадь территории, га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Микрорайон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Год реализации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Количество формируемых земельных участков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marL="36000" marR="36000" marT="36000" marB="36000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76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Территории в районе улиц Сторожевая и Полярная 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9050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Индивидуальное жилищное строительство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-190500" algn="ctr" defTabSz="914400" rtl="0" eaLnBrk="1" latinLnBrk="0" hangingPunct="1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12,85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Волжская промышленная зона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2027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Не менее 60</a:t>
                      </a:r>
                      <a:endParaRPr lang="ru-RU" sz="1000" kern="1200" spc="0" dirty="0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80">
                <a:tc>
                  <a:txBody>
                    <a:bodyPr/>
                    <a:lstStyle/>
                    <a:p>
                      <a:pPr indent="-1905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Территория в районе д. 1 а по Полевой ул.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Многоквартирное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  <a:p>
                      <a:pPr indent="-1905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жилищное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  <a:p>
                      <a:pPr indent="-1905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строительство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0,16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190500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 err="1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Зачеремушный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 smtClean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2027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90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spc="0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</a:rPr>
                        <a:t>Не менее 1</a:t>
                      </a:r>
                      <a:endParaRPr lang="ru-RU" sz="1400" dirty="0">
                        <a:latin typeface="Century Gothic"/>
                        <a:ea typeface="Century Gothic"/>
                        <a:cs typeface="Century Gothic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8588944" y="301764"/>
            <a:ext cx="303536" cy="318924"/>
          </a:xfrm>
          <a:prstGeom prst="rect">
            <a:avLst/>
          </a:prstGeom>
          <a:solidFill>
            <a:srgbClr val="57556F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entury Gothic" pitchFamily="34" charset="0"/>
              </a:rPr>
              <a:t>22</a:t>
            </a:r>
            <a:endParaRPr lang="ru-RU" sz="16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84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z="2000" spc="-190" dirty="0"/>
              <a:t>КЛЮЧЕВЫЕ</a:t>
            </a:r>
            <a:r>
              <a:rPr sz="2000" spc="25" dirty="0"/>
              <a:t> </a:t>
            </a:r>
            <a:r>
              <a:rPr sz="2000" spc="-155" dirty="0"/>
              <a:t>ИНВЕСТПРОЕКТЫ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13046" y="555498"/>
            <a:ext cx="180975" cy="934085"/>
          </a:xfrm>
          <a:prstGeom prst="rect">
            <a:avLst/>
          </a:prstGeom>
        </p:spPr>
        <p:txBody>
          <a:bodyPr vert="vert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507134"/>
              </p:ext>
            </p:extLst>
          </p:nvPr>
        </p:nvGraphicFramePr>
        <p:xfrm>
          <a:off x="461962" y="542290"/>
          <a:ext cx="8207374" cy="5517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5670"/>
                <a:gridCol w="1151889"/>
                <a:gridCol w="1080135"/>
                <a:gridCol w="1151890"/>
                <a:gridCol w="1367790"/>
              </a:tblGrid>
              <a:tr h="8655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793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Наименование</a:t>
                      </a:r>
                      <a:r>
                        <a:rPr sz="13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инвестпроекта</a:t>
                      </a:r>
                      <a:endParaRPr sz="1300" dirty="0">
                        <a:latin typeface="Tahoma"/>
                        <a:cs typeface="Tahoma"/>
                      </a:endParaRPr>
                    </a:p>
                  </a:txBody>
                  <a:tcPr marL="0" marR="0" marT="144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80010" marR="622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Сроки </a:t>
                      </a:r>
                      <a:r>
                        <a:rPr sz="1300" b="1" spc="-3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реализации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165735" marR="64769" indent="-9144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3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Стоимость проекта, </a:t>
                      </a:r>
                      <a:r>
                        <a:rPr sz="1300" b="1" spc="-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млн</a:t>
                      </a:r>
                      <a:r>
                        <a:rPr sz="13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3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руб.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86995" marR="768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Количество 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новых рабочих </a:t>
                      </a:r>
                      <a:r>
                        <a:rPr sz="1300" b="1" spc="3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мест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89255" marR="317500" indent="-628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b="1" spc="-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Текущий </a:t>
                      </a:r>
                      <a:r>
                        <a:rPr sz="1300" b="1" spc="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статус</a:t>
                      </a:r>
                      <a:endParaRPr sz="13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45" dirty="0">
                          <a:latin typeface="Tahoma"/>
                          <a:cs typeface="Tahoma"/>
                        </a:rPr>
                        <a:t>Строительство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35" dirty="0">
                          <a:latin typeface="Tahoma"/>
                          <a:cs typeface="Tahoma"/>
                        </a:rPr>
                        <a:t>кампуса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90" dirty="0">
                          <a:latin typeface="Tahoma"/>
                          <a:cs typeface="Tahoma"/>
                        </a:rPr>
                        <a:t>мирового</a:t>
                      </a:r>
                      <a:r>
                        <a:rPr sz="1200" spc="-10" dirty="0">
                          <a:latin typeface="Tahoma"/>
                          <a:cs typeface="Tahoma"/>
                        </a:rPr>
                        <a:t> уровня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79375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ahoma"/>
                          <a:cs typeface="Tahoma"/>
                        </a:rPr>
                        <a:t>«Меркурий»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10" dirty="0">
                          <a:latin typeface="Tahoma"/>
                          <a:cs typeface="Tahoma"/>
                        </a:rPr>
                        <a:t>2022-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2027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10" dirty="0">
                          <a:latin typeface="Tahoma"/>
                          <a:cs typeface="Tahoma"/>
                        </a:rPr>
                        <a:t>14000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200" spc="-25" dirty="0">
                          <a:latin typeface="Tahoma"/>
                          <a:cs typeface="Tahoma"/>
                        </a:rPr>
                        <a:t>420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Реализуемый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739140">
                <a:tc>
                  <a:txBody>
                    <a:bodyPr/>
                    <a:lstStyle/>
                    <a:p>
                      <a:pPr marL="79375" marR="2920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200" spc="95" dirty="0">
                          <a:latin typeface="Tahoma"/>
                          <a:cs typeface="Tahoma"/>
                        </a:rPr>
                        <a:t>Создание</a:t>
                      </a:r>
                      <a:r>
                        <a:rPr sz="1200" spc="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опытно-</a:t>
                      </a:r>
                      <a:r>
                        <a:rPr sz="1200" spc="60" dirty="0">
                          <a:latin typeface="Tahoma"/>
                          <a:cs typeface="Tahoma"/>
                        </a:rPr>
                        <a:t>конструкторского</a:t>
                      </a:r>
                      <a:r>
                        <a:rPr sz="1200" spc="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05" dirty="0">
                          <a:latin typeface="Tahoma"/>
                          <a:cs typeface="Tahoma"/>
                        </a:rPr>
                        <a:t>бюро</a:t>
                      </a:r>
                      <a:r>
                        <a:rPr sz="1200" spc="5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70" dirty="0">
                          <a:latin typeface="Tahoma"/>
                          <a:cs typeface="Tahoma"/>
                        </a:rPr>
                        <a:t>в</a:t>
                      </a:r>
                      <a:r>
                        <a:rPr sz="12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70" dirty="0">
                          <a:latin typeface="Tahoma"/>
                          <a:cs typeface="Tahoma"/>
                        </a:rPr>
                        <a:t>Рыбинске</a:t>
                      </a:r>
                      <a:r>
                        <a:rPr sz="12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70" dirty="0">
                          <a:latin typeface="Tahoma"/>
                          <a:cs typeface="Tahoma"/>
                        </a:rPr>
                        <a:t>в</a:t>
                      </a:r>
                      <a:r>
                        <a:rPr sz="12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25" dirty="0">
                          <a:latin typeface="Tahoma"/>
                          <a:cs typeface="Tahoma"/>
                        </a:rPr>
                        <a:t>рамках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75" dirty="0">
                          <a:latin typeface="Tahoma"/>
                          <a:cs typeface="Tahoma"/>
                        </a:rPr>
                        <a:t>проекта</a:t>
                      </a:r>
                      <a:r>
                        <a:rPr sz="12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85" dirty="0">
                          <a:latin typeface="Tahoma"/>
                          <a:cs typeface="Tahoma"/>
                        </a:rPr>
                        <a:t>по</a:t>
                      </a:r>
                      <a:r>
                        <a:rPr sz="12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75" dirty="0">
                          <a:latin typeface="Tahoma"/>
                          <a:cs typeface="Tahoma"/>
                        </a:rPr>
                        <a:t>созданию сети</a:t>
                      </a:r>
                      <a:r>
                        <a:rPr sz="12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30" dirty="0">
                          <a:latin typeface="Tahoma"/>
                          <a:cs typeface="Tahoma"/>
                        </a:rPr>
                        <a:t>верфей</a:t>
                      </a:r>
                      <a:r>
                        <a:rPr sz="12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5" dirty="0">
                          <a:latin typeface="Tahoma"/>
                          <a:cs typeface="Tahoma"/>
                        </a:rPr>
                        <a:t>композитного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65" dirty="0">
                          <a:latin typeface="Tahoma"/>
                          <a:cs typeface="Tahoma"/>
                        </a:rPr>
                        <a:t>судостроения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79375">
                        <a:lnSpc>
                          <a:spcPts val="1360"/>
                        </a:lnSpc>
                      </a:pPr>
                      <a:r>
                        <a:rPr sz="1200" spc="45" dirty="0">
                          <a:latin typeface="Tahoma"/>
                          <a:cs typeface="Tahoma"/>
                        </a:rPr>
                        <a:t>«Росатом»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ahoma"/>
                          <a:cs typeface="Tahoma"/>
                        </a:rPr>
                        <a:t>2024-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2026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041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ahoma"/>
                          <a:cs typeface="Tahoma"/>
                        </a:rPr>
                        <a:t>1500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041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ahoma"/>
                          <a:cs typeface="Tahoma"/>
                        </a:rPr>
                        <a:t>780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041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spc="50" dirty="0">
                          <a:latin typeface="Tahoma"/>
                          <a:cs typeface="Tahoma"/>
                        </a:rPr>
                        <a:t>Предпроектная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spc="40" dirty="0">
                          <a:latin typeface="Tahoma"/>
                          <a:cs typeface="Tahoma"/>
                        </a:rPr>
                        <a:t>стадия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739140">
                <a:tc>
                  <a:txBody>
                    <a:bodyPr/>
                    <a:lstStyle/>
                    <a:p>
                      <a:pPr marL="79375" marR="11493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95" dirty="0">
                          <a:latin typeface="Tahoma"/>
                          <a:cs typeface="Tahoma"/>
                        </a:rPr>
                        <a:t>Комплексное</a:t>
                      </a:r>
                      <a:r>
                        <a:rPr sz="12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0" dirty="0">
                          <a:latin typeface="Tahoma"/>
                          <a:cs typeface="Tahoma"/>
                        </a:rPr>
                        <a:t>развитие</a:t>
                      </a:r>
                      <a:r>
                        <a:rPr sz="1200" spc="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65" dirty="0">
                          <a:latin typeface="Tahoma"/>
                          <a:cs typeface="Tahoma"/>
                        </a:rPr>
                        <a:t>территории</a:t>
                      </a:r>
                      <a:r>
                        <a:rPr sz="1200" spc="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0" dirty="0">
                          <a:latin typeface="Tahoma"/>
                          <a:cs typeface="Tahoma"/>
                        </a:rPr>
                        <a:t>в </a:t>
                      </a:r>
                      <a:r>
                        <a:rPr sz="1200" spc="114" dirty="0">
                          <a:latin typeface="Tahoma"/>
                          <a:cs typeface="Tahoma"/>
                        </a:rPr>
                        <a:t>районе</a:t>
                      </a:r>
                      <a:r>
                        <a:rPr sz="12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65" dirty="0">
                          <a:latin typeface="Tahoma"/>
                          <a:cs typeface="Tahoma"/>
                        </a:rPr>
                        <a:t>Волжской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05" dirty="0">
                          <a:latin typeface="Tahoma"/>
                          <a:cs typeface="Tahoma"/>
                        </a:rPr>
                        <a:t>набережной</a:t>
                      </a:r>
                      <a:r>
                        <a:rPr sz="12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14" dirty="0">
                          <a:latin typeface="Tahoma"/>
                          <a:cs typeface="Tahoma"/>
                        </a:rPr>
                        <a:t>между</a:t>
                      </a:r>
                      <a:r>
                        <a:rPr sz="12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80" dirty="0">
                          <a:latin typeface="Tahoma"/>
                          <a:cs typeface="Tahoma"/>
                        </a:rPr>
                        <a:t>СК</a:t>
                      </a:r>
                      <a:endParaRPr sz="1200" dirty="0">
                        <a:latin typeface="Tahoma"/>
                        <a:cs typeface="Tahoma"/>
                      </a:endParaRPr>
                    </a:p>
                    <a:p>
                      <a:pPr marL="79375" marR="717550">
                        <a:lnSpc>
                          <a:spcPct val="100000"/>
                        </a:lnSpc>
                      </a:pPr>
                      <a:r>
                        <a:rPr sz="1200" spc="-30" dirty="0">
                          <a:latin typeface="Tahoma"/>
                          <a:cs typeface="Tahoma"/>
                        </a:rPr>
                        <a:t>«Полет»</a:t>
                      </a:r>
                      <a:r>
                        <a:rPr sz="12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6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2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14" dirty="0">
                          <a:latin typeface="Tahoma"/>
                          <a:cs typeface="Tahoma"/>
                        </a:rPr>
                        <a:t>СК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«Сатурн»),</a:t>
                      </a:r>
                      <a:r>
                        <a:rPr sz="12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5" dirty="0">
                          <a:latin typeface="Tahoma"/>
                          <a:cs typeface="Tahoma"/>
                        </a:rPr>
                        <a:t>жилищная </a:t>
                      </a:r>
                      <a:r>
                        <a:rPr sz="1200" spc="85" dirty="0">
                          <a:latin typeface="Tahoma"/>
                          <a:cs typeface="Tahoma"/>
                        </a:rPr>
                        <a:t>застройка</a:t>
                      </a:r>
                      <a:r>
                        <a:rPr sz="12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85" dirty="0">
                          <a:latin typeface="Tahoma"/>
                          <a:cs typeface="Tahoma"/>
                        </a:rPr>
                        <a:t>до</a:t>
                      </a:r>
                      <a:r>
                        <a:rPr sz="12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10" dirty="0" err="1" smtClean="0">
                          <a:latin typeface="Tahoma"/>
                          <a:cs typeface="Tahoma"/>
                        </a:rPr>
                        <a:t>тыс.кв.м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ahoma"/>
                          <a:cs typeface="Tahoma"/>
                        </a:rPr>
                        <a:t>2022-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2025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047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ahoma"/>
                          <a:cs typeface="Tahoma"/>
                        </a:rPr>
                        <a:t>1398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047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ahoma"/>
                          <a:cs typeface="Tahoma"/>
                        </a:rPr>
                        <a:t>-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047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spc="130" dirty="0" smtClean="0">
                          <a:latin typeface="Tahoma"/>
                          <a:cs typeface="Tahoma"/>
                        </a:rPr>
                        <a:t>Реализация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1047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Развитие</a:t>
                      </a:r>
                      <a:r>
                        <a:rPr sz="1200" spc="11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35" dirty="0">
                          <a:latin typeface="Tahoma"/>
                          <a:cs typeface="Tahoma"/>
                        </a:rPr>
                        <a:t>систем</a:t>
                      </a:r>
                      <a:r>
                        <a:rPr sz="1200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5" dirty="0">
                          <a:latin typeface="Tahoma"/>
                          <a:cs typeface="Tahoma"/>
                        </a:rPr>
                        <a:t>водоснабжения,</a:t>
                      </a:r>
                      <a:endParaRPr sz="1200" dirty="0">
                        <a:latin typeface="Tahoma"/>
                        <a:cs typeface="Tahoma"/>
                      </a:endParaRPr>
                    </a:p>
                    <a:p>
                      <a:pPr marL="79375">
                        <a:lnSpc>
                          <a:spcPts val="1355"/>
                        </a:lnSpc>
                        <a:spcBef>
                          <a:spcPts val="5"/>
                        </a:spcBef>
                      </a:pPr>
                      <a:r>
                        <a:rPr sz="1200" spc="20" dirty="0">
                          <a:latin typeface="Tahoma"/>
                          <a:cs typeface="Tahoma"/>
                        </a:rPr>
                        <a:t>водоотведения</a:t>
                      </a:r>
                      <a:r>
                        <a:rPr sz="12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6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2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20" dirty="0">
                          <a:latin typeface="Tahoma"/>
                          <a:cs typeface="Tahoma"/>
                        </a:rPr>
                        <a:t>очистки</a:t>
                      </a:r>
                      <a:r>
                        <a:rPr sz="12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20" dirty="0">
                          <a:latin typeface="Tahoma"/>
                          <a:cs typeface="Tahoma"/>
                        </a:rPr>
                        <a:t>сточных</a:t>
                      </a:r>
                      <a:r>
                        <a:rPr sz="12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25" dirty="0">
                          <a:latin typeface="Tahoma"/>
                          <a:cs typeface="Tahoma"/>
                        </a:rPr>
                        <a:t>вод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10" dirty="0" smtClean="0">
                          <a:latin typeface="Tahoma"/>
                          <a:cs typeface="Tahoma"/>
                        </a:rPr>
                        <a:t>2020-</a:t>
                      </a:r>
                      <a:r>
                        <a:rPr sz="1200" spc="-20" dirty="0" smtClean="0">
                          <a:latin typeface="Tahoma"/>
                          <a:cs typeface="Tahoma"/>
                        </a:rPr>
                        <a:t>202</a:t>
                      </a:r>
                      <a:r>
                        <a:rPr lang="ru-RU" sz="1200" spc="-20" dirty="0" smtClean="0">
                          <a:latin typeface="Tahoma"/>
                          <a:cs typeface="Tahoma"/>
                        </a:rPr>
                        <a:t>5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25" dirty="0">
                          <a:latin typeface="Tahoma"/>
                          <a:cs typeface="Tahoma"/>
                        </a:rPr>
                        <a:t>657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50" dirty="0">
                          <a:latin typeface="Tahoma"/>
                          <a:cs typeface="Tahoma"/>
                        </a:rPr>
                        <a:t>-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125" dirty="0">
                          <a:latin typeface="Tahoma"/>
                          <a:cs typeface="Tahoma"/>
                        </a:rPr>
                        <a:t>СМР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marL="79375" marR="304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Крытый</a:t>
                      </a:r>
                      <a:r>
                        <a:rPr sz="1200" spc="20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ледовый</a:t>
                      </a:r>
                      <a:r>
                        <a:rPr sz="1200" spc="1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тренировочный</a:t>
                      </a:r>
                      <a:r>
                        <a:rPr sz="1200" spc="1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корт</a:t>
                      </a:r>
                      <a:r>
                        <a:rPr sz="1200" spc="2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60" dirty="0">
                          <a:latin typeface="Tahoma"/>
                          <a:cs typeface="Tahoma"/>
                        </a:rPr>
                        <a:t>по </a:t>
                      </a:r>
                      <a:r>
                        <a:rPr sz="1200" spc="95" dirty="0">
                          <a:latin typeface="Tahoma"/>
                          <a:cs typeface="Tahoma"/>
                        </a:rPr>
                        <a:t>адресу:</a:t>
                      </a:r>
                      <a:r>
                        <a:rPr sz="12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0" dirty="0">
                          <a:latin typeface="Tahoma"/>
                          <a:cs typeface="Tahoma"/>
                        </a:rPr>
                        <a:t>Волжская</a:t>
                      </a:r>
                      <a:r>
                        <a:rPr sz="12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80" dirty="0">
                          <a:latin typeface="Tahoma"/>
                          <a:cs typeface="Tahoma"/>
                        </a:rPr>
                        <a:t>набережная,</a:t>
                      </a:r>
                      <a:r>
                        <a:rPr sz="12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25" dirty="0">
                          <a:latin typeface="Tahoma"/>
                          <a:cs typeface="Tahoma"/>
                        </a:rPr>
                        <a:t>40б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10" dirty="0">
                          <a:latin typeface="Tahoma"/>
                          <a:cs typeface="Tahoma"/>
                        </a:rPr>
                        <a:t>2024-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2025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25" dirty="0" smtClean="0">
                          <a:latin typeface="Tahoma"/>
                          <a:cs typeface="Tahoma"/>
                        </a:rPr>
                        <a:t>4</a:t>
                      </a:r>
                      <a:r>
                        <a:rPr lang="ru-RU" sz="1200" spc="-25" dirty="0" smtClean="0">
                          <a:latin typeface="Tahoma"/>
                          <a:cs typeface="Tahoma"/>
                        </a:rPr>
                        <a:t>74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25" dirty="0">
                          <a:latin typeface="Tahoma"/>
                          <a:cs typeface="Tahoma"/>
                        </a:rPr>
                        <a:t>18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lang="ru-RU" sz="1200" spc="130" dirty="0" smtClean="0">
                          <a:latin typeface="Tahoma"/>
                          <a:cs typeface="Tahoma"/>
                        </a:rPr>
                        <a:t>Реализация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556260">
                <a:tc>
                  <a:txBody>
                    <a:bodyPr/>
                    <a:lstStyle/>
                    <a:p>
                      <a:pPr marL="79375" marR="46291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110" dirty="0">
                          <a:latin typeface="Tahoma"/>
                          <a:cs typeface="Tahoma"/>
                        </a:rPr>
                        <a:t>Инвестпрограмма</a:t>
                      </a:r>
                      <a:r>
                        <a:rPr sz="12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85" dirty="0">
                          <a:latin typeface="Tahoma"/>
                          <a:cs typeface="Tahoma"/>
                        </a:rPr>
                        <a:t>по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85" dirty="0">
                          <a:latin typeface="Tahoma"/>
                          <a:cs typeface="Tahoma"/>
                        </a:rPr>
                        <a:t>модернизации </a:t>
                      </a:r>
                      <a:r>
                        <a:rPr sz="1200" spc="110" dirty="0">
                          <a:latin typeface="Tahoma"/>
                          <a:cs typeface="Tahoma"/>
                        </a:rPr>
                        <a:t>системы</a:t>
                      </a:r>
                      <a:r>
                        <a:rPr sz="12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75" dirty="0">
                          <a:latin typeface="Tahoma"/>
                          <a:cs typeface="Tahoma"/>
                        </a:rPr>
                        <a:t>электроснабжения</a:t>
                      </a:r>
                      <a:r>
                        <a:rPr sz="12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45" dirty="0">
                          <a:latin typeface="Tahoma"/>
                          <a:cs typeface="Tahoma"/>
                        </a:rPr>
                        <a:t>ОАО</a:t>
                      </a:r>
                      <a:endParaRPr sz="1200">
                        <a:latin typeface="Tahoma"/>
                        <a:cs typeface="Tahoma"/>
                      </a:endParaRPr>
                    </a:p>
                    <a:p>
                      <a:pPr marL="79375">
                        <a:lnSpc>
                          <a:spcPts val="1355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«Рыбинская</a:t>
                      </a:r>
                      <a:r>
                        <a:rPr sz="1200" spc="3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35" dirty="0">
                          <a:latin typeface="Tahoma"/>
                          <a:cs typeface="Tahoma"/>
                        </a:rPr>
                        <a:t>горэлектросеть»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200" spc="-10" dirty="0" smtClean="0">
                          <a:latin typeface="Tahoma"/>
                          <a:cs typeface="Tahoma"/>
                        </a:rPr>
                        <a:t>2020-</a:t>
                      </a:r>
                      <a:r>
                        <a:rPr sz="1200" spc="-20" dirty="0" smtClean="0">
                          <a:latin typeface="Tahoma"/>
                          <a:cs typeface="Tahoma"/>
                        </a:rPr>
                        <a:t>202</a:t>
                      </a:r>
                      <a:r>
                        <a:rPr lang="ru-RU" sz="1200" spc="-20" dirty="0" smtClean="0">
                          <a:latin typeface="Tahoma"/>
                          <a:cs typeface="Tahoma"/>
                        </a:rPr>
                        <a:t>5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ahoma"/>
                          <a:cs typeface="Tahoma"/>
                        </a:rPr>
                        <a:t>407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ahoma"/>
                          <a:cs typeface="Tahoma"/>
                        </a:rPr>
                        <a:t>-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spc="45" dirty="0">
                          <a:latin typeface="Tahoma"/>
                          <a:cs typeface="Tahoma"/>
                        </a:rPr>
                        <a:t>Реализация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marL="79375" marR="193675">
                        <a:lnSpc>
                          <a:spcPct val="100000"/>
                        </a:lnSpc>
                      </a:pPr>
                      <a:r>
                        <a:rPr sz="1200" spc="45" dirty="0">
                          <a:latin typeface="Tahoma"/>
                          <a:cs typeface="Tahoma"/>
                        </a:rPr>
                        <a:t>Строительство</a:t>
                      </a:r>
                      <a:r>
                        <a:rPr sz="1200" spc="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125" dirty="0">
                          <a:latin typeface="Tahoma"/>
                          <a:cs typeface="Tahoma"/>
                        </a:rPr>
                        <a:t>офисного</a:t>
                      </a:r>
                      <a:r>
                        <a:rPr sz="12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здания</a:t>
                      </a:r>
                      <a:r>
                        <a:rPr sz="12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0" dirty="0">
                          <a:latin typeface="Tahoma"/>
                          <a:cs typeface="Tahoma"/>
                        </a:rPr>
                        <a:t>(центра </a:t>
                      </a:r>
                      <a:r>
                        <a:rPr sz="1200" spc="70" dirty="0">
                          <a:latin typeface="Tahoma"/>
                          <a:cs typeface="Tahoma"/>
                        </a:rPr>
                        <a:t>разработки)</a:t>
                      </a:r>
                      <a:r>
                        <a:rPr sz="12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группы</a:t>
                      </a:r>
                      <a:r>
                        <a:rPr sz="1200" spc="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95" dirty="0">
                          <a:latin typeface="Tahoma"/>
                          <a:cs typeface="Tahoma"/>
                        </a:rPr>
                        <a:t>компаний</a:t>
                      </a:r>
                      <a:r>
                        <a:rPr sz="12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10" dirty="0">
                          <a:latin typeface="Tahoma"/>
                          <a:cs typeface="Tahoma"/>
                        </a:rPr>
                        <a:t>«Тензор»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10" dirty="0">
                          <a:latin typeface="Tahoma"/>
                          <a:cs typeface="Tahoma"/>
                        </a:rPr>
                        <a:t>2022-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2029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25" dirty="0">
                          <a:latin typeface="Tahoma"/>
                          <a:cs typeface="Tahoma"/>
                        </a:rPr>
                        <a:t>120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25" dirty="0">
                          <a:latin typeface="Tahoma"/>
                          <a:cs typeface="Tahoma"/>
                        </a:rPr>
                        <a:t>150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lang="ru-RU" sz="1200" spc="130" dirty="0" smtClean="0">
                          <a:latin typeface="Tahoma"/>
                          <a:cs typeface="Tahoma"/>
                        </a:rPr>
                        <a:t>Реализация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marL="7620" marR="242570">
                        <a:lnSpc>
                          <a:spcPct val="100000"/>
                        </a:lnSpc>
                      </a:pPr>
                      <a:r>
                        <a:rPr sz="1200" spc="45" dirty="0">
                          <a:latin typeface="Tahoma"/>
                          <a:cs typeface="Tahoma"/>
                        </a:rPr>
                        <a:t>Строительство</a:t>
                      </a:r>
                      <a:r>
                        <a:rPr sz="1200" spc="-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10" dirty="0">
                          <a:latin typeface="Tahoma"/>
                          <a:cs typeface="Tahoma"/>
                        </a:rPr>
                        <a:t>жилья</a:t>
                      </a:r>
                      <a:r>
                        <a:rPr sz="12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10" dirty="0">
                          <a:latin typeface="Tahoma"/>
                          <a:cs typeface="Tahoma"/>
                        </a:rPr>
                        <a:t>для</a:t>
                      </a:r>
                      <a:r>
                        <a:rPr sz="12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65" dirty="0">
                          <a:latin typeface="Tahoma"/>
                          <a:cs typeface="Tahoma"/>
                        </a:rPr>
                        <a:t>работников</a:t>
                      </a:r>
                      <a:r>
                        <a:rPr sz="12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30" dirty="0">
                          <a:latin typeface="Tahoma"/>
                          <a:cs typeface="Tahoma"/>
                        </a:rPr>
                        <a:t>ОПК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(проект</a:t>
                      </a:r>
                      <a:r>
                        <a:rPr sz="1200" spc="1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0" dirty="0">
                          <a:latin typeface="Tahoma"/>
                          <a:cs typeface="Tahoma"/>
                        </a:rPr>
                        <a:t>«Малиновский</a:t>
                      </a:r>
                      <a:r>
                        <a:rPr sz="1200" spc="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квартал»,</a:t>
                      </a:r>
                      <a:r>
                        <a:rPr sz="1200" spc="1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БСК)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10" dirty="0">
                          <a:latin typeface="Tahoma"/>
                          <a:cs typeface="Tahoma"/>
                        </a:rPr>
                        <a:t>2024-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2026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25" dirty="0">
                          <a:latin typeface="Tahoma"/>
                          <a:cs typeface="Tahoma"/>
                        </a:rPr>
                        <a:t>900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50" dirty="0">
                          <a:latin typeface="Tahoma"/>
                          <a:cs typeface="Tahoma"/>
                        </a:rPr>
                        <a:t>-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130" dirty="0">
                          <a:latin typeface="Tahoma"/>
                          <a:cs typeface="Tahoma"/>
                        </a:rPr>
                        <a:t>СМР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marL="79375" marR="714375">
                        <a:lnSpc>
                          <a:spcPct val="100000"/>
                        </a:lnSpc>
                      </a:pPr>
                      <a:r>
                        <a:rPr sz="1200" spc="45" dirty="0">
                          <a:latin typeface="Tahoma"/>
                          <a:cs typeface="Tahoma"/>
                        </a:rPr>
                        <a:t>Строительство</a:t>
                      </a:r>
                      <a:r>
                        <a:rPr sz="12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75" dirty="0">
                          <a:latin typeface="Tahoma"/>
                          <a:cs typeface="Tahoma"/>
                        </a:rPr>
                        <a:t>МКД</a:t>
                      </a:r>
                      <a:r>
                        <a:rPr sz="12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85" dirty="0">
                          <a:latin typeface="Tahoma"/>
                          <a:cs typeface="Tahoma"/>
                        </a:rPr>
                        <a:t>по</a:t>
                      </a:r>
                      <a:r>
                        <a:rPr sz="12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95" dirty="0">
                          <a:latin typeface="Tahoma"/>
                          <a:cs typeface="Tahoma"/>
                        </a:rPr>
                        <a:t>адресу:</a:t>
                      </a:r>
                      <a:r>
                        <a:rPr sz="12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25" dirty="0">
                          <a:latin typeface="Tahoma"/>
                          <a:cs typeface="Tahoma"/>
                        </a:rPr>
                        <a:t>ул. </a:t>
                      </a:r>
                      <a:r>
                        <a:rPr sz="1200" spc="65" dirty="0">
                          <a:latin typeface="Tahoma"/>
                          <a:cs typeface="Tahoma"/>
                        </a:rPr>
                        <a:t>Корнева,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5" dirty="0">
                          <a:latin typeface="Tahoma"/>
                          <a:cs typeface="Tahoma"/>
                        </a:rPr>
                        <a:t>земельный</a:t>
                      </a:r>
                      <a:r>
                        <a:rPr sz="12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50" dirty="0">
                          <a:latin typeface="Tahoma"/>
                          <a:cs typeface="Tahoma"/>
                        </a:rPr>
                        <a:t>участок</a:t>
                      </a:r>
                      <a:r>
                        <a:rPr sz="1200" spc="-25" dirty="0">
                          <a:latin typeface="Tahoma"/>
                          <a:cs typeface="Tahoma"/>
                        </a:rPr>
                        <a:t> 111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10" dirty="0" smtClean="0">
                          <a:latin typeface="Tahoma"/>
                          <a:cs typeface="Tahoma"/>
                        </a:rPr>
                        <a:t>2023-</a:t>
                      </a:r>
                      <a:r>
                        <a:rPr sz="1200" spc="-20" dirty="0" smtClean="0">
                          <a:latin typeface="Tahoma"/>
                          <a:cs typeface="Tahoma"/>
                        </a:rPr>
                        <a:t>202</a:t>
                      </a:r>
                      <a:r>
                        <a:rPr lang="ru-RU" sz="1200" spc="-20" dirty="0" smtClean="0">
                          <a:latin typeface="Tahoma"/>
                          <a:cs typeface="Tahoma"/>
                        </a:rPr>
                        <a:t>5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25" dirty="0">
                          <a:latin typeface="Tahoma"/>
                          <a:cs typeface="Tahoma"/>
                        </a:rPr>
                        <a:t>107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-50" dirty="0">
                          <a:latin typeface="Tahoma"/>
                          <a:cs typeface="Tahoma"/>
                        </a:rPr>
                        <a:t>-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200" spc="130" dirty="0">
                          <a:latin typeface="Tahoma"/>
                          <a:cs typeface="Tahoma"/>
                        </a:rPr>
                        <a:t>СМР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318770">
                <a:tc gridSpan="2"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200" spc="-20" dirty="0">
                          <a:latin typeface="Tahoma"/>
                          <a:cs typeface="Tahoma"/>
                        </a:rPr>
                        <a:t>Итого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200" b="1" spc="-10" dirty="0" smtClean="0">
                          <a:solidFill>
                            <a:srgbClr val="943735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lang="ru-RU" sz="1200" b="1" spc="-10" smtClean="0">
                          <a:solidFill>
                            <a:srgbClr val="943735"/>
                          </a:solidFill>
                          <a:latin typeface="Tahoma"/>
                          <a:cs typeface="Tahoma"/>
                        </a:rPr>
                        <a:t>9563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z="2000" spc="-160" dirty="0"/>
              <a:t>УНИВЕРСИТЕТСКИЙ</a:t>
            </a:r>
            <a:r>
              <a:rPr sz="2000" spc="-15" dirty="0"/>
              <a:t> </a:t>
            </a:r>
            <a:r>
              <a:rPr sz="2000" dirty="0"/>
              <a:t>КАМПУС</a:t>
            </a:r>
            <a:r>
              <a:rPr sz="2000" spc="-10" dirty="0"/>
              <a:t> </a:t>
            </a:r>
            <a:r>
              <a:rPr sz="2000" spc="-195" dirty="0"/>
              <a:t>«МЕРКУРИЙ»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13046" y="555498"/>
            <a:ext cx="180975" cy="934085"/>
          </a:xfrm>
          <a:prstGeom prst="rect">
            <a:avLst/>
          </a:prstGeom>
        </p:spPr>
        <p:txBody>
          <a:bodyPr vert="vert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67868" y="870203"/>
            <a:ext cx="8676640" cy="5988050"/>
            <a:chOff x="467868" y="870203"/>
            <a:chExt cx="8676640" cy="59880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868" y="870203"/>
              <a:ext cx="7540752" cy="52959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643627" y="5161788"/>
              <a:ext cx="4500880" cy="1696720"/>
            </a:xfrm>
            <a:custGeom>
              <a:avLst/>
              <a:gdLst/>
              <a:ahLst/>
              <a:cxnLst/>
              <a:rect l="l" t="t" r="r" b="b"/>
              <a:pathLst>
                <a:path w="4500880" h="1696720">
                  <a:moveTo>
                    <a:pt x="4500372" y="0"/>
                  </a:moveTo>
                  <a:lnTo>
                    <a:pt x="0" y="0"/>
                  </a:lnTo>
                  <a:lnTo>
                    <a:pt x="0" y="1696212"/>
                  </a:lnTo>
                  <a:lnTo>
                    <a:pt x="4500372" y="1696212"/>
                  </a:lnTo>
                  <a:lnTo>
                    <a:pt x="4500372" y="0"/>
                  </a:lnTo>
                  <a:close/>
                </a:path>
              </a:pathLst>
            </a:custGeom>
            <a:solidFill>
              <a:srgbClr val="943735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723638" y="5193283"/>
            <a:ext cx="4150360" cy="1640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18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6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5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16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14" dirty="0">
                <a:solidFill>
                  <a:srgbClr val="FFFFFF"/>
                </a:solidFill>
                <a:latin typeface="Tahoma"/>
                <a:cs typeface="Tahoma"/>
              </a:rPr>
              <a:t>г.</a:t>
            </a:r>
            <a:r>
              <a:rPr sz="16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Tahoma"/>
                <a:cs typeface="Tahoma"/>
              </a:rPr>
              <a:t>выделена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областная</a:t>
            </a:r>
            <a:r>
              <a:rPr sz="16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субсидия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16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проектирование</a:t>
            </a:r>
            <a:r>
              <a:rPr sz="16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40" dirty="0">
                <a:solidFill>
                  <a:srgbClr val="FFFFFF"/>
                </a:solidFill>
                <a:latin typeface="Tahoma"/>
                <a:cs typeface="Tahoma"/>
              </a:rPr>
              <a:t>150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75" dirty="0">
                <a:solidFill>
                  <a:srgbClr val="FFFFFF"/>
                </a:solidFill>
                <a:latin typeface="Tahoma"/>
                <a:cs typeface="Tahoma"/>
              </a:rPr>
              <a:t>млн</a:t>
            </a:r>
            <a:r>
              <a:rPr sz="16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Tahoma"/>
                <a:cs typeface="Tahoma"/>
              </a:rPr>
              <a:t>руб.</a:t>
            </a:r>
            <a:endParaRPr sz="1600">
              <a:latin typeface="Tahoma"/>
              <a:cs typeface="Tahoma"/>
            </a:endParaRPr>
          </a:p>
          <a:p>
            <a:pPr marL="12700" marR="600710">
              <a:lnSpc>
                <a:spcPct val="131300"/>
              </a:lnSpc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Проектирование</a:t>
            </a:r>
            <a:r>
              <a:rPr sz="16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кампуса</a:t>
            </a:r>
            <a:r>
              <a:rPr sz="16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245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6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20" dirty="0">
                <a:solidFill>
                  <a:srgbClr val="FFFFFF"/>
                </a:solidFill>
                <a:latin typeface="Tahoma"/>
                <a:cs typeface="Tahoma"/>
              </a:rPr>
              <a:t>2024г. </a:t>
            </a:r>
            <a:r>
              <a:rPr sz="1600" b="1" spc="-80" dirty="0">
                <a:solidFill>
                  <a:srgbClr val="FFFFFF"/>
                </a:solidFill>
                <a:latin typeface="Tahoma"/>
                <a:cs typeface="Tahoma"/>
              </a:rPr>
              <a:t>Выигран</a:t>
            </a:r>
            <a:r>
              <a:rPr sz="16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конкурс</a:t>
            </a:r>
            <a:r>
              <a:rPr sz="16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16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создание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Передовой</a:t>
            </a:r>
            <a:r>
              <a:rPr sz="1600" b="1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Tahoma"/>
                <a:cs typeface="Tahoma"/>
              </a:rPr>
              <a:t>инженерной</a:t>
            </a:r>
            <a:r>
              <a:rPr sz="16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95" dirty="0">
                <a:solidFill>
                  <a:srgbClr val="FFFFFF"/>
                </a:solidFill>
                <a:latin typeface="Tahoma"/>
                <a:cs typeface="Tahoma"/>
              </a:rPr>
              <a:t>школы</a:t>
            </a:r>
            <a:r>
              <a:rPr sz="16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РГАТУ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грант</a:t>
            </a:r>
            <a:r>
              <a:rPr sz="16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40" dirty="0">
                <a:solidFill>
                  <a:srgbClr val="FFFFFF"/>
                </a:solidFill>
                <a:latin typeface="Tahoma"/>
                <a:cs typeface="Tahoma"/>
              </a:rPr>
              <a:t>815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75" dirty="0">
                <a:solidFill>
                  <a:srgbClr val="FFFFFF"/>
                </a:solidFill>
                <a:latin typeface="Tahoma"/>
                <a:cs typeface="Tahoma"/>
              </a:rPr>
              <a:t>млн</a:t>
            </a:r>
            <a:r>
              <a:rPr sz="16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ahoma"/>
                <a:cs typeface="Tahoma"/>
              </a:rPr>
              <a:t>руб.</a:t>
            </a:r>
            <a:r>
              <a:rPr sz="16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25" dirty="0">
                <a:solidFill>
                  <a:srgbClr val="FFFFFF"/>
                </a:solidFill>
                <a:latin typeface="Tahoma"/>
                <a:cs typeface="Tahoma"/>
              </a:rPr>
              <a:t>(2023-</a:t>
            </a:r>
            <a:r>
              <a:rPr sz="1600" b="1" spc="-10" dirty="0">
                <a:solidFill>
                  <a:srgbClr val="FFFFFF"/>
                </a:solidFill>
                <a:latin typeface="Tahoma"/>
                <a:cs typeface="Tahoma"/>
              </a:rPr>
              <a:t>2026гг.)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z="2000" spc="-150" dirty="0"/>
              <a:t>ИНВЕСТИЦИОННЫЕ</a:t>
            </a:r>
            <a:r>
              <a:rPr sz="2000" spc="15" dirty="0"/>
              <a:t> </a:t>
            </a:r>
            <a:r>
              <a:rPr sz="2000" spc="-150" dirty="0"/>
              <a:t>ПРЕДЛОЖЕНИЯ|</a:t>
            </a:r>
            <a:r>
              <a:rPr sz="2000" spc="10" dirty="0"/>
              <a:t> </a:t>
            </a:r>
            <a:r>
              <a:rPr sz="2000" spc="25" dirty="0"/>
              <a:t>ОЭЗ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71390" y="4457827"/>
            <a:ext cx="4255770" cy="2296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84480" indent="250825">
              <a:lnSpc>
                <a:spcPct val="100000"/>
              </a:lnSpc>
              <a:spcBef>
                <a:spcPts val="95"/>
              </a:spcBef>
              <a:buClr>
                <a:srgbClr val="622422"/>
              </a:buClr>
              <a:buChar char="►"/>
              <a:tabLst>
                <a:tab pos="263525" algn="l"/>
              </a:tabLst>
            </a:pPr>
            <a:r>
              <a:rPr sz="1600" spc="70" dirty="0">
                <a:latin typeface="Tahoma"/>
                <a:cs typeface="Tahoma"/>
              </a:rPr>
              <a:t>Резидентом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40" dirty="0">
                <a:latin typeface="Tahoma"/>
                <a:cs typeface="Tahoma"/>
              </a:rPr>
              <a:t>признается </a:t>
            </a:r>
            <a:r>
              <a:rPr sz="1600" dirty="0">
                <a:latin typeface="Tahoma"/>
                <a:cs typeface="Tahoma"/>
              </a:rPr>
              <a:t>индивидуальный</a:t>
            </a:r>
            <a:r>
              <a:rPr sz="1600" spc="160" dirty="0">
                <a:latin typeface="Tahoma"/>
                <a:cs typeface="Tahoma"/>
              </a:rPr>
              <a:t> </a:t>
            </a:r>
            <a:r>
              <a:rPr sz="1600" spc="80" dirty="0">
                <a:latin typeface="Tahoma"/>
                <a:cs typeface="Tahoma"/>
              </a:rPr>
              <a:t>предприниматель</a:t>
            </a:r>
            <a:r>
              <a:rPr sz="1600" spc="165" dirty="0">
                <a:latin typeface="Tahoma"/>
                <a:cs typeface="Tahoma"/>
              </a:rPr>
              <a:t> </a:t>
            </a:r>
            <a:r>
              <a:rPr sz="1600" spc="-25" dirty="0">
                <a:latin typeface="Tahoma"/>
                <a:cs typeface="Tahoma"/>
              </a:rPr>
              <a:t>или </a:t>
            </a:r>
            <a:r>
              <a:rPr sz="1600" spc="120" dirty="0">
                <a:latin typeface="Tahoma"/>
                <a:cs typeface="Tahoma"/>
              </a:rPr>
              <a:t>коммерческая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spc="45" dirty="0">
                <a:latin typeface="Tahoma"/>
                <a:cs typeface="Tahoma"/>
              </a:rPr>
              <a:t>организация</a:t>
            </a:r>
            <a:endParaRPr sz="1600">
              <a:latin typeface="Tahoma"/>
              <a:cs typeface="Tahoma"/>
            </a:endParaRPr>
          </a:p>
          <a:p>
            <a:pPr marL="12700" marR="752475" indent="250825">
              <a:lnSpc>
                <a:spcPct val="100000"/>
              </a:lnSpc>
              <a:spcBef>
                <a:spcPts val="300"/>
              </a:spcBef>
              <a:buClr>
                <a:srgbClr val="622422"/>
              </a:buClr>
              <a:buChar char="►"/>
              <a:tabLst>
                <a:tab pos="263525" algn="l"/>
              </a:tabLst>
            </a:pPr>
            <a:r>
              <a:rPr sz="1600" spc="85" dirty="0">
                <a:latin typeface="Tahoma"/>
                <a:cs typeface="Tahoma"/>
              </a:rPr>
              <a:t>Разрешенный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вид</a:t>
            </a:r>
            <a:r>
              <a:rPr sz="1600" spc="-7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деятельности: </a:t>
            </a:r>
            <a:r>
              <a:rPr sz="1600" spc="90" dirty="0">
                <a:latin typeface="Tahoma"/>
                <a:cs typeface="Tahoma"/>
              </a:rPr>
              <a:t>промышленно-</a:t>
            </a:r>
            <a:r>
              <a:rPr sz="1600" spc="35" dirty="0">
                <a:latin typeface="Tahoma"/>
                <a:cs typeface="Tahoma"/>
              </a:rPr>
              <a:t>производственная</a:t>
            </a:r>
            <a:endParaRPr sz="1600">
              <a:latin typeface="Tahoma"/>
              <a:cs typeface="Tahoma"/>
            </a:endParaRPr>
          </a:p>
          <a:p>
            <a:pPr marL="12700" marR="5080" indent="250825">
              <a:lnSpc>
                <a:spcPct val="100000"/>
              </a:lnSpc>
              <a:spcBef>
                <a:spcPts val="300"/>
              </a:spcBef>
              <a:buClr>
                <a:srgbClr val="622422"/>
              </a:buClr>
              <a:buChar char="►"/>
              <a:tabLst>
                <a:tab pos="263525" algn="l"/>
              </a:tabLst>
            </a:pPr>
            <a:r>
              <a:rPr sz="1600" spc="55" dirty="0">
                <a:latin typeface="Tahoma"/>
                <a:cs typeface="Tahoma"/>
              </a:rPr>
              <a:t>Мин.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140" dirty="0">
                <a:latin typeface="Tahoma"/>
                <a:cs typeface="Tahoma"/>
              </a:rPr>
              <a:t>объем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кап.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вложений</a:t>
            </a:r>
            <a:r>
              <a:rPr sz="1600" spc="65" dirty="0">
                <a:latin typeface="Tahoma"/>
                <a:cs typeface="Tahoma"/>
              </a:rPr>
              <a:t> </a:t>
            </a:r>
            <a:r>
              <a:rPr sz="1600" spc="-60" dirty="0">
                <a:latin typeface="Tahoma"/>
                <a:cs typeface="Tahoma"/>
              </a:rPr>
              <a:t>-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120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spc="95" dirty="0">
                <a:latin typeface="Tahoma"/>
                <a:cs typeface="Tahoma"/>
              </a:rPr>
              <a:t>млн </a:t>
            </a:r>
            <a:r>
              <a:rPr sz="1600" dirty="0">
                <a:latin typeface="Tahoma"/>
                <a:cs typeface="Tahoma"/>
              </a:rPr>
              <a:t>руб.,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из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которых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110" dirty="0">
                <a:latin typeface="Tahoma"/>
                <a:cs typeface="Tahoma"/>
              </a:rPr>
              <a:t>не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spc="175" dirty="0">
                <a:latin typeface="Tahoma"/>
                <a:cs typeface="Tahoma"/>
              </a:rPr>
              <a:t>менее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40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spc="120" dirty="0">
                <a:latin typeface="Tahoma"/>
                <a:cs typeface="Tahoma"/>
              </a:rPr>
              <a:t>млн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spc="60" dirty="0">
                <a:latin typeface="Tahoma"/>
                <a:cs typeface="Tahoma"/>
              </a:rPr>
              <a:t>руб. </a:t>
            </a:r>
            <a:r>
              <a:rPr sz="1600" dirty="0">
                <a:latin typeface="Tahoma"/>
                <a:cs typeface="Tahoma"/>
              </a:rPr>
              <a:t>должны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spc="-25" dirty="0">
                <a:latin typeface="Tahoma"/>
                <a:cs typeface="Tahoma"/>
              </a:rPr>
              <a:t>быть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spc="65" dirty="0">
                <a:latin typeface="Tahoma"/>
                <a:cs typeface="Tahoma"/>
              </a:rPr>
              <a:t>проинвестированы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spc="-100" dirty="0">
                <a:latin typeface="Tahoma"/>
                <a:cs typeface="Tahoma"/>
              </a:rPr>
              <a:t>в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течение </a:t>
            </a:r>
            <a:r>
              <a:rPr sz="1600" dirty="0">
                <a:latin typeface="Tahoma"/>
                <a:cs typeface="Tahoma"/>
              </a:rPr>
              <a:t>3</a:t>
            </a:r>
            <a:r>
              <a:rPr sz="1600" spc="-9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лет</a:t>
            </a:r>
            <a:r>
              <a:rPr sz="1600" spc="-80" dirty="0">
                <a:latin typeface="Tahoma"/>
                <a:cs typeface="Tahoma"/>
              </a:rPr>
              <a:t> </a:t>
            </a:r>
            <a:r>
              <a:rPr sz="1600" spc="215" dirty="0">
                <a:latin typeface="Tahoma"/>
                <a:cs typeface="Tahoma"/>
              </a:rPr>
              <a:t>со</a:t>
            </a:r>
            <a:r>
              <a:rPr sz="1600" spc="-75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дня</a:t>
            </a:r>
            <a:r>
              <a:rPr sz="1600" spc="-8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заключения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spc="70" dirty="0">
                <a:latin typeface="Tahoma"/>
                <a:cs typeface="Tahoma"/>
              </a:rPr>
              <a:t>соглашения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3585" y="577341"/>
            <a:ext cx="3630929" cy="3302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430" indent="241935">
              <a:lnSpc>
                <a:spcPct val="100000"/>
              </a:lnSpc>
              <a:spcBef>
                <a:spcPts val="100"/>
              </a:spcBef>
              <a:buClr>
                <a:srgbClr val="622422"/>
              </a:buClr>
              <a:buChar char="►"/>
              <a:tabLst>
                <a:tab pos="254635" algn="l"/>
              </a:tabLst>
            </a:pPr>
            <a:r>
              <a:rPr sz="1500" spc="125" dirty="0">
                <a:latin typeface="Tahoma"/>
                <a:cs typeface="Tahoma"/>
              </a:rPr>
              <a:t>Продажа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-95" dirty="0">
                <a:latin typeface="Tahoma"/>
                <a:cs typeface="Tahoma"/>
              </a:rPr>
              <a:t>в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spc="125" dirty="0">
                <a:latin typeface="Tahoma"/>
                <a:cs typeface="Tahoma"/>
              </a:rPr>
              <a:t>аренду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50" dirty="0">
                <a:latin typeface="Tahoma"/>
                <a:cs typeface="Tahoma"/>
              </a:rPr>
              <a:t>земельных </a:t>
            </a:r>
            <a:r>
              <a:rPr sz="1500" dirty="0">
                <a:latin typeface="Tahoma"/>
                <a:cs typeface="Tahoma"/>
              </a:rPr>
              <a:t>участков</a:t>
            </a:r>
            <a:r>
              <a:rPr sz="1500" spc="80" dirty="0">
                <a:latin typeface="Tahoma"/>
                <a:cs typeface="Tahoma"/>
              </a:rPr>
              <a:t> </a:t>
            </a:r>
            <a:r>
              <a:rPr sz="1500" spc="-95" dirty="0">
                <a:latin typeface="Tahoma"/>
                <a:cs typeface="Tahoma"/>
              </a:rPr>
              <a:t>в</a:t>
            </a:r>
            <a:r>
              <a:rPr sz="1500" spc="80" dirty="0">
                <a:latin typeface="Tahoma"/>
                <a:cs typeface="Tahoma"/>
              </a:rPr>
              <a:t> </a:t>
            </a:r>
            <a:r>
              <a:rPr sz="1500" spc="60" dirty="0">
                <a:latin typeface="Tahoma"/>
                <a:cs typeface="Tahoma"/>
              </a:rPr>
              <a:t>Восточной</a:t>
            </a:r>
            <a:r>
              <a:rPr sz="1500" spc="105" dirty="0">
                <a:latin typeface="Tahoma"/>
                <a:cs typeface="Tahoma"/>
              </a:rPr>
              <a:t> </a:t>
            </a:r>
            <a:r>
              <a:rPr sz="1500" spc="125" dirty="0">
                <a:latin typeface="Tahoma"/>
                <a:cs typeface="Tahoma"/>
              </a:rPr>
              <a:t>промзоне </a:t>
            </a:r>
            <a:r>
              <a:rPr sz="1500" spc="120" dirty="0">
                <a:latin typeface="Tahoma"/>
                <a:cs typeface="Tahoma"/>
              </a:rPr>
              <a:t>города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95" dirty="0">
                <a:latin typeface="Tahoma"/>
                <a:cs typeface="Tahoma"/>
              </a:rPr>
              <a:t>Рыбинска</a:t>
            </a:r>
            <a:r>
              <a:rPr sz="1500" spc="-6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для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spc="85" dirty="0">
                <a:latin typeface="Tahoma"/>
                <a:cs typeface="Tahoma"/>
              </a:rPr>
              <a:t>создания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новых </a:t>
            </a:r>
            <a:r>
              <a:rPr sz="1500" spc="55" dirty="0">
                <a:latin typeface="Tahoma"/>
                <a:cs typeface="Tahoma"/>
              </a:rPr>
              <a:t>производств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114" dirty="0">
                <a:latin typeface="Tahoma"/>
                <a:cs typeface="Tahoma"/>
              </a:rPr>
              <a:t>(машиностроение,</a:t>
            </a:r>
            <a:endParaRPr sz="1500">
              <a:latin typeface="Tahoma"/>
              <a:cs typeface="Tahoma"/>
            </a:endParaRPr>
          </a:p>
          <a:p>
            <a:pPr marL="12700" marR="59055">
              <a:lnSpc>
                <a:spcPct val="100000"/>
              </a:lnSpc>
            </a:pPr>
            <a:r>
              <a:rPr sz="1500" spc="100" dirty="0">
                <a:latin typeface="Tahoma"/>
                <a:cs typeface="Tahoma"/>
              </a:rPr>
              <a:t>станкостроение,</a:t>
            </a:r>
            <a:r>
              <a:rPr sz="1500" spc="5" dirty="0">
                <a:latin typeface="Tahoma"/>
                <a:cs typeface="Tahoma"/>
              </a:rPr>
              <a:t> </a:t>
            </a:r>
            <a:r>
              <a:rPr sz="1500" spc="114" dirty="0">
                <a:latin typeface="Tahoma"/>
                <a:cs typeface="Tahoma"/>
              </a:rPr>
              <a:t>приборостроение, </a:t>
            </a:r>
            <a:r>
              <a:rPr sz="1500" spc="110" dirty="0">
                <a:latin typeface="Tahoma"/>
                <a:cs typeface="Tahoma"/>
              </a:rPr>
              <a:t>металлообработка,</a:t>
            </a:r>
            <a:r>
              <a:rPr sz="1500" spc="5" dirty="0">
                <a:latin typeface="Tahoma"/>
                <a:cs typeface="Tahoma"/>
              </a:rPr>
              <a:t> </a:t>
            </a:r>
            <a:r>
              <a:rPr sz="1500" spc="60" dirty="0">
                <a:latin typeface="Tahoma"/>
                <a:cs typeface="Tahoma"/>
              </a:rPr>
              <a:t>строительная</a:t>
            </a:r>
            <a:r>
              <a:rPr sz="1500" spc="5" dirty="0">
                <a:latin typeface="Tahoma"/>
                <a:cs typeface="Tahoma"/>
              </a:rPr>
              <a:t> </a:t>
            </a:r>
            <a:r>
              <a:rPr sz="1500" spc="15" dirty="0">
                <a:latin typeface="Tahoma"/>
                <a:cs typeface="Tahoma"/>
              </a:rPr>
              <a:t>и </a:t>
            </a:r>
            <a:r>
              <a:rPr sz="1500" spc="100" dirty="0">
                <a:latin typeface="Tahoma"/>
                <a:cs typeface="Tahoma"/>
              </a:rPr>
              <a:t>деревообрабатывающая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500" spc="85" dirty="0">
                <a:latin typeface="Tahoma"/>
                <a:cs typeface="Tahoma"/>
              </a:rPr>
              <a:t>промышленность)</a:t>
            </a:r>
            <a:endParaRPr sz="1500">
              <a:latin typeface="Tahoma"/>
              <a:cs typeface="Tahoma"/>
            </a:endParaRPr>
          </a:p>
          <a:p>
            <a:pPr marL="254635" indent="-241935">
              <a:lnSpc>
                <a:spcPct val="100000"/>
              </a:lnSpc>
              <a:spcBef>
                <a:spcPts val="805"/>
              </a:spcBef>
              <a:buClr>
                <a:srgbClr val="622422"/>
              </a:buClr>
              <a:buChar char="►"/>
              <a:tabLst>
                <a:tab pos="254635" algn="l"/>
              </a:tabLst>
            </a:pPr>
            <a:r>
              <a:rPr sz="1500" spc="65" dirty="0">
                <a:latin typeface="Tahoma"/>
                <a:cs typeface="Tahoma"/>
              </a:rPr>
              <a:t>Территориальная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90" dirty="0">
                <a:latin typeface="Tahoma"/>
                <a:cs typeface="Tahoma"/>
              </a:rPr>
              <a:t>зона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П4,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-25" dirty="0">
                <a:latin typeface="Tahoma"/>
                <a:cs typeface="Tahoma"/>
              </a:rPr>
              <a:t>П5</a:t>
            </a:r>
            <a:endParaRPr sz="1500">
              <a:latin typeface="Tahoma"/>
              <a:cs typeface="Tahoma"/>
            </a:endParaRPr>
          </a:p>
          <a:p>
            <a:pPr marL="12700" marR="5080" indent="241935">
              <a:lnSpc>
                <a:spcPct val="100000"/>
              </a:lnSpc>
              <a:spcBef>
                <a:spcPts val="805"/>
              </a:spcBef>
              <a:buClr>
                <a:srgbClr val="622422"/>
              </a:buClr>
              <a:buChar char="►"/>
              <a:tabLst>
                <a:tab pos="254635" algn="l"/>
              </a:tabLst>
            </a:pPr>
            <a:r>
              <a:rPr sz="1500" spc="50" dirty="0">
                <a:latin typeface="Tahoma"/>
                <a:cs typeface="Tahoma"/>
              </a:rPr>
              <a:t>Подъездные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65" dirty="0">
                <a:latin typeface="Tahoma"/>
                <a:cs typeface="Tahoma"/>
              </a:rPr>
              <a:t>и</a:t>
            </a:r>
            <a:r>
              <a:rPr sz="1500" spc="-30" dirty="0">
                <a:latin typeface="Tahoma"/>
                <a:cs typeface="Tahoma"/>
              </a:rPr>
              <a:t> </a:t>
            </a:r>
            <a:r>
              <a:rPr sz="1500" spc="55" dirty="0">
                <a:latin typeface="Tahoma"/>
                <a:cs typeface="Tahoma"/>
              </a:rPr>
              <a:t>внутриплощадочные </a:t>
            </a:r>
            <a:r>
              <a:rPr sz="1500" spc="90" dirty="0">
                <a:latin typeface="Tahoma"/>
                <a:cs typeface="Tahoma"/>
              </a:rPr>
              <a:t>дороги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55" dirty="0">
                <a:latin typeface="Tahoma"/>
                <a:cs typeface="Tahoma"/>
              </a:rPr>
              <a:t>организованы</a:t>
            </a:r>
            <a:endParaRPr sz="1500">
              <a:latin typeface="Tahoma"/>
              <a:cs typeface="Tahoma"/>
            </a:endParaRPr>
          </a:p>
          <a:p>
            <a:pPr marL="12700" marR="311785" indent="241935">
              <a:lnSpc>
                <a:spcPct val="100000"/>
              </a:lnSpc>
              <a:spcBef>
                <a:spcPts val="795"/>
              </a:spcBef>
              <a:buClr>
                <a:srgbClr val="622422"/>
              </a:buClr>
              <a:buChar char="►"/>
              <a:tabLst>
                <a:tab pos="254635" algn="l"/>
              </a:tabLst>
            </a:pPr>
            <a:r>
              <a:rPr sz="1500" spc="95" dirty="0">
                <a:latin typeface="Tahoma"/>
                <a:cs typeface="Tahoma"/>
              </a:rPr>
              <a:t>Инженерные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90" dirty="0">
                <a:latin typeface="Tahoma"/>
                <a:cs typeface="Tahoma"/>
              </a:rPr>
              <a:t>сети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-85" dirty="0">
                <a:latin typeface="Tahoma"/>
                <a:cs typeface="Tahoma"/>
              </a:rPr>
              <a:t>–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135" dirty="0">
                <a:latin typeface="Tahoma"/>
                <a:cs typeface="Tahoma"/>
              </a:rPr>
              <a:t>на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spc="95" dirty="0">
                <a:latin typeface="Tahoma"/>
                <a:cs typeface="Tahoma"/>
              </a:rPr>
              <a:t>границе </a:t>
            </a:r>
            <a:r>
              <a:rPr sz="1500" spc="60" dirty="0">
                <a:latin typeface="Tahoma"/>
                <a:cs typeface="Tahoma"/>
              </a:rPr>
              <a:t>Восточной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95" dirty="0">
                <a:latin typeface="Tahoma"/>
                <a:cs typeface="Tahoma"/>
              </a:rPr>
              <a:t>промзоны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3585" y="3957066"/>
            <a:ext cx="3805554" cy="2745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635" indent="-241935">
              <a:lnSpc>
                <a:spcPct val="100000"/>
              </a:lnSpc>
              <a:spcBef>
                <a:spcPts val="100"/>
              </a:spcBef>
              <a:buClr>
                <a:srgbClr val="622422"/>
              </a:buClr>
              <a:buChar char="►"/>
              <a:tabLst>
                <a:tab pos="254635" algn="l"/>
              </a:tabLst>
            </a:pPr>
            <a:r>
              <a:rPr sz="1500" spc="70" dirty="0">
                <a:latin typeface="Tahoma"/>
                <a:cs typeface="Tahoma"/>
              </a:rPr>
              <a:t>Участок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spc="105" dirty="0">
                <a:latin typeface="Tahoma"/>
                <a:cs typeface="Tahoma"/>
              </a:rPr>
              <a:t>площадью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28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spc="65" dirty="0">
                <a:latin typeface="Tahoma"/>
                <a:cs typeface="Tahoma"/>
              </a:rPr>
              <a:t>га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готов</a:t>
            </a:r>
            <a:r>
              <a:rPr sz="1500" spc="-45" dirty="0">
                <a:latin typeface="Tahoma"/>
                <a:cs typeface="Tahoma"/>
              </a:rPr>
              <a:t> </a:t>
            </a:r>
            <a:r>
              <a:rPr sz="1500" spc="-50" dirty="0">
                <a:latin typeface="Tahoma"/>
                <a:cs typeface="Tahoma"/>
              </a:rPr>
              <a:t>к</a:t>
            </a:r>
            <a:endParaRPr sz="1500">
              <a:latin typeface="Tahoma"/>
              <a:cs typeface="Tahoma"/>
            </a:endParaRPr>
          </a:p>
          <a:p>
            <a:pPr marL="12700" marR="378460">
              <a:lnSpc>
                <a:spcPct val="100000"/>
              </a:lnSpc>
            </a:pPr>
            <a:r>
              <a:rPr sz="1500" spc="55" dirty="0">
                <a:latin typeface="Tahoma"/>
                <a:cs typeface="Tahoma"/>
              </a:rPr>
              <a:t>«быстрой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85" dirty="0">
                <a:latin typeface="Tahoma"/>
                <a:cs typeface="Tahoma"/>
              </a:rPr>
              <a:t>продаже»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spc="135" dirty="0">
                <a:latin typeface="Tahoma"/>
                <a:cs typeface="Tahoma"/>
              </a:rPr>
              <a:t>на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55" dirty="0">
                <a:latin typeface="Tahoma"/>
                <a:cs typeface="Tahoma"/>
              </a:rPr>
              <a:t>торгах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(кад. </a:t>
            </a:r>
            <a:r>
              <a:rPr sz="1500" spc="180" dirty="0">
                <a:latin typeface="Tahoma"/>
                <a:cs typeface="Tahoma"/>
              </a:rPr>
              <a:t>номер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76:20:120306:70)</a:t>
            </a:r>
            <a:endParaRPr sz="1500">
              <a:latin typeface="Tahoma"/>
              <a:cs typeface="Tahoma"/>
            </a:endParaRPr>
          </a:p>
          <a:p>
            <a:pPr marL="254635" indent="-241935">
              <a:lnSpc>
                <a:spcPct val="100000"/>
              </a:lnSpc>
              <a:spcBef>
                <a:spcPts val="800"/>
              </a:spcBef>
              <a:buClr>
                <a:srgbClr val="622422"/>
              </a:buClr>
              <a:buChar char="►"/>
              <a:tabLst>
                <a:tab pos="254635" algn="l"/>
              </a:tabLst>
            </a:pPr>
            <a:r>
              <a:rPr sz="1500" spc="100" dirty="0">
                <a:latin typeface="Tahoma"/>
                <a:cs typeface="Tahoma"/>
              </a:rPr>
              <a:t>Действующие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spc="40" dirty="0">
                <a:latin typeface="Tahoma"/>
                <a:cs typeface="Tahoma"/>
              </a:rPr>
              <a:t>инвесторы: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500" spc="229" dirty="0">
                <a:latin typeface="Tahoma"/>
                <a:cs typeface="Tahoma"/>
              </a:rPr>
              <a:t>ООО</a:t>
            </a:r>
            <a:r>
              <a:rPr sz="1500" spc="-10" dirty="0">
                <a:latin typeface="Tahoma"/>
                <a:cs typeface="Tahoma"/>
              </a:rPr>
              <a:t> </a:t>
            </a:r>
            <a:r>
              <a:rPr sz="1500" spc="80" dirty="0">
                <a:latin typeface="Tahoma"/>
                <a:cs typeface="Tahoma"/>
              </a:rPr>
              <a:t>«Русские</a:t>
            </a:r>
            <a:r>
              <a:rPr sz="1500" spc="3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Газовые</a:t>
            </a:r>
            <a:r>
              <a:rPr sz="1500" spc="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Турбины»,</a:t>
            </a:r>
            <a:r>
              <a:rPr sz="1500" spc="30" dirty="0">
                <a:latin typeface="Tahoma"/>
                <a:cs typeface="Tahoma"/>
              </a:rPr>
              <a:t> </a:t>
            </a:r>
            <a:r>
              <a:rPr sz="1500" spc="204" dirty="0">
                <a:latin typeface="Tahoma"/>
                <a:cs typeface="Tahoma"/>
              </a:rPr>
              <a:t>ООО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10" dirty="0">
                <a:latin typeface="Tahoma"/>
                <a:cs typeface="Tahoma"/>
              </a:rPr>
              <a:t>«ИнтерЛогистика»,</a:t>
            </a:r>
            <a:r>
              <a:rPr sz="1500" spc="135" dirty="0">
                <a:latin typeface="Tahoma"/>
                <a:cs typeface="Tahoma"/>
              </a:rPr>
              <a:t> </a:t>
            </a:r>
            <a:r>
              <a:rPr sz="1500" spc="229" dirty="0">
                <a:latin typeface="Tahoma"/>
                <a:cs typeface="Tahoma"/>
              </a:rPr>
              <a:t>ООО</a:t>
            </a:r>
            <a:r>
              <a:rPr sz="1500" spc="75" dirty="0">
                <a:latin typeface="Tahoma"/>
                <a:cs typeface="Tahoma"/>
              </a:rPr>
              <a:t> </a:t>
            </a:r>
            <a:r>
              <a:rPr sz="1500" spc="90" dirty="0">
                <a:latin typeface="Tahoma"/>
                <a:cs typeface="Tahoma"/>
              </a:rPr>
              <a:t>«Остеомед-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500" dirty="0">
                <a:latin typeface="Tahoma"/>
                <a:cs typeface="Tahoma"/>
              </a:rPr>
              <a:t>М»,</a:t>
            </a:r>
            <a:r>
              <a:rPr sz="1500" spc="-85" dirty="0">
                <a:latin typeface="Tahoma"/>
                <a:cs typeface="Tahoma"/>
              </a:rPr>
              <a:t> </a:t>
            </a:r>
            <a:r>
              <a:rPr sz="1500" spc="229" dirty="0">
                <a:latin typeface="Tahoma"/>
                <a:cs typeface="Tahoma"/>
              </a:rPr>
              <a:t>ООО</a:t>
            </a:r>
            <a:r>
              <a:rPr sz="1500" spc="-8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«Рыбинский</a:t>
            </a:r>
            <a:endParaRPr sz="150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1500" spc="70" dirty="0">
                <a:latin typeface="Tahoma"/>
                <a:cs typeface="Tahoma"/>
              </a:rPr>
              <a:t>инструментальный</a:t>
            </a:r>
            <a:r>
              <a:rPr sz="1500" spc="-10" dirty="0">
                <a:latin typeface="Tahoma"/>
                <a:cs typeface="Tahoma"/>
              </a:rPr>
              <a:t> завод»</a:t>
            </a:r>
            <a:endParaRPr sz="1500">
              <a:latin typeface="Tahoma"/>
              <a:cs typeface="Tahoma"/>
            </a:endParaRPr>
          </a:p>
          <a:p>
            <a:pPr marL="12700" marR="577215" indent="241935" algn="just">
              <a:lnSpc>
                <a:spcPct val="100400"/>
              </a:lnSpc>
              <a:spcBef>
                <a:spcPts val="785"/>
              </a:spcBef>
              <a:buFont typeface="Tahoma"/>
              <a:buChar char="►"/>
              <a:tabLst>
                <a:tab pos="254635" algn="l"/>
              </a:tabLst>
            </a:pPr>
            <a:r>
              <a:rPr sz="1500" b="1" spc="-20" dirty="0">
                <a:solidFill>
                  <a:srgbClr val="622422"/>
                </a:solidFill>
                <a:latin typeface="Tahoma"/>
                <a:cs typeface="Tahoma"/>
              </a:rPr>
              <a:t>Возможность</a:t>
            </a:r>
            <a:r>
              <a:rPr sz="1500" b="1" spc="-35" dirty="0">
                <a:solidFill>
                  <a:srgbClr val="622422"/>
                </a:solidFill>
                <a:latin typeface="Tahoma"/>
                <a:cs typeface="Tahoma"/>
              </a:rPr>
              <a:t> </a:t>
            </a:r>
            <a:r>
              <a:rPr sz="1500" b="1" spc="-60" dirty="0">
                <a:solidFill>
                  <a:srgbClr val="622422"/>
                </a:solidFill>
                <a:latin typeface="Tahoma"/>
                <a:cs typeface="Tahoma"/>
              </a:rPr>
              <a:t>получить</a:t>
            </a:r>
            <a:r>
              <a:rPr sz="1500" b="1" spc="-50" dirty="0">
                <a:solidFill>
                  <a:srgbClr val="622422"/>
                </a:solidFill>
                <a:latin typeface="Tahoma"/>
                <a:cs typeface="Tahoma"/>
              </a:rPr>
              <a:t> </a:t>
            </a:r>
            <a:r>
              <a:rPr sz="1500" b="1" spc="65" dirty="0">
                <a:solidFill>
                  <a:srgbClr val="622422"/>
                </a:solidFill>
                <a:latin typeface="Tahoma"/>
                <a:cs typeface="Tahoma"/>
              </a:rPr>
              <a:t>статус </a:t>
            </a:r>
            <a:r>
              <a:rPr sz="1500" b="1" dirty="0">
                <a:solidFill>
                  <a:srgbClr val="622422"/>
                </a:solidFill>
                <a:latin typeface="Tahoma"/>
                <a:cs typeface="Tahoma"/>
              </a:rPr>
              <a:t>резидента</a:t>
            </a:r>
            <a:r>
              <a:rPr sz="1500" b="1" spc="40" dirty="0">
                <a:solidFill>
                  <a:srgbClr val="622422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622422"/>
                </a:solidFill>
                <a:latin typeface="Tahoma"/>
                <a:cs typeface="Tahoma"/>
              </a:rPr>
              <a:t>создаваемой</a:t>
            </a:r>
            <a:r>
              <a:rPr sz="1500" b="1" spc="35" dirty="0">
                <a:solidFill>
                  <a:srgbClr val="622422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622422"/>
                </a:solidFill>
                <a:latin typeface="Tahoma"/>
                <a:cs typeface="Tahoma"/>
              </a:rPr>
              <a:t>особой экономической</a:t>
            </a:r>
            <a:r>
              <a:rPr sz="1500" b="1" spc="-5" dirty="0">
                <a:solidFill>
                  <a:srgbClr val="622422"/>
                </a:solidFill>
                <a:latin typeface="Tahoma"/>
                <a:cs typeface="Tahoma"/>
              </a:rPr>
              <a:t> </a:t>
            </a:r>
            <a:r>
              <a:rPr sz="1500" b="1" spc="-20" dirty="0">
                <a:solidFill>
                  <a:srgbClr val="622422"/>
                </a:solidFill>
                <a:latin typeface="Tahoma"/>
                <a:cs typeface="Tahoma"/>
              </a:rPr>
              <a:t>зоны</a:t>
            </a:r>
            <a:endParaRPr sz="15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791455" y="548640"/>
            <a:ext cx="3741420" cy="3333115"/>
            <a:chOff x="4791455" y="548640"/>
            <a:chExt cx="3741420" cy="333311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1455" y="548640"/>
              <a:ext cx="3741420" cy="33329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7007" y="649224"/>
              <a:ext cx="3415284" cy="32064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6236" y="1865464"/>
              <a:ext cx="701743" cy="38065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9727" y="1891629"/>
              <a:ext cx="582802" cy="3442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4916" y="928115"/>
              <a:ext cx="266700" cy="14935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6711" y="757428"/>
              <a:ext cx="216408" cy="19812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788408" y="3995928"/>
            <a:ext cx="3744595" cy="33845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600" b="1" spc="-175" dirty="0">
                <a:solidFill>
                  <a:srgbClr val="404040"/>
                </a:solidFill>
                <a:latin typeface="Tahoma"/>
                <a:cs typeface="Tahoma"/>
              </a:rPr>
              <a:t>ТРЕБОВАНИЯ</a:t>
            </a:r>
            <a:r>
              <a:rPr sz="1600" b="1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55" dirty="0">
                <a:solidFill>
                  <a:srgbClr val="404040"/>
                </a:solidFill>
                <a:latin typeface="Tahoma"/>
                <a:cs typeface="Tahoma"/>
              </a:rPr>
              <a:t>К</a:t>
            </a:r>
            <a:r>
              <a:rPr sz="1600" b="1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155" dirty="0">
                <a:solidFill>
                  <a:srgbClr val="404040"/>
                </a:solidFill>
                <a:latin typeface="Tahoma"/>
                <a:cs typeface="Tahoma"/>
              </a:rPr>
              <a:t>РЕЗИДЕНТАМ</a:t>
            </a:r>
            <a:r>
              <a:rPr sz="16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404040"/>
                </a:solidFill>
                <a:latin typeface="Tahoma"/>
                <a:cs typeface="Tahoma"/>
              </a:rPr>
              <a:t>ОЭЗ</a:t>
            </a:r>
            <a:r>
              <a:rPr sz="1600" b="1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404040"/>
                </a:solidFill>
                <a:latin typeface="Tahoma"/>
                <a:cs typeface="Tahoma"/>
              </a:rPr>
              <a:t>ППТ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z="2000" spc="-150" dirty="0"/>
              <a:t>ИНВЕСТИЦИОННЫЕ</a:t>
            </a:r>
            <a:r>
              <a:rPr sz="2000" spc="-5" dirty="0"/>
              <a:t> </a:t>
            </a:r>
            <a:r>
              <a:rPr sz="2000" spc="-150" dirty="0"/>
              <a:t>ПРЕДЛОЖЕНИЯ|</a:t>
            </a:r>
            <a:r>
              <a:rPr sz="2000" spc="-5" dirty="0"/>
              <a:t> </a:t>
            </a:r>
            <a:r>
              <a:rPr sz="2000" spc="-150" dirty="0"/>
              <a:t>ЖИЛАЯ</a:t>
            </a:r>
            <a:r>
              <a:rPr sz="2000" spc="15" dirty="0"/>
              <a:t> </a:t>
            </a:r>
            <a:r>
              <a:rPr sz="2000" spc="-20" dirty="0"/>
              <a:t>ЗАСТРОЙКА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60248" y="1353311"/>
            <a:ext cx="3031490" cy="3613785"/>
            <a:chOff x="460248" y="1353311"/>
            <a:chExt cx="3031490" cy="36137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392" y="1362455"/>
              <a:ext cx="3012947" cy="359511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64820" y="1357883"/>
              <a:ext cx="3022600" cy="3604260"/>
            </a:xfrm>
            <a:custGeom>
              <a:avLst/>
              <a:gdLst/>
              <a:ahLst/>
              <a:cxnLst/>
              <a:rect l="l" t="t" r="r" b="b"/>
              <a:pathLst>
                <a:path w="3022600" h="3604260">
                  <a:moveTo>
                    <a:pt x="0" y="3604260"/>
                  </a:moveTo>
                  <a:lnTo>
                    <a:pt x="3022092" y="3604260"/>
                  </a:lnTo>
                  <a:lnTo>
                    <a:pt x="3022092" y="0"/>
                  </a:lnTo>
                  <a:lnTo>
                    <a:pt x="0" y="0"/>
                  </a:lnTo>
                  <a:lnTo>
                    <a:pt x="0" y="3604260"/>
                  </a:lnTo>
                  <a:close/>
                </a:path>
              </a:pathLst>
            </a:custGeom>
            <a:ln w="9144">
              <a:solidFill>
                <a:srgbClr val="D2D2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51510" y="5183504"/>
            <a:ext cx="308165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95" dirty="0">
                <a:solidFill>
                  <a:srgbClr val="585858"/>
                </a:solidFill>
                <a:latin typeface="Tahoma"/>
                <a:cs typeface="Tahoma"/>
              </a:rPr>
              <a:t>Площадь</a:t>
            </a:r>
            <a:r>
              <a:rPr sz="1400" spc="-5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-70" dirty="0">
                <a:solidFill>
                  <a:srgbClr val="585858"/>
                </a:solidFill>
                <a:latin typeface="Tahoma"/>
                <a:cs typeface="Tahoma"/>
              </a:rPr>
              <a:t>–</a:t>
            </a:r>
            <a:r>
              <a:rPr sz="14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585858"/>
                </a:solidFill>
                <a:latin typeface="Tahoma"/>
                <a:cs typeface="Tahoma"/>
              </a:rPr>
              <a:t>54</a:t>
            </a:r>
            <a:r>
              <a:rPr sz="1400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585858"/>
                </a:solidFill>
                <a:latin typeface="Tahoma"/>
                <a:cs typeface="Tahoma"/>
              </a:rPr>
              <a:t>га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165" dirty="0">
                <a:solidFill>
                  <a:srgbClr val="585858"/>
                </a:solidFill>
                <a:latin typeface="Tahoma"/>
                <a:cs typeface="Tahoma"/>
              </a:rPr>
              <a:t>Объем</a:t>
            </a:r>
            <a:r>
              <a:rPr sz="1400" spc="-6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585858"/>
                </a:solidFill>
                <a:latin typeface="Tahoma"/>
                <a:cs typeface="Tahoma"/>
              </a:rPr>
              <a:t>жилищного</a:t>
            </a:r>
            <a:r>
              <a:rPr sz="1400" spc="-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585858"/>
                </a:solidFill>
                <a:latin typeface="Tahoma"/>
                <a:cs typeface="Tahoma"/>
              </a:rPr>
              <a:t>строительства</a:t>
            </a:r>
            <a:endParaRPr sz="1400">
              <a:latin typeface="Tahoma"/>
              <a:cs typeface="Tahoma"/>
            </a:endParaRPr>
          </a:p>
          <a:p>
            <a:pPr marL="12700" marR="1075055">
              <a:lnSpc>
                <a:spcPct val="100000"/>
              </a:lnSpc>
              <a:spcBef>
                <a:spcPts val="5"/>
              </a:spcBef>
            </a:pPr>
            <a:r>
              <a:rPr sz="1400" spc="-70" dirty="0">
                <a:solidFill>
                  <a:srgbClr val="585858"/>
                </a:solidFill>
                <a:latin typeface="Tahoma"/>
                <a:cs typeface="Tahoma"/>
              </a:rPr>
              <a:t>–</a:t>
            </a:r>
            <a:r>
              <a:rPr sz="14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585858"/>
                </a:solidFill>
                <a:latin typeface="Tahoma"/>
                <a:cs typeface="Tahoma"/>
              </a:rPr>
              <a:t>до</a:t>
            </a:r>
            <a:r>
              <a:rPr sz="1400" spc="-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585858"/>
                </a:solidFill>
                <a:latin typeface="Tahoma"/>
                <a:cs typeface="Tahoma"/>
              </a:rPr>
              <a:t>167</a:t>
            </a:r>
            <a:r>
              <a:rPr sz="1400" spc="-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585858"/>
                </a:solidFill>
                <a:latin typeface="Tahoma"/>
                <a:cs typeface="Tahoma"/>
              </a:rPr>
              <a:t>тыс.м² </a:t>
            </a:r>
            <a:r>
              <a:rPr sz="1400" spc="60" dirty="0">
                <a:solidFill>
                  <a:srgbClr val="585858"/>
                </a:solidFill>
                <a:latin typeface="Tahoma"/>
                <a:cs typeface="Tahoma"/>
              </a:rPr>
              <a:t>Численность</a:t>
            </a:r>
            <a:r>
              <a:rPr sz="1400" spc="-9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585858"/>
                </a:solidFill>
                <a:latin typeface="Tahoma"/>
                <a:cs typeface="Tahoma"/>
              </a:rPr>
              <a:t>–</a:t>
            </a:r>
            <a:r>
              <a:rPr sz="1400" spc="-5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585858"/>
                </a:solidFill>
                <a:latin typeface="Tahoma"/>
                <a:cs typeface="Tahoma"/>
              </a:rPr>
              <a:t>до</a:t>
            </a:r>
            <a:r>
              <a:rPr sz="1400" spc="-7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585858"/>
                </a:solidFill>
                <a:latin typeface="Tahoma"/>
                <a:cs typeface="Tahoma"/>
              </a:rPr>
              <a:t>5550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1510" y="527430"/>
            <a:ext cx="3039110" cy="758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50" dirty="0">
                <a:solidFill>
                  <a:srgbClr val="585858"/>
                </a:solidFill>
                <a:latin typeface="Tahoma"/>
                <a:cs typeface="Tahoma"/>
              </a:rPr>
              <a:t>Территория</a:t>
            </a:r>
            <a:r>
              <a:rPr sz="1600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585858"/>
                </a:solidFill>
                <a:latin typeface="Tahoma"/>
                <a:cs typeface="Tahoma"/>
              </a:rPr>
              <a:t>для</a:t>
            </a:r>
            <a:r>
              <a:rPr sz="1600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110" dirty="0">
                <a:solidFill>
                  <a:srgbClr val="585858"/>
                </a:solidFill>
                <a:latin typeface="Tahoma"/>
                <a:cs typeface="Tahoma"/>
              </a:rPr>
              <a:t>комплексной </a:t>
            </a:r>
            <a:r>
              <a:rPr sz="1600" spc="70" dirty="0">
                <a:solidFill>
                  <a:srgbClr val="585858"/>
                </a:solidFill>
                <a:latin typeface="Tahoma"/>
                <a:cs typeface="Tahoma"/>
              </a:rPr>
              <a:t>жилой</a:t>
            </a:r>
            <a:r>
              <a:rPr sz="1600" spc="-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85" dirty="0">
                <a:solidFill>
                  <a:srgbClr val="585858"/>
                </a:solidFill>
                <a:latin typeface="Tahoma"/>
                <a:cs typeface="Tahoma"/>
              </a:rPr>
              <a:t>застройки</a:t>
            </a:r>
            <a:r>
              <a:rPr sz="16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-50" dirty="0">
                <a:solidFill>
                  <a:srgbClr val="585858"/>
                </a:solidFill>
                <a:latin typeface="Tahoma"/>
                <a:cs typeface="Tahoma"/>
              </a:rPr>
              <a:t>–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600" b="1" dirty="0">
                <a:solidFill>
                  <a:srgbClr val="585858"/>
                </a:solidFill>
                <a:latin typeface="Tahoma"/>
                <a:cs typeface="Tahoma"/>
              </a:rPr>
              <a:t>мкр.</a:t>
            </a:r>
            <a:r>
              <a:rPr sz="1600" b="1" spc="-114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585858"/>
                </a:solidFill>
                <a:latin typeface="Tahoma"/>
                <a:cs typeface="Tahoma"/>
              </a:rPr>
              <a:t>Пузырево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76344" y="1362455"/>
            <a:ext cx="3503676" cy="359511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246626" y="5143880"/>
            <a:ext cx="444817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95" dirty="0">
                <a:solidFill>
                  <a:srgbClr val="585858"/>
                </a:solidFill>
                <a:latin typeface="Tahoma"/>
                <a:cs typeface="Tahoma"/>
              </a:rPr>
              <a:t>Площадь</a:t>
            </a:r>
            <a:r>
              <a:rPr sz="1400" spc="-5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-70" dirty="0">
                <a:solidFill>
                  <a:srgbClr val="585858"/>
                </a:solidFill>
                <a:latin typeface="Tahoma"/>
                <a:cs typeface="Tahoma"/>
              </a:rPr>
              <a:t>–</a:t>
            </a:r>
            <a:r>
              <a:rPr sz="14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585858"/>
                </a:solidFill>
                <a:latin typeface="Tahoma"/>
                <a:cs typeface="Tahoma"/>
              </a:rPr>
              <a:t>48</a:t>
            </a:r>
            <a:r>
              <a:rPr sz="1400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585858"/>
                </a:solidFill>
                <a:latin typeface="Tahoma"/>
                <a:cs typeface="Tahoma"/>
              </a:rPr>
              <a:t>га</a:t>
            </a:r>
            <a:endParaRPr sz="14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spc="155" dirty="0">
                <a:solidFill>
                  <a:srgbClr val="585858"/>
                </a:solidFill>
                <a:latin typeface="Tahoma"/>
                <a:cs typeface="Tahoma"/>
              </a:rPr>
              <a:t>Объем</a:t>
            </a:r>
            <a:r>
              <a:rPr sz="1400" spc="-5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585858"/>
                </a:solidFill>
                <a:latin typeface="Tahoma"/>
                <a:cs typeface="Tahoma"/>
              </a:rPr>
              <a:t>жилищного</a:t>
            </a:r>
            <a:r>
              <a:rPr sz="1400" spc="-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585858"/>
                </a:solidFill>
                <a:latin typeface="Tahoma"/>
                <a:cs typeface="Tahoma"/>
              </a:rPr>
              <a:t>строительства</a:t>
            </a:r>
            <a:r>
              <a:rPr sz="1400" spc="-6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-70" dirty="0">
                <a:solidFill>
                  <a:srgbClr val="585858"/>
                </a:solidFill>
                <a:latin typeface="Tahoma"/>
                <a:cs typeface="Tahoma"/>
              </a:rPr>
              <a:t>–</a:t>
            </a:r>
            <a:r>
              <a:rPr sz="1400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585858"/>
                </a:solidFill>
                <a:latin typeface="Tahoma"/>
                <a:cs typeface="Tahoma"/>
              </a:rPr>
              <a:t>до</a:t>
            </a:r>
            <a:r>
              <a:rPr sz="14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585858"/>
                </a:solidFill>
                <a:latin typeface="Tahoma"/>
                <a:cs typeface="Tahoma"/>
              </a:rPr>
              <a:t>217</a:t>
            </a:r>
            <a:r>
              <a:rPr sz="14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585858"/>
                </a:solidFill>
                <a:latin typeface="Tahoma"/>
                <a:cs typeface="Tahoma"/>
              </a:rPr>
              <a:t>тыс.м² </a:t>
            </a:r>
            <a:r>
              <a:rPr sz="1400" spc="60" dirty="0">
                <a:solidFill>
                  <a:srgbClr val="585858"/>
                </a:solidFill>
                <a:latin typeface="Tahoma"/>
                <a:cs typeface="Tahoma"/>
              </a:rPr>
              <a:t>Численность</a:t>
            </a:r>
            <a:r>
              <a:rPr sz="1400" spc="-70" dirty="0">
                <a:solidFill>
                  <a:srgbClr val="585858"/>
                </a:solidFill>
                <a:latin typeface="Tahoma"/>
                <a:cs typeface="Tahoma"/>
              </a:rPr>
              <a:t> –</a:t>
            </a:r>
            <a:r>
              <a:rPr sz="14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585858"/>
                </a:solidFill>
                <a:latin typeface="Tahoma"/>
                <a:cs typeface="Tahoma"/>
              </a:rPr>
              <a:t>до</a:t>
            </a:r>
            <a:r>
              <a:rPr sz="1400" spc="-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585858"/>
                </a:solidFill>
                <a:latin typeface="Tahoma"/>
                <a:cs typeface="Tahoma"/>
              </a:rPr>
              <a:t>4200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100" dirty="0">
                <a:solidFill>
                  <a:srgbClr val="585858"/>
                </a:solidFill>
                <a:latin typeface="Tahoma"/>
                <a:cs typeface="Tahoma"/>
              </a:rPr>
              <a:t>Район</a:t>
            </a:r>
            <a:r>
              <a:rPr sz="1400" spc="9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585858"/>
                </a:solidFill>
                <a:latin typeface="Tahoma"/>
                <a:cs typeface="Tahoma"/>
              </a:rPr>
              <a:t>активно</a:t>
            </a:r>
            <a:r>
              <a:rPr sz="1400" spc="6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585858"/>
                </a:solidFill>
                <a:latin typeface="Tahoma"/>
                <a:cs typeface="Tahoma"/>
              </a:rPr>
              <a:t>застраивается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19447" y="527430"/>
            <a:ext cx="3039110" cy="758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50" dirty="0">
                <a:solidFill>
                  <a:srgbClr val="585858"/>
                </a:solidFill>
                <a:latin typeface="Tahoma"/>
                <a:cs typeface="Tahoma"/>
              </a:rPr>
              <a:t>Территория</a:t>
            </a:r>
            <a:r>
              <a:rPr sz="1600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585858"/>
                </a:solidFill>
                <a:latin typeface="Tahoma"/>
                <a:cs typeface="Tahoma"/>
              </a:rPr>
              <a:t>для</a:t>
            </a:r>
            <a:r>
              <a:rPr sz="1600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110" dirty="0">
                <a:solidFill>
                  <a:srgbClr val="585858"/>
                </a:solidFill>
                <a:latin typeface="Tahoma"/>
                <a:cs typeface="Tahoma"/>
              </a:rPr>
              <a:t>комплексной </a:t>
            </a:r>
            <a:r>
              <a:rPr sz="1600" spc="70" dirty="0">
                <a:solidFill>
                  <a:srgbClr val="585858"/>
                </a:solidFill>
                <a:latin typeface="Tahoma"/>
                <a:cs typeface="Tahoma"/>
              </a:rPr>
              <a:t>жилой</a:t>
            </a:r>
            <a:r>
              <a:rPr sz="1600" spc="-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85" dirty="0">
                <a:solidFill>
                  <a:srgbClr val="585858"/>
                </a:solidFill>
                <a:latin typeface="Tahoma"/>
                <a:cs typeface="Tahoma"/>
              </a:rPr>
              <a:t>застройки</a:t>
            </a:r>
            <a:r>
              <a:rPr sz="16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spc="-50" dirty="0">
                <a:solidFill>
                  <a:srgbClr val="585858"/>
                </a:solidFill>
                <a:latin typeface="Tahoma"/>
                <a:cs typeface="Tahoma"/>
              </a:rPr>
              <a:t>–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600" b="1" dirty="0">
                <a:solidFill>
                  <a:srgbClr val="585858"/>
                </a:solidFill>
                <a:latin typeface="Tahoma"/>
                <a:cs typeface="Tahoma"/>
              </a:rPr>
              <a:t>мкр.</a:t>
            </a:r>
            <a:r>
              <a:rPr sz="1600" b="1" spc="-114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585858"/>
                </a:solidFill>
                <a:latin typeface="Tahoma"/>
                <a:cs typeface="Tahoma"/>
              </a:rPr>
              <a:t>Прибрежный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5195" y="6115811"/>
            <a:ext cx="3282950" cy="553720"/>
          </a:xfrm>
          <a:prstGeom prst="rect">
            <a:avLst/>
          </a:prstGeom>
          <a:solidFill>
            <a:srgbClr val="7B7C90"/>
          </a:solidFill>
        </p:spPr>
        <p:txBody>
          <a:bodyPr vert="horz" wrap="square" lIns="0" tIns="44450" rIns="0" bIns="0" rtlCol="0">
            <a:spAutoFit/>
          </a:bodyPr>
          <a:lstStyle/>
          <a:p>
            <a:pPr marL="91440" marR="85090" algn="just">
              <a:lnSpc>
                <a:spcPct val="100000"/>
              </a:lnSpc>
              <a:spcBef>
                <a:spcPts val="350"/>
              </a:spcBef>
            </a:pP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1000" b="1" spc="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площадке</a:t>
            </a:r>
            <a:r>
              <a:rPr sz="1000" b="1" spc="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сформирован</a:t>
            </a:r>
            <a:r>
              <a:rPr sz="1000" b="1" spc="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000" b="1" spc="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предоставлен </a:t>
            </a:r>
            <a:r>
              <a:rPr sz="1000" b="1" spc="-20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10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создания </a:t>
            </a:r>
            <a:r>
              <a:rPr sz="1000" b="1" spc="-20" dirty="0">
                <a:solidFill>
                  <a:srgbClr val="FFFFFF"/>
                </a:solidFill>
                <a:latin typeface="Tahoma"/>
                <a:cs typeface="Tahoma"/>
              </a:rPr>
              <a:t>«Городка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Tahoma"/>
                <a:cs typeface="Tahoma"/>
              </a:rPr>
              <a:t>инноваторов»</a:t>
            </a: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 кампуса </a:t>
            </a:r>
            <a:r>
              <a:rPr sz="1000" b="1" spc="-90" dirty="0">
                <a:solidFill>
                  <a:srgbClr val="FFFFFF"/>
                </a:solidFill>
                <a:latin typeface="Tahoma"/>
                <a:cs typeface="Tahoma"/>
              </a:rPr>
              <a:t>РГАТУ</a:t>
            </a:r>
            <a:r>
              <a:rPr sz="10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Tahoma"/>
                <a:cs typeface="Tahoma"/>
              </a:rPr>
              <a:t>земельный</a:t>
            </a:r>
            <a:r>
              <a:rPr sz="10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участок </a:t>
            </a:r>
            <a:r>
              <a:rPr sz="1000" b="1" spc="-80" dirty="0">
                <a:solidFill>
                  <a:srgbClr val="FFFFFF"/>
                </a:solidFill>
                <a:latin typeface="Tahoma"/>
                <a:cs typeface="Tahoma"/>
              </a:rPr>
              <a:t>4,3</a:t>
            </a:r>
            <a:r>
              <a:rPr sz="10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Tahoma"/>
                <a:cs typeface="Tahoma"/>
              </a:rPr>
              <a:t>га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76344" y="6105144"/>
            <a:ext cx="4634865" cy="554990"/>
          </a:xfrm>
          <a:prstGeom prst="rect">
            <a:avLst/>
          </a:prstGeom>
          <a:solidFill>
            <a:srgbClr val="7B7C90"/>
          </a:solidFill>
        </p:spPr>
        <p:txBody>
          <a:bodyPr vert="horz" wrap="square" lIns="0" tIns="45085" rIns="0" bIns="0" rtlCol="0">
            <a:spAutoFit/>
          </a:bodyPr>
          <a:lstStyle/>
          <a:p>
            <a:pPr marL="92075" marR="84455" algn="just">
              <a:lnSpc>
                <a:spcPct val="100000"/>
              </a:lnSpc>
              <a:spcBef>
                <a:spcPts val="355"/>
              </a:spcBef>
            </a:pP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Микрорайон</a:t>
            </a:r>
            <a:r>
              <a:rPr sz="1000" b="1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Tahoma"/>
                <a:cs typeface="Tahoma"/>
              </a:rPr>
              <a:t>активно</a:t>
            </a:r>
            <a:r>
              <a:rPr sz="10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застраивается</a:t>
            </a:r>
            <a:r>
              <a:rPr sz="10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современным</a:t>
            </a:r>
            <a:r>
              <a:rPr sz="10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Tahoma"/>
                <a:cs typeface="Tahoma"/>
              </a:rPr>
              <a:t>жильем</a:t>
            </a:r>
            <a:r>
              <a:rPr sz="10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эконом 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0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бизнес-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класса, в</a:t>
            </a: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Tahoma"/>
                <a:cs typeface="Tahoma"/>
              </a:rPr>
              <a:t>т.ч.</a:t>
            </a:r>
            <a:r>
              <a:rPr sz="10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реализуется</a:t>
            </a:r>
            <a:r>
              <a:rPr sz="10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проект</a:t>
            </a:r>
            <a:r>
              <a:rPr sz="10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по строительству</a:t>
            </a: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 жилья </a:t>
            </a:r>
            <a:r>
              <a:rPr sz="1000" b="1" spc="-75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работников</a:t>
            </a:r>
            <a:r>
              <a:rPr sz="10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Tahoma"/>
                <a:cs typeface="Tahoma"/>
              </a:rPr>
              <a:t>ОПК</a:t>
            </a:r>
            <a:r>
              <a:rPr sz="10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Tahoma"/>
                <a:cs typeface="Tahoma"/>
              </a:rPr>
              <a:t>«Малиновский</a:t>
            </a:r>
            <a:r>
              <a:rPr sz="10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Tahoma"/>
                <a:cs typeface="Tahoma"/>
              </a:rPr>
              <a:t>квартал»</a:t>
            </a:r>
            <a:r>
              <a:rPr sz="10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90" dirty="0">
                <a:solidFill>
                  <a:srgbClr val="FFFFFF"/>
                </a:solidFill>
                <a:latin typeface="Tahoma"/>
                <a:cs typeface="Tahoma"/>
              </a:rPr>
              <a:t>(320</a:t>
            </a:r>
            <a:r>
              <a:rPr sz="10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Tahoma"/>
                <a:cs typeface="Tahoma"/>
              </a:rPr>
              <a:t>квартир)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ИНВЕСТИЦИОННЫЕ</a:t>
            </a:r>
            <a:r>
              <a:rPr spc="25" dirty="0"/>
              <a:t> </a:t>
            </a:r>
            <a:r>
              <a:rPr spc="-140" dirty="0"/>
              <a:t>ПРЕДЛОЖЕНИЯ|</a:t>
            </a:r>
            <a:r>
              <a:rPr spc="35" dirty="0"/>
              <a:t> </a:t>
            </a:r>
            <a:r>
              <a:rPr spc="-80" dirty="0"/>
              <a:t>НЕДВИЖИМОСТЬ</a:t>
            </a: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8033" y="673608"/>
            <a:ext cx="4858098" cy="331107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5" rIns="0" bIns="7200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5"/>
              </a:spcBef>
              <a:spcAft>
                <a:spcPts val="600"/>
              </a:spcAft>
            </a:pP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ВОССТАНОВЛЕНИЕ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ЛОЦМАНСКОЙ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БИРЖИ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10000" y="1070559"/>
            <a:ext cx="4866131" cy="2434641"/>
          </a:xfrm>
          <a:prstGeom prst="rect">
            <a:avLst/>
          </a:prstGeom>
          <a:solidFill>
            <a:srgbClr val="D2D2D7"/>
          </a:solidFill>
        </p:spPr>
        <p:txBody>
          <a:bodyPr vert="horz" wrap="square" lIns="0" tIns="41275" rIns="0" bIns="0" rtlCol="0">
            <a:spAutoFit/>
          </a:bodyPr>
          <a:lstStyle/>
          <a:p>
            <a:pPr marL="88900" algn="just">
              <a:lnSpc>
                <a:spcPct val="100000"/>
              </a:lnSpc>
              <a:spcAft>
                <a:spcPts val="300"/>
              </a:spcAft>
            </a:pPr>
            <a:r>
              <a:rPr sz="1300" b="1" dirty="0">
                <a:solidFill>
                  <a:srgbClr val="252525"/>
                </a:solidFill>
                <a:latin typeface="Tahoma"/>
                <a:cs typeface="Tahoma"/>
              </a:rPr>
              <a:t>Адрес:</a:t>
            </a:r>
            <a:r>
              <a:rPr sz="1300" b="1" spc="-1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52525"/>
                </a:solidFill>
                <a:latin typeface="Tahoma"/>
                <a:cs typeface="Tahoma"/>
              </a:rPr>
              <a:t>г.</a:t>
            </a:r>
            <a:r>
              <a:rPr sz="1300" spc="1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50" dirty="0">
                <a:solidFill>
                  <a:srgbClr val="252525"/>
                </a:solidFill>
                <a:latin typeface="Tahoma"/>
                <a:cs typeface="Tahoma"/>
              </a:rPr>
              <a:t>Рыбинск,</a:t>
            </a:r>
            <a:r>
              <a:rPr sz="1300" spc="-1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52525"/>
                </a:solidFill>
                <a:latin typeface="Tahoma"/>
                <a:cs typeface="Tahoma"/>
              </a:rPr>
              <a:t>ул.</a:t>
            </a:r>
            <a:r>
              <a:rPr sz="1300" spc="-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50" dirty="0">
                <a:solidFill>
                  <a:srgbClr val="252525"/>
                </a:solidFill>
                <a:latin typeface="Tahoma"/>
                <a:cs typeface="Tahoma"/>
              </a:rPr>
              <a:t>Волжская</a:t>
            </a:r>
            <a:r>
              <a:rPr sz="1300" spc="3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252525"/>
                </a:solidFill>
                <a:latin typeface="Tahoma"/>
                <a:cs typeface="Tahoma"/>
              </a:rPr>
              <a:t>наб.,</a:t>
            </a:r>
            <a:r>
              <a:rPr sz="1300" spc="1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52525"/>
                </a:solidFill>
                <a:latin typeface="Tahoma"/>
                <a:cs typeface="Tahoma"/>
              </a:rPr>
              <a:t>д.4,</a:t>
            </a:r>
            <a:endParaRPr sz="1300" dirty="0">
              <a:latin typeface="Tahoma"/>
              <a:cs typeface="Tahoma"/>
            </a:endParaRPr>
          </a:p>
          <a:p>
            <a:pPr marL="88900" algn="just">
              <a:lnSpc>
                <a:spcPct val="100000"/>
              </a:lnSpc>
              <a:spcAft>
                <a:spcPts val="300"/>
              </a:spcAft>
            </a:pPr>
            <a:r>
              <a:rPr sz="1300" b="1" dirty="0">
                <a:solidFill>
                  <a:srgbClr val="252525"/>
                </a:solidFill>
                <a:latin typeface="Tahoma"/>
                <a:cs typeface="Tahoma"/>
              </a:rPr>
              <a:t>Информация</a:t>
            </a:r>
            <a:r>
              <a:rPr sz="1300" b="1" spc="1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b="1" dirty="0">
                <a:solidFill>
                  <a:srgbClr val="252525"/>
                </a:solidFill>
                <a:latin typeface="Tahoma"/>
                <a:cs typeface="Tahoma"/>
              </a:rPr>
              <a:t>о</a:t>
            </a:r>
            <a:r>
              <a:rPr sz="1300" b="1" spc="1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b="1" spc="-10" dirty="0">
                <a:solidFill>
                  <a:srgbClr val="252525"/>
                </a:solidFill>
                <a:latin typeface="Tahoma"/>
                <a:cs typeface="Tahoma"/>
              </a:rPr>
              <a:t>собственнике: </a:t>
            </a:r>
            <a:r>
              <a:rPr sz="1300" spc="55" dirty="0">
                <a:solidFill>
                  <a:srgbClr val="252525"/>
                </a:solidFill>
                <a:latin typeface="Tahoma"/>
                <a:cs typeface="Tahoma"/>
              </a:rPr>
              <a:t>муниципальная</a:t>
            </a:r>
            <a:endParaRPr sz="1300" dirty="0">
              <a:latin typeface="Tahoma"/>
              <a:cs typeface="Tahoma"/>
            </a:endParaRPr>
          </a:p>
          <a:p>
            <a:pPr marL="268605" marR="81915" indent="-180340" algn="just">
              <a:lnSpc>
                <a:spcPct val="100000"/>
              </a:lnSpc>
              <a:spcAft>
                <a:spcPts val="300"/>
              </a:spcAft>
            </a:pPr>
            <a:r>
              <a:rPr sz="1300" b="1" spc="-30" dirty="0" err="1">
                <a:solidFill>
                  <a:srgbClr val="252525"/>
                </a:solidFill>
                <a:latin typeface="Tahoma"/>
                <a:cs typeface="Tahoma"/>
              </a:rPr>
              <a:t>Земельный</a:t>
            </a:r>
            <a:r>
              <a:rPr sz="1300" b="1" spc="11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b="1" dirty="0" err="1" smtClean="0">
                <a:solidFill>
                  <a:srgbClr val="252525"/>
                </a:solidFill>
                <a:latin typeface="Tahoma"/>
                <a:cs typeface="Tahoma"/>
              </a:rPr>
              <a:t>участок</a:t>
            </a:r>
            <a:r>
              <a:rPr sz="1300" b="1" dirty="0" smtClean="0">
                <a:solidFill>
                  <a:srgbClr val="252525"/>
                </a:solidFill>
                <a:latin typeface="Tahoma"/>
                <a:cs typeface="Tahoma"/>
              </a:rPr>
              <a:t>:</a:t>
            </a:r>
            <a:r>
              <a:rPr lang="ru-RU" sz="1300" b="1" spc="100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dirty="0" smtClean="0">
                <a:solidFill>
                  <a:srgbClr val="252525"/>
                </a:solidFill>
                <a:latin typeface="Tahoma"/>
                <a:cs typeface="Tahoma"/>
              </a:rPr>
              <a:t>76:20:080403:4,</a:t>
            </a:r>
            <a:r>
              <a:rPr lang="ru-RU" sz="1300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85" dirty="0" err="1" smtClean="0">
                <a:solidFill>
                  <a:srgbClr val="252525"/>
                </a:solidFill>
                <a:latin typeface="Tahoma"/>
                <a:cs typeface="Tahoma"/>
              </a:rPr>
              <a:t>площадь</a:t>
            </a:r>
            <a:r>
              <a:rPr lang="ru-RU" sz="1300" spc="80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-20" dirty="0" smtClean="0">
                <a:solidFill>
                  <a:srgbClr val="252525"/>
                </a:solidFill>
                <a:latin typeface="Tahoma"/>
                <a:cs typeface="Tahoma"/>
              </a:rPr>
              <a:t>1254 </a:t>
            </a:r>
            <a:r>
              <a:rPr sz="1300" spc="125" dirty="0" smtClean="0">
                <a:solidFill>
                  <a:srgbClr val="252525"/>
                </a:solidFill>
                <a:latin typeface="Tahoma"/>
                <a:cs typeface="Tahoma"/>
              </a:rPr>
              <a:t>м</a:t>
            </a:r>
            <a:r>
              <a:rPr sz="1300" spc="125" baseline="30000" dirty="0" smtClean="0">
                <a:solidFill>
                  <a:srgbClr val="252525"/>
                </a:solidFill>
                <a:latin typeface="Tahoma"/>
                <a:cs typeface="Tahoma"/>
              </a:rPr>
              <a:t>2</a:t>
            </a:r>
            <a:endParaRPr lang="ru-RU" sz="1300" spc="125" baseline="30000" dirty="0" smtClean="0">
              <a:solidFill>
                <a:srgbClr val="252525"/>
              </a:solidFill>
              <a:latin typeface="Tahoma"/>
              <a:cs typeface="Tahoma"/>
            </a:endParaRPr>
          </a:p>
          <a:p>
            <a:pPr marL="90488" marR="81915" indent="-1588" algn="just">
              <a:lnSpc>
                <a:spcPct val="100000"/>
              </a:lnSpc>
              <a:spcAft>
                <a:spcPts val="300"/>
              </a:spcAft>
            </a:pPr>
            <a:r>
              <a:rPr sz="1300" b="1" dirty="0" err="1" smtClean="0">
                <a:solidFill>
                  <a:srgbClr val="252525"/>
                </a:solidFill>
                <a:latin typeface="Tahoma"/>
                <a:cs typeface="Tahoma"/>
              </a:rPr>
              <a:t>Расположение</a:t>
            </a:r>
            <a:r>
              <a:rPr sz="1300" b="1" dirty="0">
                <a:solidFill>
                  <a:srgbClr val="252525"/>
                </a:solidFill>
                <a:latin typeface="Tahoma"/>
                <a:cs typeface="Tahoma"/>
              </a:rPr>
              <a:t>:</a:t>
            </a:r>
            <a:r>
              <a:rPr sz="1300" b="1" spc="43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60" dirty="0" err="1" smtClean="0">
                <a:solidFill>
                  <a:srgbClr val="252525"/>
                </a:solidFill>
                <a:latin typeface="Tahoma"/>
                <a:cs typeface="Tahoma"/>
              </a:rPr>
              <a:t>центр</a:t>
            </a:r>
            <a:r>
              <a:rPr sz="1300" spc="409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75" dirty="0" err="1" smtClean="0">
                <a:solidFill>
                  <a:srgbClr val="252525"/>
                </a:solidFill>
                <a:latin typeface="Tahoma"/>
                <a:cs typeface="Tahoma"/>
              </a:rPr>
              <a:t>города,</a:t>
            </a:r>
            <a:r>
              <a:rPr sz="1300" spc="45" dirty="0" err="1" smtClean="0">
                <a:solidFill>
                  <a:srgbClr val="252525"/>
                </a:solidFill>
                <a:latin typeface="Tahoma"/>
                <a:cs typeface="Tahoma"/>
              </a:rPr>
              <a:t>туристические</a:t>
            </a:r>
            <a:r>
              <a:rPr sz="1300" spc="45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dirty="0" err="1" smtClean="0">
                <a:solidFill>
                  <a:srgbClr val="252525"/>
                </a:solidFill>
                <a:latin typeface="Tahoma"/>
                <a:cs typeface="Tahoma"/>
              </a:rPr>
              <a:t>объекты</a:t>
            </a:r>
            <a:r>
              <a:rPr lang="ru-RU" sz="1300" spc="29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60" dirty="0" smtClean="0">
                <a:solidFill>
                  <a:srgbClr val="252525"/>
                </a:solidFill>
                <a:latin typeface="Tahoma"/>
                <a:cs typeface="Tahoma"/>
              </a:rPr>
              <a:t>и</a:t>
            </a:r>
            <a:r>
              <a:rPr sz="1300" spc="305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65" dirty="0" err="1" smtClean="0">
                <a:solidFill>
                  <a:srgbClr val="252525"/>
                </a:solidFill>
                <a:latin typeface="Tahoma"/>
                <a:cs typeface="Tahoma"/>
              </a:rPr>
              <a:t>достопримечательности</a:t>
            </a:r>
            <a:r>
              <a:rPr sz="1300" spc="305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dirty="0" smtClean="0">
                <a:solidFill>
                  <a:srgbClr val="252525"/>
                </a:solidFill>
                <a:latin typeface="Tahoma"/>
                <a:cs typeface="Tahoma"/>
              </a:rPr>
              <a:t>в</a:t>
            </a:r>
            <a:r>
              <a:rPr sz="1300" spc="300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70" dirty="0">
                <a:solidFill>
                  <a:srgbClr val="252525"/>
                </a:solidFill>
                <a:latin typeface="Tahoma"/>
                <a:cs typeface="Tahoma"/>
              </a:rPr>
              <a:t>шаговой </a:t>
            </a:r>
            <a:r>
              <a:rPr sz="1300" spc="50" dirty="0">
                <a:solidFill>
                  <a:srgbClr val="252525"/>
                </a:solidFill>
                <a:latin typeface="Tahoma"/>
                <a:cs typeface="Tahoma"/>
              </a:rPr>
              <a:t>доступности</a:t>
            </a:r>
            <a:endParaRPr sz="1300" dirty="0">
              <a:latin typeface="Tahoma"/>
              <a:cs typeface="Tahoma"/>
            </a:endParaRPr>
          </a:p>
          <a:p>
            <a:pPr marL="88900" marR="78740" algn="just">
              <a:lnSpc>
                <a:spcPct val="100000"/>
              </a:lnSpc>
              <a:spcAft>
                <a:spcPts val="300"/>
              </a:spcAft>
              <a:tabLst>
                <a:tab pos="1577975" algn="l"/>
                <a:tab pos="3263900" algn="l"/>
              </a:tabLst>
            </a:pPr>
            <a:r>
              <a:rPr sz="1300" b="1" spc="-10" dirty="0" err="1" smtClean="0">
                <a:solidFill>
                  <a:srgbClr val="252525"/>
                </a:solidFill>
                <a:latin typeface="Tahoma"/>
                <a:cs typeface="Tahoma"/>
              </a:rPr>
              <a:t>Текущее</a:t>
            </a:r>
            <a:r>
              <a:rPr lang="ru-RU" sz="1300" b="1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b="1" spc="-10" dirty="0" err="1" smtClean="0">
                <a:solidFill>
                  <a:srgbClr val="252525"/>
                </a:solidFill>
                <a:latin typeface="Tahoma"/>
                <a:cs typeface="Tahoma"/>
              </a:rPr>
              <a:t>состояние</a:t>
            </a:r>
            <a:r>
              <a:rPr sz="1300" b="1" spc="-10" dirty="0" smtClean="0">
                <a:solidFill>
                  <a:srgbClr val="252525"/>
                </a:solidFill>
                <a:latin typeface="Tahoma"/>
                <a:cs typeface="Tahoma"/>
              </a:rPr>
              <a:t>:</a:t>
            </a:r>
            <a:r>
              <a:rPr lang="ru-RU" sz="1300" b="1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70" dirty="0" err="1" smtClean="0">
                <a:solidFill>
                  <a:srgbClr val="252525"/>
                </a:solidFill>
                <a:latin typeface="Tahoma"/>
                <a:cs typeface="Tahoma"/>
              </a:rPr>
              <a:t>Состояние</a:t>
            </a:r>
            <a:r>
              <a:rPr sz="1300" spc="70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dirty="0" err="1">
                <a:solidFill>
                  <a:srgbClr val="252525"/>
                </a:solidFill>
                <a:latin typeface="Tahoma"/>
                <a:cs typeface="Tahoma"/>
              </a:rPr>
              <a:t>удовлетворительное</a:t>
            </a:r>
            <a:r>
              <a:rPr sz="1300" dirty="0" smtClean="0">
                <a:solidFill>
                  <a:srgbClr val="252525"/>
                </a:solidFill>
                <a:latin typeface="Tahoma"/>
                <a:cs typeface="Tahoma"/>
              </a:rPr>
              <a:t>,</a:t>
            </a:r>
            <a:r>
              <a:rPr sz="1300" spc="280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65" dirty="0" err="1">
                <a:solidFill>
                  <a:srgbClr val="252525"/>
                </a:solidFill>
                <a:latin typeface="Tahoma"/>
                <a:cs typeface="Tahoma"/>
              </a:rPr>
              <a:t>реставрируется</a:t>
            </a:r>
            <a:r>
              <a:rPr sz="1300" spc="65" dirty="0" smtClean="0">
                <a:solidFill>
                  <a:srgbClr val="252525"/>
                </a:solidFill>
                <a:latin typeface="Tahoma"/>
                <a:cs typeface="Tahoma"/>
              </a:rPr>
              <a:t>.</a:t>
            </a:r>
            <a:r>
              <a:rPr lang="ru-RU" sz="1300" spc="280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-10" dirty="0" err="1" smtClean="0">
                <a:solidFill>
                  <a:srgbClr val="252525"/>
                </a:solidFill>
                <a:latin typeface="Tahoma"/>
                <a:cs typeface="Tahoma"/>
              </a:rPr>
              <a:t>Объект</a:t>
            </a:r>
            <a:r>
              <a:rPr lang="ru-RU" sz="1300" spc="-10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dirty="0" err="1" smtClean="0">
                <a:solidFill>
                  <a:srgbClr val="252525"/>
                </a:solidFill>
                <a:latin typeface="Tahoma"/>
                <a:cs typeface="Tahoma"/>
              </a:rPr>
              <a:t>культурного</a:t>
            </a:r>
            <a:r>
              <a:rPr lang="ru-RU" sz="1300" spc="305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75" dirty="0" err="1" smtClean="0">
                <a:solidFill>
                  <a:srgbClr val="252525"/>
                </a:solidFill>
                <a:latin typeface="Tahoma"/>
                <a:cs typeface="Tahoma"/>
              </a:rPr>
              <a:t>наследия</a:t>
            </a:r>
            <a:r>
              <a:rPr sz="1300" spc="310" dirty="0" smtClean="0">
                <a:solidFill>
                  <a:srgbClr val="252525"/>
                </a:solidFill>
                <a:latin typeface="Tahoma"/>
                <a:cs typeface="Tahoma"/>
              </a:rPr>
              <a:t>  </a:t>
            </a:r>
            <a:r>
              <a:rPr sz="1300" spc="100" dirty="0" err="1" smtClean="0">
                <a:solidFill>
                  <a:srgbClr val="252525"/>
                </a:solidFill>
                <a:latin typeface="Tahoma"/>
                <a:cs typeface="Tahoma"/>
              </a:rPr>
              <a:t>федерального</a:t>
            </a:r>
            <a:r>
              <a:rPr lang="ru-RU" sz="1300" spc="310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-10" dirty="0" err="1" smtClean="0">
                <a:solidFill>
                  <a:srgbClr val="252525"/>
                </a:solidFill>
                <a:latin typeface="Tahoma"/>
                <a:cs typeface="Tahoma"/>
              </a:rPr>
              <a:t>значения</a:t>
            </a:r>
            <a:r>
              <a:rPr sz="1300" spc="-10" dirty="0" smtClean="0">
                <a:solidFill>
                  <a:srgbClr val="252525"/>
                </a:solidFill>
                <a:latin typeface="Tahoma"/>
                <a:cs typeface="Tahoma"/>
              </a:rPr>
              <a:t>.</a:t>
            </a:r>
            <a:r>
              <a:rPr lang="ru-RU" sz="1300" spc="-10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50" dirty="0" err="1" smtClean="0">
                <a:solidFill>
                  <a:srgbClr val="252525"/>
                </a:solidFill>
                <a:latin typeface="Tahoma"/>
                <a:cs typeface="Tahoma"/>
              </a:rPr>
              <a:t>Этажность</a:t>
            </a:r>
            <a:r>
              <a:rPr sz="1300" spc="50" dirty="0" smtClean="0">
                <a:solidFill>
                  <a:srgbClr val="252525"/>
                </a:solidFill>
                <a:latin typeface="Tahoma"/>
                <a:cs typeface="Tahoma"/>
              </a:rPr>
              <a:t>:</a:t>
            </a:r>
            <a:r>
              <a:rPr lang="ru-RU" sz="1300" spc="65" dirty="0" smtClean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70" dirty="0" err="1" smtClean="0">
                <a:solidFill>
                  <a:srgbClr val="252525"/>
                </a:solidFill>
                <a:latin typeface="Tahoma"/>
                <a:cs typeface="Tahoma"/>
              </a:rPr>
              <a:t>подземный</a:t>
            </a:r>
            <a:r>
              <a:rPr sz="1300" spc="75" dirty="0" smtClean="0">
                <a:solidFill>
                  <a:srgbClr val="252525"/>
                </a:solidFill>
                <a:latin typeface="Tahoma"/>
                <a:cs typeface="Tahoma"/>
              </a:rPr>
              <a:t>  </a:t>
            </a:r>
            <a:r>
              <a:rPr sz="1300" spc="60" dirty="0">
                <a:solidFill>
                  <a:srgbClr val="252525"/>
                </a:solidFill>
                <a:latin typeface="Tahoma"/>
                <a:cs typeface="Tahoma"/>
              </a:rPr>
              <a:t>этаж,</a:t>
            </a:r>
            <a:r>
              <a:rPr sz="1300" spc="65" dirty="0">
                <a:solidFill>
                  <a:srgbClr val="252525"/>
                </a:solidFill>
                <a:latin typeface="Tahoma"/>
                <a:cs typeface="Tahoma"/>
              </a:rPr>
              <a:t>  </a:t>
            </a:r>
            <a:r>
              <a:rPr sz="1300" spc="-20" dirty="0">
                <a:solidFill>
                  <a:srgbClr val="252525"/>
                </a:solidFill>
                <a:latin typeface="Tahoma"/>
                <a:cs typeface="Tahoma"/>
              </a:rPr>
              <a:t>1-</a:t>
            </a:r>
            <a:r>
              <a:rPr sz="1300" dirty="0">
                <a:solidFill>
                  <a:srgbClr val="252525"/>
                </a:solidFill>
                <a:latin typeface="Tahoma"/>
                <a:cs typeface="Tahoma"/>
              </a:rPr>
              <a:t>2</a:t>
            </a:r>
            <a:r>
              <a:rPr sz="1300" spc="75" dirty="0">
                <a:solidFill>
                  <a:srgbClr val="252525"/>
                </a:solidFill>
                <a:latin typeface="Tahoma"/>
                <a:cs typeface="Tahoma"/>
              </a:rPr>
              <a:t>  </a:t>
            </a:r>
            <a:r>
              <a:rPr sz="1300" spc="60" dirty="0">
                <a:solidFill>
                  <a:srgbClr val="252525"/>
                </a:solidFill>
                <a:latin typeface="Tahoma"/>
                <a:cs typeface="Tahoma"/>
              </a:rPr>
              <a:t>этажи.</a:t>
            </a:r>
            <a:r>
              <a:rPr sz="1300" spc="70" dirty="0">
                <a:solidFill>
                  <a:srgbClr val="252525"/>
                </a:solidFill>
                <a:latin typeface="Tahoma"/>
                <a:cs typeface="Tahoma"/>
              </a:rPr>
              <a:t>  </a:t>
            </a:r>
            <a:r>
              <a:rPr sz="1300" spc="120" dirty="0">
                <a:solidFill>
                  <a:srgbClr val="252525"/>
                </a:solidFill>
                <a:latin typeface="Tahoma"/>
                <a:cs typeface="Tahoma"/>
              </a:rPr>
              <a:t>Общая </a:t>
            </a:r>
            <a:r>
              <a:rPr sz="1300" spc="85" dirty="0">
                <a:solidFill>
                  <a:srgbClr val="252525"/>
                </a:solidFill>
                <a:latin typeface="Tahoma"/>
                <a:cs typeface="Tahoma"/>
              </a:rPr>
              <a:t>площадь</a:t>
            </a:r>
            <a:r>
              <a:rPr sz="1300" spc="229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52525"/>
                </a:solidFill>
                <a:latin typeface="Tahoma"/>
                <a:cs typeface="Tahoma"/>
              </a:rPr>
              <a:t>–</a:t>
            </a:r>
            <a:r>
              <a:rPr sz="1300" spc="24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52525"/>
                </a:solidFill>
                <a:latin typeface="Tahoma"/>
                <a:cs typeface="Tahoma"/>
              </a:rPr>
              <a:t>908,6</a:t>
            </a:r>
            <a:r>
              <a:rPr sz="1300" spc="23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145" dirty="0">
                <a:solidFill>
                  <a:srgbClr val="252525"/>
                </a:solidFill>
                <a:latin typeface="Tahoma"/>
                <a:cs typeface="Tahoma"/>
              </a:rPr>
              <a:t>м</a:t>
            </a:r>
            <a:r>
              <a:rPr sz="1300" spc="217" baseline="24305" dirty="0">
                <a:solidFill>
                  <a:srgbClr val="252525"/>
                </a:solidFill>
                <a:latin typeface="Tahoma"/>
                <a:cs typeface="Tahoma"/>
              </a:rPr>
              <a:t>2</a:t>
            </a:r>
            <a:r>
              <a:rPr sz="1300" spc="540" baseline="2430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52525"/>
                </a:solidFill>
                <a:latin typeface="Tahoma"/>
                <a:cs typeface="Tahoma"/>
              </a:rPr>
              <a:t>(литер</a:t>
            </a:r>
            <a:r>
              <a:rPr sz="1300" spc="24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52525"/>
                </a:solidFill>
                <a:latin typeface="Tahoma"/>
                <a:cs typeface="Tahoma"/>
              </a:rPr>
              <a:t>А).</a:t>
            </a:r>
            <a:r>
              <a:rPr sz="1300" spc="23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85" dirty="0">
                <a:solidFill>
                  <a:srgbClr val="252525"/>
                </a:solidFill>
                <a:latin typeface="Tahoma"/>
                <a:cs typeface="Tahoma"/>
              </a:rPr>
              <a:t>Время</a:t>
            </a:r>
            <a:r>
              <a:rPr sz="1300" spc="229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70" dirty="0">
                <a:solidFill>
                  <a:srgbClr val="252525"/>
                </a:solidFill>
                <a:latin typeface="Tahoma"/>
                <a:cs typeface="Tahoma"/>
              </a:rPr>
              <a:t>постройки</a:t>
            </a:r>
            <a:r>
              <a:rPr sz="1300" spc="24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52525"/>
                </a:solidFill>
                <a:latin typeface="Tahoma"/>
                <a:cs typeface="Tahoma"/>
              </a:rPr>
              <a:t>– </a:t>
            </a:r>
            <a:r>
              <a:rPr sz="1300" spc="70" dirty="0">
                <a:solidFill>
                  <a:srgbClr val="252525"/>
                </a:solidFill>
                <a:latin typeface="Tahoma"/>
                <a:cs typeface="Tahoma"/>
              </a:rPr>
              <a:t>начало</a:t>
            </a:r>
            <a:r>
              <a:rPr sz="1300" spc="-2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52525"/>
                </a:solidFill>
                <a:latin typeface="Tahoma"/>
                <a:cs typeface="Tahoma"/>
              </a:rPr>
              <a:t>XIX</a:t>
            </a:r>
            <a:r>
              <a:rPr sz="1300" spc="-4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52525"/>
                </a:solidFill>
                <a:latin typeface="Tahoma"/>
                <a:cs typeface="Tahoma"/>
              </a:rPr>
              <a:t>века.</a:t>
            </a:r>
            <a:endParaRPr sz="1300" dirty="0">
              <a:latin typeface="Tahoma"/>
              <a:cs typeface="Tahoma"/>
            </a:endParaRPr>
          </a:p>
          <a:p>
            <a:pPr marL="88900" algn="just">
              <a:lnSpc>
                <a:spcPct val="100000"/>
              </a:lnSpc>
              <a:spcAft>
                <a:spcPts val="300"/>
              </a:spcAft>
            </a:pPr>
            <a:r>
              <a:rPr sz="1300" b="1" dirty="0">
                <a:solidFill>
                  <a:srgbClr val="252525"/>
                </a:solidFill>
                <a:latin typeface="Tahoma"/>
                <a:cs typeface="Tahoma"/>
              </a:rPr>
              <a:t>Стоимость:</a:t>
            </a:r>
            <a:r>
              <a:rPr sz="1300" b="1" spc="-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90" dirty="0">
                <a:solidFill>
                  <a:srgbClr val="252525"/>
                </a:solidFill>
                <a:latin typeface="Tahoma"/>
                <a:cs typeface="Tahoma"/>
              </a:rPr>
              <a:t>до</a:t>
            </a:r>
            <a:r>
              <a:rPr sz="1300" spc="-1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52525"/>
                </a:solidFill>
                <a:latin typeface="Tahoma"/>
                <a:cs typeface="Tahoma"/>
              </a:rPr>
              <a:t>120</a:t>
            </a:r>
            <a:r>
              <a:rPr sz="1300" spc="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300" spc="55" dirty="0">
                <a:solidFill>
                  <a:srgbClr val="252525"/>
                </a:solidFill>
                <a:latin typeface="Tahoma"/>
                <a:cs typeface="Tahoma"/>
              </a:rPr>
              <a:t>млн.руб.</a:t>
            </a:r>
            <a:endParaRPr sz="1300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278" y="3080004"/>
            <a:ext cx="3383279" cy="22539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3374" y="673608"/>
            <a:ext cx="3377184" cy="233019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25755" y="5469635"/>
            <a:ext cx="8350376" cy="1120178"/>
          </a:xfrm>
          <a:prstGeom prst="rect">
            <a:avLst/>
          </a:prstGeom>
          <a:solidFill>
            <a:srgbClr val="7B7C90"/>
          </a:solidFill>
        </p:spPr>
        <p:txBody>
          <a:bodyPr vert="horz" wrap="square" lIns="0" tIns="42545" rIns="0" bIns="0" rtlCol="0">
            <a:spAutoFit/>
          </a:bodyPr>
          <a:lstStyle/>
          <a:p>
            <a:pPr marR="80010" algn="r">
              <a:lnSpc>
                <a:spcPct val="100000"/>
              </a:lnSpc>
              <a:spcBef>
                <a:spcPts val="335"/>
              </a:spcBef>
            </a:pPr>
            <a:r>
              <a:rPr sz="1400" spc="-10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400" dirty="0">
              <a:latin typeface="Tahoma"/>
              <a:cs typeface="Tahoma"/>
            </a:endParaRPr>
          </a:p>
          <a:p>
            <a:pPr marL="198755" indent="-107314">
              <a:lnSpc>
                <a:spcPct val="100000"/>
              </a:lnSpc>
              <a:buChar char="-"/>
              <a:tabLst>
                <a:tab pos="198755" algn="l"/>
              </a:tabLst>
            </a:pPr>
            <a:r>
              <a:rPr sz="1400" spc="70" dirty="0">
                <a:solidFill>
                  <a:srgbClr val="FFFFFF"/>
                </a:solidFill>
                <a:latin typeface="Tahoma"/>
                <a:cs typeface="Tahoma"/>
              </a:rPr>
              <a:t>реконструкция</a:t>
            </a: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здания</a:t>
            </a:r>
            <a:r>
              <a:rPr sz="1400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40" dirty="0">
                <a:solidFill>
                  <a:srgbClr val="FFFFFF"/>
                </a:solidFill>
                <a:latin typeface="Tahoma"/>
                <a:cs typeface="Tahoma"/>
              </a:rPr>
              <a:t>Лоцманской</a:t>
            </a: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Tahoma"/>
                <a:cs typeface="Tahoma"/>
              </a:rPr>
              <a:t>биржи</a:t>
            </a:r>
            <a:endParaRPr sz="1400" dirty="0">
              <a:latin typeface="Tahoma"/>
              <a:cs typeface="Tahoma"/>
            </a:endParaRPr>
          </a:p>
          <a:p>
            <a:pPr marL="91440" marR="455295" indent="107314">
              <a:lnSpc>
                <a:spcPct val="100000"/>
              </a:lnSpc>
              <a:buChar char="-"/>
              <a:tabLst>
                <a:tab pos="198755" algn="l"/>
              </a:tabLst>
            </a:pPr>
            <a:r>
              <a:rPr sz="1400" spc="114" dirty="0">
                <a:solidFill>
                  <a:srgbClr val="FFFFFF"/>
                </a:solidFill>
                <a:latin typeface="Tahoma"/>
                <a:cs typeface="Tahoma"/>
              </a:rPr>
              <a:t>создание</a:t>
            </a:r>
            <a:r>
              <a:rPr sz="1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20" dirty="0">
                <a:solidFill>
                  <a:srgbClr val="FFFFFF"/>
                </a:solidFill>
                <a:latin typeface="Tahoma"/>
                <a:cs typeface="Tahoma"/>
              </a:rPr>
              <a:t>современного</a:t>
            </a:r>
            <a:r>
              <a:rPr sz="14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Tahoma"/>
                <a:cs typeface="Tahoma"/>
              </a:rPr>
              <a:t>интерактивного</a:t>
            </a:r>
            <a:r>
              <a:rPr sz="14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Tahoma"/>
                <a:cs typeface="Tahoma"/>
              </a:rPr>
              <a:t>музея</a:t>
            </a:r>
            <a:r>
              <a:rPr sz="14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Tahoma"/>
                <a:cs typeface="Tahoma"/>
              </a:rPr>
              <a:t>истории</a:t>
            </a:r>
            <a:r>
              <a:rPr sz="14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развития</a:t>
            </a:r>
            <a:r>
              <a:rPr sz="14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Tahoma"/>
                <a:cs typeface="Tahoma"/>
              </a:rPr>
              <a:t>промышленности </a:t>
            </a:r>
            <a:r>
              <a:rPr sz="1400" spc="130" dirty="0">
                <a:solidFill>
                  <a:srgbClr val="FFFFFF"/>
                </a:solidFill>
                <a:latin typeface="Tahoma"/>
                <a:cs typeface="Tahoma"/>
              </a:rPr>
              <a:t>России</a:t>
            </a:r>
            <a:endParaRPr sz="1400" dirty="0">
              <a:latin typeface="Tahoma"/>
              <a:cs typeface="Tahoma"/>
            </a:endParaRPr>
          </a:p>
          <a:p>
            <a:pPr marL="198755" indent="-107314">
              <a:lnSpc>
                <a:spcPct val="100000"/>
              </a:lnSpc>
              <a:buChar char="-"/>
              <a:tabLst>
                <a:tab pos="198755" algn="l"/>
              </a:tabLst>
            </a:pPr>
            <a:r>
              <a:rPr sz="1400" spc="114" dirty="0">
                <a:solidFill>
                  <a:srgbClr val="FFFFFF"/>
                </a:solidFill>
                <a:latin typeface="Tahoma"/>
                <a:cs typeface="Tahoma"/>
              </a:rPr>
              <a:t>создание</a:t>
            </a:r>
            <a:r>
              <a:rPr sz="14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Tahoma"/>
                <a:cs typeface="Tahoma"/>
              </a:rPr>
              <a:t>туристско-</a:t>
            </a:r>
            <a:r>
              <a:rPr sz="1400" spc="100" dirty="0">
                <a:solidFill>
                  <a:srgbClr val="FFFFFF"/>
                </a:solidFill>
                <a:latin typeface="Tahoma"/>
                <a:cs typeface="Tahoma"/>
              </a:rPr>
              <a:t>экскурсионного</a:t>
            </a:r>
            <a:r>
              <a:rPr sz="14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20" dirty="0">
                <a:solidFill>
                  <a:srgbClr val="FFFFFF"/>
                </a:solidFill>
                <a:latin typeface="Tahoma"/>
                <a:cs typeface="Tahoma"/>
              </a:rPr>
              <a:t>хаба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00800" y="3751169"/>
            <a:ext cx="2275331" cy="158283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10000" y="3751169"/>
            <a:ext cx="2362200" cy="158283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ИНВЕСТИЦИОННЫЕ</a:t>
            </a:r>
            <a:r>
              <a:rPr spc="25" dirty="0"/>
              <a:t> </a:t>
            </a:r>
            <a:r>
              <a:rPr spc="-140" dirty="0"/>
              <a:t>ПРЕДЛОЖЕНИЯ|</a:t>
            </a:r>
            <a:r>
              <a:rPr spc="35" dirty="0"/>
              <a:t> </a:t>
            </a:r>
            <a:r>
              <a:rPr spc="-80" dirty="0"/>
              <a:t>НЕДВИЖИМОСТЬ</a:t>
            </a: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8975" y="1302894"/>
            <a:ext cx="2634786" cy="242341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63295" y="1269491"/>
            <a:ext cx="8357870" cy="5279390"/>
            <a:chOff x="463295" y="1269491"/>
            <a:chExt cx="8357870" cy="52793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98107" y="4581144"/>
              <a:ext cx="2622804" cy="19674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295" y="4581144"/>
              <a:ext cx="2653284" cy="196748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67867" y="1269491"/>
              <a:ext cx="5570220" cy="2677795"/>
            </a:xfrm>
            <a:custGeom>
              <a:avLst/>
              <a:gdLst/>
              <a:ahLst/>
              <a:cxnLst/>
              <a:rect l="l" t="t" r="r" b="b"/>
              <a:pathLst>
                <a:path w="5570220" h="2677795">
                  <a:moveTo>
                    <a:pt x="5570220" y="0"/>
                  </a:moveTo>
                  <a:lnTo>
                    <a:pt x="0" y="0"/>
                  </a:lnTo>
                  <a:lnTo>
                    <a:pt x="0" y="2677667"/>
                  </a:lnTo>
                  <a:lnTo>
                    <a:pt x="5570220" y="2677667"/>
                  </a:lnTo>
                  <a:lnTo>
                    <a:pt x="5570220" y="0"/>
                  </a:lnTo>
                  <a:close/>
                </a:path>
              </a:pathLst>
            </a:custGeom>
            <a:solidFill>
              <a:srgbClr val="D2D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58317" y="1297686"/>
            <a:ext cx="5571490" cy="2586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105"/>
              </a:spcBef>
            </a:pPr>
            <a:r>
              <a:rPr sz="1400" b="1" spc="65" dirty="0">
                <a:solidFill>
                  <a:srgbClr val="404040"/>
                </a:solidFill>
                <a:latin typeface="Tahoma"/>
                <a:cs typeface="Tahoma"/>
              </a:rPr>
              <a:t>Адрес</a:t>
            </a:r>
            <a:r>
              <a:rPr sz="1400" b="1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объекта: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г.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Рыбинск,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ул.</a:t>
            </a:r>
            <a:r>
              <a:rPr sz="14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Стоялая,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д.30/</a:t>
            </a:r>
            <a:r>
              <a:rPr sz="14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ул.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Герцена,</a:t>
            </a:r>
            <a:r>
              <a:rPr sz="14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endParaRPr sz="1400" dirty="0">
              <a:latin typeface="Tahoma"/>
              <a:cs typeface="Tahoma"/>
            </a:endParaRPr>
          </a:p>
          <a:p>
            <a:pPr marL="101600">
              <a:lnSpc>
                <a:spcPct val="100000"/>
              </a:lnSpc>
            </a:pPr>
            <a:r>
              <a:rPr sz="1400" b="1" spc="-55" dirty="0">
                <a:solidFill>
                  <a:srgbClr val="404040"/>
                </a:solidFill>
                <a:latin typeface="Tahoma"/>
                <a:cs typeface="Tahoma"/>
              </a:rPr>
              <a:t>Земельный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участок: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76:20:080426:4,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4373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м</a:t>
            </a:r>
            <a:r>
              <a:rPr sz="1350" spc="232" baseline="24691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endParaRPr sz="1350" baseline="24691" dirty="0">
              <a:latin typeface="Tahoma"/>
              <a:cs typeface="Tahoma"/>
            </a:endParaRPr>
          </a:p>
          <a:p>
            <a:pPr marL="101600">
              <a:lnSpc>
                <a:spcPct val="100000"/>
              </a:lnSpc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Информация</a:t>
            </a:r>
            <a:r>
              <a:rPr sz="1400" b="1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о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собственнике:</a:t>
            </a:r>
            <a:r>
              <a:rPr sz="1400" b="1" spc="3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РФ</a:t>
            </a:r>
            <a:endParaRPr sz="1400" dirty="0">
              <a:latin typeface="Tahoma"/>
              <a:cs typeface="Tahoma"/>
            </a:endParaRPr>
          </a:p>
          <a:p>
            <a:pPr marL="101600" marR="73660">
              <a:lnSpc>
                <a:spcPct val="100000"/>
              </a:lnSpc>
              <a:tabLst>
                <a:tab pos="1819275" algn="l"/>
                <a:tab pos="2712085" algn="l"/>
                <a:tab pos="4341495" algn="l"/>
                <a:tab pos="5379720" algn="l"/>
              </a:tabLst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Расположение: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центр,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туристические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объекты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20" dirty="0">
                <a:solidFill>
                  <a:srgbClr val="404040"/>
                </a:solidFill>
                <a:latin typeface="Tahoma"/>
                <a:cs typeface="Tahoma"/>
              </a:rPr>
              <a:t>и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достопримечательности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85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шаговой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доступности.</a:t>
            </a:r>
            <a:endParaRPr sz="1400" dirty="0">
              <a:latin typeface="Tahoma"/>
              <a:cs typeface="Tahoma"/>
            </a:endParaRPr>
          </a:p>
          <a:p>
            <a:pPr marL="101600" marR="73660">
              <a:lnSpc>
                <a:spcPct val="100000"/>
              </a:lnSpc>
              <a:tabLst>
                <a:tab pos="1070610" algn="l"/>
                <a:tab pos="1113155" algn="l"/>
                <a:tab pos="1184910" algn="l"/>
                <a:tab pos="2099310" algn="l"/>
                <a:tab pos="2258060" algn="l"/>
                <a:tab pos="2355215" algn="l"/>
                <a:tab pos="2980055" algn="l"/>
                <a:tab pos="3018155" algn="l"/>
                <a:tab pos="3195320" algn="l"/>
                <a:tab pos="3279140" algn="l"/>
                <a:tab pos="3457575" algn="l"/>
                <a:tab pos="3827779" algn="l"/>
                <a:tab pos="4317365" algn="l"/>
                <a:tab pos="4344670" algn="l"/>
                <a:tab pos="4707255" algn="l"/>
                <a:tab pos="5200015" algn="l"/>
              </a:tabLst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Текущее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состояние: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		</a:t>
            </a:r>
            <a:r>
              <a:rPr sz="1400" b="1" spc="-3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входит		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	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комплекс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	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зданий,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30" dirty="0">
                <a:solidFill>
                  <a:srgbClr val="404040"/>
                </a:solidFill>
                <a:latin typeface="Tahoma"/>
                <a:cs typeface="Tahoma"/>
              </a:rPr>
              <a:t>где </a:t>
            </a:r>
            <a:r>
              <a:rPr sz="1400" spc="135" dirty="0">
                <a:solidFill>
                  <a:srgbClr val="404040"/>
                </a:solidFill>
                <a:latin typeface="Tahoma"/>
                <a:cs typeface="Tahoma"/>
              </a:rPr>
              <a:t>размещается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 ГУ</a:t>
            </a:r>
            <a:r>
              <a:rPr sz="14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«Отряд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пожарной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охраны</a:t>
            </a:r>
            <a:r>
              <a:rPr sz="14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№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sz="14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управления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государственной</a:t>
            </a:r>
            <a:r>
              <a:rPr sz="14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противопожарной</a:t>
            </a:r>
            <a:r>
              <a:rPr sz="1400" spc="-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службы</a:t>
            </a:r>
            <a:r>
              <a:rPr sz="14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30" dirty="0">
                <a:solidFill>
                  <a:srgbClr val="404040"/>
                </a:solidFill>
                <a:latin typeface="Tahoma"/>
                <a:cs typeface="Tahoma"/>
              </a:rPr>
              <a:t>МЧС</a:t>
            </a:r>
            <a:r>
              <a:rPr sz="14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России»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Общая</a:t>
            </a:r>
            <a:r>
              <a:rPr sz="1400" b="1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информация:</a:t>
            </a:r>
            <a:r>
              <a:rPr sz="1400" b="1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год</a:t>
            </a:r>
            <a:r>
              <a:rPr sz="14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постройки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4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1912,</a:t>
            </a:r>
            <a:r>
              <a:rPr sz="1400" spc="4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0" dirty="0">
                <a:solidFill>
                  <a:srgbClr val="404040"/>
                </a:solidFill>
                <a:latin typeface="Tahoma"/>
                <a:cs typeface="Tahoma"/>
              </a:rPr>
              <a:t>самая</a:t>
            </a:r>
            <a:r>
              <a:rPr sz="14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высокая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пожарная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		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каланча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	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России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	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–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48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метров.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95" dirty="0">
                <a:solidFill>
                  <a:srgbClr val="404040"/>
                </a:solidFill>
                <a:latin typeface="Tahoma"/>
                <a:cs typeface="Tahoma"/>
              </a:rPr>
              <a:t>Имеется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обзорная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	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площадка.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	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Ранее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проводилась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реставрация 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каланчи.</a:t>
            </a:r>
            <a:endParaRPr sz="1400" dirty="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63295" y="3947159"/>
            <a:ext cx="8357870" cy="2601595"/>
            <a:chOff x="463295" y="3947159"/>
            <a:chExt cx="8357870" cy="260159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3447" y="4581143"/>
              <a:ext cx="2834640" cy="196748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63295" y="3947159"/>
              <a:ext cx="8357870" cy="737870"/>
            </a:xfrm>
            <a:custGeom>
              <a:avLst/>
              <a:gdLst/>
              <a:ahLst/>
              <a:cxnLst/>
              <a:rect l="l" t="t" r="r" b="b"/>
              <a:pathLst>
                <a:path w="8357870" h="737870">
                  <a:moveTo>
                    <a:pt x="8357616" y="0"/>
                  </a:moveTo>
                  <a:lnTo>
                    <a:pt x="0" y="0"/>
                  </a:lnTo>
                  <a:lnTo>
                    <a:pt x="0" y="737615"/>
                  </a:lnTo>
                  <a:lnTo>
                    <a:pt x="8357616" y="737615"/>
                  </a:lnTo>
                  <a:lnTo>
                    <a:pt x="8357616" y="0"/>
                  </a:lnTo>
                  <a:close/>
                </a:path>
              </a:pathLst>
            </a:custGeom>
            <a:solidFill>
              <a:srgbClr val="7B7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627746" y="3977385"/>
            <a:ext cx="11163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85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1426" y="4190746"/>
            <a:ext cx="59372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Реставрационно-восстановительные</a:t>
            </a:r>
            <a:r>
              <a:rPr sz="1400" b="1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работы</a:t>
            </a:r>
            <a:r>
              <a:rPr sz="1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каланчи</a:t>
            </a:r>
            <a:endParaRPr sz="1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Использование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обзорной</a:t>
            </a:r>
            <a:r>
              <a:rPr sz="14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смотровой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площадки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турмаршрутах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40708" y="673608"/>
            <a:ext cx="4104640" cy="52324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5" rIns="0" bIns="0" rtlCol="0">
            <a:spAutoFit/>
          </a:bodyPr>
          <a:lstStyle/>
          <a:p>
            <a:pPr marL="90805" marR="132080">
              <a:lnSpc>
                <a:spcPct val="100000"/>
              </a:lnSpc>
              <a:spcBef>
                <a:spcPts val="335"/>
              </a:spcBef>
            </a:pP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СОВРЕМЕННЫЙ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90" dirty="0">
                <a:solidFill>
                  <a:srgbClr val="FFFFFF"/>
                </a:solidFill>
                <a:latin typeface="Tahoma"/>
                <a:cs typeface="Tahoma"/>
              </a:rPr>
              <a:t>ФОРМАТЕ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ИСПОЛЬЗОВАНИЯ 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ЗДАНИЯ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ПОЖАРНОЙ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КАЛАНЧИ</a:t>
            </a:r>
            <a:endParaRPr sz="14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Назначение</a:t>
            </a:r>
            <a:r>
              <a:rPr spc="10" dirty="0"/>
              <a:t> </a:t>
            </a:r>
            <a:r>
              <a:rPr spc="-10" dirty="0"/>
              <a:t>объекта:</a:t>
            </a:r>
          </a:p>
          <a:p>
            <a:pPr marL="12700" marR="849630">
              <a:lnSpc>
                <a:spcPct val="100000"/>
              </a:lnSpc>
            </a:pPr>
            <a:r>
              <a:rPr b="0" spc="65" dirty="0">
                <a:latin typeface="Tahoma"/>
                <a:cs typeface="Tahoma"/>
              </a:rPr>
              <a:t>эксплуатация</a:t>
            </a:r>
            <a:r>
              <a:rPr b="0" spc="100" dirty="0">
                <a:latin typeface="Tahoma"/>
                <a:cs typeface="Tahoma"/>
              </a:rPr>
              <a:t> </a:t>
            </a:r>
            <a:r>
              <a:rPr b="0" spc="65" dirty="0">
                <a:latin typeface="Tahoma"/>
                <a:cs typeface="Tahoma"/>
              </a:rPr>
              <a:t>многоквартирного</a:t>
            </a:r>
            <a:r>
              <a:rPr b="0" spc="8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жилого</a:t>
            </a:r>
            <a:r>
              <a:rPr b="0" spc="65" dirty="0">
                <a:latin typeface="Tahoma"/>
                <a:cs typeface="Tahoma"/>
              </a:rPr>
              <a:t> </a:t>
            </a:r>
            <a:r>
              <a:rPr b="0" spc="140" dirty="0">
                <a:latin typeface="Tahoma"/>
                <a:cs typeface="Tahoma"/>
              </a:rPr>
              <a:t>дома </a:t>
            </a:r>
            <a:r>
              <a:rPr spc="-25" dirty="0"/>
              <a:t>Площадь</a:t>
            </a:r>
            <a:r>
              <a:rPr spc="-10" dirty="0"/>
              <a:t> </a:t>
            </a:r>
            <a:r>
              <a:rPr spc="-20" dirty="0"/>
              <a:t>объекта</a:t>
            </a:r>
            <a:r>
              <a:rPr b="0" spc="-20" dirty="0">
                <a:latin typeface="Tahoma"/>
                <a:cs typeface="Tahoma"/>
              </a:rPr>
              <a:t>: </a:t>
            </a:r>
            <a:r>
              <a:rPr b="0" dirty="0">
                <a:latin typeface="Tahoma"/>
                <a:cs typeface="Tahoma"/>
              </a:rPr>
              <a:t>428</a:t>
            </a:r>
            <a:r>
              <a:rPr b="0" spc="38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кв.м,</a:t>
            </a:r>
            <a:r>
              <a:rPr b="0" spc="15" dirty="0">
                <a:latin typeface="Tahoma"/>
                <a:cs typeface="Tahoma"/>
              </a:rPr>
              <a:t> </a:t>
            </a:r>
            <a:r>
              <a:rPr dirty="0"/>
              <a:t>этажность:</a:t>
            </a:r>
            <a:r>
              <a:rPr spc="-15" dirty="0"/>
              <a:t> </a:t>
            </a:r>
            <a:r>
              <a:rPr b="0" spc="-50" dirty="0">
                <a:latin typeface="Tahoma"/>
                <a:cs typeface="Tahoma"/>
              </a:rPr>
              <a:t>2 </a:t>
            </a:r>
            <a:r>
              <a:rPr spc="-50" dirty="0"/>
              <a:t>Земельный</a:t>
            </a:r>
            <a:r>
              <a:rPr spc="-25" dirty="0"/>
              <a:t> </a:t>
            </a:r>
            <a:r>
              <a:rPr dirty="0"/>
              <a:t>участок:</a:t>
            </a:r>
            <a:r>
              <a:rPr spc="-50" dirty="0"/>
              <a:t> </a:t>
            </a:r>
            <a:r>
              <a:rPr b="0" dirty="0">
                <a:latin typeface="Tahoma"/>
                <a:cs typeface="Tahoma"/>
              </a:rPr>
              <a:t>734</a:t>
            </a:r>
            <a:r>
              <a:rPr b="0" spc="-40" dirty="0">
                <a:latin typeface="Tahoma"/>
                <a:cs typeface="Tahoma"/>
              </a:rPr>
              <a:t> </a:t>
            </a:r>
            <a:r>
              <a:rPr b="0" spc="-20" dirty="0">
                <a:latin typeface="Tahoma"/>
                <a:cs typeface="Tahoma"/>
              </a:rPr>
              <a:t>кв.м</a:t>
            </a:r>
          </a:p>
          <a:p>
            <a:pPr marL="12700" marR="23495">
              <a:lnSpc>
                <a:spcPct val="100000"/>
              </a:lnSpc>
            </a:pPr>
            <a:r>
              <a:rPr dirty="0"/>
              <a:t>Кадастровый</a:t>
            </a:r>
            <a:r>
              <a:rPr spc="-10" dirty="0"/>
              <a:t> </a:t>
            </a:r>
            <a:r>
              <a:rPr dirty="0"/>
              <a:t>номер </a:t>
            </a:r>
            <a:r>
              <a:rPr spc="-40" dirty="0"/>
              <a:t>земельного</a:t>
            </a:r>
            <a:r>
              <a:rPr spc="-10" dirty="0"/>
              <a:t> </a:t>
            </a:r>
            <a:r>
              <a:rPr dirty="0"/>
              <a:t>участка:</a:t>
            </a:r>
            <a:r>
              <a:rPr spc="-15" dirty="0"/>
              <a:t> </a:t>
            </a:r>
            <a:r>
              <a:rPr b="0" spc="-10" dirty="0">
                <a:latin typeface="Tahoma"/>
                <a:cs typeface="Tahoma"/>
              </a:rPr>
              <a:t>76:20:080447:28 </a:t>
            </a:r>
            <a:r>
              <a:rPr spc="-10" dirty="0"/>
              <a:t>Сведения</a:t>
            </a:r>
            <a:r>
              <a:rPr spc="-20" dirty="0"/>
              <a:t> </a:t>
            </a:r>
            <a:r>
              <a:rPr dirty="0"/>
              <a:t>о</a:t>
            </a:r>
            <a:r>
              <a:rPr spc="-10" dirty="0"/>
              <a:t> </a:t>
            </a:r>
            <a:r>
              <a:rPr dirty="0"/>
              <a:t>регистрации</a:t>
            </a:r>
            <a:r>
              <a:rPr spc="-25" dirty="0"/>
              <a:t> </a:t>
            </a:r>
            <a:r>
              <a:rPr dirty="0"/>
              <a:t>права</a:t>
            </a:r>
            <a:r>
              <a:rPr spc="-20" dirty="0"/>
              <a:t> </a:t>
            </a:r>
            <a:r>
              <a:rPr spc="-10" dirty="0"/>
              <a:t>собственности:</a:t>
            </a:r>
            <a:r>
              <a:rPr spc="500" dirty="0"/>
              <a:t>  </a:t>
            </a:r>
            <a:r>
              <a:rPr b="0" spc="60" dirty="0">
                <a:latin typeface="Tahoma"/>
                <a:cs typeface="Tahoma"/>
              </a:rPr>
              <a:t>Выписка</a:t>
            </a:r>
            <a:r>
              <a:rPr b="0" spc="-2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ЕГРН </a:t>
            </a:r>
            <a:r>
              <a:rPr b="0" spc="-70" dirty="0">
                <a:latin typeface="Tahoma"/>
                <a:cs typeface="Tahoma"/>
              </a:rPr>
              <a:t>№</a:t>
            </a:r>
            <a:r>
              <a:rPr b="0" spc="-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КУВИ-001/2024-17481968</a:t>
            </a:r>
            <a:r>
              <a:rPr b="0" spc="4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от</a:t>
            </a:r>
            <a:r>
              <a:rPr b="0" spc="5" dirty="0">
                <a:latin typeface="Tahoma"/>
                <a:cs typeface="Tahoma"/>
              </a:rPr>
              <a:t> </a:t>
            </a:r>
            <a:r>
              <a:rPr b="0" spc="-10" dirty="0">
                <a:latin typeface="Tahoma"/>
                <a:cs typeface="Tahoma"/>
              </a:rPr>
              <a:t>18.01.2024</a:t>
            </a:r>
          </a:p>
          <a:p>
            <a:pPr marL="12700">
              <a:lnSpc>
                <a:spcPct val="100000"/>
              </a:lnSpc>
            </a:pPr>
            <a:r>
              <a:rPr b="0" spc="85" dirty="0">
                <a:latin typeface="Tahoma"/>
                <a:cs typeface="Tahoma"/>
              </a:rPr>
              <a:t>МКУ</a:t>
            </a:r>
            <a:r>
              <a:rPr b="0" spc="-35" dirty="0">
                <a:latin typeface="Tahoma"/>
                <a:cs typeface="Tahoma"/>
              </a:rPr>
              <a:t> </a:t>
            </a:r>
            <a:r>
              <a:rPr b="0" spc="75" dirty="0">
                <a:latin typeface="Tahoma"/>
                <a:cs typeface="Tahoma"/>
              </a:rPr>
              <a:t>городского</a:t>
            </a:r>
            <a:r>
              <a:rPr b="0" dirty="0">
                <a:latin typeface="Tahoma"/>
                <a:cs typeface="Tahoma"/>
              </a:rPr>
              <a:t> </a:t>
            </a:r>
            <a:r>
              <a:rPr b="0" spc="65" dirty="0">
                <a:latin typeface="Tahoma"/>
                <a:cs typeface="Tahoma"/>
              </a:rPr>
              <a:t>округа</a:t>
            </a:r>
            <a:r>
              <a:rPr b="0" spc="-5" dirty="0">
                <a:latin typeface="Tahoma"/>
                <a:cs typeface="Tahoma"/>
              </a:rPr>
              <a:t> </a:t>
            </a:r>
            <a:r>
              <a:rPr b="0" spc="70" dirty="0">
                <a:latin typeface="Tahoma"/>
                <a:cs typeface="Tahoma"/>
              </a:rPr>
              <a:t>город</a:t>
            </a:r>
            <a:r>
              <a:rPr b="0" spc="-5" dirty="0">
                <a:latin typeface="Tahoma"/>
                <a:cs typeface="Tahoma"/>
              </a:rPr>
              <a:t> </a:t>
            </a:r>
            <a:r>
              <a:rPr b="0" spc="65" dirty="0">
                <a:latin typeface="Tahoma"/>
                <a:cs typeface="Tahoma"/>
              </a:rPr>
              <a:t>Рыбинск</a:t>
            </a:r>
            <a:r>
              <a:rPr b="0" spc="-50" dirty="0">
                <a:latin typeface="Tahoma"/>
                <a:cs typeface="Tahoma"/>
              </a:rPr>
              <a:t> </a:t>
            </a:r>
            <a:r>
              <a:rPr b="0" spc="-10" dirty="0">
                <a:latin typeface="Tahoma"/>
                <a:cs typeface="Tahoma"/>
              </a:rPr>
              <a:t>«Жилкомцентр»</a:t>
            </a:r>
          </a:p>
          <a:p>
            <a:pPr>
              <a:lnSpc>
                <a:spcPct val="100000"/>
              </a:lnSpc>
              <a:spcBef>
                <a:spcPts val="1430"/>
              </a:spcBef>
            </a:pPr>
            <a:endParaRPr b="0" spc="-10" dirty="0">
              <a:latin typeface="Tahoma"/>
              <a:cs typeface="Tahoma"/>
            </a:endParaRPr>
          </a:p>
          <a:p>
            <a:pPr marL="12700" marR="7620">
              <a:lnSpc>
                <a:spcPct val="100000"/>
              </a:lnSpc>
            </a:pPr>
            <a:r>
              <a:rPr b="0" spc="85" dirty="0">
                <a:latin typeface="Tahoma"/>
                <a:cs typeface="Tahoma"/>
              </a:rPr>
              <a:t>Здание</a:t>
            </a:r>
            <a:r>
              <a:rPr b="0" spc="160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подходит</a:t>
            </a:r>
            <a:r>
              <a:rPr b="0" spc="160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для</a:t>
            </a:r>
            <a:r>
              <a:rPr b="0" spc="160" dirty="0">
                <a:latin typeface="Tahoma"/>
                <a:cs typeface="Tahoma"/>
              </a:rPr>
              <a:t>  </a:t>
            </a:r>
            <a:r>
              <a:rPr b="0" spc="75" dirty="0">
                <a:latin typeface="Tahoma"/>
                <a:cs typeface="Tahoma"/>
              </a:rPr>
              <a:t>организации</a:t>
            </a:r>
            <a:r>
              <a:rPr b="0" spc="165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гостиницы,</a:t>
            </a:r>
            <a:r>
              <a:rPr b="0" spc="160" dirty="0">
                <a:latin typeface="Tahoma"/>
                <a:cs typeface="Tahoma"/>
              </a:rPr>
              <a:t>  </a:t>
            </a:r>
            <a:r>
              <a:rPr b="0" spc="125" dirty="0">
                <a:latin typeface="Tahoma"/>
                <a:cs typeface="Tahoma"/>
              </a:rPr>
              <a:t>кафе, </a:t>
            </a:r>
            <a:r>
              <a:rPr b="0" spc="95" dirty="0">
                <a:latin typeface="Tahoma"/>
                <a:cs typeface="Tahoma"/>
              </a:rPr>
              <a:t>ресторана.</a:t>
            </a:r>
          </a:p>
          <a:p>
            <a:pPr>
              <a:lnSpc>
                <a:spcPct val="100000"/>
              </a:lnSpc>
              <a:spcBef>
                <a:spcPts val="1435"/>
              </a:spcBef>
            </a:pPr>
            <a:endParaRPr b="0" spc="95" dirty="0">
              <a:latin typeface="Tahoma"/>
              <a:cs typeface="Tahoma"/>
            </a:endParaRPr>
          </a:p>
          <a:p>
            <a:pPr marL="1175385" marR="5080" algn="just">
              <a:lnSpc>
                <a:spcPct val="100000"/>
              </a:lnSpc>
            </a:pPr>
            <a:r>
              <a:rPr b="0" dirty="0">
                <a:latin typeface="Tahoma"/>
                <a:cs typeface="Tahoma"/>
              </a:rPr>
              <a:t>Объект</a:t>
            </a:r>
            <a:r>
              <a:rPr b="0" spc="265" dirty="0">
                <a:latin typeface="Tahoma"/>
                <a:cs typeface="Tahoma"/>
              </a:rPr>
              <a:t>  </a:t>
            </a:r>
            <a:r>
              <a:rPr b="0" spc="105" dirty="0">
                <a:latin typeface="Tahoma"/>
                <a:cs typeface="Tahoma"/>
              </a:rPr>
              <a:t>расположен</a:t>
            </a:r>
            <a:r>
              <a:rPr b="0" spc="275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вдоль</a:t>
            </a:r>
            <a:r>
              <a:rPr b="0" spc="270" dirty="0">
                <a:latin typeface="Tahoma"/>
                <a:cs typeface="Tahoma"/>
              </a:rPr>
              <a:t>  </a:t>
            </a:r>
            <a:r>
              <a:rPr b="0" spc="65" dirty="0">
                <a:latin typeface="Tahoma"/>
                <a:cs typeface="Tahoma"/>
              </a:rPr>
              <a:t>городского </a:t>
            </a:r>
            <a:r>
              <a:rPr b="0" spc="80" dirty="0">
                <a:latin typeface="Tahoma"/>
                <a:cs typeface="Tahoma"/>
              </a:rPr>
              <a:t>сквера,</a:t>
            </a:r>
            <a:r>
              <a:rPr b="0" spc="17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в</a:t>
            </a:r>
            <a:r>
              <a:rPr b="0" spc="190" dirty="0">
                <a:latin typeface="Tahoma"/>
                <a:cs typeface="Tahoma"/>
              </a:rPr>
              <a:t> </a:t>
            </a:r>
            <a:r>
              <a:rPr b="0" spc="80" dirty="0">
                <a:latin typeface="Tahoma"/>
                <a:cs typeface="Tahoma"/>
              </a:rPr>
              <a:t>непосредственной</a:t>
            </a:r>
            <a:r>
              <a:rPr b="0" spc="195" dirty="0">
                <a:latin typeface="Tahoma"/>
                <a:cs typeface="Tahoma"/>
              </a:rPr>
              <a:t> </a:t>
            </a:r>
            <a:r>
              <a:rPr b="0" spc="50" dirty="0">
                <a:latin typeface="Tahoma"/>
                <a:cs typeface="Tahoma"/>
              </a:rPr>
              <a:t>близости</a:t>
            </a:r>
            <a:r>
              <a:rPr b="0" spc="190" dirty="0">
                <a:latin typeface="Tahoma"/>
                <a:cs typeface="Tahoma"/>
              </a:rPr>
              <a:t> </a:t>
            </a:r>
            <a:r>
              <a:rPr b="0" spc="-25" dirty="0">
                <a:latin typeface="Tahoma"/>
                <a:cs typeface="Tahoma"/>
              </a:rPr>
              <a:t>от </a:t>
            </a:r>
            <a:r>
              <a:rPr b="0" spc="55" dirty="0">
                <a:latin typeface="Tahoma"/>
                <a:cs typeface="Tahoma"/>
              </a:rPr>
              <a:t>р.</a:t>
            </a:r>
            <a:r>
              <a:rPr b="0" spc="65" dirty="0">
                <a:latin typeface="Tahoma"/>
                <a:cs typeface="Tahoma"/>
              </a:rPr>
              <a:t> </a:t>
            </a:r>
            <a:r>
              <a:rPr b="0" spc="95" dirty="0">
                <a:latin typeface="Tahoma"/>
                <a:cs typeface="Tahoma"/>
              </a:rPr>
              <a:t>Черемуха</a:t>
            </a:r>
            <a:r>
              <a:rPr b="0" spc="70" dirty="0">
                <a:latin typeface="Tahoma"/>
                <a:cs typeface="Tahoma"/>
              </a:rPr>
              <a:t> </a:t>
            </a:r>
            <a:r>
              <a:rPr b="0" spc="60" dirty="0">
                <a:latin typeface="Tahoma"/>
                <a:cs typeface="Tahoma"/>
              </a:rPr>
              <a:t>и</a:t>
            </a:r>
            <a:r>
              <a:rPr b="0" spc="75" dirty="0">
                <a:latin typeface="Tahoma"/>
                <a:cs typeface="Tahoma"/>
              </a:rPr>
              <a:t> </a:t>
            </a:r>
            <a:r>
              <a:rPr b="0" spc="70" dirty="0">
                <a:latin typeface="Tahoma"/>
                <a:cs typeface="Tahoma"/>
              </a:rPr>
              <a:t>благоустроенного </a:t>
            </a:r>
            <a:r>
              <a:rPr b="0" dirty="0">
                <a:latin typeface="Tahoma"/>
                <a:cs typeface="Tahoma"/>
              </a:rPr>
              <a:t>в</a:t>
            </a:r>
            <a:r>
              <a:rPr b="0" spc="90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2024</a:t>
            </a:r>
            <a:r>
              <a:rPr b="0" spc="70" dirty="0">
                <a:latin typeface="Tahoma"/>
                <a:cs typeface="Tahoma"/>
              </a:rPr>
              <a:t> </a:t>
            </a:r>
            <a:r>
              <a:rPr b="0" spc="-35" dirty="0">
                <a:latin typeface="Tahoma"/>
                <a:cs typeface="Tahoma"/>
              </a:rPr>
              <a:t>г. </a:t>
            </a:r>
            <a:r>
              <a:rPr b="0" spc="60" dirty="0">
                <a:latin typeface="Tahoma"/>
                <a:cs typeface="Tahoma"/>
              </a:rPr>
              <a:t>живописного</a:t>
            </a:r>
            <a:r>
              <a:rPr b="0" spc="395" dirty="0">
                <a:latin typeface="Tahoma"/>
                <a:cs typeface="Tahoma"/>
              </a:rPr>
              <a:t>    </a:t>
            </a:r>
            <a:r>
              <a:rPr b="0" spc="60" dirty="0">
                <a:latin typeface="Tahoma"/>
                <a:cs typeface="Tahoma"/>
              </a:rPr>
              <a:t>бульвара.</a:t>
            </a:r>
            <a:r>
              <a:rPr b="0" spc="400" dirty="0">
                <a:latin typeface="Tahoma"/>
                <a:cs typeface="Tahoma"/>
              </a:rPr>
              <a:t>    </a:t>
            </a:r>
            <a:r>
              <a:rPr b="0" spc="-10" dirty="0">
                <a:latin typeface="Tahoma"/>
                <a:cs typeface="Tahoma"/>
              </a:rPr>
              <a:t>Напротив </a:t>
            </a:r>
            <a:r>
              <a:rPr b="0" spc="120" dirty="0">
                <a:latin typeface="Tahoma"/>
                <a:cs typeface="Tahoma"/>
              </a:rPr>
              <a:t>ансамбля</a:t>
            </a:r>
            <a:r>
              <a:rPr b="0" spc="325" dirty="0">
                <a:latin typeface="Tahoma"/>
                <a:cs typeface="Tahoma"/>
              </a:rPr>
              <a:t>  </a:t>
            </a:r>
            <a:r>
              <a:rPr b="0" spc="114" dirty="0">
                <a:latin typeface="Tahoma"/>
                <a:cs typeface="Tahoma"/>
              </a:rPr>
              <a:t>на</a:t>
            </a:r>
            <a:r>
              <a:rPr b="0" spc="330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углу</a:t>
            </a:r>
            <a:r>
              <a:rPr b="0" spc="330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ул.</a:t>
            </a:r>
            <a:r>
              <a:rPr b="0" spc="330" dirty="0">
                <a:latin typeface="Tahoma"/>
                <a:cs typeface="Tahoma"/>
              </a:rPr>
              <a:t>  </a:t>
            </a:r>
            <a:r>
              <a:rPr b="0" spc="40" dirty="0">
                <a:latin typeface="Tahoma"/>
                <a:cs typeface="Tahoma"/>
              </a:rPr>
              <a:t>Советская/ул. </a:t>
            </a:r>
            <a:r>
              <a:rPr b="0" spc="100" dirty="0">
                <a:latin typeface="Tahoma"/>
                <a:cs typeface="Tahoma"/>
              </a:rPr>
              <a:t>Радищева</a:t>
            </a:r>
            <a:r>
              <a:rPr b="0" spc="390" dirty="0">
                <a:latin typeface="Tahoma"/>
                <a:cs typeface="Tahoma"/>
              </a:rPr>
              <a:t>     </a:t>
            </a:r>
            <a:r>
              <a:rPr b="0" spc="105" dirty="0">
                <a:latin typeface="Tahoma"/>
                <a:cs typeface="Tahoma"/>
              </a:rPr>
              <a:t>расположен</a:t>
            </a:r>
            <a:r>
              <a:rPr b="0" spc="395" dirty="0">
                <a:latin typeface="Tahoma"/>
                <a:cs typeface="Tahoma"/>
              </a:rPr>
              <a:t>     </a:t>
            </a:r>
            <a:r>
              <a:rPr b="0" spc="-10" dirty="0">
                <a:latin typeface="Tahoma"/>
                <a:cs typeface="Tahoma"/>
              </a:rPr>
              <a:t>объект </a:t>
            </a:r>
            <a:r>
              <a:rPr b="0" dirty="0">
                <a:latin typeface="Tahoma"/>
                <a:cs typeface="Tahoma"/>
              </a:rPr>
              <a:t>культурного</a:t>
            </a:r>
            <a:r>
              <a:rPr b="0" spc="330" dirty="0">
                <a:latin typeface="Tahoma"/>
                <a:cs typeface="Tahoma"/>
              </a:rPr>
              <a:t> </a:t>
            </a:r>
            <a:r>
              <a:rPr b="0" spc="70" dirty="0">
                <a:latin typeface="Tahoma"/>
                <a:cs typeface="Tahoma"/>
              </a:rPr>
              <a:t>наследия</a:t>
            </a:r>
            <a:r>
              <a:rPr b="0" spc="340" dirty="0">
                <a:latin typeface="Tahoma"/>
                <a:cs typeface="Tahoma"/>
              </a:rPr>
              <a:t> </a:t>
            </a:r>
            <a:r>
              <a:rPr b="0" spc="95" dirty="0">
                <a:latin typeface="Tahoma"/>
                <a:cs typeface="Tahoma"/>
              </a:rPr>
              <a:t>местного</a:t>
            </a:r>
            <a:r>
              <a:rPr b="0" spc="345" dirty="0">
                <a:latin typeface="Tahoma"/>
                <a:cs typeface="Tahoma"/>
              </a:rPr>
              <a:t> </a:t>
            </a:r>
            <a:r>
              <a:rPr b="0" spc="-10" dirty="0">
                <a:latin typeface="Tahoma"/>
                <a:cs typeface="Tahoma"/>
              </a:rPr>
              <a:t>значения</a:t>
            </a:r>
          </a:p>
          <a:p>
            <a:pPr marL="1175385" marR="6350" algn="just">
              <a:lnSpc>
                <a:spcPct val="100000"/>
              </a:lnSpc>
              <a:spcBef>
                <a:spcPts val="5"/>
              </a:spcBef>
            </a:pPr>
            <a:r>
              <a:rPr b="0" dirty="0">
                <a:latin typeface="Tahoma"/>
                <a:cs typeface="Tahoma"/>
              </a:rPr>
              <a:t>«Подворье</a:t>
            </a:r>
            <a:r>
              <a:rPr b="0" spc="370" dirty="0">
                <a:latin typeface="Tahoma"/>
                <a:cs typeface="Tahoma"/>
              </a:rPr>
              <a:t>   </a:t>
            </a:r>
            <a:r>
              <a:rPr b="0" dirty="0">
                <a:latin typeface="Tahoma"/>
                <a:cs typeface="Tahoma"/>
              </a:rPr>
              <a:t>Толгского</a:t>
            </a:r>
            <a:r>
              <a:rPr b="0" spc="370" dirty="0">
                <a:latin typeface="Tahoma"/>
                <a:cs typeface="Tahoma"/>
              </a:rPr>
              <a:t>   </a:t>
            </a:r>
            <a:r>
              <a:rPr b="0" spc="85" dirty="0">
                <a:latin typeface="Tahoma"/>
                <a:cs typeface="Tahoma"/>
              </a:rPr>
              <a:t>монастыря</a:t>
            </a:r>
            <a:r>
              <a:rPr b="0" spc="375" dirty="0">
                <a:latin typeface="Tahoma"/>
                <a:cs typeface="Tahoma"/>
              </a:rPr>
              <a:t>   </a:t>
            </a:r>
            <a:r>
              <a:rPr b="0" spc="175" dirty="0">
                <a:latin typeface="Tahoma"/>
                <a:cs typeface="Tahoma"/>
              </a:rPr>
              <a:t>с </a:t>
            </a:r>
            <a:r>
              <a:rPr b="0" spc="55" dirty="0">
                <a:latin typeface="Tahoma"/>
                <a:cs typeface="Tahoma"/>
              </a:rPr>
              <a:t>церковью</a:t>
            </a:r>
            <a:r>
              <a:rPr b="0" spc="459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во</a:t>
            </a:r>
            <a:r>
              <a:rPr b="0" spc="455" dirty="0">
                <a:latin typeface="Tahoma"/>
                <a:cs typeface="Tahoma"/>
              </a:rPr>
              <a:t>  </a:t>
            </a:r>
            <a:r>
              <a:rPr b="0" spc="75" dirty="0">
                <a:latin typeface="Tahoma"/>
                <a:cs typeface="Tahoma"/>
              </a:rPr>
              <a:t>имя</a:t>
            </a:r>
            <a:r>
              <a:rPr b="0" spc="459" dirty="0">
                <a:latin typeface="Tahoma"/>
                <a:cs typeface="Tahoma"/>
              </a:rPr>
              <a:t>  </a:t>
            </a:r>
            <a:r>
              <a:rPr b="0" dirty="0">
                <a:latin typeface="Tahoma"/>
                <a:cs typeface="Tahoma"/>
              </a:rPr>
              <a:t>Толгской</a:t>
            </a:r>
            <a:r>
              <a:rPr b="0" spc="459" dirty="0">
                <a:latin typeface="Tahoma"/>
                <a:cs typeface="Tahoma"/>
              </a:rPr>
              <a:t>  </a:t>
            </a:r>
            <a:r>
              <a:rPr b="0" spc="55" dirty="0">
                <a:latin typeface="Tahoma"/>
                <a:cs typeface="Tahoma"/>
              </a:rPr>
              <a:t>Божией </a:t>
            </a:r>
            <a:r>
              <a:rPr b="0" spc="50" dirty="0">
                <a:latin typeface="Tahoma"/>
                <a:cs typeface="Tahoma"/>
              </a:rPr>
              <a:t>Матери»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739140"/>
            <a:ext cx="3630167" cy="2173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868" y="2997707"/>
            <a:ext cx="1431967" cy="17919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79676" y="3040379"/>
            <a:ext cx="2083307" cy="15240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868" y="4873752"/>
            <a:ext cx="2159508" cy="144322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89860" y="4869179"/>
            <a:ext cx="2656332" cy="14478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z="2000" spc="-150" dirty="0"/>
              <a:t>ИНВЕСТИЦИОННЫЕ</a:t>
            </a:r>
            <a:r>
              <a:rPr sz="2000" spc="15" dirty="0"/>
              <a:t> </a:t>
            </a:r>
            <a:r>
              <a:rPr sz="2000" spc="-150" dirty="0"/>
              <a:t>ПРЕДЛОЖЕНИЯ|</a:t>
            </a:r>
            <a:r>
              <a:rPr sz="2000" spc="10" dirty="0"/>
              <a:t> </a:t>
            </a:r>
            <a:r>
              <a:rPr sz="2000" spc="-25" dirty="0"/>
              <a:t>ОКН</a:t>
            </a:r>
            <a:endParaRPr sz="2000"/>
          </a:p>
        </p:txBody>
      </p:sp>
      <p:sp>
        <p:nvSpPr>
          <p:cNvPr id="9" name="object 9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7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64152" y="746759"/>
            <a:ext cx="4269105" cy="73787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5" rIns="0" bIns="0" rtlCol="0">
            <a:spAutoFit/>
          </a:bodyPr>
          <a:lstStyle/>
          <a:p>
            <a:pPr marL="179070" marR="172720" algn="ctr">
              <a:lnSpc>
                <a:spcPct val="100000"/>
              </a:lnSpc>
              <a:spcBef>
                <a:spcPts val="335"/>
              </a:spcBef>
            </a:pP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«Ансамбль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усадьбы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купеческой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Первова», </a:t>
            </a:r>
            <a:r>
              <a:rPr sz="1400" b="1" spc="-90" dirty="0">
                <a:solidFill>
                  <a:srgbClr val="FFFFFF"/>
                </a:solidFill>
                <a:latin typeface="Tahoma"/>
                <a:cs typeface="Tahoma"/>
              </a:rPr>
              <a:t>1800-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гг.,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1860-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гг.,</a:t>
            </a:r>
            <a:r>
              <a:rPr sz="1400" b="1" spc="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г.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Рыбинск,</a:t>
            </a:r>
            <a:endParaRPr sz="140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ул.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Радищева/Советская,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д.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1/6</a:t>
            </a:r>
            <a:endParaRPr sz="14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6051" y="521208"/>
            <a:ext cx="6390640" cy="3649979"/>
            <a:chOff x="416051" y="521208"/>
            <a:chExt cx="6390640" cy="364997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051" y="521208"/>
              <a:ext cx="6390132" cy="364997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02436" y="1627631"/>
              <a:ext cx="78105" cy="508000"/>
            </a:xfrm>
            <a:custGeom>
              <a:avLst/>
              <a:gdLst/>
              <a:ahLst/>
              <a:cxnLst/>
              <a:rect l="l" t="t" r="r" b="b"/>
              <a:pathLst>
                <a:path w="78105" h="508000">
                  <a:moveTo>
                    <a:pt x="45720" y="484632"/>
                  </a:moveTo>
                  <a:lnTo>
                    <a:pt x="43916" y="475767"/>
                  </a:lnTo>
                  <a:lnTo>
                    <a:pt x="39014" y="468490"/>
                  </a:lnTo>
                  <a:lnTo>
                    <a:pt x="31750" y="463588"/>
                  </a:lnTo>
                  <a:lnTo>
                    <a:pt x="22860" y="461772"/>
                  </a:lnTo>
                  <a:lnTo>
                    <a:pt x="13957" y="463588"/>
                  </a:lnTo>
                  <a:lnTo>
                    <a:pt x="6692" y="468490"/>
                  </a:lnTo>
                  <a:lnTo>
                    <a:pt x="1790" y="475767"/>
                  </a:lnTo>
                  <a:lnTo>
                    <a:pt x="0" y="484632"/>
                  </a:lnTo>
                  <a:lnTo>
                    <a:pt x="1790" y="493509"/>
                  </a:lnTo>
                  <a:lnTo>
                    <a:pt x="6692" y="500786"/>
                  </a:lnTo>
                  <a:lnTo>
                    <a:pt x="13957" y="505688"/>
                  </a:lnTo>
                  <a:lnTo>
                    <a:pt x="22860" y="507492"/>
                  </a:lnTo>
                  <a:lnTo>
                    <a:pt x="31750" y="505688"/>
                  </a:lnTo>
                  <a:lnTo>
                    <a:pt x="39014" y="500786"/>
                  </a:lnTo>
                  <a:lnTo>
                    <a:pt x="43916" y="493509"/>
                  </a:lnTo>
                  <a:lnTo>
                    <a:pt x="45720" y="484632"/>
                  </a:lnTo>
                  <a:close/>
                </a:path>
                <a:path w="78105" h="508000">
                  <a:moveTo>
                    <a:pt x="77724" y="22860"/>
                  </a:moveTo>
                  <a:lnTo>
                    <a:pt x="75920" y="13995"/>
                  </a:lnTo>
                  <a:lnTo>
                    <a:pt x="71018" y="6718"/>
                  </a:lnTo>
                  <a:lnTo>
                    <a:pt x="63754" y="1816"/>
                  </a:lnTo>
                  <a:lnTo>
                    <a:pt x="54864" y="0"/>
                  </a:lnTo>
                  <a:lnTo>
                    <a:pt x="45961" y="1816"/>
                  </a:lnTo>
                  <a:lnTo>
                    <a:pt x="38696" y="6718"/>
                  </a:lnTo>
                  <a:lnTo>
                    <a:pt x="33794" y="13995"/>
                  </a:lnTo>
                  <a:lnTo>
                    <a:pt x="32004" y="22860"/>
                  </a:lnTo>
                  <a:lnTo>
                    <a:pt x="33794" y="31737"/>
                  </a:lnTo>
                  <a:lnTo>
                    <a:pt x="38696" y="39014"/>
                  </a:lnTo>
                  <a:lnTo>
                    <a:pt x="45961" y="43916"/>
                  </a:lnTo>
                  <a:lnTo>
                    <a:pt x="54864" y="45720"/>
                  </a:lnTo>
                  <a:lnTo>
                    <a:pt x="63754" y="43916"/>
                  </a:lnTo>
                  <a:lnTo>
                    <a:pt x="71018" y="39014"/>
                  </a:lnTo>
                  <a:lnTo>
                    <a:pt x="75920" y="31737"/>
                  </a:lnTo>
                  <a:lnTo>
                    <a:pt x="77724" y="2286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69238" y="1512570"/>
            <a:ext cx="90487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30" dirty="0">
                <a:solidFill>
                  <a:srgbClr val="585858"/>
                </a:solidFill>
                <a:latin typeface="Tahoma"/>
                <a:cs typeface="Tahoma"/>
              </a:rPr>
              <a:t>САНКТ-</a:t>
            </a:r>
            <a:r>
              <a:rPr sz="800" b="1" spc="-75" dirty="0">
                <a:solidFill>
                  <a:srgbClr val="585858"/>
                </a:solidFill>
                <a:latin typeface="Tahoma"/>
                <a:cs typeface="Tahoma"/>
              </a:rPr>
              <a:t>ПЕТЕРБУРГ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55864" y="1874647"/>
            <a:ext cx="180340" cy="153670"/>
            <a:chOff x="1255864" y="1874647"/>
            <a:chExt cx="180340" cy="15367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7388" y="1876171"/>
              <a:ext cx="176693" cy="15011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5864" y="1874647"/>
              <a:ext cx="179741" cy="15316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37945" y="1919985"/>
            <a:ext cx="207645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5765">
              <a:lnSpc>
                <a:spcPct val="100000"/>
              </a:lnSpc>
              <a:spcBef>
                <a:spcPts val="105"/>
              </a:spcBef>
            </a:pPr>
            <a:r>
              <a:rPr sz="1050" b="1" spc="-30" dirty="0">
                <a:solidFill>
                  <a:srgbClr val="943735"/>
                </a:solidFill>
                <a:latin typeface="Tahoma"/>
                <a:cs typeface="Tahoma"/>
              </a:rPr>
              <a:t>ЯРОСЛАВСКАЯ</a:t>
            </a:r>
            <a:r>
              <a:rPr sz="1050" b="1" spc="1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050" b="1" spc="-25" dirty="0">
                <a:solidFill>
                  <a:srgbClr val="943735"/>
                </a:solidFill>
                <a:latin typeface="Tahoma"/>
                <a:cs typeface="Tahoma"/>
              </a:rPr>
              <a:t>ОБЛАСТЬ</a:t>
            </a:r>
            <a:endParaRPr sz="10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800" b="1" spc="-10" dirty="0">
                <a:solidFill>
                  <a:srgbClr val="585858"/>
                </a:solidFill>
                <a:latin typeface="Tahoma"/>
                <a:cs typeface="Tahoma"/>
              </a:rPr>
              <a:t>МОСКВА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33500" y="1676400"/>
            <a:ext cx="940435" cy="401320"/>
            <a:chOff x="1333500" y="1676400"/>
            <a:chExt cx="940435" cy="40132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9031" y="1719071"/>
              <a:ext cx="810768" cy="2758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3500" y="1676400"/>
              <a:ext cx="940308" cy="40081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424939" y="1744979"/>
            <a:ext cx="704215" cy="1695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8415">
              <a:lnSpc>
                <a:spcPts val="1305"/>
              </a:lnSpc>
            </a:pPr>
            <a:r>
              <a:rPr sz="1100" b="1" spc="-65" dirty="0">
                <a:solidFill>
                  <a:srgbClr val="943735"/>
                </a:solidFill>
                <a:latin typeface="Tahoma"/>
                <a:cs typeface="Tahoma"/>
              </a:rPr>
              <a:t>РЫБИНСК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96240" y="1895855"/>
            <a:ext cx="5158740" cy="2656840"/>
            <a:chOff x="396240" y="1895855"/>
            <a:chExt cx="5158740" cy="2656840"/>
          </a:xfrm>
        </p:grpSpPr>
        <p:sp>
          <p:nvSpPr>
            <p:cNvPr id="15" name="object 15"/>
            <p:cNvSpPr/>
            <p:nvPr/>
          </p:nvSpPr>
          <p:spPr>
            <a:xfrm>
              <a:off x="1333500" y="18958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19">
                  <a:moveTo>
                    <a:pt x="22859" y="0"/>
                  </a:move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36"/>
                  </a:lnTo>
                  <a:lnTo>
                    <a:pt x="6715" y="39004"/>
                  </a:lnTo>
                  <a:lnTo>
                    <a:pt x="13983" y="43916"/>
                  </a:lnTo>
                  <a:lnTo>
                    <a:pt x="22859" y="45720"/>
                  </a:lnTo>
                  <a:lnTo>
                    <a:pt x="31736" y="43916"/>
                  </a:lnTo>
                  <a:lnTo>
                    <a:pt x="39004" y="39004"/>
                  </a:lnTo>
                  <a:lnTo>
                    <a:pt x="43916" y="31736"/>
                  </a:lnTo>
                  <a:lnTo>
                    <a:pt x="45719" y="22860"/>
                  </a:lnTo>
                  <a:lnTo>
                    <a:pt x="43916" y="13983"/>
                  </a:lnTo>
                  <a:lnTo>
                    <a:pt x="39004" y="6715"/>
                  </a:lnTo>
                  <a:lnTo>
                    <a:pt x="31736" y="1803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9E2A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6240" y="4171187"/>
              <a:ext cx="5158740" cy="381000"/>
            </a:xfrm>
            <a:custGeom>
              <a:avLst/>
              <a:gdLst/>
              <a:ahLst/>
              <a:cxnLst/>
              <a:rect l="l" t="t" r="r" b="b"/>
              <a:pathLst>
                <a:path w="5158740" h="381000">
                  <a:moveTo>
                    <a:pt x="359664" y="179832"/>
                  </a:moveTo>
                  <a:lnTo>
                    <a:pt x="353237" y="132029"/>
                  </a:lnTo>
                  <a:lnTo>
                    <a:pt x="335102" y="89077"/>
                  </a:lnTo>
                  <a:lnTo>
                    <a:pt x="306984" y="52679"/>
                  </a:lnTo>
                  <a:lnTo>
                    <a:pt x="270586" y="24561"/>
                  </a:lnTo>
                  <a:lnTo>
                    <a:pt x="227634" y="6426"/>
                  </a:lnTo>
                  <a:lnTo>
                    <a:pt x="179832" y="0"/>
                  </a:lnTo>
                  <a:lnTo>
                    <a:pt x="132016" y="6426"/>
                  </a:lnTo>
                  <a:lnTo>
                    <a:pt x="89065" y="24561"/>
                  </a:lnTo>
                  <a:lnTo>
                    <a:pt x="52666" y="52679"/>
                  </a:lnTo>
                  <a:lnTo>
                    <a:pt x="24549" y="89077"/>
                  </a:lnTo>
                  <a:lnTo>
                    <a:pt x="6413" y="132029"/>
                  </a:lnTo>
                  <a:lnTo>
                    <a:pt x="0" y="179832"/>
                  </a:lnTo>
                  <a:lnTo>
                    <a:pt x="6413" y="227647"/>
                  </a:lnTo>
                  <a:lnTo>
                    <a:pt x="24549" y="270598"/>
                  </a:lnTo>
                  <a:lnTo>
                    <a:pt x="52666" y="306997"/>
                  </a:lnTo>
                  <a:lnTo>
                    <a:pt x="89065" y="335114"/>
                  </a:lnTo>
                  <a:lnTo>
                    <a:pt x="132016" y="353250"/>
                  </a:lnTo>
                  <a:lnTo>
                    <a:pt x="179832" y="359664"/>
                  </a:lnTo>
                  <a:lnTo>
                    <a:pt x="227634" y="353250"/>
                  </a:lnTo>
                  <a:lnTo>
                    <a:pt x="270586" y="335114"/>
                  </a:lnTo>
                  <a:lnTo>
                    <a:pt x="306984" y="306997"/>
                  </a:lnTo>
                  <a:lnTo>
                    <a:pt x="335102" y="270598"/>
                  </a:lnTo>
                  <a:lnTo>
                    <a:pt x="353237" y="227647"/>
                  </a:lnTo>
                  <a:lnTo>
                    <a:pt x="359664" y="179832"/>
                  </a:lnTo>
                  <a:close/>
                </a:path>
                <a:path w="5158740" h="381000">
                  <a:moveTo>
                    <a:pt x="2753868" y="179832"/>
                  </a:moveTo>
                  <a:lnTo>
                    <a:pt x="2747441" y="132029"/>
                  </a:lnTo>
                  <a:lnTo>
                    <a:pt x="2729306" y="89077"/>
                  </a:lnTo>
                  <a:lnTo>
                    <a:pt x="2701188" y="52679"/>
                  </a:lnTo>
                  <a:lnTo>
                    <a:pt x="2664790" y="24561"/>
                  </a:lnTo>
                  <a:lnTo>
                    <a:pt x="2621838" y="6426"/>
                  </a:lnTo>
                  <a:lnTo>
                    <a:pt x="2574036" y="0"/>
                  </a:lnTo>
                  <a:lnTo>
                    <a:pt x="2526220" y="6426"/>
                  </a:lnTo>
                  <a:lnTo>
                    <a:pt x="2483269" y="24561"/>
                  </a:lnTo>
                  <a:lnTo>
                    <a:pt x="2446871" y="52679"/>
                  </a:lnTo>
                  <a:lnTo>
                    <a:pt x="2418753" y="89077"/>
                  </a:lnTo>
                  <a:lnTo>
                    <a:pt x="2400617" y="132029"/>
                  </a:lnTo>
                  <a:lnTo>
                    <a:pt x="2394204" y="179832"/>
                  </a:lnTo>
                  <a:lnTo>
                    <a:pt x="2400617" y="227647"/>
                  </a:lnTo>
                  <a:lnTo>
                    <a:pt x="2418753" y="270598"/>
                  </a:lnTo>
                  <a:lnTo>
                    <a:pt x="2446871" y="306997"/>
                  </a:lnTo>
                  <a:lnTo>
                    <a:pt x="2483269" y="335114"/>
                  </a:lnTo>
                  <a:lnTo>
                    <a:pt x="2526220" y="353250"/>
                  </a:lnTo>
                  <a:lnTo>
                    <a:pt x="2574036" y="359664"/>
                  </a:lnTo>
                  <a:lnTo>
                    <a:pt x="2621838" y="353250"/>
                  </a:lnTo>
                  <a:lnTo>
                    <a:pt x="2664790" y="335114"/>
                  </a:lnTo>
                  <a:lnTo>
                    <a:pt x="2701188" y="306997"/>
                  </a:lnTo>
                  <a:lnTo>
                    <a:pt x="2729306" y="270598"/>
                  </a:lnTo>
                  <a:lnTo>
                    <a:pt x="2747441" y="227647"/>
                  </a:lnTo>
                  <a:lnTo>
                    <a:pt x="2753868" y="179832"/>
                  </a:lnTo>
                  <a:close/>
                </a:path>
                <a:path w="5158740" h="381000">
                  <a:moveTo>
                    <a:pt x="5158740" y="200406"/>
                  </a:moveTo>
                  <a:lnTo>
                    <a:pt x="5152314" y="152412"/>
                  </a:lnTo>
                  <a:lnTo>
                    <a:pt x="5134178" y="109283"/>
                  </a:lnTo>
                  <a:lnTo>
                    <a:pt x="5106060" y="72732"/>
                  </a:lnTo>
                  <a:lnTo>
                    <a:pt x="5069662" y="44488"/>
                  </a:lnTo>
                  <a:lnTo>
                    <a:pt x="5026711" y="26276"/>
                  </a:lnTo>
                  <a:lnTo>
                    <a:pt x="4978908" y="19812"/>
                  </a:lnTo>
                  <a:lnTo>
                    <a:pt x="4931092" y="26276"/>
                  </a:lnTo>
                  <a:lnTo>
                    <a:pt x="4888141" y="44488"/>
                  </a:lnTo>
                  <a:lnTo>
                    <a:pt x="4851743" y="72732"/>
                  </a:lnTo>
                  <a:lnTo>
                    <a:pt x="4823625" y="109283"/>
                  </a:lnTo>
                  <a:lnTo>
                    <a:pt x="4805489" y="152412"/>
                  </a:lnTo>
                  <a:lnTo>
                    <a:pt x="4799076" y="200406"/>
                  </a:lnTo>
                  <a:lnTo>
                    <a:pt x="4805489" y="248412"/>
                  </a:lnTo>
                  <a:lnTo>
                    <a:pt x="4823625" y="291541"/>
                  </a:lnTo>
                  <a:lnTo>
                    <a:pt x="4851743" y="328091"/>
                  </a:lnTo>
                  <a:lnTo>
                    <a:pt x="4888141" y="356336"/>
                  </a:lnTo>
                  <a:lnTo>
                    <a:pt x="4931092" y="374548"/>
                  </a:lnTo>
                  <a:lnTo>
                    <a:pt x="4978908" y="381000"/>
                  </a:lnTo>
                  <a:lnTo>
                    <a:pt x="5026711" y="374548"/>
                  </a:lnTo>
                  <a:lnTo>
                    <a:pt x="5069662" y="356336"/>
                  </a:lnTo>
                  <a:lnTo>
                    <a:pt x="5106060" y="328091"/>
                  </a:lnTo>
                  <a:lnTo>
                    <a:pt x="5134178" y="291541"/>
                  </a:lnTo>
                  <a:lnTo>
                    <a:pt x="5152314" y="248412"/>
                  </a:lnTo>
                  <a:lnTo>
                    <a:pt x="5158740" y="200406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0916" y="4245863"/>
              <a:ext cx="208787" cy="2087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69691" y="4244339"/>
              <a:ext cx="216407" cy="21488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50180" y="4255007"/>
              <a:ext cx="233172" cy="23317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33729" y="4300473"/>
            <a:ext cx="1595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585858"/>
                </a:solidFill>
                <a:latin typeface="Tahoma"/>
                <a:cs typeface="Tahoma"/>
              </a:rPr>
              <a:t>ТРАССЫ</a:t>
            </a:r>
            <a:r>
              <a:rPr sz="1200" b="1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70" dirty="0">
                <a:solidFill>
                  <a:srgbClr val="585858"/>
                </a:solidFill>
                <a:latin typeface="Tahoma"/>
                <a:cs typeface="Tahoma"/>
              </a:rPr>
              <a:t>Р-</a:t>
            </a:r>
            <a:r>
              <a:rPr sz="1200" b="1" spc="-80" dirty="0">
                <a:solidFill>
                  <a:srgbClr val="585858"/>
                </a:solidFill>
                <a:latin typeface="Tahoma"/>
                <a:cs typeface="Tahoma"/>
              </a:rPr>
              <a:t>104,</a:t>
            </a:r>
            <a:r>
              <a:rPr sz="1200" b="1" spc="-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70" dirty="0">
                <a:solidFill>
                  <a:srgbClr val="585858"/>
                </a:solidFill>
                <a:latin typeface="Tahoma"/>
                <a:cs typeface="Tahoma"/>
              </a:rPr>
              <a:t>Р-</a:t>
            </a:r>
            <a:r>
              <a:rPr sz="1200" b="1" spc="-65" dirty="0">
                <a:solidFill>
                  <a:srgbClr val="585858"/>
                </a:solidFill>
                <a:latin typeface="Tahoma"/>
                <a:cs typeface="Tahoma"/>
              </a:rPr>
              <a:t>151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29482" y="4300473"/>
            <a:ext cx="1396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0" dirty="0">
                <a:solidFill>
                  <a:srgbClr val="585858"/>
                </a:solidFill>
                <a:latin typeface="Tahoma"/>
                <a:cs typeface="Tahoma"/>
              </a:rPr>
              <a:t>Ж/Д</a:t>
            </a:r>
            <a:r>
              <a:rPr sz="1200" b="1" spc="-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55" dirty="0">
                <a:solidFill>
                  <a:srgbClr val="585858"/>
                </a:solidFill>
                <a:latin typeface="Tahoma"/>
                <a:cs typeface="Tahoma"/>
              </a:rPr>
              <a:t>МАГИСТРАЛЬ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34354" y="4300473"/>
            <a:ext cx="10452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0" dirty="0">
                <a:solidFill>
                  <a:srgbClr val="585858"/>
                </a:solidFill>
                <a:latin typeface="Tahoma"/>
                <a:cs typeface="Tahoma"/>
              </a:rPr>
              <a:t>РЕЧНОЙ</a:t>
            </a:r>
            <a:r>
              <a:rPr sz="1200" b="1" spc="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75" dirty="0">
                <a:solidFill>
                  <a:srgbClr val="585858"/>
                </a:solidFill>
                <a:latin typeface="Tahoma"/>
                <a:cs typeface="Tahoma"/>
              </a:rPr>
              <a:t>ПОРТ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8591" y="4871720"/>
            <a:ext cx="7480934" cy="1824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>
              <a:lnSpc>
                <a:spcPct val="100000"/>
              </a:lnSpc>
              <a:spcBef>
                <a:spcPts val="100"/>
              </a:spcBef>
            </a:pPr>
            <a:r>
              <a:rPr sz="1400" b="1" i="1" spc="-140" dirty="0">
                <a:solidFill>
                  <a:srgbClr val="943735"/>
                </a:solidFill>
                <a:latin typeface="Verdana"/>
                <a:cs typeface="Verdana"/>
              </a:rPr>
              <a:t>Рыбинск</a:t>
            </a:r>
            <a:r>
              <a:rPr sz="1400" b="1" i="1" spc="-25" dirty="0">
                <a:solidFill>
                  <a:srgbClr val="943735"/>
                </a:solidFill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расположен</a:t>
            </a:r>
            <a:r>
              <a:rPr sz="1400" i="1" spc="-7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на</a:t>
            </a:r>
            <a:r>
              <a:rPr sz="1400" i="1" spc="-5" dirty="0">
                <a:latin typeface="Verdana"/>
                <a:cs typeface="Verdana"/>
              </a:rPr>
              <a:t> </a:t>
            </a:r>
            <a:r>
              <a:rPr sz="1400" i="1" spc="-25" dirty="0">
                <a:latin typeface="Verdana"/>
                <a:cs typeface="Verdana"/>
              </a:rPr>
              <a:t>участке</a:t>
            </a:r>
            <a:r>
              <a:rPr sz="1400" i="1" spc="-60" dirty="0">
                <a:latin typeface="Verdana"/>
                <a:cs typeface="Verdana"/>
              </a:rPr>
              <a:t> </a:t>
            </a:r>
            <a:r>
              <a:rPr sz="1400" i="1" spc="-65" dirty="0">
                <a:latin typeface="Verdana"/>
                <a:cs typeface="Verdana"/>
              </a:rPr>
              <a:t>главного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spc="-20" dirty="0">
                <a:latin typeface="Verdana"/>
                <a:cs typeface="Verdana"/>
              </a:rPr>
              <a:t>судоходного</a:t>
            </a:r>
            <a:r>
              <a:rPr sz="1400" i="1" spc="-25" dirty="0">
                <a:latin typeface="Verdana"/>
                <a:cs typeface="Verdana"/>
              </a:rPr>
              <a:t> </a:t>
            </a:r>
            <a:r>
              <a:rPr sz="1400" i="1" spc="-80" dirty="0">
                <a:latin typeface="Verdana"/>
                <a:cs typeface="Verdana"/>
              </a:rPr>
              <a:t>пути</a:t>
            </a:r>
            <a:r>
              <a:rPr sz="1400" i="1" spc="-7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европейской</a:t>
            </a:r>
            <a:r>
              <a:rPr sz="1400" i="1" spc="-40" dirty="0">
                <a:latin typeface="Verdana"/>
                <a:cs typeface="Verdana"/>
              </a:rPr>
              <a:t> </a:t>
            </a:r>
            <a:r>
              <a:rPr sz="1400" i="1" spc="-10" dirty="0">
                <a:latin typeface="Verdana"/>
                <a:cs typeface="Verdana"/>
              </a:rPr>
              <a:t>России, </a:t>
            </a:r>
            <a:r>
              <a:rPr sz="1400" i="1" dirty="0">
                <a:latin typeface="Verdana"/>
                <a:cs typeface="Verdana"/>
              </a:rPr>
              <a:t>на</a:t>
            </a:r>
            <a:r>
              <a:rPr sz="1400" i="1" spc="-45" dirty="0">
                <a:latin typeface="Verdana"/>
                <a:cs typeface="Verdana"/>
              </a:rPr>
              <a:t> </a:t>
            </a:r>
            <a:r>
              <a:rPr sz="1400" i="1" spc="-35" dirty="0">
                <a:latin typeface="Verdana"/>
                <a:cs typeface="Verdana"/>
              </a:rPr>
              <a:t>стыке</a:t>
            </a:r>
            <a:r>
              <a:rPr sz="1400" i="1" spc="-75" dirty="0">
                <a:latin typeface="Verdana"/>
                <a:cs typeface="Verdana"/>
              </a:rPr>
              <a:t> </a:t>
            </a:r>
            <a:r>
              <a:rPr sz="1400" i="1" spc="180" dirty="0">
                <a:latin typeface="Verdana"/>
                <a:cs typeface="Verdana"/>
              </a:rPr>
              <a:t>с</a:t>
            </a:r>
            <a:r>
              <a:rPr sz="1400" i="1" spc="-65" dirty="0">
                <a:latin typeface="Verdana"/>
                <a:cs typeface="Verdana"/>
              </a:rPr>
              <a:t> </a:t>
            </a:r>
            <a:r>
              <a:rPr sz="1400" i="1" spc="-95" dirty="0">
                <a:latin typeface="Verdana"/>
                <a:cs typeface="Verdana"/>
              </a:rPr>
              <a:t>Волго-</a:t>
            </a:r>
            <a:r>
              <a:rPr sz="1400" i="1" spc="-10" dirty="0">
                <a:latin typeface="Verdana"/>
                <a:cs typeface="Verdana"/>
              </a:rPr>
              <a:t>Балтом</a:t>
            </a:r>
            <a:endParaRPr sz="1400">
              <a:latin typeface="Verdana"/>
              <a:cs typeface="Verdana"/>
            </a:endParaRPr>
          </a:p>
          <a:p>
            <a:pPr marL="15240">
              <a:lnSpc>
                <a:spcPct val="100000"/>
              </a:lnSpc>
              <a:spcBef>
                <a:spcPts val="1205"/>
              </a:spcBef>
            </a:pPr>
            <a:r>
              <a:rPr sz="1400" i="1" spc="-25" dirty="0">
                <a:latin typeface="Verdana"/>
                <a:cs typeface="Verdana"/>
              </a:rPr>
              <a:t>Железнодорожная</a:t>
            </a:r>
            <a:r>
              <a:rPr sz="1400" i="1" spc="-9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магистраль</a:t>
            </a:r>
            <a:r>
              <a:rPr sz="1400" i="1" spc="-75" dirty="0">
                <a:latin typeface="Verdana"/>
                <a:cs typeface="Verdana"/>
              </a:rPr>
              <a:t> </a:t>
            </a:r>
            <a:r>
              <a:rPr sz="1400" i="1" spc="-180" dirty="0">
                <a:latin typeface="Verdana"/>
                <a:cs typeface="Verdana"/>
              </a:rPr>
              <a:t>-</a:t>
            </a:r>
            <a:r>
              <a:rPr sz="1400" i="1" spc="-100" dirty="0">
                <a:latin typeface="Verdana"/>
                <a:cs typeface="Verdana"/>
              </a:rPr>
              <a:t> </a:t>
            </a:r>
            <a:r>
              <a:rPr sz="1400" i="1" spc="-95" dirty="0">
                <a:latin typeface="Verdana"/>
                <a:cs typeface="Verdana"/>
              </a:rPr>
              <a:t>связь</a:t>
            </a:r>
            <a:r>
              <a:rPr sz="1400" i="1" spc="-85" dirty="0">
                <a:latin typeface="Verdana"/>
                <a:cs typeface="Verdana"/>
              </a:rPr>
              <a:t> </a:t>
            </a:r>
            <a:r>
              <a:rPr sz="1400" i="1" spc="180" dirty="0">
                <a:latin typeface="Verdana"/>
                <a:cs typeface="Verdana"/>
              </a:rPr>
              <a:t>с</a:t>
            </a:r>
            <a:r>
              <a:rPr sz="1400" i="1" spc="-55" dirty="0">
                <a:latin typeface="Verdana"/>
                <a:cs typeface="Verdana"/>
              </a:rPr>
              <a:t> </a:t>
            </a:r>
            <a:r>
              <a:rPr sz="1400" i="1" spc="-20" dirty="0">
                <a:latin typeface="Verdana"/>
                <a:cs typeface="Verdana"/>
              </a:rPr>
              <a:t>Москвой,</a:t>
            </a:r>
            <a:r>
              <a:rPr sz="1400" i="1" spc="-90" dirty="0">
                <a:latin typeface="Verdana"/>
                <a:cs typeface="Verdana"/>
              </a:rPr>
              <a:t> </a:t>
            </a:r>
            <a:r>
              <a:rPr sz="1400" i="1" spc="-35" dirty="0">
                <a:latin typeface="Verdana"/>
                <a:cs typeface="Verdana"/>
              </a:rPr>
              <a:t>Санкт-</a:t>
            </a:r>
            <a:r>
              <a:rPr sz="1400" i="1" spc="-10" dirty="0">
                <a:latin typeface="Verdana"/>
                <a:cs typeface="Verdana"/>
              </a:rPr>
              <a:t>Петербургом,</a:t>
            </a:r>
            <a:endParaRPr sz="1400">
              <a:latin typeface="Verdana"/>
              <a:cs typeface="Verdana"/>
            </a:endParaRPr>
          </a:p>
          <a:p>
            <a:pPr marL="15240">
              <a:lnSpc>
                <a:spcPct val="100000"/>
              </a:lnSpc>
            </a:pPr>
            <a:r>
              <a:rPr sz="1400" i="1" spc="-10" dirty="0">
                <a:latin typeface="Verdana"/>
                <a:cs typeface="Verdana"/>
              </a:rPr>
              <a:t>Ярославлем.</a:t>
            </a:r>
            <a:r>
              <a:rPr sz="1400" i="1" spc="-70" dirty="0">
                <a:latin typeface="Verdana"/>
                <a:cs typeface="Verdana"/>
              </a:rPr>
              <a:t> </a:t>
            </a:r>
            <a:r>
              <a:rPr sz="1400" i="1" spc="-10" dirty="0">
                <a:latin typeface="Verdana"/>
                <a:cs typeface="Verdana"/>
              </a:rPr>
              <a:t>Станции</a:t>
            </a:r>
            <a:r>
              <a:rPr sz="1400" i="1" spc="-110" dirty="0">
                <a:latin typeface="Verdana"/>
                <a:cs typeface="Verdana"/>
              </a:rPr>
              <a:t> </a:t>
            </a:r>
            <a:r>
              <a:rPr sz="1400" i="1" spc="-75" dirty="0">
                <a:latin typeface="Verdana"/>
                <a:cs typeface="Verdana"/>
              </a:rPr>
              <a:t>РЖД</a:t>
            </a:r>
            <a:r>
              <a:rPr sz="1400" i="1" spc="-90" dirty="0">
                <a:latin typeface="Verdana"/>
                <a:cs typeface="Verdana"/>
              </a:rPr>
              <a:t> </a:t>
            </a:r>
            <a:r>
              <a:rPr sz="1400" i="1" spc="-180" dirty="0">
                <a:latin typeface="Verdana"/>
                <a:cs typeface="Verdana"/>
              </a:rPr>
              <a:t>-</a:t>
            </a:r>
            <a:r>
              <a:rPr sz="1400" i="1" spc="-65" dirty="0">
                <a:latin typeface="Verdana"/>
                <a:cs typeface="Verdana"/>
              </a:rPr>
              <a:t> </a:t>
            </a:r>
            <a:r>
              <a:rPr sz="1400" i="1" spc="-20" dirty="0">
                <a:latin typeface="Verdana"/>
                <a:cs typeface="Verdana"/>
              </a:rPr>
              <a:t>Рыбинск</a:t>
            </a:r>
            <a:r>
              <a:rPr sz="1400" i="1" spc="-105" dirty="0">
                <a:latin typeface="Verdana"/>
                <a:cs typeface="Verdana"/>
              </a:rPr>
              <a:t> </a:t>
            </a:r>
            <a:r>
              <a:rPr sz="1400" i="1" spc="-70" dirty="0">
                <a:latin typeface="Verdana"/>
                <a:cs typeface="Verdana"/>
              </a:rPr>
              <a:t>Товарный,</a:t>
            </a:r>
            <a:r>
              <a:rPr sz="1400" i="1" spc="-95" dirty="0">
                <a:latin typeface="Verdana"/>
                <a:cs typeface="Verdana"/>
              </a:rPr>
              <a:t> </a:t>
            </a:r>
            <a:r>
              <a:rPr sz="1400" i="1" spc="-20" dirty="0">
                <a:latin typeface="Verdana"/>
                <a:cs typeface="Verdana"/>
              </a:rPr>
              <a:t>Рыбинск</a:t>
            </a:r>
            <a:r>
              <a:rPr sz="1400" i="1" spc="-90" dirty="0">
                <a:latin typeface="Verdana"/>
                <a:cs typeface="Verdana"/>
              </a:rPr>
              <a:t> </a:t>
            </a:r>
            <a:r>
              <a:rPr sz="1400" i="1" spc="-10" dirty="0">
                <a:latin typeface="Verdana"/>
                <a:cs typeface="Verdana"/>
              </a:rPr>
              <a:t>Пассажирский</a:t>
            </a:r>
            <a:endParaRPr sz="1400">
              <a:latin typeface="Verdana"/>
              <a:cs typeface="Verdana"/>
            </a:endParaRPr>
          </a:p>
          <a:p>
            <a:pPr marL="12700" marR="149860">
              <a:lnSpc>
                <a:spcPct val="100000"/>
              </a:lnSpc>
              <a:spcBef>
                <a:spcPts val="1200"/>
              </a:spcBef>
            </a:pPr>
            <a:r>
              <a:rPr sz="1400" i="1" dirty="0">
                <a:latin typeface="Verdana"/>
                <a:cs typeface="Verdana"/>
              </a:rPr>
              <a:t>Сеть</a:t>
            </a:r>
            <a:r>
              <a:rPr sz="1400" i="1" spc="-100" dirty="0">
                <a:latin typeface="Verdana"/>
                <a:cs typeface="Verdana"/>
              </a:rPr>
              <a:t> </a:t>
            </a:r>
            <a:r>
              <a:rPr sz="1400" i="1" spc="-25" dirty="0">
                <a:latin typeface="Verdana"/>
                <a:cs typeface="Verdana"/>
              </a:rPr>
              <a:t>автодорог</a:t>
            </a:r>
            <a:r>
              <a:rPr sz="1400" i="1" spc="-100" dirty="0">
                <a:latin typeface="Verdana"/>
                <a:cs typeface="Verdana"/>
              </a:rPr>
              <a:t> </a:t>
            </a:r>
            <a:r>
              <a:rPr sz="1400" i="1" spc="180" dirty="0">
                <a:latin typeface="Verdana"/>
                <a:cs typeface="Verdana"/>
              </a:rPr>
              <a:t>с</a:t>
            </a:r>
            <a:r>
              <a:rPr sz="1400" i="1" spc="-120" dirty="0">
                <a:latin typeface="Verdana"/>
                <a:cs typeface="Verdana"/>
              </a:rPr>
              <a:t> </a:t>
            </a:r>
            <a:r>
              <a:rPr sz="1400" i="1" spc="-30" dirty="0">
                <a:latin typeface="Verdana"/>
                <a:cs typeface="Verdana"/>
              </a:rPr>
              <a:t>твердым</a:t>
            </a:r>
            <a:r>
              <a:rPr sz="1400" i="1" spc="-114" dirty="0">
                <a:latin typeface="Verdana"/>
                <a:cs typeface="Verdana"/>
              </a:rPr>
              <a:t> </a:t>
            </a:r>
            <a:r>
              <a:rPr sz="1400" i="1" spc="-10" dirty="0">
                <a:latin typeface="Verdana"/>
                <a:cs typeface="Verdana"/>
              </a:rPr>
              <a:t>покрытием</a:t>
            </a:r>
            <a:r>
              <a:rPr sz="1400" i="1" spc="-114" dirty="0">
                <a:latin typeface="Verdana"/>
                <a:cs typeface="Verdana"/>
              </a:rPr>
              <a:t> </a:t>
            </a:r>
            <a:r>
              <a:rPr sz="1400" i="1" spc="-180" dirty="0">
                <a:latin typeface="Verdana"/>
                <a:cs typeface="Verdana"/>
              </a:rPr>
              <a:t>-</a:t>
            </a:r>
            <a:r>
              <a:rPr sz="1400" i="1" spc="-85" dirty="0">
                <a:latin typeface="Verdana"/>
                <a:cs typeface="Verdana"/>
              </a:rPr>
              <a:t> </a:t>
            </a:r>
            <a:r>
              <a:rPr sz="1400" i="1" spc="-95" dirty="0">
                <a:latin typeface="Verdana"/>
                <a:cs typeface="Verdana"/>
              </a:rPr>
              <a:t>связь</a:t>
            </a:r>
            <a:r>
              <a:rPr sz="1400" i="1" spc="-100" dirty="0">
                <a:latin typeface="Verdana"/>
                <a:cs typeface="Verdana"/>
              </a:rPr>
              <a:t> </a:t>
            </a:r>
            <a:r>
              <a:rPr sz="1400" i="1" spc="180" dirty="0">
                <a:latin typeface="Verdana"/>
                <a:cs typeface="Verdana"/>
              </a:rPr>
              <a:t>с</a:t>
            </a:r>
            <a:r>
              <a:rPr sz="1400" i="1" spc="-9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Ярославлем</a:t>
            </a:r>
            <a:r>
              <a:rPr sz="1400" i="1" spc="-105" dirty="0">
                <a:latin typeface="Verdana"/>
                <a:cs typeface="Verdana"/>
              </a:rPr>
              <a:t> </a:t>
            </a:r>
            <a:r>
              <a:rPr sz="1400" i="1" spc="-130" dirty="0">
                <a:latin typeface="Verdana"/>
                <a:cs typeface="Verdana"/>
              </a:rPr>
              <a:t>(82</a:t>
            </a:r>
            <a:r>
              <a:rPr sz="1400" i="1" spc="-70" dirty="0">
                <a:latin typeface="Verdana"/>
                <a:cs typeface="Verdana"/>
              </a:rPr>
              <a:t> </a:t>
            </a:r>
            <a:r>
              <a:rPr sz="1400" i="1" spc="-50" dirty="0">
                <a:latin typeface="Verdana"/>
                <a:cs typeface="Verdana"/>
              </a:rPr>
              <a:t>км),</a:t>
            </a:r>
            <a:r>
              <a:rPr sz="1400" i="1" spc="-7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Москвой</a:t>
            </a:r>
            <a:r>
              <a:rPr sz="1400" i="1" spc="-125" dirty="0">
                <a:latin typeface="Verdana"/>
                <a:cs typeface="Verdana"/>
              </a:rPr>
              <a:t> </a:t>
            </a:r>
            <a:r>
              <a:rPr sz="1400" i="1" spc="-25" dirty="0">
                <a:latin typeface="Verdana"/>
                <a:cs typeface="Verdana"/>
              </a:rPr>
              <a:t>(350 </a:t>
            </a:r>
            <a:r>
              <a:rPr sz="1400" i="1" spc="-50" dirty="0">
                <a:latin typeface="Verdana"/>
                <a:cs typeface="Verdana"/>
              </a:rPr>
              <a:t>км),</a:t>
            </a:r>
            <a:r>
              <a:rPr sz="1400" i="1" spc="30" dirty="0">
                <a:latin typeface="Verdana"/>
                <a:cs typeface="Verdana"/>
              </a:rPr>
              <a:t> </a:t>
            </a:r>
            <a:r>
              <a:rPr sz="1400" i="1" spc="180" dirty="0">
                <a:latin typeface="Verdana"/>
                <a:cs typeface="Verdana"/>
              </a:rPr>
              <a:t>с</a:t>
            </a:r>
            <a:r>
              <a:rPr sz="1400" i="1" spc="-1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правобережьем</a:t>
            </a:r>
            <a:r>
              <a:rPr sz="1400" i="1" spc="-40" dirty="0">
                <a:latin typeface="Verdana"/>
                <a:cs typeface="Verdana"/>
              </a:rPr>
              <a:t> </a:t>
            </a:r>
            <a:r>
              <a:rPr sz="1400" i="1" spc="-35" dirty="0">
                <a:latin typeface="Verdana"/>
                <a:cs typeface="Verdana"/>
              </a:rPr>
              <a:t>Верхней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spc="-110" dirty="0">
                <a:latin typeface="Verdana"/>
                <a:cs typeface="Verdana"/>
              </a:rPr>
              <a:t>Волги,</a:t>
            </a:r>
            <a:r>
              <a:rPr sz="1400" i="1" spc="-35" dirty="0">
                <a:latin typeface="Verdana"/>
                <a:cs typeface="Verdana"/>
              </a:rPr>
              <a:t> </a:t>
            </a:r>
            <a:r>
              <a:rPr sz="1400" i="1" spc="180" dirty="0">
                <a:latin typeface="Verdana"/>
                <a:cs typeface="Verdana"/>
              </a:rPr>
              <a:t>с</a:t>
            </a:r>
            <a:r>
              <a:rPr sz="1400" i="1" spc="10" dirty="0">
                <a:latin typeface="Verdana"/>
                <a:cs typeface="Verdana"/>
              </a:rPr>
              <a:t> </a:t>
            </a:r>
            <a:r>
              <a:rPr sz="1400" i="1" spc="-30" dirty="0">
                <a:latin typeface="Verdana"/>
                <a:cs typeface="Verdana"/>
              </a:rPr>
              <a:t>крупными </a:t>
            </a:r>
            <a:r>
              <a:rPr sz="1400" i="1" dirty="0">
                <a:latin typeface="Verdana"/>
                <a:cs typeface="Verdana"/>
              </a:rPr>
              <a:t>центрами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spc="-10" dirty="0">
                <a:latin typeface="Verdana"/>
                <a:cs typeface="Verdana"/>
              </a:rPr>
              <a:t>Вологодской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i="1" spc="-10" dirty="0">
                <a:latin typeface="Verdana"/>
                <a:cs typeface="Verdana"/>
              </a:rPr>
              <a:t>области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30" dirty="0"/>
              <a:t> </a:t>
            </a:r>
            <a:r>
              <a:rPr sz="2000" dirty="0"/>
              <a:t>|</a:t>
            </a:r>
            <a:r>
              <a:rPr sz="2000" spc="-70" dirty="0"/>
              <a:t> </a:t>
            </a:r>
            <a:r>
              <a:rPr sz="2000" spc="-120" dirty="0"/>
              <a:t>ИНФРАСТРУКТУРА</a:t>
            </a:r>
            <a:endParaRPr sz="2000"/>
          </a:p>
        </p:txBody>
      </p:sp>
      <p:sp>
        <p:nvSpPr>
          <p:cNvPr id="25" name="object 25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10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06183" y="1941576"/>
            <a:ext cx="2004060" cy="964367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0"/>
              </a:spcBef>
            </a:pPr>
            <a:r>
              <a:rPr sz="1800" b="1" spc="-145" dirty="0" smtClean="0">
                <a:solidFill>
                  <a:srgbClr val="FFFFFF"/>
                </a:solidFill>
                <a:latin typeface="Tahoma"/>
                <a:cs typeface="Tahoma"/>
              </a:rPr>
              <a:t>22</a:t>
            </a:r>
            <a:r>
              <a:rPr lang="ru-RU" sz="1800" b="1" spc="-145" dirty="0" smtClean="0">
                <a:solidFill>
                  <a:srgbClr val="FFFFFF"/>
                </a:solidFill>
                <a:latin typeface="Tahoma"/>
                <a:cs typeface="Tahoma"/>
              </a:rPr>
              <a:t>4,8</a:t>
            </a:r>
            <a:r>
              <a:rPr sz="1800" b="1" spc="1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км</a:t>
            </a:r>
            <a:endParaRPr sz="1800" dirty="0">
              <a:latin typeface="Tahoma"/>
              <a:cs typeface="Tahoma"/>
            </a:endParaRPr>
          </a:p>
          <a:p>
            <a:pPr marL="92710" marR="229870">
              <a:lnSpc>
                <a:spcPct val="100000"/>
              </a:lnSpc>
              <a:spcBef>
                <a:spcPts val="20"/>
              </a:spcBef>
            </a:pP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ПРОТЯЖЕННОСТЬ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ДОРОГ</a:t>
            </a:r>
            <a:r>
              <a:rPr sz="1400" b="1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150" dirty="0">
                <a:solidFill>
                  <a:srgbClr val="404040"/>
                </a:solidFill>
                <a:latin typeface="Tahoma"/>
                <a:cs typeface="Tahoma"/>
              </a:rPr>
              <a:t>С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30" dirty="0">
                <a:solidFill>
                  <a:srgbClr val="404040"/>
                </a:solidFill>
                <a:latin typeface="Tahoma"/>
                <a:cs typeface="Tahoma"/>
              </a:rPr>
              <a:t>ТВЕРДЫМ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ПОКРЫТИЕМ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27519" y="3154679"/>
            <a:ext cx="2004060" cy="965649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0"/>
              </a:spcBef>
            </a:pPr>
            <a:r>
              <a:rPr sz="1800" b="1" spc="-140" dirty="0" smtClean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lang="ru-RU" sz="1800" b="1" spc="-140" dirty="0" smtClean="0">
                <a:solidFill>
                  <a:srgbClr val="FFFFFF"/>
                </a:solidFill>
                <a:latin typeface="Tahoma"/>
                <a:cs typeface="Tahoma"/>
              </a:rPr>
              <a:t>0,5</a:t>
            </a:r>
            <a:r>
              <a:rPr sz="1800" b="1" spc="-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Tahoma"/>
                <a:cs typeface="Tahoma"/>
              </a:rPr>
              <a:t>км</a:t>
            </a:r>
            <a:endParaRPr sz="1800" dirty="0">
              <a:latin typeface="Tahoma"/>
              <a:cs typeface="Tahoma"/>
            </a:endParaRPr>
          </a:p>
          <a:p>
            <a:pPr marL="92710">
              <a:lnSpc>
                <a:spcPct val="100000"/>
              </a:lnSpc>
              <a:spcBef>
                <a:spcPts val="15"/>
              </a:spcBef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АВТОДОРОГ</a:t>
            </a:r>
            <a:endParaRPr sz="1400" dirty="0">
              <a:latin typeface="Tahoma"/>
              <a:cs typeface="Tahoma"/>
            </a:endParaRPr>
          </a:p>
          <a:p>
            <a:pPr marL="92710">
              <a:lnSpc>
                <a:spcPct val="100000"/>
              </a:lnSpc>
            </a:pP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ОТРЕМОНТИРОВАНО</a:t>
            </a:r>
            <a:endParaRPr sz="1400" dirty="0">
              <a:latin typeface="Tahoma"/>
              <a:cs typeface="Tahoma"/>
            </a:endParaRPr>
          </a:p>
          <a:p>
            <a:pPr marL="92710">
              <a:lnSpc>
                <a:spcPct val="100000"/>
              </a:lnSpc>
              <a:spcBef>
                <a:spcPts val="5"/>
              </a:spcBef>
            </a:pPr>
            <a:r>
              <a:rPr sz="1400" b="1" spc="-16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14" dirty="0">
                <a:solidFill>
                  <a:srgbClr val="404040"/>
                </a:solidFill>
                <a:latin typeface="Tahoma"/>
                <a:cs typeface="Tahoma"/>
              </a:rPr>
              <a:t>2023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ГОДУ</a:t>
            </a:r>
            <a:endParaRPr sz="14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8" y="844296"/>
            <a:ext cx="3838955" cy="25557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86198" y="1104391"/>
            <a:ext cx="4421505" cy="405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30" dirty="0">
                <a:latin typeface="Tahoma"/>
                <a:cs typeface="Tahoma"/>
              </a:rPr>
              <a:t>Назначение</a:t>
            </a:r>
            <a:r>
              <a:rPr sz="1200" b="1" spc="1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объекта: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75" dirty="0">
                <a:latin typeface="Tahoma"/>
                <a:cs typeface="Tahoma"/>
              </a:rPr>
              <a:t>нежилое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70" dirty="0">
                <a:latin typeface="Tahoma"/>
                <a:cs typeface="Tahoma"/>
              </a:rPr>
              <a:t>здание</a:t>
            </a:r>
            <a:r>
              <a:rPr sz="1200" dirty="0">
                <a:latin typeface="Tahoma"/>
                <a:cs typeface="Tahoma"/>
              </a:rPr>
              <a:t> (под</a:t>
            </a:r>
            <a:r>
              <a:rPr sz="1200" spc="35" dirty="0">
                <a:latin typeface="Tahoma"/>
                <a:cs typeface="Tahoma"/>
              </a:rPr>
              <a:t> </a:t>
            </a:r>
            <a:r>
              <a:rPr sz="1200" spc="55" dirty="0">
                <a:latin typeface="Tahoma"/>
                <a:cs typeface="Tahoma"/>
              </a:rPr>
              <a:t>реконструкцию)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b="1" spc="-25" dirty="0">
                <a:latin typeface="Tahoma"/>
                <a:cs typeface="Tahoma"/>
              </a:rPr>
              <a:t>Площадь</a:t>
            </a:r>
            <a:r>
              <a:rPr sz="1200" b="1" spc="-15" dirty="0">
                <a:latin typeface="Tahoma"/>
                <a:cs typeface="Tahoma"/>
              </a:rPr>
              <a:t> </a:t>
            </a:r>
            <a:r>
              <a:rPr sz="1200" b="1" spc="-20" dirty="0">
                <a:latin typeface="Tahoma"/>
                <a:cs typeface="Tahoma"/>
              </a:rPr>
              <a:t>объекта</a:t>
            </a:r>
            <a:r>
              <a:rPr sz="1200" spc="-20" dirty="0">
                <a:latin typeface="Tahoma"/>
                <a:cs typeface="Tahoma"/>
              </a:rPr>
              <a:t>: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598,9</a:t>
            </a:r>
            <a:r>
              <a:rPr sz="1200" spc="38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кв.м,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этажность: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spc="-50" dirty="0">
                <a:latin typeface="Tahoma"/>
                <a:cs typeface="Tahoma"/>
              </a:rPr>
              <a:t>2</a:t>
            </a:r>
            <a:endParaRPr sz="1200">
              <a:latin typeface="Tahoma"/>
              <a:cs typeface="Tahoma"/>
            </a:endParaRPr>
          </a:p>
          <a:p>
            <a:pPr marL="12700" marR="20320" algn="just">
              <a:lnSpc>
                <a:spcPct val="100000"/>
              </a:lnSpc>
            </a:pPr>
            <a:r>
              <a:rPr sz="1200" spc="-30" dirty="0">
                <a:latin typeface="Tahoma"/>
                <a:cs typeface="Tahoma"/>
              </a:rPr>
              <a:t>В</a:t>
            </a:r>
            <a:r>
              <a:rPr sz="1200" spc="-50" dirty="0">
                <a:latin typeface="Tahoma"/>
                <a:cs typeface="Tahoma"/>
              </a:rPr>
              <a:t> </a:t>
            </a:r>
            <a:r>
              <a:rPr sz="1200" spc="150" dirty="0">
                <a:latin typeface="Tahoma"/>
                <a:cs typeface="Tahoma"/>
              </a:rPr>
              <a:t>доме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60" dirty="0">
                <a:latin typeface="Tahoma"/>
                <a:cs typeface="Tahoma"/>
              </a:rPr>
              <a:t>проживает</a:t>
            </a:r>
            <a:r>
              <a:rPr sz="1200" spc="-50" dirty="0">
                <a:latin typeface="Tahoma"/>
                <a:cs typeface="Tahoma"/>
              </a:rPr>
              <a:t> </a:t>
            </a:r>
            <a:r>
              <a:rPr sz="1200" spc="10" dirty="0">
                <a:latin typeface="Tahoma"/>
                <a:cs typeface="Tahoma"/>
              </a:rPr>
              <a:t>3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spc="130" dirty="0">
                <a:latin typeface="Tahoma"/>
                <a:cs typeface="Tahoma"/>
              </a:rPr>
              <a:t>семьи</a:t>
            </a:r>
            <a:r>
              <a:rPr sz="1200" spc="-60" dirty="0">
                <a:latin typeface="Tahoma"/>
                <a:cs typeface="Tahoma"/>
              </a:rPr>
              <a:t> </a:t>
            </a:r>
            <a:r>
              <a:rPr sz="1200" spc="-70" dirty="0">
                <a:latin typeface="Tahoma"/>
                <a:cs typeface="Tahoma"/>
              </a:rPr>
              <a:t>в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55" dirty="0">
                <a:latin typeface="Tahoma"/>
                <a:cs typeface="Tahoma"/>
              </a:rPr>
              <a:t>муниципальных</a:t>
            </a:r>
            <a:r>
              <a:rPr sz="1200" spc="-65" dirty="0">
                <a:latin typeface="Tahoma"/>
                <a:cs typeface="Tahoma"/>
              </a:rPr>
              <a:t> </a:t>
            </a:r>
            <a:r>
              <a:rPr sz="1200" spc="45" dirty="0">
                <a:latin typeface="Tahoma"/>
                <a:cs typeface="Tahoma"/>
              </a:rPr>
              <a:t>квартирах.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20" dirty="0">
                <a:latin typeface="Tahoma"/>
                <a:cs typeface="Tahoma"/>
              </a:rPr>
              <a:t>Принято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120" dirty="0">
                <a:latin typeface="Tahoma"/>
                <a:cs typeface="Tahoma"/>
              </a:rPr>
              <a:t>решение</a:t>
            </a:r>
            <a:r>
              <a:rPr sz="1200" spc="-65" dirty="0">
                <a:latin typeface="Tahoma"/>
                <a:cs typeface="Tahoma"/>
              </a:rPr>
              <a:t> </a:t>
            </a:r>
            <a:r>
              <a:rPr sz="1200" spc="130" dirty="0">
                <a:latin typeface="Tahoma"/>
                <a:cs typeface="Tahoma"/>
              </a:rPr>
              <a:t>о</a:t>
            </a:r>
            <a:r>
              <a:rPr sz="1200" spc="-50" dirty="0">
                <a:latin typeface="Tahoma"/>
                <a:cs typeface="Tahoma"/>
              </a:rPr>
              <a:t> </a:t>
            </a:r>
            <a:r>
              <a:rPr sz="1200" spc="95" dirty="0">
                <a:latin typeface="Tahoma"/>
                <a:cs typeface="Tahoma"/>
              </a:rPr>
              <a:t>необходимости</a:t>
            </a:r>
            <a:r>
              <a:rPr sz="1200" spc="-55" dirty="0">
                <a:latin typeface="Tahoma"/>
                <a:cs typeface="Tahoma"/>
              </a:rPr>
              <a:t> </a:t>
            </a:r>
            <a:r>
              <a:rPr sz="1200" spc="100" dirty="0">
                <a:latin typeface="Tahoma"/>
                <a:cs typeface="Tahoma"/>
              </a:rPr>
              <a:t>расселения</a:t>
            </a:r>
            <a:r>
              <a:rPr sz="1200" spc="-60" dirty="0">
                <a:latin typeface="Tahoma"/>
                <a:cs typeface="Tahoma"/>
              </a:rPr>
              <a:t> </a:t>
            </a:r>
            <a:r>
              <a:rPr sz="1200" spc="45" dirty="0">
                <a:latin typeface="Tahoma"/>
                <a:cs typeface="Tahoma"/>
              </a:rPr>
              <a:t>жилого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120" dirty="0">
                <a:latin typeface="Tahoma"/>
                <a:cs typeface="Tahoma"/>
              </a:rPr>
              <a:t>дома.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-15" dirty="0">
                <a:latin typeface="Tahoma"/>
                <a:cs typeface="Tahoma"/>
              </a:rPr>
              <a:t>Для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90" dirty="0">
                <a:latin typeface="Tahoma"/>
                <a:cs typeface="Tahoma"/>
              </a:rPr>
              <a:t>нанимателей</a:t>
            </a:r>
            <a:r>
              <a:rPr sz="1200" spc="-60" dirty="0">
                <a:latin typeface="Tahoma"/>
                <a:cs typeface="Tahoma"/>
              </a:rPr>
              <a:t> </a:t>
            </a:r>
            <a:r>
              <a:rPr sz="1200" spc="85" dirty="0">
                <a:latin typeface="Tahoma"/>
                <a:cs typeface="Tahoma"/>
              </a:rPr>
              <a:t>подобраны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варианты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spc="5" dirty="0">
                <a:latin typeface="Tahoma"/>
                <a:cs typeface="Tahoma"/>
              </a:rPr>
              <a:t>жилых</a:t>
            </a:r>
            <a:endParaRPr sz="1200">
              <a:latin typeface="Tahoma"/>
              <a:cs typeface="Tahoma"/>
            </a:endParaRPr>
          </a:p>
          <a:p>
            <a:pPr marL="12700" marR="34925" algn="just">
              <a:lnSpc>
                <a:spcPct val="100000"/>
              </a:lnSpc>
            </a:pPr>
            <a:r>
              <a:rPr sz="1200" spc="120" dirty="0">
                <a:latin typeface="Tahoma"/>
                <a:cs typeface="Tahoma"/>
              </a:rPr>
              <a:t>помещений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из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80" dirty="0">
                <a:latin typeface="Tahoma"/>
                <a:cs typeface="Tahoma"/>
              </a:rPr>
              <a:t>свободного</a:t>
            </a:r>
            <a:r>
              <a:rPr sz="1200" dirty="0">
                <a:latin typeface="Tahoma"/>
                <a:cs typeface="Tahoma"/>
              </a:rPr>
              <a:t> </a:t>
            </a:r>
            <a:r>
              <a:rPr sz="1200" spc="65" dirty="0">
                <a:latin typeface="Tahoma"/>
                <a:cs typeface="Tahoma"/>
              </a:rPr>
              <a:t>муниципального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55" dirty="0">
                <a:latin typeface="Tahoma"/>
                <a:cs typeface="Tahoma"/>
              </a:rPr>
              <a:t>жилищного </a:t>
            </a:r>
            <a:r>
              <a:rPr sz="1200" spc="120" dirty="0">
                <a:latin typeface="Tahoma"/>
                <a:cs typeface="Tahoma"/>
              </a:rPr>
              <a:t>фонда,</a:t>
            </a:r>
            <a:r>
              <a:rPr sz="1200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варианты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80" dirty="0">
                <a:latin typeface="Tahoma"/>
                <a:cs typeface="Tahoma"/>
              </a:rPr>
              <a:t>согласованы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spc="225" dirty="0">
                <a:latin typeface="Tahoma"/>
                <a:cs typeface="Tahoma"/>
              </a:rPr>
              <a:t>с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65" dirty="0">
                <a:latin typeface="Tahoma"/>
                <a:cs typeface="Tahoma"/>
              </a:rPr>
              <a:t>нанимателями,</a:t>
            </a:r>
            <a:endParaRPr sz="1200">
              <a:latin typeface="Tahoma"/>
              <a:cs typeface="Tahoma"/>
            </a:endParaRPr>
          </a:p>
          <a:p>
            <a:pPr marL="12700" marR="701675" algn="just">
              <a:lnSpc>
                <a:spcPct val="100000"/>
              </a:lnSpc>
              <a:spcBef>
                <a:spcPts val="5"/>
              </a:spcBef>
            </a:pPr>
            <a:r>
              <a:rPr sz="1200" spc="95" dirty="0">
                <a:latin typeface="Tahoma"/>
                <a:cs typeface="Tahoma"/>
              </a:rPr>
              <a:t>определена</a:t>
            </a:r>
            <a:r>
              <a:rPr sz="1200" spc="-50" dirty="0">
                <a:latin typeface="Tahoma"/>
                <a:cs typeface="Tahoma"/>
              </a:rPr>
              <a:t> </a:t>
            </a:r>
            <a:r>
              <a:rPr sz="1200" spc="85" dirty="0">
                <a:latin typeface="Tahoma"/>
                <a:cs typeface="Tahoma"/>
              </a:rPr>
              <a:t>стоимость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95" dirty="0">
                <a:latin typeface="Tahoma"/>
                <a:cs typeface="Tahoma"/>
              </a:rPr>
              <a:t>работ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85" dirty="0">
                <a:latin typeface="Tahoma"/>
                <a:cs typeface="Tahoma"/>
              </a:rPr>
              <a:t>по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95" dirty="0">
                <a:latin typeface="Tahoma"/>
                <a:cs typeface="Tahoma"/>
              </a:rPr>
              <a:t>ремонту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этих </a:t>
            </a:r>
            <a:r>
              <a:rPr sz="1200" spc="105" dirty="0">
                <a:latin typeface="Tahoma"/>
                <a:cs typeface="Tahoma"/>
              </a:rPr>
              <a:t>помещений.</a:t>
            </a:r>
            <a:r>
              <a:rPr sz="1200" spc="-6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В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95" dirty="0">
                <a:latin typeface="Tahoma"/>
                <a:cs typeface="Tahoma"/>
              </a:rPr>
              <a:t>настоящее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75" dirty="0">
                <a:latin typeface="Tahoma"/>
                <a:cs typeface="Tahoma"/>
              </a:rPr>
              <a:t>время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изыскиваются </a:t>
            </a:r>
            <a:r>
              <a:rPr sz="1200" spc="95" dirty="0">
                <a:latin typeface="Tahoma"/>
                <a:cs typeface="Tahoma"/>
              </a:rPr>
              <a:t>средства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110" dirty="0">
                <a:latin typeface="Tahoma"/>
                <a:cs typeface="Tahoma"/>
              </a:rPr>
              <a:t>на</a:t>
            </a:r>
            <a:r>
              <a:rPr sz="1200" spc="35" dirty="0">
                <a:latin typeface="Tahoma"/>
                <a:cs typeface="Tahoma"/>
              </a:rPr>
              <a:t> </a:t>
            </a:r>
            <a:r>
              <a:rPr sz="1200" spc="20" dirty="0">
                <a:latin typeface="Tahoma"/>
                <a:cs typeface="Tahoma"/>
              </a:rPr>
              <a:t>выполнение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114" dirty="0">
                <a:latin typeface="Tahoma"/>
                <a:cs typeface="Tahoma"/>
              </a:rPr>
              <a:t>ремонта</a:t>
            </a:r>
            <a:r>
              <a:rPr sz="1200" spc="30" dirty="0">
                <a:latin typeface="Tahoma"/>
                <a:cs typeface="Tahoma"/>
              </a:rPr>
              <a:t> </a:t>
            </a:r>
            <a:r>
              <a:rPr sz="1200" spc="100" dirty="0">
                <a:latin typeface="Tahoma"/>
                <a:cs typeface="Tahoma"/>
              </a:rPr>
              <a:t>помещений. </a:t>
            </a:r>
            <a:r>
              <a:rPr sz="1200" b="1" spc="-50" dirty="0">
                <a:latin typeface="Tahoma"/>
                <a:cs typeface="Tahoma"/>
              </a:rPr>
              <a:t>Земельный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участок:</a:t>
            </a:r>
            <a:r>
              <a:rPr sz="1200" b="1" spc="-5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939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кв.м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Tahoma"/>
                <a:cs typeface="Tahoma"/>
              </a:rPr>
              <a:t>Кадастровый</a:t>
            </a:r>
            <a:r>
              <a:rPr sz="1200" b="1" spc="-1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номер </a:t>
            </a:r>
            <a:r>
              <a:rPr sz="1200" b="1" spc="-40" dirty="0">
                <a:latin typeface="Tahoma"/>
                <a:cs typeface="Tahoma"/>
              </a:rPr>
              <a:t>земельного</a:t>
            </a:r>
            <a:r>
              <a:rPr sz="1200" b="1" spc="-1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участка:</a:t>
            </a:r>
            <a:r>
              <a:rPr sz="1200" b="1" spc="-1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76:20:080427:2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latin typeface="Tahoma"/>
                <a:cs typeface="Tahoma"/>
              </a:rPr>
              <a:t>Сведения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о</a:t>
            </a:r>
            <a:r>
              <a:rPr sz="1200" b="1" spc="-1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регистрации</a:t>
            </a:r>
            <a:r>
              <a:rPr sz="1200" b="1" spc="-2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права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собственности: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80" dirty="0">
                <a:latin typeface="Tahoma"/>
                <a:cs typeface="Tahoma"/>
              </a:rPr>
              <a:t>МКУ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75" dirty="0">
                <a:latin typeface="Tahoma"/>
                <a:cs typeface="Tahoma"/>
              </a:rPr>
              <a:t>городского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65" dirty="0">
                <a:latin typeface="Tahoma"/>
                <a:cs typeface="Tahoma"/>
              </a:rPr>
              <a:t>округа</a:t>
            </a:r>
            <a:r>
              <a:rPr sz="1200" dirty="0">
                <a:latin typeface="Tahoma"/>
                <a:cs typeface="Tahoma"/>
              </a:rPr>
              <a:t> </a:t>
            </a:r>
            <a:r>
              <a:rPr sz="1200" spc="75" dirty="0">
                <a:latin typeface="Tahoma"/>
                <a:cs typeface="Tahoma"/>
              </a:rPr>
              <a:t>город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spc="65" dirty="0">
                <a:latin typeface="Tahoma"/>
                <a:cs typeface="Tahoma"/>
              </a:rPr>
              <a:t>Рыбинск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«Жилкомцентр»</a:t>
            </a:r>
            <a:endParaRPr sz="12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1440"/>
              </a:spcBef>
            </a:pPr>
            <a:r>
              <a:rPr sz="1200" spc="85" dirty="0">
                <a:latin typeface="Tahoma"/>
                <a:cs typeface="Tahoma"/>
              </a:rPr>
              <a:t>Здание</a:t>
            </a:r>
            <a:r>
              <a:rPr sz="1200" spc="114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подходит</a:t>
            </a:r>
            <a:r>
              <a:rPr sz="1200" spc="125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для</a:t>
            </a:r>
            <a:r>
              <a:rPr sz="1200" spc="120" dirty="0">
                <a:latin typeface="Tahoma"/>
                <a:cs typeface="Tahoma"/>
              </a:rPr>
              <a:t>  </a:t>
            </a:r>
            <a:r>
              <a:rPr sz="1200" spc="75" dirty="0">
                <a:latin typeface="Tahoma"/>
                <a:cs typeface="Tahoma"/>
              </a:rPr>
              <a:t>организации</a:t>
            </a:r>
            <a:r>
              <a:rPr sz="1200" spc="130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гостиницы,</a:t>
            </a:r>
            <a:r>
              <a:rPr sz="1200" spc="125" dirty="0">
                <a:latin typeface="Tahoma"/>
                <a:cs typeface="Tahoma"/>
              </a:rPr>
              <a:t>  кафе, </a:t>
            </a:r>
            <a:r>
              <a:rPr sz="1200" spc="110" dirty="0">
                <a:latin typeface="Tahoma"/>
                <a:cs typeface="Tahoma"/>
              </a:rPr>
              <a:t>ресторана</a:t>
            </a:r>
            <a:endParaRPr sz="12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1440"/>
              </a:spcBef>
            </a:pPr>
            <a:r>
              <a:rPr sz="1200" dirty="0">
                <a:latin typeface="Tahoma"/>
                <a:cs typeface="Tahoma"/>
              </a:rPr>
              <a:t>Объект</a:t>
            </a:r>
            <a:r>
              <a:rPr sz="1200" spc="210" dirty="0">
                <a:latin typeface="Tahoma"/>
                <a:cs typeface="Tahoma"/>
              </a:rPr>
              <a:t> </a:t>
            </a:r>
            <a:r>
              <a:rPr sz="1200" spc="100" dirty="0">
                <a:latin typeface="Tahoma"/>
                <a:cs typeface="Tahoma"/>
              </a:rPr>
              <a:t>расположен</a:t>
            </a:r>
            <a:r>
              <a:rPr sz="1200" spc="225" dirty="0">
                <a:latin typeface="Tahoma"/>
                <a:cs typeface="Tahoma"/>
              </a:rPr>
              <a:t> </a:t>
            </a:r>
            <a:r>
              <a:rPr sz="1200" spc="114" dirty="0">
                <a:latin typeface="Tahoma"/>
                <a:cs typeface="Tahoma"/>
              </a:rPr>
              <a:t>на</a:t>
            </a:r>
            <a:r>
              <a:rPr sz="1200" spc="210" dirty="0">
                <a:latin typeface="Tahoma"/>
                <a:cs typeface="Tahoma"/>
              </a:rPr>
              <a:t> </a:t>
            </a:r>
            <a:r>
              <a:rPr sz="1200" spc="65" dirty="0">
                <a:latin typeface="Tahoma"/>
                <a:cs typeface="Tahoma"/>
              </a:rPr>
              <a:t>территории</a:t>
            </a:r>
            <a:r>
              <a:rPr sz="1200" spc="229" dirty="0">
                <a:latin typeface="Tahoma"/>
                <a:cs typeface="Tahoma"/>
              </a:rPr>
              <a:t> </a:t>
            </a:r>
            <a:r>
              <a:rPr sz="1200" spc="75" dirty="0">
                <a:latin typeface="Tahoma"/>
                <a:cs typeface="Tahoma"/>
              </a:rPr>
              <a:t>благоустроенной</a:t>
            </a:r>
            <a:r>
              <a:rPr sz="1200" spc="215" dirty="0">
                <a:latin typeface="Tahoma"/>
                <a:cs typeface="Tahoma"/>
              </a:rPr>
              <a:t> </a:t>
            </a:r>
            <a:r>
              <a:rPr sz="1200" spc="-50" dirty="0">
                <a:latin typeface="Tahoma"/>
                <a:cs typeface="Tahoma"/>
              </a:rPr>
              <a:t>в </a:t>
            </a:r>
            <a:r>
              <a:rPr sz="1200" dirty="0">
                <a:latin typeface="Tahoma"/>
                <a:cs typeface="Tahoma"/>
              </a:rPr>
              <a:t>2024г.</a:t>
            </a:r>
            <a:r>
              <a:rPr sz="1200" spc="4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ул.</a:t>
            </a:r>
            <a:r>
              <a:rPr sz="1200" spc="4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Бульварной,</a:t>
            </a:r>
            <a:r>
              <a:rPr sz="1200" spc="434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вдоль</a:t>
            </a:r>
            <a:r>
              <a:rPr sz="1200" spc="425" dirty="0">
                <a:latin typeface="Tahoma"/>
                <a:cs typeface="Tahoma"/>
              </a:rPr>
              <a:t> </a:t>
            </a:r>
            <a:r>
              <a:rPr sz="1200" spc="60" dirty="0">
                <a:latin typeface="Tahoma"/>
                <a:cs typeface="Tahoma"/>
              </a:rPr>
              <a:t>живописного</a:t>
            </a:r>
            <a:r>
              <a:rPr sz="1200" spc="440" dirty="0">
                <a:latin typeface="Tahoma"/>
                <a:cs typeface="Tahoma"/>
              </a:rPr>
              <a:t> </a:t>
            </a:r>
            <a:r>
              <a:rPr sz="1200" spc="60" dirty="0">
                <a:latin typeface="Tahoma"/>
                <a:cs typeface="Tahoma"/>
              </a:rPr>
              <a:t>бульвара,</a:t>
            </a:r>
            <a:r>
              <a:rPr sz="1200" spc="425" dirty="0">
                <a:latin typeface="Tahoma"/>
                <a:cs typeface="Tahoma"/>
              </a:rPr>
              <a:t> </a:t>
            </a:r>
            <a:r>
              <a:rPr sz="1200" spc="-50" dirty="0">
                <a:latin typeface="Tahoma"/>
                <a:cs typeface="Tahoma"/>
              </a:rPr>
              <a:t>в </a:t>
            </a:r>
            <a:r>
              <a:rPr sz="1200" spc="80" dirty="0">
                <a:latin typeface="Tahoma"/>
                <a:cs typeface="Tahoma"/>
              </a:rPr>
              <a:t>непосредственной</a:t>
            </a:r>
            <a:r>
              <a:rPr sz="1200" spc="-55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близости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от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55" dirty="0">
                <a:latin typeface="Tahoma"/>
                <a:cs typeface="Tahoma"/>
              </a:rPr>
              <a:t>р.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spc="85" dirty="0">
                <a:latin typeface="Tahoma"/>
                <a:cs typeface="Tahoma"/>
              </a:rPr>
              <a:t>Черемуха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9201" y="3514071"/>
            <a:ext cx="1532896" cy="275420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1304" y="3675888"/>
            <a:ext cx="2086356" cy="11932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89120" y="5269991"/>
            <a:ext cx="2100072" cy="139903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89419" y="5269991"/>
            <a:ext cx="2084831" cy="13883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51304" y="5280659"/>
            <a:ext cx="2086356" cy="138836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389120" y="531876"/>
            <a:ext cx="4269105" cy="52324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687705" marR="250825" indent="-428625">
              <a:lnSpc>
                <a:spcPct val="100000"/>
              </a:lnSpc>
              <a:spcBef>
                <a:spcPts val="340"/>
              </a:spcBef>
            </a:pP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«Дом</a:t>
            </a:r>
            <a:r>
              <a:rPr sz="14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Сыроежиных»,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1830-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гг.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4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90" dirty="0">
                <a:solidFill>
                  <a:srgbClr val="FFFFFF"/>
                </a:solidFill>
                <a:latin typeface="Tahoma"/>
                <a:cs typeface="Tahoma"/>
              </a:rPr>
              <a:t>1900-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гг. 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г.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Рыбинск,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ул.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Бульварная,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д.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12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z="2000" spc="-150" dirty="0"/>
              <a:t>ИНВЕСТИЦИОННЫЕ</a:t>
            </a:r>
            <a:r>
              <a:rPr sz="2000" spc="15" dirty="0"/>
              <a:t> </a:t>
            </a:r>
            <a:r>
              <a:rPr sz="2000" spc="-150" dirty="0"/>
              <a:t>ПРЕДЛОЖЕНИЯ|</a:t>
            </a:r>
            <a:r>
              <a:rPr sz="2000" spc="10" dirty="0"/>
              <a:t> </a:t>
            </a:r>
            <a:r>
              <a:rPr sz="2000" spc="-25" dirty="0"/>
              <a:t>ОКН</a:t>
            </a:r>
            <a:endParaRPr sz="2000"/>
          </a:p>
        </p:txBody>
      </p:sp>
      <p:sp>
        <p:nvSpPr>
          <p:cNvPr id="11" name="object 11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dirty="0" smtClean="0">
                <a:solidFill>
                  <a:schemeClr val="bg1"/>
                </a:solidFill>
                <a:latin typeface="Tahoma"/>
                <a:cs typeface="Tahoma"/>
              </a:rPr>
              <a:t>30</a:t>
            </a:r>
            <a:endParaRPr sz="18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8"/>
              </a:rPr>
              <a:t>www.rybinsk.ru</a:t>
            </a:r>
            <a:endParaRPr sz="10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ИНВЕСТИЦИОННЫЕ</a:t>
            </a:r>
            <a:r>
              <a:rPr spc="25" dirty="0"/>
              <a:t> </a:t>
            </a:r>
            <a:r>
              <a:rPr spc="-140" dirty="0"/>
              <a:t>ПРЕДЛОЖЕНИЯ|</a:t>
            </a:r>
            <a:r>
              <a:rPr spc="35" dirty="0"/>
              <a:t> </a:t>
            </a:r>
            <a:r>
              <a:rPr spc="-25" dirty="0"/>
              <a:t>ОКН</a:t>
            </a: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2335" y="548640"/>
            <a:ext cx="4104640" cy="30797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40"/>
              </a:spcBef>
            </a:pP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РЕКОНСТРУКЦИЯ</a:t>
            </a:r>
            <a:r>
              <a:rPr sz="14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ДОМА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КУПЦА</a:t>
            </a:r>
            <a:r>
              <a:rPr sz="1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ЖУРАВЛЕВА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7868" y="943355"/>
            <a:ext cx="7896225" cy="5744210"/>
            <a:chOff x="467868" y="943355"/>
            <a:chExt cx="7896225" cy="5744210"/>
          </a:xfrm>
        </p:grpSpPr>
        <p:sp>
          <p:nvSpPr>
            <p:cNvPr id="8" name="object 8"/>
            <p:cNvSpPr/>
            <p:nvPr/>
          </p:nvSpPr>
          <p:spPr>
            <a:xfrm>
              <a:off x="467868" y="3788663"/>
              <a:ext cx="7850505" cy="2161540"/>
            </a:xfrm>
            <a:custGeom>
              <a:avLst/>
              <a:gdLst/>
              <a:ahLst/>
              <a:cxnLst/>
              <a:rect l="l" t="t" r="r" b="b"/>
              <a:pathLst>
                <a:path w="7850505" h="2161540">
                  <a:moveTo>
                    <a:pt x="0" y="2161032"/>
                  </a:moveTo>
                  <a:lnTo>
                    <a:pt x="7850124" y="2161032"/>
                  </a:lnTo>
                  <a:lnTo>
                    <a:pt x="7850124" y="0"/>
                  </a:lnTo>
                  <a:lnTo>
                    <a:pt x="0" y="0"/>
                  </a:lnTo>
                  <a:lnTo>
                    <a:pt x="0" y="2161032"/>
                  </a:lnTo>
                  <a:close/>
                </a:path>
              </a:pathLst>
            </a:custGeom>
            <a:solidFill>
              <a:srgbClr val="D2D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5215" y="943355"/>
              <a:ext cx="3922776" cy="28818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58868" y="3509772"/>
              <a:ext cx="2894076" cy="4038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9103" y="3509772"/>
              <a:ext cx="318516" cy="4038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83779" y="3509772"/>
              <a:ext cx="979931" cy="4038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868" y="944879"/>
              <a:ext cx="3840479" cy="28803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5187" y="3509772"/>
              <a:ext cx="2479548" cy="40385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67868" y="5949696"/>
              <a:ext cx="7850505" cy="737870"/>
            </a:xfrm>
            <a:custGeom>
              <a:avLst/>
              <a:gdLst/>
              <a:ahLst/>
              <a:cxnLst/>
              <a:rect l="l" t="t" r="r" b="b"/>
              <a:pathLst>
                <a:path w="7850505" h="737870">
                  <a:moveTo>
                    <a:pt x="7850124" y="0"/>
                  </a:moveTo>
                  <a:lnTo>
                    <a:pt x="0" y="0"/>
                  </a:lnTo>
                  <a:lnTo>
                    <a:pt x="0" y="737615"/>
                  </a:lnTo>
                  <a:lnTo>
                    <a:pt x="7850124" y="737615"/>
                  </a:lnTo>
                  <a:lnTo>
                    <a:pt x="7850124" y="0"/>
                  </a:lnTo>
                  <a:close/>
                </a:path>
              </a:pathLst>
            </a:custGeom>
            <a:solidFill>
              <a:srgbClr val="7B7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96417" y="3502898"/>
            <a:ext cx="7795259" cy="314452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503045">
              <a:lnSpc>
                <a:spcPct val="100000"/>
              </a:lnSpc>
              <a:spcBef>
                <a:spcPts val="500"/>
              </a:spcBef>
              <a:tabLst>
                <a:tab pos="4276090" algn="l"/>
              </a:tabLst>
            </a:pP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Дом</a:t>
            </a:r>
            <a:r>
              <a:rPr sz="1400" b="1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настоящее</a:t>
            </a:r>
            <a:r>
              <a:rPr sz="1400" b="1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время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	Дом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 купца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Журавлева 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1840-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ые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годы</a:t>
            </a:r>
            <a:endParaRPr sz="1400">
              <a:latin typeface="Tahoma"/>
              <a:cs typeface="Tahoma"/>
            </a:endParaRPr>
          </a:p>
          <a:p>
            <a:pPr marL="63500" marR="2783205">
              <a:lnSpc>
                <a:spcPct val="100000"/>
              </a:lnSpc>
              <a:spcBef>
                <a:spcPts val="405"/>
              </a:spcBef>
            </a:pP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Адрес:</a:t>
            </a:r>
            <a:r>
              <a:rPr sz="1400" b="1" spc="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г.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Рыбинск,</a:t>
            </a:r>
            <a:r>
              <a:rPr sz="14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ул.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Стоялая,</a:t>
            </a:r>
            <a:r>
              <a:rPr sz="1400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д.22/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ул.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Чкалова,</a:t>
            </a:r>
            <a:r>
              <a:rPr sz="14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д.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2 </a:t>
            </a:r>
            <a:r>
              <a:rPr sz="1400" b="1" spc="-55" dirty="0">
                <a:solidFill>
                  <a:srgbClr val="404040"/>
                </a:solidFill>
                <a:latin typeface="Tahoma"/>
                <a:cs typeface="Tahoma"/>
              </a:rPr>
              <a:t>Земельный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участок: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76:20:080418:6,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426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м</a:t>
            </a:r>
            <a:r>
              <a:rPr sz="1350" spc="232" baseline="24691" dirty="0">
                <a:solidFill>
                  <a:srgbClr val="404040"/>
                </a:solidFill>
                <a:latin typeface="Tahoma"/>
                <a:cs typeface="Tahoma"/>
              </a:rPr>
              <a:t>2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Информация</a:t>
            </a:r>
            <a:r>
              <a:rPr sz="1400" b="1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о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собственнике:</a:t>
            </a:r>
            <a:r>
              <a:rPr sz="1400" b="1" spc="3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частная</a:t>
            </a:r>
            <a:r>
              <a:rPr sz="1400" spc="-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собственность</a:t>
            </a:r>
            <a:endParaRPr sz="1400">
              <a:latin typeface="Tahoma"/>
              <a:cs typeface="Tahoma"/>
            </a:endParaRPr>
          </a:p>
          <a:p>
            <a:pPr marL="63500" marR="5588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Расположение:</a:t>
            </a:r>
            <a:r>
              <a:rPr sz="1400" b="1" spc="1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центр,</a:t>
            </a:r>
            <a:r>
              <a:rPr sz="1400" spc="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туристические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объекты</a:t>
            </a: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и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достопримечательности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шаговой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доступности</a:t>
            </a:r>
            <a:endParaRPr sz="1400">
              <a:latin typeface="Tahoma"/>
              <a:cs typeface="Tahoma"/>
            </a:endParaRPr>
          </a:p>
          <a:p>
            <a:pPr marL="63500">
              <a:lnSpc>
                <a:spcPct val="100000"/>
              </a:lnSpc>
            </a:pP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Текущее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состояние: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требуется</a:t>
            </a:r>
            <a:r>
              <a:rPr sz="14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реконструкция</a:t>
            </a:r>
            <a:endParaRPr sz="1400">
              <a:latin typeface="Tahoma"/>
              <a:cs typeface="Tahoma"/>
            </a:endParaRPr>
          </a:p>
          <a:p>
            <a:pPr marL="63500" marR="55880" algn="just">
              <a:lnSpc>
                <a:spcPct val="100000"/>
              </a:lnSpc>
            </a:pP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Общая</a:t>
            </a:r>
            <a:r>
              <a:rPr sz="1400" b="1" spc="135" dirty="0">
                <a:solidFill>
                  <a:srgbClr val="404040"/>
                </a:solidFill>
                <a:latin typeface="Tahoma"/>
                <a:cs typeface="Tahoma"/>
              </a:rPr>
              <a:t> 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информация:</a:t>
            </a:r>
            <a:r>
              <a:rPr sz="1400" b="1" spc="140" dirty="0">
                <a:solidFill>
                  <a:srgbClr val="404040"/>
                </a:solidFill>
                <a:latin typeface="Tahoma"/>
                <a:cs typeface="Tahoma"/>
              </a:rPr>
              <a:t> 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охранное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 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обязательство</a:t>
            </a:r>
            <a:r>
              <a:rPr sz="1400" spc="110" dirty="0">
                <a:solidFill>
                  <a:srgbClr val="404040"/>
                </a:solidFill>
                <a:latin typeface="Tahoma"/>
                <a:cs typeface="Tahoma"/>
              </a:rPr>
              <a:t>  </a:t>
            </a:r>
            <a:r>
              <a:rPr sz="1400" spc="125" dirty="0">
                <a:solidFill>
                  <a:srgbClr val="404040"/>
                </a:solidFill>
                <a:latin typeface="Tahoma"/>
                <a:cs typeface="Tahoma"/>
              </a:rPr>
              <a:t>на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 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объект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 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культурного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 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наследия. 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Памятник архитектуры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XIX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века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исторической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части</a:t>
            </a:r>
            <a:r>
              <a:rPr sz="14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города.</a:t>
            </a:r>
            <a:r>
              <a:rPr sz="1400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здания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–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299 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м</a:t>
            </a:r>
            <a:r>
              <a:rPr sz="1350" spc="157" baseline="24691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.</a:t>
            </a:r>
            <a:r>
              <a:rPr sz="1400" spc="3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spc="3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0" dirty="0">
                <a:solidFill>
                  <a:srgbClr val="404040"/>
                </a:solidFill>
                <a:latin typeface="Tahoma"/>
                <a:cs typeface="Tahoma"/>
              </a:rPr>
              <a:t>этом</a:t>
            </a:r>
            <a:r>
              <a:rPr sz="1400" spc="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70" dirty="0">
                <a:solidFill>
                  <a:srgbClr val="404040"/>
                </a:solidFill>
                <a:latin typeface="Tahoma"/>
                <a:cs typeface="Tahoma"/>
              </a:rPr>
              <a:t>доме</a:t>
            </a:r>
            <a:r>
              <a:rPr sz="1400" spc="3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проводились</a:t>
            </a:r>
            <a:r>
              <a:rPr sz="1400" spc="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съемки</a:t>
            </a:r>
            <a:r>
              <a:rPr sz="1400" spc="3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60" dirty="0">
                <a:solidFill>
                  <a:srgbClr val="404040"/>
                </a:solidFill>
                <a:latin typeface="Tahoma"/>
                <a:cs typeface="Tahoma"/>
              </a:rPr>
              <a:t>фильма</a:t>
            </a:r>
            <a:r>
              <a:rPr sz="1400" spc="3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65" dirty="0">
                <a:solidFill>
                  <a:srgbClr val="404040"/>
                </a:solidFill>
                <a:latin typeface="Tahoma"/>
                <a:cs typeface="Tahoma"/>
              </a:rPr>
              <a:t>режиссера</a:t>
            </a:r>
            <a:r>
              <a:rPr sz="1400" spc="3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Гайдая</a:t>
            </a:r>
            <a:r>
              <a:rPr sz="1400" spc="3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«Двенадцать стульев».</a:t>
            </a:r>
            <a:endParaRPr sz="1400">
              <a:latin typeface="Tahoma"/>
              <a:cs typeface="Tahoma"/>
            </a:endParaRPr>
          </a:p>
          <a:p>
            <a:pPr marR="54610" algn="r">
              <a:lnSpc>
                <a:spcPct val="100000"/>
              </a:lnSpc>
              <a:spcBef>
                <a:spcPts val="225"/>
              </a:spcBef>
            </a:pPr>
            <a:r>
              <a:rPr sz="1400" b="1" spc="-10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400">
              <a:latin typeface="Tahoma"/>
              <a:cs typeface="Tahoma"/>
            </a:endParaRPr>
          </a:p>
          <a:p>
            <a:pPr marL="62230" marR="1049655">
              <a:lnSpc>
                <a:spcPct val="100000"/>
              </a:lnSpc>
            </a:pP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Восстановительные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работы,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сохранение</a:t>
            </a:r>
            <a:r>
              <a:rPr sz="14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архитектурного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облика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здания Современный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формат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использования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здания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ИНВЕСТИЦИОННЫЕ</a:t>
            </a:r>
            <a:r>
              <a:rPr spc="10" dirty="0"/>
              <a:t> </a:t>
            </a:r>
            <a:r>
              <a:rPr spc="-140" dirty="0"/>
              <a:t>ПРЕДЛОЖЕНИЯ|</a:t>
            </a:r>
            <a:r>
              <a:rPr spc="30" dirty="0"/>
              <a:t> </a:t>
            </a:r>
            <a:r>
              <a:rPr spc="-90" dirty="0"/>
              <a:t>ЧАСТНАЯ</a:t>
            </a:r>
            <a:r>
              <a:rPr spc="20" dirty="0"/>
              <a:t> </a:t>
            </a:r>
            <a:r>
              <a:rPr spc="-75" dirty="0"/>
              <a:t>НЕДВИЖИМОСТЬ</a:t>
            </a: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95928" y="548640"/>
            <a:ext cx="4464050" cy="52324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 marR="1068705">
              <a:lnSpc>
                <a:spcPct val="100000"/>
              </a:lnSpc>
              <a:spcBef>
                <a:spcPts val="340"/>
              </a:spcBef>
            </a:pP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ВОССТАНОВЛЕНИЕ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ЗДАНИЯ,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ОБЪЕКТА </a:t>
            </a:r>
            <a:r>
              <a:rPr sz="1400" b="1" spc="-90" dirty="0">
                <a:solidFill>
                  <a:srgbClr val="FFFFFF"/>
                </a:solidFill>
                <a:latin typeface="Tahoma"/>
                <a:cs typeface="Tahoma"/>
              </a:rPr>
              <a:t>КУЛЬТУРНОГО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НАСЛЕДИЯ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90515" y="1155191"/>
            <a:ext cx="3569335" cy="3106420"/>
          </a:xfrm>
          <a:prstGeom prst="rect">
            <a:avLst/>
          </a:prstGeom>
          <a:solidFill>
            <a:srgbClr val="D2D2D7"/>
          </a:solidFill>
        </p:spPr>
        <p:txBody>
          <a:bodyPr vert="horz" wrap="square" lIns="0" tIns="40005" rIns="0" bIns="0" rtlCol="0">
            <a:spAutoFit/>
          </a:bodyPr>
          <a:lstStyle/>
          <a:p>
            <a:pPr marL="88265">
              <a:lnSpc>
                <a:spcPct val="100000"/>
              </a:lnSpc>
              <a:spcBef>
                <a:spcPts val="315"/>
              </a:spcBef>
            </a:pP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Адрес:</a:t>
            </a:r>
            <a:r>
              <a:rPr sz="1400" b="1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г.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Рыбинск,</a:t>
            </a:r>
            <a:r>
              <a:rPr sz="14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ул.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Советская,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д.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3</a:t>
            </a:r>
            <a:endParaRPr sz="1400">
              <a:latin typeface="Tahoma"/>
              <a:cs typeface="Tahoma"/>
            </a:endParaRPr>
          </a:p>
          <a:p>
            <a:pPr marL="88265">
              <a:lnSpc>
                <a:spcPts val="1675"/>
              </a:lnSpc>
              <a:spcBef>
                <a:spcPts val="15"/>
              </a:spcBef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Информация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о</a:t>
            </a:r>
            <a:r>
              <a:rPr sz="1400" b="1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собственнике:</a:t>
            </a:r>
            <a:endParaRPr sz="1400">
              <a:latin typeface="Tahoma"/>
              <a:cs typeface="Tahoma"/>
            </a:endParaRPr>
          </a:p>
          <a:p>
            <a:pPr marL="88265">
              <a:lnSpc>
                <a:spcPts val="1675"/>
              </a:lnSpc>
            </a:pP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частная</a:t>
            </a:r>
            <a:endParaRPr sz="1400">
              <a:latin typeface="Tahoma"/>
              <a:cs typeface="Tahoma"/>
            </a:endParaRPr>
          </a:p>
          <a:p>
            <a:pPr marL="88265">
              <a:lnSpc>
                <a:spcPct val="100000"/>
              </a:lnSpc>
            </a:pP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Текущее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состояние: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404040"/>
                </a:solidFill>
                <a:latin typeface="Tahoma"/>
                <a:cs typeface="Tahoma"/>
              </a:rPr>
              <a:t>ведется</a:t>
            </a:r>
            <a:endParaRPr sz="1400">
              <a:latin typeface="Tahoma"/>
              <a:cs typeface="Tahoma"/>
            </a:endParaRPr>
          </a:p>
          <a:p>
            <a:pPr marL="88265">
              <a:lnSpc>
                <a:spcPct val="100000"/>
              </a:lnSpc>
            </a:pP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реконструкция</a:t>
            </a:r>
            <a:endParaRPr sz="1400">
              <a:latin typeface="Tahoma"/>
              <a:cs typeface="Tahoma"/>
            </a:endParaRPr>
          </a:p>
          <a:p>
            <a:pPr marL="88265">
              <a:lnSpc>
                <a:spcPct val="100000"/>
              </a:lnSpc>
            </a:pPr>
            <a:r>
              <a:rPr sz="1400" b="1" spc="-65" dirty="0">
                <a:solidFill>
                  <a:srgbClr val="404040"/>
                </a:solidFill>
                <a:latin typeface="Tahoma"/>
                <a:cs typeface="Tahoma"/>
              </a:rPr>
              <a:t>Земельный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участок: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76:20:080434:99,</a:t>
            </a:r>
            <a:endParaRPr sz="1400">
              <a:latin typeface="Tahoma"/>
              <a:cs typeface="Tahoma"/>
            </a:endParaRPr>
          </a:p>
          <a:p>
            <a:pPr marL="88265" marR="741680">
              <a:lnSpc>
                <a:spcPct val="100000"/>
              </a:lnSpc>
            </a:pPr>
            <a:r>
              <a:rPr sz="1400" spc="100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7924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55" dirty="0">
                <a:solidFill>
                  <a:srgbClr val="404040"/>
                </a:solidFill>
                <a:latin typeface="Tahoma"/>
                <a:cs typeface="Tahoma"/>
              </a:rPr>
              <a:t>м</a:t>
            </a:r>
            <a:r>
              <a:rPr sz="1350" spc="232" baseline="24691" dirty="0">
                <a:solidFill>
                  <a:srgbClr val="404040"/>
                </a:solidFill>
                <a:latin typeface="Tahoma"/>
                <a:cs typeface="Tahoma"/>
              </a:rPr>
              <a:t>2 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Расположение: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Центр</a:t>
            </a:r>
            <a:r>
              <a:rPr sz="14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города, </a:t>
            </a:r>
            <a:r>
              <a:rPr sz="1400" spc="65" dirty="0">
                <a:solidFill>
                  <a:srgbClr val="404040"/>
                </a:solidFill>
                <a:latin typeface="Tahoma"/>
                <a:cs typeface="Tahoma"/>
              </a:rPr>
              <a:t>туристические</a:t>
            </a: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04040"/>
                </a:solidFill>
                <a:latin typeface="Tahoma"/>
                <a:cs typeface="Tahoma"/>
              </a:rPr>
              <a:t>объекты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404040"/>
                </a:solidFill>
                <a:latin typeface="Tahoma"/>
                <a:cs typeface="Tahoma"/>
              </a:rPr>
              <a:t>и</a:t>
            </a:r>
            <a:endParaRPr sz="1400">
              <a:latin typeface="Tahoma"/>
              <a:cs typeface="Tahoma"/>
            </a:endParaRPr>
          </a:p>
          <a:p>
            <a:pPr marL="88265">
              <a:lnSpc>
                <a:spcPct val="100000"/>
              </a:lnSpc>
            </a:pPr>
            <a:r>
              <a:rPr sz="1400" spc="80" dirty="0">
                <a:solidFill>
                  <a:srgbClr val="404040"/>
                </a:solidFill>
                <a:latin typeface="Tahoma"/>
                <a:cs typeface="Tahoma"/>
              </a:rPr>
              <a:t>достопримечательности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404040"/>
                </a:solidFill>
                <a:latin typeface="Tahoma"/>
                <a:cs typeface="Tahoma"/>
              </a:rPr>
              <a:t>шаговой</a:t>
            </a:r>
            <a:endParaRPr sz="1400">
              <a:latin typeface="Tahoma"/>
              <a:cs typeface="Tahoma"/>
            </a:endParaRPr>
          </a:p>
          <a:p>
            <a:pPr marL="88265">
              <a:lnSpc>
                <a:spcPct val="100000"/>
              </a:lnSpc>
              <a:spcBef>
                <a:spcPts val="5"/>
              </a:spcBef>
            </a:pPr>
            <a:r>
              <a:rPr sz="1400" spc="60" dirty="0">
                <a:solidFill>
                  <a:srgbClr val="404040"/>
                </a:solidFill>
                <a:latin typeface="Tahoma"/>
                <a:cs typeface="Tahoma"/>
              </a:rPr>
              <a:t>доступности</a:t>
            </a:r>
            <a:endParaRPr sz="1400">
              <a:latin typeface="Tahoma"/>
              <a:cs typeface="Tahoma"/>
            </a:endParaRPr>
          </a:p>
          <a:p>
            <a:pPr marL="88265">
              <a:lnSpc>
                <a:spcPct val="100000"/>
              </a:lnSpc>
            </a:pP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Стоимость:</a:t>
            </a:r>
            <a:r>
              <a:rPr sz="1400" b="1" spc="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04040"/>
                </a:solidFill>
                <a:latin typeface="Tahoma"/>
                <a:cs typeface="Tahoma"/>
              </a:rPr>
              <a:t>договорная</a:t>
            </a:r>
            <a:endParaRPr sz="1400">
              <a:latin typeface="Tahoma"/>
              <a:cs typeface="Tahoma"/>
            </a:endParaRPr>
          </a:p>
          <a:p>
            <a:pPr marL="88265">
              <a:lnSpc>
                <a:spcPts val="1675"/>
              </a:lnSpc>
              <a:spcBef>
                <a:spcPts val="10"/>
              </a:spcBef>
            </a:pP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Дополнительная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 информация:</a:t>
            </a:r>
            <a:endParaRPr sz="1400">
              <a:latin typeface="Tahoma"/>
              <a:cs typeface="Tahoma"/>
            </a:endParaRPr>
          </a:p>
          <a:p>
            <a:pPr marL="88265">
              <a:lnSpc>
                <a:spcPts val="1675"/>
              </a:lnSpc>
            </a:pP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объект</a:t>
            </a:r>
            <a:r>
              <a:rPr sz="1400" spc="1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404040"/>
                </a:solidFill>
                <a:latin typeface="Tahoma"/>
                <a:cs typeface="Tahoma"/>
              </a:rPr>
              <a:t>культурного</a:t>
            </a:r>
            <a:r>
              <a:rPr sz="1400" spc="1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04040"/>
                </a:solidFill>
                <a:latin typeface="Tahoma"/>
                <a:cs typeface="Tahoma"/>
              </a:rPr>
              <a:t>наследия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236" y="3314191"/>
            <a:ext cx="24955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Здание</a:t>
            </a:r>
            <a:r>
              <a:rPr sz="14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20" dirty="0">
                <a:solidFill>
                  <a:srgbClr val="404040"/>
                </a:solidFill>
                <a:latin typeface="Tahoma"/>
                <a:cs typeface="Tahoma"/>
              </a:rPr>
              <a:t>настоящее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04040"/>
                </a:solidFill>
                <a:latin typeface="Tahoma"/>
                <a:cs typeface="Tahoma"/>
              </a:rPr>
              <a:t>время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90515" y="4565903"/>
            <a:ext cx="3569335" cy="2032000"/>
          </a:xfrm>
          <a:custGeom>
            <a:avLst/>
            <a:gdLst/>
            <a:ahLst/>
            <a:cxnLst/>
            <a:rect l="l" t="t" r="r" b="b"/>
            <a:pathLst>
              <a:path w="3569334" h="2032000">
                <a:moveTo>
                  <a:pt x="3569208" y="0"/>
                </a:moveTo>
                <a:lnTo>
                  <a:pt x="0" y="0"/>
                </a:lnTo>
                <a:lnTo>
                  <a:pt x="0" y="2031492"/>
                </a:lnTo>
                <a:lnTo>
                  <a:pt x="3569208" y="2031492"/>
                </a:lnTo>
                <a:lnTo>
                  <a:pt x="3569208" y="0"/>
                </a:lnTo>
                <a:close/>
              </a:path>
            </a:pathLst>
          </a:custGeom>
          <a:solidFill>
            <a:srgbClr val="7B7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82209" y="4810201"/>
            <a:ext cx="3401695" cy="1520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400">
              <a:latin typeface="Tahoma"/>
              <a:cs typeface="Tahoma"/>
            </a:endParaRPr>
          </a:p>
          <a:p>
            <a:pPr marR="5080" algn="just">
              <a:lnSpc>
                <a:spcPct val="100000"/>
              </a:lnSpc>
              <a:tabLst>
                <a:tab pos="1496695" algn="l"/>
              </a:tabLst>
            </a:pP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Создание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административного,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общественно-культурного</a:t>
            </a:r>
            <a:r>
              <a:rPr sz="1400" b="1" spc="30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центра,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гостиничного</a:t>
            </a:r>
            <a:r>
              <a:rPr sz="1400" b="1" spc="27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комплекса</a:t>
            </a:r>
            <a:r>
              <a:rPr sz="1400" b="1" spc="28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(до</a:t>
            </a:r>
            <a:r>
              <a:rPr sz="1400" b="1" spc="275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1400" b="1" spc="-70" dirty="0">
                <a:solidFill>
                  <a:srgbClr val="FFFFFF"/>
                </a:solidFill>
                <a:latin typeface="Tahoma"/>
                <a:cs typeface="Tahoma"/>
              </a:rPr>
              <a:t>3-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4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звезд),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предприятия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общественного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питания</a:t>
            </a:r>
            <a:r>
              <a:rPr sz="1400" b="1" spc="430" dirty="0">
                <a:solidFill>
                  <a:srgbClr val="FFFFFF"/>
                </a:solidFill>
                <a:latin typeface="Tahoma"/>
                <a:cs typeface="Tahoma"/>
              </a:rPr>
              <a:t>    </a:t>
            </a:r>
            <a:r>
              <a:rPr sz="1400" b="1" spc="15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400" b="1" spc="434" dirty="0">
                <a:solidFill>
                  <a:srgbClr val="FFFFFF"/>
                </a:solidFill>
                <a:latin typeface="Tahoma"/>
                <a:cs typeface="Tahoma"/>
              </a:rPr>
              <a:t>   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восстановлением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исторического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облика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здания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012" y="3645408"/>
            <a:ext cx="4302252" cy="268224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7868" y="1126236"/>
            <a:ext cx="4320539" cy="214731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72236" y="6410959"/>
            <a:ext cx="280035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105" dirty="0">
                <a:solidFill>
                  <a:srgbClr val="404040"/>
                </a:solidFill>
                <a:latin typeface="Tahoma"/>
                <a:cs typeface="Tahoma"/>
              </a:rPr>
              <a:t>Здание</a:t>
            </a:r>
            <a:r>
              <a:rPr sz="14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114" dirty="0">
                <a:solidFill>
                  <a:srgbClr val="404040"/>
                </a:solidFill>
                <a:latin typeface="Tahoma"/>
                <a:cs typeface="Tahoma"/>
              </a:rPr>
              <a:t>госбанка</a:t>
            </a:r>
            <a:r>
              <a:rPr sz="14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9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Tahoma"/>
                <a:cs typeface="Tahoma"/>
              </a:rPr>
              <a:t>1846-1850гг.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ИНВЕСТИЦИОННЫЕ</a:t>
            </a:r>
            <a:r>
              <a:rPr spc="40" dirty="0"/>
              <a:t> </a:t>
            </a:r>
            <a:r>
              <a:rPr spc="-140" dirty="0"/>
              <a:t>ПРЕДЛОЖЕНИЯ|</a:t>
            </a:r>
            <a:r>
              <a:rPr spc="55" dirty="0"/>
              <a:t> </a:t>
            </a:r>
            <a:r>
              <a:rPr spc="-155" dirty="0"/>
              <a:t>ОБЩЕСТВЕННЫЕ</a:t>
            </a:r>
            <a:r>
              <a:rPr spc="45" dirty="0"/>
              <a:t> </a:t>
            </a:r>
            <a:r>
              <a:rPr spc="-135" dirty="0"/>
              <a:t>ТЕРРИТОРИИ</a:t>
            </a: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81400" y="477012"/>
            <a:ext cx="5023485" cy="52324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ВОССТАНОВЛЕНИЕ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УСАДЬБЫ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МИХАЛКОВЫХ,</a:t>
            </a:r>
            <a:endParaRPr sz="1400">
              <a:latin typeface="Tahoma"/>
              <a:cs typeface="Tahoma"/>
            </a:endParaRP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БЛАГОУСТРОЙСТВО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ПЕТРОВСКОГО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ПАРКА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05839"/>
            <a:ext cx="4573524" cy="306933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4123944"/>
            <a:ext cx="4506595" cy="2616835"/>
            <a:chOff x="0" y="4123944"/>
            <a:chExt cx="4506595" cy="261683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27757"/>
              <a:ext cx="3632104" cy="24128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67127" y="4123944"/>
              <a:ext cx="2339340" cy="156362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627246" y="5390134"/>
            <a:ext cx="7874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-90" dirty="0">
                <a:solidFill>
                  <a:srgbClr val="FFFFFF"/>
                </a:solidFill>
                <a:latin typeface="Verdana"/>
                <a:cs typeface="Verdana"/>
              </a:rPr>
              <a:t>Ротонда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270" y="6437477"/>
            <a:ext cx="135636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-155" dirty="0">
                <a:solidFill>
                  <a:srgbClr val="FFFFFF"/>
                </a:solidFill>
                <a:latin typeface="Verdana"/>
                <a:cs typeface="Verdana"/>
              </a:rPr>
              <a:t>Липовая</a:t>
            </a:r>
            <a:r>
              <a:rPr sz="1400" b="1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b="1" i="1" spc="-125" dirty="0">
                <a:solidFill>
                  <a:srgbClr val="FFFFFF"/>
                </a:solidFill>
                <a:latin typeface="Verdana"/>
                <a:cs typeface="Verdana"/>
              </a:rPr>
              <a:t>аллея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15255" y="1124711"/>
            <a:ext cx="4419600" cy="4525010"/>
          </a:xfrm>
          <a:custGeom>
            <a:avLst/>
            <a:gdLst/>
            <a:ahLst/>
            <a:cxnLst/>
            <a:rect l="l" t="t" r="r" b="b"/>
            <a:pathLst>
              <a:path w="4419600" h="4525010">
                <a:moveTo>
                  <a:pt x="4419600" y="0"/>
                </a:moveTo>
                <a:lnTo>
                  <a:pt x="0" y="0"/>
                </a:lnTo>
                <a:lnTo>
                  <a:pt x="0" y="4524756"/>
                </a:lnTo>
                <a:lnTo>
                  <a:pt x="4419600" y="4524756"/>
                </a:lnTo>
                <a:lnTo>
                  <a:pt x="4419600" y="0"/>
                </a:lnTo>
                <a:close/>
              </a:path>
            </a:pathLst>
          </a:custGeom>
          <a:solidFill>
            <a:srgbClr val="D2D2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770120" y="1337817"/>
            <a:ext cx="4312920" cy="4232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Адрес:</a:t>
            </a:r>
            <a:r>
              <a:rPr sz="12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г.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Рыбинск,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ул.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Свердлова,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левый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берег</a:t>
            </a:r>
            <a:endParaRPr sz="12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</a:pPr>
            <a:r>
              <a:rPr sz="1200" b="1" spc="-50" dirty="0">
                <a:solidFill>
                  <a:srgbClr val="404040"/>
                </a:solidFill>
                <a:latin typeface="Tahoma"/>
                <a:cs typeface="Tahoma"/>
              </a:rPr>
              <a:t>Земельный</a:t>
            </a: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участок:</a:t>
            </a:r>
            <a:endParaRPr sz="12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tabLst>
                <a:tab pos="2116455" algn="l"/>
                <a:tab pos="2792095" algn="l"/>
              </a:tabLst>
            </a:pP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76:20:030416:74,</a:t>
            </a:r>
            <a:r>
              <a:rPr sz="1200" spc="114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	-</a:t>
            </a:r>
            <a:r>
              <a:rPr sz="1200" spc="1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82372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	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м</a:t>
            </a:r>
            <a:r>
              <a:rPr sz="1200" spc="97" baseline="24305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;</a:t>
            </a:r>
            <a:r>
              <a:rPr sz="1200" spc="1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76:20:030416:66,</a:t>
            </a:r>
            <a:endParaRPr sz="1200">
              <a:latin typeface="Tahoma"/>
              <a:cs typeface="Tahoma"/>
            </a:endParaRPr>
          </a:p>
          <a:p>
            <a:pPr marL="38100" marR="30480">
              <a:lnSpc>
                <a:spcPct val="75000"/>
              </a:lnSpc>
              <a:spcBef>
                <a:spcPts val="360"/>
              </a:spcBef>
            </a:pP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200" spc="1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–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7638</a:t>
            </a:r>
            <a:r>
              <a:rPr sz="1200" spc="1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м</a:t>
            </a:r>
            <a:r>
              <a:rPr sz="1200" spc="97" baseline="24305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;</a:t>
            </a:r>
            <a:r>
              <a:rPr sz="1200" spc="1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76:20:030416:78,</a:t>
            </a:r>
            <a:r>
              <a:rPr sz="1200" spc="1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–</a:t>
            </a:r>
            <a:r>
              <a:rPr sz="1200" spc="1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36858 </a:t>
            </a:r>
            <a:r>
              <a:rPr sz="1800" spc="179" baseline="-16203" dirty="0">
                <a:solidFill>
                  <a:srgbClr val="404040"/>
                </a:solidFill>
                <a:latin typeface="Tahoma"/>
                <a:cs typeface="Tahoma"/>
              </a:rPr>
              <a:t>м</a:t>
            </a:r>
            <a:r>
              <a:rPr sz="800" spc="120" dirty="0">
                <a:solidFill>
                  <a:srgbClr val="404040"/>
                </a:solidFill>
                <a:latin typeface="Tahoma"/>
                <a:cs typeface="Tahoma"/>
              </a:rPr>
              <a:t>2</a:t>
            </a:r>
            <a:endParaRPr sz="800">
              <a:latin typeface="Tahoma"/>
              <a:cs typeface="Tahoma"/>
            </a:endParaRPr>
          </a:p>
          <a:p>
            <a:pPr marL="38100" marR="644525">
              <a:lnSpc>
                <a:spcPct val="100000"/>
              </a:lnSpc>
              <a:spcBef>
                <a:spcPts val="360"/>
              </a:spcBef>
            </a:pP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Информация</a:t>
            </a:r>
            <a:r>
              <a:rPr sz="12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о</a:t>
            </a:r>
            <a:r>
              <a:rPr sz="12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собственнике:</a:t>
            </a:r>
            <a:r>
              <a:rPr sz="12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муниципальная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собственность</a:t>
            </a:r>
            <a:endParaRPr sz="12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</a:pP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Условия</a:t>
            </a:r>
            <a:r>
              <a:rPr sz="12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предоставления: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14" dirty="0">
                <a:solidFill>
                  <a:srgbClr val="404040"/>
                </a:solidFill>
                <a:latin typeface="Tahoma"/>
                <a:cs typeface="Tahoma"/>
              </a:rPr>
              <a:t>аренда</a:t>
            </a:r>
            <a:endParaRPr sz="1200">
              <a:latin typeface="Tahoma"/>
              <a:cs typeface="Tahoma"/>
            </a:endParaRPr>
          </a:p>
          <a:p>
            <a:pPr marL="38100" marR="366395" algn="just">
              <a:lnSpc>
                <a:spcPct val="100000"/>
              </a:lnSpc>
              <a:spcBef>
                <a:spcPts val="5"/>
              </a:spcBef>
            </a:pPr>
            <a:r>
              <a:rPr sz="1200" b="1" spc="-30" dirty="0">
                <a:solidFill>
                  <a:srgbClr val="404040"/>
                </a:solidFill>
                <a:latin typeface="Tahoma"/>
                <a:cs typeface="Tahoma"/>
              </a:rPr>
              <a:t>Расположение:</a:t>
            </a:r>
            <a:r>
              <a:rPr sz="12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набережная,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левый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берег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р.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Волги </a:t>
            </a:r>
            <a:r>
              <a:rPr sz="1200" b="1" spc="-45" dirty="0">
                <a:solidFill>
                  <a:srgbClr val="404040"/>
                </a:solidFill>
                <a:latin typeface="Tahoma"/>
                <a:cs typeface="Tahoma"/>
              </a:rPr>
              <a:t>Дополнительная</a:t>
            </a:r>
            <a:r>
              <a:rPr sz="1200" b="1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информация:</a:t>
            </a:r>
            <a:r>
              <a:rPr sz="1200" b="1" spc="10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объект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культурного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наследия</a:t>
            </a:r>
            <a:r>
              <a:rPr sz="12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0" dirty="0">
                <a:solidFill>
                  <a:srgbClr val="404040"/>
                </a:solidFill>
                <a:latin typeface="Tahoma"/>
                <a:cs typeface="Tahoma"/>
              </a:rPr>
              <a:t>федерального</a:t>
            </a:r>
            <a:r>
              <a:rPr sz="1200" spc="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значения.</a:t>
            </a:r>
            <a:r>
              <a:rPr sz="12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40" dirty="0">
                <a:solidFill>
                  <a:srgbClr val="404040"/>
                </a:solidFill>
                <a:latin typeface="Tahoma"/>
                <a:cs typeface="Tahoma"/>
              </a:rPr>
              <a:t>Особо</a:t>
            </a:r>
            <a:endParaRPr sz="1200">
              <a:latin typeface="Tahoma"/>
              <a:cs typeface="Tahoma"/>
            </a:endParaRPr>
          </a:p>
          <a:p>
            <a:pPr marL="38100" marR="448309" algn="just">
              <a:lnSpc>
                <a:spcPct val="100000"/>
              </a:lnSpc>
            </a:pP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охраняемая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природная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территория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Ярославской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области.</a:t>
            </a:r>
            <a:endParaRPr sz="1200">
              <a:latin typeface="Tahoma"/>
              <a:cs typeface="Tahoma"/>
            </a:endParaRPr>
          </a:p>
          <a:p>
            <a:pPr marL="38100" marR="489584">
              <a:lnSpc>
                <a:spcPct val="100000"/>
              </a:lnSpc>
            </a:pP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Парк:</a:t>
            </a:r>
            <a:r>
              <a:rPr sz="12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время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постройки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парка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2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80" dirty="0">
                <a:solidFill>
                  <a:srgbClr val="404040"/>
                </a:solidFill>
                <a:latin typeface="Tahoma"/>
                <a:cs typeface="Tahoma"/>
              </a:rPr>
              <a:t>I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половина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75" dirty="0">
                <a:solidFill>
                  <a:srgbClr val="404040"/>
                </a:solidFill>
                <a:latin typeface="Tahoma"/>
                <a:cs typeface="Tahoma"/>
              </a:rPr>
              <a:t>XVIII</a:t>
            </a:r>
            <a:r>
              <a:rPr sz="12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в.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Петровский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парк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2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один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из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старейших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404040"/>
                </a:solidFill>
                <a:latin typeface="Tahoma"/>
                <a:cs typeface="Tahoma"/>
              </a:rPr>
              <a:t>и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живописнейших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зеленых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уголков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Рыбинска.</a:t>
            </a:r>
            <a:endParaRPr sz="12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</a:pP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Сооружения: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30" dirty="0">
                <a:solidFill>
                  <a:srgbClr val="404040"/>
                </a:solidFill>
                <a:latin typeface="Tahoma"/>
                <a:cs typeface="Tahoma"/>
              </a:rPr>
              <a:t>терраса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225" dirty="0">
                <a:solidFill>
                  <a:srgbClr val="404040"/>
                </a:solidFill>
                <a:latin typeface="Tahoma"/>
                <a:cs typeface="Tahoma"/>
              </a:rPr>
              <a:t>с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ротондой,</a:t>
            </a:r>
            <a:r>
              <a:rPr sz="1200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грот,</a:t>
            </a:r>
            <a:r>
              <a:rPr sz="12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спортивные</a:t>
            </a:r>
            <a:endParaRPr sz="1200">
              <a:latin typeface="Tahoma"/>
              <a:cs typeface="Tahoma"/>
            </a:endParaRPr>
          </a:p>
          <a:p>
            <a:pPr marL="38100" marR="36195">
              <a:lnSpc>
                <a:spcPct val="100000"/>
              </a:lnSpc>
            </a:pP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площадки.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Частично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сохранилось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ограждение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парка. 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Усадьба</a:t>
            </a:r>
            <a:r>
              <a:rPr sz="1200" b="1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60" dirty="0">
                <a:solidFill>
                  <a:srgbClr val="404040"/>
                </a:solidFill>
                <a:latin typeface="Tahoma"/>
                <a:cs typeface="Tahoma"/>
              </a:rPr>
              <a:t>Михалковых:</a:t>
            </a:r>
            <a:r>
              <a:rPr sz="1200" b="1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время</a:t>
            </a:r>
            <a:r>
              <a:rPr sz="12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404040"/>
                </a:solidFill>
                <a:latin typeface="Tahoma"/>
                <a:cs typeface="Tahoma"/>
              </a:rPr>
              <a:t>постройки</a:t>
            </a:r>
            <a:r>
              <a:rPr sz="1200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усадьбы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200" spc="5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75" dirty="0">
                <a:solidFill>
                  <a:srgbClr val="404040"/>
                </a:solidFill>
                <a:latin typeface="Tahoma"/>
                <a:cs typeface="Tahoma"/>
              </a:rPr>
              <a:t>XVIII-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XX </a:t>
            </a:r>
            <a:r>
              <a:rPr sz="1200" spc="-60" dirty="0">
                <a:solidFill>
                  <a:srgbClr val="404040"/>
                </a:solidFill>
                <a:latin typeface="Tahoma"/>
                <a:cs typeface="Tahoma"/>
              </a:rPr>
              <a:t>вв.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 Сооружения: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Главный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дом,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Учебный</a:t>
            </a:r>
            <a:r>
              <a:rPr sz="1200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корпус, 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Контора,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Флигель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404040"/>
                </a:solidFill>
                <a:latin typeface="Tahoma"/>
                <a:cs typeface="Tahoma"/>
              </a:rPr>
              <a:t>для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кучеров,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60" dirty="0">
                <a:solidFill>
                  <a:srgbClr val="404040"/>
                </a:solidFill>
                <a:latin typeface="Tahoma"/>
                <a:cs typeface="Tahoma"/>
              </a:rPr>
              <a:t>Дом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 управляющего,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Кладовые,</a:t>
            </a:r>
            <a:r>
              <a:rPr sz="1200" spc="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60" dirty="0">
                <a:solidFill>
                  <a:srgbClr val="404040"/>
                </a:solidFill>
                <a:latin typeface="Tahoma"/>
                <a:cs typeface="Tahoma"/>
              </a:rPr>
              <a:t>Дом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для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приезжающих,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Конюшня,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Башня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водонапорная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15255" y="5733287"/>
            <a:ext cx="4419600" cy="1123315"/>
          </a:xfrm>
          <a:custGeom>
            <a:avLst/>
            <a:gdLst/>
            <a:ahLst/>
            <a:cxnLst/>
            <a:rect l="l" t="t" r="r" b="b"/>
            <a:pathLst>
              <a:path w="4419600" h="1123315">
                <a:moveTo>
                  <a:pt x="4419600" y="0"/>
                </a:moveTo>
                <a:lnTo>
                  <a:pt x="0" y="0"/>
                </a:lnTo>
                <a:lnTo>
                  <a:pt x="0" y="1123188"/>
                </a:lnTo>
                <a:lnTo>
                  <a:pt x="4419600" y="1123188"/>
                </a:lnTo>
                <a:lnTo>
                  <a:pt x="4419600" y="0"/>
                </a:lnTo>
                <a:close/>
              </a:path>
            </a:pathLst>
          </a:custGeom>
          <a:solidFill>
            <a:srgbClr val="7B7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098663" y="5764783"/>
            <a:ext cx="957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5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95520" y="5947664"/>
            <a:ext cx="3511550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725">
              <a:lnSpc>
                <a:spcPct val="100000"/>
              </a:lnSpc>
              <a:spcBef>
                <a:spcPts val="100"/>
              </a:spcBef>
              <a:buFont typeface="Tahoma"/>
              <a:buChar char="-"/>
              <a:tabLst>
                <a:tab pos="98425" algn="l"/>
              </a:tabLst>
            </a:pPr>
            <a:r>
              <a:rPr sz="1100" b="1" dirty="0">
                <a:solidFill>
                  <a:srgbClr val="FFFFFF"/>
                </a:solidFill>
                <a:latin typeface="Tahoma"/>
                <a:cs typeface="Tahoma"/>
              </a:rPr>
              <a:t>восстановление</a:t>
            </a:r>
            <a:r>
              <a:rPr sz="11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1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30" dirty="0">
                <a:solidFill>
                  <a:srgbClr val="FFFFFF"/>
                </a:solidFill>
                <a:latin typeface="Tahoma"/>
                <a:cs typeface="Tahoma"/>
              </a:rPr>
              <a:t>наполнение</a:t>
            </a:r>
            <a:r>
              <a:rPr sz="11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30" dirty="0">
                <a:solidFill>
                  <a:srgbClr val="FFFFFF"/>
                </a:solidFill>
                <a:latin typeface="Tahoma"/>
                <a:cs typeface="Tahoma"/>
              </a:rPr>
              <a:t>зданий</a:t>
            </a:r>
            <a:r>
              <a:rPr sz="11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усадьбы </a:t>
            </a:r>
            <a:r>
              <a:rPr sz="1100" b="1" spc="-50" dirty="0">
                <a:solidFill>
                  <a:srgbClr val="FFFFFF"/>
                </a:solidFill>
                <a:latin typeface="Tahoma"/>
                <a:cs typeface="Tahoma"/>
              </a:rPr>
              <a:t>Михалковых</a:t>
            </a: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85" dirty="0">
                <a:solidFill>
                  <a:srgbClr val="FFFFFF"/>
                </a:solidFill>
                <a:latin typeface="Tahoma"/>
                <a:cs typeface="Tahoma"/>
              </a:rPr>
              <a:t>(для</a:t>
            </a:r>
            <a:r>
              <a:rPr sz="11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бизнеса)</a:t>
            </a:r>
            <a:endParaRPr sz="1100">
              <a:latin typeface="Tahoma"/>
              <a:cs typeface="Tahoma"/>
            </a:endParaRPr>
          </a:p>
          <a:p>
            <a:pPr marL="98425" indent="-85725">
              <a:lnSpc>
                <a:spcPct val="100000"/>
              </a:lnSpc>
              <a:buFont typeface="Tahoma"/>
              <a:buChar char="-"/>
              <a:tabLst>
                <a:tab pos="98425" algn="l"/>
              </a:tabLst>
            </a:pPr>
            <a:r>
              <a:rPr sz="1100" b="1" dirty="0">
                <a:solidFill>
                  <a:srgbClr val="FFFFFF"/>
                </a:solidFill>
                <a:latin typeface="Tahoma"/>
                <a:cs typeface="Tahoma"/>
              </a:rPr>
              <a:t>благоустройство</a:t>
            </a:r>
            <a:r>
              <a:rPr sz="11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Петровского</a:t>
            </a:r>
            <a:r>
              <a:rPr sz="11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парка;</a:t>
            </a:r>
            <a:endParaRPr sz="1100">
              <a:latin typeface="Tahoma"/>
              <a:cs typeface="Tahoma"/>
            </a:endParaRPr>
          </a:p>
          <a:p>
            <a:pPr marL="12700" marR="69850" indent="85725">
              <a:lnSpc>
                <a:spcPct val="100000"/>
              </a:lnSpc>
              <a:buFont typeface="Tahoma"/>
              <a:buChar char="-"/>
              <a:tabLst>
                <a:tab pos="98425" algn="l"/>
              </a:tabLst>
            </a:pPr>
            <a:r>
              <a:rPr sz="1100" b="1" spc="-30" dirty="0">
                <a:solidFill>
                  <a:srgbClr val="FFFFFF"/>
                </a:solidFill>
                <a:latin typeface="Tahoma"/>
                <a:cs typeface="Tahoma"/>
              </a:rPr>
              <a:t>наполнение</a:t>
            </a:r>
            <a:r>
              <a:rPr sz="11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ahoma"/>
                <a:cs typeface="Tahoma"/>
              </a:rPr>
              <a:t>парка</a:t>
            </a:r>
            <a:r>
              <a:rPr sz="1100" b="1" spc="-20" dirty="0">
                <a:solidFill>
                  <a:srgbClr val="FFFFFF"/>
                </a:solidFill>
                <a:latin typeface="Tahoma"/>
                <a:cs typeface="Tahoma"/>
              </a:rPr>
              <a:t> спортивными,</a:t>
            </a:r>
            <a:r>
              <a:rPr sz="11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досуговыми, </a:t>
            </a:r>
            <a:r>
              <a:rPr sz="1100" b="1" spc="-40" dirty="0">
                <a:solidFill>
                  <a:srgbClr val="FFFFFF"/>
                </a:solidFill>
                <a:latin typeface="Tahoma"/>
                <a:cs typeface="Tahoma"/>
              </a:rPr>
              <a:t>культурными</a:t>
            </a:r>
            <a:r>
              <a:rPr sz="11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Tahoma"/>
                <a:cs typeface="Tahoma"/>
              </a:rPr>
              <a:t>активностями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5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370" y="141478"/>
            <a:ext cx="6064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ИНВЕСТИЦИОННЫЕ</a:t>
            </a:r>
            <a:r>
              <a:rPr spc="-5" dirty="0"/>
              <a:t> </a:t>
            </a:r>
            <a:r>
              <a:rPr spc="-130" dirty="0"/>
              <a:t>ПРЕДЛОЖЕНИЯ|ЧАСТНЫЙ</a:t>
            </a:r>
            <a:r>
              <a:rPr spc="20" dirty="0"/>
              <a:t> </a:t>
            </a:r>
            <a:r>
              <a:rPr spc="-80" dirty="0"/>
              <a:t>ПРОЕКТ</a:t>
            </a: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671" y="6217918"/>
            <a:ext cx="8562340" cy="523240"/>
          </a:xfrm>
          <a:custGeom>
            <a:avLst/>
            <a:gdLst/>
            <a:ahLst/>
            <a:cxnLst/>
            <a:rect l="l" t="t" r="r" b="b"/>
            <a:pathLst>
              <a:path w="8562340" h="523240">
                <a:moveTo>
                  <a:pt x="8561832" y="0"/>
                </a:moveTo>
                <a:lnTo>
                  <a:pt x="0" y="0"/>
                </a:lnTo>
                <a:lnTo>
                  <a:pt x="0" y="522732"/>
                </a:lnTo>
                <a:lnTo>
                  <a:pt x="8561832" y="522732"/>
                </a:lnTo>
                <a:lnTo>
                  <a:pt x="8561832" y="0"/>
                </a:lnTo>
                <a:close/>
              </a:path>
            </a:pathLst>
          </a:custGeom>
          <a:solidFill>
            <a:srgbClr val="7B7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1107" y="6249720"/>
            <a:ext cx="84067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создание</a:t>
            </a:r>
            <a:r>
              <a:rPr sz="1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многофункционального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пространства</a:t>
            </a:r>
            <a:r>
              <a:rPr sz="1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1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развития</a:t>
            </a:r>
            <a:r>
              <a:rPr sz="14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разных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видов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бизнеса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251" y="969263"/>
            <a:ext cx="5231892" cy="237591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795771" y="952500"/>
            <a:ext cx="2809240" cy="3412490"/>
          </a:xfrm>
          <a:prstGeom prst="rect">
            <a:avLst/>
          </a:prstGeom>
          <a:solidFill>
            <a:srgbClr val="D2D2D7"/>
          </a:solidFill>
        </p:spPr>
        <p:txBody>
          <a:bodyPr vert="horz" wrap="square" lIns="0" tIns="40640" rIns="0" bIns="0" rtlCol="0">
            <a:spAutoFit/>
          </a:bodyPr>
          <a:lstStyle/>
          <a:p>
            <a:pPr marL="89535" marR="1282065">
              <a:lnSpc>
                <a:spcPct val="100000"/>
              </a:lnSpc>
              <a:spcBef>
                <a:spcPts val="320"/>
              </a:spcBef>
            </a:pP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Адрес:</a:t>
            </a:r>
            <a:r>
              <a:rPr sz="1200" b="1" spc="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г.</a:t>
            </a:r>
            <a:r>
              <a:rPr sz="1200" spc="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Рыбинск,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ул.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Фурманова,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4</a:t>
            </a:r>
            <a:endParaRPr sz="120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Информация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о</a:t>
            </a:r>
            <a:r>
              <a:rPr sz="1200" b="1" spc="-10" dirty="0">
                <a:solidFill>
                  <a:srgbClr val="404040"/>
                </a:solidFill>
                <a:latin typeface="Tahoma"/>
                <a:cs typeface="Tahoma"/>
              </a:rPr>
              <a:t> собственнике:</a:t>
            </a:r>
            <a:endParaRPr sz="120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частная</a:t>
            </a:r>
            <a:endParaRPr sz="120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b="1" spc="-20" dirty="0">
                <a:solidFill>
                  <a:srgbClr val="404040"/>
                </a:solidFill>
                <a:latin typeface="Tahoma"/>
                <a:cs typeface="Tahoma"/>
              </a:rPr>
              <a:t>Текущее</a:t>
            </a:r>
            <a:r>
              <a:rPr sz="12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состояние:</a:t>
            </a: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территория</a:t>
            </a:r>
            <a:endParaRPr sz="1200">
              <a:latin typeface="Tahoma"/>
              <a:cs typeface="Tahoma"/>
            </a:endParaRPr>
          </a:p>
          <a:p>
            <a:pPr marL="89535" marR="572135">
              <a:lnSpc>
                <a:spcPct val="100000"/>
              </a:lnSpc>
            </a:pP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частично</a:t>
            </a:r>
            <a:r>
              <a:rPr sz="1200" spc="2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95" dirty="0">
                <a:solidFill>
                  <a:srgbClr val="404040"/>
                </a:solidFill>
                <a:latin typeface="Tahoma"/>
                <a:cs typeface="Tahoma"/>
              </a:rPr>
              <a:t>освоена </a:t>
            </a:r>
            <a:r>
              <a:rPr sz="1200" b="1" spc="-40" dirty="0">
                <a:solidFill>
                  <a:srgbClr val="404040"/>
                </a:solidFill>
                <a:latin typeface="Tahoma"/>
                <a:cs typeface="Tahoma"/>
              </a:rPr>
              <a:t>Земельные</a:t>
            </a: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b="1" spc="-20" dirty="0">
                <a:solidFill>
                  <a:srgbClr val="404040"/>
                </a:solidFill>
                <a:latin typeface="Tahoma"/>
                <a:cs typeface="Tahoma"/>
              </a:rPr>
              <a:t>участки:</a:t>
            </a:r>
            <a:r>
              <a:rPr sz="1200" b="1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105" dirty="0">
                <a:solidFill>
                  <a:srgbClr val="404040"/>
                </a:solidFill>
                <a:latin typeface="Tahoma"/>
                <a:cs typeface="Tahoma"/>
              </a:rPr>
              <a:t>общая </a:t>
            </a:r>
            <a:r>
              <a:rPr sz="1200" spc="85" dirty="0">
                <a:solidFill>
                  <a:srgbClr val="404040"/>
                </a:solidFill>
                <a:latin typeface="Tahoma"/>
                <a:cs typeface="Tahoma"/>
              </a:rPr>
              <a:t>площадь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всех</a:t>
            </a:r>
            <a:r>
              <a:rPr sz="12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404040"/>
                </a:solidFill>
                <a:latin typeface="Tahoma"/>
                <a:cs typeface="Tahoma"/>
              </a:rPr>
              <a:t>земельных</a:t>
            </a:r>
            <a:endParaRPr sz="1200">
              <a:latin typeface="Tahoma"/>
              <a:cs typeface="Tahoma"/>
            </a:endParaRPr>
          </a:p>
          <a:p>
            <a:pPr marL="89535" marR="917575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участков</a:t>
            </a:r>
            <a:r>
              <a:rPr sz="1200" spc="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3,93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га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земельные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участки</a:t>
            </a:r>
            <a:r>
              <a:rPr sz="1200" spc="1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404040"/>
                </a:solidFill>
                <a:latin typeface="Tahoma"/>
                <a:cs typeface="Tahoma"/>
              </a:rPr>
              <a:t>под </a:t>
            </a:r>
            <a:r>
              <a:rPr sz="1200" spc="80" dirty="0">
                <a:solidFill>
                  <a:srgbClr val="404040"/>
                </a:solidFill>
                <a:latin typeface="Tahoma"/>
                <a:cs typeface="Tahoma"/>
              </a:rPr>
              <a:t>реализацию</a:t>
            </a:r>
            <a:endParaRPr sz="120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76:20:080101:481</a:t>
            </a:r>
            <a:r>
              <a:rPr sz="1200" spc="2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200" spc="2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0,78</a:t>
            </a:r>
            <a:r>
              <a:rPr sz="1200" spc="-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404040"/>
                </a:solidFill>
                <a:latin typeface="Tahoma"/>
                <a:cs typeface="Tahoma"/>
              </a:rPr>
              <a:t>га;</a:t>
            </a:r>
            <a:endParaRPr sz="120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76:20:080101:153</a:t>
            </a:r>
            <a:r>
              <a:rPr sz="1200" spc="2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-</a:t>
            </a:r>
            <a:r>
              <a:rPr sz="1200" spc="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2,2</a:t>
            </a:r>
            <a:r>
              <a:rPr sz="1200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404040"/>
                </a:solidFill>
                <a:latin typeface="Tahoma"/>
                <a:cs typeface="Tahoma"/>
              </a:rPr>
              <a:t>га</a:t>
            </a:r>
            <a:endParaRPr sz="120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b="1" spc="-30" dirty="0">
                <a:solidFill>
                  <a:srgbClr val="404040"/>
                </a:solidFill>
                <a:latin typeface="Tahoma"/>
                <a:cs typeface="Tahoma"/>
              </a:rPr>
              <a:t>Расположение:</a:t>
            </a:r>
            <a:r>
              <a:rPr sz="1200" b="1" spc="8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Центр</a:t>
            </a:r>
            <a:r>
              <a:rPr sz="1200" spc="1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404040"/>
                </a:solidFill>
                <a:latin typeface="Tahoma"/>
                <a:cs typeface="Tahoma"/>
              </a:rPr>
              <a:t>города,</a:t>
            </a:r>
            <a:endParaRPr sz="1200">
              <a:latin typeface="Tahoma"/>
              <a:cs typeface="Tahoma"/>
            </a:endParaRPr>
          </a:p>
          <a:p>
            <a:pPr marL="89535" marR="86995">
              <a:lnSpc>
                <a:spcPct val="100000"/>
              </a:lnSpc>
            </a:pP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высокая</a:t>
            </a:r>
            <a:r>
              <a:rPr sz="1200" spc="1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04040"/>
                </a:solidFill>
                <a:latin typeface="Tahoma"/>
                <a:cs typeface="Tahoma"/>
              </a:rPr>
              <a:t>плотность</a:t>
            </a:r>
            <a:r>
              <a:rPr sz="1200" spc="1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404040"/>
                </a:solidFill>
                <a:latin typeface="Tahoma"/>
                <a:cs typeface="Tahoma"/>
              </a:rPr>
              <a:t>застройки,</a:t>
            </a:r>
            <a:r>
              <a:rPr sz="1200" spc="2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50" dirty="0">
                <a:solidFill>
                  <a:srgbClr val="404040"/>
                </a:solidFill>
                <a:latin typeface="Tahoma"/>
                <a:cs typeface="Tahoma"/>
              </a:rPr>
              <a:t>65% </a:t>
            </a: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населения</a:t>
            </a:r>
            <a:r>
              <a:rPr sz="12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7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2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404040"/>
                </a:solidFill>
                <a:latin typeface="Tahoma"/>
                <a:cs typeface="Tahoma"/>
              </a:rPr>
              <a:t>10-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минутной</a:t>
            </a:r>
            <a:endParaRPr sz="120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spc="75" dirty="0">
                <a:solidFill>
                  <a:srgbClr val="404040"/>
                </a:solidFill>
                <a:latin typeface="Tahoma"/>
                <a:cs typeface="Tahoma"/>
              </a:rPr>
              <a:t>транспортной</a:t>
            </a:r>
            <a:r>
              <a:rPr sz="12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404040"/>
                </a:solidFill>
                <a:latin typeface="Tahoma"/>
                <a:cs typeface="Tahoma"/>
              </a:rPr>
              <a:t>доступности</a:t>
            </a:r>
            <a:endParaRPr sz="1200">
              <a:latin typeface="Tahoma"/>
              <a:cs typeface="Tahoma"/>
            </a:endParaRPr>
          </a:p>
          <a:p>
            <a:pPr marL="89535">
              <a:lnSpc>
                <a:spcPct val="100000"/>
              </a:lnSpc>
            </a:pPr>
            <a:r>
              <a:rPr sz="1200" b="1" dirty="0">
                <a:solidFill>
                  <a:srgbClr val="404040"/>
                </a:solidFill>
                <a:latin typeface="Tahoma"/>
                <a:cs typeface="Tahoma"/>
              </a:rPr>
              <a:t>Стоимость:</a:t>
            </a:r>
            <a:r>
              <a:rPr sz="1200" b="1" spc="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404040"/>
                </a:solidFill>
                <a:latin typeface="Tahoma"/>
                <a:cs typeface="Tahoma"/>
              </a:rPr>
              <a:t>договорная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7868" y="3368040"/>
            <a:ext cx="8136890" cy="2769235"/>
            <a:chOff x="467868" y="3368040"/>
            <a:chExt cx="8136890" cy="276923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868" y="3368040"/>
              <a:ext cx="3648455" cy="27246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3771" y="4358617"/>
              <a:ext cx="3570706" cy="177853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140708" y="548640"/>
            <a:ext cx="4464050" cy="30797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40"/>
              </a:spcBef>
            </a:pPr>
            <a:r>
              <a:rPr sz="1400" b="1" spc="-140" dirty="0">
                <a:solidFill>
                  <a:srgbClr val="FFFFFF"/>
                </a:solidFill>
                <a:latin typeface="Tahoma"/>
                <a:cs typeface="Tahoma"/>
              </a:rPr>
              <a:t>РАЗВИТИЕ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45" dirty="0">
                <a:solidFill>
                  <a:srgbClr val="FFFFFF"/>
                </a:solidFill>
                <a:latin typeface="Tahoma"/>
                <a:cs typeface="Tahoma"/>
              </a:rPr>
              <a:t>РИТЕЙЛ-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ПАРКА</a:t>
            </a:r>
            <a:r>
              <a:rPr sz="14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«МАКСИ»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ИНВЕСТИЦИОННЫЕ</a:t>
            </a:r>
            <a:r>
              <a:rPr spc="35" dirty="0"/>
              <a:t> </a:t>
            </a:r>
            <a:r>
              <a:rPr spc="-145" dirty="0"/>
              <a:t>ПРЕДЛОЖЕНИЯ|ИНФРАСТРУКТУРНЫЙ</a:t>
            </a:r>
            <a:r>
              <a:rPr spc="60" dirty="0"/>
              <a:t> </a:t>
            </a:r>
            <a:r>
              <a:rPr spc="-75" dirty="0"/>
              <a:t>ПРОЕКТ</a:t>
            </a: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95928" y="548640"/>
            <a:ext cx="4464050" cy="30797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СТРОИТЕЛЬСТВО</a:t>
            </a:r>
            <a:r>
              <a:rPr sz="14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МОСТОВ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7868" y="3357371"/>
            <a:ext cx="7983220" cy="1120140"/>
          </a:xfrm>
          <a:prstGeom prst="rect">
            <a:avLst/>
          </a:prstGeom>
          <a:solidFill>
            <a:srgbClr val="D2D2D7"/>
          </a:solidFill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400" spc="105" dirty="0">
                <a:solidFill>
                  <a:srgbClr val="42475F"/>
                </a:solidFill>
                <a:latin typeface="Tahoma"/>
                <a:cs typeface="Tahoma"/>
              </a:rPr>
              <a:t>Согласно</a:t>
            </a:r>
            <a:r>
              <a:rPr sz="1400" spc="3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Генплану</a:t>
            </a:r>
            <a:r>
              <a:rPr sz="1400" spc="10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-90" dirty="0">
                <a:solidFill>
                  <a:srgbClr val="42475F"/>
                </a:solidFill>
                <a:latin typeface="Tahoma"/>
                <a:cs typeface="Tahoma"/>
              </a:rPr>
              <a:t>в</a:t>
            </a:r>
            <a:r>
              <a:rPr sz="1400" spc="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2475F"/>
                </a:solidFill>
                <a:latin typeface="Tahoma"/>
                <a:cs typeface="Tahoma"/>
              </a:rPr>
              <a:t>Рыбинске</a:t>
            </a:r>
            <a:r>
              <a:rPr sz="1400" spc="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100" dirty="0">
                <a:solidFill>
                  <a:srgbClr val="42475F"/>
                </a:solidFill>
                <a:latin typeface="Tahoma"/>
                <a:cs typeface="Tahoma"/>
              </a:rPr>
              <a:t>предусмотрено</a:t>
            </a:r>
            <a:r>
              <a:rPr sz="1400" spc="1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строительство</a:t>
            </a:r>
            <a:r>
              <a:rPr sz="1400" spc="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трёх</a:t>
            </a:r>
            <a:r>
              <a:rPr sz="1400" spc="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2475F"/>
                </a:solidFill>
                <a:latin typeface="Tahoma"/>
                <a:cs typeface="Tahoma"/>
              </a:rPr>
              <a:t>мостов.</a:t>
            </a:r>
            <a:endParaRPr sz="1400">
              <a:latin typeface="Tahoma"/>
              <a:cs typeface="Tahoma"/>
            </a:endParaRPr>
          </a:p>
          <a:p>
            <a:pPr marL="91440" marR="303530">
              <a:lnSpc>
                <a:spcPct val="100000"/>
              </a:lnSpc>
            </a:pPr>
            <a:r>
              <a:rPr sz="1400" spc="-35" dirty="0">
                <a:solidFill>
                  <a:srgbClr val="42475F"/>
                </a:solidFill>
                <a:latin typeface="Tahoma"/>
                <a:cs typeface="Tahoma"/>
              </a:rPr>
              <a:t>Для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вывода</a:t>
            </a:r>
            <a:r>
              <a:rPr sz="1400" spc="-5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транзитного</a:t>
            </a:r>
            <a:r>
              <a:rPr sz="1400" spc="-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движения</a:t>
            </a:r>
            <a:r>
              <a:rPr sz="1400" spc="-2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из</a:t>
            </a:r>
            <a:r>
              <a:rPr sz="1400" spc="-4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42475F"/>
                </a:solidFill>
                <a:latin typeface="Tahoma"/>
                <a:cs typeface="Tahoma"/>
              </a:rPr>
              <a:t>города</a:t>
            </a:r>
            <a:r>
              <a:rPr sz="1400" spc="-5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2475F"/>
                </a:solidFill>
                <a:latin typeface="Tahoma"/>
                <a:cs typeface="Tahoma"/>
              </a:rPr>
              <a:t>Рыбинска</a:t>
            </a:r>
            <a:r>
              <a:rPr sz="1400" spc="-3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42475F"/>
                </a:solidFill>
                <a:latin typeface="Tahoma"/>
                <a:cs typeface="Tahoma"/>
              </a:rPr>
              <a:t>проектом</a:t>
            </a:r>
            <a:r>
              <a:rPr sz="1400" spc="-6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2475F"/>
                </a:solidFill>
                <a:latin typeface="Tahoma"/>
                <a:cs typeface="Tahoma"/>
              </a:rPr>
              <a:t>предлагается</a:t>
            </a:r>
            <a:r>
              <a:rPr sz="1400" spc="-2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42475F"/>
                </a:solidFill>
                <a:latin typeface="Tahoma"/>
                <a:cs typeface="Tahoma"/>
              </a:rPr>
              <a:t>новая </a:t>
            </a:r>
            <a:r>
              <a:rPr sz="1400" spc="145" dirty="0">
                <a:solidFill>
                  <a:srgbClr val="42475F"/>
                </a:solidFill>
                <a:latin typeface="Tahoma"/>
                <a:cs typeface="Tahoma"/>
              </a:rPr>
              <a:t>трасса</a:t>
            </a:r>
            <a:r>
              <a:rPr sz="1400" spc="-8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2475F"/>
                </a:solidFill>
                <a:latin typeface="Tahoma"/>
                <a:cs typeface="Tahoma"/>
              </a:rPr>
              <a:t>автодороги</a:t>
            </a:r>
            <a:r>
              <a:rPr sz="1400" spc="-9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42475F"/>
                </a:solidFill>
                <a:latin typeface="Tahoma"/>
                <a:cs typeface="Tahoma"/>
              </a:rPr>
              <a:t>Федерального</a:t>
            </a:r>
            <a:r>
              <a:rPr sz="1400" spc="-6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значения</a:t>
            </a:r>
            <a:r>
              <a:rPr sz="1400" spc="-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45" dirty="0">
                <a:solidFill>
                  <a:srgbClr val="42475F"/>
                </a:solidFill>
                <a:latin typeface="Tahoma"/>
                <a:cs typeface="Tahoma"/>
              </a:rPr>
              <a:t>(Сергиев-</a:t>
            </a:r>
            <a:r>
              <a:rPr sz="1400" spc="114" dirty="0">
                <a:solidFill>
                  <a:srgbClr val="42475F"/>
                </a:solidFill>
                <a:latin typeface="Tahoma"/>
                <a:cs typeface="Tahoma"/>
              </a:rPr>
              <a:t>Посад</a:t>
            </a:r>
            <a:r>
              <a:rPr sz="1400" spc="-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-70" dirty="0">
                <a:solidFill>
                  <a:srgbClr val="42475F"/>
                </a:solidFill>
                <a:latin typeface="Tahoma"/>
                <a:cs typeface="Tahoma"/>
              </a:rPr>
              <a:t>–</a:t>
            </a:r>
            <a:r>
              <a:rPr sz="1400" spc="-7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2475F"/>
                </a:solidFill>
                <a:latin typeface="Tahoma"/>
                <a:cs typeface="Tahoma"/>
              </a:rPr>
              <a:t>Рыбинск</a:t>
            </a:r>
            <a:r>
              <a:rPr sz="1400" spc="-70" dirty="0">
                <a:solidFill>
                  <a:srgbClr val="42475F"/>
                </a:solidFill>
                <a:latin typeface="Tahoma"/>
                <a:cs typeface="Tahoma"/>
              </a:rPr>
              <a:t> –</a:t>
            </a:r>
            <a:r>
              <a:rPr sz="1400" spc="-8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2475F"/>
                </a:solidFill>
                <a:latin typeface="Tahoma"/>
                <a:cs typeface="Tahoma"/>
              </a:rPr>
              <a:t>Череповец)</a:t>
            </a:r>
            <a:r>
              <a:rPr sz="1400" spc="-7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42475F"/>
                </a:solidFill>
                <a:latin typeface="Tahoma"/>
                <a:cs typeface="Tahoma"/>
              </a:rPr>
              <a:t>в </a:t>
            </a:r>
            <a:r>
              <a:rPr sz="1400" spc="80" dirty="0">
                <a:solidFill>
                  <a:srgbClr val="42475F"/>
                </a:solidFill>
                <a:latin typeface="Tahoma"/>
                <a:cs typeface="Tahoma"/>
              </a:rPr>
              <a:t>обход</a:t>
            </a:r>
            <a:r>
              <a:rPr sz="1400" spc="-3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42475F"/>
                </a:solidFill>
                <a:latin typeface="Tahoma"/>
                <a:cs typeface="Tahoma"/>
              </a:rPr>
              <a:t>города</a:t>
            </a:r>
            <a:r>
              <a:rPr sz="1400" spc="-6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250" dirty="0">
                <a:solidFill>
                  <a:srgbClr val="42475F"/>
                </a:solidFill>
                <a:latin typeface="Tahoma"/>
                <a:cs typeface="Tahoma"/>
              </a:rPr>
              <a:t>с</a:t>
            </a:r>
            <a:r>
              <a:rPr sz="1400" spc="-4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42475F"/>
                </a:solidFill>
                <a:latin typeface="Tahoma"/>
                <a:cs typeface="Tahoma"/>
              </a:rPr>
              <a:t>восточной</a:t>
            </a:r>
            <a:r>
              <a:rPr sz="1400" spc="-7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2475F"/>
                </a:solidFill>
                <a:latin typeface="Tahoma"/>
                <a:cs typeface="Tahoma"/>
              </a:rPr>
              <a:t>стороны</a:t>
            </a:r>
            <a:r>
              <a:rPr sz="1400" spc="-6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190" dirty="0">
                <a:solidFill>
                  <a:srgbClr val="42475F"/>
                </a:solidFill>
                <a:latin typeface="Tahoma"/>
                <a:cs typeface="Tahoma"/>
              </a:rPr>
              <a:t>со</a:t>
            </a:r>
            <a:r>
              <a:rPr sz="1400" spc="-5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2475F"/>
                </a:solidFill>
                <a:latin typeface="Tahoma"/>
                <a:cs typeface="Tahoma"/>
              </a:rPr>
              <a:t>строительством</a:t>
            </a:r>
            <a:r>
              <a:rPr sz="1400" spc="-7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42475F"/>
                </a:solidFill>
                <a:latin typeface="Tahoma"/>
                <a:cs typeface="Tahoma"/>
              </a:rPr>
              <a:t>мостового</a:t>
            </a:r>
            <a:r>
              <a:rPr sz="1400" spc="-8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42475F"/>
                </a:solidFill>
                <a:latin typeface="Tahoma"/>
                <a:cs typeface="Tahoma"/>
              </a:rPr>
              <a:t>перехода</a:t>
            </a:r>
            <a:r>
              <a:rPr sz="1400" spc="-1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42475F"/>
                </a:solidFill>
                <a:latin typeface="Tahoma"/>
                <a:cs typeface="Tahoma"/>
              </a:rPr>
              <a:t>через</a:t>
            </a:r>
            <a:r>
              <a:rPr sz="1400" spc="-3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42475F"/>
                </a:solidFill>
                <a:latin typeface="Tahoma"/>
                <a:cs typeface="Tahoma"/>
              </a:rPr>
              <a:t>р.</a:t>
            </a:r>
            <a:endParaRPr sz="14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</a:pPr>
            <a:r>
              <a:rPr sz="1400" spc="-20" dirty="0">
                <a:solidFill>
                  <a:srgbClr val="42475F"/>
                </a:solidFill>
                <a:latin typeface="Tahoma"/>
                <a:cs typeface="Tahoma"/>
              </a:rPr>
              <a:t>Волгу,</a:t>
            </a:r>
            <a:r>
              <a:rPr sz="1400" spc="-6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-90" dirty="0">
                <a:solidFill>
                  <a:srgbClr val="42475F"/>
                </a:solidFill>
                <a:latin typeface="Tahoma"/>
                <a:cs typeface="Tahoma"/>
              </a:rPr>
              <a:t>в</a:t>
            </a:r>
            <a:r>
              <a:rPr sz="1400" spc="-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42475F"/>
                </a:solidFill>
                <a:latin typeface="Tahoma"/>
                <a:cs typeface="Tahoma"/>
              </a:rPr>
              <a:t>том</a:t>
            </a:r>
            <a:r>
              <a:rPr sz="1400" spc="-6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42475F"/>
                </a:solidFill>
                <a:latin typeface="Tahoma"/>
                <a:cs typeface="Tahoma"/>
              </a:rPr>
              <a:t>числе</a:t>
            </a:r>
            <a:r>
              <a:rPr sz="1400" spc="-6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42475F"/>
                </a:solidFill>
                <a:latin typeface="Tahoma"/>
                <a:cs typeface="Tahoma"/>
              </a:rPr>
              <a:t>2-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х</a:t>
            </a:r>
            <a:r>
              <a:rPr sz="1400" spc="-5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42475F"/>
                </a:solidFill>
                <a:latin typeface="Tahoma"/>
                <a:cs typeface="Tahoma"/>
              </a:rPr>
              <a:t>новых</a:t>
            </a:r>
            <a:r>
              <a:rPr sz="1400" spc="-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42475F"/>
                </a:solidFill>
                <a:latin typeface="Tahoma"/>
                <a:cs typeface="Tahoma"/>
              </a:rPr>
              <a:t>мостов</a:t>
            </a:r>
            <a:r>
              <a:rPr sz="1400" spc="-9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через</a:t>
            </a:r>
            <a:r>
              <a:rPr sz="1400" spc="-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2475F"/>
                </a:solidFill>
                <a:latin typeface="Tahoma"/>
                <a:cs typeface="Tahoma"/>
              </a:rPr>
              <a:t>р.</a:t>
            </a:r>
            <a:r>
              <a:rPr sz="1400" spc="-5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Волгу</a:t>
            </a:r>
            <a:r>
              <a:rPr sz="1400" spc="-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42475F"/>
                </a:solidFill>
                <a:latin typeface="Tahoma"/>
                <a:cs typeface="Tahoma"/>
              </a:rPr>
              <a:t>и</a:t>
            </a:r>
            <a:r>
              <a:rPr sz="1400" spc="-6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42475F"/>
                </a:solidFill>
                <a:latin typeface="Tahoma"/>
                <a:cs typeface="Tahoma"/>
              </a:rPr>
              <a:t>одного</a:t>
            </a:r>
            <a:r>
              <a:rPr sz="1400" spc="-6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42475F"/>
                </a:solidFill>
                <a:latin typeface="Tahoma"/>
                <a:cs typeface="Tahoma"/>
              </a:rPr>
              <a:t>через</a:t>
            </a:r>
            <a:r>
              <a:rPr sz="1400" spc="-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42475F"/>
                </a:solidFill>
                <a:latin typeface="Tahoma"/>
                <a:cs typeface="Tahoma"/>
              </a:rPr>
              <a:t>р.</a:t>
            </a:r>
            <a:r>
              <a:rPr sz="1400" spc="-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42475F"/>
                </a:solidFill>
                <a:latin typeface="Tahoma"/>
                <a:cs typeface="Tahoma"/>
              </a:rPr>
              <a:t>Шексну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7868" y="4666488"/>
            <a:ext cx="7992109" cy="1600200"/>
          </a:xfrm>
          <a:prstGeom prst="rect">
            <a:avLst/>
          </a:prstGeom>
          <a:solidFill>
            <a:srgbClr val="7B7C90"/>
          </a:solidFill>
        </p:spPr>
        <p:txBody>
          <a:bodyPr vert="horz" wrap="square" lIns="0" tIns="44450" rIns="0" bIns="0" rtlCol="0">
            <a:spAutoFit/>
          </a:bodyPr>
          <a:lstStyle/>
          <a:p>
            <a:pPr marR="80645" algn="r">
              <a:lnSpc>
                <a:spcPct val="100000"/>
              </a:lnSpc>
              <a:spcBef>
                <a:spcPts val="350"/>
              </a:spcBef>
            </a:pPr>
            <a:r>
              <a:rPr sz="1400" b="1" spc="-10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400">
              <a:latin typeface="Tahoma"/>
              <a:cs typeface="Tahoma"/>
            </a:endParaRPr>
          </a:p>
          <a:p>
            <a:pPr marL="91440" marR="80645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Строительство</a:t>
            </a:r>
            <a:r>
              <a:rPr sz="1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восточной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стороны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города</a:t>
            </a:r>
            <a:r>
              <a:rPr sz="1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объездного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автомобильного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 моста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для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грузового</a:t>
            </a:r>
            <a:r>
              <a:rPr sz="14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транспорта</a:t>
            </a:r>
            <a:r>
              <a:rPr sz="1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принципах</a:t>
            </a:r>
            <a:r>
              <a:rPr sz="1400" b="1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55" dirty="0">
                <a:solidFill>
                  <a:srgbClr val="FFFFFF"/>
                </a:solidFill>
                <a:latin typeface="Tahoma"/>
                <a:cs typeface="Tahoma"/>
              </a:rPr>
              <a:t>ГЧП</a:t>
            </a:r>
            <a:r>
              <a:rPr sz="14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(концессии)</a:t>
            </a:r>
            <a:endParaRPr sz="1400">
              <a:latin typeface="Tahoma"/>
              <a:cs typeface="Tahoma"/>
            </a:endParaRPr>
          </a:p>
          <a:p>
            <a:pPr marL="91440" marR="8128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Строительство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автомобильного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моста,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соединяющего</a:t>
            </a:r>
            <a:r>
              <a:rPr sz="1400" b="1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микрорайоны</a:t>
            </a:r>
            <a:r>
              <a:rPr sz="1400" b="1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Прибрежный</a:t>
            </a:r>
            <a:r>
              <a:rPr sz="1400" b="1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Волжский</a:t>
            </a:r>
            <a:endParaRPr sz="14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Строительство</a:t>
            </a:r>
            <a:r>
              <a:rPr sz="1400" b="1" spc="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объездного</a:t>
            </a:r>
            <a:r>
              <a:rPr sz="1400" b="1" spc="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моста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вокруг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дамбы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ГЭС,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соединяющего</a:t>
            </a:r>
            <a:r>
              <a:rPr sz="1400" b="1" spc="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микрорайоны</a:t>
            </a:r>
            <a:endParaRPr sz="1400"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</a:pP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Волжский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Заволжье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868" y="981455"/>
            <a:ext cx="3328415" cy="21656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52671" y="981455"/>
            <a:ext cx="2286000" cy="21656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3535" y="981455"/>
            <a:ext cx="2257043" cy="216560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143002"/>
            <a:ext cx="76193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0" dirty="0">
                <a:solidFill>
                  <a:srgbClr val="943735"/>
                </a:solidFill>
                <a:latin typeface="Tahoma"/>
                <a:cs typeface="Tahoma"/>
              </a:rPr>
              <a:t>ИНВЕСТИЦИОННЫЕ</a:t>
            </a:r>
            <a:r>
              <a:rPr sz="1500" b="1" spc="65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130" dirty="0">
                <a:solidFill>
                  <a:srgbClr val="943735"/>
                </a:solidFill>
                <a:latin typeface="Tahoma"/>
                <a:cs typeface="Tahoma"/>
              </a:rPr>
              <a:t>ПРЕДЛОЖЕНИЯ|ОБЪЕКТЫ</a:t>
            </a:r>
            <a:r>
              <a:rPr sz="1500" b="1" spc="4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110" dirty="0">
                <a:solidFill>
                  <a:srgbClr val="943735"/>
                </a:solidFill>
                <a:latin typeface="Tahoma"/>
                <a:cs typeface="Tahoma"/>
              </a:rPr>
              <a:t>НЕЗАВЕРШЕННОГО</a:t>
            </a:r>
            <a:r>
              <a:rPr sz="1500" b="1" spc="8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70" dirty="0">
                <a:solidFill>
                  <a:srgbClr val="943735"/>
                </a:solidFill>
                <a:latin typeface="Tahoma"/>
                <a:cs typeface="Tahoma"/>
              </a:rPr>
              <a:t>СТРОИТЕЛЬСТВА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95928" y="548640"/>
            <a:ext cx="4464050" cy="30797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МИКРОРАЙОН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«БАМ»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6051" y="1053083"/>
            <a:ext cx="2511552" cy="156514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94487" y="2739644"/>
            <a:ext cx="187325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latin typeface="Tahoma"/>
                <a:cs typeface="Tahoma"/>
              </a:rPr>
              <a:t>Приборостроителей,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32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42475F"/>
                </a:solidFill>
                <a:latin typeface="Tahoma"/>
                <a:cs typeface="Tahoma"/>
              </a:rPr>
              <a:t>Объект</a:t>
            </a:r>
            <a:r>
              <a:rPr sz="1100" spc="-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90" dirty="0">
                <a:solidFill>
                  <a:srgbClr val="42475F"/>
                </a:solidFill>
                <a:latin typeface="Tahoma"/>
                <a:cs typeface="Tahoma"/>
              </a:rPr>
              <a:t>на</a:t>
            </a:r>
            <a:r>
              <a:rPr sz="1100" spc="1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42475F"/>
                </a:solidFill>
                <a:latin typeface="Tahoma"/>
                <a:cs typeface="Tahoma"/>
              </a:rPr>
              <a:t>торгах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66286" y="5915964"/>
            <a:ext cx="187325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latin typeface="Tahoma"/>
                <a:cs typeface="Tahoma"/>
              </a:rPr>
              <a:t>Приборостроителей,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26 </a:t>
            </a:r>
            <a:r>
              <a:rPr sz="1100" dirty="0">
                <a:solidFill>
                  <a:srgbClr val="42475F"/>
                </a:solidFill>
                <a:latin typeface="Tahoma"/>
                <a:cs typeface="Tahoma"/>
              </a:rPr>
              <a:t>Объект</a:t>
            </a:r>
            <a:r>
              <a:rPr sz="1100" spc="-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90" dirty="0">
                <a:solidFill>
                  <a:srgbClr val="42475F"/>
                </a:solidFill>
                <a:latin typeface="Tahoma"/>
                <a:cs typeface="Tahoma"/>
              </a:rPr>
              <a:t>на</a:t>
            </a:r>
            <a:r>
              <a:rPr sz="1100" spc="1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42475F"/>
                </a:solidFill>
                <a:latin typeface="Tahoma"/>
                <a:cs typeface="Tahoma"/>
              </a:rPr>
              <a:t>торгах </a:t>
            </a:r>
            <a:r>
              <a:rPr sz="1100" spc="55" dirty="0">
                <a:solidFill>
                  <a:srgbClr val="42475F"/>
                </a:solidFill>
                <a:latin typeface="Tahoma"/>
                <a:cs typeface="Tahoma"/>
              </a:rPr>
              <a:t>Жилищное</a:t>
            </a:r>
            <a:r>
              <a:rPr sz="1100" spc="-5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42475F"/>
                </a:solidFill>
                <a:latin typeface="Tahoma"/>
                <a:cs typeface="Tahoma"/>
              </a:rPr>
              <a:t>строительство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240" y="4218432"/>
            <a:ext cx="2481072" cy="161239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74370" y="5908649"/>
            <a:ext cx="223012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latin typeface="Tahoma"/>
                <a:cs typeface="Tahoma"/>
              </a:rPr>
              <a:t>Приборостроителей,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16 </a:t>
            </a:r>
            <a:r>
              <a:rPr sz="1100" spc="55" dirty="0">
                <a:solidFill>
                  <a:srgbClr val="42475F"/>
                </a:solidFill>
                <a:latin typeface="Tahoma"/>
                <a:cs typeface="Tahoma"/>
              </a:rPr>
              <a:t>Право</a:t>
            </a:r>
            <a:r>
              <a:rPr sz="1100" spc="-7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50" dirty="0">
                <a:solidFill>
                  <a:srgbClr val="42475F"/>
                </a:solidFill>
                <a:latin typeface="Tahoma"/>
                <a:cs typeface="Tahoma"/>
              </a:rPr>
              <a:t>собственности</a:t>
            </a:r>
            <a:r>
              <a:rPr sz="1100" spc="-5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85" dirty="0">
                <a:solidFill>
                  <a:srgbClr val="42475F"/>
                </a:solidFill>
                <a:latin typeface="Tahoma"/>
                <a:cs typeface="Tahoma"/>
              </a:rPr>
              <a:t>на</a:t>
            </a:r>
            <a:r>
              <a:rPr sz="1100" spc="-6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42475F"/>
                </a:solidFill>
                <a:latin typeface="Tahoma"/>
                <a:cs typeface="Tahoma"/>
              </a:rPr>
              <a:t>объект </a:t>
            </a:r>
            <a:r>
              <a:rPr sz="1100" spc="70" dirty="0">
                <a:solidFill>
                  <a:srgbClr val="42475F"/>
                </a:solidFill>
                <a:latin typeface="Tahoma"/>
                <a:cs typeface="Tahoma"/>
              </a:rPr>
              <a:t>не</a:t>
            </a:r>
            <a:r>
              <a:rPr sz="1100" spc="-8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100" spc="40" dirty="0">
                <a:solidFill>
                  <a:srgbClr val="42475F"/>
                </a:solidFill>
                <a:latin typeface="Tahoma"/>
                <a:cs typeface="Tahoma"/>
              </a:rPr>
              <a:t>зарегистрировано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21964" y="4216908"/>
            <a:ext cx="2328672" cy="161086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236208" y="4216908"/>
            <a:ext cx="2296795" cy="1610995"/>
          </a:xfrm>
          <a:prstGeom prst="rect">
            <a:avLst/>
          </a:prstGeom>
          <a:solidFill>
            <a:srgbClr val="7B7C90"/>
          </a:solidFill>
        </p:spPr>
        <p:txBody>
          <a:bodyPr vert="horz" wrap="square" lIns="0" tIns="43815" rIns="0" bIns="0" rtlCol="0">
            <a:spAutoFit/>
          </a:bodyPr>
          <a:lstStyle/>
          <a:p>
            <a:pPr marL="1271905">
              <a:lnSpc>
                <a:spcPct val="100000"/>
              </a:lnSpc>
              <a:spcBef>
                <a:spcPts val="345"/>
              </a:spcBef>
            </a:pPr>
            <a:r>
              <a:rPr sz="1200" b="1" spc="-10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200">
              <a:latin typeface="Tahoma"/>
              <a:cs typeface="Tahoma"/>
            </a:endParaRPr>
          </a:p>
          <a:p>
            <a:pPr marL="92075" marR="773430">
              <a:lnSpc>
                <a:spcPct val="100000"/>
              </a:lnSpc>
              <a:spcBef>
                <a:spcPts val="1440"/>
              </a:spcBef>
            </a:pPr>
            <a:r>
              <a:rPr sz="1500" b="1" spc="-10" dirty="0">
                <a:solidFill>
                  <a:srgbClr val="FFFFFF"/>
                </a:solidFill>
                <a:latin typeface="Tahoma"/>
                <a:cs typeface="Tahoma"/>
              </a:rPr>
              <a:t>Жилищное, общественно- деловое </a:t>
            </a:r>
            <a:r>
              <a:rPr sz="1500" b="1" spc="-20" dirty="0">
                <a:solidFill>
                  <a:srgbClr val="FFFFFF"/>
                </a:solidFill>
                <a:latin typeface="Tahoma"/>
                <a:cs typeface="Tahoma"/>
              </a:rPr>
              <a:t>строительство</a:t>
            </a:r>
            <a:endParaRPr sz="150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20767" y="1053083"/>
            <a:ext cx="3912108" cy="293217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592569" y="2414473"/>
            <a:ext cx="15779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Tahoma"/>
                <a:cs typeface="Tahoma"/>
              </a:rPr>
              <a:t>Приборостроителей,</a:t>
            </a:r>
            <a:r>
              <a:rPr sz="1000" b="1" spc="85" dirty="0">
                <a:latin typeface="Tahoma"/>
                <a:cs typeface="Tahoma"/>
              </a:rPr>
              <a:t> </a:t>
            </a:r>
            <a:r>
              <a:rPr sz="1000" b="1" spc="-25" dirty="0">
                <a:latin typeface="Tahoma"/>
                <a:cs typeface="Tahoma"/>
              </a:rPr>
              <a:t>16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76365" y="2885312"/>
            <a:ext cx="15773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Tahoma"/>
                <a:cs typeface="Tahoma"/>
              </a:rPr>
              <a:t>Приборостроителей,</a:t>
            </a:r>
            <a:r>
              <a:rPr sz="1000" b="1" spc="95" dirty="0">
                <a:latin typeface="Tahoma"/>
                <a:cs typeface="Tahoma"/>
              </a:rPr>
              <a:t> </a:t>
            </a:r>
            <a:r>
              <a:rPr sz="1000" b="1" spc="-25" dirty="0">
                <a:latin typeface="Tahoma"/>
                <a:cs typeface="Tahoma"/>
              </a:rPr>
              <a:t>26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11085" y="3535172"/>
            <a:ext cx="15773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Tahoma"/>
                <a:cs typeface="Tahoma"/>
              </a:rPr>
              <a:t>Приборостроителей,</a:t>
            </a:r>
            <a:r>
              <a:rPr sz="1000" b="1" spc="95" dirty="0">
                <a:latin typeface="Tahoma"/>
                <a:cs typeface="Tahoma"/>
              </a:rPr>
              <a:t> </a:t>
            </a:r>
            <a:r>
              <a:rPr sz="1000" b="1" spc="-25" dirty="0">
                <a:latin typeface="Tahoma"/>
                <a:cs typeface="Tahoma"/>
              </a:rPr>
              <a:t>32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143002"/>
            <a:ext cx="76193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0" dirty="0">
                <a:solidFill>
                  <a:srgbClr val="943735"/>
                </a:solidFill>
                <a:latin typeface="Tahoma"/>
                <a:cs typeface="Tahoma"/>
              </a:rPr>
              <a:t>ИНВЕСТИЦИОННЫЕ</a:t>
            </a:r>
            <a:r>
              <a:rPr sz="1500" b="1" spc="65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130" dirty="0">
                <a:solidFill>
                  <a:srgbClr val="943735"/>
                </a:solidFill>
                <a:latin typeface="Tahoma"/>
                <a:cs typeface="Tahoma"/>
              </a:rPr>
              <a:t>ПРЕДЛОЖЕНИЯ|ОБЪЕКТЫ</a:t>
            </a:r>
            <a:r>
              <a:rPr sz="1500" b="1" spc="4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110" dirty="0">
                <a:solidFill>
                  <a:srgbClr val="943735"/>
                </a:solidFill>
                <a:latin typeface="Tahoma"/>
                <a:cs typeface="Tahoma"/>
              </a:rPr>
              <a:t>НЕЗАВЕРШЕННОГО</a:t>
            </a:r>
            <a:r>
              <a:rPr sz="1500" b="1" spc="8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70" dirty="0">
                <a:solidFill>
                  <a:srgbClr val="943735"/>
                </a:solidFill>
                <a:latin typeface="Tahoma"/>
                <a:cs typeface="Tahoma"/>
              </a:rPr>
              <a:t>СТРОИТЕЛЬСТВА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95928" y="548640"/>
            <a:ext cx="4464050" cy="30797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МИКРОРАЙОН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«СЕВЕРНЫЙ»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708" y="964691"/>
            <a:ext cx="4527804" cy="30403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708" y="4076700"/>
            <a:ext cx="4527804" cy="236524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449823" y="964691"/>
            <a:ext cx="3009900" cy="2475230"/>
          </a:xfrm>
          <a:prstGeom prst="rect">
            <a:avLst/>
          </a:prstGeom>
          <a:solidFill>
            <a:srgbClr val="D2D2D7"/>
          </a:solidFill>
        </p:spPr>
        <p:txBody>
          <a:bodyPr vert="horz" wrap="square" lIns="0" tIns="508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endParaRPr sz="1500">
              <a:latin typeface="Times New Roman"/>
              <a:cs typeface="Times New Roman"/>
            </a:endParaRPr>
          </a:p>
          <a:p>
            <a:pPr marL="92710" marR="142240">
              <a:lnSpc>
                <a:spcPct val="100000"/>
              </a:lnSpc>
            </a:pPr>
            <a:r>
              <a:rPr sz="1500" dirty="0">
                <a:solidFill>
                  <a:srgbClr val="42475F"/>
                </a:solidFill>
                <a:latin typeface="Tahoma"/>
                <a:cs typeface="Tahoma"/>
              </a:rPr>
              <a:t>Объект</a:t>
            </a:r>
            <a:r>
              <a:rPr sz="1500" spc="17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65" dirty="0">
                <a:solidFill>
                  <a:srgbClr val="42475F"/>
                </a:solidFill>
                <a:latin typeface="Tahoma"/>
                <a:cs typeface="Tahoma"/>
              </a:rPr>
              <a:t>незавершенного </a:t>
            </a:r>
            <a:r>
              <a:rPr sz="1500" dirty="0">
                <a:solidFill>
                  <a:srgbClr val="42475F"/>
                </a:solidFill>
                <a:latin typeface="Tahoma"/>
                <a:cs typeface="Tahoma"/>
              </a:rPr>
              <a:t>строительства,</a:t>
            </a:r>
            <a:r>
              <a:rPr sz="1500" spc="1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-85" dirty="0">
                <a:solidFill>
                  <a:srgbClr val="42475F"/>
                </a:solidFill>
                <a:latin typeface="Tahoma"/>
                <a:cs typeface="Tahoma"/>
              </a:rPr>
              <a:t>г.</a:t>
            </a:r>
            <a:r>
              <a:rPr sz="1500" spc="9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45" dirty="0">
                <a:solidFill>
                  <a:srgbClr val="42475F"/>
                </a:solidFill>
                <a:latin typeface="Tahoma"/>
                <a:cs typeface="Tahoma"/>
              </a:rPr>
              <a:t>Рыбинск,</a:t>
            </a:r>
            <a:r>
              <a:rPr sz="1500" spc="10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-25" dirty="0">
                <a:solidFill>
                  <a:srgbClr val="42475F"/>
                </a:solidFill>
                <a:latin typeface="Tahoma"/>
                <a:cs typeface="Tahoma"/>
              </a:rPr>
              <a:t>ул. </a:t>
            </a:r>
            <a:r>
              <a:rPr sz="1500" spc="55" dirty="0">
                <a:solidFill>
                  <a:srgbClr val="42475F"/>
                </a:solidFill>
                <a:latin typeface="Tahoma"/>
                <a:cs typeface="Tahoma"/>
              </a:rPr>
              <a:t>Баженова,</a:t>
            </a:r>
            <a:r>
              <a:rPr sz="1500" spc="-4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42475F"/>
                </a:solidFill>
                <a:latin typeface="Tahoma"/>
                <a:cs typeface="Tahoma"/>
              </a:rPr>
              <a:t>д.</a:t>
            </a:r>
            <a:r>
              <a:rPr sz="1500" spc="-6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-25" dirty="0">
                <a:solidFill>
                  <a:srgbClr val="42475F"/>
                </a:solidFill>
                <a:latin typeface="Tahoma"/>
                <a:cs typeface="Tahoma"/>
              </a:rPr>
              <a:t>11б</a:t>
            </a:r>
            <a:endParaRPr sz="1500">
              <a:latin typeface="Tahoma"/>
              <a:cs typeface="Tahoma"/>
            </a:endParaRPr>
          </a:p>
          <a:p>
            <a:pPr marL="92710">
              <a:lnSpc>
                <a:spcPct val="100000"/>
              </a:lnSpc>
              <a:spcBef>
                <a:spcPts val="1800"/>
              </a:spcBef>
            </a:pPr>
            <a:r>
              <a:rPr sz="1500" dirty="0">
                <a:solidFill>
                  <a:srgbClr val="42475F"/>
                </a:solidFill>
                <a:latin typeface="Tahoma"/>
                <a:cs typeface="Tahoma"/>
              </a:rPr>
              <a:t>Объект</a:t>
            </a:r>
            <a:r>
              <a:rPr sz="1500" spc="3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125" dirty="0">
                <a:solidFill>
                  <a:srgbClr val="42475F"/>
                </a:solidFill>
                <a:latin typeface="Tahoma"/>
                <a:cs typeface="Tahoma"/>
              </a:rPr>
              <a:t>на</a:t>
            </a:r>
            <a:r>
              <a:rPr sz="1500" spc="2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42475F"/>
                </a:solidFill>
                <a:latin typeface="Tahoma"/>
                <a:cs typeface="Tahoma"/>
              </a:rPr>
              <a:t>торгах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69408" y="5157215"/>
            <a:ext cx="3435350" cy="1264920"/>
          </a:xfrm>
          <a:prstGeom prst="rect">
            <a:avLst/>
          </a:prstGeom>
          <a:solidFill>
            <a:srgbClr val="7B7C90"/>
          </a:solidFill>
        </p:spPr>
        <p:txBody>
          <a:bodyPr vert="horz" wrap="square" lIns="0" tIns="43815" rIns="0" bIns="0" rtlCol="0">
            <a:spAutoFit/>
          </a:bodyPr>
          <a:lstStyle/>
          <a:p>
            <a:pPr marR="84455" algn="r">
              <a:lnSpc>
                <a:spcPct val="100000"/>
              </a:lnSpc>
              <a:spcBef>
                <a:spcPts val="345"/>
              </a:spcBef>
            </a:pPr>
            <a:r>
              <a:rPr sz="1200" b="1" spc="-10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200">
              <a:latin typeface="Tahoma"/>
              <a:cs typeface="Tahoma"/>
            </a:endParaRPr>
          </a:p>
          <a:p>
            <a:pPr marL="92075" marR="270510">
              <a:lnSpc>
                <a:spcPct val="100000"/>
              </a:lnSpc>
              <a:spcBef>
                <a:spcPts val="1440"/>
              </a:spcBef>
            </a:pPr>
            <a:r>
              <a:rPr sz="1500" b="1" spc="-10" dirty="0">
                <a:solidFill>
                  <a:srgbClr val="FFFFFF"/>
                </a:solidFill>
                <a:latin typeface="Tahoma"/>
                <a:cs typeface="Tahoma"/>
              </a:rPr>
              <a:t>Общественно-деловое </a:t>
            </a:r>
            <a:r>
              <a:rPr sz="1500" b="1" spc="-20" dirty="0">
                <a:solidFill>
                  <a:srgbClr val="FFFFFF"/>
                </a:solidFill>
                <a:latin typeface="Tahoma"/>
                <a:cs typeface="Tahoma"/>
              </a:rPr>
              <a:t>строительство,</a:t>
            </a:r>
            <a:r>
              <a:rPr sz="15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Tahoma"/>
                <a:cs typeface="Tahoma"/>
              </a:rPr>
              <a:t>спорткомплекс,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фитнес-</a:t>
            </a:r>
            <a:r>
              <a:rPr sz="1500" b="1" spc="-20" dirty="0">
                <a:solidFill>
                  <a:srgbClr val="FFFFFF"/>
                </a:solidFill>
                <a:latin typeface="Tahoma"/>
                <a:cs typeface="Tahoma"/>
              </a:rPr>
              <a:t>центр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020" y="923544"/>
            <a:ext cx="5059680" cy="4404360"/>
            <a:chOff x="160020" y="923544"/>
            <a:chExt cx="5059680" cy="4404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784" y="2991611"/>
              <a:ext cx="5042916" cy="23362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20" y="923544"/>
              <a:ext cx="2833116" cy="440436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74370" y="143002"/>
            <a:ext cx="76193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0" dirty="0">
                <a:solidFill>
                  <a:srgbClr val="943735"/>
                </a:solidFill>
                <a:latin typeface="Tahoma"/>
                <a:cs typeface="Tahoma"/>
              </a:rPr>
              <a:t>ИНВЕСТИЦИОННЫЕ</a:t>
            </a:r>
            <a:r>
              <a:rPr sz="1500" b="1" spc="65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130" dirty="0">
                <a:solidFill>
                  <a:srgbClr val="943735"/>
                </a:solidFill>
                <a:latin typeface="Tahoma"/>
                <a:cs typeface="Tahoma"/>
              </a:rPr>
              <a:t>ПРЕДЛОЖЕНИЯ|ОБЪЕКТЫ</a:t>
            </a:r>
            <a:r>
              <a:rPr sz="1500" b="1" spc="4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110" dirty="0">
                <a:solidFill>
                  <a:srgbClr val="943735"/>
                </a:solidFill>
                <a:latin typeface="Tahoma"/>
                <a:cs typeface="Tahoma"/>
              </a:rPr>
              <a:t>НЕЗАВЕРШЕННОГО</a:t>
            </a:r>
            <a:r>
              <a:rPr sz="1500" b="1" spc="80" dirty="0">
                <a:solidFill>
                  <a:srgbClr val="943735"/>
                </a:solidFill>
                <a:latin typeface="Tahoma"/>
                <a:cs typeface="Tahoma"/>
              </a:rPr>
              <a:t> </a:t>
            </a:r>
            <a:r>
              <a:rPr sz="1500" b="1" spc="-70" dirty="0">
                <a:solidFill>
                  <a:srgbClr val="943735"/>
                </a:solidFill>
                <a:latin typeface="Tahoma"/>
                <a:cs typeface="Tahoma"/>
              </a:rPr>
              <a:t>СТРОИТЕЛЬСТВА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72270" y="45466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lang="ru-RU" sz="1800" spc="-25" dirty="0" smtClean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4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95928" y="548640"/>
            <a:ext cx="4464050" cy="30797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МИКРОРАЙОН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«ЦЕНТРАЛЬНЫЙ»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08676" y="3212592"/>
            <a:ext cx="3051048" cy="18790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05628" y="1062663"/>
            <a:ext cx="3054096" cy="180855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445633" y="2894838"/>
            <a:ext cx="1407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5" dirty="0">
                <a:latin typeface="Tahoma"/>
                <a:cs typeface="Tahoma"/>
              </a:rPr>
              <a:t>Карякинская,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-30" dirty="0">
                <a:latin typeface="Tahoma"/>
                <a:cs typeface="Tahoma"/>
              </a:rPr>
              <a:t>уч. </a:t>
            </a:r>
            <a:r>
              <a:rPr sz="1200" spc="-50" dirty="0">
                <a:latin typeface="Tahoma"/>
                <a:cs typeface="Tahoma"/>
              </a:rPr>
              <a:t>8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43854" y="5127497"/>
            <a:ext cx="9448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latin typeface="Tahoma"/>
                <a:cs typeface="Tahoma"/>
              </a:rPr>
              <a:t>Герцена,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29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31820" y="923544"/>
            <a:ext cx="2087880" cy="1948180"/>
          </a:xfrm>
          <a:prstGeom prst="rect">
            <a:avLst/>
          </a:prstGeom>
          <a:solidFill>
            <a:srgbClr val="D2D2D7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 marR="106045">
              <a:lnSpc>
                <a:spcPct val="100000"/>
              </a:lnSpc>
              <a:spcBef>
                <a:spcPts val="330"/>
              </a:spcBef>
            </a:pPr>
            <a:r>
              <a:rPr sz="1500" dirty="0">
                <a:solidFill>
                  <a:srgbClr val="42475F"/>
                </a:solidFill>
                <a:latin typeface="Tahoma"/>
                <a:cs typeface="Tahoma"/>
              </a:rPr>
              <a:t>Подготовка</a:t>
            </a:r>
            <a:r>
              <a:rPr sz="1500" spc="21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-50" dirty="0">
                <a:solidFill>
                  <a:srgbClr val="42475F"/>
                </a:solidFill>
                <a:latin typeface="Tahoma"/>
                <a:cs typeface="Tahoma"/>
              </a:rPr>
              <a:t>к </a:t>
            </a:r>
            <a:r>
              <a:rPr sz="1500" spc="70" dirty="0">
                <a:solidFill>
                  <a:srgbClr val="42475F"/>
                </a:solidFill>
                <a:latin typeface="Tahoma"/>
                <a:cs typeface="Tahoma"/>
              </a:rPr>
              <a:t>проведению</a:t>
            </a:r>
            <a:r>
              <a:rPr sz="1500" spc="-20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42475F"/>
                </a:solidFill>
                <a:latin typeface="Tahoma"/>
                <a:cs typeface="Tahoma"/>
              </a:rPr>
              <a:t>торгов, </a:t>
            </a:r>
            <a:r>
              <a:rPr sz="1500" dirty="0">
                <a:solidFill>
                  <a:srgbClr val="42475F"/>
                </a:solidFill>
                <a:latin typeface="Tahoma"/>
                <a:cs typeface="Tahoma"/>
              </a:rPr>
              <a:t>выставление</a:t>
            </a:r>
            <a:r>
              <a:rPr sz="1500" spc="335" dirty="0">
                <a:solidFill>
                  <a:srgbClr val="42475F"/>
                </a:solidFill>
                <a:latin typeface="Tahoma"/>
                <a:cs typeface="Tahoma"/>
              </a:rPr>
              <a:t> </a:t>
            </a:r>
            <a:r>
              <a:rPr sz="1500" spc="100" dirty="0">
                <a:solidFill>
                  <a:srgbClr val="42475F"/>
                </a:solidFill>
                <a:latin typeface="Tahoma"/>
                <a:cs typeface="Tahoma"/>
              </a:rPr>
              <a:t>на </a:t>
            </a:r>
            <a:r>
              <a:rPr sz="1500" spc="-10" dirty="0">
                <a:solidFill>
                  <a:srgbClr val="42475F"/>
                </a:solidFill>
                <a:latin typeface="Tahoma"/>
                <a:cs typeface="Tahoma"/>
              </a:rPr>
              <a:t>торги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0020" y="5492496"/>
            <a:ext cx="8598535" cy="1163320"/>
          </a:xfrm>
          <a:prstGeom prst="rect">
            <a:avLst/>
          </a:prstGeom>
          <a:solidFill>
            <a:srgbClr val="7B7C90"/>
          </a:solidFill>
        </p:spPr>
        <p:txBody>
          <a:bodyPr vert="horz" wrap="square" lIns="0" tIns="43815" rIns="0" bIns="0" rtlCol="0">
            <a:spAutoFit/>
          </a:bodyPr>
          <a:lstStyle/>
          <a:p>
            <a:pPr marR="83185" algn="r">
              <a:lnSpc>
                <a:spcPct val="100000"/>
              </a:lnSpc>
              <a:spcBef>
                <a:spcPts val="345"/>
              </a:spcBef>
            </a:pPr>
            <a:r>
              <a:rPr sz="1200" b="1" spc="-10" dirty="0">
                <a:solidFill>
                  <a:srgbClr val="943735"/>
                </a:solidFill>
                <a:latin typeface="Tahoma"/>
                <a:cs typeface="Tahoma"/>
              </a:rPr>
              <a:t>КОНЦЕПЦИЯ</a:t>
            </a:r>
            <a:endParaRPr sz="1200">
              <a:latin typeface="Tahoma"/>
              <a:cs typeface="Tahoma"/>
            </a:endParaRPr>
          </a:p>
          <a:p>
            <a:pPr marL="90805" marR="287655">
              <a:lnSpc>
                <a:spcPct val="100000"/>
              </a:lnSpc>
            </a:pPr>
            <a:r>
              <a:rPr sz="1500" b="1" spc="-10" dirty="0">
                <a:solidFill>
                  <a:srgbClr val="FFFFFF"/>
                </a:solidFill>
                <a:latin typeface="Tahoma"/>
                <a:cs typeface="Tahoma"/>
              </a:rPr>
              <a:t>Общественно-</a:t>
            </a:r>
            <a:r>
              <a:rPr sz="1500" b="1" spc="-30" dirty="0">
                <a:solidFill>
                  <a:srgbClr val="FFFFFF"/>
                </a:solidFill>
                <a:latin typeface="Tahoma"/>
                <a:cs typeface="Tahoma"/>
              </a:rPr>
              <a:t>деловое,</a:t>
            </a:r>
            <a:r>
              <a:rPr sz="15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75" dirty="0">
                <a:solidFill>
                  <a:srgbClr val="FFFFFF"/>
                </a:solidFill>
                <a:latin typeface="Tahoma"/>
                <a:cs typeface="Tahoma"/>
              </a:rPr>
              <a:t>жилищное</a:t>
            </a:r>
            <a:r>
              <a:rPr sz="15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Tahoma"/>
                <a:cs typeface="Tahoma"/>
              </a:rPr>
              <a:t>строительство,</a:t>
            </a:r>
            <a:r>
              <a:rPr sz="15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55" dirty="0">
                <a:solidFill>
                  <a:srgbClr val="FFFFFF"/>
                </a:solidFill>
                <a:latin typeface="Tahoma"/>
                <a:cs typeface="Tahoma"/>
              </a:rPr>
              <a:t>магазин,</a:t>
            </a:r>
            <a:r>
              <a:rPr sz="15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офис,</a:t>
            </a:r>
            <a:r>
              <a:rPr sz="15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30" dirty="0">
                <a:solidFill>
                  <a:srgbClr val="FFFFFF"/>
                </a:solidFill>
                <a:latin typeface="Tahoma"/>
                <a:cs typeface="Tahoma"/>
              </a:rPr>
              <a:t>гостиница,</a:t>
            </a:r>
            <a:r>
              <a:rPr sz="15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Tahoma"/>
                <a:cs typeface="Tahoma"/>
              </a:rPr>
              <a:t>апарт- </a:t>
            </a:r>
            <a:r>
              <a:rPr sz="1500" b="1" spc="-55" dirty="0">
                <a:solidFill>
                  <a:srgbClr val="FFFFFF"/>
                </a:solidFill>
                <a:latin typeface="Tahoma"/>
                <a:cs typeface="Tahoma"/>
              </a:rPr>
              <a:t>отель</a:t>
            </a:r>
            <a:r>
              <a:rPr sz="15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2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5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FFFFFF"/>
                </a:solidFill>
                <a:latin typeface="Tahoma"/>
                <a:cs typeface="Tahoma"/>
              </a:rPr>
              <a:t>центре</a:t>
            </a:r>
            <a:r>
              <a:rPr sz="15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Tahoma"/>
                <a:cs typeface="Tahoma"/>
              </a:rPr>
              <a:t>города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8150" y="1583563"/>
            <a:ext cx="86741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Tahoma"/>
                <a:cs typeface="Tahoma"/>
              </a:rPr>
              <a:t>Герцена,</a:t>
            </a:r>
            <a:r>
              <a:rPr sz="1100" b="1" spc="-45" dirty="0">
                <a:latin typeface="Tahoma"/>
                <a:cs typeface="Tahoma"/>
              </a:rPr>
              <a:t> </a:t>
            </a:r>
            <a:r>
              <a:rPr sz="1100" b="1" spc="-40" dirty="0">
                <a:latin typeface="Tahoma"/>
                <a:cs typeface="Tahoma"/>
              </a:rPr>
              <a:t>29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39185" y="4586096"/>
            <a:ext cx="13373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30" dirty="0">
                <a:latin typeface="Tahoma"/>
                <a:cs typeface="Tahoma"/>
              </a:rPr>
              <a:t>Карякинская,</a:t>
            </a:r>
            <a:r>
              <a:rPr sz="1100" b="1" spc="-50" dirty="0">
                <a:latin typeface="Tahoma"/>
                <a:cs typeface="Tahoma"/>
              </a:rPr>
              <a:t> </a:t>
            </a:r>
            <a:r>
              <a:rPr sz="1100" b="1" spc="-20" dirty="0">
                <a:latin typeface="Tahoma"/>
                <a:cs typeface="Tahoma"/>
              </a:rPr>
              <a:t>уч.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-50" dirty="0">
                <a:latin typeface="Tahoma"/>
                <a:cs typeface="Tahoma"/>
              </a:rPr>
              <a:t>8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1873" y="933703"/>
            <a:ext cx="6018530" cy="42360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765" marR="2363470">
              <a:lnSpc>
                <a:spcPct val="100000"/>
              </a:lnSpc>
              <a:spcBef>
                <a:spcPts val="105"/>
              </a:spcBef>
            </a:pPr>
            <a:r>
              <a:rPr sz="1400" spc="55" dirty="0">
                <a:latin typeface="Tahoma"/>
                <a:cs typeface="Tahoma"/>
              </a:rPr>
              <a:t>Глава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spc="90" dirty="0">
                <a:latin typeface="Tahoma"/>
                <a:cs typeface="Tahoma"/>
              </a:rPr>
              <a:t>городского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80" dirty="0">
                <a:latin typeface="Tahoma"/>
                <a:cs typeface="Tahoma"/>
              </a:rPr>
              <a:t>округа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spc="90" dirty="0">
                <a:latin typeface="Tahoma"/>
                <a:cs typeface="Tahoma"/>
              </a:rPr>
              <a:t>город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70" dirty="0">
                <a:latin typeface="Tahoma"/>
                <a:cs typeface="Tahoma"/>
              </a:rPr>
              <a:t>Рыбинск </a:t>
            </a:r>
            <a:r>
              <a:rPr sz="1400" spc="60" dirty="0">
                <a:latin typeface="Tahoma"/>
                <a:cs typeface="Tahoma"/>
              </a:rPr>
              <a:t>Рудаков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95" dirty="0">
                <a:latin typeface="Tahoma"/>
                <a:cs typeface="Tahoma"/>
              </a:rPr>
              <a:t>Дмитрий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Станиславович</a:t>
            </a:r>
            <a:endParaRPr sz="1400">
              <a:latin typeface="Tahoma"/>
              <a:cs typeface="Tahoma"/>
            </a:endParaRPr>
          </a:p>
          <a:p>
            <a:pPr marL="24765">
              <a:lnSpc>
                <a:spcPct val="100000"/>
              </a:lnSpc>
            </a:pPr>
            <a:r>
              <a:rPr sz="1400" spc="-20" dirty="0">
                <a:latin typeface="Tahoma"/>
                <a:cs typeface="Tahoma"/>
              </a:rPr>
              <a:t>тел.: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-80" dirty="0">
                <a:latin typeface="Tahoma"/>
                <a:cs typeface="Tahoma"/>
              </a:rPr>
              <a:t>+7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(4855)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29-00-</a:t>
            </a:r>
            <a:r>
              <a:rPr sz="1400" spc="-25" dirty="0">
                <a:latin typeface="Tahoma"/>
                <a:cs typeface="Tahoma"/>
              </a:rPr>
              <a:t>02,</a:t>
            </a:r>
            <a:endParaRPr sz="1400">
              <a:latin typeface="Tahoma"/>
              <a:cs typeface="Tahoma"/>
            </a:endParaRPr>
          </a:p>
          <a:p>
            <a:pPr marL="24765">
              <a:lnSpc>
                <a:spcPct val="100000"/>
              </a:lnSpc>
            </a:pPr>
            <a:r>
              <a:rPr sz="1400" spc="55" dirty="0">
                <a:latin typeface="Tahoma"/>
                <a:cs typeface="Tahoma"/>
              </a:rPr>
              <a:t>e-</a:t>
            </a:r>
            <a:r>
              <a:rPr sz="1400" dirty="0">
                <a:latin typeface="Tahoma"/>
                <a:cs typeface="Tahoma"/>
              </a:rPr>
              <a:t>mail:</a:t>
            </a:r>
            <a:r>
              <a:rPr sz="1400" spc="70" dirty="0">
                <a:latin typeface="Tahoma"/>
                <a:cs typeface="Tahoma"/>
              </a:rPr>
              <a:t> </a:t>
            </a:r>
            <a:r>
              <a:rPr sz="1400" u="sng" spc="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2"/>
              </a:rPr>
              <a:t>office@rybadm.ru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29"/>
              </a:spcBef>
            </a:pPr>
            <a:endParaRPr sz="1400">
              <a:latin typeface="Tahoma"/>
              <a:cs typeface="Tahoma"/>
            </a:endParaRPr>
          </a:p>
          <a:p>
            <a:pPr marL="12700" marR="206375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Первый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spc="75" dirty="0">
                <a:latin typeface="Tahoma"/>
                <a:cs typeface="Tahoma"/>
              </a:rPr>
              <a:t>заместитель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Главы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spc="105" dirty="0">
                <a:latin typeface="Tahoma"/>
                <a:cs typeface="Tahoma"/>
              </a:rPr>
              <a:t>Администрации </a:t>
            </a:r>
            <a:r>
              <a:rPr sz="1400" spc="55" dirty="0">
                <a:latin typeface="Tahoma"/>
                <a:cs typeface="Tahoma"/>
              </a:rPr>
              <a:t>Крюков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Евгений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spc="65" dirty="0">
                <a:latin typeface="Tahoma"/>
                <a:cs typeface="Tahoma"/>
              </a:rPr>
              <a:t>Владимирович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-20" dirty="0">
                <a:latin typeface="Tahoma"/>
                <a:cs typeface="Tahoma"/>
              </a:rPr>
              <a:t>тел.: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-75" dirty="0">
                <a:latin typeface="Tahoma"/>
                <a:cs typeface="Tahoma"/>
              </a:rPr>
              <a:t>+7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(4855)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29-00-</a:t>
            </a:r>
            <a:r>
              <a:rPr sz="1400" spc="-25" dirty="0">
                <a:latin typeface="Tahoma"/>
                <a:cs typeface="Tahoma"/>
              </a:rPr>
              <a:t>06,</a:t>
            </a:r>
            <a:endParaRPr sz="1400">
              <a:latin typeface="Tahoma"/>
              <a:cs typeface="Tahoma"/>
            </a:endParaRPr>
          </a:p>
          <a:p>
            <a:pPr marL="24765">
              <a:lnSpc>
                <a:spcPct val="100000"/>
              </a:lnSpc>
              <a:spcBef>
                <a:spcPts val="5"/>
              </a:spcBef>
            </a:pPr>
            <a:r>
              <a:rPr sz="1400" spc="55" dirty="0">
                <a:latin typeface="Tahoma"/>
                <a:cs typeface="Tahoma"/>
              </a:rPr>
              <a:t>e-</a:t>
            </a:r>
            <a:r>
              <a:rPr sz="1400" dirty="0">
                <a:latin typeface="Tahoma"/>
                <a:cs typeface="Tahoma"/>
              </a:rPr>
              <a:t>mail:</a:t>
            </a:r>
            <a:r>
              <a:rPr sz="1400" spc="70" dirty="0">
                <a:latin typeface="Tahoma"/>
                <a:cs typeface="Tahoma"/>
              </a:rPr>
              <a:t> </a:t>
            </a:r>
            <a:r>
              <a:rPr sz="1400" u="sng" spc="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2"/>
              </a:rPr>
              <a:t>office@rybadm.ru</a:t>
            </a:r>
            <a:endParaRPr sz="1400">
              <a:latin typeface="Tahoma"/>
              <a:cs typeface="Tahoma"/>
            </a:endParaRPr>
          </a:p>
          <a:p>
            <a:pPr marL="12700" marR="356235">
              <a:lnSpc>
                <a:spcPct val="100000"/>
              </a:lnSpc>
              <a:spcBef>
                <a:spcPts val="1680"/>
              </a:spcBef>
            </a:pPr>
            <a:r>
              <a:rPr sz="1400" spc="45" dirty="0">
                <a:latin typeface="Tahoma"/>
                <a:cs typeface="Tahoma"/>
              </a:rPr>
              <a:t>Начальник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управления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105" dirty="0">
                <a:latin typeface="Tahoma"/>
                <a:cs typeface="Tahoma"/>
              </a:rPr>
              <a:t>экономического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развития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spc="70" dirty="0">
                <a:latin typeface="Tahoma"/>
                <a:cs typeface="Tahoma"/>
              </a:rPr>
              <a:t>и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инвестиций </a:t>
            </a:r>
            <a:r>
              <a:rPr sz="1400" spc="105" dirty="0">
                <a:latin typeface="Tahoma"/>
                <a:cs typeface="Tahoma"/>
              </a:rPr>
              <a:t>Мещеряков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Илья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75" dirty="0">
                <a:latin typeface="Tahoma"/>
                <a:cs typeface="Tahoma"/>
              </a:rPr>
              <a:t>Александрович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-20" dirty="0">
                <a:latin typeface="Tahoma"/>
                <a:cs typeface="Tahoma"/>
              </a:rPr>
              <a:t>тел.: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-75" dirty="0">
                <a:latin typeface="Tahoma"/>
                <a:cs typeface="Tahoma"/>
              </a:rPr>
              <a:t>+7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(4855)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29-00-</a:t>
            </a:r>
            <a:r>
              <a:rPr sz="1400" spc="-25" dirty="0">
                <a:latin typeface="Tahoma"/>
                <a:cs typeface="Tahoma"/>
              </a:rPr>
              <a:t>35,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55" dirty="0">
                <a:latin typeface="Tahoma"/>
                <a:cs typeface="Tahoma"/>
              </a:rPr>
              <a:t>e-</a:t>
            </a:r>
            <a:r>
              <a:rPr sz="1400" dirty="0">
                <a:latin typeface="Tahoma"/>
                <a:cs typeface="Tahoma"/>
              </a:rPr>
              <a:t>mail:</a:t>
            </a:r>
            <a:r>
              <a:rPr sz="1400" spc="65" dirty="0">
                <a:latin typeface="Tahoma"/>
                <a:cs typeface="Tahoma"/>
              </a:rPr>
              <a:t> </a:t>
            </a:r>
            <a:r>
              <a:rPr sz="1400" u="sng" spc="7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3"/>
              </a:rPr>
              <a:t>econ@rybadm.ru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65"/>
              </a:spcBef>
            </a:pPr>
            <a:endParaRPr sz="1400">
              <a:latin typeface="Tahoma"/>
              <a:cs typeface="Tahoma"/>
            </a:endParaRPr>
          </a:p>
          <a:p>
            <a:pPr marL="17780">
              <a:lnSpc>
                <a:spcPct val="100000"/>
              </a:lnSpc>
            </a:pPr>
            <a:r>
              <a:rPr sz="1400" spc="85" dirty="0">
                <a:latin typeface="Tahoma"/>
                <a:cs typeface="Tahoma"/>
              </a:rPr>
              <a:t>Директор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114" dirty="0">
                <a:latin typeface="Tahoma"/>
                <a:cs typeface="Tahoma"/>
              </a:rPr>
              <a:t>департамента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90" dirty="0">
                <a:latin typeface="Tahoma"/>
                <a:cs typeface="Tahoma"/>
              </a:rPr>
              <a:t>имущественных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70" dirty="0">
                <a:latin typeface="Tahoma"/>
                <a:cs typeface="Tahoma"/>
              </a:rPr>
              <a:t>и</a:t>
            </a:r>
            <a:r>
              <a:rPr sz="1400" spc="-30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земельных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75" dirty="0">
                <a:latin typeface="Tahoma"/>
                <a:cs typeface="Tahoma"/>
              </a:rPr>
              <a:t>отношений</a:t>
            </a:r>
            <a:endParaRPr sz="1400">
              <a:latin typeface="Tahoma"/>
              <a:cs typeface="Tahoma"/>
            </a:endParaRPr>
          </a:p>
          <a:p>
            <a:pPr marL="17780">
              <a:lnSpc>
                <a:spcPct val="100000"/>
              </a:lnSpc>
            </a:pPr>
            <a:r>
              <a:rPr sz="1400" spc="125" dirty="0">
                <a:latin typeface="Tahoma"/>
                <a:cs typeface="Tahoma"/>
              </a:rPr>
              <a:t>Наумова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Ольга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65" dirty="0">
                <a:latin typeface="Tahoma"/>
                <a:cs typeface="Tahoma"/>
              </a:rPr>
              <a:t>Николаевна</a:t>
            </a:r>
            <a:endParaRPr sz="1400">
              <a:latin typeface="Tahoma"/>
              <a:cs typeface="Tahoma"/>
            </a:endParaRPr>
          </a:p>
          <a:p>
            <a:pPr marL="17780">
              <a:lnSpc>
                <a:spcPct val="100000"/>
              </a:lnSpc>
              <a:spcBef>
                <a:spcPts val="5"/>
              </a:spcBef>
            </a:pPr>
            <a:r>
              <a:rPr sz="1400" spc="-40" dirty="0">
                <a:latin typeface="Tahoma"/>
                <a:cs typeface="Tahoma"/>
              </a:rPr>
              <a:t>Тел.:</a:t>
            </a:r>
            <a:r>
              <a:rPr sz="1400" spc="-25" dirty="0">
                <a:latin typeface="Tahoma"/>
                <a:cs typeface="Tahoma"/>
              </a:rPr>
              <a:t> +7(4855)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20-44-</a:t>
            </a:r>
            <a:r>
              <a:rPr sz="1400" dirty="0">
                <a:latin typeface="Tahoma"/>
                <a:cs typeface="Tahoma"/>
              </a:rPr>
              <a:t>74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(доб.208),</a:t>
            </a:r>
            <a:endParaRPr sz="1400">
              <a:latin typeface="Tahoma"/>
              <a:cs typeface="Tahoma"/>
            </a:endParaRPr>
          </a:p>
          <a:p>
            <a:pPr marL="17780">
              <a:lnSpc>
                <a:spcPct val="100000"/>
              </a:lnSpc>
            </a:pPr>
            <a:r>
              <a:rPr sz="1400" spc="55" dirty="0">
                <a:latin typeface="Tahoma"/>
                <a:cs typeface="Tahoma"/>
              </a:rPr>
              <a:t>e-</a:t>
            </a:r>
            <a:r>
              <a:rPr sz="1400" dirty="0">
                <a:latin typeface="Tahoma"/>
                <a:cs typeface="Tahoma"/>
              </a:rPr>
              <a:t>mail:</a:t>
            </a:r>
            <a:r>
              <a:rPr sz="1400" spc="70" dirty="0">
                <a:latin typeface="Tahoma"/>
                <a:cs typeface="Tahoma"/>
              </a:rPr>
              <a:t> </a:t>
            </a:r>
            <a:r>
              <a:rPr sz="14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4"/>
              </a:rPr>
              <a:t>imush@rybadm.ru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7328" y="6119876"/>
            <a:ext cx="662241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100" dirty="0">
                <a:latin typeface="Tahoma"/>
                <a:cs typeface="Tahoma"/>
              </a:rPr>
              <a:t>Администрация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90" dirty="0">
                <a:latin typeface="Tahoma"/>
                <a:cs typeface="Tahoma"/>
              </a:rPr>
              <a:t>городского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spc="80" dirty="0">
                <a:latin typeface="Tahoma"/>
                <a:cs typeface="Tahoma"/>
              </a:rPr>
              <a:t>округа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90" dirty="0">
                <a:latin typeface="Tahoma"/>
                <a:cs typeface="Tahoma"/>
              </a:rPr>
              <a:t>город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75" dirty="0">
                <a:latin typeface="Tahoma"/>
                <a:cs typeface="Tahoma"/>
              </a:rPr>
              <a:t>Рыбинск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spc="100" dirty="0">
                <a:latin typeface="Tahoma"/>
                <a:cs typeface="Tahoma"/>
              </a:rPr>
              <a:t>Ярославской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90" dirty="0">
                <a:latin typeface="Tahoma"/>
                <a:cs typeface="Tahoma"/>
              </a:rPr>
              <a:t>области </a:t>
            </a:r>
            <a:r>
              <a:rPr sz="1400" dirty="0">
                <a:latin typeface="Tahoma"/>
                <a:cs typeface="Tahoma"/>
              </a:rPr>
              <a:t>152900,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spc="90" dirty="0">
                <a:latin typeface="Tahoma"/>
                <a:cs typeface="Tahoma"/>
              </a:rPr>
              <a:t>Ярославская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обл., </a:t>
            </a:r>
            <a:r>
              <a:rPr sz="1400" spc="-55" dirty="0">
                <a:latin typeface="Tahoma"/>
                <a:cs typeface="Tahoma"/>
              </a:rPr>
              <a:t>г.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Рыбинск,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ул.</a:t>
            </a:r>
            <a:r>
              <a:rPr sz="1400" spc="-10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Рабочая,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-50" dirty="0">
                <a:latin typeface="Tahoma"/>
                <a:cs typeface="Tahoma"/>
              </a:rPr>
              <a:t>1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9663" y="6138671"/>
            <a:ext cx="467867" cy="43738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4370" y="433196"/>
            <a:ext cx="13462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5" dirty="0"/>
              <a:t>КОНТАКТЫ</a:t>
            </a:r>
            <a:endParaRPr sz="2000"/>
          </a:p>
        </p:txBody>
      </p:sp>
      <p:sp>
        <p:nvSpPr>
          <p:cNvPr id="6" name="object 6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6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30" dirty="0"/>
              <a:t> </a:t>
            </a:r>
            <a:r>
              <a:rPr sz="2000" dirty="0"/>
              <a:t>|</a:t>
            </a:r>
            <a:r>
              <a:rPr sz="2000" spc="-40" dirty="0"/>
              <a:t> </a:t>
            </a:r>
            <a:r>
              <a:rPr sz="2000" spc="-70" dirty="0"/>
              <a:t>ОСНОВНЫЕ</a:t>
            </a:r>
            <a:r>
              <a:rPr sz="2000" spc="-40" dirty="0"/>
              <a:t> </a:t>
            </a:r>
            <a:r>
              <a:rPr sz="2000" spc="-100" dirty="0"/>
              <a:t>ПРЕИМУЩЕСТВА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2612" y="654558"/>
            <a:ext cx="7597775" cy="508698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03530" indent="-290830">
              <a:lnSpc>
                <a:spcPct val="100000"/>
              </a:lnSpc>
              <a:spcBef>
                <a:spcPts val="1300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spc="130" dirty="0">
                <a:solidFill>
                  <a:srgbClr val="404040"/>
                </a:solidFill>
                <a:latin typeface="Tahoma"/>
                <a:cs typeface="Tahoma"/>
              </a:rPr>
              <a:t>многоотраслевой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25" dirty="0">
                <a:solidFill>
                  <a:srgbClr val="404040"/>
                </a:solidFill>
                <a:latin typeface="Tahoma"/>
                <a:cs typeface="Tahoma"/>
              </a:rPr>
              <a:t>промышленный</a:t>
            </a:r>
            <a:r>
              <a:rPr sz="18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05" dirty="0">
                <a:solidFill>
                  <a:srgbClr val="404040"/>
                </a:solidFill>
                <a:latin typeface="Tahoma"/>
                <a:cs typeface="Tahoma"/>
              </a:rPr>
              <a:t>комплекс;</a:t>
            </a:r>
            <a:endParaRPr sz="1800">
              <a:latin typeface="Tahoma"/>
              <a:cs typeface="Tahoma"/>
            </a:endParaRPr>
          </a:p>
          <a:p>
            <a:pPr marL="12700" marR="861060" indent="290830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spc="55" dirty="0">
                <a:solidFill>
                  <a:srgbClr val="404040"/>
                </a:solidFill>
                <a:latin typeface="Tahoma"/>
                <a:cs typeface="Tahoma"/>
              </a:rPr>
              <a:t>выгодное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50" dirty="0">
                <a:solidFill>
                  <a:srgbClr val="404040"/>
                </a:solidFill>
                <a:latin typeface="Tahoma"/>
                <a:cs typeface="Tahoma"/>
              </a:rPr>
              <a:t>географическое</a:t>
            </a:r>
            <a:r>
              <a:rPr sz="18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95" dirty="0">
                <a:solidFill>
                  <a:srgbClr val="404040"/>
                </a:solidFill>
                <a:latin typeface="Tahoma"/>
                <a:cs typeface="Tahoma"/>
              </a:rPr>
              <a:t>положение,</a:t>
            </a:r>
            <a:r>
              <a:rPr sz="18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404040"/>
                </a:solidFill>
                <a:latin typeface="Tahoma"/>
                <a:cs typeface="Tahoma"/>
              </a:rPr>
              <a:t>наличие</a:t>
            </a:r>
            <a:r>
              <a:rPr sz="18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водных </a:t>
            </a:r>
            <a:r>
              <a:rPr sz="1800" spc="130" dirty="0">
                <a:solidFill>
                  <a:srgbClr val="404040"/>
                </a:solidFill>
                <a:latin typeface="Tahoma"/>
                <a:cs typeface="Tahoma"/>
              </a:rPr>
              <a:t>ресурсов;</a:t>
            </a:r>
            <a:endParaRPr sz="1800">
              <a:latin typeface="Tahoma"/>
              <a:cs typeface="Tahoma"/>
            </a:endParaRPr>
          </a:p>
          <a:p>
            <a:pPr marL="303530" indent="-290830">
              <a:lnSpc>
                <a:spcPct val="100000"/>
              </a:lnSpc>
              <a:spcBef>
                <a:spcPts val="1205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spc="114" dirty="0">
                <a:solidFill>
                  <a:srgbClr val="404040"/>
                </a:solidFill>
                <a:latin typeface="Tahoma"/>
                <a:cs typeface="Tahoma"/>
              </a:rPr>
              <a:t>обеспеченность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14" dirty="0">
                <a:solidFill>
                  <a:srgbClr val="404040"/>
                </a:solidFill>
                <a:latin typeface="Tahoma"/>
                <a:cs typeface="Tahoma"/>
              </a:rPr>
              <a:t>высококвалифицированными</a:t>
            </a:r>
            <a:r>
              <a:rPr sz="1800" spc="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0" dirty="0">
                <a:solidFill>
                  <a:srgbClr val="404040"/>
                </a:solidFill>
                <a:latin typeface="Tahoma"/>
                <a:cs typeface="Tahoma"/>
              </a:rPr>
              <a:t>трудовыми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190" dirty="0">
                <a:solidFill>
                  <a:srgbClr val="404040"/>
                </a:solidFill>
                <a:latin typeface="Tahoma"/>
                <a:cs typeface="Tahoma"/>
              </a:rPr>
              <a:t>ресурсами;</a:t>
            </a:r>
            <a:endParaRPr sz="1800">
              <a:latin typeface="Tahoma"/>
              <a:cs typeface="Tahoma"/>
            </a:endParaRPr>
          </a:p>
          <a:p>
            <a:pPr marL="12700" marR="5080" indent="290830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spc="95" dirty="0">
                <a:solidFill>
                  <a:srgbClr val="404040"/>
                </a:solidFill>
                <a:latin typeface="Tahoma"/>
                <a:cs typeface="Tahoma"/>
              </a:rPr>
              <a:t>многоуровневая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404040"/>
                </a:solidFill>
                <a:latin typeface="Tahoma"/>
                <a:cs typeface="Tahoma"/>
              </a:rPr>
              <a:t>образовательная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10" dirty="0">
                <a:solidFill>
                  <a:srgbClr val="404040"/>
                </a:solidFill>
                <a:latin typeface="Tahoma"/>
                <a:cs typeface="Tahoma"/>
              </a:rPr>
              <a:t>система</a:t>
            </a:r>
            <a:r>
              <a:rPr sz="18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90" dirty="0">
                <a:solidFill>
                  <a:srgbClr val="404040"/>
                </a:solidFill>
                <a:latin typeface="Tahoma"/>
                <a:cs typeface="Tahoma"/>
              </a:rPr>
              <a:t>и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404040"/>
                </a:solidFill>
                <a:latin typeface="Tahoma"/>
                <a:cs typeface="Tahoma"/>
              </a:rPr>
              <a:t>высокий</a:t>
            </a:r>
            <a:r>
              <a:rPr sz="1800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научный </a:t>
            </a:r>
            <a:r>
              <a:rPr sz="1800" spc="60" dirty="0">
                <a:solidFill>
                  <a:srgbClr val="404040"/>
                </a:solidFill>
                <a:latin typeface="Tahoma"/>
                <a:cs typeface="Tahoma"/>
              </a:rPr>
              <a:t>потенциал;</a:t>
            </a:r>
            <a:endParaRPr sz="1800">
              <a:latin typeface="Tahoma"/>
              <a:cs typeface="Tahoma"/>
            </a:endParaRPr>
          </a:p>
          <a:p>
            <a:pPr marL="303530" indent="-290830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spc="75" dirty="0">
                <a:solidFill>
                  <a:srgbClr val="404040"/>
                </a:solidFill>
                <a:latin typeface="Tahoma"/>
                <a:cs typeface="Tahoma"/>
              </a:rPr>
              <a:t>наличие</a:t>
            </a:r>
            <a:r>
              <a:rPr sz="1800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404040"/>
                </a:solidFill>
                <a:latin typeface="Tahoma"/>
                <a:cs typeface="Tahoma"/>
              </a:rPr>
              <a:t>перспективных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0" dirty="0">
                <a:solidFill>
                  <a:srgbClr val="404040"/>
                </a:solidFill>
                <a:latin typeface="Tahoma"/>
                <a:cs typeface="Tahoma"/>
              </a:rPr>
              <a:t>инвестиционных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45" dirty="0">
                <a:solidFill>
                  <a:srgbClr val="404040"/>
                </a:solidFill>
                <a:latin typeface="Tahoma"/>
                <a:cs typeface="Tahoma"/>
              </a:rPr>
              <a:t>площадок</a:t>
            </a:r>
            <a:r>
              <a:rPr sz="1800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404040"/>
                </a:solidFill>
                <a:latin typeface="Tahoma"/>
                <a:cs typeface="Tahoma"/>
              </a:rPr>
              <a:t>для</a:t>
            </a:r>
            <a:endParaRPr sz="1800">
              <a:latin typeface="Tahoma"/>
              <a:cs typeface="Tahoma"/>
            </a:endParaRPr>
          </a:p>
          <a:p>
            <a:pPr marL="12700" marR="578485">
              <a:lnSpc>
                <a:spcPct val="100000"/>
              </a:lnSpc>
            </a:pPr>
            <a:r>
              <a:rPr sz="1800" spc="100" dirty="0">
                <a:solidFill>
                  <a:srgbClr val="404040"/>
                </a:solidFill>
                <a:latin typeface="Tahoma"/>
                <a:cs typeface="Tahoma"/>
              </a:rPr>
              <a:t>создания</a:t>
            </a:r>
            <a:r>
              <a:rPr sz="1800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14" dirty="0">
                <a:solidFill>
                  <a:srgbClr val="404040"/>
                </a:solidFill>
                <a:latin typeface="Tahoma"/>
                <a:cs typeface="Tahoma"/>
              </a:rPr>
              <a:t>промышленных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404040"/>
                </a:solidFill>
                <a:latin typeface="Tahoma"/>
                <a:cs typeface="Tahoma"/>
              </a:rPr>
              <a:t>производств,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404040"/>
                </a:solidFill>
                <a:latin typeface="Tahoma"/>
                <a:cs typeface="Tahoma"/>
              </a:rPr>
              <a:t>строительства</a:t>
            </a:r>
            <a:r>
              <a:rPr sz="1800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жилья, </a:t>
            </a:r>
            <a:r>
              <a:rPr sz="1800" spc="55" dirty="0">
                <a:solidFill>
                  <a:srgbClr val="404040"/>
                </a:solidFill>
                <a:latin typeface="Tahoma"/>
                <a:cs typeface="Tahoma"/>
              </a:rPr>
              <a:t>объектов</a:t>
            </a:r>
            <a:r>
              <a:rPr sz="18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25" dirty="0">
                <a:solidFill>
                  <a:srgbClr val="404040"/>
                </a:solidFill>
                <a:latin typeface="Tahoma"/>
                <a:cs typeface="Tahoma"/>
              </a:rPr>
              <a:t>общественного</a:t>
            </a:r>
            <a:r>
              <a:rPr sz="1800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назначения;</a:t>
            </a:r>
            <a:endParaRPr sz="1800">
              <a:latin typeface="Tahoma"/>
              <a:cs typeface="Tahoma"/>
            </a:endParaRPr>
          </a:p>
          <a:p>
            <a:pPr marL="303530" indent="-290830">
              <a:lnSpc>
                <a:spcPct val="100000"/>
              </a:lnSpc>
              <a:spcBef>
                <a:spcPts val="1205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spc="60" dirty="0">
                <a:solidFill>
                  <a:srgbClr val="404040"/>
                </a:solidFill>
                <a:latin typeface="Tahoma"/>
                <a:cs typeface="Tahoma"/>
              </a:rPr>
              <a:t>высокая</a:t>
            </a:r>
            <a:r>
              <a:rPr sz="1800" spc="17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активность</a:t>
            </a:r>
            <a:r>
              <a:rPr sz="1800" spc="18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404040"/>
                </a:solidFill>
                <a:latin typeface="Tahoma"/>
                <a:cs typeface="Tahoma"/>
              </a:rPr>
              <a:t>населения;</a:t>
            </a:r>
            <a:endParaRPr sz="1800">
              <a:latin typeface="Tahoma"/>
              <a:cs typeface="Tahoma"/>
            </a:endParaRPr>
          </a:p>
          <a:p>
            <a:pPr marL="12700" marR="1829435" indent="290830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spc="50" dirty="0">
                <a:solidFill>
                  <a:srgbClr val="404040"/>
                </a:solidFill>
                <a:latin typeface="Tahoma"/>
                <a:cs typeface="Tahoma"/>
              </a:rPr>
              <a:t>положительный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опыт</a:t>
            </a:r>
            <a:r>
              <a:rPr sz="1800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25" dirty="0">
                <a:solidFill>
                  <a:srgbClr val="404040"/>
                </a:solidFill>
                <a:latin typeface="Tahoma"/>
                <a:cs typeface="Tahoma"/>
              </a:rPr>
              <a:t>реализации</a:t>
            </a:r>
            <a:r>
              <a:rPr sz="1800" spc="-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100" dirty="0">
                <a:solidFill>
                  <a:srgbClr val="404040"/>
                </a:solidFill>
                <a:latin typeface="Tahoma"/>
                <a:cs typeface="Tahoma"/>
              </a:rPr>
              <a:t>ряда</a:t>
            </a:r>
            <a:r>
              <a:rPr sz="1800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404040"/>
                </a:solidFill>
                <a:latin typeface="Tahoma"/>
                <a:cs typeface="Tahoma"/>
              </a:rPr>
              <a:t>крупных </a:t>
            </a:r>
            <a:r>
              <a:rPr sz="1800" spc="70" dirty="0">
                <a:solidFill>
                  <a:srgbClr val="404040"/>
                </a:solidFill>
                <a:latin typeface="Tahoma"/>
                <a:cs typeface="Tahoma"/>
              </a:rPr>
              <a:t>инвестиционных</a:t>
            </a:r>
            <a:r>
              <a:rPr sz="1800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404040"/>
                </a:solidFill>
                <a:latin typeface="Tahoma"/>
                <a:cs typeface="Tahoma"/>
              </a:rPr>
              <a:t>проектов;</a:t>
            </a:r>
            <a:endParaRPr sz="1800">
              <a:latin typeface="Tahoma"/>
              <a:cs typeface="Tahoma"/>
            </a:endParaRPr>
          </a:p>
          <a:p>
            <a:pPr marL="303530" indent="-290830">
              <a:lnSpc>
                <a:spcPct val="100000"/>
              </a:lnSpc>
              <a:spcBef>
                <a:spcPts val="1200"/>
              </a:spcBef>
              <a:buClr>
                <a:srgbClr val="622422"/>
              </a:buClr>
              <a:buChar char="►"/>
              <a:tabLst>
                <a:tab pos="303530" algn="l"/>
              </a:tabLst>
            </a:pPr>
            <a:r>
              <a:rPr sz="1800" dirty="0">
                <a:solidFill>
                  <a:srgbClr val="404040"/>
                </a:solidFill>
                <a:latin typeface="Tahoma"/>
                <a:cs typeface="Tahoma"/>
              </a:rPr>
              <a:t>развитая</a:t>
            </a:r>
            <a:r>
              <a:rPr sz="1800" spc="1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95" dirty="0">
                <a:solidFill>
                  <a:srgbClr val="404040"/>
                </a:solidFill>
                <a:latin typeface="Tahoma"/>
                <a:cs typeface="Tahoma"/>
              </a:rPr>
              <a:t>транспортная</a:t>
            </a:r>
            <a:r>
              <a:rPr sz="1800" spc="10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60" dirty="0">
                <a:solidFill>
                  <a:srgbClr val="404040"/>
                </a:solidFill>
                <a:latin typeface="Tahoma"/>
                <a:cs typeface="Tahoma"/>
              </a:rPr>
              <a:t>сеть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577" y="2447589"/>
            <a:ext cx="3267387" cy="4105611"/>
          </a:xfrm>
          <a:prstGeom prst="rect">
            <a:avLst/>
          </a:prstGeom>
          <a:ln w="3175">
            <a:solidFill>
              <a:srgbClr val="D99593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108000" marR="341630" indent="108000" algn="just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20" dirty="0">
                <a:solidFill>
                  <a:srgbClr val="333333"/>
                </a:solidFill>
                <a:latin typeface="Tahoma"/>
                <a:cs typeface="Tahoma"/>
              </a:rPr>
              <a:t>авиадвигатели,</a:t>
            </a:r>
            <a:r>
              <a:rPr sz="1200" spc="28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75" dirty="0">
                <a:solidFill>
                  <a:srgbClr val="333333"/>
                </a:solidFill>
                <a:latin typeface="Tahoma"/>
                <a:cs typeface="Tahoma"/>
              </a:rPr>
              <a:t>промышленные 	</a:t>
            </a:r>
            <a:r>
              <a:rPr sz="1200" dirty="0">
                <a:solidFill>
                  <a:srgbClr val="333333"/>
                </a:solidFill>
                <a:latin typeface="Tahoma"/>
                <a:cs typeface="Tahoma"/>
              </a:rPr>
              <a:t>газовые</a:t>
            </a:r>
            <a:r>
              <a:rPr sz="1200" spc="21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турбины;</a:t>
            </a:r>
            <a:endParaRPr sz="1200" dirty="0">
              <a:latin typeface="Tahoma"/>
              <a:cs typeface="Tahoma"/>
            </a:endParaRPr>
          </a:p>
          <a:p>
            <a:pPr marL="108000" marR="227965" indent="108000" algn="just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45" dirty="0">
                <a:solidFill>
                  <a:srgbClr val="333333"/>
                </a:solidFill>
                <a:latin typeface="Tahoma"/>
                <a:cs typeface="Tahoma"/>
              </a:rPr>
              <a:t>газотурбинные</a:t>
            </a:r>
            <a:r>
              <a:rPr sz="1200" spc="-1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и</a:t>
            </a:r>
            <a:r>
              <a:rPr sz="1200" spc="-1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газопоршневые 	</a:t>
            </a: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установки,</a:t>
            </a:r>
            <a:r>
              <a:rPr sz="1200" spc="3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333333"/>
                </a:solidFill>
                <a:latin typeface="Tahoma"/>
                <a:cs typeface="Tahoma"/>
              </a:rPr>
              <a:t>газоперекачивающие 	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агрегаты;</a:t>
            </a:r>
            <a:endParaRPr sz="1200" dirty="0">
              <a:latin typeface="Tahoma"/>
              <a:cs typeface="Tahoma"/>
            </a:endParaRPr>
          </a:p>
          <a:p>
            <a:pPr marL="108000" marR="6985" indent="108000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50" dirty="0">
                <a:solidFill>
                  <a:srgbClr val="333333"/>
                </a:solidFill>
                <a:latin typeface="Tahoma"/>
                <a:cs typeface="Tahoma"/>
              </a:rPr>
              <a:t>снегоходы,</a:t>
            </a:r>
            <a:r>
              <a:rPr sz="1200" spc="13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квадроциклы;</a:t>
            </a:r>
            <a:r>
              <a:rPr sz="1200" spc="16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333333"/>
                </a:solidFill>
                <a:latin typeface="Tahoma"/>
                <a:cs typeface="Tahoma"/>
              </a:rPr>
              <a:t>дорожные 	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катки;</a:t>
            </a:r>
            <a:endParaRPr sz="1200" dirty="0">
              <a:latin typeface="Tahoma"/>
              <a:cs typeface="Tahoma"/>
            </a:endParaRPr>
          </a:p>
          <a:p>
            <a:pPr marL="108000" marR="24765" indent="108000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140" dirty="0">
                <a:solidFill>
                  <a:srgbClr val="333333"/>
                </a:solidFill>
                <a:latin typeface="Tahoma"/>
                <a:cs typeface="Tahoma"/>
              </a:rPr>
              <a:t>морские</a:t>
            </a:r>
            <a:r>
              <a:rPr sz="1200" spc="-4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и</a:t>
            </a:r>
            <a:r>
              <a:rPr sz="1200" spc="-3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333333"/>
                </a:solidFill>
                <a:latin typeface="Tahoma"/>
                <a:cs typeface="Tahoma"/>
              </a:rPr>
              <a:t>речные</a:t>
            </a:r>
            <a:r>
              <a:rPr sz="1200" spc="-5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120" dirty="0">
                <a:solidFill>
                  <a:srgbClr val="333333"/>
                </a:solidFill>
                <a:latin typeface="Tahoma"/>
                <a:cs typeface="Tahoma"/>
              </a:rPr>
              <a:t>суда</a:t>
            </a:r>
            <a:r>
              <a:rPr sz="1200" spc="-3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различного 	назначения;</a:t>
            </a:r>
            <a:endParaRPr sz="1200" dirty="0">
              <a:latin typeface="Tahoma"/>
              <a:cs typeface="Tahoma"/>
            </a:endParaRPr>
          </a:p>
          <a:p>
            <a:pPr marL="108000" marR="52069" indent="108000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75" dirty="0">
                <a:solidFill>
                  <a:srgbClr val="333333"/>
                </a:solidFill>
                <a:latin typeface="Tahoma"/>
                <a:cs typeface="Tahoma"/>
              </a:rPr>
              <a:t>радиоэлектронная</a:t>
            </a: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100" dirty="0">
                <a:solidFill>
                  <a:srgbClr val="333333"/>
                </a:solidFill>
                <a:latin typeface="Tahoma"/>
                <a:cs typeface="Tahoma"/>
              </a:rPr>
              <a:t>аппаратура</a:t>
            </a:r>
            <a:r>
              <a:rPr sz="120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333333"/>
                </a:solidFill>
                <a:latin typeface="Tahoma"/>
                <a:cs typeface="Tahoma"/>
              </a:rPr>
              <a:t>для 	</a:t>
            </a:r>
            <a:r>
              <a:rPr sz="1200" spc="65" dirty="0">
                <a:solidFill>
                  <a:srgbClr val="333333"/>
                </a:solidFill>
                <a:latin typeface="Tahoma"/>
                <a:cs typeface="Tahoma"/>
              </a:rPr>
              <a:t>авиации,</a:t>
            </a:r>
            <a:r>
              <a:rPr sz="1200" spc="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33333"/>
                </a:solidFill>
                <a:latin typeface="Tahoma"/>
                <a:cs typeface="Tahoma"/>
              </a:rPr>
              <a:t>связи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и</a:t>
            </a: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управления;</a:t>
            </a:r>
            <a:endParaRPr sz="1200" dirty="0">
              <a:latin typeface="Tahoma"/>
              <a:cs typeface="Tahoma"/>
            </a:endParaRPr>
          </a:p>
          <a:p>
            <a:pPr marL="108000" indent="108000">
              <a:lnSpc>
                <a:spcPct val="100000"/>
              </a:lnSpc>
              <a:buChar char="-"/>
              <a:tabLst>
                <a:tab pos="262890" algn="l"/>
              </a:tabLst>
            </a:pPr>
            <a:r>
              <a:rPr sz="1200" spc="80" dirty="0">
                <a:solidFill>
                  <a:srgbClr val="333333"/>
                </a:solidFill>
                <a:latin typeface="Tahoma"/>
                <a:cs typeface="Tahoma"/>
              </a:rPr>
              <a:t>кабели</a:t>
            </a:r>
            <a:r>
              <a:rPr sz="1200" spc="-1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разночастотные;</a:t>
            </a:r>
            <a:endParaRPr sz="1200" dirty="0">
              <a:latin typeface="Tahoma"/>
              <a:cs typeface="Tahoma"/>
            </a:endParaRPr>
          </a:p>
          <a:p>
            <a:pPr marL="108000" marR="57785" indent="108000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трубопроводная</a:t>
            </a:r>
            <a:r>
              <a:rPr sz="1200" spc="-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запорная 	</a:t>
            </a:r>
            <a:r>
              <a:rPr sz="1200" spc="105" dirty="0">
                <a:solidFill>
                  <a:srgbClr val="333333"/>
                </a:solidFill>
                <a:latin typeface="Tahoma"/>
                <a:cs typeface="Tahoma"/>
              </a:rPr>
              <a:t>арматура;</a:t>
            </a:r>
            <a:r>
              <a:rPr sz="1200" spc="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333333"/>
                </a:solidFill>
                <a:latin typeface="Tahoma"/>
                <a:cs typeface="Tahoma"/>
              </a:rPr>
              <a:t>инструмент</a:t>
            </a:r>
            <a:r>
              <a:rPr sz="1200" spc="-5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и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333333"/>
                </a:solidFill>
                <a:latin typeface="Tahoma"/>
                <a:cs typeface="Tahoma"/>
              </a:rPr>
              <a:t>оснастка;</a:t>
            </a:r>
            <a:endParaRPr sz="1200" dirty="0">
              <a:latin typeface="Tahoma"/>
              <a:cs typeface="Tahoma"/>
            </a:endParaRPr>
          </a:p>
          <a:p>
            <a:pPr marL="108000" marR="391795" indent="108000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различные</a:t>
            </a:r>
            <a:r>
              <a:rPr sz="1200" spc="5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виды</a:t>
            </a:r>
            <a:r>
              <a:rPr sz="1200" spc="5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333333"/>
                </a:solidFill>
                <a:latin typeface="Tahoma"/>
                <a:cs typeface="Tahoma"/>
              </a:rPr>
              <a:t>инструмента</a:t>
            </a:r>
            <a:r>
              <a:rPr sz="1200" spc="4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и 	</a:t>
            </a:r>
            <a:r>
              <a:rPr sz="1200" spc="70" dirty="0">
                <a:solidFill>
                  <a:srgbClr val="333333"/>
                </a:solidFill>
                <a:latin typeface="Tahoma"/>
                <a:cs typeface="Tahoma"/>
              </a:rPr>
              <a:t>оснастки;</a:t>
            </a:r>
            <a:r>
              <a:rPr sz="120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333333"/>
                </a:solidFill>
                <a:latin typeface="Tahoma"/>
                <a:cs typeface="Tahoma"/>
              </a:rPr>
              <a:t>монолитный 	твердосплавный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333333"/>
                </a:solidFill>
                <a:latin typeface="Tahoma"/>
                <a:cs typeface="Tahoma"/>
              </a:rPr>
              <a:t>инструмент</a:t>
            </a:r>
            <a:r>
              <a:rPr sz="1200" spc="-1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175" dirty="0">
                <a:solidFill>
                  <a:srgbClr val="333333"/>
                </a:solidFill>
                <a:latin typeface="Tahoma"/>
                <a:cs typeface="Tahoma"/>
              </a:rPr>
              <a:t>с 	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наноструктурированным</a:t>
            </a:r>
            <a:endParaRPr sz="1200" dirty="0">
              <a:latin typeface="Tahoma"/>
              <a:cs typeface="Tahoma"/>
            </a:endParaRPr>
          </a:p>
          <a:p>
            <a:pPr marL="108000" indent="108000">
              <a:lnSpc>
                <a:spcPct val="100000"/>
              </a:lnSpc>
            </a:pPr>
            <a:r>
              <a:rPr sz="1200" spc="45" dirty="0">
                <a:solidFill>
                  <a:srgbClr val="333333"/>
                </a:solidFill>
                <a:latin typeface="Tahoma"/>
                <a:cs typeface="Tahoma"/>
              </a:rPr>
              <a:t>покрытием;</a:t>
            </a:r>
            <a:endParaRPr sz="1200" dirty="0">
              <a:latin typeface="Tahoma"/>
              <a:cs typeface="Tahoma"/>
            </a:endParaRPr>
          </a:p>
          <a:p>
            <a:pPr marL="108000" marR="937894" indent="108000">
              <a:lnSpc>
                <a:spcPct val="100000"/>
              </a:lnSpc>
              <a:buChar char="-"/>
              <a:tabLst>
                <a:tab pos="263525" algn="l"/>
              </a:tabLst>
            </a:pPr>
            <a:r>
              <a:rPr sz="1200" spc="90" dirty="0">
                <a:solidFill>
                  <a:srgbClr val="333333"/>
                </a:solidFill>
                <a:latin typeface="Tahoma"/>
                <a:cs typeface="Tahoma"/>
              </a:rPr>
              <a:t>мука,</a:t>
            </a:r>
            <a:r>
              <a:rPr sz="1200" spc="-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333333"/>
                </a:solidFill>
                <a:latin typeface="Tahoma"/>
                <a:cs typeface="Tahoma"/>
              </a:rPr>
              <a:t>хлебобулочные</a:t>
            </a:r>
            <a:r>
              <a:rPr sz="1200" spc="-4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333333"/>
                </a:solidFill>
                <a:latin typeface="Tahoma"/>
                <a:cs typeface="Tahoma"/>
              </a:rPr>
              <a:t>и 	</a:t>
            </a:r>
            <a:r>
              <a:rPr sz="1200" spc="90" dirty="0">
                <a:solidFill>
                  <a:srgbClr val="333333"/>
                </a:solidFill>
                <a:latin typeface="Tahoma"/>
                <a:cs typeface="Tahoma"/>
              </a:rPr>
              <a:t>мясомолочные</a:t>
            </a:r>
            <a:r>
              <a:rPr sz="1200" spc="-4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Tahoma"/>
                <a:cs typeface="Tahoma"/>
              </a:rPr>
              <a:t>изделия, 	</a:t>
            </a:r>
            <a:r>
              <a:rPr sz="1200" spc="135" dirty="0">
                <a:solidFill>
                  <a:srgbClr val="333333"/>
                </a:solidFill>
                <a:latin typeface="Tahoma"/>
                <a:cs typeface="Tahoma"/>
              </a:rPr>
              <a:t>комбикорма</a:t>
            </a:r>
            <a:r>
              <a:rPr sz="1200" spc="-4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333333"/>
                </a:solidFill>
                <a:latin typeface="Tahoma"/>
                <a:cs typeface="Tahoma"/>
              </a:rPr>
              <a:t>и</a:t>
            </a:r>
            <a:r>
              <a:rPr sz="1200" spc="-2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333333"/>
                </a:solidFill>
                <a:latin typeface="Tahoma"/>
                <a:cs typeface="Tahoma"/>
              </a:rPr>
              <a:t>др.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0679" y="141477"/>
            <a:ext cx="44926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20" dirty="0"/>
              <a:t> </a:t>
            </a:r>
            <a:r>
              <a:rPr sz="2000" dirty="0"/>
              <a:t>|</a:t>
            </a:r>
            <a:r>
              <a:rPr sz="2000" spc="-25" dirty="0"/>
              <a:t> </a:t>
            </a:r>
            <a:r>
              <a:rPr sz="2000" spc="-195" dirty="0"/>
              <a:t>РАЗВИТИЕ</a:t>
            </a:r>
            <a:r>
              <a:rPr sz="2000" spc="-45" dirty="0"/>
              <a:t> </a:t>
            </a:r>
            <a:r>
              <a:rPr sz="2000" spc="-10" dirty="0"/>
              <a:t>ЭКОНОМИКИ</a:t>
            </a:r>
            <a:endParaRPr sz="2000"/>
          </a:p>
        </p:txBody>
      </p:sp>
      <p:sp>
        <p:nvSpPr>
          <p:cNvPr id="4" name="object 4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683603"/>
              </p:ext>
            </p:extLst>
          </p:nvPr>
        </p:nvGraphicFramePr>
        <p:xfrm>
          <a:off x="389191" y="613918"/>
          <a:ext cx="4868609" cy="59715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4685"/>
                <a:gridCol w="403924"/>
              </a:tblGrid>
              <a:tr h="574040">
                <a:tc gridSpan="2"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Хозяйствующие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субъекты</a:t>
                      </a:r>
                      <a:endParaRPr sz="1600" dirty="0">
                        <a:latin typeface="Tahoma"/>
                        <a:cs typeface="Tahoma"/>
                      </a:endParaRPr>
                    </a:p>
                    <a:p>
                      <a:pPr marL="10033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по</a:t>
                      </a:r>
                      <a:r>
                        <a:rPr sz="1600" b="1" spc="-1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видам</a:t>
                      </a:r>
                      <a:r>
                        <a:rPr sz="1600" b="1" spc="-1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экономической</a:t>
                      </a:r>
                      <a:r>
                        <a:rPr sz="1600" b="1" spc="-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деятельности</a:t>
                      </a:r>
                      <a:r>
                        <a:rPr sz="1600" b="1" spc="-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38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*</a:t>
                      </a:r>
                      <a:endParaRPr sz="1600" dirty="0">
                        <a:latin typeface="Tahoma"/>
                        <a:cs typeface="Tahoma"/>
                      </a:endParaRPr>
                    </a:p>
                  </a:txBody>
                  <a:tcPr marL="0" marR="0" marT="4254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43735">
                        <a:alpha val="65097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75285">
                <a:tc gridSpan="2">
                  <a:txBody>
                    <a:bodyPr/>
                    <a:lstStyle/>
                    <a:p>
                      <a:pPr algn="ctr">
                        <a:lnSpc>
                          <a:spcPts val="2665"/>
                        </a:lnSpc>
                        <a:spcBef>
                          <a:spcPts val="190"/>
                        </a:spcBef>
                      </a:pPr>
                      <a:r>
                        <a:rPr sz="3600" b="1" spc="-240" baseline="3472" dirty="0" smtClean="0">
                          <a:solidFill>
                            <a:srgbClr val="943735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lang="ru-RU" sz="3600" b="1" spc="-240" baseline="3472" dirty="0" smtClean="0">
                          <a:solidFill>
                            <a:srgbClr val="943735"/>
                          </a:solidFill>
                          <a:latin typeface="Tahoma"/>
                          <a:cs typeface="Tahoma"/>
                        </a:rPr>
                        <a:t>361</a:t>
                      </a:r>
                      <a:r>
                        <a:rPr sz="1000" spc="-160" dirty="0" smtClean="0">
                          <a:latin typeface="Tahoma"/>
                          <a:cs typeface="Tahoma"/>
                        </a:rPr>
                        <a:t>,</a:t>
                      </a:r>
                      <a:r>
                        <a:rPr sz="1000" dirty="0" smtClean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-70" dirty="0">
                          <a:latin typeface="Tahoma"/>
                          <a:cs typeface="Tahoma"/>
                        </a:rPr>
                        <a:t>в</a:t>
                      </a:r>
                      <a:r>
                        <a:rPr sz="10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85" dirty="0">
                          <a:latin typeface="Tahoma"/>
                          <a:cs typeface="Tahoma"/>
                        </a:rPr>
                        <a:t>том</a:t>
                      </a:r>
                      <a:r>
                        <a:rPr sz="10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00" spc="40" dirty="0">
                          <a:latin typeface="Tahoma"/>
                          <a:cs typeface="Tahoma"/>
                        </a:rPr>
                        <a:t>числе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44805">
                <a:tc>
                  <a:txBody>
                    <a:bodyPr/>
                    <a:lstStyle/>
                    <a:p>
                      <a:pPr marL="79375" marR="37401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торговля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оптовая</a:t>
                      </a:r>
                      <a:r>
                        <a:rPr sz="1100" spc="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розничная;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95" dirty="0">
                          <a:latin typeface="Tahoma"/>
                          <a:cs typeface="Tahoma"/>
                        </a:rPr>
                        <a:t>ремонт</a:t>
                      </a:r>
                      <a:r>
                        <a:rPr sz="11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автотранспортных </a:t>
                      </a:r>
                      <a:r>
                        <a:rPr sz="1100" spc="80" dirty="0">
                          <a:latin typeface="Tahoma"/>
                          <a:cs typeface="Tahoma"/>
                        </a:rPr>
                        <a:t>средств</a:t>
                      </a:r>
                      <a:r>
                        <a:rPr sz="1100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мотоциклов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1235"/>
                        </a:lnSpc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7</a:t>
                      </a: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52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400"/>
                        </a:spcBef>
                      </a:pPr>
                      <a:r>
                        <a:rPr sz="1100" spc="95" dirty="0">
                          <a:latin typeface="Tahoma"/>
                          <a:cs typeface="Tahoma"/>
                        </a:rPr>
                        <a:t>обрабатывающие</a:t>
                      </a:r>
                      <a:r>
                        <a:rPr sz="1100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производства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400"/>
                        </a:spcBef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5</a:t>
                      </a: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37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222885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420"/>
                        </a:spcBef>
                      </a:pPr>
                      <a:r>
                        <a:rPr sz="1100" spc="-10" dirty="0">
                          <a:latin typeface="Tahoma"/>
                          <a:cs typeface="Tahoma"/>
                        </a:rPr>
                        <a:t>строительство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420"/>
                        </a:spcBef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4</a:t>
                      </a: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11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295"/>
                        </a:spcBef>
                      </a:pPr>
                      <a:r>
                        <a:rPr sz="1100" spc="1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75" dirty="0">
                          <a:latin typeface="Tahoma"/>
                          <a:cs typeface="Tahoma"/>
                        </a:rPr>
                        <a:t>по</a:t>
                      </a:r>
                      <a:r>
                        <a:rPr sz="11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5" dirty="0">
                          <a:latin typeface="Tahoma"/>
                          <a:cs typeface="Tahoma"/>
                        </a:rPr>
                        <a:t>операциям</a:t>
                      </a:r>
                      <a:r>
                        <a:rPr sz="11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95" dirty="0">
                          <a:latin typeface="Tahoma"/>
                          <a:cs typeface="Tahoma"/>
                        </a:rPr>
                        <a:t>с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0" dirty="0">
                          <a:latin typeface="Tahoma"/>
                          <a:cs typeface="Tahoma"/>
                        </a:rPr>
                        <a:t>недвижимым</a:t>
                      </a:r>
                      <a:r>
                        <a:rPr sz="11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0" dirty="0">
                          <a:latin typeface="Tahoma"/>
                          <a:cs typeface="Tahoma"/>
                        </a:rPr>
                        <a:t>имуществом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295"/>
                        </a:spcBef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31</a:t>
                      </a: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3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245110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595"/>
                        </a:spcBef>
                      </a:pPr>
                      <a:r>
                        <a:rPr sz="1100" spc="1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90" dirty="0">
                          <a:latin typeface="Tahoma"/>
                          <a:cs typeface="Tahoma"/>
                        </a:rPr>
                        <a:t>профессиональная,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научная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 и</a:t>
                      </a:r>
                      <a:r>
                        <a:rPr sz="1100" spc="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техническая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595"/>
                        </a:spcBef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24</a:t>
                      </a: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5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185"/>
                        </a:spcBef>
                      </a:pPr>
                      <a:r>
                        <a:rPr sz="1100" spc="70" dirty="0">
                          <a:latin typeface="Tahoma"/>
                          <a:cs typeface="Tahoma"/>
                        </a:rPr>
                        <a:t>транспортировка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75" dirty="0">
                          <a:latin typeface="Tahoma"/>
                          <a:cs typeface="Tahoma"/>
                        </a:rPr>
                        <a:t>хранение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185"/>
                        </a:spcBef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1</a:t>
                      </a: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76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233679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505"/>
                        </a:spcBef>
                      </a:pPr>
                      <a:r>
                        <a:rPr sz="1100" spc="75" dirty="0">
                          <a:latin typeface="Tahoma"/>
                          <a:cs typeface="Tahoma"/>
                        </a:rPr>
                        <a:t>предоставление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прочих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видов</a:t>
                      </a:r>
                      <a:r>
                        <a:rPr sz="11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20" dirty="0">
                          <a:latin typeface="Tahoma"/>
                          <a:cs typeface="Tahoma"/>
                        </a:rPr>
                        <a:t>услуг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505"/>
                        </a:spcBef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16</a:t>
                      </a: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3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175895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55"/>
                        </a:spcBef>
                      </a:pPr>
                      <a:r>
                        <a:rPr sz="1100" spc="75" dirty="0">
                          <a:latin typeface="Tahoma"/>
                          <a:cs typeface="Tahoma"/>
                        </a:rPr>
                        <a:t>образование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55"/>
                        </a:spcBef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1</a:t>
                      </a: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33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79375" marR="478790">
                        <a:lnSpc>
                          <a:spcPct val="100000"/>
                        </a:lnSpc>
                      </a:pPr>
                      <a:r>
                        <a:rPr sz="1100" spc="1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60" dirty="0">
                          <a:latin typeface="Tahoma"/>
                          <a:cs typeface="Tahoma"/>
                        </a:rPr>
                        <a:t>административная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60" dirty="0">
                          <a:latin typeface="Tahoma"/>
                          <a:cs typeface="Tahoma"/>
                        </a:rPr>
                        <a:t>сопутствующие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20" dirty="0">
                          <a:latin typeface="Tahoma"/>
                          <a:cs typeface="Tahoma"/>
                        </a:rPr>
                        <a:t>доп.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услуги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1235"/>
                        </a:lnSpc>
                        <a:spcBef>
                          <a:spcPts val="5"/>
                        </a:spcBef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11</a:t>
                      </a: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3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176530">
                <a:tc>
                  <a:txBody>
                    <a:bodyPr/>
                    <a:lstStyle/>
                    <a:p>
                      <a:pPr marL="79375">
                        <a:lnSpc>
                          <a:spcPts val="1235"/>
                        </a:lnSpc>
                        <a:spcBef>
                          <a:spcPts val="55"/>
                        </a:spcBef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в</a:t>
                      </a:r>
                      <a:r>
                        <a:rPr sz="11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0" dirty="0">
                          <a:latin typeface="Tahoma"/>
                          <a:cs typeface="Tahoma"/>
                        </a:rPr>
                        <a:t>области</a:t>
                      </a:r>
                      <a:r>
                        <a:rPr sz="11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30" dirty="0">
                          <a:latin typeface="Tahoma"/>
                          <a:cs typeface="Tahoma"/>
                        </a:rPr>
                        <a:t>информации</a:t>
                      </a:r>
                      <a:r>
                        <a:rPr sz="11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связи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5"/>
                        </a:lnSpc>
                        <a:spcBef>
                          <a:spcPts val="55"/>
                        </a:spcBef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1</a:t>
                      </a: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04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79375" marR="50673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в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0" dirty="0">
                          <a:latin typeface="Tahoma"/>
                          <a:cs typeface="Tahoma"/>
                        </a:rPr>
                        <a:t>области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культуры,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75" dirty="0">
                          <a:latin typeface="Tahoma"/>
                          <a:cs typeface="Tahoma"/>
                        </a:rPr>
                        <a:t>спорта,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организации </a:t>
                      </a:r>
                      <a:r>
                        <a:rPr sz="1100" spc="85" dirty="0">
                          <a:latin typeface="Tahoma"/>
                          <a:cs typeface="Tahoma"/>
                        </a:rPr>
                        <a:t>досуга</a:t>
                      </a:r>
                      <a:r>
                        <a:rPr sz="11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развлечений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9</a:t>
                      </a: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3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243204">
                <a:tc>
                  <a:txBody>
                    <a:bodyPr/>
                    <a:lstStyle/>
                    <a:p>
                      <a:pPr marL="79375">
                        <a:lnSpc>
                          <a:spcPts val="1230"/>
                        </a:lnSpc>
                        <a:spcBef>
                          <a:spcPts val="585"/>
                        </a:spcBef>
                      </a:pPr>
                      <a:r>
                        <a:rPr sz="1100" spc="2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гостиниц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0" dirty="0">
                          <a:latin typeface="Tahoma"/>
                          <a:cs typeface="Tahoma"/>
                        </a:rPr>
                        <a:t>предприятий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75" dirty="0">
                          <a:latin typeface="Tahoma"/>
                          <a:cs typeface="Tahoma"/>
                        </a:rPr>
                        <a:t>обществ.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питания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  <a:spcBef>
                          <a:spcPts val="585"/>
                        </a:spcBef>
                      </a:pP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77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742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 marL="79375">
                        <a:lnSpc>
                          <a:spcPts val="1230"/>
                        </a:lnSpc>
                        <a:spcBef>
                          <a:spcPts val="375"/>
                        </a:spcBef>
                      </a:pPr>
                      <a:r>
                        <a:rPr sz="110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spc="-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в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0" dirty="0">
                          <a:latin typeface="Tahoma"/>
                          <a:cs typeface="Tahoma"/>
                        </a:rPr>
                        <a:t>области</a:t>
                      </a:r>
                      <a:r>
                        <a:rPr sz="11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здравоохранения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социальных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 услуг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  <a:spcBef>
                          <a:spcPts val="375"/>
                        </a:spcBef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73</a:t>
                      </a:r>
                      <a:r>
                        <a:rPr lang="en-US" sz="1100" spc="0" dirty="0" smtClean="0">
                          <a:latin typeface="Tahoma"/>
                          <a:cs typeface="Tahoma"/>
                        </a:rPr>
                        <a:t>4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79375" marR="815340">
                        <a:lnSpc>
                          <a:spcPct val="100000"/>
                        </a:lnSpc>
                      </a:pPr>
                      <a:r>
                        <a:rPr sz="1100" spc="75" dirty="0">
                          <a:latin typeface="Tahoma"/>
                          <a:cs typeface="Tahoma"/>
                        </a:rPr>
                        <a:t>сельское,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0" dirty="0">
                          <a:latin typeface="Tahoma"/>
                          <a:cs typeface="Tahoma"/>
                        </a:rPr>
                        <a:t>лесное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хозяйство,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охота,</a:t>
                      </a:r>
                      <a:r>
                        <a:rPr sz="1100" spc="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рыболовство</a:t>
                      </a:r>
                      <a:r>
                        <a:rPr sz="1100" spc="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и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рыбоводство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5</a:t>
                      </a: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8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79375" marR="513080">
                        <a:lnSpc>
                          <a:spcPct val="100000"/>
                        </a:lnSpc>
                      </a:pPr>
                      <a:r>
                        <a:rPr sz="1100" spc="75" dirty="0">
                          <a:latin typeface="Tahoma"/>
                          <a:cs typeface="Tahoma"/>
                        </a:rPr>
                        <a:t>государственное</a:t>
                      </a:r>
                      <a:r>
                        <a:rPr sz="11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60" dirty="0">
                          <a:latin typeface="Tahoma"/>
                          <a:cs typeface="Tahoma"/>
                        </a:rPr>
                        <a:t>управление</a:t>
                      </a:r>
                      <a:r>
                        <a:rPr sz="11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-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5" dirty="0">
                          <a:latin typeface="Tahoma"/>
                          <a:cs typeface="Tahoma"/>
                        </a:rPr>
                        <a:t>обеспечение</a:t>
                      </a:r>
                      <a:r>
                        <a:rPr sz="11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военной </a:t>
                      </a:r>
                      <a:r>
                        <a:rPr sz="1100" spc="75" dirty="0">
                          <a:latin typeface="Tahoma"/>
                          <a:cs typeface="Tahoma"/>
                        </a:rPr>
                        <a:t>безопасности;</a:t>
                      </a:r>
                      <a:r>
                        <a:rPr sz="11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5" dirty="0">
                          <a:latin typeface="Tahoma"/>
                          <a:cs typeface="Tahoma"/>
                        </a:rPr>
                        <a:t>социальное</a:t>
                      </a:r>
                      <a:r>
                        <a:rPr sz="11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0" dirty="0">
                          <a:latin typeface="Tahoma"/>
                          <a:cs typeface="Tahoma"/>
                        </a:rPr>
                        <a:t>обеспечение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 spc="-25" dirty="0">
                          <a:latin typeface="Tahoma"/>
                          <a:cs typeface="Tahoma"/>
                        </a:rPr>
                        <a:t>50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100" spc="75" dirty="0">
                          <a:latin typeface="Tahoma"/>
                          <a:cs typeface="Tahoma"/>
                        </a:rPr>
                        <a:t>водоснабжение;</a:t>
                      </a:r>
                      <a:r>
                        <a:rPr sz="1100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водоотведение,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организация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50" dirty="0">
                          <a:latin typeface="Tahoma"/>
                          <a:cs typeface="Tahoma"/>
                        </a:rPr>
                        <a:t>сбора</a:t>
                      </a:r>
                      <a:r>
                        <a:rPr sz="1100" spc="-5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и</a:t>
                      </a:r>
                    </a:p>
                    <a:p>
                      <a:pPr marL="79375">
                        <a:lnSpc>
                          <a:spcPts val="1230"/>
                        </a:lnSpc>
                      </a:pPr>
                      <a:r>
                        <a:rPr sz="1100" spc="20" dirty="0">
                          <a:latin typeface="Tahoma"/>
                          <a:cs typeface="Tahoma"/>
                        </a:rPr>
                        <a:t>утилизации</a:t>
                      </a:r>
                      <a:r>
                        <a:rPr sz="11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0" dirty="0">
                          <a:latin typeface="Tahoma"/>
                          <a:cs typeface="Tahoma"/>
                        </a:rPr>
                        <a:t>отходов,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75" dirty="0">
                          <a:latin typeface="Tahoma"/>
                          <a:cs typeface="Tahoma"/>
                        </a:rPr>
                        <a:t>по</a:t>
                      </a:r>
                      <a:r>
                        <a:rPr sz="1100" spc="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ликвидации</a:t>
                      </a:r>
                      <a:r>
                        <a:rPr sz="1100" spc="-3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загрязнений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2</a:t>
                      </a: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5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395605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100" spc="90" dirty="0">
                          <a:latin typeface="Tahoma"/>
                          <a:cs typeface="Tahoma"/>
                        </a:rPr>
                        <a:t>обеспечение</a:t>
                      </a:r>
                      <a:r>
                        <a:rPr sz="1100" spc="-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65" dirty="0">
                          <a:latin typeface="Tahoma"/>
                          <a:cs typeface="Tahoma"/>
                        </a:rPr>
                        <a:t>электроэнергией,</a:t>
                      </a:r>
                      <a:r>
                        <a:rPr sz="11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90" dirty="0">
                          <a:latin typeface="Tahoma"/>
                          <a:cs typeface="Tahoma"/>
                        </a:rPr>
                        <a:t>газом</a:t>
                      </a:r>
                      <a:r>
                        <a:rPr sz="1100" spc="-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95" dirty="0">
                          <a:latin typeface="Tahoma"/>
                          <a:cs typeface="Tahoma"/>
                        </a:rPr>
                        <a:t>паром;</a:t>
                      </a:r>
                      <a:endParaRPr sz="1100" dirty="0">
                        <a:latin typeface="Tahoma"/>
                        <a:cs typeface="Tahoma"/>
                      </a:endParaRPr>
                    </a:p>
                    <a:p>
                      <a:pPr marL="79375">
                        <a:lnSpc>
                          <a:spcPts val="1230"/>
                        </a:lnSpc>
                      </a:pPr>
                      <a:r>
                        <a:rPr sz="1100" spc="65" dirty="0">
                          <a:latin typeface="Tahoma"/>
                          <a:cs typeface="Tahoma"/>
                        </a:rPr>
                        <a:t>кондиционирование</a:t>
                      </a:r>
                      <a:r>
                        <a:rPr sz="1100" spc="-1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воздуха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30"/>
                        </a:lnSpc>
                      </a:pP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18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66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  <a:tr h="217170">
                <a:tc>
                  <a:txBody>
                    <a:bodyPr/>
                    <a:lstStyle/>
                    <a:p>
                      <a:pPr marL="79375">
                        <a:lnSpc>
                          <a:spcPts val="1230"/>
                        </a:lnSpc>
                        <a:spcBef>
                          <a:spcPts val="380"/>
                        </a:spcBef>
                      </a:pPr>
                      <a:r>
                        <a:rPr sz="1100" spc="10" dirty="0">
                          <a:latin typeface="Tahoma"/>
                          <a:cs typeface="Tahoma"/>
                        </a:rPr>
                        <a:t>деятельность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0" dirty="0">
                          <a:latin typeface="Tahoma"/>
                          <a:cs typeface="Tahoma"/>
                        </a:rPr>
                        <a:t>финансовая</a:t>
                      </a:r>
                      <a:r>
                        <a:rPr sz="110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и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страховая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  <a:spcBef>
                          <a:spcPts val="380"/>
                        </a:spcBef>
                      </a:pPr>
                      <a:r>
                        <a:rPr sz="1100" spc="-25" dirty="0" smtClean="0">
                          <a:latin typeface="Tahoma"/>
                          <a:cs typeface="Tahoma"/>
                        </a:rPr>
                        <a:t>1</a:t>
                      </a:r>
                      <a:r>
                        <a:rPr lang="en-US" sz="1100" spc="-25" dirty="0" smtClean="0">
                          <a:latin typeface="Tahoma"/>
                          <a:cs typeface="Tahoma"/>
                        </a:rPr>
                        <a:t>5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79375">
                        <a:lnSpc>
                          <a:spcPts val="1230"/>
                        </a:lnSpc>
                        <a:spcBef>
                          <a:spcPts val="300"/>
                        </a:spcBef>
                      </a:pPr>
                      <a:r>
                        <a:rPr sz="1100" spc="60" dirty="0">
                          <a:latin typeface="Tahoma"/>
                          <a:cs typeface="Tahoma"/>
                        </a:rPr>
                        <a:t>добыча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dirty="0">
                          <a:latin typeface="Tahoma"/>
                          <a:cs typeface="Tahoma"/>
                        </a:rPr>
                        <a:t>полезных</a:t>
                      </a:r>
                      <a:r>
                        <a:rPr sz="1100" spc="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80" dirty="0">
                          <a:latin typeface="Tahoma"/>
                          <a:cs typeface="Tahoma"/>
                        </a:rPr>
                        <a:t>ископаемых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0"/>
                        </a:lnSpc>
                        <a:spcBef>
                          <a:spcPts val="300"/>
                        </a:spcBef>
                      </a:pPr>
                      <a:r>
                        <a:rPr sz="1100" spc="-50" dirty="0">
                          <a:latin typeface="Tahoma"/>
                          <a:cs typeface="Tahoma"/>
                        </a:rPr>
                        <a:t>3</a:t>
                      </a:r>
                      <a:endParaRPr sz="1100" dirty="0">
                        <a:latin typeface="Tahoma"/>
                        <a:cs typeface="Tahom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377443" y="6614261"/>
            <a:ext cx="28733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204" dirty="0">
                <a:solidFill>
                  <a:srgbClr val="7E7E7E"/>
                </a:solidFill>
                <a:latin typeface="Verdana"/>
                <a:cs typeface="Verdana"/>
              </a:rPr>
              <a:t>*</a:t>
            </a:r>
            <a:r>
              <a:rPr sz="900" i="1" spc="2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900" i="1" spc="-20" dirty="0">
                <a:solidFill>
                  <a:srgbClr val="7E7E7E"/>
                </a:solidFill>
                <a:latin typeface="Verdana"/>
                <a:cs typeface="Verdana"/>
              </a:rPr>
              <a:t>По</a:t>
            </a:r>
            <a:r>
              <a:rPr sz="900" i="1" spc="20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900" i="1" dirty="0">
                <a:solidFill>
                  <a:srgbClr val="7E7E7E"/>
                </a:solidFill>
                <a:latin typeface="Verdana"/>
                <a:cs typeface="Verdana"/>
              </a:rPr>
              <a:t>информации</a:t>
            </a:r>
            <a:r>
              <a:rPr sz="900" i="1" spc="-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900" i="1" dirty="0">
                <a:solidFill>
                  <a:srgbClr val="7E7E7E"/>
                </a:solidFill>
                <a:latin typeface="Verdana"/>
                <a:cs typeface="Verdana"/>
              </a:rPr>
              <a:t>Росстат,</a:t>
            </a:r>
            <a:r>
              <a:rPr sz="900" i="1" spc="35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900" i="1" spc="-20" dirty="0">
                <a:solidFill>
                  <a:srgbClr val="7E7E7E"/>
                </a:solidFill>
                <a:latin typeface="Verdana"/>
                <a:cs typeface="Verdana"/>
              </a:rPr>
              <a:t>данные</a:t>
            </a:r>
            <a:r>
              <a:rPr sz="900" i="1" spc="10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900" i="1" dirty="0" err="1">
                <a:solidFill>
                  <a:srgbClr val="7E7E7E"/>
                </a:solidFill>
                <a:latin typeface="Verdana"/>
                <a:cs typeface="Verdana"/>
              </a:rPr>
              <a:t>на</a:t>
            </a:r>
            <a:r>
              <a:rPr sz="900" i="1" spc="20" dirty="0">
                <a:solidFill>
                  <a:srgbClr val="7E7E7E"/>
                </a:solidFill>
                <a:latin typeface="Verdana"/>
                <a:cs typeface="Verdana"/>
              </a:rPr>
              <a:t> </a:t>
            </a:r>
            <a:r>
              <a:rPr sz="900" i="1" spc="-60" dirty="0" smtClean="0">
                <a:solidFill>
                  <a:srgbClr val="7E7E7E"/>
                </a:solidFill>
                <a:latin typeface="Verdana"/>
                <a:cs typeface="Verdana"/>
              </a:rPr>
              <a:t>01.0</a:t>
            </a:r>
            <a:r>
              <a:rPr lang="en-US" sz="900" i="1" spc="-60" dirty="0" smtClean="0">
                <a:solidFill>
                  <a:srgbClr val="7E7E7E"/>
                </a:solidFill>
                <a:latin typeface="Verdana"/>
                <a:cs typeface="Verdana"/>
              </a:rPr>
              <a:t>1.2025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4000" y="620268"/>
            <a:ext cx="3276854" cy="879087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2400" b="1" spc="-420" dirty="0" smtClean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r>
              <a:rPr lang="en-US" sz="2400" b="1" spc="-420" dirty="0" smtClean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2400" b="1" spc="-420" dirty="0" smtClean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lang="ru-RU" sz="2400" b="1" spc="-420" dirty="0" smtClean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lang="ru-RU" sz="1400" b="1" spc="-50" dirty="0" smtClean="0">
                <a:solidFill>
                  <a:srgbClr val="404040"/>
                </a:solidFill>
                <a:latin typeface="Tahoma"/>
                <a:cs typeface="Tahoma"/>
              </a:rPr>
              <a:t>– </a:t>
            </a:r>
            <a:r>
              <a:rPr sz="1400" b="1" spc="-50" dirty="0" smtClean="0">
                <a:solidFill>
                  <a:srgbClr val="404040"/>
                </a:solidFill>
                <a:latin typeface="Tahoma"/>
                <a:cs typeface="Tahoma"/>
              </a:rPr>
              <a:t>ДОЛЯ </a:t>
            </a:r>
            <a:r>
              <a:rPr sz="1400" b="1" spc="-80" dirty="0" smtClean="0">
                <a:solidFill>
                  <a:srgbClr val="404040"/>
                </a:solidFill>
                <a:latin typeface="Tahoma"/>
                <a:cs typeface="Tahoma"/>
              </a:rPr>
              <a:t>МАШИНОСТРОЕНИЯ</a:t>
            </a:r>
            <a:r>
              <a:rPr sz="1400" b="1" spc="-20" dirty="0" smtClean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endParaRPr lang="ru-RU" sz="1400" b="1" spc="-20" dirty="0" smtClean="0">
              <a:solidFill>
                <a:srgbClr val="404040"/>
              </a:solidFill>
              <a:latin typeface="Tahoma"/>
              <a:cs typeface="Tahoma"/>
            </a:endParaRPr>
          </a:p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b="1" spc="-50" dirty="0" smtClean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lang="ru-RU" sz="1400" b="1" spc="-50" dirty="0" smtClean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20" dirty="0" smtClean="0">
                <a:solidFill>
                  <a:srgbClr val="404040"/>
                </a:solidFill>
                <a:latin typeface="Tahoma"/>
                <a:cs typeface="Tahoma"/>
              </a:rPr>
              <a:t>ОБЪЕМАХ </a:t>
            </a:r>
            <a:r>
              <a:rPr sz="1400" b="1" spc="-120" dirty="0">
                <a:solidFill>
                  <a:srgbClr val="404040"/>
                </a:solidFill>
                <a:latin typeface="Tahoma"/>
                <a:cs typeface="Tahoma"/>
              </a:rPr>
              <a:t>ОТГРУЗКИ </a:t>
            </a:r>
            <a:r>
              <a:rPr sz="1400" b="1" spc="-120" dirty="0" smtClean="0">
                <a:solidFill>
                  <a:srgbClr val="404040"/>
                </a:solidFill>
                <a:latin typeface="Tahoma"/>
                <a:cs typeface="Tahoma"/>
              </a:rPr>
              <a:t>ПРОМЫШЛЕННОСТ</a:t>
            </a:r>
            <a:r>
              <a:rPr lang="ru-RU" sz="1400" b="1" spc="-120" dirty="0" smtClean="0">
                <a:solidFill>
                  <a:srgbClr val="404040"/>
                </a:solidFill>
                <a:latin typeface="Tahoma"/>
                <a:cs typeface="Tahoma"/>
              </a:rPr>
              <a:t>И ГОРОДА</a:t>
            </a:r>
            <a:endParaRPr sz="1400" b="1" spc="-120" dirty="0">
              <a:solidFill>
                <a:srgbClr val="404040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34000" y="1557527"/>
            <a:ext cx="3276854" cy="780983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1440" marR="1163320">
              <a:lnSpc>
                <a:spcPct val="100000"/>
              </a:lnSpc>
              <a:spcBef>
                <a:spcPts val="330"/>
              </a:spcBef>
            </a:pPr>
            <a:r>
              <a:rPr sz="1600" b="1" spc="-55" dirty="0">
                <a:solidFill>
                  <a:srgbClr val="FFFFFF"/>
                </a:solidFill>
                <a:latin typeface="Tahoma"/>
                <a:cs typeface="Tahoma"/>
              </a:rPr>
              <a:t>ОСНОВНЫЕ</a:t>
            </a:r>
            <a:r>
              <a:rPr sz="16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b="1" spc="-120" dirty="0" smtClean="0">
                <a:solidFill>
                  <a:srgbClr val="FFFFFF"/>
                </a:solidFill>
                <a:latin typeface="Tahoma"/>
                <a:cs typeface="Tahoma"/>
              </a:rPr>
              <a:t>ВИДЫ</a:t>
            </a:r>
            <a:r>
              <a:rPr lang="ru-RU" sz="1600" b="1" spc="-120" dirty="0" smtClean="0">
                <a:solidFill>
                  <a:srgbClr val="FFFFFF"/>
                </a:solidFill>
                <a:latin typeface="Tahoma"/>
                <a:cs typeface="Tahoma"/>
              </a:rPr>
              <a:t> ПРОМЫШЛЕННОЙ </a:t>
            </a:r>
            <a:r>
              <a:rPr sz="1600" b="1" spc="-10" dirty="0" smtClean="0">
                <a:solidFill>
                  <a:srgbClr val="FFFFFF"/>
                </a:solidFill>
                <a:latin typeface="Tahoma"/>
                <a:cs typeface="Tahoma"/>
              </a:rPr>
              <a:t>ПРОДУКЦИИ</a:t>
            </a:r>
            <a:endParaRPr sz="16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20" dirty="0"/>
              <a:t> </a:t>
            </a:r>
            <a:r>
              <a:rPr sz="2000" dirty="0"/>
              <a:t>|</a:t>
            </a:r>
            <a:r>
              <a:rPr sz="2000" spc="-25" dirty="0"/>
              <a:t> </a:t>
            </a:r>
            <a:r>
              <a:rPr sz="2000" spc="-195" dirty="0"/>
              <a:t>РАЗВИТИЕ</a:t>
            </a:r>
            <a:r>
              <a:rPr sz="2000" spc="-45" dirty="0"/>
              <a:t> </a:t>
            </a:r>
            <a:r>
              <a:rPr sz="2000" spc="-105" dirty="0"/>
              <a:t>ТУРИЗМА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62227" y="1376172"/>
            <a:ext cx="4208145" cy="1731645"/>
            <a:chOff x="1062227" y="1376172"/>
            <a:chExt cx="4208145" cy="173164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3276" y="1376172"/>
              <a:ext cx="4166833" cy="1687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62227" y="1435608"/>
              <a:ext cx="4198620" cy="1671955"/>
            </a:xfrm>
            <a:custGeom>
              <a:avLst/>
              <a:gdLst/>
              <a:ahLst/>
              <a:cxnLst/>
              <a:rect l="l" t="t" r="r" b="b"/>
              <a:pathLst>
                <a:path w="4198620" h="1671955">
                  <a:moveTo>
                    <a:pt x="77724" y="1620012"/>
                  </a:moveTo>
                  <a:lnTo>
                    <a:pt x="28956" y="1620012"/>
                  </a:lnTo>
                </a:path>
                <a:path w="4198620" h="1671955">
                  <a:moveTo>
                    <a:pt x="74675" y="1420367"/>
                  </a:moveTo>
                  <a:lnTo>
                    <a:pt x="24384" y="1420367"/>
                  </a:lnTo>
                </a:path>
                <a:path w="4198620" h="1671955">
                  <a:moveTo>
                    <a:pt x="70103" y="1219200"/>
                  </a:moveTo>
                  <a:lnTo>
                    <a:pt x="21335" y="1219200"/>
                  </a:lnTo>
                </a:path>
                <a:path w="4198620" h="1671955">
                  <a:moveTo>
                    <a:pt x="67056" y="1018031"/>
                  </a:moveTo>
                  <a:lnTo>
                    <a:pt x="18287" y="1018031"/>
                  </a:lnTo>
                </a:path>
                <a:path w="4198620" h="1671955">
                  <a:moveTo>
                    <a:pt x="64008" y="816863"/>
                  </a:moveTo>
                  <a:lnTo>
                    <a:pt x="13715" y="816863"/>
                  </a:lnTo>
                </a:path>
                <a:path w="4198620" h="1671955">
                  <a:moveTo>
                    <a:pt x="59435" y="614171"/>
                  </a:moveTo>
                  <a:lnTo>
                    <a:pt x="10668" y="614171"/>
                  </a:lnTo>
                </a:path>
                <a:path w="4198620" h="1671955">
                  <a:moveTo>
                    <a:pt x="56387" y="409955"/>
                  </a:moveTo>
                  <a:lnTo>
                    <a:pt x="6096" y="409955"/>
                  </a:lnTo>
                </a:path>
                <a:path w="4198620" h="1671955">
                  <a:moveTo>
                    <a:pt x="51815" y="205739"/>
                  </a:moveTo>
                  <a:lnTo>
                    <a:pt x="3047" y="205739"/>
                  </a:lnTo>
                </a:path>
                <a:path w="4198620" h="1671955">
                  <a:moveTo>
                    <a:pt x="48768" y="0"/>
                  </a:moveTo>
                  <a:lnTo>
                    <a:pt x="0" y="0"/>
                  </a:lnTo>
                </a:path>
                <a:path w="4198620" h="1671955">
                  <a:moveTo>
                    <a:pt x="77724" y="1621536"/>
                  </a:moveTo>
                  <a:lnTo>
                    <a:pt x="77724" y="1671827"/>
                  </a:lnTo>
                </a:path>
                <a:path w="4198620" h="1671955">
                  <a:moveTo>
                    <a:pt x="1107948" y="1621536"/>
                  </a:moveTo>
                  <a:lnTo>
                    <a:pt x="1107948" y="1671827"/>
                  </a:lnTo>
                </a:path>
                <a:path w="4198620" h="1671955">
                  <a:moveTo>
                    <a:pt x="2138172" y="1621536"/>
                  </a:moveTo>
                  <a:lnTo>
                    <a:pt x="2138172" y="1671827"/>
                  </a:lnTo>
                </a:path>
                <a:path w="4198620" h="1671955">
                  <a:moveTo>
                    <a:pt x="3168396" y="1621536"/>
                  </a:moveTo>
                  <a:lnTo>
                    <a:pt x="3168396" y="1671827"/>
                  </a:lnTo>
                </a:path>
                <a:path w="4198620" h="1671955">
                  <a:moveTo>
                    <a:pt x="4198620" y="1621536"/>
                  </a:moveTo>
                  <a:lnTo>
                    <a:pt x="4198620" y="16718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11886" y="1512189"/>
            <a:ext cx="600075" cy="164528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600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000</a:t>
            </a:r>
            <a:endParaRPr sz="1200">
              <a:latin typeface="Tahoma"/>
              <a:cs typeface="Tahoma"/>
            </a:endParaRPr>
          </a:p>
          <a:p>
            <a:pPr marL="15875">
              <a:lnSpc>
                <a:spcPct val="100000"/>
              </a:lnSpc>
              <a:spcBef>
                <a:spcPts val="170"/>
              </a:spcBef>
            </a:pP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580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000</a:t>
            </a:r>
            <a:endParaRPr sz="1200">
              <a:latin typeface="Tahoma"/>
              <a:cs typeface="Tahoma"/>
            </a:endParaRPr>
          </a:p>
          <a:p>
            <a:pPr marL="19685">
              <a:lnSpc>
                <a:spcPct val="100000"/>
              </a:lnSpc>
              <a:spcBef>
                <a:spcPts val="160"/>
              </a:spcBef>
            </a:pP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560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000</a:t>
            </a:r>
            <a:endParaRPr sz="1200">
              <a:latin typeface="Tahoma"/>
              <a:cs typeface="Tahoma"/>
            </a:endParaRPr>
          </a:p>
          <a:p>
            <a:pPr marL="23495">
              <a:lnSpc>
                <a:spcPct val="100000"/>
              </a:lnSpc>
              <a:spcBef>
                <a:spcPts val="160"/>
              </a:spcBef>
            </a:pP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540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000</a:t>
            </a:r>
            <a:endParaRPr sz="1200">
              <a:latin typeface="Tahoma"/>
              <a:cs typeface="Tahoma"/>
            </a:endParaRPr>
          </a:p>
          <a:p>
            <a:pPr marL="27305">
              <a:lnSpc>
                <a:spcPct val="100000"/>
              </a:lnSpc>
              <a:spcBef>
                <a:spcPts val="150"/>
              </a:spcBef>
            </a:pP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520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000</a:t>
            </a:r>
            <a:endParaRPr sz="1200">
              <a:latin typeface="Tahoma"/>
              <a:cs typeface="Tahoma"/>
            </a:endParaRPr>
          </a:p>
          <a:p>
            <a:pPr marL="30480">
              <a:lnSpc>
                <a:spcPct val="100000"/>
              </a:lnSpc>
              <a:spcBef>
                <a:spcPts val="150"/>
              </a:spcBef>
            </a:pP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500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000</a:t>
            </a:r>
            <a:endParaRPr sz="1200">
              <a:latin typeface="Tahoma"/>
              <a:cs typeface="Tahoma"/>
            </a:endParaRPr>
          </a:p>
          <a:p>
            <a:pPr marL="34290">
              <a:lnSpc>
                <a:spcPct val="100000"/>
              </a:lnSpc>
              <a:spcBef>
                <a:spcPts val="140"/>
              </a:spcBef>
            </a:pP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480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000</a:t>
            </a:r>
            <a:endParaRPr sz="1200">
              <a:latin typeface="Tahoma"/>
              <a:cs typeface="Tahoma"/>
            </a:endParaRPr>
          </a:p>
          <a:p>
            <a:pPr marL="37465">
              <a:lnSpc>
                <a:spcPct val="100000"/>
              </a:lnSpc>
              <a:spcBef>
                <a:spcPts val="135"/>
              </a:spcBef>
            </a:pP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460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000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71930" y="3144139"/>
            <a:ext cx="367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5" dirty="0">
                <a:solidFill>
                  <a:srgbClr val="585858"/>
                </a:solidFill>
                <a:latin typeface="Tahoma"/>
                <a:cs typeface="Tahoma"/>
              </a:rPr>
              <a:t>2023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02535" y="3144139"/>
            <a:ext cx="367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5" dirty="0">
                <a:solidFill>
                  <a:srgbClr val="585858"/>
                </a:solidFill>
                <a:latin typeface="Tahoma"/>
                <a:cs typeface="Tahoma"/>
              </a:rPr>
              <a:t>2024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32759" y="3144139"/>
            <a:ext cx="367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5" dirty="0">
                <a:solidFill>
                  <a:srgbClr val="585858"/>
                </a:solidFill>
                <a:latin typeface="Tahoma"/>
                <a:cs typeface="Tahoma"/>
              </a:rPr>
              <a:t>2025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63236" y="3144139"/>
            <a:ext cx="367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5" dirty="0">
                <a:solidFill>
                  <a:srgbClr val="585858"/>
                </a:solidFill>
                <a:latin typeface="Tahoma"/>
                <a:cs typeface="Tahoma"/>
              </a:rPr>
              <a:t>2026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32357" y="2021839"/>
            <a:ext cx="676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10" dirty="0">
                <a:solidFill>
                  <a:srgbClr val="585858"/>
                </a:solidFill>
                <a:latin typeface="Tahoma"/>
                <a:cs typeface="Tahoma"/>
              </a:rPr>
              <a:t>523</a:t>
            </a:r>
            <a:r>
              <a:rPr sz="1400" b="1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585858"/>
                </a:solidFill>
                <a:latin typeface="Tahoma"/>
                <a:cs typeface="Tahoma"/>
              </a:rPr>
              <a:t>950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59279" y="1770633"/>
            <a:ext cx="676275" cy="4571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10" dirty="0" smtClean="0">
                <a:solidFill>
                  <a:srgbClr val="585858"/>
                </a:solidFill>
                <a:latin typeface="Tahoma"/>
                <a:cs typeface="Tahoma"/>
              </a:rPr>
              <a:t>5</a:t>
            </a:r>
            <a:r>
              <a:rPr lang="en-US" sz="1400" b="1" spc="-110" dirty="0" smtClean="0">
                <a:solidFill>
                  <a:srgbClr val="585858"/>
                </a:solidFill>
                <a:latin typeface="Tahoma"/>
                <a:cs typeface="Tahoma"/>
              </a:rPr>
              <a:t>76 345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14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76040" y="1521332"/>
            <a:ext cx="67627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10" dirty="0" smtClean="0">
                <a:solidFill>
                  <a:srgbClr val="585858"/>
                </a:solidFill>
                <a:latin typeface="Tahoma"/>
                <a:cs typeface="Tahoma"/>
              </a:rPr>
              <a:t>5</a:t>
            </a:r>
            <a:r>
              <a:rPr lang="en-US" sz="1400" b="1" spc="-110" dirty="0" smtClean="0">
                <a:solidFill>
                  <a:srgbClr val="585858"/>
                </a:solidFill>
                <a:latin typeface="Tahoma"/>
                <a:cs typeface="Tahoma"/>
              </a:rPr>
              <a:t>90 000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8228" y="641349"/>
            <a:ext cx="4676775" cy="895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5475" algn="ctr">
              <a:lnSpc>
                <a:spcPct val="100000"/>
              </a:lnSpc>
              <a:spcBef>
                <a:spcPts val="95"/>
              </a:spcBef>
            </a:pPr>
            <a:r>
              <a:rPr sz="1600" b="1" spc="-35" dirty="0">
                <a:solidFill>
                  <a:srgbClr val="585858"/>
                </a:solidFill>
                <a:latin typeface="Tahoma"/>
                <a:cs typeface="Tahoma"/>
              </a:rPr>
              <a:t>Количество</a:t>
            </a:r>
            <a:r>
              <a:rPr sz="16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585858"/>
                </a:solidFill>
                <a:latin typeface="Tahoma"/>
                <a:cs typeface="Tahoma"/>
              </a:rPr>
              <a:t>туристов</a:t>
            </a:r>
            <a:r>
              <a:rPr sz="1600" b="1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585858"/>
                </a:solidFill>
                <a:latin typeface="Tahoma"/>
                <a:cs typeface="Tahoma"/>
              </a:rPr>
              <a:t>и</a:t>
            </a:r>
            <a:r>
              <a:rPr sz="1600" b="1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585858"/>
                </a:solidFill>
                <a:latin typeface="Tahoma"/>
                <a:cs typeface="Tahoma"/>
              </a:rPr>
              <a:t>экскурсантов,</a:t>
            </a:r>
            <a:endParaRPr sz="1600">
              <a:latin typeface="Tahoma"/>
              <a:cs typeface="Tahoma"/>
            </a:endParaRPr>
          </a:p>
          <a:p>
            <a:pPr marL="624205" algn="ctr">
              <a:lnSpc>
                <a:spcPts val="1830"/>
              </a:lnSpc>
              <a:spcBef>
                <a:spcPts val="50"/>
              </a:spcBef>
            </a:pPr>
            <a:r>
              <a:rPr sz="1600" b="1" spc="-10" dirty="0">
                <a:solidFill>
                  <a:srgbClr val="585858"/>
                </a:solidFill>
                <a:latin typeface="Tahoma"/>
                <a:cs typeface="Tahoma"/>
              </a:rPr>
              <a:t>чел./год</a:t>
            </a:r>
            <a:endParaRPr sz="1600">
              <a:latin typeface="Tahoma"/>
              <a:cs typeface="Tahoma"/>
            </a:endParaRPr>
          </a:p>
          <a:p>
            <a:pPr marL="3999865" algn="ctr">
              <a:lnSpc>
                <a:spcPts val="1590"/>
              </a:lnSpc>
            </a:pPr>
            <a:r>
              <a:rPr sz="1400" b="1" spc="-110" dirty="0">
                <a:solidFill>
                  <a:srgbClr val="585858"/>
                </a:solidFill>
                <a:latin typeface="Tahoma"/>
                <a:cs typeface="Tahoma"/>
              </a:rPr>
              <a:t>616</a:t>
            </a:r>
            <a:r>
              <a:rPr sz="1400" b="1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585858"/>
                </a:solidFill>
                <a:latin typeface="Tahoma"/>
                <a:cs typeface="Tahoma"/>
              </a:rPr>
              <a:t>689</a:t>
            </a:r>
            <a:endParaRPr sz="1400">
              <a:latin typeface="Tahoma"/>
              <a:cs typeface="Tahoma"/>
            </a:endParaRPr>
          </a:p>
          <a:p>
            <a:pPr marR="4093845" algn="ctr">
              <a:lnSpc>
                <a:spcPct val="100000"/>
              </a:lnSpc>
              <a:spcBef>
                <a:spcPts val="30"/>
              </a:spcBef>
            </a:pP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620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000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15584" y="682751"/>
            <a:ext cx="2624455" cy="75020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800" b="1" spc="-25" dirty="0" smtClean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lang="en-US" sz="1800" b="1" spc="-25" dirty="0" smtClean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endParaRPr sz="1800" dirty="0">
              <a:latin typeface="Tahoma"/>
              <a:cs typeface="Tahoma"/>
            </a:endParaRPr>
          </a:p>
          <a:p>
            <a:pPr marL="92075" marR="288925">
              <a:lnSpc>
                <a:spcPct val="100000"/>
              </a:lnSpc>
              <a:spcBef>
                <a:spcPts val="15"/>
              </a:spcBef>
            </a:pPr>
            <a:r>
              <a:rPr sz="1400" b="1" spc="-120" dirty="0">
                <a:solidFill>
                  <a:srgbClr val="404040"/>
                </a:solidFill>
                <a:latin typeface="Tahoma"/>
                <a:cs typeface="Tahoma"/>
              </a:rPr>
              <a:t>КОЛЛЕКТИВНЫХ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404040"/>
                </a:solidFill>
                <a:latin typeface="Tahoma"/>
                <a:cs typeface="Tahoma"/>
              </a:rPr>
              <a:t>СРЕДСТВ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РАЗМЕЩЕНИЯ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15584" y="1620011"/>
            <a:ext cx="2624455" cy="802005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800" b="1" spc="-20" dirty="0">
                <a:solidFill>
                  <a:srgbClr val="FFFFFF"/>
                </a:solidFill>
                <a:latin typeface="Tahoma"/>
                <a:cs typeface="Tahoma"/>
              </a:rPr>
              <a:t>1200</a:t>
            </a:r>
            <a:endParaRPr sz="1800">
              <a:latin typeface="Tahoma"/>
              <a:cs typeface="Tahoma"/>
            </a:endParaRPr>
          </a:p>
          <a:p>
            <a:pPr marL="92075" marR="236220">
              <a:lnSpc>
                <a:spcPct val="100000"/>
              </a:lnSpc>
              <a:spcBef>
                <a:spcPts val="20"/>
              </a:spcBef>
            </a:pPr>
            <a:r>
              <a:rPr sz="1400" b="1" spc="-65" dirty="0">
                <a:solidFill>
                  <a:srgbClr val="404040"/>
                </a:solidFill>
                <a:latin typeface="Tahoma"/>
                <a:cs typeface="Tahoma"/>
              </a:rPr>
              <a:t>МЕСТ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6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КОЛЛЕКТИВНЫХ 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СРЕДСТВАХ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5" dirty="0">
                <a:solidFill>
                  <a:srgbClr val="404040"/>
                </a:solidFill>
                <a:latin typeface="Tahoma"/>
                <a:cs typeface="Tahoma"/>
              </a:rPr>
              <a:t>РАЗМЕЩЕНИЯ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15584" y="2557272"/>
            <a:ext cx="2624455" cy="80010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5"/>
              </a:spcBef>
            </a:pPr>
            <a:r>
              <a:rPr sz="1800" b="1" spc="-125" dirty="0">
                <a:solidFill>
                  <a:srgbClr val="FFFFFF"/>
                </a:solidFill>
                <a:latin typeface="Tahoma"/>
                <a:cs typeface="Tahoma"/>
              </a:rPr>
              <a:t>БОЛЕЕ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endParaRPr sz="1800">
              <a:latin typeface="Tahoma"/>
              <a:cs typeface="Tahoma"/>
            </a:endParaRPr>
          </a:p>
          <a:p>
            <a:pPr marL="92075" marR="1081405">
              <a:lnSpc>
                <a:spcPct val="100000"/>
              </a:lnSpc>
              <a:spcBef>
                <a:spcPts val="15"/>
              </a:spcBef>
            </a:pPr>
            <a:r>
              <a:rPr sz="1400" b="1" spc="-100" dirty="0">
                <a:solidFill>
                  <a:srgbClr val="404040"/>
                </a:solidFill>
                <a:latin typeface="Tahoma"/>
                <a:cs typeface="Tahoma"/>
              </a:rPr>
              <a:t>ТУРИСТИЧЕСКИХ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МАРШРУТОВ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15584" y="3493008"/>
            <a:ext cx="2624455" cy="80010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800" b="1" spc="-15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8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ДНЯ</a:t>
            </a:r>
            <a:endParaRPr sz="1800">
              <a:latin typeface="Tahoma"/>
              <a:cs typeface="Tahoma"/>
            </a:endParaRPr>
          </a:p>
          <a:p>
            <a:pPr marL="92075" marR="476884">
              <a:lnSpc>
                <a:spcPct val="100000"/>
              </a:lnSpc>
              <a:spcBef>
                <a:spcPts val="15"/>
              </a:spcBef>
            </a:pPr>
            <a:r>
              <a:rPr sz="1400" b="1" spc="-90" dirty="0">
                <a:solidFill>
                  <a:srgbClr val="404040"/>
                </a:solidFill>
                <a:latin typeface="Tahoma"/>
                <a:cs typeface="Tahoma"/>
              </a:rPr>
              <a:t>ПРОДОЛЖИТЕЛЬНОСТЬ 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ПРЕБЫВАНИЯ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15584" y="4428744"/>
            <a:ext cx="2624455" cy="534762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800" b="1" spc="-25" dirty="0" smtClean="0">
                <a:solidFill>
                  <a:srgbClr val="FFFFFF"/>
                </a:solidFill>
                <a:latin typeface="Tahoma"/>
                <a:cs typeface="Tahoma"/>
              </a:rPr>
              <a:t>27</a:t>
            </a:r>
            <a:r>
              <a:rPr lang="ru-RU" sz="1800" b="1" spc="-25" dirty="0" smtClean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800" dirty="0">
              <a:latin typeface="Tahoma"/>
              <a:cs typeface="Tahoma"/>
            </a:endParaRPr>
          </a:p>
          <a:p>
            <a:pPr marL="92075">
              <a:lnSpc>
                <a:spcPct val="100000"/>
              </a:lnSpc>
              <a:spcBef>
                <a:spcPts val="15"/>
              </a:spcBef>
            </a:pPr>
            <a:r>
              <a:rPr sz="1400" b="1" spc="-145" dirty="0">
                <a:solidFill>
                  <a:srgbClr val="404040"/>
                </a:solidFill>
                <a:latin typeface="Tahoma"/>
                <a:cs typeface="Tahoma"/>
              </a:rPr>
              <a:t>ПРЕДПРИЯТИЙ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ОБЩЕПИТА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33871" y="5868923"/>
            <a:ext cx="2624455" cy="58547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254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5"/>
              </a:spcBef>
            </a:pPr>
            <a:r>
              <a:rPr sz="1800" b="1" spc="-15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Tahoma"/>
                <a:cs typeface="Tahoma"/>
              </a:rPr>
              <a:t>млрд.</a:t>
            </a:r>
            <a:r>
              <a:rPr sz="18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Tahoma"/>
                <a:cs typeface="Tahoma"/>
              </a:rPr>
              <a:t>руб.</a:t>
            </a:r>
            <a:endParaRPr sz="1800">
              <a:latin typeface="Tahoma"/>
              <a:cs typeface="Tahoma"/>
            </a:endParaRPr>
          </a:p>
          <a:p>
            <a:pPr marL="92710">
              <a:lnSpc>
                <a:spcPct val="100000"/>
              </a:lnSpc>
              <a:spcBef>
                <a:spcPts val="20"/>
              </a:spcBef>
            </a:pPr>
            <a:r>
              <a:rPr sz="1400" b="1" spc="-80" dirty="0">
                <a:solidFill>
                  <a:srgbClr val="404040"/>
                </a:solidFill>
                <a:latin typeface="Tahoma"/>
                <a:cs typeface="Tahoma"/>
              </a:rPr>
              <a:t>ОБОРОТ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85" dirty="0">
                <a:solidFill>
                  <a:srgbClr val="404040"/>
                </a:solidFill>
                <a:latin typeface="Tahoma"/>
                <a:cs typeface="Tahoma"/>
              </a:rPr>
              <a:t>СРЕДСТВ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ТУРИСТОВ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28433" y="4468939"/>
            <a:ext cx="4541676" cy="2036445"/>
            <a:chOff x="827532" y="4434839"/>
            <a:chExt cx="4430395" cy="2036445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2375" y="4735591"/>
              <a:ext cx="637032" cy="168170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53881" y="4679693"/>
              <a:ext cx="637032" cy="173760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57700" y="4581143"/>
              <a:ext cx="637032" cy="183615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27532" y="4434839"/>
              <a:ext cx="4430395" cy="2036445"/>
            </a:xfrm>
            <a:custGeom>
              <a:avLst/>
              <a:gdLst/>
              <a:ahLst/>
              <a:cxnLst/>
              <a:rect l="l" t="t" r="r" b="b"/>
              <a:pathLst>
                <a:path w="4430395" h="2036445">
                  <a:moveTo>
                    <a:pt x="48768" y="1985772"/>
                  </a:moveTo>
                  <a:lnTo>
                    <a:pt x="48768" y="0"/>
                  </a:lnTo>
                </a:path>
                <a:path w="4430395" h="2036445">
                  <a:moveTo>
                    <a:pt x="0" y="1985772"/>
                  </a:moveTo>
                  <a:lnTo>
                    <a:pt x="48768" y="1985772"/>
                  </a:lnTo>
                </a:path>
                <a:path w="4430395" h="2036445">
                  <a:moveTo>
                    <a:pt x="0" y="1655064"/>
                  </a:moveTo>
                  <a:lnTo>
                    <a:pt x="48768" y="1655064"/>
                  </a:lnTo>
                </a:path>
                <a:path w="4430395" h="2036445">
                  <a:moveTo>
                    <a:pt x="0" y="1324356"/>
                  </a:moveTo>
                  <a:lnTo>
                    <a:pt x="48768" y="1324356"/>
                  </a:lnTo>
                </a:path>
                <a:path w="4430395" h="2036445">
                  <a:moveTo>
                    <a:pt x="0" y="992124"/>
                  </a:moveTo>
                  <a:lnTo>
                    <a:pt x="48768" y="992124"/>
                  </a:lnTo>
                </a:path>
                <a:path w="4430395" h="2036445">
                  <a:moveTo>
                    <a:pt x="0" y="661416"/>
                  </a:moveTo>
                  <a:lnTo>
                    <a:pt x="48768" y="661416"/>
                  </a:lnTo>
                </a:path>
                <a:path w="4430395" h="2036445">
                  <a:moveTo>
                    <a:pt x="0" y="330708"/>
                  </a:moveTo>
                  <a:lnTo>
                    <a:pt x="48768" y="330708"/>
                  </a:lnTo>
                </a:path>
                <a:path w="4430395" h="2036445">
                  <a:moveTo>
                    <a:pt x="0" y="0"/>
                  </a:moveTo>
                  <a:lnTo>
                    <a:pt x="48768" y="0"/>
                  </a:lnTo>
                </a:path>
                <a:path w="4430395" h="2036445">
                  <a:moveTo>
                    <a:pt x="48768" y="1985772"/>
                  </a:moveTo>
                  <a:lnTo>
                    <a:pt x="4430268" y="1985772"/>
                  </a:lnTo>
                </a:path>
                <a:path w="4430395" h="2036445">
                  <a:moveTo>
                    <a:pt x="48768" y="1985772"/>
                  </a:moveTo>
                  <a:lnTo>
                    <a:pt x="48768" y="2036064"/>
                  </a:lnTo>
                </a:path>
                <a:path w="4430395" h="2036445">
                  <a:moveTo>
                    <a:pt x="1144524" y="1985772"/>
                  </a:moveTo>
                  <a:lnTo>
                    <a:pt x="1144524" y="2036064"/>
                  </a:lnTo>
                </a:path>
                <a:path w="4430395" h="2036445">
                  <a:moveTo>
                    <a:pt x="2240280" y="1985772"/>
                  </a:moveTo>
                  <a:lnTo>
                    <a:pt x="2240280" y="2036064"/>
                  </a:lnTo>
                </a:path>
                <a:path w="4430395" h="2036445">
                  <a:moveTo>
                    <a:pt x="3336035" y="1985772"/>
                  </a:moveTo>
                  <a:lnTo>
                    <a:pt x="3336035" y="2036064"/>
                  </a:lnTo>
                </a:path>
                <a:path w="4430395" h="2036445">
                  <a:moveTo>
                    <a:pt x="4430268" y="1985772"/>
                  </a:moveTo>
                  <a:lnTo>
                    <a:pt x="4430268" y="2036064"/>
                  </a:lnTo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684776" y="4581143"/>
              <a:ext cx="26034" cy="127000"/>
            </a:xfrm>
            <a:custGeom>
              <a:avLst/>
              <a:gdLst/>
              <a:ahLst/>
              <a:cxnLst/>
              <a:rect l="l" t="t" r="r" b="b"/>
              <a:pathLst>
                <a:path w="26035" h="127000">
                  <a:moveTo>
                    <a:pt x="25908" y="126491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091152" y="4469137"/>
            <a:ext cx="6118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85" dirty="0" smtClean="0">
                <a:solidFill>
                  <a:srgbClr val="585858"/>
                </a:solidFill>
                <a:latin typeface="Tahoma"/>
                <a:cs typeface="Tahoma"/>
              </a:rPr>
              <a:t>513,6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239565" y="4309046"/>
            <a:ext cx="47688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85" dirty="0" smtClean="0">
                <a:solidFill>
                  <a:srgbClr val="585858"/>
                </a:solidFill>
                <a:latin typeface="Tahoma"/>
                <a:cs typeface="Tahoma"/>
              </a:rPr>
              <a:t>51</a:t>
            </a:r>
            <a:r>
              <a:rPr lang="en-US" sz="1400" b="1" spc="-85" dirty="0" smtClean="0">
                <a:solidFill>
                  <a:srgbClr val="585858"/>
                </a:solidFill>
                <a:latin typeface="Tahoma"/>
                <a:cs typeface="Tahoma"/>
              </a:rPr>
              <a:t>7,5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00889" y="4168385"/>
            <a:ext cx="47688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85" dirty="0" smtClean="0">
                <a:solidFill>
                  <a:srgbClr val="585858"/>
                </a:solidFill>
                <a:latin typeface="Tahoma"/>
                <a:cs typeface="Tahoma"/>
              </a:rPr>
              <a:t>5</a:t>
            </a:r>
            <a:r>
              <a:rPr lang="en-US" sz="1400" b="1" spc="-85" dirty="0" smtClean="0">
                <a:solidFill>
                  <a:srgbClr val="585858"/>
                </a:solidFill>
                <a:latin typeface="Tahoma"/>
                <a:cs typeface="Tahoma"/>
              </a:rPr>
              <a:t>42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70712" y="4320920"/>
            <a:ext cx="279400" cy="2193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600</a:t>
            </a:r>
            <a:endParaRPr sz="1200" dirty="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1165"/>
              </a:spcBef>
            </a:pP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500</a:t>
            </a:r>
            <a:endParaRPr sz="1200" dirty="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1165"/>
              </a:spcBef>
            </a:pP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400</a:t>
            </a:r>
            <a:endParaRPr sz="1200" dirty="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1165"/>
              </a:spcBef>
            </a:pP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300</a:t>
            </a:r>
            <a:endParaRPr sz="1200" dirty="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1165"/>
              </a:spcBef>
            </a:pP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200</a:t>
            </a:r>
            <a:endParaRPr sz="1200" dirty="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1170"/>
              </a:spcBef>
            </a:pP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100</a:t>
            </a:r>
            <a:endParaRPr sz="1200" dirty="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1160"/>
              </a:spcBef>
            </a:pPr>
            <a:r>
              <a:rPr sz="1200" spc="-50" dirty="0">
                <a:solidFill>
                  <a:srgbClr val="585858"/>
                </a:solidFill>
                <a:latin typeface="Tahoma"/>
                <a:cs typeface="Tahoma"/>
              </a:rPr>
              <a:t>0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38277" y="6469568"/>
            <a:ext cx="367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5" dirty="0" smtClean="0">
                <a:solidFill>
                  <a:srgbClr val="585858"/>
                </a:solidFill>
                <a:latin typeface="Tahoma"/>
                <a:cs typeface="Tahoma"/>
              </a:rPr>
              <a:t>202</a:t>
            </a:r>
            <a:r>
              <a:rPr lang="en-US" sz="1200" b="1" spc="-85" dirty="0" smtClean="0">
                <a:solidFill>
                  <a:srgbClr val="585858"/>
                </a:solidFill>
                <a:latin typeface="Tahoma"/>
                <a:cs typeface="Tahoma"/>
              </a:rPr>
              <a:t>2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84035" y="6469568"/>
            <a:ext cx="367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5" dirty="0" smtClean="0">
                <a:solidFill>
                  <a:srgbClr val="585858"/>
                </a:solidFill>
                <a:latin typeface="Tahoma"/>
                <a:cs typeface="Tahoma"/>
              </a:rPr>
              <a:t>202</a:t>
            </a:r>
            <a:r>
              <a:rPr lang="en-US" sz="1200" b="1" spc="-85" dirty="0" smtClean="0">
                <a:solidFill>
                  <a:srgbClr val="585858"/>
                </a:solidFill>
                <a:latin typeface="Tahoma"/>
                <a:cs typeface="Tahoma"/>
              </a:rPr>
              <a:t>3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529793" y="6496654"/>
            <a:ext cx="367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5" dirty="0" smtClean="0">
                <a:solidFill>
                  <a:srgbClr val="585858"/>
                </a:solidFill>
                <a:latin typeface="Tahoma"/>
                <a:cs typeface="Tahoma"/>
              </a:rPr>
              <a:t>202</a:t>
            </a:r>
            <a:r>
              <a:rPr lang="en-US" sz="1200" b="1" spc="-85" dirty="0" smtClean="0">
                <a:solidFill>
                  <a:srgbClr val="585858"/>
                </a:solidFill>
                <a:latin typeface="Tahoma"/>
                <a:cs typeface="Tahoma"/>
              </a:rPr>
              <a:t>4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0201" y="3672078"/>
            <a:ext cx="4057650" cy="51879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indent="115570">
              <a:lnSpc>
                <a:spcPct val="102499"/>
              </a:lnSpc>
              <a:spcBef>
                <a:spcPts val="45"/>
              </a:spcBef>
            </a:pPr>
            <a:r>
              <a:rPr sz="1600" b="1" spc="-30" dirty="0">
                <a:solidFill>
                  <a:srgbClr val="585858"/>
                </a:solidFill>
                <a:latin typeface="Tahoma"/>
                <a:cs typeface="Tahoma"/>
              </a:rPr>
              <a:t>Количество</a:t>
            </a:r>
            <a:r>
              <a:rPr sz="1600" b="1" spc="-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585858"/>
                </a:solidFill>
                <a:latin typeface="Tahoma"/>
                <a:cs typeface="Tahoma"/>
              </a:rPr>
              <a:t>посетителей</a:t>
            </a:r>
            <a:r>
              <a:rPr sz="1600" b="1" spc="-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585858"/>
                </a:solidFill>
                <a:latin typeface="Tahoma"/>
                <a:cs typeface="Tahoma"/>
              </a:rPr>
              <a:t>культурно- </a:t>
            </a:r>
            <a:r>
              <a:rPr sz="1600" b="1" dirty="0">
                <a:solidFill>
                  <a:srgbClr val="585858"/>
                </a:solidFill>
                <a:latin typeface="Tahoma"/>
                <a:cs typeface="Tahoma"/>
              </a:rPr>
              <a:t>массовых</a:t>
            </a:r>
            <a:r>
              <a:rPr sz="1600" b="1" spc="4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spc="-25" dirty="0">
                <a:solidFill>
                  <a:srgbClr val="585858"/>
                </a:solidFill>
                <a:latin typeface="Tahoma"/>
                <a:cs typeface="Tahoma"/>
              </a:rPr>
              <a:t>мероприятий,</a:t>
            </a:r>
            <a:r>
              <a:rPr sz="1600" b="1" spc="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600" b="1" dirty="0">
                <a:solidFill>
                  <a:srgbClr val="585858"/>
                </a:solidFill>
                <a:latin typeface="Tahoma"/>
                <a:cs typeface="Tahoma"/>
              </a:rPr>
              <a:t>тыс. </a:t>
            </a:r>
            <a:r>
              <a:rPr sz="1600" b="1" spc="-65" dirty="0">
                <a:solidFill>
                  <a:srgbClr val="585858"/>
                </a:solidFill>
                <a:latin typeface="Tahoma"/>
                <a:cs typeface="Tahoma"/>
              </a:rPr>
              <a:t>чел./год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833871" y="5157215"/>
            <a:ext cx="2624455" cy="58547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191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0"/>
              </a:spcBef>
            </a:pPr>
            <a:r>
              <a:rPr sz="1800" b="1" spc="-25" dirty="0">
                <a:solidFill>
                  <a:srgbClr val="FFFFFF"/>
                </a:solidFill>
                <a:latin typeface="Tahoma"/>
                <a:cs typeface="Tahoma"/>
              </a:rPr>
              <a:t>11</a:t>
            </a:r>
            <a:endParaRPr sz="1800">
              <a:latin typeface="Tahoma"/>
              <a:cs typeface="Tahoma"/>
            </a:endParaRPr>
          </a:p>
          <a:p>
            <a:pPr marL="92710">
              <a:lnSpc>
                <a:spcPct val="100000"/>
              </a:lnSpc>
              <a:spcBef>
                <a:spcPts val="20"/>
              </a:spcBef>
            </a:pP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МУЗЕЕВ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2359" y="5476138"/>
            <a:ext cx="17506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585858"/>
                </a:solidFill>
                <a:latin typeface="Tahoma"/>
                <a:cs typeface="Tahoma"/>
              </a:rPr>
              <a:t>День</a:t>
            </a:r>
            <a:r>
              <a:rPr sz="1200" b="1" spc="-7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Tahoma"/>
                <a:cs typeface="Tahoma"/>
              </a:rPr>
              <a:t>города</a:t>
            </a:r>
            <a:endParaRPr sz="1200">
              <a:latin typeface="Tahoma"/>
              <a:cs typeface="Tahoma"/>
            </a:endParaRPr>
          </a:p>
          <a:p>
            <a:pPr marL="12065" marR="5080"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«РЫБИНСК</a:t>
            </a:r>
            <a:r>
              <a:rPr sz="1200" spc="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-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ОТКРЫТЫЙ ГОРОД»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444" y="885444"/>
            <a:ext cx="2011680" cy="13548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204" y="3924300"/>
            <a:ext cx="2034539" cy="14493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204" y="2433827"/>
            <a:ext cx="2037588" cy="13243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50948" y="885444"/>
            <a:ext cx="978408" cy="13670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25367" y="885444"/>
            <a:ext cx="947927" cy="136702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6000" y="3924300"/>
            <a:ext cx="1983739" cy="14493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63139" y="2433827"/>
            <a:ext cx="1992884" cy="132435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562605" y="5476138"/>
            <a:ext cx="15265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45" dirty="0">
                <a:solidFill>
                  <a:srgbClr val="585858"/>
                </a:solidFill>
                <a:latin typeface="Tahoma"/>
                <a:cs typeface="Tahoma"/>
              </a:rPr>
              <a:t>«НаШествие</a:t>
            </a:r>
            <a:r>
              <a:rPr sz="1200" b="1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Tahoma"/>
                <a:cs typeface="Tahoma"/>
              </a:rPr>
              <a:t>Дедов</a:t>
            </a:r>
            <a:endParaRPr sz="1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b="1" spc="-10" dirty="0">
                <a:solidFill>
                  <a:srgbClr val="585858"/>
                </a:solidFill>
                <a:latin typeface="Tahoma"/>
                <a:cs typeface="Tahoma"/>
              </a:rPr>
              <a:t>Морозов»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92167" y="885444"/>
            <a:ext cx="2185416" cy="136855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410455" y="2424683"/>
            <a:ext cx="949451" cy="13335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81777" y="2433827"/>
            <a:ext cx="995845" cy="134721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410455" y="3915155"/>
            <a:ext cx="2167128" cy="144627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570857" y="5474919"/>
            <a:ext cx="185801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85858"/>
                </a:solidFill>
                <a:latin typeface="Tahoma"/>
                <a:cs typeface="Tahoma"/>
              </a:rPr>
              <a:t>Ход-</a:t>
            </a:r>
            <a:r>
              <a:rPr sz="1200" b="1" spc="-10" dirty="0">
                <a:solidFill>
                  <a:srgbClr val="585858"/>
                </a:solidFill>
                <a:latin typeface="Tahoma"/>
                <a:cs typeface="Tahoma"/>
              </a:rPr>
              <a:t>представление</a:t>
            </a:r>
            <a:endParaRPr sz="1200">
              <a:latin typeface="Tahoma"/>
              <a:cs typeface="Tahoma"/>
            </a:endParaRPr>
          </a:p>
          <a:p>
            <a:pPr marL="121920" marR="113664" algn="ctr">
              <a:lnSpc>
                <a:spcPct val="100000"/>
              </a:lnSpc>
            </a:pPr>
            <a:r>
              <a:rPr sz="1200" b="1" spc="-130" dirty="0">
                <a:solidFill>
                  <a:srgbClr val="585858"/>
                </a:solidFill>
                <a:latin typeface="Tahoma"/>
                <a:cs typeface="Tahoma"/>
              </a:rPr>
              <a:t>«За</a:t>
            </a:r>
            <a:r>
              <a:rPr sz="1200" b="1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Tahoma"/>
                <a:cs typeface="Tahoma"/>
              </a:rPr>
              <a:t>Рождественской звездой»</a:t>
            </a:r>
            <a:endParaRPr sz="1200">
              <a:latin typeface="Tahoma"/>
              <a:cs typeface="Tahoma"/>
            </a:endParaRPr>
          </a:p>
          <a:p>
            <a:pPr marL="12065" marR="5080" indent="-1270" algn="ctr">
              <a:lnSpc>
                <a:spcPct val="100000"/>
              </a:lnSpc>
            </a:pPr>
            <a:r>
              <a:rPr sz="1200" b="1" dirty="0">
                <a:solidFill>
                  <a:srgbClr val="585858"/>
                </a:solidFill>
                <a:latin typeface="Tahoma"/>
                <a:cs typeface="Tahoma"/>
              </a:rPr>
              <a:t>и</a:t>
            </a:r>
            <a:r>
              <a:rPr sz="1200" b="1" spc="-8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Tahoma"/>
                <a:cs typeface="Tahoma"/>
              </a:rPr>
              <a:t>Интерактивный </a:t>
            </a:r>
            <a:r>
              <a:rPr sz="1200" b="1" spc="-25" dirty="0">
                <a:solidFill>
                  <a:srgbClr val="585858"/>
                </a:solidFill>
                <a:latin typeface="Tahoma"/>
                <a:cs typeface="Tahoma"/>
              </a:rPr>
              <a:t>спектакль </a:t>
            </a:r>
            <a:r>
              <a:rPr sz="1200" b="1" spc="-105" dirty="0">
                <a:solidFill>
                  <a:srgbClr val="585858"/>
                </a:solidFill>
                <a:latin typeface="Tahoma"/>
                <a:cs typeface="Tahoma"/>
              </a:rPr>
              <a:t>«Щелкунчик»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20" dirty="0"/>
              <a:t> </a:t>
            </a:r>
            <a:r>
              <a:rPr sz="2000" dirty="0"/>
              <a:t>|</a:t>
            </a:r>
            <a:r>
              <a:rPr sz="2000" spc="-25" dirty="0"/>
              <a:t> </a:t>
            </a:r>
            <a:r>
              <a:rPr sz="2000" spc="-195" dirty="0"/>
              <a:t>РАЗВИТИЕ</a:t>
            </a:r>
            <a:r>
              <a:rPr sz="2000" spc="-45" dirty="0"/>
              <a:t> </a:t>
            </a:r>
            <a:r>
              <a:rPr sz="2000" spc="-105" dirty="0"/>
              <a:t>ТУРИЗМА</a:t>
            </a:r>
            <a:endParaRPr sz="2000"/>
          </a:p>
        </p:txBody>
      </p:sp>
      <p:sp>
        <p:nvSpPr>
          <p:cNvPr id="17" name="object 17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13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40143" y="840486"/>
            <a:ext cx="1842135" cy="5560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184785" algn="l"/>
              </a:tabLst>
            </a:pPr>
            <a:r>
              <a:rPr sz="1000" spc="95" dirty="0">
                <a:solidFill>
                  <a:srgbClr val="585858"/>
                </a:solidFill>
                <a:latin typeface="Tahoma"/>
                <a:cs typeface="Tahoma"/>
              </a:rPr>
              <a:t>Спасо-</a:t>
            </a:r>
            <a:endParaRPr sz="1000">
              <a:latin typeface="Tahoma"/>
              <a:cs typeface="Tahoma"/>
            </a:endParaRPr>
          </a:p>
          <a:p>
            <a:pPr marL="184785">
              <a:lnSpc>
                <a:spcPct val="100000"/>
              </a:lnSpc>
            </a:pPr>
            <a:r>
              <a:rPr sz="1000" spc="85" dirty="0">
                <a:solidFill>
                  <a:srgbClr val="585858"/>
                </a:solidFill>
                <a:latin typeface="Tahoma"/>
                <a:cs typeface="Tahoma"/>
              </a:rPr>
              <a:t>Преображенский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105" dirty="0">
                <a:solidFill>
                  <a:srgbClr val="585858"/>
                </a:solidFill>
                <a:latin typeface="Tahoma"/>
                <a:cs typeface="Tahoma"/>
              </a:rPr>
              <a:t>собор</a:t>
            </a:r>
            <a:endParaRPr sz="1000">
              <a:latin typeface="Tahoma"/>
              <a:cs typeface="Tahoma"/>
            </a:endParaRPr>
          </a:p>
          <a:p>
            <a:pPr marL="184785" marR="380365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spc="55" dirty="0">
                <a:solidFill>
                  <a:srgbClr val="585858"/>
                </a:solidFill>
                <a:latin typeface="Tahoma"/>
                <a:cs typeface="Tahoma"/>
              </a:rPr>
              <a:t>Хлебные</a:t>
            </a:r>
            <a:r>
              <a:rPr sz="10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60" dirty="0">
                <a:solidFill>
                  <a:srgbClr val="585858"/>
                </a:solidFill>
                <a:latin typeface="Tahoma"/>
                <a:cs typeface="Tahoma"/>
              </a:rPr>
              <a:t>биржи 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(«старая»</a:t>
            </a:r>
            <a:r>
              <a:rPr sz="1000" spc="6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50" dirty="0">
                <a:solidFill>
                  <a:srgbClr val="585858"/>
                </a:solidFill>
                <a:latin typeface="Tahoma"/>
                <a:cs typeface="Tahoma"/>
              </a:rPr>
              <a:t>и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585858"/>
                </a:solidFill>
                <a:latin typeface="Tahoma"/>
                <a:cs typeface="Tahoma"/>
              </a:rPr>
              <a:t>«новая»)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Никольская</a:t>
            </a:r>
            <a:r>
              <a:rPr sz="1000" spc="229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часовня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Польский</a:t>
            </a:r>
            <a:r>
              <a:rPr sz="1000" spc="2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40" dirty="0">
                <a:solidFill>
                  <a:srgbClr val="585858"/>
                </a:solidFill>
                <a:latin typeface="Tahoma"/>
                <a:cs typeface="Tahoma"/>
              </a:rPr>
              <a:t>костел</a:t>
            </a:r>
            <a:endParaRPr sz="1000">
              <a:latin typeface="Tahoma"/>
              <a:cs typeface="Tahoma"/>
            </a:endParaRPr>
          </a:p>
          <a:p>
            <a:pPr marL="184785" marR="274320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Единственный</a:t>
            </a:r>
            <a:r>
              <a:rPr sz="1000" spc="1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585858"/>
                </a:solidFill>
                <a:latin typeface="Tahoma"/>
                <a:cs typeface="Tahoma"/>
              </a:rPr>
              <a:t>в</a:t>
            </a:r>
            <a:r>
              <a:rPr sz="1000" spc="114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105" dirty="0">
                <a:solidFill>
                  <a:srgbClr val="585858"/>
                </a:solidFill>
                <a:latin typeface="Tahoma"/>
                <a:cs typeface="Tahoma"/>
              </a:rPr>
              <a:t>мире </a:t>
            </a: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памятник</a:t>
            </a:r>
            <a:r>
              <a:rPr sz="1000" spc="2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50" dirty="0">
                <a:solidFill>
                  <a:srgbClr val="585858"/>
                </a:solidFill>
                <a:latin typeface="Tahoma"/>
                <a:cs typeface="Tahoma"/>
              </a:rPr>
              <a:t>бурлаку</a:t>
            </a:r>
            <a:endParaRPr sz="1000">
              <a:latin typeface="Tahoma"/>
              <a:cs typeface="Tahoma"/>
            </a:endParaRPr>
          </a:p>
          <a:p>
            <a:pPr marL="184785" marR="154940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Единственный</a:t>
            </a:r>
            <a:r>
              <a:rPr sz="1000" spc="1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585858"/>
                </a:solidFill>
                <a:latin typeface="Tahoma"/>
                <a:cs typeface="Tahoma"/>
              </a:rPr>
              <a:t>в</a:t>
            </a:r>
            <a:r>
              <a:rPr sz="1000" spc="114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85" dirty="0">
                <a:solidFill>
                  <a:srgbClr val="585858"/>
                </a:solidFill>
                <a:latin typeface="Tahoma"/>
                <a:cs typeface="Tahoma"/>
              </a:rPr>
              <a:t>России </a:t>
            </a: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памятник</a:t>
            </a:r>
            <a:r>
              <a:rPr sz="1000" spc="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Л.</a:t>
            </a:r>
            <a:r>
              <a:rPr sz="1000" spc="6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55" dirty="0">
                <a:solidFill>
                  <a:srgbClr val="585858"/>
                </a:solidFill>
                <a:latin typeface="Tahoma"/>
                <a:cs typeface="Tahoma"/>
              </a:rPr>
              <a:t>Нобелю</a:t>
            </a:r>
            <a:endParaRPr sz="1000">
              <a:latin typeface="Tahoma"/>
              <a:cs typeface="Tahoma"/>
            </a:endParaRPr>
          </a:p>
          <a:p>
            <a:pPr marL="184785" marR="92075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Памятники</a:t>
            </a:r>
            <a:r>
              <a:rPr sz="1000" spc="10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75" dirty="0">
                <a:solidFill>
                  <a:srgbClr val="585858"/>
                </a:solidFill>
                <a:latin typeface="Tahoma"/>
                <a:cs typeface="Tahoma"/>
              </a:rPr>
              <a:t>землякам</a:t>
            </a:r>
            <a:r>
              <a:rPr sz="1000" spc="10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50" dirty="0">
                <a:solidFill>
                  <a:srgbClr val="585858"/>
                </a:solidFill>
                <a:latin typeface="Tahoma"/>
                <a:cs typeface="Tahoma"/>
              </a:rPr>
              <a:t>– </a:t>
            </a:r>
            <a:r>
              <a:rPr sz="1000" spc="95" dirty="0">
                <a:solidFill>
                  <a:srgbClr val="585858"/>
                </a:solidFill>
                <a:latin typeface="Tahoma"/>
                <a:cs typeface="Tahoma"/>
              </a:rPr>
              <a:t>адмиралу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 Ф.</a:t>
            </a:r>
            <a:r>
              <a:rPr sz="1000" spc="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60" dirty="0">
                <a:solidFill>
                  <a:srgbClr val="585858"/>
                </a:solidFill>
                <a:latin typeface="Tahoma"/>
                <a:cs typeface="Tahoma"/>
              </a:rPr>
              <a:t>Ушакову</a:t>
            </a: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и поэту</a:t>
            </a:r>
            <a:r>
              <a:rPr sz="1000" spc="8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Л.</a:t>
            </a:r>
            <a:r>
              <a:rPr sz="1000" spc="8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70" dirty="0">
                <a:solidFill>
                  <a:srgbClr val="585858"/>
                </a:solidFill>
                <a:latin typeface="Tahoma"/>
                <a:cs typeface="Tahoma"/>
              </a:rPr>
              <a:t>Ошанину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1000" spc="70" dirty="0">
                <a:solidFill>
                  <a:srgbClr val="585858"/>
                </a:solidFill>
                <a:latin typeface="Tahoma"/>
                <a:cs typeface="Tahoma"/>
              </a:rPr>
              <a:t>Монумент</a:t>
            </a:r>
            <a:r>
              <a:rPr sz="1000" spc="5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«Мать-Волга»</a:t>
            </a:r>
            <a:endParaRPr sz="1000">
              <a:latin typeface="Tahoma"/>
              <a:cs typeface="Tahoma"/>
            </a:endParaRPr>
          </a:p>
          <a:p>
            <a:pPr marL="184785" marR="64135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Памятник</a:t>
            </a:r>
            <a:r>
              <a:rPr sz="1000" spc="1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60" dirty="0">
                <a:solidFill>
                  <a:srgbClr val="585858"/>
                </a:solidFill>
                <a:latin typeface="Tahoma"/>
                <a:cs typeface="Tahoma"/>
              </a:rPr>
              <a:t>археологии</a:t>
            </a:r>
            <a:r>
              <a:rPr sz="1000" spc="1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30" dirty="0">
                <a:solidFill>
                  <a:srgbClr val="585858"/>
                </a:solidFill>
                <a:latin typeface="Tahoma"/>
                <a:cs typeface="Tahoma"/>
              </a:rPr>
              <a:t>XI- 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XVI</a:t>
            </a:r>
            <a:r>
              <a:rPr sz="1000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585858"/>
                </a:solidFill>
                <a:latin typeface="Tahoma"/>
                <a:cs typeface="Tahoma"/>
              </a:rPr>
              <a:t>вв.</a:t>
            </a:r>
            <a:r>
              <a:rPr sz="1000" spc="-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«Усть-</a:t>
            </a:r>
            <a:r>
              <a:rPr sz="1000" spc="45" dirty="0">
                <a:solidFill>
                  <a:srgbClr val="585858"/>
                </a:solidFill>
                <a:latin typeface="Tahoma"/>
                <a:cs typeface="Tahoma"/>
              </a:rPr>
              <a:t>Шексна»</a:t>
            </a:r>
            <a:endParaRPr sz="1000">
              <a:latin typeface="Tahoma"/>
              <a:cs typeface="Tahoma"/>
            </a:endParaRPr>
          </a:p>
          <a:p>
            <a:pPr marL="184785" marR="294640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spc="75" dirty="0">
                <a:solidFill>
                  <a:srgbClr val="585858"/>
                </a:solidFill>
                <a:latin typeface="Tahoma"/>
                <a:cs typeface="Tahoma"/>
              </a:rPr>
              <a:t>Создание</a:t>
            </a:r>
            <a:r>
              <a:rPr sz="1000" spc="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60" dirty="0">
                <a:solidFill>
                  <a:srgbClr val="585858"/>
                </a:solidFill>
                <a:latin typeface="Tahoma"/>
                <a:cs typeface="Tahoma"/>
              </a:rPr>
              <a:t>городской </a:t>
            </a:r>
            <a:r>
              <a:rPr sz="1000" spc="95" dirty="0">
                <a:solidFill>
                  <a:srgbClr val="585858"/>
                </a:solidFill>
                <a:latin typeface="Tahoma"/>
                <a:cs typeface="Tahoma"/>
              </a:rPr>
              <a:t>филармонии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spcBef>
                <a:spcPts val="750"/>
              </a:spcBef>
              <a:buFont typeface="Arial MT"/>
              <a:buChar char="•"/>
              <a:tabLst>
                <a:tab pos="184785" algn="l"/>
              </a:tabLst>
            </a:pP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Туристско-</a:t>
            </a:r>
            <a:endParaRPr sz="1000">
              <a:latin typeface="Tahoma"/>
              <a:cs typeface="Tahoma"/>
            </a:endParaRPr>
          </a:p>
          <a:p>
            <a:pPr marL="184785">
              <a:lnSpc>
                <a:spcPct val="100000"/>
              </a:lnSpc>
            </a:pPr>
            <a:r>
              <a:rPr sz="1000" spc="70" dirty="0">
                <a:solidFill>
                  <a:srgbClr val="585858"/>
                </a:solidFill>
                <a:latin typeface="Tahoma"/>
                <a:cs typeface="Tahoma"/>
              </a:rPr>
              <a:t>рекреационный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55" dirty="0">
                <a:solidFill>
                  <a:srgbClr val="585858"/>
                </a:solidFill>
                <a:latin typeface="Tahoma"/>
                <a:cs typeface="Tahoma"/>
              </a:rPr>
              <a:t>кластер</a:t>
            </a:r>
            <a:endParaRPr sz="1000">
              <a:latin typeface="Tahoma"/>
              <a:cs typeface="Tahoma"/>
            </a:endParaRPr>
          </a:p>
          <a:p>
            <a:pPr marL="184785">
              <a:lnSpc>
                <a:spcPct val="100000"/>
              </a:lnSpc>
            </a:pPr>
            <a:r>
              <a:rPr sz="1000" spc="55" dirty="0">
                <a:solidFill>
                  <a:srgbClr val="585858"/>
                </a:solidFill>
                <a:latin typeface="Tahoma"/>
                <a:cs typeface="Tahoma"/>
              </a:rPr>
              <a:t>«Ярославское</a:t>
            </a:r>
            <a:r>
              <a:rPr sz="1000" spc="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взморье»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Центр</a:t>
            </a:r>
            <a:r>
              <a:rPr sz="1000" spc="18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лыжного</a:t>
            </a:r>
            <a:r>
              <a:rPr sz="1000" spc="16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70" dirty="0">
                <a:solidFill>
                  <a:srgbClr val="585858"/>
                </a:solidFill>
                <a:latin typeface="Tahoma"/>
                <a:cs typeface="Tahoma"/>
              </a:rPr>
              <a:t>спорта</a:t>
            </a:r>
            <a:endParaRPr sz="1000">
              <a:latin typeface="Tahoma"/>
              <a:cs typeface="Tahoma"/>
            </a:endParaRPr>
          </a:p>
          <a:p>
            <a:pPr marL="184785">
              <a:lnSpc>
                <a:spcPct val="100000"/>
              </a:lnSpc>
            </a:pP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«Демино»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spcBef>
                <a:spcPts val="825"/>
              </a:spcBef>
              <a:buFont typeface="Arial MT"/>
              <a:buChar char="•"/>
              <a:tabLst>
                <a:tab pos="184785" algn="l"/>
              </a:tabLst>
            </a:pPr>
            <a:r>
              <a:rPr sz="1000" spc="65" dirty="0">
                <a:solidFill>
                  <a:srgbClr val="585858"/>
                </a:solidFill>
                <a:latin typeface="Tahoma"/>
                <a:cs typeface="Tahoma"/>
              </a:rPr>
              <a:t>Ушаковский</a:t>
            </a: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55" dirty="0">
                <a:solidFill>
                  <a:srgbClr val="585858"/>
                </a:solidFill>
                <a:latin typeface="Tahoma"/>
                <a:cs typeface="Tahoma"/>
              </a:rPr>
              <a:t>фестиваль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dirty="0">
                <a:solidFill>
                  <a:srgbClr val="585858"/>
                </a:solidFill>
                <a:latin typeface="Tahoma"/>
                <a:cs typeface="Tahoma"/>
              </a:rPr>
              <a:t>День</a:t>
            </a:r>
            <a:r>
              <a:rPr sz="1000" spc="1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65" dirty="0">
                <a:solidFill>
                  <a:srgbClr val="585858"/>
                </a:solidFill>
                <a:latin typeface="Tahoma"/>
                <a:cs typeface="Tahoma"/>
              </a:rPr>
              <a:t>города</a:t>
            </a:r>
            <a:endParaRPr sz="1000">
              <a:latin typeface="Tahoma"/>
              <a:cs typeface="Tahoma"/>
            </a:endParaRPr>
          </a:p>
          <a:p>
            <a:pPr marL="184785" marR="227965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spc="65" dirty="0">
                <a:solidFill>
                  <a:srgbClr val="585858"/>
                </a:solidFill>
                <a:latin typeface="Tahoma"/>
                <a:cs typeface="Tahoma"/>
              </a:rPr>
              <a:t>Международный</a:t>
            </a:r>
            <a:r>
              <a:rPr sz="1000" spc="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20" dirty="0">
                <a:solidFill>
                  <a:srgbClr val="585858"/>
                </a:solidFill>
                <a:latin typeface="Tahoma"/>
                <a:cs typeface="Tahoma"/>
              </a:rPr>
              <a:t>день </a:t>
            </a:r>
            <a:r>
              <a:rPr sz="1000" spc="50" dirty="0">
                <a:solidFill>
                  <a:srgbClr val="585858"/>
                </a:solidFill>
                <a:latin typeface="Tahoma"/>
                <a:cs typeface="Tahoma"/>
              </a:rPr>
              <a:t>театра</a:t>
            </a:r>
            <a:endParaRPr sz="10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84785" algn="l"/>
              </a:tabLst>
            </a:pPr>
            <a:r>
              <a:rPr sz="1000" spc="35" dirty="0">
                <a:solidFill>
                  <a:srgbClr val="585858"/>
                </a:solidFill>
                <a:latin typeface="Tahoma"/>
                <a:cs typeface="Tahoma"/>
              </a:rPr>
              <a:t>«Международный</a:t>
            </a:r>
            <a:endParaRPr sz="1000">
              <a:latin typeface="Tahoma"/>
              <a:cs typeface="Tahoma"/>
            </a:endParaRPr>
          </a:p>
          <a:p>
            <a:pPr marL="184785" marR="377825">
              <a:lnSpc>
                <a:spcPct val="100000"/>
              </a:lnSpc>
            </a:pPr>
            <a:r>
              <a:rPr sz="1000" spc="80" dirty="0">
                <a:solidFill>
                  <a:srgbClr val="585858"/>
                </a:solidFill>
                <a:latin typeface="Tahoma"/>
                <a:cs typeface="Tahoma"/>
              </a:rPr>
              <a:t>Деминский</a:t>
            </a:r>
            <a:r>
              <a:rPr sz="1000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лыжный </a:t>
            </a:r>
            <a:r>
              <a:rPr sz="1000" spc="105" dirty="0">
                <a:solidFill>
                  <a:srgbClr val="585858"/>
                </a:solidFill>
                <a:latin typeface="Tahoma"/>
                <a:cs typeface="Tahoma"/>
              </a:rPr>
              <a:t>марафон»</a:t>
            </a:r>
            <a:endParaRPr sz="1000">
              <a:latin typeface="Tahoma"/>
              <a:cs typeface="Tahoma"/>
            </a:endParaRPr>
          </a:p>
          <a:p>
            <a:pPr marL="184785" marR="393700" indent="-172720">
              <a:lnSpc>
                <a:spcPct val="100000"/>
              </a:lnSpc>
              <a:buChar char="•"/>
              <a:tabLst>
                <a:tab pos="184785" algn="l"/>
                <a:tab pos="219710" algn="l"/>
              </a:tabLst>
            </a:pPr>
            <a:r>
              <a:rPr sz="1000" dirty="0">
                <a:solidFill>
                  <a:srgbClr val="585858"/>
                </a:solidFill>
                <a:latin typeface="Arial MT"/>
                <a:cs typeface="Arial MT"/>
              </a:rPr>
              <a:t>	</a:t>
            </a:r>
            <a:r>
              <a:rPr sz="1000" spc="10" dirty="0">
                <a:solidFill>
                  <a:srgbClr val="585858"/>
                </a:solidFill>
                <a:latin typeface="Tahoma"/>
                <a:cs typeface="Tahoma"/>
              </a:rPr>
              <a:t>«НаШествие</a:t>
            </a:r>
            <a:r>
              <a:rPr sz="1000" spc="254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30" dirty="0">
                <a:solidFill>
                  <a:srgbClr val="585858"/>
                </a:solidFill>
                <a:latin typeface="Tahoma"/>
                <a:cs typeface="Tahoma"/>
              </a:rPr>
              <a:t>Дедов 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Морозов»</a:t>
            </a:r>
            <a:endParaRPr sz="1000">
              <a:latin typeface="Tahoma"/>
              <a:cs typeface="Tahoma"/>
            </a:endParaRPr>
          </a:p>
          <a:p>
            <a:pPr marL="184785" marR="397510" indent="-172720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000" spc="50" dirty="0">
                <a:solidFill>
                  <a:srgbClr val="585858"/>
                </a:solidFill>
                <a:latin typeface="Tahoma"/>
                <a:cs typeface="Tahoma"/>
              </a:rPr>
              <a:t>Рыбинский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40" dirty="0">
                <a:solidFill>
                  <a:srgbClr val="585858"/>
                </a:solidFill>
                <a:latin typeface="Tahoma"/>
                <a:cs typeface="Tahoma"/>
              </a:rPr>
              <a:t>беговой </a:t>
            </a:r>
            <a:r>
              <a:rPr sz="1000" spc="110" dirty="0">
                <a:solidFill>
                  <a:srgbClr val="585858"/>
                </a:solidFill>
                <a:latin typeface="Tahoma"/>
                <a:cs typeface="Tahoma"/>
              </a:rPr>
              <a:t>полумарафон</a:t>
            </a:r>
            <a:r>
              <a:rPr sz="1000" spc="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25" dirty="0">
                <a:solidFill>
                  <a:srgbClr val="585858"/>
                </a:solidFill>
                <a:latin typeface="Tahoma"/>
                <a:cs typeface="Tahoma"/>
              </a:rPr>
              <a:t>«По</a:t>
            </a:r>
            <a:endParaRPr sz="1000">
              <a:latin typeface="Tahoma"/>
              <a:cs typeface="Tahoma"/>
            </a:endParaRPr>
          </a:p>
          <a:p>
            <a:pPr marL="184785">
              <a:lnSpc>
                <a:spcPct val="100000"/>
              </a:lnSpc>
            </a:pPr>
            <a:r>
              <a:rPr sz="1000" spc="55" dirty="0">
                <a:solidFill>
                  <a:srgbClr val="585858"/>
                </a:solidFill>
                <a:latin typeface="Tahoma"/>
                <a:cs typeface="Tahoma"/>
              </a:rPr>
              <a:t>великому</a:t>
            </a:r>
            <a:r>
              <a:rPr sz="1000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75" dirty="0">
                <a:solidFill>
                  <a:srgbClr val="585858"/>
                </a:solidFill>
                <a:latin typeface="Tahoma"/>
                <a:cs typeface="Tahoma"/>
              </a:rPr>
              <a:t>хлебному</a:t>
            </a:r>
            <a:r>
              <a:rPr sz="1000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585858"/>
                </a:solidFill>
                <a:latin typeface="Tahoma"/>
                <a:cs typeface="Tahoma"/>
              </a:rPr>
              <a:t>пути»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2127" y="6131052"/>
            <a:ext cx="4238625" cy="523240"/>
          </a:xfrm>
          <a:prstGeom prst="rect">
            <a:avLst/>
          </a:prstGeom>
          <a:solidFill>
            <a:srgbClr val="943735">
              <a:alpha val="65097"/>
            </a:srgbClr>
          </a:solidFill>
        </p:spPr>
        <p:txBody>
          <a:bodyPr vert="horz" wrap="square" lIns="0" tIns="444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50"/>
              </a:spcBef>
            </a:pPr>
            <a:r>
              <a:rPr sz="1400" b="1" spc="-50" dirty="0">
                <a:solidFill>
                  <a:srgbClr val="404040"/>
                </a:solidFill>
                <a:latin typeface="Tahoma"/>
                <a:cs typeface="Tahoma"/>
              </a:rPr>
              <a:t>Включенность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10" dirty="0">
                <a:solidFill>
                  <a:srgbClr val="404040"/>
                </a:solidFill>
                <a:latin typeface="Tahoma"/>
                <a:cs typeface="Tahoma"/>
              </a:rPr>
              <a:t>в</a:t>
            </a:r>
            <a:r>
              <a:rPr sz="1400" b="1" spc="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макротерритории</a:t>
            </a:r>
            <a:endParaRPr sz="1400">
              <a:latin typeface="Tahoma"/>
              <a:cs typeface="Tahoma"/>
            </a:endParaRPr>
          </a:p>
          <a:p>
            <a:pPr marL="90805">
              <a:lnSpc>
                <a:spcPct val="100000"/>
              </a:lnSpc>
            </a:pPr>
            <a:r>
              <a:rPr sz="1400" b="1" spc="-105" dirty="0">
                <a:solidFill>
                  <a:srgbClr val="404040"/>
                </a:solidFill>
                <a:latin typeface="Tahoma"/>
                <a:cs typeface="Tahoma"/>
              </a:rPr>
              <a:t>«Большая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20" dirty="0">
                <a:solidFill>
                  <a:srgbClr val="404040"/>
                </a:solidFill>
                <a:latin typeface="Tahoma"/>
                <a:cs typeface="Tahoma"/>
              </a:rPr>
              <a:t>Волга»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и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95" dirty="0">
                <a:solidFill>
                  <a:srgbClr val="404040"/>
                </a:solidFill>
                <a:latin typeface="Tahoma"/>
                <a:cs typeface="Tahoma"/>
              </a:rPr>
              <a:t>«Бользое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404040"/>
                </a:solidFill>
                <a:latin typeface="Tahoma"/>
                <a:cs typeface="Tahoma"/>
              </a:rPr>
              <a:t>Золотое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кольцо»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30" dirty="0"/>
              <a:t> </a:t>
            </a:r>
            <a:r>
              <a:rPr sz="2000" dirty="0"/>
              <a:t>|</a:t>
            </a:r>
            <a:r>
              <a:rPr sz="2000" spc="-35" dirty="0"/>
              <a:t> </a:t>
            </a:r>
            <a:r>
              <a:rPr sz="2000" spc="-165" dirty="0"/>
              <a:t>ТОЧКИ</a:t>
            </a:r>
            <a:r>
              <a:rPr sz="2000" spc="-20" dirty="0"/>
              <a:t> </a:t>
            </a:r>
            <a:r>
              <a:rPr sz="2000" spc="-210" dirty="0"/>
              <a:t>ПРИТЯЖЕНИЯ</a:t>
            </a:r>
            <a:endParaRPr sz="2000" dirty="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" y="693419"/>
            <a:ext cx="4104132" cy="273405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139185" y="2883789"/>
            <a:ext cx="4777740" cy="1843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97025" marR="5080">
              <a:lnSpc>
                <a:spcPct val="100000"/>
              </a:lnSpc>
              <a:spcBef>
                <a:spcPts val="100"/>
              </a:spcBef>
            </a:pPr>
            <a:r>
              <a:rPr sz="1200" i="1" spc="-25" dirty="0">
                <a:solidFill>
                  <a:srgbClr val="585858"/>
                </a:solidFill>
                <a:latin typeface="Verdana"/>
                <a:cs typeface="Verdana"/>
              </a:rPr>
              <a:t>Благоустройство</a:t>
            </a:r>
            <a:r>
              <a:rPr sz="1200" i="1" spc="-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70" dirty="0">
                <a:solidFill>
                  <a:srgbClr val="585858"/>
                </a:solidFill>
                <a:latin typeface="Verdana"/>
                <a:cs typeface="Verdana"/>
              </a:rPr>
              <a:t>ул.Бульварной</a:t>
            </a:r>
            <a:r>
              <a:rPr sz="1200" i="1" spc="-2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и</a:t>
            </a:r>
            <a:r>
              <a:rPr sz="1200" i="1" spc="-4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берега Черемухи</a:t>
            </a:r>
            <a:r>
              <a:rPr sz="1200" i="1" spc="-6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75" dirty="0">
                <a:solidFill>
                  <a:srgbClr val="585858"/>
                </a:solidFill>
                <a:latin typeface="Verdana"/>
                <a:cs typeface="Verdana"/>
              </a:rPr>
              <a:t>–</a:t>
            </a:r>
            <a:r>
              <a:rPr sz="12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20" dirty="0">
                <a:solidFill>
                  <a:srgbClr val="585858"/>
                </a:solidFill>
                <a:latin typeface="Verdana"/>
                <a:cs typeface="Verdana"/>
              </a:rPr>
              <a:t>проект</a:t>
            </a:r>
            <a:r>
              <a:rPr sz="1200" i="1" spc="-3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финалист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 конкурса </a:t>
            </a:r>
            <a:r>
              <a:rPr sz="1200" i="1" spc="-30" dirty="0">
                <a:solidFill>
                  <a:srgbClr val="585858"/>
                </a:solidFill>
                <a:latin typeface="Verdana"/>
                <a:cs typeface="Verdana"/>
              </a:rPr>
              <a:t>МинстройЖКХ</a:t>
            </a:r>
            <a:r>
              <a:rPr sz="1200" i="1" spc="9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России</a:t>
            </a:r>
            <a:r>
              <a:rPr sz="1200" i="1" spc="8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2022г.</a:t>
            </a:r>
            <a:endParaRPr sz="1200" dirty="0">
              <a:latin typeface="Verdana"/>
              <a:cs typeface="Verdana"/>
            </a:endParaRPr>
          </a:p>
          <a:p>
            <a:pPr marL="12700" marR="3597275">
              <a:lnSpc>
                <a:spcPct val="100000"/>
              </a:lnSpc>
              <a:spcBef>
                <a:spcPts val="1350"/>
              </a:spcBef>
            </a:pP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Продолжение </a:t>
            </a:r>
            <a:r>
              <a:rPr sz="1200" i="1" dirty="0">
                <a:solidFill>
                  <a:srgbClr val="585858"/>
                </a:solidFill>
                <a:latin typeface="Verdana"/>
                <a:cs typeface="Verdana"/>
              </a:rPr>
              <a:t>проекта</a:t>
            </a:r>
            <a:r>
              <a:rPr sz="1200" i="1" spc="-6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45" dirty="0">
                <a:solidFill>
                  <a:srgbClr val="585858"/>
                </a:solidFill>
                <a:latin typeface="Verdana"/>
                <a:cs typeface="Verdana"/>
              </a:rPr>
              <a:t>живой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исторической </a:t>
            </a:r>
            <a:r>
              <a:rPr sz="1200" i="1" spc="-55" dirty="0">
                <a:solidFill>
                  <a:srgbClr val="585858"/>
                </a:solidFill>
                <a:latin typeface="Verdana"/>
                <a:cs typeface="Verdana"/>
              </a:rPr>
              <a:t>вывески</a:t>
            </a:r>
            <a:r>
              <a:rPr sz="1200" i="1" spc="-7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1200" i="1" spc="-25" dirty="0">
                <a:solidFill>
                  <a:srgbClr val="585858"/>
                </a:solidFill>
                <a:latin typeface="Verdana"/>
                <a:cs typeface="Verdana"/>
              </a:rPr>
              <a:t>под </a:t>
            </a:r>
            <a:r>
              <a:rPr sz="1200" i="1" spc="-10" dirty="0">
                <a:solidFill>
                  <a:srgbClr val="585858"/>
                </a:solidFill>
                <a:latin typeface="Verdana"/>
                <a:cs typeface="Verdana"/>
              </a:rPr>
              <a:t>открытым</a:t>
            </a:r>
            <a:endParaRPr sz="12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i="1" spc="50" dirty="0">
                <a:solidFill>
                  <a:srgbClr val="585858"/>
                </a:solidFill>
                <a:latin typeface="Verdana"/>
                <a:cs typeface="Verdana"/>
              </a:rPr>
              <a:t>небом</a:t>
            </a:r>
            <a:endParaRPr sz="120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87823" y="693419"/>
            <a:ext cx="3875531" cy="208787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6240" y="3572255"/>
            <a:ext cx="2627376" cy="134874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6240" y="5047488"/>
            <a:ext cx="2627376" cy="162153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139185" y="4920995"/>
            <a:ext cx="1432815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62915" algn="r">
              <a:lnSpc>
                <a:spcPct val="100000"/>
              </a:lnSpc>
              <a:spcBef>
                <a:spcPts val="100"/>
              </a:spcBef>
            </a:pPr>
            <a:r>
              <a:rPr lang="ru-RU" sz="1200" i="1" spc="-60" dirty="0" smtClean="0">
                <a:solidFill>
                  <a:srgbClr val="585858"/>
                </a:solidFill>
                <a:latin typeface="Verdana"/>
                <a:cs typeface="Verdana"/>
              </a:rPr>
              <a:t>в Рыбинске открылась </a:t>
            </a:r>
          </a:p>
          <a:p>
            <a:pPr marL="12700" marR="5080" indent="462915" algn="r">
              <a:lnSpc>
                <a:spcPct val="100000"/>
              </a:lnSpc>
              <a:spcBef>
                <a:spcPts val="100"/>
              </a:spcBef>
            </a:pPr>
            <a:r>
              <a:rPr lang="ru-RU" sz="1200" i="1" spc="-60" dirty="0" smtClean="0">
                <a:solidFill>
                  <a:srgbClr val="585858"/>
                </a:solidFill>
                <a:latin typeface="Verdana"/>
                <a:cs typeface="Verdana"/>
              </a:rPr>
              <a:t>«Пятёрочка» стилизованная под лавку времён Николая II. </a:t>
            </a:r>
          </a:p>
          <a:p>
            <a:pPr marL="12700" marR="5080" indent="462915" algn="l">
              <a:lnSpc>
                <a:spcPct val="100000"/>
              </a:lnSpc>
              <a:spcBef>
                <a:spcPts val="100"/>
              </a:spcBef>
            </a:pPr>
            <a:endParaRPr lang="ru-RU" sz="1200" i="1" spc="-60" dirty="0">
              <a:solidFill>
                <a:srgbClr val="585858"/>
              </a:solidFill>
              <a:latin typeface="Verdana"/>
              <a:cs typeface="Verdana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69" y="3638200"/>
            <a:ext cx="4176159" cy="303082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45" dirty="0"/>
              <a:t>РЫБИНСК</a:t>
            </a:r>
            <a:r>
              <a:rPr sz="2000" spc="-25" dirty="0"/>
              <a:t> </a:t>
            </a:r>
            <a:r>
              <a:rPr sz="2000" dirty="0"/>
              <a:t>|</a:t>
            </a:r>
            <a:r>
              <a:rPr sz="2000" spc="-35" dirty="0"/>
              <a:t> </a:t>
            </a:r>
            <a:r>
              <a:rPr sz="2000" spc="-120" dirty="0"/>
              <a:t>ИСТОРИИ</a:t>
            </a:r>
            <a:r>
              <a:rPr sz="2000" spc="-35" dirty="0"/>
              <a:t> </a:t>
            </a:r>
            <a:r>
              <a:rPr sz="2000" spc="-10" dirty="0"/>
              <a:t>УСПЕХА</a:t>
            </a:r>
            <a:r>
              <a:rPr sz="2000" spc="-40" dirty="0"/>
              <a:t> </a:t>
            </a:r>
            <a:r>
              <a:rPr sz="2000" spc="-190" dirty="0"/>
              <a:t>И</a:t>
            </a:r>
            <a:r>
              <a:rPr sz="2000" spc="-15" dirty="0"/>
              <a:t> </a:t>
            </a:r>
            <a:r>
              <a:rPr sz="2000" spc="-145" dirty="0"/>
              <a:t>НОВЫЕ</a:t>
            </a:r>
            <a:r>
              <a:rPr sz="2000" spc="-30" dirty="0"/>
              <a:t> </a:t>
            </a:r>
            <a:r>
              <a:rPr sz="2000" spc="-190" dirty="0"/>
              <a:t>ПРОЕКТЫ</a:t>
            </a:r>
            <a:r>
              <a:rPr sz="2000" spc="-60" dirty="0"/>
              <a:t> </a:t>
            </a:r>
            <a:r>
              <a:rPr sz="2000" spc="-220" dirty="0"/>
              <a:t>В</a:t>
            </a:r>
            <a:r>
              <a:rPr sz="2000" spc="-15" dirty="0"/>
              <a:t> </a:t>
            </a:r>
            <a:r>
              <a:rPr sz="2000" spc="-110" dirty="0"/>
              <a:t>ТУРИЗМЕ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467995" cy="405765"/>
          </a:xfrm>
          <a:custGeom>
            <a:avLst/>
            <a:gdLst/>
            <a:ahLst/>
            <a:cxnLst/>
            <a:rect l="l" t="t" r="r" b="b"/>
            <a:pathLst>
              <a:path w="467995" h="405765">
                <a:moveTo>
                  <a:pt x="467868" y="0"/>
                </a:moveTo>
                <a:lnTo>
                  <a:pt x="0" y="0"/>
                </a:lnTo>
                <a:lnTo>
                  <a:pt x="0" y="405384"/>
                </a:lnTo>
                <a:lnTo>
                  <a:pt x="467868" y="405384"/>
                </a:lnTo>
                <a:lnTo>
                  <a:pt x="46786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4755" y="4546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82753" y="532637"/>
            <a:ext cx="180975" cy="93408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solidFill>
                  <a:srgbClr val="7E7E7E"/>
                </a:solidFill>
                <a:latin typeface="Tahoma"/>
                <a:cs typeface="Tahoma"/>
                <a:hlinkClick r:id="rId2"/>
              </a:rPr>
              <a:t>www.rybinsk.ru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38272" y="662940"/>
            <a:ext cx="2660904" cy="197357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304" y="3645408"/>
            <a:ext cx="2654808" cy="19431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831" y="662940"/>
            <a:ext cx="2619756" cy="19659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24144" y="662940"/>
            <a:ext cx="2874263" cy="19659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38272" y="3645408"/>
            <a:ext cx="2660904" cy="19431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24144" y="3645408"/>
            <a:ext cx="2951988" cy="19431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58267" y="2700654"/>
            <a:ext cx="22929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solidFill>
                  <a:srgbClr val="585858"/>
                </a:solidFill>
                <a:latin typeface="Tahoma"/>
                <a:cs typeface="Tahoma"/>
              </a:rPr>
              <a:t>Апарт-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отель</a:t>
            </a: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«Новая</a:t>
            </a:r>
            <a:r>
              <a:rPr sz="1200" spc="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Волга»</a:t>
            </a:r>
            <a:r>
              <a:rPr sz="1200" spc="1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585858"/>
                </a:solidFill>
                <a:latin typeface="Tahoma"/>
                <a:cs typeface="Tahoma"/>
              </a:rPr>
              <a:t>на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ул.Волжской-</a:t>
            </a:r>
            <a:r>
              <a:rPr sz="1200" spc="100" dirty="0">
                <a:solidFill>
                  <a:srgbClr val="585858"/>
                </a:solidFill>
                <a:latin typeface="Tahoma"/>
                <a:cs typeface="Tahoma"/>
              </a:rPr>
              <a:t>Набережной</a:t>
            </a:r>
            <a:r>
              <a:rPr sz="1200" spc="47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50" dirty="0">
                <a:solidFill>
                  <a:srgbClr val="585858"/>
                </a:solidFill>
                <a:latin typeface="Tahoma"/>
                <a:cs typeface="Tahoma"/>
              </a:rPr>
              <a:t>в </a:t>
            </a:r>
            <a:r>
              <a:rPr sz="1200" spc="130" dirty="0">
                <a:solidFill>
                  <a:srgbClr val="585858"/>
                </a:solidFill>
                <a:latin typeface="Tahoma"/>
                <a:cs typeface="Tahoma"/>
              </a:rPr>
              <a:t>современном</a:t>
            </a:r>
            <a:r>
              <a:rPr sz="12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585858"/>
                </a:solidFill>
                <a:latin typeface="Tahoma"/>
                <a:cs typeface="Tahoma"/>
              </a:rPr>
              <a:t>центре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65" dirty="0">
                <a:solidFill>
                  <a:srgbClr val="585858"/>
                </a:solidFill>
                <a:latin typeface="Tahoma"/>
                <a:cs typeface="Tahoma"/>
              </a:rPr>
              <a:t>Рыбинска,</a:t>
            </a:r>
            <a:r>
              <a:rPr sz="1200" spc="-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открыт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70" dirty="0">
                <a:solidFill>
                  <a:srgbClr val="585858"/>
                </a:solidFill>
                <a:latin typeface="Tahoma"/>
                <a:cs typeface="Tahoma"/>
              </a:rPr>
              <a:t>в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2024г.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95041" y="2700654"/>
            <a:ext cx="24066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585858"/>
                </a:solidFill>
                <a:latin typeface="Tahoma"/>
                <a:cs typeface="Tahoma"/>
              </a:rPr>
              <a:t>Стилизованный</a:t>
            </a:r>
            <a:r>
              <a:rPr sz="1200" spc="2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585858"/>
                </a:solidFill>
                <a:latin typeface="Tahoma"/>
                <a:cs typeface="Tahoma"/>
              </a:rPr>
              <a:t>бутик-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отель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«Богемия»</a:t>
            </a:r>
            <a:r>
              <a:rPr sz="1200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10" dirty="0">
                <a:solidFill>
                  <a:srgbClr val="585858"/>
                </a:solidFill>
                <a:latin typeface="Tahoma"/>
                <a:cs typeface="Tahoma"/>
              </a:rPr>
              <a:t>на</a:t>
            </a:r>
            <a:r>
              <a:rPr sz="12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ул.Бульварной </a:t>
            </a:r>
            <a:r>
              <a:rPr sz="1200" spc="65" dirty="0">
                <a:solidFill>
                  <a:srgbClr val="585858"/>
                </a:solidFill>
                <a:latin typeface="Tahoma"/>
                <a:cs typeface="Tahoma"/>
              </a:rPr>
              <a:t>(исторический</a:t>
            </a:r>
            <a:r>
              <a:rPr sz="1200" spc="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центр),</a:t>
            </a:r>
            <a:r>
              <a:rPr sz="1200" spc="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открыт</a:t>
            </a:r>
            <a:r>
              <a:rPr sz="1200" spc="5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50" dirty="0">
                <a:solidFill>
                  <a:srgbClr val="585858"/>
                </a:solidFill>
                <a:latin typeface="Tahoma"/>
                <a:cs typeface="Tahoma"/>
              </a:rPr>
              <a:t>в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2024г.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03772" y="2700654"/>
            <a:ext cx="229806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70" dirty="0">
                <a:solidFill>
                  <a:srgbClr val="585858"/>
                </a:solidFill>
                <a:latin typeface="Tahoma"/>
                <a:cs typeface="Tahoma"/>
              </a:rPr>
              <a:t>Проектирование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70" dirty="0">
                <a:solidFill>
                  <a:srgbClr val="585858"/>
                </a:solidFill>
                <a:latin typeface="Tahoma"/>
                <a:cs typeface="Tahoma"/>
              </a:rPr>
              <a:t>4*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отеля</a:t>
            </a:r>
            <a:r>
              <a:rPr sz="1200" spc="-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585858"/>
                </a:solidFill>
                <a:latin typeface="Tahoma"/>
                <a:cs typeface="Tahoma"/>
              </a:rPr>
              <a:t>на </a:t>
            </a:r>
            <a:r>
              <a:rPr sz="1200" spc="10" dirty="0">
                <a:solidFill>
                  <a:srgbClr val="585858"/>
                </a:solidFill>
                <a:latin typeface="Tahoma"/>
                <a:cs typeface="Tahoma"/>
              </a:rPr>
              <a:t>ул.Бульварной</a:t>
            </a:r>
            <a:r>
              <a:rPr sz="1200" spc="29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585858"/>
                </a:solidFill>
                <a:latin typeface="Tahoma"/>
                <a:cs typeface="Tahoma"/>
              </a:rPr>
              <a:t>(исторический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центр).</a:t>
            </a:r>
            <a:r>
              <a:rPr sz="1200" spc="10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585858"/>
                </a:solidFill>
                <a:latin typeface="Tahoma"/>
                <a:cs typeface="Tahoma"/>
              </a:rPr>
              <a:t>Группа</a:t>
            </a:r>
            <a:r>
              <a:rPr sz="1200" spc="6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585858"/>
                </a:solidFill>
                <a:latin typeface="Tahoma"/>
                <a:cs typeface="Tahoma"/>
              </a:rPr>
              <a:t>компаний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«Фора»</a:t>
            </a:r>
            <a:r>
              <a:rPr sz="1200" spc="9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60" dirty="0">
                <a:solidFill>
                  <a:srgbClr val="585858"/>
                </a:solidFill>
                <a:latin typeface="Tahoma"/>
                <a:cs typeface="Tahoma"/>
              </a:rPr>
              <a:t>/</a:t>
            </a:r>
            <a:r>
              <a:rPr sz="1200" spc="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585858"/>
                </a:solidFill>
                <a:latin typeface="Tahoma"/>
                <a:cs typeface="Tahoma"/>
              </a:rPr>
              <a:t>Apeiron</a:t>
            </a:r>
            <a:r>
              <a:rPr sz="1200" spc="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14" dirty="0">
                <a:solidFill>
                  <a:srgbClr val="585858"/>
                </a:solidFill>
                <a:latin typeface="Tahoma"/>
                <a:cs typeface="Tahoma"/>
              </a:rPr>
              <a:t>Space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5043" y="5685231"/>
            <a:ext cx="23094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0" dirty="0">
                <a:solidFill>
                  <a:srgbClr val="585858"/>
                </a:solidFill>
                <a:latin typeface="Tahoma"/>
                <a:cs typeface="Tahoma"/>
              </a:rPr>
              <a:t>Проектирование</a:t>
            </a:r>
            <a:r>
              <a:rPr sz="1200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отеля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200" spc="30" dirty="0">
                <a:solidFill>
                  <a:srgbClr val="585858"/>
                </a:solidFill>
                <a:latin typeface="Tahoma"/>
                <a:cs typeface="Tahoma"/>
              </a:rPr>
              <a:t>«Екатерининский</a:t>
            </a:r>
            <a:r>
              <a:rPr sz="1200" spc="4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00" dirty="0">
                <a:solidFill>
                  <a:srgbClr val="585858"/>
                </a:solidFill>
                <a:latin typeface="Tahoma"/>
                <a:cs typeface="Tahoma"/>
              </a:rPr>
              <a:t>пассаж»</a:t>
            </a:r>
            <a:r>
              <a:rPr sz="1200" spc="8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75" dirty="0">
                <a:solidFill>
                  <a:srgbClr val="585858"/>
                </a:solidFill>
                <a:latin typeface="Tahoma"/>
                <a:cs typeface="Tahoma"/>
              </a:rPr>
              <a:t>с </a:t>
            </a:r>
            <a:r>
              <a:rPr sz="1200" spc="130" dirty="0">
                <a:solidFill>
                  <a:srgbClr val="585858"/>
                </a:solidFill>
                <a:latin typeface="Tahoma"/>
                <a:cs typeface="Tahoma"/>
              </a:rPr>
              <a:t>рестораном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10" dirty="0">
                <a:solidFill>
                  <a:srgbClr val="585858"/>
                </a:solidFill>
                <a:latin typeface="Tahoma"/>
                <a:cs typeface="Tahoma"/>
              </a:rPr>
              <a:t>на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ул.Волжской- </a:t>
            </a:r>
            <a:r>
              <a:rPr sz="1200" spc="100" dirty="0">
                <a:solidFill>
                  <a:srgbClr val="585858"/>
                </a:solidFill>
                <a:latin typeface="Tahoma"/>
                <a:cs typeface="Tahoma"/>
              </a:rPr>
              <a:t>Набережной</a:t>
            </a:r>
            <a:r>
              <a:rPr sz="1200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585858"/>
                </a:solidFill>
                <a:latin typeface="Tahoma"/>
                <a:cs typeface="Tahoma"/>
              </a:rPr>
              <a:t>(исторический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центр)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18282" y="5685231"/>
            <a:ext cx="24580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solidFill>
                  <a:srgbClr val="585858"/>
                </a:solidFill>
                <a:latin typeface="Tahoma"/>
                <a:cs typeface="Tahoma"/>
              </a:rPr>
              <a:t>Реконструкция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85" dirty="0">
                <a:solidFill>
                  <a:srgbClr val="585858"/>
                </a:solidFill>
                <a:latin typeface="Tahoma"/>
                <a:cs typeface="Tahoma"/>
              </a:rPr>
              <a:t>особняка</a:t>
            </a:r>
            <a:r>
              <a:rPr sz="1200" spc="-1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585858"/>
                </a:solidFill>
                <a:latin typeface="Tahoma"/>
                <a:cs typeface="Tahoma"/>
              </a:rPr>
              <a:t>под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45" dirty="0">
                <a:solidFill>
                  <a:srgbClr val="585858"/>
                </a:solidFill>
                <a:latin typeface="Tahoma"/>
                <a:cs typeface="Tahoma"/>
              </a:rPr>
              <a:t>гостиницу</a:t>
            </a:r>
            <a:r>
              <a:rPr sz="1200" spc="-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225" dirty="0">
                <a:solidFill>
                  <a:srgbClr val="585858"/>
                </a:solidFill>
                <a:latin typeface="Tahoma"/>
                <a:cs typeface="Tahoma"/>
              </a:rPr>
              <a:t>с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30" dirty="0">
                <a:solidFill>
                  <a:srgbClr val="585858"/>
                </a:solidFill>
                <a:latin typeface="Tahoma"/>
                <a:cs typeface="Tahoma"/>
              </a:rPr>
              <a:t>рестораном</a:t>
            </a:r>
            <a:r>
              <a:rPr sz="1200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110" dirty="0">
                <a:solidFill>
                  <a:srgbClr val="585858"/>
                </a:solidFill>
                <a:latin typeface="Tahoma"/>
                <a:cs typeface="Tahoma"/>
              </a:rPr>
              <a:t>на</a:t>
            </a:r>
            <a:r>
              <a:rPr sz="1200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ул.</a:t>
            </a:r>
            <a:endParaRPr sz="1200">
              <a:latin typeface="Tahoma"/>
              <a:cs typeface="Tahoma"/>
            </a:endParaRPr>
          </a:p>
          <a:p>
            <a:pPr marL="12700" marR="256540">
              <a:lnSpc>
                <a:spcPct val="100000"/>
              </a:lnSpc>
            </a:pPr>
            <a:r>
              <a:rPr sz="1200" spc="120" dirty="0">
                <a:solidFill>
                  <a:srgbClr val="585858"/>
                </a:solidFill>
                <a:latin typeface="Tahoma"/>
                <a:cs typeface="Tahoma"/>
              </a:rPr>
              <a:t>Ломоносова</a:t>
            </a:r>
            <a:r>
              <a:rPr sz="1200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585858"/>
                </a:solidFill>
                <a:latin typeface="Tahoma"/>
                <a:cs typeface="Tahoma"/>
              </a:rPr>
              <a:t>(исторический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центр)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03772" y="5685231"/>
            <a:ext cx="2588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solidFill>
                  <a:srgbClr val="585858"/>
                </a:solidFill>
                <a:latin typeface="Tahoma"/>
                <a:cs typeface="Tahoma"/>
              </a:rPr>
              <a:t>Реконструкция</a:t>
            </a:r>
            <a:r>
              <a:rPr sz="1200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585858"/>
                </a:solidFill>
                <a:latin typeface="Tahoma"/>
                <a:cs typeface="Tahoma"/>
              </a:rPr>
              <a:t>зданий</a:t>
            </a:r>
            <a:r>
              <a:rPr sz="1200" spc="-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«усадьбы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Журавлева»</a:t>
            </a:r>
            <a:r>
              <a:rPr sz="1200" spc="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585858"/>
                </a:solidFill>
                <a:latin typeface="Tahoma"/>
                <a:cs typeface="Tahoma"/>
              </a:rPr>
              <a:t>под </a:t>
            </a:r>
            <a:r>
              <a:rPr sz="1200" spc="-85" dirty="0">
                <a:solidFill>
                  <a:srgbClr val="585858"/>
                </a:solidFill>
                <a:latin typeface="Tahoma"/>
                <a:cs typeface="Tahoma"/>
              </a:rPr>
              <a:t>5*</a:t>
            </a:r>
            <a:r>
              <a:rPr sz="1200" spc="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585858"/>
                </a:solidFill>
                <a:latin typeface="Tahoma"/>
                <a:cs typeface="Tahoma"/>
              </a:rPr>
              <a:t>гостиницу </a:t>
            </a:r>
            <a:r>
              <a:rPr sz="1200" spc="90" dirty="0">
                <a:solidFill>
                  <a:srgbClr val="585858"/>
                </a:solidFill>
                <a:latin typeface="Tahoma"/>
                <a:cs typeface="Tahoma"/>
              </a:rPr>
              <a:t>на </a:t>
            </a:r>
            <a:r>
              <a:rPr sz="1200" dirty="0">
                <a:solidFill>
                  <a:srgbClr val="585858"/>
                </a:solidFill>
                <a:latin typeface="Tahoma"/>
                <a:cs typeface="Tahoma"/>
              </a:rPr>
              <a:t>ул.Стоялой</a:t>
            </a:r>
            <a:r>
              <a:rPr sz="1200" spc="17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65" dirty="0">
                <a:solidFill>
                  <a:srgbClr val="585858"/>
                </a:solidFill>
                <a:latin typeface="Tahoma"/>
                <a:cs typeface="Tahoma"/>
              </a:rPr>
              <a:t>(исторический</a:t>
            </a:r>
            <a:r>
              <a:rPr sz="1200" spc="8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Tahoma"/>
                <a:cs typeface="Tahoma"/>
              </a:rPr>
              <a:t>центр)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</TotalTime>
  <Words>3372</Words>
  <Application>Microsoft Office PowerPoint</Application>
  <PresentationFormat>Экран (4:3)</PresentationFormat>
  <Paragraphs>1013</Paragraphs>
  <Slides>39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 MT</vt:lpstr>
      <vt:lpstr>Calibri</vt:lpstr>
      <vt:lpstr>Century Gothic</vt:lpstr>
      <vt:lpstr>Tahoma</vt:lpstr>
      <vt:lpstr>Times New Roman</vt:lpstr>
      <vt:lpstr>Verdana</vt:lpstr>
      <vt:lpstr>Office Theme</vt:lpstr>
      <vt:lpstr>ИНВЕСТИЦИОННЫЙ ПРОФИЛЬ городского округа город Рыбинск</vt:lpstr>
      <vt:lpstr>РЫБИНСК | ОПИСАНИЕ ТЕРРИТОРИИ</vt:lpstr>
      <vt:lpstr>РЫБИНСК | ИНФРАСТРУКТУРА</vt:lpstr>
      <vt:lpstr>РЫБИНСК | ОСНОВНЫЕ ПРЕИМУЩЕСТВА</vt:lpstr>
      <vt:lpstr>РЫБИНСК | РАЗВИТИЕ ЭКОНОМИКИ</vt:lpstr>
      <vt:lpstr>РЫБИНСК | РАЗВИТИЕ ТУРИЗМА</vt:lpstr>
      <vt:lpstr>РЫБИНСК | РАЗВИТИЕ ТУРИЗМА</vt:lpstr>
      <vt:lpstr>РЫБИНСК | ТОЧКИ ПРИТЯЖЕНИЯ</vt:lpstr>
      <vt:lpstr>РЫБИНСК | ИСТОРИИ УСПЕХА И НОВЫЕ ПРОЕКТЫ В ТУРИЗМЕ</vt:lpstr>
      <vt:lpstr>РЫБИНСК | ЗНАЧИМЫЕ СОБЫТИЯ ДЛЯ ПРИТЯЖЕНИЯ ГОСТЕЙ</vt:lpstr>
      <vt:lpstr>РЫБИНСК | ЗНАЧИМЫЕ СОБЫТИЯ ДЛЯ ПРИТЯЖЕНИЯ ГОСТЕЙ</vt:lpstr>
      <vt:lpstr>ПРИОРИТЕТНЫЕ ИНВЕСТИЦИОННЫЕ НИШИ</vt:lpstr>
      <vt:lpstr>МУНИЦИПАЛЬНЫЕ МЕРЫ ПОДДЕРЖКИ ИНВЕСТОРОВ</vt:lpstr>
      <vt:lpstr>ПРОМЫШЛЕННЫЕ ПЛОЩАДКИ</vt:lpstr>
      <vt:lpstr>ПРОМЫШЛЕННЫЕ ПЛОЩАДКИ</vt:lpstr>
      <vt:lpstr>ОБЩЕСТВЕННО-ДЕЛОВАЯ ЗАСТРОЙКА</vt:lpstr>
      <vt:lpstr>ОБЩЕСТВЕННО-ДЕЛОВАЯ ЗАСТРОЙКА</vt:lpstr>
      <vt:lpstr>ОБЩЕСТВЕННО-ДЕЛОВАЯ ЗАСТРОЙКА</vt:lpstr>
      <vt:lpstr>ЖИЛАЯ ЗАСТРОЙКА</vt:lpstr>
      <vt:lpstr>ЖИЛАЯ ЗАСТРОЙКА</vt:lpstr>
      <vt:lpstr>Презентация PowerPoint</vt:lpstr>
      <vt:lpstr>Презентация PowerPoint</vt:lpstr>
      <vt:lpstr>КЛЮЧЕВЫЕ ИНВЕСТПРОЕКТЫ</vt:lpstr>
      <vt:lpstr>УНИВЕРСИТЕТСКИЙ КАМПУС «МЕРКУРИЙ»</vt:lpstr>
      <vt:lpstr>ИНВЕСТИЦИОННЫЕ ПРЕДЛОЖЕНИЯ| ОЭЗ</vt:lpstr>
      <vt:lpstr>ИНВЕСТИЦИОННЫЕ ПРЕДЛОЖЕНИЯ| ЖИЛАЯ ЗАСТРОЙКА</vt:lpstr>
      <vt:lpstr>ИНВЕСТИЦИОННЫЕ ПРЕДЛОЖЕНИЯ| НЕДВИЖИМОСТЬ</vt:lpstr>
      <vt:lpstr>ИНВЕСТИЦИОННЫЕ ПРЕДЛОЖЕНИЯ| НЕДВИЖИМОСТЬ</vt:lpstr>
      <vt:lpstr>ИНВЕСТИЦИОННЫЕ ПРЕДЛОЖЕНИЯ| ОКН</vt:lpstr>
      <vt:lpstr>ИНВЕСТИЦИОННЫЕ ПРЕДЛОЖЕНИЯ| ОКН</vt:lpstr>
      <vt:lpstr>ИНВЕСТИЦИОННЫЕ ПРЕДЛОЖЕНИЯ| ОКН</vt:lpstr>
      <vt:lpstr>ИНВЕСТИЦИОННЫЕ ПРЕДЛОЖЕНИЯ| ЧАСТНАЯ НЕДВИЖИМОСТЬ</vt:lpstr>
      <vt:lpstr>ИНВЕСТИЦИОННЫЕ ПРЕДЛОЖЕНИЯ| ОБЩЕСТВЕННЫЕ ТЕРРИТОРИИ</vt:lpstr>
      <vt:lpstr>ИНВЕСТИЦИОННЫЕ ПРЕДЛОЖЕНИЯ|ЧАСТНЫЙ ПРОЕКТ</vt:lpstr>
      <vt:lpstr>ИНВЕСТИЦИОННЫЕ ПРЕДЛОЖЕНИЯ|ИНФРАСТРУКТУРНЫЙ ПРОЕКТ</vt:lpstr>
      <vt:lpstr>Презентация PowerPoint</vt:lpstr>
      <vt:lpstr>Презентация PowerPoint</vt:lpstr>
      <vt:lpstr>Презентация PowerPoint</vt:lpstr>
      <vt:lpstr>КОНТАКТЫ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tsvetkova@rybadm.ru</dc:creator>
  <cp:lastModifiedBy>Малькова Наталья Игоревна</cp:lastModifiedBy>
  <cp:revision>34</cp:revision>
  <cp:lastPrinted>2025-04-15T05:46:59Z</cp:lastPrinted>
  <dcterms:created xsi:type="dcterms:W3CDTF">2025-04-14T05:39:46Z</dcterms:created>
  <dcterms:modified xsi:type="dcterms:W3CDTF">2025-04-17T06:11:34Z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2025-04-14T00:00:00Z</vt:filetime>
  </property>
  <property fmtid="{D5CDD505-2E9C-101B-9397-08002B2CF9AE}" pid="5" name="Producer">
    <vt:lpwstr>Microsoft® PowerPoint® 2013</vt:lpwstr>
  </property>
</Properties>
</file>