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1" r:id="rId2"/>
    <p:sldId id="351" r:id="rId3"/>
    <p:sldId id="353" r:id="rId4"/>
    <p:sldId id="354" r:id="rId5"/>
    <p:sldId id="355" r:id="rId6"/>
    <p:sldId id="356" r:id="rId7"/>
    <p:sldId id="358" r:id="rId8"/>
    <p:sldId id="359" r:id="rId9"/>
    <p:sldId id="399" r:id="rId10"/>
    <p:sldId id="397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2" r:id="rId23"/>
    <p:sldId id="373" r:id="rId24"/>
    <p:sldId id="374" r:id="rId25"/>
    <p:sldId id="375" r:id="rId26"/>
    <p:sldId id="380" r:id="rId27"/>
    <p:sldId id="379" r:id="rId28"/>
    <p:sldId id="376" r:id="rId29"/>
    <p:sldId id="377" r:id="rId30"/>
    <p:sldId id="381" r:id="rId31"/>
    <p:sldId id="382" r:id="rId32"/>
    <p:sldId id="378" r:id="rId33"/>
    <p:sldId id="383" r:id="rId34"/>
    <p:sldId id="384" r:id="rId35"/>
    <p:sldId id="385" r:id="rId36"/>
    <p:sldId id="392" r:id="rId37"/>
    <p:sldId id="394" r:id="rId38"/>
    <p:sldId id="398" r:id="rId39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pos="30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D2D2D8"/>
    <a:srgbClr val="424860"/>
    <a:srgbClr val="EE8D4C"/>
    <a:srgbClr val="FF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7" autoAdjust="0"/>
    <p:restoredTop sz="96433" autoAdjust="0"/>
  </p:normalViewPr>
  <p:slideViewPr>
    <p:cSldViewPr>
      <p:cViewPr varScale="1">
        <p:scale>
          <a:sx n="113" d="100"/>
          <a:sy n="113" d="100"/>
        </p:scale>
        <p:origin x="1974" y="96"/>
      </p:cViewPr>
      <p:guideLst>
        <p:guide orient="horz" pos="3385"/>
        <p:guide pos="295"/>
        <p:guide orient="horz" pos="3884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24_2023_2022_2021_2020_2019_2018%20&#1054;&#1090;&#1095;&#1077;&#1090;%20&#1043;&#1083;&#1072;&#1074;&#1099;\2024_02_09%20&#1054;&#1058;&#1063;&#1045;&#1058;%20&#1043;&#1051;&#1040;&#1042;&#1067;\2024_04_09%20&#1089;%20&#1075;&#1088;&#1072;&#1092;&#1080;&#1082;&#1072;&#1084;&#1080;%20&#1079;&#1072;%203%20&#1075;&#1086;&#1076;&#1072;\&#1044;&#1080;&#1072;&#1075;&#1088;&#1072;&#1084;&#1084;&#1072;%20&#1086;&#1090;&#1075;&#1088;&#1091;&#1079;&#1082;&#1072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2024_2023_2022_2021_2020_2019_2018%20&#1054;&#1090;&#1095;&#1077;&#1090;%20&#1043;&#1083;&#1072;&#1074;&#1099;\2024_02_09%20&#1054;&#1058;&#1063;&#1045;&#1058;%20&#1043;&#1051;&#1040;&#1042;&#1067;\2024_04_09%20&#1089;%20&#1075;&#1088;&#1072;&#1092;&#1080;&#1082;&#1072;&#1084;&#1080;%20&#1079;&#1072;%203%20&#1075;&#1086;&#1076;&#1072;\&#1044;&#1080;&#1072;&#1075;&#1088;&#1072;&#1084;&#1084;&#1072;%20&#1079;&#1087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</a:rPr>
              <a:t>Объем отгруженной продукции, млрд руб.</a:t>
            </a:r>
          </a:p>
        </c:rich>
      </c:tx>
      <c:layout/>
      <c:overlay val="0"/>
    </c:title>
    <c:autoTitleDeleted val="0"/>
    <c:view3D>
      <c:rotX val="10"/>
      <c:rotY val="20"/>
      <c:depthPercent val="1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073644939460423E-2"/>
          <c:y val="0.15296587926509253"/>
          <c:w val="0.95392635506053969"/>
          <c:h val="0.713219714202391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промышленность</c:v>
                </c:pt>
              </c:strCache>
            </c:strRef>
          </c:tx>
          <c:spPr>
            <a:solidFill>
              <a:srgbClr val="00B0F0"/>
            </a:solidFill>
            <a:ln w="9525"/>
          </c:spPr>
          <c:invertIfNegative val="0"/>
          <c:dPt>
            <c:idx val="0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9525"/>
            </c:spPr>
          </c:dPt>
          <c:dPt>
            <c:idx val="1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  <a:ln w="9525"/>
            </c:spPr>
          </c:dPt>
          <c:dPt>
            <c:idx val="2"/>
            <c:invertIfNegative val="0"/>
            <c:bubble3D val="0"/>
            <c:spPr>
              <a:solidFill>
                <a:srgbClr val="C0504D">
                  <a:lumMod val="50000"/>
                </a:srgbClr>
              </a:solidFill>
              <a:ln w="9525"/>
            </c:spPr>
          </c:dPt>
          <c:dLbls>
            <c:dLbl>
              <c:idx val="0"/>
              <c:layout>
                <c:manualLayout>
                  <c:x val="-1.0636494272412839E-3"/>
                  <c:y val="-5.75557563501284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546879178962735E-3"/>
                  <c:y val="-5.83692612193968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101614241233471E-4"/>
                  <c:y val="-0.102708145088421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1677659463551542E-4"/>
                  <c:y val="-0.13785430154564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6056419113414022E-3"/>
                  <c:y val="-0.15520282186948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Sheet1!$I$1:$K$2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Sheet1!$I$3:$K$3</c:f>
              <c:numCache>
                <c:formatCode>General</c:formatCode>
                <c:ptCount val="3"/>
                <c:pt idx="0" formatCode="0.0">
                  <c:v>94</c:v>
                </c:pt>
                <c:pt idx="1">
                  <c:v>94.3</c:v>
                </c:pt>
                <c:pt idx="2" formatCode="0.0">
                  <c:v>112.7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gapDepth val="43"/>
        <c:shape val="box"/>
        <c:axId val="314833712"/>
        <c:axId val="346408456"/>
        <c:axId val="0"/>
      </c:bar3DChart>
      <c:catAx>
        <c:axId val="31483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346408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6408456"/>
        <c:scaling>
          <c:orientation val="minMax"/>
          <c:max val="120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314833712"/>
        <c:crosses val="autoZero"/>
        <c:crossBetween val="between"/>
        <c:majorUnit val="20"/>
      </c:valAx>
      <c:spPr>
        <a:noFill/>
        <a:ln w="25398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Century Gothic" panose="020B0502020202020204" pitchFamily="34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15"/>
      <c:rotY val="20"/>
      <c:depthPercent val="1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671400049352795E-2"/>
          <c:y val="0.14824603446309612"/>
          <c:w val="0.95232859995064656"/>
          <c:h val="0.622581307771310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B0F0"/>
            </a:solidFill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38100" h="38100"/>
              <a:bevelB w="381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38100" h="38100"/>
                <a:bevelB w="381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38100" h="38100"/>
                <a:bevelB w="381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C0504D">
                  <a:lumMod val="50000"/>
                </a:srgbClr>
              </a:solidFill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38100" h="38100"/>
                <a:bevelB w="38100" h="38100"/>
              </a:sp3d>
            </c:spPr>
          </c:dPt>
          <c:dLbls>
            <c:dLbl>
              <c:idx val="0"/>
              <c:layout>
                <c:manualLayout>
                  <c:x val="-3.5287354785235887E-3"/>
                  <c:y val="0.15421316900604815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597502773952916E-3"/>
                  <c:y val="0.2069930389136141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Century Gothic" panose="020B0502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57679504832694E-3"/>
                  <c:y val="0.18813933584388909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Century Gothic" panose="020B0502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0328770500053018E-3"/>
                  <c:y val="0.33901875912350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497700607937692E-3"/>
                  <c:y val="0.32996470268804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6952744225471501E-2"/>
                  <c:y val="-3.520241387980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Sheet1!$G$1:$I$1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Sheet1!$G$2:$I$2</c:f>
              <c:numCache>
                <c:formatCode>0.0</c:formatCode>
                <c:ptCount val="3"/>
                <c:pt idx="0">
                  <c:v>46.543999999999997</c:v>
                </c:pt>
                <c:pt idx="1">
                  <c:v>58.3</c:v>
                </c:pt>
                <c:pt idx="2">
                  <c:v>66.900000000000006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gapDepth val="43"/>
        <c:shape val="box"/>
        <c:axId val="347056016"/>
        <c:axId val="347056400"/>
        <c:axId val="0"/>
      </c:bar3DChart>
      <c:catAx>
        <c:axId val="34705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347056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7056400"/>
        <c:scaling>
          <c:orientation val="minMax"/>
          <c:max val="80"/>
          <c:min val="3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347056016"/>
        <c:crosses val="autoZero"/>
        <c:crossBetween val="between"/>
        <c:majorUnit val="10"/>
      </c:valAx>
      <c:spPr>
        <a:noFill/>
        <a:ln w="25399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100"/>
      <c:rAngAx val="0"/>
      <c:perspective val="10"/>
    </c:view3D>
    <c:floor>
      <c:thickness val="0"/>
      <c:spPr>
        <a:noFill/>
        <a:ln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4.761789580224051E-2"/>
          <c:y val="3.7275775308441055E-2"/>
          <c:w val="0.93400492049678374"/>
          <c:h val="0.88474760654918172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gapDepth val="43"/>
        <c:shape val="box"/>
        <c:axId val="347621584"/>
        <c:axId val="347164696"/>
        <c:axId val="0"/>
      </c:bar3DChart>
      <c:catAx>
        <c:axId val="34762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47164696"/>
        <c:crossesAt val="0"/>
        <c:auto val="1"/>
        <c:lblAlgn val="ctr"/>
        <c:lblOffset val="100"/>
        <c:noMultiLvlLbl val="0"/>
      </c:catAx>
      <c:valAx>
        <c:axId val="347164696"/>
        <c:scaling>
          <c:orientation val="minMax"/>
          <c:max val="10"/>
          <c:min val="0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100">
                <a:latin typeface="Century Gothic" pitchFamily="34" charset="0"/>
                <a:cs typeface="Times New Roman" pitchFamily="18" charset="0"/>
              </a:defRPr>
            </a:pPr>
            <a:endParaRPr lang="ru-RU"/>
          </a:p>
        </c:txPr>
        <c:crossAx val="347621584"/>
        <c:crosses val="autoZero"/>
        <c:crossBetween val="between"/>
        <c:majorUnit val="2"/>
        <c:minorUnit val="0.4"/>
      </c:valAx>
      <c:spPr>
        <a:noFill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100"/>
      <c:rAngAx val="0"/>
      <c:perspective val="10"/>
    </c:view3D>
    <c:floor>
      <c:thickness val="0"/>
      <c:spPr>
        <a:noFill/>
        <a:ln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scene3d>
          <a:camera prst="orthographicFront"/>
          <a:lightRig rig="threePt" dir="t"/>
        </a:scene3d>
        <a:sp3d>
          <a:bevelT h="6350"/>
        </a:sp3d>
      </c:spPr>
    </c:sideWall>
    <c:backWall>
      <c:thickness val="0"/>
      <c:spPr>
        <a:noFill/>
        <a:scene3d>
          <a:camera prst="orthographicFront"/>
          <a:lightRig rig="threePt" dir="t"/>
        </a:scene3d>
        <a:sp3d>
          <a:bevelT h="6350"/>
        </a:sp3d>
      </c:spPr>
    </c:backWall>
    <c:plotArea>
      <c:layout>
        <c:manualLayout>
          <c:layoutTarget val="inner"/>
          <c:xMode val="edge"/>
          <c:yMode val="edge"/>
          <c:x val="4.761789580224051E-2"/>
          <c:y val="9.7025383353563491E-2"/>
          <c:w val="0.93400492049678374"/>
          <c:h val="0.8074280731798351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38100" h="38100"/>
              <a:bevelB w="381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38100" h="38100"/>
                <a:bevelB w="38100" h="38100"/>
              </a:sp3d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38100" h="38100"/>
                <a:bevelB w="38100" h="38100"/>
              </a:sp3d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38100" h="38100"/>
                <a:bevelB w="38100" h="38100"/>
              </a:sp3d>
            </c:spPr>
          </c:dPt>
          <c:dLbls>
            <c:dLbl>
              <c:idx val="0"/>
              <c:layout>
                <c:manualLayout>
                  <c:x val="1.5250544662309386E-2"/>
                  <c:y val="-9.8765406496119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071723877652553E-2"/>
                  <c:y val="-9.8765406496119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535947712418313E-3"/>
                  <c:y val="-1.3168720866149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893246187363832E-2"/>
                  <c:y val="-6.58436043307459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429193899782161E-2"/>
                  <c:y val="-1.6460901082686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5250544662309386E-2"/>
                  <c:y val="-9.8765406496119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7429193899782081E-2"/>
                  <c:y val="-9.8765406496119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7429193899782161E-2"/>
                  <c:y val="-1.3168720866149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6.535947712418313E-3"/>
                  <c:y val="-9.8765406496119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953735"/>
                    </a:solidFill>
                    <a:latin typeface="Century Gothic" panose="020B0502020202020204" pitchFamily="34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PowerPoint]Лист1'!$A$22:$A$24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'[Диаграмма в Microsoft PowerPoint]Лист1'!$B$22:$B$24</c:f>
              <c:numCache>
                <c:formatCode>0.0</c:formatCode>
                <c:ptCount val="3"/>
                <c:pt idx="0">
                  <c:v>7.3381769999999999</c:v>
                </c:pt>
                <c:pt idx="1">
                  <c:v>6.3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gapDepth val="43"/>
        <c:shape val="box"/>
        <c:axId val="347073232"/>
        <c:axId val="347074016"/>
        <c:axId val="0"/>
      </c:bar3DChart>
      <c:catAx>
        <c:axId val="347073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347074016"/>
        <c:crossesAt val="0"/>
        <c:auto val="1"/>
        <c:lblAlgn val="ctr"/>
        <c:lblOffset val="100"/>
        <c:noMultiLvlLbl val="0"/>
      </c:catAx>
      <c:valAx>
        <c:axId val="347074016"/>
        <c:scaling>
          <c:orientation val="minMax"/>
          <c:max val="10"/>
          <c:min val="0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Times New Roman" pitchFamily="18" charset="0"/>
              </a:defRPr>
            </a:pPr>
            <a:endParaRPr lang="ru-RU"/>
          </a:p>
        </c:txPr>
        <c:crossAx val="347073232"/>
        <c:crosses val="autoZero"/>
        <c:crossBetween val="between"/>
        <c:majorUnit val="2"/>
        <c:minorUnit val="0.4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Количество туристов и экскурсантов,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чел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./год</a:t>
            </a:r>
          </a:p>
        </c:rich>
      </c:tx>
      <c:layout>
        <c:manualLayout>
          <c:xMode val="edge"/>
          <c:yMode val="edge"/>
          <c:x val="0.15037829424700411"/>
          <c:y val="4.5222895461757813E-3"/>
        </c:manualLayout>
      </c:layout>
      <c:overlay val="0"/>
    </c:title>
    <c:autoTitleDeleted val="0"/>
    <c:view3D>
      <c:rotX val="10"/>
      <c:rotY val="0"/>
      <c:depthPercent val="100"/>
      <c:rAngAx val="0"/>
      <c:perspective val="1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750835280018997"/>
          <c:y val="0.24297991105493444"/>
          <c:w val="0.93396183898353091"/>
          <c:h val="0.6331586091246792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количество туристов и экскурсантов, чел./год</c:v>
                </c:pt>
              </c:strCache>
            </c:strRef>
          </c:tx>
          <c:spPr>
            <a:solidFill>
              <a:srgbClr val="00B0F0"/>
            </a:solidFill>
            <a:ln w="12692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 w="12692">
                <a:noFill/>
                <a:prstDash val="solid"/>
              </a:ln>
              <a:scene3d>
                <a:camera prst="orthographicFront"/>
                <a:lightRig rig="threePt" dir="t"/>
              </a:scene3d>
              <a:sp3d>
                <a:bevelT w="38100" h="38100"/>
                <a:bevelB w="381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12692">
                <a:noFill/>
                <a:prstDash val="solid"/>
              </a:ln>
              <a:scene3d>
                <a:camera prst="orthographicFront"/>
                <a:lightRig rig="threePt" dir="t"/>
              </a:scene3d>
              <a:sp3d>
                <a:bevelT w="38100" h="38100"/>
                <a:bevelB w="381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  <a:ln w="12692">
                <a:noFill/>
                <a:prstDash val="solid"/>
              </a:ln>
              <a:scene3d>
                <a:camera prst="orthographicFront"/>
                <a:lightRig rig="threePt" dir="t"/>
              </a:scene3d>
              <a:sp3d>
                <a:bevelT w="38100" h="38100"/>
                <a:bevelB w="381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C0504D">
                  <a:lumMod val="50000"/>
                </a:srgbClr>
              </a:solidFill>
              <a:ln w="12692">
                <a:noFill/>
                <a:prstDash val="solid"/>
              </a:ln>
              <a:scene3d>
                <a:camera prst="orthographicFront"/>
                <a:lightRig rig="threePt" dir="t"/>
              </a:scene3d>
              <a:sp3d>
                <a:bevelT w="38100" h="38100"/>
                <a:bevelB w="38100" h="38100"/>
              </a:sp3d>
            </c:spPr>
          </c:dPt>
          <c:dLbls>
            <c:dLbl>
              <c:idx val="0"/>
              <c:layout>
                <c:manualLayout>
                  <c:x val="2.3512814483893506E-3"/>
                  <c:y val="-2.9992501874531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512814483893723E-3"/>
                  <c:y val="-2.9992501874531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9995001249687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1.9995001249687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8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Sheet1!$B$2:$E$2</c:f>
              <c:numCache>
                <c:formatCode>#,##0</c:formatCode>
                <c:ptCount val="4"/>
                <c:pt idx="0">
                  <c:v>523950</c:v>
                </c:pt>
                <c:pt idx="1">
                  <c:v>548900</c:v>
                </c:pt>
                <c:pt idx="2">
                  <c:v>576345</c:v>
                </c:pt>
                <c:pt idx="3">
                  <c:v>616689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98-40CB-B903-336C19075A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38"/>
        <c:shape val="box"/>
        <c:axId val="347071664"/>
        <c:axId val="347072840"/>
        <c:axId val="0"/>
      </c:bar3DChart>
      <c:catAx>
        <c:axId val="34707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3470728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4707284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347071664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Times New Roman" pitchFamily="18" charset="0"/>
          <a:ea typeface="Calibri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/>
              <a:t>Количество посетителей культурно- массовых  мероприятий, тыс. чел./год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154773207017402"/>
          <c:y val="0.26151996687372642"/>
          <c:w val="0.84905738587968349"/>
          <c:h val="0.612072343785601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dLbl>
              <c:idx val="3"/>
              <c:layout>
                <c:manualLayout>
                  <c:x val="-4.9221887229168194E-3"/>
                  <c:y val="-2.7409956443143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RU"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Лист1!$B$5:$E$5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Лист1!$B$4:$E$4</c:f>
              <c:numCache>
                <c:formatCode>General</c:formatCode>
                <c:ptCount val="4"/>
                <c:pt idx="0">
                  <c:v>242.5</c:v>
                </c:pt>
                <c:pt idx="1">
                  <c:v>459.1</c:v>
                </c:pt>
                <c:pt idx="2">
                  <c:v>513.6</c:v>
                </c:pt>
                <c:pt idx="3">
                  <c:v>517.5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38"/>
        <c:axId val="347071272"/>
        <c:axId val="347072056"/>
      </c:barChart>
      <c:catAx>
        <c:axId val="347071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47072056"/>
        <c:crosses val="autoZero"/>
        <c:auto val="1"/>
        <c:lblAlgn val="ctr"/>
        <c:lblOffset val="100"/>
        <c:noMultiLvlLbl val="0"/>
      </c:catAx>
      <c:valAx>
        <c:axId val="347072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47071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0.99829</cdr:x>
      <cdr:y>0.28399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5600632" cy="589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itchFamily="18" charset="0"/>
            </a:rPr>
            <a:t>Среднемесячная заработная </a:t>
          </a:r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itchFamily="18" charset="0"/>
            </a:rPr>
            <a:t>плата, </a:t>
          </a:r>
          <a:b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itchFamily="18" charset="0"/>
            </a:rPr>
          </a:br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itchFamily="18" charset="0"/>
            </a:rPr>
            <a:t>тыс. руб. (промышленность)</a:t>
          </a:r>
          <a:endParaRPr lang="ru-RU" sz="14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16C6A-089D-48E1-9342-AF22E1640311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84099-33F5-41C7-BA86-B94113FE6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0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B3F91-F631-4ECB-B616-3E50BF4ECBA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74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84099-33F5-41C7-BA86-B94113FE69D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11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84099-33F5-41C7-BA86-B94113FE69D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26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84099-33F5-41C7-BA86-B94113FE69D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26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84099-33F5-41C7-BA86-B94113FE69D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0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B9CB5-D8E3-4704-B22D-F8D193460E71}" type="datetime1">
              <a:rPr lang="ru-RU"/>
              <a:pPr>
                <a:defRPr/>
              </a:pPr>
              <a:t>22.08.2024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5EAAC-C076-4F73-B945-17F3A54617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40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9F091-E951-4584-95D0-6357F9B33705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31C60-FE93-4801-A3E2-00D2A3E48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econ@rybadm.ru" TargetMode="External"/><Relationship Id="rId2" Type="http://schemas.openxmlformats.org/officeDocument/2006/relationships/hyperlink" Target="mailto:office@rybadm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hyperlink" Target="mailto:imush@rybadm.r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xn----8sb2afmbogmk4c.xn--p1ai/files/images/Klipart/bf81b7c81ea3f4acd42580452e8066b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0" r="-1"/>
          <a:stretch/>
        </p:blipFill>
        <p:spPr bwMode="auto">
          <a:xfrm>
            <a:off x="-6903" y="-7020"/>
            <a:ext cx="9144000" cy="3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9" descr="Рыбинск с высоты птичьего полет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 b="8363"/>
          <a:stretch/>
        </p:blipFill>
        <p:spPr bwMode="auto">
          <a:xfrm>
            <a:off x="0" y="1484784"/>
            <a:ext cx="9180512" cy="448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4" y="83527"/>
            <a:ext cx="443690" cy="53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0200" y="159604"/>
            <a:ext cx="3568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Городской округ город Рыбинск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204864"/>
            <a:ext cx="9180512" cy="237626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0" indent="-1160463"/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rgbClr val="A8282B"/>
                </a:solidFill>
                <a:latin typeface="Century Gothic" pitchFamily="34" charset="0"/>
              </a:rPr>
              <a:t>ИНВЕСТИЦИОННЫЙ ПРОФИЛЬ</a:t>
            </a:r>
            <a:endParaRPr lang="ru-RU" sz="3600" b="1" dirty="0" smtClean="0">
              <a:ln w="18415" cmpd="sng">
                <a:noFill/>
                <a:prstDash val="solid"/>
              </a:ln>
              <a:solidFill>
                <a:srgbClr val="A8282B"/>
              </a:solidFill>
              <a:latin typeface="Century Gothic" pitchFamily="34" charset="0"/>
            </a:endParaRPr>
          </a:p>
          <a:p>
            <a:pPr marL="1524000" indent="-1160463"/>
            <a:r>
              <a:rPr lang="ru-RU" sz="3600" b="1" dirty="0">
                <a:ln w="18415" cmpd="sng">
                  <a:noFill/>
                  <a:prstDash val="solid"/>
                </a:ln>
                <a:solidFill>
                  <a:srgbClr val="A8282B"/>
                </a:solidFill>
                <a:latin typeface="Century Gothic" pitchFamily="34" charset="0"/>
              </a:rPr>
              <a:t>г</a:t>
            </a:r>
            <a:r>
              <a:rPr lang="ru-RU" sz="3600" b="1" dirty="0" smtClean="0">
                <a:ln w="18415" cmpd="sng">
                  <a:noFill/>
                  <a:prstDash val="solid"/>
                </a:ln>
                <a:solidFill>
                  <a:srgbClr val="A8282B"/>
                </a:solidFill>
                <a:latin typeface="Century Gothic" pitchFamily="34" charset="0"/>
              </a:rPr>
              <a:t>ородского округа </a:t>
            </a:r>
          </a:p>
          <a:p>
            <a:pPr marL="1524000" indent="-1160463"/>
            <a:r>
              <a:rPr lang="ru-RU" sz="3600" b="1" dirty="0" smtClean="0">
                <a:ln w="18415" cmpd="sng">
                  <a:noFill/>
                  <a:prstDash val="solid"/>
                </a:ln>
                <a:solidFill>
                  <a:srgbClr val="A8282B"/>
                </a:solidFill>
                <a:latin typeface="Century Gothic" pitchFamily="34" charset="0"/>
              </a:rPr>
              <a:t>город Рыбинск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6237312"/>
            <a:ext cx="7207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Август 20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2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4г.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rybinsk.ru/images/stories/users/2023/01/FKN_4208_%D0%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93" y="3664112"/>
            <a:ext cx="3755766" cy="250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azeta-rybinsk.ru/wp-content/uploads/2023/07/biatlonn-letni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99398"/>
            <a:ext cx="3642006" cy="23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/>
          <a:stretch/>
        </p:blipFill>
        <p:spPr>
          <a:xfrm>
            <a:off x="395536" y="3664113"/>
            <a:ext cx="3694913" cy="2503844"/>
          </a:xfrm>
          <a:prstGeom prst="rect">
            <a:avLst/>
          </a:prstGeom>
        </p:spPr>
      </p:pic>
      <p:pic>
        <p:nvPicPr>
          <p:cNvPr id="1026" name="Picture 2" descr="https://deminom.ru/upload/iblock/d61/g1s31ih7754dxc8cwvhuaj7br96iipm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/>
        </p:blipFill>
        <p:spPr bwMode="auto">
          <a:xfrm>
            <a:off x="4662053" y="799399"/>
            <a:ext cx="3779405" cy="234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11061" y="3113732"/>
            <a:ext cx="3849371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тарт </a:t>
            </a:r>
            <a:r>
              <a:rPr lang="ru-RU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Деминского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лыжного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марафона</a:t>
            </a:r>
            <a:b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2023 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1061" y="6265688"/>
            <a:ext cx="4557729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PARI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Кубок России по биатлону,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Демино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063" y="6194420"/>
            <a:ext cx="3699874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Х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оккейный 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клуб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Полет НМХЛ, </a:t>
            </a:r>
          </a:p>
          <a:p>
            <a:pPr lvl="0"/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Серебряный призер 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Кубка Регионов сезона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/2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годов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3119151"/>
            <a:ext cx="3714013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Кубок Золотого кольца по летнему биатлону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II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этап, </a:t>
            </a:r>
            <a:r>
              <a:rPr lang="ru-RU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Демино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22" y="112856"/>
            <a:ext cx="817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ЗНАЧИМЫЕ СОБЫТИЯ ДЛЯ ПРИТЯЖЕНИЯ ГОСТЕЙ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90" y="3561549"/>
            <a:ext cx="3906451" cy="2604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7" y="3549277"/>
            <a:ext cx="3855677" cy="26160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" y="620688"/>
            <a:ext cx="3877613" cy="2575584"/>
          </a:xfrm>
          <a:prstGeom prst="rect">
            <a:avLst/>
          </a:prstGeom>
        </p:spPr>
      </p:pic>
      <p:pic>
        <p:nvPicPr>
          <p:cNvPr id="2050" name="Picture 2" descr="https://yarreg.ru/gallery/news/2023/08/278186/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84" y="620688"/>
            <a:ext cx="3890357" cy="25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2940" y="3142252"/>
            <a:ext cx="4557092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Старт 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бегового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полумарафона «Хлебный 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путь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2013" y="3165494"/>
            <a:ext cx="4608215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 фестиваль силовых видов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спорта, стадион Восход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148" y="6165304"/>
            <a:ext cx="3858110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Фестиваль Единоборств на ледовой арене </a:t>
            </a:r>
            <a:b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ДС «Полет»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3968" y="6150392"/>
            <a:ext cx="4665890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Региональный фестиваль адаптивной </a:t>
            </a:r>
            <a:b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физической культуры «Седьмой лепесток»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22" y="112856"/>
            <a:ext cx="817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ЗНАЧИМЫЕ СОБЫТИЯ ДЛЯ ПРИТЯЖЕНИЯ ГОСТЕЙ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1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63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ПРИОРИТЕТНЫЕ ИНВЕСТИЦИОННЫЕ НИШИ 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2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95536" y="836712"/>
            <a:ext cx="7978923" cy="923330"/>
          </a:xfrm>
          <a:prstGeom prst="rect">
            <a:avLst/>
          </a:prstGeom>
          <a:solidFill>
            <a:schemeClr val="accent2">
              <a:lumMod val="60000"/>
              <a:lumOff val="40000"/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Создание условий для новых и действующих индустриальных инвесторов, в том числе на территории Восточной промзоны (создание ОЭЗ)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8733" y="2062589"/>
            <a:ext cx="7978923" cy="646331"/>
          </a:xfrm>
          <a:prstGeom prst="rect">
            <a:avLst/>
          </a:prstGeom>
          <a:solidFill>
            <a:schemeClr val="accent2">
              <a:lumMod val="75000"/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Строительство современного жилья, в том числе для работников предприятий ОПК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08733" y="3068960"/>
            <a:ext cx="7978923" cy="1200329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Развитие сервиса и туризма (строительство гостиниц, реализация объектов культурного наследия для последующей реконструкции и эксплуатации, преобразование общественных пространств, ремонт дорог)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8" t="7747" r="5732" b="4445"/>
          <a:stretch/>
        </p:blipFill>
        <p:spPr bwMode="auto">
          <a:xfrm>
            <a:off x="3563888" y="4690422"/>
            <a:ext cx="2327565" cy="197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7934" r="14143" b="4226"/>
          <a:stretch/>
        </p:blipFill>
        <p:spPr bwMode="auto">
          <a:xfrm>
            <a:off x="6076418" y="4690422"/>
            <a:ext cx="2718261" cy="197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r="5941"/>
          <a:stretch/>
        </p:blipFill>
        <p:spPr bwMode="auto">
          <a:xfrm>
            <a:off x="418737" y="4690422"/>
            <a:ext cx="2951018" cy="197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6838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МУНИЦИПАЛЬНЫЕ МЕРЫ ПОДДЕРЖКИ ИНВЕСТОРОВ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9916" y="1124744"/>
            <a:ext cx="79565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Подбор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инвестиционных площадок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Поддержка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в решении инфраструктурных вопросов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Сокращенные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сроки получения разрешительной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документации в рамках дорожных карт улучшения </a:t>
            </a:r>
            <a:r>
              <a:rPr lang="ru-RU" dirty="0" err="1" smtClean="0">
                <a:latin typeface="Century Gothic" panose="020B0502020202020204" pitchFamily="34" charset="0"/>
                <a:ea typeface="Calibri" panose="020F0502020204030204" pitchFamily="34" charset="0"/>
              </a:rPr>
              <a:t>инвестклимата</a:t>
            </a:r>
            <a:endParaRPr lang="ru-RU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Консультационная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, информационная и организационная поддержка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Обращение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в региональные органы власти с предложениями по поддержке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инвесторов</a:t>
            </a:r>
          </a:p>
          <a:p>
            <a:pPr>
              <a:spcAft>
                <a:spcPts val="120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Работа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Комиссии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по сложным </a:t>
            </a:r>
            <a:r>
              <a:rPr lang="ru-RU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вопросам предпринимательства и Инвестиционного совета при Главе города</a:t>
            </a:r>
            <a:endParaRPr lang="ru-RU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461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ИНВЕСТПЛОЩАДКИ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 ПРОМЫШЛЕННОСТЬ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898700"/>
              </p:ext>
            </p:extLst>
          </p:nvPr>
        </p:nvGraphicFramePr>
        <p:xfrm>
          <a:off x="468313" y="476672"/>
          <a:ext cx="8167368" cy="6269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708"/>
                <a:gridCol w="2236827"/>
                <a:gridCol w="2016224"/>
                <a:gridCol w="1624537"/>
                <a:gridCol w="859690"/>
                <a:gridCol w="931382"/>
              </a:tblGrid>
              <a:tr h="409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 spc="0" baseline="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Наименование площадки</a:t>
                      </a:r>
                      <a:endParaRPr sz="135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Микрорайон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3295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Кадастровый  номер/квартал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927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Площадь,  га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187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Категория  земель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</a:tr>
              <a:tr h="409532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1</a:t>
                      </a:r>
                      <a:endParaRPr sz="135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Восточная промышленная зона  (пром.парк «Копаево»)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Восточная промзона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76:20:120306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152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П4, 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93438">
                <a:tc>
                  <a:txBody>
                    <a:bodyPr/>
                    <a:lstStyle/>
                    <a:p>
                      <a:pPr marL="151765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1.1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 т.ч. Сысоевская ул., 40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Восточная промзона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76:20:120306:70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28,4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13564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2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Южная промзона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Южная промзона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76:20:100402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19,7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56580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3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Пузырево (</a:t>
                      </a:r>
                      <a:r>
                        <a:rPr sz="135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уч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.</a:t>
                      </a:r>
                      <a:r>
                        <a:rPr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</a:t>
                      </a: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1)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Пузырево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76:20:070402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19,7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П6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5264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4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Пузырево (</a:t>
                      </a:r>
                      <a:r>
                        <a:rPr sz="135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уч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.</a:t>
                      </a:r>
                      <a:r>
                        <a:rPr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</a:t>
                      </a: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2)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Пузырево</a:t>
                      </a: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76:20:070402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15,4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5264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5</a:t>
                      </a:r>
                      <a:endParaRPr sz="1350" b="1" spc="0" baseline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331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</a:t>
                      </a:r>
                      <a:r>
                        <a:rPr lang="ru-RU" sz="135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Пузырево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(уч. 3)</a:t>
                      </a:r>
                    </a:p>
                  </a:txBody>
                  <a:tcPr marL="0" marR="0" marT="33331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</a:t>
                      </a:r>
                      <a:r>
                        <a:rPr lang="ru-RU" sz="135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Пузырево</a:t>
                      </a:r>
                      <a:endParaRPr lang="ru-RU" sz="1350" spc="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76:20:070402</a:t>
                      </a:r>
                    </a:p>
                  </a:txBody>
                  <a:tcPr marL="0" marR="0" marT="33331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10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331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5137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6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Революции пр., 35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Юго-западная промзона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76:20:070809:58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9,9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2624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7</a:t>
                      </a:r>
                      <a:endParaRPr sz="135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Фурманова ул., 33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Веретьевская промзона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76:20:070703:3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0,2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2497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8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Ярославский тракт, 158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Восточная промзона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76:20:120230:30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0,8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2623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9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Ярославский тракт, 43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Восточный район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76:20:120117:362</a:t>
                      </a: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0,9</a:t>
                      </a: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П6</a:t>
                      </a: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2498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10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Ярославский тракт, 43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Восточный район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76:20:120117:364</a:t>
                      </a: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0,5</a:t>
                      </a: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П6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2497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11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Авдеева ул., 36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Переборы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76:20:050436:419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0,08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2624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12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Пилоставная, 12б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Ягутка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76:20:120101:1058</a:t>
                      </a: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2,9</a:t>
                      </a: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24655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13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Пилоставная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, 16б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Район Ягутка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76:20:120101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:1062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2,7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П6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7656">
                <a:tc>
                  <a:txBody>
                    <a:bodyPr/>
                    <a:lstStyle/>
                    <a:p>
                      <a:pPr marL="211454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14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Шекснинское шоссе, 13б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Волжский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76:20:010310:23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2,5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П3</a:t>
                      </a:r>
                    </a:p>
                  </a:txBody>
                  <a:tcPr marL="0" marR="0" marT="3396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40613">
                <a:tc gridSpan="4"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Итого</a:t>
                      </a:r>
                      <a:endParaRPr sz="1800" spc="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ru-RU" sz="1800" b="1" spc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Tahoma"/>
                        </a:rPr>
                        <a:t>265,68</a:t>
                      </a:r>
                      <a:endParaRPr sz="1800" spc="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45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7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461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ИНВЕСТПЛОЩАДКИ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 ПРОМЫШЛЕННОСТЬ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68312" y="836712"/>
            <a:ext cx="8372232" cy="5750108"/>
            <a:chOff x="468312" y="836712"/>
            <a:chExt cx="8372232" cy="575010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68312" y="836712"/>
              <a:ext cx="7856185" cy="5688631"/>
              <a:chOff x="1187624" y="1105139"/>
              <a:chExt cx="6192688" cy="4484101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12987" t="9400" r="19288" b="8001"/>
              <a:stretch/>
            </p:blipFill>
            <p:spPr>
              <a:xfrm>
                <a:off x="1187624" y="1105139"/>
                <a:ext cx="6192688" cy="424847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6539992" y="5229200"/>
                <a:ext cx="840320" cy="3600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" name="Прямоугольник 1"/>
            <p:cNvSpPr/>
            <p:nvPr/>
          </p:nvSpPr>
          <p:spPr>
            <a:xfrm>
              <a:off x="7112352" y="5744880"/>
              <a:ext cx="1728192" cy="841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517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764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ИНВЕСТПЛОЩАДКИ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ОБЩЕСТВЕННО-ДЕЛОВАЯ ЗАСТРОЙКА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6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aphicFrame>
        <p:nvGraphicFramePr>
          <p:cNvPr id="11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504908"/>
              </p:ext>
            </p:extLst>
          </p:nvPr>
        </p:nvGraphicFramePr>
        <p:xfrm>
          <a:off x="438884" y="737835"/>
          <a:ext cx="8207375" cy="5516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1015"/>
                <a:gridCol w="2241888"/>
                <a:gridCol w="1462221"/>
                <a:gridCol w="1850147"/>
                <a:gridCol w="1008112"/>
                <a:gridCol w="1143992"/>
              </a:tblGrid>
              <a:tr h="407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 spc="0" baseline="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Наименование площадки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Микрорайон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323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Кадастровый  номер/квартал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Площадь,  кв.м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86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Категория  земель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</a:tr>
              <a:tr h="407415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1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Революции проспект, 51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488" marR="80772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Юго-западная промзона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76:20:070801:12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11352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75844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2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Революции проспект, 25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Веретье-2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76:20:070604:221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1678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ИТ4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3</a:t>
                      </a:r>
                      <a:endParaRPr sz="1350" spc="0" baseline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Революции проспект, 23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Веретье-2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76:20:070604:222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1669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ИТ4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5368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4</a:t>
                      </a:r>
                      <a:endParaRPr sz="135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Баррикадная ул., 43*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Прибрежный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76:20:060107:29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3491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5</a:t>
                      </a:r>
                      <a:endParaRPr sz="135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Баррикадная ул., 39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Прибрежный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76:20:060107:28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2693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6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Софийская, 112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Софийский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76:20:100402:9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3000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4033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7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Софийская, 90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Софийский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76:20:100306:217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9542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8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Луговая, 35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Зечеремушный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76:20:110128:106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4800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4032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9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Рабочая, 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Зечеремушный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76:20:110110:178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821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10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Генерала Батова проспект, 35а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Мариевка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76:20:100514:218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1811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11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Николая Невского, 20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Мариевка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76:20:100525: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446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4000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4032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12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Николая Невского, 24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Мариевка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76:20:000000:2910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27500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13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Северный переулок, 52 а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Заволжье-1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76:20:030532:6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3203</a:t>
                      </a: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b="1" spc="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14</a:t>
                      </a:r>
                      <a:endParaRPr sz="1350" b="1" spc="0" baseline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Карякинская</a:t>
                      </a: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, 16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Центр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76:20:080445:8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480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35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ОД ИЦ</a:t>
                      </a: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764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ИНВЕСТПЛОЩАДКИ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ОБЩЕСТВЕННО-ДЕЛОВАЯ ЗАСТРОЙКА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7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aphicFrame>
        <p:nvGraphicFramePr>
          <p:cNvPr id="7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422108"/>
              </p:ext>
            </p:extLst>
          </p:nvPr>
        </p:nvGraphicFramePr>
        <p:xfrm>
          <a:off x="469081" y="1124744"/>
          <a:ext cx="8207375" cy="3752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1015"/>
                <a:gridCol w="2393950"/>
                <a:gridCol w="1504122"/>
                <a:gridCol w="1656184"/>
                <a:gridCol w="1008112"/>
                <a:gridCol w="1143992"/>
              </a:tblGrid>
              <a:tr h="407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 spc="0" baseline="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Наименование площадки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Микрорайон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323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Кадастровый  номер/квартал</a:t>
                      </a:r>
                      <a:endParaRPr sz="135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Площадь,  кв.м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86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Категория  земель</a:t>
                      </a:r>
                      <a:endParaRPr sz="135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</a:tr>
              <a:tr h="264033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15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Малая Вонговская ул. , 30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Заволжье-1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76:20:030532:5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2094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5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16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Арефинский тракт, 15Б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Заволжье-1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76:20:030628:13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6000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4033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17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Арефинский тракт, 15В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Заволжье-1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76:20:030628:247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2717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63905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18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Рулонный переулок, 8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Заволжье-2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76:20:040502:7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2200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649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19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Окружная дорога, 207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Восточная промзона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76:20:120311:2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4001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649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20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Нефтяников ул. 14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Им. Кирова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76:20:120208:7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1163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649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21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Ленина проспект, 171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Центральный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76:20:080101:465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2573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П4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649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22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Кораблестроителей, 22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Северный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76:20:060203:1587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1858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ОД3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649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35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Tahoma"/>
                        </a:rPr>
                        <a:t>23</a:t>
                      </a:r>
                      <a:endParaRPr sz="135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Фурманова, 10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Скоморохова гора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76:20:080101:136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3435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5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Р2.1</a:t>
                      </a:r>
                      <a:endParaRPr sz="135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435991">
                <a:tc gridSpan="4"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800" b="1" spc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Итого</a:t>
                      </a:r>
                      <a:endParaRPr sz="1800" spc="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ru-RU" sz="1800" b="1" spc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Tahoma"/>
                        </a:rPr>
                        <a:t>102 081</a:t>
                      </a:r>
                      <a:endParaRPr sz="1800" spc="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13208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52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7572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ИНВЕСТПЛОЩАДКИ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ОБЩЕСТЕННО-ДЕЛОВАЯ ЗАСТРОЙКА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</a:t>
            </a:r>
            <a:r>
              <a:rPr lang="en-US" dirty="0" smtClean="0">
                <a:latin typeface="Century Gothic" panose="020B0502020202020204" pitchFamily="34" charset="0"/>
              </a:rPr>
              <a:t>8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95724" y="692696"/>
            <a:ext cx="8584352" cy="5805265"/>
            <a:chOff x="559648" y="1052735"/>
            <a:chExt cx="8584352" cy="580526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12201" t="9400" r="19288" b="8001"/>
            <a:stretch/>
          </p:blipFill>
          <p:spPr>
            <a:xfrm>
              <a:off x="559648" y="1052735"/>
              <a:ext cx="8019202" cy="5438309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7380312" y="6021288"/>
              <a:ext cx="1763688" cy="83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877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354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ИНВЕСТПЛОЩАДКИ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ЖИЛАЯ ЗАСТРОЙКА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19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361792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aphicFrame>
        <p:nvGraphicFramePr>
          <p:cNvPr id="11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358785"/>
              </p:ext>
            </p:extLst>
          </p:nvPr>
        </p:nvGraphicFramePr>
        <p:xfrm>
          <a:off x="214282" y="785794"/>
          <a:ext cx="8572561" cy="4279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4354"/>
                <a:gridCol w="2490824"/>
                <a:gridCol w="1741168"/>
                <a:gridCol w="1643074"/>
                <a:gridCol w="1000132"/>
                <a:gridCol w="1143009"/>
              </a:tblGrid>
              <a:tr h="432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spc="0" baseline="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Наименование площадки</a:t>
                      </a:r>
                      <a:endParaRPr sz="14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Микрорайон</a:t>
                      </a:r>
                      <a:endParaRPr sz="140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45465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Кадастровый  номер</a:t>
                      </a:r>
                      <a:endParaRPr sz="140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Площадь,  кв.м</a:t>
                      </a:r>
                      <a:endParaRPr sz="1400" spc="0" baseline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86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Категория  земель</a:t>
                      </a:r>
                      <a:endParaRPr sz="14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</a:tr>
              <a:tr h="28803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4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1</a:t>
                      </a:r>
                      <a:endParaRPr sz="140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Черепанова ул., 17а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Веретье-3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76:20:070603:53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2960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2759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4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2</a:t>
                      </a:r>
                      <a:endParaRPr sz="140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Гаванская ул., 7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Центр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76:20:080508:195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6400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ОД ИЦ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1165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4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3</a:t>
                      </a:r>
                      <a:endParaRPr sz="140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Проектная, 6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Переборы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76:20:050405:29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5191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Ж2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1165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4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4</a:t>
                      </a:r>
                      <a:endParaRPr sz="140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Колышкина ул., 21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Заволжье-2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76:20:040439:4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4500</a:t>
                      </a: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816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4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5</a:t>
                      </a:r>
                      <a:endParaRPr sz="140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Ширшова, 30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Заволжье-2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76:20:0000002631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3931</a:t>
                      </a: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0022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6</a:t>
                      </a:r>
                      <a:endParaRPr sz="140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Баррикадная, 34а</a:t>
                      </a: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Прибрежный</a:t>
                      </a: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76:20:060106:217</a:t>
                      </a: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3965</a:t>
                      </a: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0022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7</a:t>
                      </a:r>
                      <a:endParaRPr sz="1400" spc="0" baseline="0" dirty="0"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Партизанская ул., 44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Прибрежный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76:20:060106:218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6744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Ж1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22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b="1" spc="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8</a:t>
                      </a:r>
                      <a:endParaRPr sz="1400" b="1" spc="0" baseline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Бульвар 200 лет Рыбинска, 8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Волжский поселок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76:20:010511:28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3900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Ж1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0022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b="1" spc="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9</a:t>
                      </a:r>
                      <a:endParaRPr sz="1400" b="1" spc="0" baseline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Тракт </a:t>
                      </a:r>
                      <a:r>
                        <a:rPr lang="ru-RU" sz="140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Переборский</a:t>
                      </a: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, земельный участок 3п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Прибрежный район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76:20:070403:216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234233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Ж1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0022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b="1" spc="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ahoma"/>
                        </a:rPr>
                        <a:t>10</a:t>
                      </a:r>
                      <a:endParaRPr sz="1400" b="1" spc="0" baseline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Переборский</a:t>
                      </a: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 тракт, земельный участок 7п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Прибрежный район</a:t>
                      </a:r>
                      <a:endParaRPr sz="14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76:20:070403:215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4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92706</a:t>
                      </a: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Ж1</a:t>
                      </a: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648">
                <a:tc gridSpan="4"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Итого</a:t>
                      </a: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800" b="1" spc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364 530</a:t>
                      </a:r>
                      <a:endParaRPr sz="1800" b="1" spc="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4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23" y="112856"/>
            <a:ext cx="4737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ОПИСАНИЕ ТЕРРИТОРИИ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2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723564195"/>
              </p:ext>
            </p:extLst>
          </p:nvPr>
        </p:nvGraphicFramePr>
        <p:xfrm>
          <a:off x="31177" y="3736728"/>
          <a:ext cx="5366265" cy="1696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905076691"/>
              </p:ext>
            </p:extLst>
          </p:nvPr>
        </p:nvGraphicFramePr>
        <p:xfrm>
          <a:off x="-90802" y="1568612"/>
          <a:ext cx="5610225" cy="207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536798898"/>
              </p:ext>
            </p:extLst>
          </p:nvPr>
        </p:nvGraphicFramePr>
        <p:xfrm>
          <a:off x="-3514945" y="2204770"/>
          <a:ext cx="3152775" cy="346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0" y="693559"/>
            <a:ext cx="9144000" cy="723275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pPr indent="266700"/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</a:rPr>
              <a:t>9 954 га</a:t>
            </a:r>
          </a:p>
          <a:p>
            <a:pPr indent="266700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ПЛОЩАДЬ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ГОРОДА</a:t>
            </a:r>
          </a:p>
          <a:p>
            <a:pPr indent="266700"/>
            <a:endParaRPr lang="ru-RU" sz="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404664"/>
            <a:ext cx="19517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entury Gothic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Century Gothic" pitchFamily="34" charset="0"/>
              </a:rPr>
              <a:t>7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</a:rPr>
              <a:t>1 810 чел.</a:t>
            </a:r>
          </a:p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НАСЕЛЕНИЕ</a:t>
            </a:r>
          </a:p>
        </p:txBody>
      </p:sp>
      <p:sp>
        <p:nvSpPr>
          <p:cNvPr id="66" name="TextBox 6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95536" y="5765338"/>
            <a:ext cx="2016224" cy="80021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0,4 %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ТЕКУЩИЙ УРОВЕНЬ БЕЗРАБОТИЦЫ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60421" y="5765337"/>
            <a:ext cx="2144515" cy="80021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3458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ЗАРЕГИСТИРОВАННЫХ ОРГАНИЗАЦИЙ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15201" y="400308"/>
            <a:ext cx="274601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entury Gothic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</a:rPr>
              <a:t>58 572 чел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ЗАНЯТЫЕ ПО ПОЛНОМУ КРУГУ ОРГАНИЗАЦИЙ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74194"/>
              </p:ext>
            </p:extLst>
          </p:nvPr>
        </p:nvGraphicFramePr>
        <p:xfrm>
          <a:off x="5504936" y="2276831"/>
          <a:ext cx="3323028" cy="3188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6588224" y="5765337"/>
            <a:ext cx="2144515" cy="80021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46,8 млрд. руб.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ОБОРОТ РОЗНИЧНОЙ ТОРГОВЛИ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615160" y="1619957"/>
            <a:ext cx="3212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Инвестиции в основной капитал, млрд. руб.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354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ИНВЕСТПЛОЩАДКИ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ЖИЛАЯ ЗАСТРОЙКА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68313" y="764704"/>
            <a:ext cx="8210107" cy="5616624"/>
            <a:chOff x="487640" y="980728"/>
            <a:chExt cx="8210107" cy="561662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l="10625" t="9401" r="20075" b="8000"/>
            <a:stretch/>
          </p:blipFill>
          <p:spPr>
            <a:xfrm>
              <a:off x="487640" y="980728"/>
              <a:ext cx="7972792" cy="5345394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7380312" y="6021288"/>
              <a:ext cx="1317435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3553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782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ПРОЕКТЫ ПЛАНИРОВОК НОВЫХ ТЕРРИТОРИЙ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1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graphicFrame>
        <p:nvGraphicFramePr>
          <p:cNvPr id="10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177274"/>
              </p:ext>
            </p:extLst>
          </p:nvPr>
        </p:nvGraphicFramePr>
        <p:xfrm>
          <a:off x="468312" y="743475"/>
          <a:ext cx="8343702" cy="55493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9512"/>
                <a:gridCol w="1152128"/>
                <a:gridCol w="971468"/>
                <a:gridCol w="1117525"/>
                <a:gridCol w="1059295"/>
                <a:gridCol w="1523774"/>
              </a:tblGrid>
              <a:tr h="940168">
                <a:tc>
                  <a:txBody>
                    <a:bodyPr/>
                    <a:lstStyle/>
                    <a:p>
                      <a:pPr marL="35560" marR="602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Разработка</a:t>
                      </a:r>
                      <a:r>
                        <a:rPr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</a:t>
                      </a:r>
                      <a:r>
                        <a:rPr sz="12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проектов  планировок и </a:t>
                      </a:r>
                      <a:r>
                        <a:rPr sz="1200" b="1" spc="0" baseline="0" dirty="0" err="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проектов</a:t>
                      </a:r>
                      <a:r>
                        <a:rPr sz="12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 </a:t>
                      </a: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межевани</a:t>
                      </a:r>
                      <a:r>
                        <a:rPr lang="ru-RU"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я</a:t>
                      </a:r>
                      <a:endParaRPr sz="12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149225">
                        <a:lnSpc>
                          <a:spcPct val="100000"/>
                        </a:lnSpc>
                      </a:pPr>
                      <a:r>
                        <a:rPr lang="ru-RU"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Verdana"/>
                        </a:rPr>
                        <a:t>Вид застройки</a:t>
                      </a:r>
                      <a:endParaRPr sz="1200" b="1" spc="0" baseline="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149225">
                        <a:lnSpc>
                          <a:spcPct val="100000"/>
                        </a:lnSpc>
                      </a:pP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Площадь</a:t>
                      </a:r>
                      <a:r>
                        <a:rPr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 </a:t>
                      </a:r>
                      <a:r>
                        <a:rPr sz="12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территории, га</a:t>
                      </a:r>
                      <a:endParaRPr sz="12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Микрорайон</a:t>
                      </a:r>
                      <a:endParaRPr sz="12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86360">
                        <a:lnSpc>
                          <a:spcPct val="100000"/>
                        </a:lnSpc>
                      </a:pP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Год</a:t>
                      </a:r>
                      <a:r>
                        <a:rPr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 </a:t>
                      </a: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реализа</a:t>
                      </a:r>
                      <a:r>
                        <a:rPr lang="ru-RU"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-</a:t>
                      </a: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ции</a:t>
                      </a:r>
                      <a:endParaRPr sz="12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b="1" spc="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Количество</a:t>
                      </a:r>
                      <a:endParaRPr sz="12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  <a:p>
                      <a:pPr marL="36830" marR="306705">
                        <a:lnSpc>
                          <a:spcPct val="100000"/>
                        </a:lnSpc>
                      </a:pP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формируе</a:t>
                      </a:r>
                      <a:r>
                        <a:rPr lang="ru-RU"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-</a:t>
                      </a:r>
                      <a:r>
                        <a:rPr sz="1200" b="1" spc="0" baseline="0" dirty="0" err="1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мых</a:t>
                      </a:r>
                      <a:r>
                        <a:rPr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 </a:t>
                      </a:r>
                      <a:r>
                        <a:rPr lang="ru-RU" sz="1200" b="1" spc="0" baseline="0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ЗУ</a:t>
                      </a:r>
                      <a:endParaRPr sz="1200" spc="0" baseline="0" dirty="0"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</a:tr>
              <a:tr h="1102884">
                <a:tc>
                  <a:txBody>
                    <a:bodyPr/>
                    <a:lstStyle/>
                    <a:p>
                      <a:pPr marL="68580">
                        <a:lnSpc>
                          <a:spcPts val="1185"/>
                        </a:lnSpc>
                      </a:pP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Территория 1-я Выборгская – Николая Невского – </a:t>
                      </a:r>
                      <a:r>
                        <a:rPr lang="ru-RU" sz="120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Волочаевская</a:t>
                      </a: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 – Окружная дорога – Софийская – существующий проезд у СНТ «Восход»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ts val="1185"/>
                        </a:lnSpc>
                      </a:pP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Промышленное и иное строитель-</a:t>
                      </a:r>
                      <a:r>
                        <a:rPr lang="ru-RU" sz="120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ство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85"/>
                        </a:lnSpc>
                      </a:pP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146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ts val="1185"/>
                        </a:lnSpc>
                      </a:pP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Южная промышленная зона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85"/>
                        </a:lnSpc>
                      </a:pP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2023-2024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5"/>
                        </a:lnSpc>
                      </a:pP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Не менее 10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842538">
                <a:tc>
                  <a:txBody>
                    <a:bodyPr/>
                    <a:lstStyle/>
                    <a:p>
                      <a:pPr marL="68580" marR="436245">
                        <a:lnSpc>
                          <a:spcPts val="120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Территория в границах улиц:  Луначарского – Карякинская –  Кирова – Яна Гуса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1270" marR="0" lvl="0" indent="0" algn="l" defTabSz="914400" rtl="0" eaLnBrk="1" fontAlgn="auto" latinLnBrk="0" hangingPunct="1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Многоквартирное  жилищное строитель-</a:t>
                      </a:r>
                      <a:r>
                        <a:rPr lang="ru-RU" sz="120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ство</a:t>
                      </a:r>
                      <a:endParaRPr lang="ru-RU" sz="1200" spc="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  <a:p>
                      <a:pPr marL="1270" marR="0" lvl="0" indent="0" algn="ctr" defTabSz="914400" eaLnBrk="1" fontAlgn="auto" latinLnBrk="0" hangingPunct="1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3,0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auto" latinLnBrk="0" hangingPunct="1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1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Центр города</a:t>
                      </a:r>
                    </a:p>
                    <a:p>
                      <a:pPr marL="422275" indent="0" algn="l">
                        <a:lnSpc>
                          <a:spcPts val="1190"/>
                        </a:lnSpc>
                      </a:pP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90"/>
                        </a:lnSpc>
                      </a:pPr>
                      <a:r>
                        <a:rPr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202</a:t>
                      </a: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5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Не менее 1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842538">
                <a:tc>
                  <a:txBody>
                    <a:bodyPr/>
                    <a:lstStyle/>
                    <a:p>
                      <a:pPr marL="68580" marR="577850">
                        <a:lnSpc>
                          <a:spcPts val="120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Территория в районе улиц  Партизанская – Новосёлов –  Гражданская – пр. Серова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marL="1270" algn="l">
                        <a:lnSpc>
                          <a:spcPts val="1190"/>
                        </a:lnSpc>
                      </a:pP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36,08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 algn="l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Прибрежный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90"/>
                        </a:lnSpc>
                      </a:pPr>
                      <a:r>
                        <a:rPr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2023</a:t>
                      </a: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-2024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Не менее 7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712365">
                <a:tc>
                  <a:txBody>
                    <a:bodyPr/>
                    <a:lstStyle/>
                    <a:p>
                      <a:pPr marL="68580" marR="222250">
                        <a:lnSpc>
                          <a:spcPts val="120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Территория в районе пр-та 50 Лет  Октября и ул. Гэсовской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marL="1270" marR="0" lvl="0" indent="0" algn="l" defTabSz="914400" eaLnBrk="1" fontAlgn="auto" latinLnBrk="0" hangingPunct="1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50" spc="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11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2275" indent="-333375" algn="l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Переборы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2024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Не менее 9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712365">
                <a:tc>
                  <a:txBody>
                    <a:bodyPr/>
                    <a:lstStyle/>
                    <a:p>
                      <a:pPr marL="68580" marR="429259">
                        <a:lnSpc>
                          <a:spcPts val="120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Территория в районе д. 50а по  Февральской ул.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marL="1270" marR="0" lvl="0" indent="0" algn="l" defTabSz="914400" eaLnBrk="1" fontAlgn="auto" latinLnBrk="0" hangingPunct="1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50" spc="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0,45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2275" indent="-333375" algn="l">
                        <a:lnSpc>
                          <a:spcPts val="1190"/>
                        </a:lnSpc>
                      </a:pPr>
                      <a:r>
                        <a:rPr sz="1200" spc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Мариевка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90"/>
                        </a:lnSpc>
                      </a:pPr>
                      <a:r>
                        <a:rPr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202</a:t>
                      </a: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6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Не менее 1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96471">
                <a:tc>
                  <a:txBody>
                    <a:bodyPr/>
                    <a:lstStyle/>
                    <a:p>
                      <a:pPr marL="68580" marR="497840">
                        <a:lnSpc>
                          <a:spcPts val="120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Территория в районе д. 1а по  Полевой ул.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marL="1270" marR="0" lvl="0" indent="0" algn="l" defTabSz="914400" eaLnBrk="1" fontAlgn="auto" latinLnBrk="0" hangingPunct="1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35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0,16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 algn="l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Зачеремушный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90"/>
                        </a:lnSpc>
                      </a:pPr>
                      <a:r>
                        <a:rPr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202</a:t>
                      </a:r>
                      <a:r>
                        <a:rPr lang="ru-RU" sz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6</a:t>
                      </a:r>
                      <a:endParaRPr sz="120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Verdana"/>
                      </a:endParaRP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90"/>
                        </a:lnSpc>
                      </a:pPr>
                      <a:r>
                        <a:rPr sz="12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Verdana"/>
                        </a:rPr>
                        <a:t>Не менее 1</a:t>
                      </a:r>
                    </a:p>
                  </a:txBody>
                  <a:tcPr marL="36000" marR="36000" marT="36000" marB="3600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 rot="5400000">
            <a:off x="8361792" y="1098112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3759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КЛЮЧЕВЫЕ ИНВЕСТПРОЕКТЫ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2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47973" y="905155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437254"/>
              </p:ext>
            </p:extLst>
          </p:nvPr>
        </p:nvGraphicFramePr>
        <p:xfrm>
          <a:off x="468312" y="548680"/>
          <a:ext cx="8208144" cy="5520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55616"/>
                <a:gridCol w="1152128"/>
                <a:gridCol w="1080120"/>
                <a:gridCol w="1152128"/>
                <a:gridCol w="1368152"/>
              </a:tblGrid>
              <a:tr h="86560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инвестпроекта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Сроки реализации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Стоимость проекта, </a:t>
                      </a:r>
                      <a:b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млн руб.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Количество новых рабочих мест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Текущий статус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Строительство кампуса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мирового уровня «Меркурий»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2022-2027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Подготовка ПСД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2231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Создание опытно-конструкторского бюро в Рыбинске в рамках проекта по созданию сети верфей композитного судостроения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Росатом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2024-2026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Предпроектная стадия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2231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Комплексное развитие территории в районе Волжской набережной между СК «Полет» и СК «Сатурн»), жилищная застройка до 20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тыс.кв.м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2022-2025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2231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Развитие систем водоснабжения, водоотведения и очистки сточных вод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2020-2024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2231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Крытый ледовый тренировочный корт по адресу: Волжская набережная, 40б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2024-2025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2231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Инвестпрограмма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по модернизации системы электроснабжения ОАО «Рыбинская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горэлектросеть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2020-2024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Реализация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2231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Строительство офисного здания (центра разработки) группы компаний «Тензор»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2022-2029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31884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Строительство жилья для работников ОПК (проект «Малиновский квартал», БСК)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2024-2026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СМР</a:t>
                      </a:r>
                    </a:p>
                  </a:txBody>
                  <a:tcPr marL="7926" marR="7926" marT="7926" marB="0" anchor="ctr"/>
                </a:tc>
              </a:tr>
              <a:tr h="31884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Строительство МКД по адресу: ул. Корнева, земельный участок 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2023-2024</a:t>
                      </a: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  <a:tr h="318841">
                <a:tc gridSpan="2"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Итого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 hMerge="1">
                  <a:txBody>
                    <a:bodyPr/>
                    <a:lstStyle/>
                    <a:p>
                      <a:pPr marL="72000"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 gridSpan="3">
                  <a:txBody>
                    <a:bodyPr/>
                    <a:lstStyle/>
                    <a:p>
                      <a:pPr marL="0" indent="261938" algn="l" fontAlgn="b"/>
                      <a:r>
                        <a:rPr lang="ru-RU" sz="1200" b="1" i="0" u="none" strike="noStrike" dirty="0" smtClean="0">
                          <a:solidFill>
                            <a:srgbClr val="953735"/>
                          </a:solidFill>
                          <a:effectLst/>
                          <a:latin typeface="Century Gothic" panose="020B0502020202020204" pitchFamily="34" charset="0"/>
                        </a:rPr>
                        <a:t>18654</a:t>
                      </a:r>
                      <a:endParaRPr lang="ru-RU" sz="1200" b="1" i="0" u="none" strike="noStrike" dirty="0">
                        <a:solidFill>
                          <a:srgbClr val="953735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5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367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УНИВЕРСИТЕТСКИЙ КАМПУС «МЕРКУРИЙ»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47973" y="905155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7943" r="14305" b="4413"/>
          <a:stretch/>
        </p:blipFill>
        <p:spPr bwMode="auto">
          <a:xfrm>
            <a:off x="468313" y="869769"/>
            <a:ext cx="7539759" cy="529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44009" y="5161835"/>
            <a:ext cx="4499992" cy="172354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В 2023 г. выделена областная субсидия на проектирование 150 млн руб.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Проектирование кампуса – 2024г.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Выигран конкурс на создание Передовой инженерной школы РГАТУ </a:t>
            </a:r>
            <a:b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грант 815 млн руб. (2023-2026гг.)</a:t>
            </a:r>
          </a:p>
        </p:txBody>
      </p:sp>
    </p:spTree>
    <p:extLst>
      <p:ext uri="{BB962C8B-B14F-4D97-AF65-F5344CB8AC3E}">
        <p14:creationId xmlns:p14="http://schemas.microsoft.com/office/powerpoint/2010/main" val="12764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5352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ОЭЗ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1810" y="4428108"/>
            <a:ext cx="441669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spc="-2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600" spc="-20" dirty="0" smtClean="0">
                <a:latin typeface="Century Gothic" panose="020B0502020202020204" pitchFamily="34" charset="0"/>
              </a:rPr>
              <a:t> </a:t>
            </a:r>
            <a:r>
              <a:rPr lang="ru-RU" sz="1600" spc="-20" dirty="0" smtClean="0">
                <a:latin typeface="Century Gothic" panose="020B0502020202020204" pitchFamily="34" charset="0"/>
              </a:rPr>
              <a:t>Резидентом признается индивидуальный предприниматель или коммерческая организация</a:t>
            </a:r>
          </a:p>
          <a:p>
            <a:pPr>
              <a:spcAft>
                <a:spcPts val="300"/>
              </a:spcAft>
            </a:pPr>
            <a:r>
              <a:rPr lang="ru-RU" sz="1600" spc="-2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600" spc="-20" dirty="0" smtClean="0">
                <a:latin typeface="Century Gothic" panose="020B0502020202020204" pitchFamily="34" charset="0"/>
              </a:rPr>
              <a:t> </a:t>
            </a:r>
            <a:r>
              <a:rPr lang="ru-RU" sz="1600" spc="-20" dirty="0" smtClean="0">
                <a:latin typeface="Century Gothic" panose="020B0502020202020204" pitchFamily="34" charset="0"/>
              </a:rPr>
              <a:t>Разрешенный вид деятельности: промышленно-производственная</a:t>
            </a:r>
          </a:p>
          <a:p>
            <a:pPr>
              <a:spcAft>
                <a:spcPts val="300"/>
              </a:spcAft>
            </a:pPr>
            <a:r>
              <a:rPr lang="ru-RU" sz="1600" spc="-2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600" spc="-20" dirty="0" smtClean="0">
                <a:latin typeface="Century Gothic" panose="020B0502020202020204" pitchFamily="34" charset="0"/>
              </a:rPr>
              <a:t> </a:t>
            </a:r>
            <a:r>
              <a:rPr lang="ru-RU" sz="1600" spc="-20" dirty="0" smtClean="0">
                <a:latin typeface="Century Gothic" panose="020B0502020202020204" pitchFamily="34" charset="0"/>
              </a:rPr>
              <a:t>Мин. объем кап. вложений - 120 млн руб., из которых не менее 40 млн руб. должны быть </a:t>
            </a:r>
            <a:r>
              <a:rPr lang="ru-RU" sz="1600" spc="-20" dirty="0" err="1" smtClean="0">
                <a:latin typeface="Century Gothic" panose="020B0502020202020204" pitchFamily="34" charset="0"/>
              </a:rPr>
              <a:t>проинвестированы</a:t>
            </a:r>
            <a:r>
              <a:rPr lang="ru-RU" sz="1600" spc="-20" dirty="0" smtClean="0">
                <a:latin typeface="Century Gothic" panose="020B0502020202020204" pitchFamily="34" charset="0"/>
              </a:rPr>
              <a:t> в течение 3 лет со дня заключения соглашения</a:t>
            </a:r>
            <a:endParaRPr lang="ru-RU" sz="1600" spc="-20" dirty="0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4704" y="548680"/>
            <a:ext cx="398163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500" b="1" dirty="0" smtClean="0">
                <a:solidFill>
                  <a:srgbClr val="396873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 smtClean="0">
                <a:latin typeface="Century Gothic" panose="020B0502020202020204" pitchFamily="34" charset="0"/>
              </a:rPr>
              <a:t>Продажа в аренду земельных участков в Восточной </a:t>
            </a:r>
            <a:r>
              <a:rPr lang="ru-RU" sz="1500" dirty="0" err="1" smtClean="0">
                <a:latin typeface="Century Gothic" panose="020B0502020202020204" pitchFamily="34" charset="0"/>
              </a:rPr>
              <a:t>промзоне</a:t>
            </a:r>
            <a:r>
              <a:rPr lang="ru-RU" sz="1500" dirty="0" smtClean="0">
                <a:latin typeface="Century Gothic" panose="020B0502020202020204" pitchFamily="34" charset="0"/>
              </a:rPr>
              <a:t> города Рыбинска для создания новых производств (машиностроение, станкостроение, приборостроение, металлообработка, строительная и деревообрабатывающая промышленность)</a:t>
            </a:r>
          </a:p>
          <a:p>
            <a:pPr>
              <a:spcAft>
                <a:spcPts val="800"/>
              </a:spcAft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500" b="1" dirty="0" smtClean="0">
                <a:solidFill>
                  <a:srgbClr val="396873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 smtClean="0">
                <a:latin typeface="Century Gothic" panose="020B0502020202020204" pitchFamily="34" charset="0"/>
              </a:rPr>
              <a:t>Территориальная зона </a:t>
            </a:r>
            <a:r>
              <a:rPr lang="ru-RU" sz="1500" dirty="0">
                <a:latin typeface="Century Gothic" panose="020B0502020202020204" pitchFamily="34" charset="0"/>
              </a:rPr>
              <a:t>П4, </a:t>
            </a:r>
            <a:r>
              <a:rPr lang="ru-RU" sz="1500" dirty="0" smtClean="0">
                <a:latin typeface="Century Gothic" panose="020B0502020202020204" pitchFamily="34" charset="0"/>
              </a:rPr>
              <a:t>П5</a:t>
            </a:r>
          </a:p>
          <a:p>
            <a:pPr>
              <a:spcAft>
                <a:spcPts val="800"/>
              </a:spcAft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500" b="1" dirty="0" smtClean="0">
                <a:solidFill>
                  <a:srgbClr val="396873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 smtClean="0">
                <a:latin typeface="Century Gothic" panose="020B0502020202020204" pitchFamily="34" charset="0"/>
              </a:rPr>
              <a:t>Подъездные и внутриплощадочные дороги организованы</a:t>
            </a:r>
          </a:p>
          <a:p>
            <a:pPr>
              <a:spcAft>
                <a:spcPts val="800"/>
              </a:spcAft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500" b="1" dirty="0" smtClean="0">
                <a:solidFill>
                  <a:srgbClr val="396873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 smtClean="0">
                <a:latin typeface="Century Gothic" panose="020B0502020202020204" pitchFamily="34" charset="0"/>
              </a:rPr>
              <a:t>Инженерные сети – на границе Восточной промзоны</a:t>
            </a:r>
          </a:p>
          <a:p>
            <a:pPr>
              <a:spcAft>
                <a:spcPts val="800"/>
              </a:spcAft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500" b="1" dirty="0" smtClean="0">
                <a:solidFill>
                  <a:srgbClr val="396873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 smtClean="0">
                <a:latin typeface="Century Gothic" panose="020B0502020202020204" pitchFamily="34" charset="0"/>
              </a:rPr>
              <a:t>Участок площадью 28 га готов к «быстрой продаже» на торгах (</a:t>
            </a:r>
            <a:r>
              <a:rPr lang="ru-RU" sz="1500" dirty="0" err="1" smtClean="0">
                <a:latin typeface="Century Gothic" panose="020B0502020202020204" pitchFamily="34" charset="0"/>
              </a:rPr>
              <a:t>кад</a:t>
            </a:r>
            <a:r>
              <a:rPr lang="ru-RU" sz="1500" dirty="0" smtClean="0">
                <a:latin typeface="Century Gothic" panose="020B0502020202020204" pitchFamily="34" charset="0"/>
              </a:rPr>
              <a:t>. </a:t>
            </a:r>
            <a:r>
              <a:rPr lang="ru-RU" sz="1500" dirty="0">
                <a:latin typeface="Century Gothic" panose="020B0502020202020204" pitchFamily="34" charset="0"/>
              </a:rPr>
              <a:t>н</a:t>
            </a:r>
            <a:r>
              <a:rPr lang="ru-RU" sz="1500" dirty="0" smtClean="0">
                <a:latin typeface="Century Gothic" panose="020B0502020202020204" pitchFamily="34" charset="0"/>
              </a:rPr>
              <a:t>омер 76:20:120306:70)</a:t>
            </a:r>
          </a:p>
          <a:p>
            <a:pPr>
              <a:spcAft>
                <a:spcPts val="800"/>
              </a:spcAft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sz="1500" b="1" dirty="0" smtClean="0">
                <a:solidFill>
                  <a:srgbClr val="396873"/>
                </a:solidFill>
                <a:latin typeface="Century Gothic" panose="020B0502020202020204" pitchFamily="34" charset="0"/>
              </a:rPr>
              <a:t> </a:t>
            </a:r>
            <a:r>
              <a:rPr lang="ru-RU" sz="1500" dirty="0" smtClean="0">
                <a:latin typeface="Century Gothic" panose="020B0502020202020204" pitchFamily="34" charset="0"/>
              </a:rPr>
              <a:t>Действующие инвесторы: </a:t>
            </a:r>
            <a:br>
              <a:rPr lang="ru-RU" sz="1500" dirty="0" smtClean="0">
                <a:latin typeface="Century Gothic" panose="020B0502020202020204" pitchFamily="34" charset="0"/>
              </a:rPr>
            </a:br>
            <a:r>
              <a:rPr lang="ru-RU" sz="1500" dirty="0" smtClean="0">
                <a:latin typeface="Century Gothic" panose="020B0502020202020204" pitchFamily="34" charset="0"/>
              </a:rPr>
              <a:t>ООО «Русские Газовые Турбины», ООО «</a:t>
            </a:r>
            <a:r>
              <a:rPr lang="ru-RU" sz="1500" dirty="0" err="1" smtClean="0">
                <a:latin typeface="Century Gothic" panose="020B0502020202020204" pitchFamily="34" charset="0"/>
              </a:rPr>
              <a:t>ИнтерЛогистика</a:t>
            </a:r>
            <a:r>
              <a:rPr lang="ru-RU" sz="1500" dirty="0" smtClean="0">
                <a:latin typeface="Century Gothic" panose="020B0502020202020204" pitchFamily="34" charset="0"/>
              </a:rPr>
              <a:t>», ООО «</a:t>
            </a:r>
            <a:r>
              <a:rPr lang="ru-RU" sz="1500" dirty="0" err="1" smtClean="0">
                <a:latin typeface="Century Gothic" panose="020B0502020202020204" pitchFamily="34" charset="0"/>
              </a:rPr>
              <a:t>Остеомед</a:t>
            </a:r>
            <a:r>
              <a:rPr lang="ru-RU" sz="1500" dirty="0" smtClean="0">
                <a:latin typeface="Century Gothic" panose="020B0502020202020204" pitchFamily="34" charset="0"/>
              </a:rPr>
              <a:t>-М», ООО «Рыбинский инструментальный завод»</a:t>
            </a:r>
          </a:p>
          <a:p>
            <a:pPr>
              <a:spcAft>
                <a:spcPts val="800"/>
              </a:spcAft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en-US" sz="1500" b="1" dirty="0" smtClean="0">
                <a:solidFill>
                  <a:srgbClr val="396873"/>
                </a:solidFill>
                <a:latin typeface="Century Gothic" panose="020B0502020202020204" pitchFamily="34" charset="0"/>
              </a:rPr>
              <a:t>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Возможность получить статус резидента создаваемой особой экономической зоны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2043" t="4478" r="10229"/>
          <a:stretch/>
        </p:blipFill>
        <p:spPr bwMode="auto">
          <a:xfrm>
            <a:off x="4790932" y="548680"/>
            <a:ext cx="3741508" cy="33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олилиния 30"/>
          <p:cNvSpPr/>
          <p:nvPr/>
        </p:nvSpPr>
        <p:spPr>
          <a:xfrm>
            <a:off x="5035573" y="667811"/>
            <a:ext cx="3377564" cy="3168188"/>
          </a:xfrm>
          <a:custGeom>
            <a:avLst/>
            <a:gdLst>
              <a:gd name="connsiteX0" fmla="*/ 1036320 w 4671060"/>
              <a:gd name="connsiteY0" fmla="*/ 0 h 4381500"/>
              <a:gd name="connsiteX1" fmla="*/ 944880 w 4671060"/>
              <a:gd name="connsiteY1" fmla="*/ 579120 h 4381500"/>
              <a:gd name="connsiteX2" fmla="*/ 678180 w 4671060"/>
              <a:gd name="connsiteY2" fmla="*/ 624840 h 4381500"/>
              <a:gd name="connsiteX3" fmla="*/ 792480 w 4671060"/>
              <a:gd name="connsiteY3" fmla="*/ 1051560 h 4381500"/>
              <a:gd name="connsiteX4" fmla="*/ 1013460 w 4671060"/>
              <a:gd name="connsiteY4" fmla="*/ 1127760 h 4381500"/>
              <a:gd name="connsiteX5" fmla="*/ 1089660 w 4671060"/>
              <a:gd name="connsiteY5" fmla="*/ 1264920 h 4381500"/>
              <a:gd name="connsiteX6" fmla="*/ 1089660 w 4671060"/>
              <a:gd name="connsiteY6" fmla="*/ 1440180 h 4381500"/>
              <a:gd name="connsiteX7" fmla="*/ 0 w 4671060"/>
              <a:gd name="connsiteY7" fmla="*/ 1501140 h 4381500"/>
              <a:gd name="connsiteX8" fmla="*/ 243840 w 4671060"/>
              <a:gd name="connsiteY8" fmla="*/ 2156460 h 4381500"/>
              <a:gd name="connsiteX9" fmla="*/ 297180 w 4671060"/>
              <a:gd name="connsiteY9" fmla="*/ 2697480 h 4381500"/>
              <a:gd name="connsiteX10" fmla="*/ 731520 w 4671060"/>
              <a:gd name="connsiteY10" fmla="*/ 3535680 h 4381500"/>
              <a:gd name="connsiteX11" fmla="*/ 967740 w 4671060"/>
              <a:gd name="connsiteY11" fmla="*/ 4381500 h 4381500"/>
              <a:gd name="connsiteX12" fmla="*/ 4671060 w 4671060"/>
              <a:gd name="connsiteY12" fmla="*/ 2941320 h 4381500"/>
              <a:gd name="connsiteX13" fmla="*/ 3459480 w 4671060"/>
              <a:gd name="connsiteY13" fmla="*/ 2499360 h 4381500"/>
              <a:gd name="connsiteX14" fmla="*/ 1691640 w 4671060"/>
              <a:gd name="connsiteY14" fmla="*/ 1363980 h 4381500"/>
              <a:gd name="connsiteX15" fmla="*/ 1607820 w 4671060"/>
              <a:gd name="connsiteY15" fmla="*/ 1173480 h 4381500"/>
              <a:gd name="connsiteX16" fmla="*/ 1676400 w 4671060"/>
              <a:gd name="connsiteY16" fmla="*/ 678180 h 4381500"/>
              <a:gd name="connsiteX17" fmla="*/ 1432560 w 4671060"/>
              <a:gd name="connsiteY17" fmla="*/ 579120 h 4381500"/>
              <a:gd name="connsiteX18" fmla="*/ 1501140 w 4671060"/>
              <a:gd name="connsiteY18" fmla="*/ 396240 h 4381500"/>
              <a:gd name="connsiteX19" fmla="*/ 1379220 w 4671060"/>
              <a:gd name="connsiteY19" fmla="*/ 152400 h 4381500"/>
              <a:gd name="connsiteX20" fmla="*/ 1143000 w 4671060"/>
              <a:gd name="connsiteY20" fmla="*/ 236220 h 4381500"/>
              <a:gd name="connsiteX21" fmla="*/ 1036320 w 4671060"/>
              <a:gd name="connsiteY21" fmla="*/ 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71060" h="4381500">
                <a:moveTo>
                  <a:pt x="1036320" y="0"/>
                </a:moveTo>
                <a:lnTo>
                  <a:pt x="944880" y="579120"/>
                </a:lnTo>
                <a:lnTo>
                  <a:pt x="678180" y="624840"/>
                </a:lnTo>
                <a:lnTo>
                  <a:pt x="792480" y="1051560"/>
                </a:lnTo>
                <a:lnTo>
                  <a:pt x="1013460" y="1127760"/>
                </a:lnTo>
                <a:lnTo>
                  <a:pt x="1089660" y="1264920"/>
                </a:lnTo>
                <a:lnTo>
                  <a:pt x="1089660" y="1440180"/>
                </a:lnTo>
                <a:lnTo>
                  <a:pt x="0" y="1501140"/>
                </a:lnTo>
                <a:lnTo>
                  <a:pt x="243840" y="2156460"/>
                </a:lnTo>
                <a:lnTo>
                  <a:pt x="297180" y="2697480"/>
                </a:lnTo>
                <a:lnTo>
                  <a:pt x="731520" y="3535680"/>
                </a:lnTo>
                <a:lnTo>
                  <a:pt x="967740" y="4381500"/>
                </a:lnTo>
                <a:lnTo>
                  <a:pt x="4671060" y="2941320"/>
                </a:lnTo>
                <a:lnTo>
                  <a:pt x="3459480" y="2499360"/>
                </a:lnTo>
                <a:lnTo>
                  <a:pt x="1691640" y="1363980"/>
                </a:lnTo>
                <a:lnTo>
                  <a:pt x="1607820" y="1173480"/>
                </a:lnTo>
                <a:lnTo>
                  <a:pt x="1676400" y="678180"/>
                </a:lnTo>
                <a:lnTo>
                  <a:pt x="1432560" y="579120"/>
                </a:lnTo>
                <a:lnTo>
                  <a:pt x="1501140" y="396240"/>
                </a:lnTo>
                <a:lnTo>
                  <a:pt x="1379220" y="152400"/>
                </a:lnTo>
                <a:lnTo>
                  <a:pt x="1143000" y="236220"/>
                </a:lnTo>
                <a:lnTo>
                  <a:pt x="1036320" y="0"/>
                </a:lnTo>
                <a:close/>
              </a:path>
            </a:pathLst>
          </a:custGeom>
          <a:solidFill>
            <a:srgbClr val="396873">
              <a:alpha val="54000"/>
            </a:srgbClr>
          </a:solidFill>
          <a:ln w="38100">
            <a:solidFill>
              <a:srgbClr val="396873">
                <a:alpha val="6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7"/>
          <p:cNvSpPr/>
          <p:nvPr/>
        </p:nvSpPr>
        <p:spPr>
          <a:xfrm rot="20953821">
            <a:off x="5549174" y="2283890"/>
            <a:ext cx="1202876" cy="556185"/>
          </a:xfrm>
          <a:custGeom>
            <a:avLst/>
            <a:gdLst>
              <a:gd name="connsiteX0" fmla="*/ 0 w 2088232"/>
              <a:gd name="connsiteY0" fmla="*/ 0 h 822307"/>
              <a:gd name="connsiteX1" fmla="*/ 2088232 w 2088232"/>
              <a:gd name="connsiteY1" fmla="*/ 0 h 822307"/>
              <a:gd name="connsiteX2" fmla="*/ 2088232 w 2088232"/>
              <a:gd name="connsiteY2" fmla="*/ 822307 h 822307"/>
              <a:gd name="connsiteX3" fmla="*/ 0 w 2088232"/>
              <a:gd name="connsiteY3" fmla="*/ 822307 h 822307"/>
              <a:gd name="connsiteX4" fmla="*/ 0 w 2088232"/>
              <a:gd name="connsiteY4" fmla="*/ 0 h 822307"/>
              <a:gd name="connsiteX0" fmla="*/ 61713 w 2149945"/>
              <a:gd name="connsiteY0" fmla="*/ 0 h 822307"/>
              <a:gd name="connsiteX1" fmla="*/ 2149945 w 2149945"/>
              <a:gd name="connsiteY1" fmla="*/ 0 h 822307"/>
              <a:gd name="connsiteX2" fmla="*/ 2149945 w 2149945"/>
              <a:gd name="connsiteY2" fmla="*/ 822307 h 822307"/>
              <a:gd name="connsiteX3" fmla="*/ 0 w 2149945"/>
              <a:gd name="connsiteY3" fmla="*/ 815417 h 822307"/>
              <a:gd name="connsiteX4" fmla="*/ 61713 w 2149945"/>
              <a:gd name="connsiteY4" fmla="*/ 0 h 822307"/>
              <a:gd name="connsiteX0" fmla="*/ 61713 w 2245006"/>
              <a:gd name="connsiteY0" fmla="*/ 0 h 997945"/>
              <a:gd name="connsiteX1" fmla="*/ 2149945 w 2245006"/>
              <a:gd name="connsiteY1" fmla="*/ 0 h 997945"/>
              <a:gd name="connsiteX2" fmla="*/ 2245006 w 2245006"/>
              <a:gd name="connsiteY2" fmla="*/ 997945 h 997945"/>
              <a:gd name="connsiteX3" fmla="*/ 0 w 2245006"/>
              <a:gd name="connsiteY3" fmla="*/ 815417 h 997945"/>
              <a:gd name="connsiteX4" fmla="*/ 61713 w 2245006"/>
              <a:gd name="connsiteY4" fmla="*/ 0 h 997945"/>
              <a:gd name="connsiteX0" fmla="*/ 61713 w 2245006"/>
              <a:gd name="connsiteY0" fmla="*/ 0 h 997945"/>
              <a:gd name="connsiteX1" fmla="*/ 1562946 w 2245006"/>
              <a:gd name="connsiteY1" fmla="*/ 104077 h 997945"/>
              <a:gd name="connsiteX2" fmla="*/ 2245006 w 2245006"/>
              <a:gd name="connsiteY2" fmla="*/ 997945 h 997945"/>
              <a:gd name="connsiteX3" fmla="*/ 0 w 2245006"/>
              <a:gd name="connsiteY3" fmla="*/ 815417 h 997945"/>
              <a:gd name="connsiteX4" fmla="*/ 61713 w 2245006"/>
              <a:gd name="connsiteY4" fmla="*/ 0 h 997945"/>
              <a:gd name="connsiteX0" fmla="*/ 61713 w 2245006"/>
              <a:gd name="connsiteY0" fmla="*/ 0 h 997945"/>
              <a:gd name="connsiteX1" fmla="*/ 1366674 w 2245006"/>
              <a:gd name="connsiteY1" fmla="*/ 90983 h 997945"/>
              <a:gd name="connsiteX2" fmla="*/ 2245006 w 2245006"/>
              <a:gd name="connsiteY2" fmla="*/ 997945 h 997945"/>
              <a:gd name="connsiteX3" fmla="*/ 0 w 2245006"/>
              <a:gd name="connsiteY3" fmla="*/ 815417 h 997945"/>
              <a:gd name="connsiteX4" fmla="*/ 61713 w 2245006"/>
              <a:gd name="connsiteY4" fmla="*/ 0 h 997945"/>
              <a:gd name="connsiteX0" fmla="*/ 61713 w 2245006"/>
              <a:gd name="connsiteY0" fmla="*/ 0 h 997945"/>
              <a:gd name="connsiteX1" fmla="*/ 1366674 w 2245006"/>
              <a:gd name="connsiteY1" fmla="*/ 90983 h 997945"/>
              <a:gd name="connsiteX2" fmla="*/ 2245006 w 2245006"/>
              <a:gd name="connsiteY2" fmla="*/ 997945 h 997945"/>
              <a:gd name="connsiteX3" fmla="*/ 1405626 w 2245006"/>
              <a:gd name="connsiteY3" fmla="*/ 932613 h 997945"/>
              <a:gd name="connsiteX4" fmla="*/ 0 w 2245006"/>
              <a:gd name="connsiteY4" fmla="*/ 815417 h 997945"/>
              <a:gd name="connsiteX5" fmla="*/ 61713 w 2245006"/>
              <a:gd name="connsiteY5" fmla="*/ 0 h 997945"/>
              <a:gd name="connsiteX0" fmla="*/ 61713 w 2386740"/>
              <a:gd name="connsiteY0" fmla="*/ 0 h 997945"/>
              <a:gd name="connsiteX1" fmla="*/ 2386740 w 2386740"/>
              <a:gd name="connsiteY1" fmla="*/ 159783 h 997945"/>
              <a:gd name="connsiteX2" fmla="*/ 2245006 w 2386740"/>
              <a:gd name="connsiteY2" fmla="*/ 997945 h 997945"/>
              <a:gd name="connsiteX3" fmla="*/ 1405626 w 2386740"/>
              <a:gd name="connsiteY3" fmla="*/ 932613 h 997945"/>
              <a:gd name="connsiteX4" fmla="*/ 0 w 2386740"/>
              <a:gd name="connsiteY4" fmla="*/ 815417 h 997945"/>
              <a:gd name="connsiteX5" fmla="*/ 61713 w 2386740"/>
              <a:gd name="connsiteY5" fmla="*/ 0 h 997945"/>
              <a:gd name="connsiteX0" fmla="*/ 61713 w 2384210"/>
              <a:gd name="connsiteY0" fmla="*/ 0 h 997945"/>
              <a:gd name="connsiteX1" fmla="*/ 2384210 w 2384210"/>
              <a:gd name="connsiteY1" fmla="*/ 172848 h 997945"/>
              <a:gd name="connsiteX2" fmla="*/ 2245006 w 2384210"/>
              <a:gd name="connsiteY2" fmla="*/ 997945 h 997945"/>
              <a:gd name="connsiteX3" fmla="*/ 1405626 w 2384210"/>
              <a:gd name="connsiteY3" fmla="*/ 932613 h 997945"/>
              <a:gd name="connsiteX4" fmla="*/ 0 w 2384210"/>
              <a:gd name="connsiteY4" fmla="*/ 815417 h 997945"/>
              <a:gd name="connsiteX5" fmla="*/ 61713 w 2384210"/>
              <a:gd name="connsiteY5" fmla="*/ 0 h 997945"/>
              <a:gd name="connsiteX0" fmla="*/ 61713 w 2384210"/>
              <a:gd name="connsiteY0" fmla="*/ 0 h 1067602"/>
              <a:gd name="connsiteX1" fmla="*/ 2384210 w 2384210"/>
              <a:gd name="connsiteY1" fmla="*/ 172848 h 1067602"/>
              <a:gd name="connsiteX2" fmla="*/ 2327970 w 2384210"/>
              <a:gd name="connsiteY2" fmla="*/ 1067602 h 1067602"/>
              <a:gd name="connsiteX3" fmla="*/ 1405626 w 2384210"/>
              <a:gd name="connsiteY3" fmla="*/ 932613 h 1067602"/>
              <a:gd name="connsiteX4" fmla="*/ 0 w 2384210"/>
              <a:gd name="connsiteY4" fmla="*/ 815417 h 1067602"/>
              <a:gd name="connsiteX5" fmla="*/ 61713 w 2384210"/>
              <a:gd name="connsiteY5" fmla="*/ 0 h 1067602"/>
              <a:gd name="connsiteX0" fmla="*/ 61713 w 2384210"/>
              <a:gd name="connsiteY0" fmla="*/ 0 h 1067602"/>
              <a:gd name="connsiteX1" fmla="*/ 2384210 w 2384210"/>
              <a:gd name="connsiteY1" fmla="*/ 172848 h 1067602"/>
              <a:gd name="connsiteX2" fmla="*/ 2327970 w 2384210"/>
              <a:gd name="connsiteY2" fmla="*/ 1067602 h 1067602"/>
              <a:gd name="connsiteX3" fmla="*/ 879803 w 2384210"/>
              <a:gd name="connsiteY3" fmla="*/ 1050949 h 1067602"/>
              <a:gd name="connsiteX4" fmla="*/ 0 w 2384210"/>
              <a:gd name="connsiteY4" fmla="*/ 815417 h 1067602"/>
              <a:gd name="connsiteX5" fmla="*/ 61713 w 2384210"/>
              <a:gd name="connsiteY5" fmla="*/ 0 h 1067602"/>
              <a:gd name="connsiteX0" fmla="*/ 48815 w 2371312"/>
              <a:gd name="connsiteY0" fmla="*/ 0 h 1067602"/>
              <a:gd name="connsiteX1" fmla="*/ 2371312 w 2371312"/>
              <a:gd name="connsiteY1" fmla="*/ 172848 h 1067602"/>
              <a:gd name="connsiteX2" fmla="*/ 2315072 w 2371312"/>
              <a:gd name="connsiteY2" fmla="*/ 1067602 h 1067602"/>
              <a:gd name="connsiteX3" fmla="*/ 866905 w 2371312"/>
              <a:gd name="connsiteY3" fmla="*/ 1050949 h 1067602"/>
              <a:gd name="connsiteX4" fmla="*/ 0 w 2371312"/>
              <a:gd name="connsiteY4" fmla="*/ 499684 h 1067602"/>
              <a:gd name="connsiteX5" fmla="*/ 48815 w 2371312"/>
              <a:gd name="connsiteY5" fmla="*/ 0 h 1067602"/>
              <a:gd name="connsiteX0" fmla="*/ 48815 w 2315477"/>
              <a:gd name="connsiteY0" fmla="*/ 0 h 1067602"/>
              <a:gd name="connsiteX1" fmla="*/ 1714110 w 2315477"/>
              <a:gd name="connsiteY1" fmla="*/ 123414 h 1067602"/>
              <a:gd name="connsiteX2" fmla="*/ 2315072 w 2315477"/>
              <a:gd name="connsiteY2" fmla="*/ 1067602 h 1067602"/>
              <a:gd name="connsiteX3" fmla="*/ 866905 w 2315477"/>
              <a:gd name="connsiteY3" fmla="*/ 1050949 h 1067602"/>
              <a:gd name="connsiteX4" fmla="*/ 0 w 2315477"/>
              <a:gd name="connsiteY4" fmla="*/ 499684 h 1067602"/>
              <a:gd name="connsiteX5" fmla="*/ 48815 w 2315477"/>
              <a:gd name="connsiteY5" fmla="*/ 0 h 1067602"/>
              <a:gd name="connsiteX0" fmla="*/ 48815 w 1714109"/>
              <a:gd name="connsiteY0" fmla="*/ 0 h 1052014"/>
              <a:gd name="connsiteX1" fmla="*/ 1714110 w 1714109"/>
              <a:gd name="connsiteY1" fmla="*/ 123414 h 1052014"/>
              <a:gd name="connsiteX2" fmla="*/ 1662754 w 1714109"/>
              <a:gd name="connsiteY2" fmla="*/ 768224 h 1052014"/>
              <a:gd name="connsiteX3" fmla="*/ 866905 w 1714109"/>
              <a:gd name="connsiteY3" fmla="*/ 1050949 h 1052014"/>
              <a:gd name="connsiteX4" fmla="*/ 0 w 1714109"/>
              <a:gd name="connsiteY4" fmla="*/ 499684 h 1052014"/>
              <a:gd name="connsiteX5" fmla="*/ 48815 w 1714109"/>
              <a:gd name="connsiteY5" fmla="*/ 0 h 1052014"/>
              <a:gd name="connsiteX0" fmla="*/ 48815 w 1714110"/>
              <a:gd name="connsiteY0" fmla="*/ 0 h 768224"/>
              <a:gd name="connsiteX1" fmla="*/ 1714110 w 1714110"/>
              <a:gd name="connsiteY1" fmla="*/ 123414 h 768224"/>
              <a:gd name="connsiteX2" fmla="*/ 1662754 w 1714110"/>
              <a:gd name="connsiteY2" fmla="*/ 768224 h 768224"/>
              <a:gd name="connsiteX3" fmla="*/ 637703 w 1714110"/>
              <a:gd name="connsiteY3" fmla="*/ 755412 h 768224"/>
              <a:gd name="connsiteX4" fmla="*/ 0 w 1714110"/>
              <a:gd name="connsiteY4" fmla="*/ 499684 h 768224"/>
              <a:gd name="connsiteX5" fmla="*/ 48815 w 1714110"/>
              <a:gd name="connsiteY5" fmla="*/ 0 h 768224"/>
              <a:gd name="connsiteX0" fmla="*/ 60825 w 1726120"/>
              <a:gd name="connsiteY0" fmla="*/ 0 h 768224"/>
              <a:gd name="connsiteX1" fmla="*/ 1726120 w 1726120"/>
              <a:gd name="connsiteY1" fmla="*/ 123414 h 768224"/>
              <a:gd name="connsiteX2" fmla="*/ 1674764 w 1726120"/>
              <a:gd name="connsiteY2" fmla="*/ 768224 h 768224"/>
              <a:gd name="connsiteX3" fmla="*/ 649713 w 1726120"/>
              <a:gd name="connsiteY3" fmla="*/ 755412 h 768224"/>
              <a:gd name="connsiteX4" fmla="*/ 0 w 1726120"/>
              <a:gd name="connsiteY4" fmla="*/ 368801 h 768224"/>
              <a:gd name="connsiteX5" fmla="*/ 60825 w 1726120"/>
              <a:gd name="connsiteY5" fmla="*/ 0 h 768224"/>
              <a:gd name="connsiteX0" fmla="*/ 28096 w 1726120"/>
              <a:gd name="connsiteY0" fmla="*/ 0 h 760937"/>
              <a:gd name="connsiteX1" fmla="*/ 1726120 w 1726120"/>
              <a:gd name="connsiteY1" fmla="*/ 116127 h 760937"/>
              <a:gd name="connsiteX2" fmla="*/ 1674764 w 1726120"/>
              <a:gd name="connsiteY2" fmla="*/ 760937 h 760937"/>
              <a:gd name="connsiteX3" fmla="*/ 649713 w 1726120"/>
              <a:gd name="connsiteY3" fmla="*/ 748125 h 760937"/>
              <a:gd name="connsiteX4" fmla="*/ 0 w 1726120"/>
              <a:gd name="connsiteY4" fmla="*/ 361514 h 760937"/>
              <a:gd name="connsiteX5" fmla="*/ 28096 w 1726120"/>
              <a:gd name="connsiteY5" fmla="*/ 0 h 760937"/>
              <a:gd name="connsiteX0" fmla="*/ 26182 w 1724206"/>
              <a:gd name="connsiteY0" fmla="*/ 0 h 760937"/>
              <a:gd name="connsiteX1" fmla="*/ 1724206 w 1724206"/>
              <a:gd name="connsiteY1" fmla="*/ 116127 h 760937"/>
              <a:gd name="connsiteX2" fmla="*/ 1672850 w 1724206"/>
              <a:gd name="connsiteY2" fmla="*/ 760937 h 760937"/>
              <a:gd name="connsiteX3" fmla="*/ 647799 w 1724206"/>
              <a:gd name="connsiteY3" fmla="*/ 748125 h 760937"/>
              <a:gd name="connsiteX4" fmla="*/ 0 w 1724206"/>
              <a:gd name="connsiteY4" fmla="*/ 351958 h 760937"/>
              <a:gd name="connsiteX5" fmla="*/ 26182 w 1724206"/>
              <a:gd name="connsiteY5" fmla="*/ 0 h 760937"/>
              <a:gd name="connsiteX0" fmla="*/ 26182 w 1724206"/>
              <a:gd name="connsiteY0" fmla="*/ 0 h 754875"/>
              <a:gd name="connsiteX1" fmla="*/ 1724206 w 1724206"/>
              <a:gd name="connsiteY1" fmla="*/ 116127 h 754875"/>
              <a:gd name="connsiteX2" fmla="*/ 1674764 w 1724206"/>
              <a:gd name="connsiteY2" fmla="*/ 751383 h 754875"/>
              <a:gd name="connsiteX3" fmla="*/ 647799 w 1724206"/>
              <a:gd name="connsiteY3" fmla="*/ 748125 h 754875"/>
              <a:gd name="connsiteX4" fmla="*/ 0 w 1724206"/>
              <a:gd name="connsiteY4" fmla="*/ 351958 h 754875"/>
              <a:gd name="connsiteX5" fmla="*/ 26182 w 1724206"/>
              <a:gd name="connsiteY5" fmla="*/ 0 h 754875"/>
              <a:gd name="connsiteX0" fmla="*/ 26182 w 1724206"/>
              <a:gd name="connsiteY0" fmla="*/ 0 h 757277"/>
              <a:gd name="connsiteX1" fmla="*/ 1724206 w 1724206"/>
              <a:gd name="connsiteY1" fmla="*/ 116127 h 757277"/>
              <a:gd name="connsiteX2" fmla="*/ 1674764 w 1724206"/>
              <a:gd name="connsiteY2" fmla="*/ 751383 h 757277"/>
              <a:gd name="connsiteX3" fmla="*/ 647799 w 1724206"/>
              <a:gd name="connsiteY3" fmla="*/ 748125 h 757277"/>
              <a:gd name="connsiteX4" fmla="*/ 0 w 1724206"/>
              <a:gd name="connsiteY4" fmla="*/ 351958 h 757277"/>
              <a:gd name="connsiteX5" fmla="*/ 26182 w 1724206"/>
              <a:gd name="connsiteY5" fmla="*/ 0 h 75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206" h="757277">
                <a:moveTo>
                  <a:pt x="26182" y="0"/>
                </a:moveTo>
                <a:lnTo>
                  <a:pt x="1724206" y="116127"/>
                </a:lnTo>
                <a:cubicBezTo>
                  <a:pt x="1705459" y="414378"/>
                  <a:pt x="1693511" y="453132"/>
                  <a:pt x="1674764" y="751383"/>
                </a:cubicBezTo>
                <a:cubicBezTo>
                  <a:pt x="1605596" y="744663"/>
                  <a:pt x="856360" y="770128"/>
                  <a:pt x="647799" y="748125"/>
                </a:cubicBezTo>
                <a:lnTo>
                  <a:pt x="0" y="351958"/>
                </a:lnTo>
                <a:lnTo>
                  <a:pt x="26182" y="0"/>
                </a:lnTo>
                <a:close/>
              </a:path>
            </a:pathLst>
          </a:custGeom>
          <a:solidFill>
            <a:srgbClr val="96004B">
              <a:alpha val="47059"/>
            </a:srgbClr>
          </a:solidFill>
          <a:ln w="25400">
            <a:solidFill>
              <a:srgbClr val="9600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sp>
        <p:nvSpPr>
          <p:cNvPr id="34" name="TextBox 33"/>
          <p:cNvSpPr txBox="1"/>
          <p:nvPr/>
        </p:nvSpPr>
        <p:spPr>
          <a:xfrm rot="21168286">
            <a:off x="5742823" y="239646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Свободный ЗУ</a:t>
            </a:r>
          </a:p>
          <a:p>
            <a:r>
              <a:rPr lang="ru-RU" sz="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76:20:120306:70</a:t>
            </a:r>
          </a:p>
          <a:p>
            <a:endParaRPr lang="ru-RU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l="24167" t="14074" r="68472" b="80123"/>
          <a:stretch/>
        </p:blipFill>
        <p:spPr>
          <a:xfrm rot="21154195">
            <a:off x="5762577" y="1907502"/>
            <a:ext cx="668998" cy="29663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rot="21168286">
            <a:off x="5107430" y="1810790"/>
            <a:ext cx="76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spc="2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ООО </a:t>
            </a:r>
            <a:r>
              <a:rPr lang="ru-RU" sz="800" b="1" spc="2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Интер</a:t>
            </a:r>
            <a:endParaRPr lang="ru-RU" sz="800" b="1" spc="2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800" b="1" spc="2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Логистика</a:t>
            </a:r>
            <a:endParaRPr lang="ru-RU" sz="800" b="1" spc="2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453" y="928702"/>
            <a:ext cx="267894" cy="14935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194" y="757017"/>
            <a:ext cx="216518" cy="199022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4788025" y="3995234"/>
            <a:ext cx="3744416" cy="338554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spc="-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ТРЕБОВАНИЯ К РЕЗИДЕНТАМ ОЭЗ ППТ</a:t>
            </a:r>
            <a:endParaRPr lang="ru-RU" sz="1200" b="1" spc="-4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112856"/>
            <a:ext cx="7324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ЖИЛАЯ ЗАСТРОЙКА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1298406">
            <a:off x="13270526" y="8198077"/>
            <a:ext cx="19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itchFamily="34" charset="0"/>
              </a:rPr>
              <a:t>76:20:120306:70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entury Gothic" pitchFamily="34" charset="0"/>
              </a:rPr>
              <a:t>Свободный участок </a:t>
            </a:r>
          </a:p>
        </p:txBody>
      </p:sp>
      <p:pic>
        <p:nvPicPr>
          <p:cNvPr id="17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0" y="1362834"/>
            <a:ext cx="3013620" cy="3594050"/>
          </a:xfrm>
          <a:prstGeom prst="rect">
            <a:avLst/>
          </a:prstGeom>
          <a:ln>
            <a:solidFill>
              <a:srgbClr val="D2D2D8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72641" y="5153825"/>
            <a:ext cx="3335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Площадь – 54 га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Объем жилищного строительства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– до 167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тыс.м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rPr>
              <a:t>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Численность – до 5550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641" y="498738"/>
            <a:ext cx="333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Территория для комплексной жилой застройки – </a:t>
            </a:r>
          </a:p>
          <a:p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мкр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Пузырево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60" y="1362834"/>
            <a:ext cx="3503789" cy="35940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66989" y="5114083"/>
            <a:ext cx="501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Площадь – 48 га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Объем жилищного строительства –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до 217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тыс.м²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Численность – до 4200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Район активно застраивается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39953" y="498738"/>
            <a:ext cx="371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Территория для комплексной жилой застройки – </a:t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мкр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Прибрежный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5507" y="6115362"/>
            <a:ext cx="3282397" cy="553998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На площадке сформирован и предоставлен для создания «Городка </a:t>
            </a:r>
            <a:r>
              <a:rPr lang="ru-RU" sz="1000" b="1" dirty="0" err="1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инноваторов</a:t>
            </a:r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» кампуса РГАТУ земельный участок 4,3 га</a:t>
            </a:r>
            <a:endParaRPr lang="ru-RU" altLang="ru-RU" sz="1000" b="1" dirty="0" smtClean="0">
              <a:solidFill>
                <a:schemeClr val="bg1"/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76760" y="6105490"/>
            <a:ext cx="4633468" cy="553998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Микрорайон активно застраивается современным жильем эконом и бизнес-класса, в т.ч. реализуется проект по строительству жилья для работников ОПК «Малиновский квартал» (320 квартир)</a:t>
            </a:r>
            <a:endParaRPr lang="ru-RU" altLang="ru-RU" sz="1000" b="1" dirty="0" smtClean="0">
              <a:solidFill>
                <a:schemeClr val="bg1"/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НЕДВИЖИМОСТЬ</a:t>
            </a:r>
            <a:endParaRPr lang="ru-RU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6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67944" y="672951"/>
            <a:ext cx="4176464" cy="307777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ВОССТАНОВЛЕНИЕ ЛОЦМАНСКОЙ БИРЖИ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060304" y="1020963"/>
            <a:ext cx="4184104" cy="2674552"/>
          </a:xfrm>
          <a:prstGeom prst="rect">
            <a:avLst/>
          </a:prstGeom>
          <a:solidFill>
            <a:srgbClr val="D2D2D8"/>
          </a:solidFill>
          <a:ln w="9525">
            <a:noFill/>
            <a:miter lim="800000"/>
            <a:headEnd/>
            <a:tailEnd/>
          </a:ln>
        </p:spPr>
        <p:txBody>
          <a:bodyPr wrap="square" lIns="88366" tIns="44183" rIns="88366" bIns="44183">
            <a:spAutoFit/>
          </a:bodyPr>
          <a:lstStyle/>
          <a:p>
            <a:pPr marL="179388" indent="-179388" algn="just"/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Адрес: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. Рыбинск,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ул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. Волжская наб., д.4, </a:t>
            </a:r>
            <a:endParaRPr lang="ru-RU" alt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marL="179388" indent="-179388" algn="just"/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Информация о собственнике: </a:t>
            </a: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муниципальная</a:t>
            </a:r>
          </a:p>
          <a:p>
            <a:pPr marL="179388" indent="-179388" algn="just"/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Земельный </a:t>
            </a:r>
            <a:r>
              <a:rPr lang="ru-RU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участок </a:t>
            </a:r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76:20:080403:4, площадь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1254 м2</a:t>
            </a:r>
          </a:p>
          <a:p>
            <a:pPr algn="just"/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Расположение</a:t>
            </a:r>
            <a:r>
              <a:rPr lang="ru-RU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центр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города,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т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уристические объекты и достопримечательности в шаговой доступности</a:t>
            </a:r>
            <a:endParaRPr lang="ru-RU" alt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Текущее состояние: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Состояние удовлетворительное, реставрируется. Объект культурного наследия федерального значения. Этажность: подземный этаж, 1-2 этажи. Общая площадь – 908,6 м</a:t>
            </a:r>
            <a:r>
              <a:rPr lang="ru-RU" sz="12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2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(литер А). Время постройки – начало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XIX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века. </a:t>
            </a:r>
            <a:endParaRPr lang="ru-RU" alt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ru-RU" alt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Стоимость</a:t>
            </a:r>
            <a:r>
              <a:rPr lang="ru-RU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</a:t>
            </a:r>
            <a:r>
              <a:rPr lang="ru-RU" alt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до 120 </a:t>
            </a:r>
            <a:r>
              <a:rPr lang="ru-RU" altLang="ru-RU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млн.руб</a:t>
            </a: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ru-RU" alt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268" y="3140968"/>
            <a:ext cx="3382652" cy="22536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/>
          <a:srcRect l="8132" t="2990" r="7226" b="3172"/>
          <a:stretch/>
        </p:blipFill>
        <p:spPr>
          <a:xfrm>
            <a:off x="474959" y="692696"/>
            <a:ext cx="3376961" cy="23306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68313" y="5469095"/>
            <a:ext cx="8208143" cy="1169551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- реконструкция здания Лоцманской биржи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- создание современного интерактивного музея истории развития промышленности России</a:t>
            </a:r>
          </a:p>
          <a:p>
            <a:pPr algn="just"/>
            <a:r>
              <a:rPr lang="ru-RU" altLang="ru-RU" sz="1400" dirty="0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- создание туристско-экскурсионного </a:t>
            </a:r>
            <a:r>
              <a:rPr lang="ru-RU" altLang="ru-RU" sz="1400" dirty="0" err="1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хаба</a:t>
            </a:r>
            <a:endParaRPr lang="ru-RU" altLang="ru-RU" sz="1400" dirty="0">
              <a:solidFill>
                <a:schemeClr val="bg1"/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7" name="Picture 15" descr="http://www.npo-saturn.ru/inc/img.php?pictype=jpeg&amp;p=img/photo/2013/1384693239_D-30KU_dlya_IL-62M.jpg&amp;s=600&amp;sc=Y&amp;q=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74" y="3934084"/>
            <a:ext cx="2219282" cy="147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D:\Разное\1910-1920_ot_russkogo_reno_k_gaz-3_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524" r="1363" b="2191"/>
          <a:stretch>
            <a:fillRect/>
          </a:stretch>
        </p:blipFill>
        <p:spPr bwMode="auto">
          <a:xfrm>
            <a:off x="4067945" y="3933056"/>
            <a:ext cx="2232248" cy="148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098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b="1" dirty="0">
                <a:solidFill>
                  <a:srgbClr val="953735"/>
                </a:solidFill>
                <a:latin typeface="Century Gothic" pitchFamily="34" charset="0"/>
              </a:rPr>
              <a:t>НЕДВИЖИМОСТЬ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7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9" name="Рисунок 2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5394" y="1297967"/>
            <a:ext cx="2641762" cy="2432425"/>
          </a:xfrm>
          <a:prstGeom prst="rect">
            <a:avLst/>
          </a:prstGeom>
        </p:spPr>
      </p:pic>
      <p:pic>
        <p:nvPicPr>
          <p:cNvPr id="30" name="Picture 2" descr="http://u.rybinskcity.ru/other/images/kalanche_100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805" y="4581128"/>
            <a:ext cx="2622667" cy="1967000"/>
          </a:xfrm>
          <a:prstGeom prst="rect">
            <a:avLst/>
          </a:prstGeom>
          <a:noFill/>
        </p:spPr>
      </p:pic>
      <p:pic>
        <p:nvPicPr>
          <p:cNvPr id="31" name="Picture 6" descr="http://rweek.ru/wp-content/uploads/2017/06/dmpzsCl-y50eYQ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79" y="4581129"/>
            <a:ext cx="2653243" cy="1967000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468313" y="1268760"/>
            <a:ext cx="5569681" cy="2677656"/>
          </a:xfrm>
          <a:prstGeom prst="rect">
            <a:avLst/>
          </a:prstGeom>
          <a:solidFill>
            <a:srgbClr val="D2D2D8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Адрес объекта: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г. Рыбинск, ул. Стоялая, д.30/ ул. Герцена, 2</a:t>
            </a:r>
          </a:p>
          <a:p>
            <a:pPr marL="179388" indent="-179388"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Земельный участок: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76:20:080426:4, площадь - 4373 м</a:t>
            </a:r>
            <a:r>
              <a:rPr lang="ru-RU" altLang="ru-RU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ru-RU" altLang="ru-RU" sz="1400" baseline="300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marL="179388" indent="-179388"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Информация о собственнике: 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РФ</a:t>
            </a:r>
          </a:p>
          <a:p>
            <a:pPr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Расположение: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центр,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туристические объекты и достопримечательности в шаговой доступности.</a:t>
            </a:r>
            <a:endParaRPr lang="ru-RU" alt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Текущее состояние: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входит в комплекс зданий, где размещается ГУ «Отряд пожарной охраны № 1 управления государственной противопожарной службы МЧС России»</a:t>
            </a:r>
            <a:endParaRPr lang="ru-RU" alt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Общая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информация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год постройки - 1912,  самая высокая пожарная каланча в России – 48 метров. Имеется обзорная площадка.</a:t>
            </a:r>
            <a:r>
              <a:rPr lang="en-US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Ранее проводилась реставрация каланчи.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581128"/>
            <a:ext cx="2834146" cy="19670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62678" y="3946416"/>
            <a:ext cx="8357794" cy="738664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Реставрационно-восстановительные работы каланчи</a:t>
            </a:r>
          </a:p>
          <a:p>
            <a:pPr algn="just"/>
            <a:r>
              <a:rPr lang="ru-RU" altLang="ru-RU" sz="1400" b="1" dirty="0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Использование обзорной смотровой площадки в 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турмаршрутах</a:t>
            </a:r>
            <a:endParaRPr lang="ru-RU" altLang="ru-RU" sz="1400" b="1" dirty="0">
              <a:solidFill>
                <a:schemeClr val="bg1"/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139952" y="672951"/>
            <a:ext cx="4104456" cy="523220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СОВРЕМЕННЫЙ ФОРМАТЕ ИСПОЛЬЗОВАНИЯ ЗДАНИЯ ПОЖАРНОЙ КАЛАНЧИ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24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Прямоугольник 9"/>
          <p:cNvSpPr>
            <a:spLocks noChangeArrowheads="1"/>
          </p:cNvSpPr>
          <p:nvPr/>
        </p:nvSpPr>
        <p:spPr bwMode="auto">
          <a:xfrm>
            <a:off x="4263717" y="1913471"/>
            <a:ext cx="462876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Назначение объекта: </a:t>
            </a:r>
          </a:p>
          <a:p>
            <a:pPr eaLnBrk="1" hangingPunct="1"/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эксплуатация многоквартирного жилого дома</a:t>
            </a:r>
          </a:p>
          <a:p>
            <a:pPr eaLnBrk="1" hangingPunct="1"/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Площадь объекта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428  </a:t>
            </a:r>
            <a:r>
              <a:rPr lang="ru-RU" alt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кв.м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этажность: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2</a:t>
            </a:r>
          </a:p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участок: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734 </a:t>
            </a:r>
            <a:r>
              <a:rPr lang="ru-RU" alt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кв.м</a:t>
            </a:r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Кадастровый номер земельного участка: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76:20:080447:28</a:t>
            </a:r>
          </a:p>
          <a:p>
            <a:pPr eaLnBrk="1" hangingPunct="1"/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Сведения о регистрации права собственности:</a:t>
            </a:r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Выписка ЕГРН № КУВИ-001/2024-17481968 от 18.01.2024</a:t>
            </a:r>
          </a:p>
          <a:p>
            <a:pPr algn="just" eaLnBrk="1" hangingPunct="1"/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МКУ городского округа город Рыбинск «</a:t>
            </a:r>
            <a:r>
              <a:rPr lang="ru-RU" alt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Жилкомцентр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 eaLnBrk="1" hangingPunct="1"/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Здание подходит для организации гостиницы, кафе, ресторана. </a:t>
            </a:r>
          </a:p>
          <a:p>
            <a:pPr algn="just" eaLnBrk="1" hangingPunct="1"/>
            <a:endParaRPr lang="ru-RU" alt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1162050" algn="just" eaLnBrk="1" hangingPunct="1"/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Объект расположен вдоль городского сквера, в непосредственной близости от р. Черемуха и благоустроенного в 2024 г. живописного бульвара. Напротив ансамбля на углу ул. Советская/ул. Радищева расположен объект культурного наследия местного значения «Подворье Толгского монастыря с церковью во имя Толгской Божией Матери»</a:t>
            </a: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38459"/>
            <a:ext cx="3629623" cy="217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6952"/>
            <a:ext cx="1456280" cy="180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40342"/>
            <a:ext cx="208377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74030"/>
            <a:ext cx="2159471" cy="144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12892" r="3442" b="13139"/>
          <a:stretch>
            <a:fillRect/>
          </a:stretch>
        </p:blipFill>
        <p:spPr bwMode="auto">
          <a:xfrm>
            <a:off x="2690311" y="4869160"/>
            <a:ext cx="2656180" cy="144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112856"/>
            <a:ext cx="5349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ОКН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8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63716" y="746120"/>
            <a:ext cx="4268724" cy="738664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«Ансамбль усадьбы купеческой</a:t>
            </a:r>
            <a:r>
              <a:rPr lang="en-US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Первова», 1800-е гг., 1860-е гг., </a:t>
            </a:r>
            <a:r>
              <a:rPr lang="ru-RU" altLang="ru-RU" sz="14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г</a:t>
            </a:r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Рыбинск, </a:t>
            </a:r>
            <a:r>
              <a:rPr lang="ru-RU" altLang="ru-RU" sz="14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14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ул</a:t>
            </a:r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Радищева/Советская, д. 1/6</a:t>
            </a:r>
          </a:p>
        </p:txBody>
      </p:sp>
    </p:spTree>
    <p:extLst>
      <p:ext uri="{BB962C8B-B14F-4D97-AF65-F5344CB8AC3E}">
        <p14:creationId xmlns:p14="http://schemas.microsoft.com/office/powerpoint/2010/main" val="1814380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844062"/>
            <a:ext cx="3838453" cy="255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Прямоугольник 9"/>
          <p:cNvSpPr>
            <a:spLocks noChangeArrowheads="1"/>
          </p:cNvSpPr>
          <p:nvPr/>
        </p:nvSpPr>
        <p:spPr bwMode="auto">
          <a:xfrm>
            <a:off x="4306767" y="1074216"/>
            <a:ext cx="457786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Назначение объекта: </a:t>
            </a:r>
          </a:p>
          <a:p>
            <a:pPr eaLnBrk="1" hangingPunct="1"/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нежилое здание (под реконструкцию)</a:t>
            </a:r>
          </a:p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Площадь объекта</a:t>
            </a:r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598,9  </a:t>
            </a:r>
            <a:r>
              <a:rPr lang="ru-RU" altLang="ru-RU" sz="1200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кв.м</a:t>
            </a:r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этажность:</a:t>
            </a:r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2</a:t>
            </a:r>
          </a:p>
          <a:p>
            <a:r>
              <a:rPr lang="ru-RU" alt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доме проживает 3 семьи в муниципальных квартирах. Принято решение о необходимости расселения жилого дома.</a:t>
            </a:r>
            <a:r>
              <a:rPr lang="en-US" alt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Для нанимателей подобраны варианты жилых помещений из свободного муниципального жилищного фонда, варианты согласованы с нанимателями, определена стоимость работ по ремонту этих помещений. В настоящее время изыскиваются средства на выполнение ремонта помещений</a:t>
            </a:r>
            <a:r>
              <a:rPr lang="en-US" alt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altLang="ru-RU" sz="120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Земельный участок:</a:t>
            </a:r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939 </a:t>
            </a:r>
            <a:r>
              <a:rPr lang="ru-RU" altLang="ru-RU" sz="1200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кв.м</a:t>
            </a:r>
            <a:endParaRPr lang="ru-RU" altLang="ru-RU" sz="120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Кадастровый номер земельного участка: </a:t>
            </a:r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76:20:080427:2</a:t>
            </a:r>
          </a:p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Сведения о регистрации права собственности:</a:t>
            </a:r>
            <a:endParaRPr lang="ru-RU" altLang="ru-RU" sz="120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МКУ городского округа город Рыбинск «</a:t>
            </a:r>
            <a:r>
              <a:rPr lang="ru-RU" altLang="ru-RU" sz="1200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Жилкомцентр</a:t>
            </a:r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 eaLnBrk="1" hangingPunct="1"/>
            <a:endParaRPr lang="ru-RU" altLang="ru-RU" sz="120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Здание подходит для организации гостиницы, кафе, ресторана </a:t>
            </a:r>
          </a:p>
          <a:p>
            <a:pPr algn="just" eaLnBrk="1" hangingPunct="1"/>
            <a:endParaRPr lang="ru-RU" altLang="ru-RU" sz="120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2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Объект расположен на территории благоустроенной в 2024г. ул. Бульварной, вдоль живописного бульвара, в непосредственной близости от р. Черемуха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9" t="26277" r="17361" b="23898"/>
          <a:stretch>
            <a:fillRect/>
          </a:stretch>
        </p:blipFill>
        <p:spPr bwMode="auto">
          <a:xfrm>
            <a:off x="251520" y="3429000"/>
            <a:ext cx="1772470" cy="286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76337"/>
            <a:ext cx="2085243" cy="119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" descr="https://sun1-57.userapi.com/impg/oQsZEAiB8PioRQLxl8ge0jKyxAjaK7fBi071EQ/4dyph-4lSy8.jpg?size=2000x1333&amp;quality=95&amp;sign=1350e79d2a405059f9408814e181d7e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49" y="5269918"/>
            <a:ext cx="2099896" cy="139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https://sun1-13.userapi.com/impg/imvzwGrObNm4V7ADPfAFJvNPAeez6Vv9rNMzaA/A37bUJiimbI.jpg?size=2000x1333&amp;quality=95&amp;sign=eb8b40f1a9934d607af966c0d511727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40" y="5269918"/>
            <a:ext cx="2085242" cy="138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https://sun1-88.userapi.com/impg/k_E_1U-QvVNeb9YS8Tx7zuMsXv2HwWNSMkMuvQ/Yv0ZpmK7adE.jpg?size=2000x1333&amp;quality=95&amp;sign=0392e0346ec25d082863361b2133a90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280175"/>
            <a:ext cx="2085243" cy="138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89649" y="532006"/>
            <a:ext cx="4268724" cy="523220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«Дом </a:t>
            </a:r>
            <a:r>
              <a:rPr lang="ru-RU" altLang="ru-RU" sz="14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Сыроежиных</a:t>
            </a:r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», 1830-е гг. - 1900-е гг. </a:t>
            </a:r>
          </a:p>
          <a:p>
            <a:pPr algn="ctr"/>
            <a:r>
              <a:rPr lang="ru-RU" altLang="ru-RU" sz="1400" b="1" dirty="0">
                <a:solidFill>
                  <a:srgbClr val="FFFF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г. Рыбинск, ул. Бульварная, д. 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112856"/>
            <a:ext cx="5349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ОКН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29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46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apchr.ru/templates/default/img/map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4" y="521296"/>
            <a:ext cx="6390133" cy="36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234873" y="1627707"/>
            <a:ext cx="45719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203187" y="2089872"/>
            <a:ext cx="45719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90325" y="1480734"/>
            <a:ext cx="10967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САНКТ-ПЕТЕРБУРГ 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9029" y="2135590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МОСКВА</a:t>
            </a: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Овал 11"/>
          <p:cNvSpPr/>
          <p:nvPr/>
        </p:nvSpPr>
        <p:spPr>
          <a:xfrm>
            <a:off x="1256862" y="1876008"/>
            <a:ext cx="177387" cy="151309"/>
          </a:xfrm>
          <a:custGeom>
            <a:avLst/>
            <a:gdLst>
              <a:gd name="connsiteX0" fmla="*/ 0 w 216024"/>
              <a:gd name="connsiteY0" fmla="*/ 67682 h 135364"/>
              <a:gd name="connsiteX1" fmla="*/ 108012 w 216024"/>
              <a:gd name="connsiteY1" fmla="*/ 0 h 135364"/>
              <a:gd name="connsiteX2" fmla="*/ 216024 w 216024"/>
              <a:gd name="connsiteY2" fmla="*/ 67682 h 135364"/>
              <a:gd name="connsiteX3" fmla="*/ 108012 w 216024"/>
              <a:gd name="connsiteY3" fmla="*/ 135364 h 135364"/>
              <a:gd name="connsiteX4" fmla="*/ 0 w 216024"/>
              <a:gd name="connsiteY4" fmla="*/ 67682 h 135364"/>
              <a:gd name="connsiteX0" fmla="*/ 2827 w 218851"/>
              <a:gd name="connsiteY0" fmla="*/ 73397 h 141079"/>
              <a:gd name="connsiteX1" fmla="*/ 61309 w 218851"/>
              <a:gd name="connsiteY1" fmla="*/ 0 h 141079"/>
              <a:gd name="connsiteX2" fmla="*/ 218851 w 218851"/>
              <a:gd name="connsiteY2" fmla="*/ 73397 h 141079"/>
              <a:gd name="connsiteX3" fmla="*/ 110839 w 218851"/>
              <a:gd name="connsiteY3" fmla="*/ 141079 h 141079"/>
              <a:gd name="connsiteX4" fmla="*/ 2827 w 218851"/>
              <a:gd name="connsiteY4" fmla="*/ 73397 h 141079"/>
              <a:gd name="connsiteX0" fmla="*/ 32117 w 248141"/>
              <a:gd name="connsiteY0" fmla="*/ 73397 h 142984"/>
              <a:gd name="connsiteX1" fmla="*/ 90599 w 248141"/>
              <a:gd name="connsiteY1" fmla="*/ 0 h 142984"/>
              <a:gd name="connsiteX2" fmla="*/ 248141 w 248141"/>
              <a:gd name="connsiteY2" fmla="*/ 73397 h 142984"/>
              <a:gd name="connsiteX3" fmla="*/ 27734 w 248141"/>
              <a:gd name="connsiteY3" fmla="*/ 142984 h 142984"/>
              <a:gd name="connsiteX4" fmla="*/ 32117 w 248141"/>
              <a:gd name="connsiteY4" fmla="*/ 73397 h 142984"/>
              <a:gd name="connsiteX0" fmla="*/ 16427 w 161966"/>
              <a:gd name="connsiteY0" fmla="*/ 73466 h 143212"/>
              <a:gd name="connsiteX1" fmla="*/ 74909 w 161966"/>
              <a:gd name="connsiteY1" fmla="*/ 69 h 143212"/>
              <a:gd name="connsiteX2" fmla="*/ 161966 w 161966"/>
              <a:gd name="connsiteY2" fmla="*/ 86801 h 143212"/>
              <a:gd name="connsiteX3" fmla="*/ 12044 w 161966"/>
              <a:gd name="connsiteY3" fmla="*/ 143053 h 143212"/>
              <a:gd name="connsiteX4" fmla="*/ 16427 w 161966"/>
              <a:gd name="connsiteY4" fmla="*/ 73466 h 143212"/>
              <a:gd name="connsiteX0" fmla="*/ 16427 w 167262"/>
              <a:gd name="connsiteY0" fmla="*/ 75186 h 144864"/>
              <a:gd name="connsiteX1" fmla="*/ 74909 w 167262"/>
              <a:gd name="connsiteY1" fmla="*/ 1789 h 144864"/>
              <a:gd name="connsiteX2" fmla="*/ 128049 w 167262"/>
              <a:gd name="connsiteY2" fmla="*/ 28067 h 144864"/>
              <a:gd name="connsiteX3" fmla="*/ 161966 w 167262"/>
              <a:gd name="connsiteY3" fmla="*/ 88521 h 144864"/>
              <a:gd name="connsiteX4" fmla="*/ 12044 w 167262"/>
              <a:gd name="connsiteY4" fmla="*/ 144773 h 144864"/>
              <a:gd name="connsiteX5" fmla="*/ 16427 w 167262"/>
              <a:gd name="connsiteY5" fmla="*/ 75186 h 144864"/>
              <a:gd name="connsiteX0" fmla="*/ 16427 w 168651"/>
              <a:gd name="connsiteY0" fmla="*/ 77776 h 147454"/>
              <a:gd name="connsiteX1" fmla="*/ 74909 w 168651"/>
              <a:gd name="connsiteY1" fmla="*/ 4379 h 147454"/>
              <a:gd name="connsiteX2" fmla="*/ 139479 w 168651"/>
              <a:gd name="connsiteY2" fmla="*/ 17322 h 147454"/>
              <a:gd name="connsiteX3" fmla="*/ 161966 w 168651"/>
              <a:gd name="connsiteY3" fmla="*/ 91111 h 147454"/>
              <a:gd name="connsiteX4" fmla="*/ 12044 w 168651"/>
              <a:gd name="connsiteY4" fmla="*/ 147363 h 147454"/>
              <a:gd name="connsiteX5" fmla="*/ 16427 w 168651"/>
              <a:gd name="connsiteY5" fmla="*/ 77776 h 147454"/>
              <a:gd name="connsiteX0" fmla="*/ 16427 w 164199"/>
              <a:gd name="connsiteY0" fmla="*/ 77776 h 149466"/>
              <a:gd name="connsiteX1" fmla="*/ 74909 w 164199"/>
              <a:gd name="connsiteY1" fmla="*/ 4379 h 149466"/>
              <a:gd name="connsiteX2" fmla="*/ 139479 w 164199"/>
              <a:gd name="connsiteY2" fmla="*/ 17322 h 149466"/>
              <a:gd name="connsiteX3" fmla="*/ 161966 w 164199"/>
              <a:gd name="connsiteY3" fmla="*/ 91111 h 149466"/>
              <a:gd name="connsiteX4" fmla="*/ 89949 w 164199"/>
              <a:gd name="connsiteY4" fmla="*/ 127812 h 149466"/>
              <a:gd name="connsiteX5" fmla="*/ 12044 w 164199"/>
              <a:gd name="connsiteY5" fmla="*/ 147363 h 149466"/>
              <a:gd name="connsiteX6" fmla="*/ 16427 w 164199"/>
              <a:gd name="connsiteY6" fmla="*/ 77776 h 149466"/>
              <a:gd name="connsiteX0" fmla="*/ 11431 w 159203"/>
              <a:gd name="connsiteY0" fmla="*/ 77776 h 154069"/>
              <a:gd name="connsiteX1" fmla="*/ 69913 w 159203"/>
              <a:gd name="connsiteY1" fmla="*/ 4379 h 154069"/>
              <a:gd name="connsiteX2" fmla="*/ 134483 w 159203"/>
              <a:gd name="connsiteY2" fmla="*/ 17322 h 154069"/>
              <a:gd name="connsiteX3" fmla="*/ 156970 w 159203"/>
              <a:gd name="connsiteY3" fmla="*/ 91111 h 154069"/>
              <a:gd name="connsiteX4" fmla="*/ 88763 w 159203"/>
              <a:gd name="connsiteY4" fmla="*/ 144957 h 154069"/>
              <a:gd name="connsiteX5" fmla="*/ 7048 w 159203"/>
              <a:gd name="connsiteY5" fmla="*/ 147363 h 154069"/>
              <a:gd name="connsiteX6" fmla="*/ 11431 w 159203"/>
              <a:gd name="connsiteY6" fmla="*/ 77776 h 154069"/>
              <a:gd name="connsiteX0" fmla="*/ 11431 w 159203"/>
              <a:gd name="connsiteY0" fmla="*/ 77776 h 150004"/>
              <a:gd name="connsiteX1" fmla="*/ 69913 w 159203"/>
              <a:gd name="connsiteY1" fmla="*/ 4379 h 150004"/>
              <a:gd name="connsiteX2" fmla="*/ 134483 w 159203"/>
              <a:gd name="connsiteY2" fmla="*/ 17322 h 150004"/>
              <a:gd name="connsiteX3" fmla="*/ 156970 w 159203"/>
              <a:gd name="connsiteY3" fmla="*/ 91111 h 150004"/>
              <a:gd name="connsiteX4" fmla="*/ 88763 w 159203"/>
              <a:gd name="connsiteY4" fmla="*/ 144957 h 150004"/>
              <a:gd name="connsiteX5" fmla="*/ 7048 w 159203"/>
              <a:gd name="connsiteY5" fmla="*/ 147363 h 150004"/>
              <a:gd name="connsiteX6" fmla="*/ 11431 w 159203"/>
              <a:gd name="connsiteY6" fmla="*/ 77776 h 150004"/>
              <a:gd name="connsiteX0" fmla="*/ 11431 w 162707"/>
              <a:gd name="connsiteY0" fmla="*/ 77776 h 150004"/>
              <a:gd name="connsiteX1" fmla="*/ 69913 w 162707"/>
              <a:gd name="connsiteY1" fmla="*/ 4379 h 150004"/>
              <a:gd name="connsiteX2" fmla="*/ 134483 w 162707"/>
              <a:gd name="connsiteY2" fmla="*/ 17322 h 150004"/>
              <a:gd name="connsiteX3" fmla="*/ 160780 w 162707"/>
              <a:gd name="connsiteY3" fmla="*/ 93016 h 150004"/>
              <a:gd name="connsiteX4" fmla="*/ 88763 w 162707"/>
              <a:gd name="connsiteY4" fmla="*/ 144957 h 150004"/>
              <a:gd name="connsiteX5" fmla="*/ 7048 w 162707"/>
              <a:gd name="connsiteY5" fmla="*/ 147363 h 150004"/>
              <a:gd name="connsiteX6" fmla="*/ 11431 w 162707"/>
              <a:gd name="connsiteY6" fmla="*/ 77776 h 150004"/>
              <a:gd name="connsiteX0" fmla="*/ 10461 w 161737"/>
              <a:gd name="connsiteY0" fmla="*/ 77776 h 150004"/>
              <a:gd name="connsiteX1" fmla="*/ 68943 w 161737"/>
              <a:gd name="connsiteY1" fmla="*/ 4379 h 150004"/>
              <a:gd name="connsiteX2" fmla="*/ 133513 w 161737"/>
              <a:gd name="connsiteY2" fmla="*/ 17322 h 150004"/>
              <a:gd name="connsiteX3" fmla="*/ 159810 w 161737"/>
              <a:gd name="connsiteY3" fmla="*/ 93016 h 150004"/>
              <a:gd name="connsiteX4" fmla="*/ 87793 w 161737"/>
              <a:gd name="connsiteY4" fmla="*/ 144957 h 150004"/>
              <a:gd name="connsiteX5" fmla="*/ 6078 w 161737"/>
              <a:gd name="connsiteY5" fmla="*/ 147363 h 150004"/>
              <a:gd name="connsiteX6" fmla="*/ 10461 w 161737"/>
              <a:gd name="connsiteY6" fmla="*/ 77776 h 150004"/>
              <a:gd name="connsiteX0" fmla="*/ 11172 w 162448"/>
              <a:gd name="connsiteY0" fmla="*/ 84152 h 156380"/>
              <a:gd name="connsiteX1" fmla="*/ 63939 w 162448"/>
              <a:gd name="connsiteY1" fmla="*/ 3135 h 156380"/>
              <a:gd name="connsiteX2" fmla="*/ 134224 w 162448"/>
              <a:gd name="connsiteY2" fmla="*/ 23698 h 156380"/>
              <a:gd name="connsiteX3" fmla="*/ 160521 w 162448"/>
              <a:gd name="connsiteY3" fmla="*/ 99392 h 156380"/>
              <a:gd name="connsiteX4" fmla="*/ 88504 w 162448"/>
              <a:gd name="connsiteY4" fmla="*/ 151333 h 156380"/>
              <a:gd name="connsiteX5" fmla="*/ 6789 w 162448"/>
              <a:gd name="connsiteY5" fmla="*/ 153739 h 156380"/>
              <a:gd name="connsiteX6" fmla="*/ 11172 w 162448"/>
              <a:gd name="connsiteY6" fmla="*/ 84152 h 156380"/>
              <a:gd name="connsiteX0" fmla="*/ 9485 w 160761"/>
              <a:gd name="connsiteY0" fmla="*/ 84152 h 156380"/>
              <a:gd name="connsiteX1" fmla="*/ 62252 w 160761"/>
              <a:gd name="connsiteY1" fmla="*/ 3135 h 156380"/>
              <a:gd name="connsiteX2" fmla="*/ 132537 w 160761"/>
              <a:gd name="connsiteY2" fmla="*/ 23698 h 156380"/>
              <a:gd name="connsiteX3" fmla="*/ 158834 w 160761"/>
              <a:gd name="connsiteY3" fmla="*/ 99392 h 156380"/>
              <a:gd name="connsiteX4" fmla="*/ 86817 w 160761"/>
              <a:gd name="connsiteY4" fmla="*/ 151333 h 156380"/>
              <a:gd name="connsiteX5" fmla="*/ 5102 w 160761"/>
              <a:gd name="connsiteY5" fmla="*/ 153739 h 156380"/>
              <a:gd name="connsiteX6" fmla="*/ 9485 w 160761"/>
              <a:gd name="connsiteY6" fmla="*/ 84152 h 156380"/>
              <a:gd name="connsiteX0" fmla="*/ 12190 w 163466"/>
              <a:gd name="connsiteY0" fmla="*/ 84152 h 156380"/>
              <a:gd name="connsiteX1" fmla="*/ 64957 w 163466"/>
              <a:gd name="connsiteY1" fmla="*/ 3135 h 156380"/>
              <a:gd name="connsiteX2" fmla="*/ 135242 w 163466"/>
              <a:gd name="connsiteY2" fmla="*/ 23698 h 156380"/>
              <a:gd name="connsiteX3" fmla="*/ 161539 w 163466"/>
              <a:gd name="connsiteY3" fmla="*/ 99392 h 156380"/>
              <a:gd name="connsiteX4" fmla="*/ 89522 w 163466"/>
              <a:gd name="connsiteY4" fmla="*/ 151333 h 156380"/>
              <a:gd name="connsiteX5" fmla="*/ 7807 w 163466"/>
              <a:gd name="connsiteY5" fmla="*/ 153739 h 156380"/>
              <a:gd name="connsiteX6" fmla="*/ 3797 w 163466"/>
              <a:gd name="connsiteY6" fmla="*/ 124663 h 156380"/>
              <a:gd name="connsiteX7" fmla="*/ 12190 w 163466"/>
              <a:gd name="connsiteY7" fmla="*/ 84152 h 156380"/>
              <a:gd name="connsiteX0" fmla="*/ 23728 w 175004"/>
              <a:gd name="connsiteY0" fmla="*/ 84152 h 154338"/>
              <a:gd name="connsiteX1" fmla="*/ 76495 w 175004"/>
              <a:gd name="connsiteY1" fmla="*/ 3135 h 154338"/>
              <a:gd name="connsiteX2" fmla="*/ 146780 w 175004"/>
              <a:gd name="connsiteY2" fmla="*/ 23698 h 154338"/>
              <a:gd name="connsiteX3" fmla="*/ 173077 w 175004"/>
              <a:gd name="connsiteY3" fmla="*/ 99392 h 154338"/>
              <a:gd name="connsiteX4" fmla="*/ 101060 w 175004"/>
              <a:gd name="connsiteY4" fmla="*/ 151333 h 154338"/>
              <a:gd name="connsiteX5" fmla="*/ 19345 w 175004"/>
              <a:gd name="connsiteY5" fmla="*/ 153739 h 154338"/>
              <a:gd name="connsiteX6" fmla="*/ 95 w 175004"/>
              <a:gd name="connsiteY6" fmla="*/ 124663 h 154338"/>
              <a:gd name="connsiteX7" fmla="*/ 23728 w 175004"/>
              <a:gd name="connsiteY7" fmla="*/ 84152 h 154338"/>
              <a:gd name="connsiteX0" fmla="*/ 27538 w 175004"/>
              <a:gd name="connsiteY0" fmla="*/ 86184 h 154465"/>
              <a:gd name="connsiteX1" fmla="*/ 76495 w 175004"/>
              <a:gd name="connsiteY1" fmla="*/ 3262 h 154465"/>
              <a:gd name="connsiteX2" fmla="*/ 146780 w 175004"/>
              <a:gd name="connsiteY2" fmla="*/ 23825 h 154465"/>
              <a:gd name="connsiteX3" fmla="*/ 173077 w 175004"/>
              <a:gd name="connsiteY3" fmla="*/ 99519 h 154465"/>
              <a:gd name="connsiteX4" fmla="*/ 101060 w 175004"/>
              <a:gd name="connsiteY4" fmla="*/ 151460 h 154465"/>
              <a:gd name="connsiteX5" fmla="*/ 19345 w 175004"/>
              <a:gd name="connsiteY5" fmla="*/ 153866 h 154465"/>
              <a:gd name="connsiteX6" fmla="*/ 95 w 175004"/>
              <a:gd name="connsiteY6" fmla="*/ 124790 h 154465"/>
              <a:gd name="connsiteX7" fmla="*/ 27538 w 175004"/>
              <a:gd name="connsiteY7" fmla="*/ 86184 h 154465"/>
              <a:gd name="connsiteX0" fmla="*/ 27538 w 175004"/>
              <a:gd name="connsiteY0" fmla="*/ 83642 h 151923"/>
              <a:gd name="connsiteX1" fmla="*/ 49625 w 175004"/>
              <a:gd name="connsiteY1" fmla="*/ 42239 h 151923"/>
              <a:gd name="connsiteX2" fmla="*/ 76495 w 175004"/>
              <a:gd name="connsiteY2" fmla="*/ 720 h 151923"/>
              <a:gd name="connsiteX3" fmla="*/ 146780 w 175004"/>
              <a:gd name="connsiteY3" fmla="*/ 21283 h 151923"/>
              <a:gd name="connsiteX4" fmla="*/ 173077 w 175004"/>
              <a:gd name="connsiteY4" fmla="*/ 96977 h 151923"/>
              <a:gd name="connsiteX5" fmla="*/ 101060 w 175004"/>
              <a:gd name="connsiteY5" fmla="*/ 148918 h 151923"/>
              <a:gd name="connsiteX6" fmla="*/ 19345 w 175004"/>
              <a:gd name="connsiteY6" fmla="*/ 151324 h 151923"/>
              <a:gd name="connsiteX7" fmla="*/ 95 w 175004"/>
              <a:gd name="connsiteY7" fmla="*/ 122248 h 151923"/>
              <a:gd name="connsiteX8" fmla="*/ 27538 w 175004"/>
              <a:gd name="connsiteY8" fmla="*/ 83642 h 151923"/>
              <a:gd name="connsiteX0" fmla="*/ 27538 w 175004"/>
              <a:gd name="connsiteY0" fmla="*/ 83363 h 151644"/>
              <a:gd name="connsiteX1" fmla="*/ 49625 w 175004"/>
              <a:gd name="connsiteY1" fmla="*/ 41960 h 151644"/>
              <a:gd name="connsiteX2" fmla="*/ 36290 w 175004"/>
              <a:gd name="connsiteY2" fmla="*/ 36245 h 151644"/>
              <a:gd name="connsiteX3" fmla="*/ 76495 w 175004"/>
              <a:gd name="connsiteY3" fmla="*/ 441 h 151644"/>
              <a:gd name="connsiteX4" fmla="*/ 146780 w 175004"/>
              <a:gd name="connsiteY4" fmla="*/ 21004 h 151644"/>
              <a:gd name="connsiteX5" fmla="*/ 173077 w 175004"/>
              <a:gd name="connsiteY5" fmla="*/ 96698 h 151644"/>
              <a:gd name="connsiteX6" fmla="*/ 101060 w 175004"/>
              <a:gd name="connsiteY6" fmla="*/ 148639 h 151644"/>
              <a:gd name="connsiteX7" fmla="*/ 19345 w 175004"/>
              <a:gd name="connsiteY7" fmla="*/ 151045 h 151644"/>
              <a:gd name="connsiteX8" fmla="*/ 95 w 175004"/>
              <a:gd name="connsiteY8" fmla="*/ 121969 h 151644"/>
              <a:gd name="connsiteX9" fmla="*/ 27538 w 175004"/>
              <a:gd name="connsiteY9" fmla="*/ 83363 h 151644"/>
              <a:gd name="connsiteX0" fmla="*/ 27538 w 175004"/>
              <a:gd name="connsiteY0" fmla="*/ 83363 h 151644"/>
              <a:gd name="connsiteX1" fmla="*/ 36290 w 175004"/>
              <a:gd name="connsiteY1" fmla="*/ 36245 h 151644"/>
              <a:gd name="connsiteX2" fmla="*/ 76495 w 175004"/>
              <a:gd name="connsiteY2" fmla="*/ 441 h 151644"/>
              <a:gd name="connsiteX3" fmla="*/ 146780 w 175004"/>
              <a:gd name="connsiteY3" fmla="*/ 21004 h 151644"/>
              <a:gd name="connsiteX4" fmla="*/ 173077 w 175004"/>
              <a:gd name="connsiteY4" fmla="*/ 96698 h 151644"/>
              <a:gd name="connsiteX5" fmla="*/ 101060 w 175004"/>
              <a:gd name="connsiteY5" fmla="*/ 148639 h 151644"/>
              <a:gd name="connsiteX6" fmla="*/ 19345 w 175004"/>
              <a:gd name="connsiteY6" fmla="*/ 151045 h 151644"/>
              <a:gd name="connsiteX7" fmla="*/ 95 w 175004"/>
              <a:gd name="connsiteY7" fmla="*/ 121969 h 151644"/>
              <a:gd name="connsiteX8" fmla="*/ 27538 w 175004"/>
              <a:gd name="connsiteY8" fmla="*/ 83363 h 151644"/>
              <a:gd name="connsiteX0" fmla="*/ 27538 w 176290"/>
              <a:gd name="connsiteY0" fmla="*/ 82939 h 151220"/>
              <a:gd name="connsiteX1" fmla="*/ 36290 w 176290"/>
              <a:gd name="connsiteY1" fmla="*/ 35821 h 151220"/>
              <a:gd name="connsiteX2" fmla="*/ 76495 w 176290"/>
              <a:gd name="connsiteY2" fmla="*/ 17 h 151220"/>
              <a:gd name="connsiteX3" fmla="*/ 158210 w 176290"/>
              <a:gd name="connsiteY3" fmla="*/ 32010 h 151220"/>
              <a:gd name="connsiteX4" fmla="*/ 173077 w 176290"/>
              <a:gd name="connsiteY4" fmla="*/ 96274 h 151220"/>
              <a:gd name="connsiteX5" fmla="*/ 101060 w 176290"/>
              <a:gd name="connsiteY5" fmla="*/ 148215 h 151220"/>
              <a:gd name="connsiteX6" fmla="*/ 19345 w 176290"/>
              <a:gd name="connsiteY6" fmla="*/ 150621 h 151220"/>
              <a:gd name="connsiteX7" fmla="*/ 95 w 176290"/>
              <a:gd name="connsiteY7" fmla="*/ 121545 h 151220"/>
              <a:gd name="connsiteX8" fmla="*/ 27538 w 176290"/>
              <a:gd name="connsiteY8" fmla="*/ 82939 h 151220"/>
              <a:gd name="connsiteX0" fmla="*/ 27538 w 175520"/>
              <a:gd name="connsiteY0" fmla="*/ 83685 h 151966"/>
              <a:gd name="connsiteX1" fmla="*/ 36290 w 175520"/>
              <a:gd name="connsiteY1" fmla="*/ 36567 h 151966"/>
              <a:gd name="connsiteX2" fmla="*/ 76495 w 175520"/>
              <a:gd name="connsiteY2" fmla="*/ 763 h 151966"/>
              <a:gd name="connsiteX3" fmla="*/ 122015 w 175520"/>
              <a:gd name="connsiteY3" fmla="*/ 13706 h 151966"/>
              <a:gd name="connsiteX4" fmla="*/ 158210 w 175520"/>
              <a:gd name="connsiteY4" fmla="*/ 32756 h 151966"/>
              <a:gd name="connsiteX5" fmla="*/ 173077 w 175520"/>
              <a:gd name="connsiteY5" fmla="*/ 97020 h 151966"/>
              <a:gd name="connsiteX6" fmla="*/ 101060 w 175520"/>
              <a:gd name="connsiteY6" fmla="*/ 148961 h 151966"/>
              <a:gd name="connsiteX7" fmla="*/ 19345 w 175520"/>
              <a:gd name="connsiteY7" fmla="*/ 151367 h 151966"/>
              <a:gd name="connsiteX8" fmla="*/ 95 w 175520"/>
              <a:gd name="connsiteY8" fmla="*/ 122291 h 151966"/>
              <a:gd name="connsiteX9" fmla="*/ 27538 w 175520"/>
              <a:gd name="connsiteY9" fmla="*/ 83685 h 151966"/>
              <a:gd name="connsiteX0" fmla="*/ 27538 w 175520"/>
              <a:gd name="connsiteY0" fmla="*/ 83169 h 151450"/>
              <a:gd name="connsiteX1" fmla="*/ 36290 w 175520"/>
              <a:gd name="connsiteY1" fmla="*/ 36051 h 151450"/>
              <a:gd name="connsiteX2" fmla="*/ 76495 w 175520"/>
              <a:gd name="connsiteY2" fmla="*/ 247 h 151450"/>
              <a:gd name="connsiteX3" fmla="*/ 122015 w 175520"/>
              <a:gd name="connsiteY3" fmla="*/ 20810 h 151450"/>
              <a:gd name="connsiteX4" fmla="*/ 158210 w 175520"/>
              <a:gd name="connsiteY4" fmla="*/ 32240 h 151450"/>
              <a:gd name="connsiteX5" fmla="*/ 173077 w 175520"/>
              <a:gd name="connsiteY5" fmla="*/ 96504 h 151450"/>
              <a:gd name="connsiteX6" fmla="*/ 101060 w 175520"/>
              <a:gd name="connsiteY6" fmla="*/ 148445 h 151450"/>
              <a:gd name="connsiteX7" fmla="*/ 19345 w 175520"/>
              <a:gd name="connsiteY7" fmla="*/ 150851 h 151450"/>
              <a:gd name="connsiteX8" fmla="*/ 95 w 175520"/>
              <a:gd name="connsiteY8" fmla="*/ 121775 h 151450"/>
              <a:gd name="connsiteX9" fmla="*/ 27538 w 175520"/>
              <a:gd name="connsiteY9" fmla="*/ 83169 h 151450"/>
              <a:gd name="connsiteX0" fmla="*/ 27538 w 179150"/>
              <a:gd name="connsiteY0" fmla="*/ 83169 h 151450"/>
              <a:gd name="connsiteX1" fmla="*/ 36290 w 179150"/>
              <a:gd name="connsiteY1" fmla="*/ 36051 h 151450"/>
              <a:gd name="connsiteX2" fmla="*/ 76495 w 179150"/>
              <a:gd name="connsiteY2" fmla="*/ 247 h 151450"/>
              <a:gd name="connsiteX3" fmla="*/ 122015 w 179150"/>
              <a:gd name="connsiteY3" fmla="*/ 20810 h 151450"/>
              <a:gd name="connsiteX4" fmla="*/ 158210 w 179150"/>
              <a:gd name="connsiteY4" fmla="*/ 32240 h 151450"/>
              <a:gd name="connsiteX5" fmla="*/ 173450 w 179150"/>
              <a:gd name="connsiteY5" fmla="*/ 64625 h 151450"/>
              <a:gd name="connsiteX6" fmla="*/ 173077 w 179150"/>
              <a:gd name="connsiteY6" fmla="*/ 96504 h 151450"/>
              <a:gd name="connsiteX7" fmla="*/ 101060 w 179150"/>
              <a:gd name="connsiteY7" fmla="*/ 148445 h 151450"/>
              <a:gd name="connsiteX8" fmla="*/ 19345 w 179150"/>
              <a:gd name="connsiteY8" fmla="*/ 150851 h 151450"/>
              <a:gd name="connsiteX9" fmla="*/ 95 w 179150"/>
              <a:gd name="connsiteY9" fmla="*/ 121775 h 151450"/>
              <a:gd name="connsiteX10" fmla="*/ 27538 w 179150"/>
              <a:gd name="connsiteY10" fmla="*/ 83169 h 151450"/>
              <a:gd name="connsiteX0" fmla="*/ 27538 w 177387"/>
              <a:gd name="connsiteY0" fmla="*/ 83169 h 151450"/>
              <a:gd name="connsiteX1" fmla="*/ 36290 w 177387"/>
              <a:gd name="connsiteY1" fmla="*/ 36051 h 151450"/>
              <a:gd name="connsiteX2" fmla="*/ 76495 w 177387"/>
              <a:gd name="connsiteY2" fmla="*/ 247 h 151450"/>
              <a:gd name="connsiteX3" fmla="*/ 122015 w 177387"/>
              <a:gd name="connsiteY3" fmla="*/ 20810 h 151450"/>
              <a:gd name="connsiteX4" fmla="*/ 158210 w 177387"/>
              <a:gd name="connsiteY4" fmla="*/ 32240 h 151450"/>
              <a:gd name="connsiteX5" fmla="*/ 165830 w 177387"/>
              <a:gd name="connsiteY5" fmla="*/ 68435 h 151450"/>
              <a:gd name="connsiteX6" fmla="*/ 173077 w 177387"/>
              <a:gd name="connsiteY6" fmla="*/ 96504 h 151450"/>
              <a:gd name="connsiteX7" fmla="*/ 101060 w 177387"/>
              <a:gd name="connsiteY7" fmla="*/ 148445 h 151450"/>
              <a:gd name="connsiteX8" fmla="*/ 19345 w 177387"/>
              <a:gd name="connsiteY8" fmla="*/ 150851 h 151450"/>
              <a:gd name="connsiteX9" fmla="*/ 95 w 177387"/>
              <a:gd name="connsiteY9" fmla="*/ 121775 h 151450"/>
              <a:gd name="connsiteX10" fmla="*/ 27538 w 177387"/>
              <a:gd name="connsiteY10" fmla="*/ 83169 h 151450"/>
              <a:gd name="connsiteX0" fmla="*/ 27538 w 171530"/>
              <a:gd name="connsiteY0" fmla="*/ 83169 h 151450"/>
              <a:gd name="connsiteX1" fmla="*/ 36290 w 171530"/>
              <a:gd name="connsiteY1" fmla="*/ 36051 h 151450"/>
              <a:gd name="connsiteX2" fmla="*/ 76495 w 171530"/>
              <a:gd name="connsiteY2" fmla="*/ 247 h 151450"/>
              <a:gd name="connsiteX3" fmla="*/ 122015 w 171530"/>
              <a:gd name="connsiteY3" fmla="*/ 20810 h 151450"/>
              <a:gd name="connsiteX4" fmla="*/ 158210 w 171530"/>
              <a:gd name="connsiteY4" fmla="*/ 32240 h 151450"/>
              <a:gd name="connsiteX5" fmla="*/ 165830 w 171530"/>
              <a:gd name="connsiteY5" fmla="*/ 68435 h 151450"/>
              <a:gd name="connsiteX6" fmla="*/ 165457 w 171530"/>
              <a:gd name="connsiteY6" fmla="*/ 109839 h 151450"/>
              <a:gd name="connsiteX7" fmla="*/ 101060 w 171530"/>
              <a:gd name="connsiteY7" fmla="*/ 148445 h 151450"/>
              <a:gd name="connsiteX8" fmla="*/ 19345 w 171530"/>
              <a:gd name="connsiteY8" fmla="*/ 150851 h 151450"/>
              <a:gd name="connsiteX9" fmla="*/ 95 w 171530"/>
              <a:gd name="connsiteY9" fmla="*/ 121775 h 151450"/>
              <a:gd name="connsiteX10" fmla="*/ 27538 w 171530"/>
              <a:gd name="connsiteY10" fmla="*/ 83169 h 151450"/>
              <a:gd name="connsiteX0" fmla="*/ 27538 w 177387"/>
              <a:gd name="connsiteY0" fmla="*/ 83169 h 151450"/>
              <a:gd name="connsiteX1" fmla="*/ 36290 w 177387"/>
              <a:gd name="connsiteY1" fmla="*/ 36051 h 151450"/>
              <a:gd name="connsiteX2" fmla="*/ 76495 w 177387"/>
              <a:gd name="connsiteY2" fmla="*/ 247 h 151450"/>
              <a:gd name="connsiteX3" fmla="*/ 122015 w 177387"/>
              <a:gd name="connsiteY3" fmla="*/ 20810 h 151450"/>
              <a:gd name="connsiteX4" fmla="*/ 158210 w 177387"/>
              <a:gd name="connsiteY4" fmla="*/ 32240 h 151450"/>
              <a:gd name="connsiteX5" fmla="*/ 165830 w 177387"/>
              <a:gd name="connsiteY5" fmla="*/ 68435 h 151450"/>
              <a:gd name="connsiteX6" fmla="*/ 173077 w 177387"/>
              <a:gd name="connsiteY6" fmla="*/ 106029 h 151450"/>
              <a:gd name="connsiteX7" fmla="*/ 101060 w 177387"/>
              <a:gd name="connsiteY7" fmla="*/ 148445 h 151450"/>
              <a:gd name="connsiteX8" fmla="*/ 19345 w 177387"/>
              <a:gd name="connsiteY8" fmla="*/ 150851 h 151450"/>
              <a:gd name="connsiteX9" fmla="*/ 95 w 177387"/>
              <a:gd name="connsiteY9" fmla="*/ 121775 h 151450"/>
              <a:gd name="connsiteX10" fmla="*/ 27538 w 177387"/>
              <a:gd name="connsiteY10" fmla="*/ 83169 h 151450"/>
              <a:gd name="connsiteX0" fmla="*/ 27538 w 177387"/>
              <a:gd name="connsiteY0" fmla="*/ 83028 h 151309"/>
              <a:gd name="connsiteX1" fmla="*/ 32480 w 177387"/>
              <a:gd name="connsiteY1" fmla="*/ 30195 h 151309"/>
              <a:gd name="connsiteX2" fmla="*/ 76495 w 177387"/>
              <a:gd name="connsiteY2" fmla="*/ 106 h 151309"/>
              <a:gd name="connsiteX3" fmla="*/ 122015 w 177387"/>
              <a:gd name="connsiteY3" fmla="*/ 20669 h 151309"/>
              <a:gd name="connsiteX4" fmla="*/ 158210 w 177387"/>
              <a:gd name="connsiteY4" fmla="*/ 32099 h 151309"/>
              <a:gd name="connsiteX5" fmla="*/ 165830 w 177387"/>
              <a:gd name="connsiteY5" fmla="*/ 68294 h 151309"/>
              <a:gd name="connsiteX6" fmla="*/ 173077 w 177387"/>
              <a:gd name="connsiteY6" fmla="*/ 105888 h 151309"/>
              <a:gd name="connsiteX7" fmla="*/ 101060 w 177387"/>
              <a:gd name="connsiteY7" fmla="*/ 148304 h 151309"/>
              <a:gd name="connsiteX8" fmla="*/ 19345 w 177387"/>
              <a:gd name="connsiteY8" fmla="*/ 150710 h 151309"/>
              <a:gd name="connsiteX9" fmla="*/ 95 w 177387"/>
              <a:gd name="connsiteY9" fmla="*/ 121634 h 151309"/>
              <a:gd name="connsiteX10" fmla="*/ 27538 w 177387"/>
              <a:gd name="connsiteY10" fmla="*/ 83028 h 151309"/>
              <a:gd name="connsiteX0" fmla="*/ 23728 w 177387"/>
              <a:gd name="connsiteY0" fmla="*/ 83028 h 151309"/>
              <a:gd name="connsiteX1" fmla="*/ 32480 w 177387"/>
              <a:gd name="connsiteY1" fmla="*/ 30195 h 151309"/>
              <a:gd name="connsiteX2" fmla="*/ 76495 w 177387"/>
              <a:gd name="connsiteY2" fmla="*/ 106 h 151309"/>
              <a:gd name="connsiteX3" fmla="*/ 122015 w 177387"/>
              <a:gd name="connsiteY3" fmla="*/ 20669 h 151309"/>
              <a:gd name="connsiteX4" fmla="*/ 158210 w 177387"/>
              <a:gd name="connsiteY4" fmla="*/ 32099 h 151309"/>
              <a:gd name="connsiteX5" fmla="*/ 165830 w 177387"/>
              <a:gd name="connsiteY5" fmla="*/ 68294 h 151309"/>
              <a:gd name="connsiteX6" fmla="*/ 173077 w 177387"/>
              <a:gd name="connsiteY6" fmla="*/ 105888 h 151309"/>
              <a:gd name="connsiteX7" fmla="*/ 101060 w 177387"/>
              <a:gd name="connsiteY7" fmla="*/ 148304 h 151309"/>
              <a:gd name="connsiteX8" fmla="*/ 19345 w 177387"/>
              <a:gd name="connsiteY8" fmla="*/ 150710 h 151309"/>
              <a:gd name="connsiteX9" fmla="*/ 95 w 177387"/>
              <a:gd name="connsiteY9" fmla="*/ 121634 h 151309"/>
              <a:gd name="connsiteX10" fmla="*/ 23728 w 177387"/>
              <a:gd name="connsiteY10" fmla="*/ 83028 h 151309"/>
              <a:gd name="connsiteX0" fmla="*/ 23728 w 177387"/>
              <a:gd name="connsiteY0" fmla="*/ 83028 h 151309"/>
              <a:gd name="connsiteX1" fmla="*/ 32480 w 177387"/>
              <a:gd name="connsiteY1" fmla="*/ 30195 h 151309"/>
              <a:gd name="connsiteX2" fmla="*/ 76495 w 177387"/>
              <a:gd name="connsiteY2" fmla="*/ 106 h 151309"/>
              <a:gd name="connsiteX3" fmla="*/ 122015 w 177387"/>
              <a:gd name="connsiteY3" fmla="*/ 20669 h 151309"/>
              <a:gd name="connsiteX4" fmla="*/ 148685 w 177387"/>
              <a:gd name="connsiteY4" fmla="*/ 22574 h 151309"/>
              <a:gd name="connsiteX5" fmla="*/ 165830 w 177387"/>
              <a:gd name="connsiteY5" fmla="*/ 68294 h 151309"/>
              <a:gd name="connsiteX6" fmla="*/ 173077 w 177387"/>
              <a:gd name="connsiteY6" fmla="*/ 105888 h 151309"/>
              <a:gd name="connsiteX7" fmla="*/ 101060 w 177387"/>
              <a:gd name="connsiteY7" fmla="*/ 148304 h 151309"/>
              <a:gd name="connsiteX8" fmla="*/ 19345 w 177387"/>
              <a:gd name="connsiteY8" fmla="*/ 150710 h 151309"/>
              <a:gd name="connsiteX9" fmla="*/ 95 w 177387"/>
              <a:gd name="connsiteY9" fmla="*/ 121634 h 151309"/>
              <a:gd name="connsiteX10" fmla="*/ 23728 w 177387"/>
              <a:gd name="connsiteY10" fmla="*/ 83028 h 1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387" h="151309">
                <a:moveTo>
                  <a:pt x="23728" y="83028"/>
                </a:moveTo>
                <a:cubicBezTo>
                  <a:pt x="29125" y="67788"/>
                  <a:pt x="24321" y="44015"/>
                  <a:pt x="32480" y="30195"/>
                </a:cubicBezTo>
                <a:cubicBezTo>
                  <a:pt x="40639" y="16375"/>
                  <a:pt x="61573" y="1694"/>
                  <a:pt x="76495" y="106"/>
                </a:cubicBezTo>
                <a:cubicBezTo>
                  <a:pt x="91418" y="-1482"/>
                  <a:pt x="108396" y="15337"/>
                  <a:pt x="122015" y="20669"/>
                </a:cubicBezTo>
                <a:cubicBezTo>
                  <a:pt x="135634" y="26001"/>
                  <a:pt x="140112" y="15271"/>
                  <a:pt x="148685" y="22574"/>
                </a:cubicBezTo>
                <a:cubicBezTo>
                  <a:pt x="157258" y="29877"/>
                  <a:pt x="163352" y="57583"/>
                  <a:pt x="165830" y="68294"/>
                </a:cubicBezTo>
                <a:cubicBezTo>
                  <a:pt x="168308" y="79005"/>
                  <a:pt x="185142" y="91918"/>
                  <a:pt x="173077" y="105888"/>
                </a:cubicBezTo>
                <a:cubicBezTo>
                  <a:pt x="161012" y="119858"/>
                  <a:pt x="126047" y="138929"/>
                  <a:pt x="101060" y="148304"/>
                </a:cubicBezTo>
                <a:cubicBezTo>
                  <a:pt x="62738" y="132914"/>
                  <a:pt x="36173" y="155155"/>
                  <a:pt x="19345" y="150710"/>
                </a:cubicBezTo>
                <a:cubicBezTo>
                  <a:pt x="2517" y="146265"/>
                  <a:pt x="-635" y="133232"/>
                  <a:pt x="95" y="121634"/>
                </a:cubicBezTo>
                <a:cubicBezTo>
                  <a:pt x="825" y="110036"/>
                  <a:pt x="18331" y="98268"/>
                  <a:pt x="23728" y="83028"/>
                </a:cubicBezTo>
                <a:close/>
              </a:path>
            </a:pathLst>
          </a:custGeom>
          <a:pattFill prst="pct25">
            <a:fgClr>
              <a:srgbClr val="9E2A5C"/>
            </a:fgClr>
            <a:bgClr>
              <a:schemeClr val="bg1"/>
            </a:bgClr>
          </a:pattFill>
          <a:ln w="3175">
            <a:solidFill>
              <a:srgbClr val="85234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599" y="1889448"/>
            <a:ext cx="1856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rgbClr val="953735"/>
                </a:solidFill>
                <a:latin typeface="Century Gothic" pitchFamily="34" charset="0"/>
              </a:rPr>
              <a:t>ЯРОСЛАВСКАЯ ОБЛАСТЬ</a:t>
            </a:r>
            <a:endParaRPr lang="ru-RU" sz="105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4607" y="1745433"/>
            <a:ext cx="704291" cy="1692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953735"/>
                </a:solidFill>
                <a:latin typeface="Century Gothic" pitchFamily="34" charset="0"/>
              </a:rPr>
              <a:t>РЫБИНСК</a:t>
            </a:r>
            <a:endParaRPr lang="ru-RU" sz="1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333551" y="1895274"/>
            <a:ext cx="45719" cy="45719"/>
          </a:xfrm>
          <a:prstGeom prst="ellipse">
            <a:avLst/>
          </a:prstGeom>
          <a:solidFill>
            <a:srgbClr val="9E2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oShape 9" descr="https://cdn.onlinewebfonts.com/svg/img_281585.png"/>
          <p:cNvSpPr>
            <a:spLocks noChangeAspect="1" noChangeArrowheads="1"/>
          </p:cNvSpPr>
          <p:nvPr/>
        </p:nvSpPr>
        <p:spPr bwMode="auto">
          <a:xfrm>
            <a:off x="2229742" y="778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194650" y="4190913"/>
            <a:ext cx="360527" cy="3605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789776" y="4170920"/>
            <a:ext cx="360527" cy="3605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95536" y="4170433"/>
            <a:ext cx="360527" cy="3605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16" descr="http://xtremesecuritytransport.eu/wp-content/uploads/2018/05/truck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9" y="4246266"/>
            <a:ext cx="208859" cy="2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54932" y="4269349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ТРАССЫ Р-104, Р-151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71" y="4243639"/>
            <a:ext cx="215087" cy="21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50302" y="4269349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Ж/Д МАГИСТРАЛЬ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53" y="4254851"/>
            <a:ext cx="232648" cy="2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54688" y="4269349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РЕЧНОЙ ПОРТ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4842064"/>
            <a:ext cx="777711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/>
            <a:r>
              <a:rPr lang="ru-RU" sz="1400" b="1" i="1" dirty="0" smtClean="0">
                <a:solidFill>
                  <a:srgbClr val="953735"/>
                </a:solidFill>
                <a:latin typeface="Century Gothic" pitchFamily="34" charset="0"/>
              </a:rPr>
              <a:t>Рыбинск</a:t>
            </a:r>
            <a:r>
              <a:rPr lang="ru-RU" sz="1400" i="1" dirty="0" smtClean="0">
                <a:latin typeface="Century Gothic" pitchFamily="34" charset="0"/>
              </a:rPr>
              <a:t> </a:t>
            </a:r>
            <a:r>
              <a:rPr lang="ru-RU" sz="1400" i="1" dirty="0">
                <a:latin typeface="Century Gothic" pitchFamily="34" charset="0"/>
              </a:rPr>
              <a:t>расположен на участке главного судоходного пути европейской России, на стыке с Волго-Балтом</a:t>
            </a:r>
          </a:p>
          <a:p>
            <a:pPr marL="92075"/>
            <a:endParaRPr lang="ru-RU" sz="1000" i="1" dirty="0">
              <a:latin typeface="Century Gothic" pitchFamily="34" charset="0"/>
            </a:endParaRPr>
          </a:p>
          <a:p>
            <a:pPr marL="92075"/>
            <a:r>
              <a:rPr lang="ru-RU" sz="1400" i="1" dirty="0">
                <a:latin typeface="Century Gothic" pitchFamily="34" charset="0"/>
              </a:rPr>
              <a:t>Железнодорожная </a:t>
            </a:r>
            <a:r>
              <a:rPr lang="ru-RU" sz="1400" i="1" dirty="0" smtClean="0">
                <a:latin typeface="Century Gothic" pitchFamily="34" charset="0"/>
              </a:rPr>
              <a:t>магистраль - связь </a:t>
            </a:r>
            <a:r>
              <a:rPr lang="ru-RU" sz="1400" i="1" dirty="0">
                <a:latin typeface="Century Gothic" pitchFamily="34" charset="0"/>
              </a:rPr>
              <a:t>с Москвой, </a:t>
            </a:r>
            <a:r>
              <a:rPr lang="ru-RU" sz="1400" i="1" dirty="0" smtClean="0">
                <a:latin typeface="Century Gothic" pitchFamily="34" charset="0"/>
              </a:rPr>
              <a:t>Санкт-Петербургом</a:t>
            </a:r>
            <a:r>
              <a:rPr lang="ru-RU" sz="1400" i="1" dirty="0">
                <a:latin typeface="Century Gothic" pitchFamily="34" charset="0"/>
              </a:rPr>
              <a:t>, </a:t>
            </a:r>
            <a:r>
              <a:rPr lang="ru-RU" sz="1400" i="1" dirty="0" smtClean="0">
                <a:latin typeface="Century Gothic" pitchFamily="34" charset="0"/>
              </a:rPr>
              <a:t>Ярославлем. Станции РЖД - Рыбинск Товарный, Рыбинск Пассажирский</a:t>
            </a:r>
          </a:p>
          <a:p>
            <a:pPr marL="444500"/>
            <a:endParaRPr lang="ru-RU" sz="1000" i="1" dirty="0">
              <a:latin typeface="Century Gothic" pitchFamily="34" charset="0"/>
            </a:endParaRPr>
          </a:p>
          <a:p>
            <a:pPr marL="88900" lvl="0">
              <a:tabLst>
                <a:tab pos="2959100" algn="l"/>
              </a:tabLst>
            </a:pPr>
            <a:r>
              <a:rPr lang="ru-RU" sz="1400" i="1" dirty="0" smtClean="0">
                <a:latin typeface="Century Gothic" pitchFamily="34" charset="0"/>
              </a:rPr>
              <a:t>Сеть </a:t>
            </a:r>
            <a:r>
              <a:rPr lang="ru-RU" sz="1400" i="1" dirty="0">
                <a:latin typeface="Century Gothic" pitchFamily="34" charset="0"/>
              </a:rPr>
              <a:t>автодорог с твердым покрытием - связь с Ярославлем </a:t>
            </a:r>
            <a:r>
              <a:rPr lang="ru-RU" sz="1400" i="1" dirty="0" smtClean="0">
                <a:latin typeface="Century Gothic" pitchFamily="34" charset="0"/>
              </a:rPr>
              <a:t>(</a:t>
            </a:r>
            <a:r>
              <a:rPr lang="ru-RU" sz="1400" i="1" dirty="0">
                <a:latin typeface="Century Gothic" pitchFamily="34" charset="0"/>
              </a:rPr>
              <a:t>82 км), Москвой (</a:t>
            </a:r>
            <a:r>
              <a:rPr lang="en-US" sz="1400" i="1" dirty="0">
                <a:latin typeface="Century Gothic" pitchFamily="34" charset="0"/>
              </a:rPr>
              <a:t>350</a:t>
            </a:r>
            <a:r>
              <a:rPr lang="ru-RU" sz="1400" i="1" dirty="0">
                <a:latin typeface="Century Gothic" pitchFamily="34" charset="0"/>
              </a:rPr>
              <a:t> км), с правобережьем Верхней </a:t>
            </a:r>
            <a:r>
              <a:rPr lang="ru-RU" sz="1400" i="1" dirty="0" smtClean="0">
                <a:latin typeface="Century Gothic" pitchFamily="34" charset="0"/>
              </a:rPr>
              <a:t>Волги, с </a:t>
            </a:r>
            <a:r>
              <a:rPr lang="ru-RU" sz="1400" i="1" dirty="0">
                <a:latin typeface="Century Gothic" pitchFamily="34" charset="0"/>
              </a:rPr>
              <a:t>крупными центрами </a:t>
            </a:r>
            <a:r>
              <a:rPr lang="ru-RU" sz="1400" i="1" dirty="0" smtClean="0">
                <a:latin typeface="Century Gothic" pitchFamily="34" charset="0"/>
              </a:rPr>
              <a:t>Вологодской области</a:t>
            </a:r>
          </a:p>
          <a:p>
            <a:pPr marL="88900" lvl="0">
              <a:tabLst>
                <a:tab pos="2959100" algn="l"/>
              </a:tabLst>
            </a:pPr>
            <a:endParaRPr lang="ru-RU" sz="700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23" y="112856"/>
            <a:ext cx="3961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ИНФРАСТРУКТУРА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806357" y="1940993"/>
            <a:ext cx="2003544" cy="1015663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221,4 км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ПРОТЯЖЕННОСТЬ ДОРОГ С ТВЕРДЫМ ПОКРЫТИЕМ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27792" y="3154770"/>
            <a:ext cx="2003544" cy="1015663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11,3 км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АВТОДОРОГ ОТРЕМОНТИРОВАНО В 2023 ГОДУ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ОКН</a:t>
            </a:r>
            <a:endParaRPr lang="ru-RU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211960" y="548680"/>
            <a:ext cx="4104456" cy="307777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РЕКОНСТРУКЦИЯ ДОМА КУПЦА ЖУРАВЛЕВА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8313" y="3789040"/>
            <a:ext cx="7849871" cy="2246769"/>
          </a:xfrm>
          <a:prstGeom prst="rect">
            <a:avLst/>
          </a:prstGeom>
          <a:solidFill>
            <a:srgbClr val="D2D2D8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Адрес: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г. Рыбинск, ул. Стоялая, д.22/ ул. Чкалова, д. 2 </a:t>
            </a:r>
          </a:p>
          <a:p>
            <a:pPr marL="179388" indent="-179388"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Земельный участок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76:20:080418:6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, площадь - 426 м</a:t>
            </a:r>
            <a:r>
              <a:rPr lang="ru-RU" altLang="ru-RU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ru-RU" altLang="ru-RU" sz="1400" baseline="300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marL="179388" indent="-179388"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Информация о собственнике: 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частная собственность</a:t>
            </a:r>
          </a:p>
          <a:p>
            <a:pPr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Расположение: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центр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т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уристические объекты и достопримечательности в шаговой доступности</a:t>
            </a:r>
            <a:endParaRPr lang="ru-RU" alt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Текущее состояние: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требуется реконструкция</a:t>
            </a:r>
          </a:p>
          <a:p>
            <a:pPr algn="just"/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Общая информация: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охранное обязательство на объект культурного наследия. Памятник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архитектуры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XIX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века в исторической части города. Площадь здания – 299 м</a:t>
            </a:r>
            <a:r>
              <a:rPr lang="ru-RU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. В этом доме проводились съемки фильма режиссера Гайдая «Двенадцать стульев». </a:t>
            </a:r>
            <a:endParaRPr lang="ru-RU" alt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/>
          <a:srcRect l="302" t="16868" r="35446" b="20189"/>
          <a:stretch/>
        </p:blipFill>
        <p:spPr>
          <a:xfrm>
            <a:off x="4395709" y="942981"/>
            <a:ext cx="3922475" cy="28818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80520" y="3522425"/>
            <a:ext cx="385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Дом купца Журавлева в 1840-ые годы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8" name="Picture 2" descr="Файл:Рыбинск, дом Журавл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7" y="944549"/>
            <a:ext cx="3840427" cy="288032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907704" y="3522425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Дом в настоящее время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7544" y="5949280"/>
            <a:ext cx="7850640" cy="738664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Восстановительные работы, сохранение архитектурного облика здания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Современный формат использования здания</a:t>
            </a:r>
            <a:endParaRPr lang="ru-RU" altLang="ru-RU" sz="1400" b="1" dirty="0">
              <a:solidFill>
                <a:schemeClr val="bg1"/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61168" y="-722214"/>
            <a:ext cx="467544" cy="3733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13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27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739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b="1" dirty="0">
                <a:solidFill>
                  <a:srgbClr val="953735"/>
                </a:solidFill>
                <a:latin typeface="Century Gothic" pitchFamily="34" charset="0"/>
              </a:rPr>
              <a:t>ЧАСТНАЯ НЕДВИЖИМОСТЬ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1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95936" y="548680"/>
            <a:ext cx="4464496" cy="523220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ВОССТАНОВЛЕНИЕ ЗДАНИЯ, ОБЪЕКТА КУЛЬТУРНОГО НАСЛЕДИЯ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890003" y="1155138"/>
            <a:ext cx="3570429" cy="3105439"/>
          </a:xfrm>
          <a:prstGeom prst="rect">
            <a:avLst/>
          </a:prstGeom>
          <a:solidFill>
            <a:srgbClr val="D2D2D8"/>
          </a:solidFill>
          <a:ln w="9525">
            <a:noFill/>
            <a:miter lim="800000"/>
            <a:headEnd/>
            <a:tailEnd/>
          </a:ln>
        </p:spPr>
        <p:txBody>
          <a:bodyPr wrap="square" lIns="88366" tIns="44183" rIns="88366" bIns="44183">
            <a:spAutoFit/>
          </a:bodyPr>
          <a:lstStyle/>
          <a:p>
            <a:pPr algn="just"/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Адрес: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. Рыбинск,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ул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Советская, д. 3 </a:t>
            </a:r>
          </a:p>
          <a:p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Информация о собственнике: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частная</a:t>
            </a:r>
          </a:p>
          <a:p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Текущее состояние: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ведется реконструкция</a:t>
            </a:r>
          </a:p>
          <a:p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Земельный участок: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76:20:080434:99,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площадь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7924 м</a:t>
            </a:r>
            <a:r>
              <a:rPr lang="ru-RU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2</a:t>
            </a:r>
          </a:p>
          <a:p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Расположение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Центр города,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туристические объекты и достопримечательности в шаговой доступности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Стоимость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</a:t>
            </a: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договорная</a:t>
            </a:r>
            <a:endParaRPr lang="ru-RU" alt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Дополнительная информация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о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бъект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культурного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наследия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552" y="3284984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Здание в настоящее время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90003" y="4566027"/>
            <a:ext cx="3570429" cy="2031325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r"/>
            <a:endParaRPr lang="ru-RU" sz="1400" b="1" dirty="0" smtClean="0">
              <a:solidFill>
                <a:srgbClr val="953735"/>
              </a:solidFill>
              <a:latin typeface="Century Gothic" pitchFamily="34" charset="0"/>
            </a:endParaRPr>
          </a:p>
          <a:p>
            <a:pPr algn="r"/>
            <a:r>
              <a:rPr lang="ru-RU" sz="14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Создание административного, общественно-культурного центра, гостиничного комплекса (до 3-4 звезд), предприятия общественного питания с восстановлением исторического облика здания</a:t>
            </a:r>
          </a:p>
          <a:p>
            <a:pPr algn="just"/>
            <a:endParaRPr lang="ru-RU" altLang="ru-RU" sz="1400" b="1" dirty="0" smtClean="0">
              <a:solidFill>
                <a:schemeClr val="bg1"/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993" y="3645024"/>
            <a:ext cx="4302225" cy="2682463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7" t="35632" r="33942" b="28376"/>
          <a:stretch/>
        </p:blipFill>
        <p:spPr bwMode="auto">
          <a:xfrm>
            <a:off x="468313" y="1125708"/>
            <a:ext cx="4319587" cy="21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93552" y="6381328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Здание госбанка в 1846-1850гг.</a:t>
            </a:r>
          </a:p>
        </p:txBody>
      </p:sp>
    </p:spTree>
    <p:extLst>
      <p:ext uri="{BB962C8B-B14F-4D97-AF65-F5344CB8AC3E}">
        <p14:creationId xmlns:p14="http://schemas.microsoft.com/office/powerpoint/2010/main" val="1959132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761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ОБЩЕСТВЕННЫЕ ТЕРРИТОРИИ</a:t>
            </a:r>
            <a:endParaRPr lang="ru-RU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2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81765" y="476672"/>
            <a:ext cx="5022683" cy="523220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ВОССТАНОВЛЕНИЕ </a:t>
            </a:r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УСАДЬБЫ </a:t>
            </a: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МИХАЛКОВЫХ,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БЛАГОУСТРОЙСТВО ПЕТРОВСКОГО ПАРКА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6" name="Picture 2" descr="http://gazeta-rybinsk.ru/wp-content/uploads/2018/02/%D0%BF%D1%80%D0%BE%D0%B5%D0%BA%D1%82%D1%8B-19_02-10.jpg"/>
          <p:cNvPicPr>
            <a:picLocks noChangeAspect="1" noChangeArrowheads="1"/>
          </p:cNvPicPr>
          <p:nvPr/>
        </p:nvPicPr>
        <p:blipFill>
          <a:blip r:embed="rId2" cstate="print"/>
          <a:srcRect l="7059" t="13331" r="3034"/>
          <a:stretch>
            <a:fillRect/>
          </a:stretch>
        </p:blipFill>
        <p:spPr bwMode="auto">
          <a:xfrm>
            <a:off x="0" y="1006503"/>
            <a:ext cx="4573016" cy="3068960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08" y="4318871"/>
            <a:ext cx="3646864" cy="24224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7458" y="4123288"/>
            <a:ext cx="2339752" cy="15637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07110" y="5358683"/>
            <a:ext cx="118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Ротонда</a:t>
            </a:r>
            <a:endParaRPr lang="ru-RU" sz="1400" b="1" i="1" dirty="0">
              <a:solidFill>
                <a:schemeClr val="bg1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3515" y="6406309"/>
            <a:ext cx="183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Липовая аллея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16016" y="1124744"/>
            <a:ext cx="4419574" cy="4524315"/>
          </a:xfrm>
          <a:prstGeom prst="rect">
            <a:avLst/>
          </a:prstGeom>
          <a:solidFill>
            <a:srgbClr val="D2D2D8"/>
          </a:solidFill>
        </p:spPr>
        <p:txBody>
          <a:bodyPr wrap="square">
            <a:spAutoFit/>
          </a:bodyPr>
          <a:lstStyle/>
          <a:p>
            <a:pPr algn="just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Адрес: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г.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Рыбинск,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ул.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Свердлова, левый берег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Земельный участок: </a:t>
            </a:r>
          </a:p>
          <a:p>
            <a:pPr algn="just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76:20:030416:74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площадь 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- 82372 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м</a:t>
            </a:r>
            <a:r>
              <a:rPr lang="ru-RU" sz="1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2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; 76:20:030416:66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, площадь – 7638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м</a:t>
            </a:r>
            <a:r>
              <a:rPr lang="ru-RU" sz="1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2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; 76:20:030416:78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, площадь –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36858 м</a:t>
            </a:r>
            <a:r>
              <a:rPr lang="ru-RU" sz="1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2</a:t>
            </a:r>
            <a:endParaRPr lang="ru-RU" sz="1200" baseline="300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Информация о собственнике: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муниципальная собственность</a:t>
            </a:r>
          </a:p>
          <a:p>
            <a:pPr algn="just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Условия предоставления: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аренда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Расположение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: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набережная, левый берег р. Волги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Дополнительная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информация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: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объект культурного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наследия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федерального значения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Особо охраняемая природная территория Ярославской области. </a:t>
            </a:r>
          </a:p>
          <a:p>
            <a:pPr lvl="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Парк: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время постройки парка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I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половина XVIII в.  Петровский парк - один из старейших и живописнейших зеленых уголков Рыбинска. Сооружения: терраса с ротондой, грот, спортивные площадки. Частично сохранилось ограждение парка. 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Усадьба Михалковых: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время постройки усадьбы - XVIII-XX вв. Сооружения: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Главный дом, Учебный корпус, Контора, Флигель для кучеров, Дом управляющего, Кладовые, Дом для приезжающих, Конюшня, Башня водонапорная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16016" y="5733256"/>
            <a:ext cx="4419575" cy="1123384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 восстановление и наполнение зданий усадьбы Михалковых (для бизнеса)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 благоустройство Петровского парка;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 наполнение парка спортивными, досуговыми, культурными активностями 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40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628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ЧАСТНЫЙ ПРОЕКТ</a:t>
            </a:r>
            <a:endParaRPr lang="ru-RU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318" y="6218148"/>
            <a:ext cx="8562130" cy="523220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с</a:t>
            </a: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оздание</a:t>
            </a:r>
            <a:r>
              <a:rPr lang="ru-RU" sz="1400" b="1" dirty="0" smtClean="0">
                <a:solidFill>
                  <a:srgbClr val="953735"/>
                </a:solidFill>
                <a:latin typeface="Century Gothic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многофункционального пространства для развития разных видов бизнеса</a:t>
            </a:r>
          </a:p>
        </p:txBody>
      </p:sp>
      <p:pic>
        <p:nvPicPr>
          <p:cNvPr id="16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34200" r="15556" b="19629"/>
          <a:stretch>
            <a:fillRect/>
          </a:stretch>
        </p:blipFill>
        <p:spPr bwMode="auto">
          <a:xfrm>
            <a:off x="492845" y="968954"/>
            <a:ext cx="523150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5796136" y="951888"/>
            <a:ext cx="2808312" cy="3413216"/>
          </a:xfrm>
          <a:prstGeom prst="rect">
            <a:avLst/>
          </a:prstGeom>
          <a:solidFill>
            <a:srgbClr val="D2D2D8"/>
          </a:solidFill>
          <a:ln w="9525">
            <a:noFill/>
            <a:miter lim="800000"/>
            <a:headEnd/>
            <a:tailEnd/>
          </a:ln>
        </p:spPr>
        <p:txBody>
          <a:bodyPr wrap="square" lIns="88366" tIns="44183" rIns="88366" bIns="44183">
            <a:spAutoFit/>
          </a:bodyPr>
          <a:lstStyle/>
          <a:p>
            <a:pPr algn="just"/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Адрес: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. Рыбинск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, </a:t>
            </a:r>
          </a:p>
          <a:p>
            <a:pPr algn="just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ул. Фурманова, 4</a:t>
            </a:r>
          </a:p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Информация о собственнике: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частная</a:t>
            </a:r>
          </a:p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Текущее состояние: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территория частично освоена</a:t>
            </a:r>
          </a:p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Земельные участки: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общая площадь всех земельных участков 3,93 га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земельные участки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под реализацию 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76:20:080101:481  -  0,78 га; 76:20:080101:153  -  2,2 га</a:t>
            </a:r>
            <a:endParaRPr lang="ru-RU" sz="12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Расположение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Центр города,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высокая плотность застройки,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65%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населения в 10-минутной транспортной доступности 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  <a:p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Стоимость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: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договорная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30313" t="26200" r="35038" b="27600"/>
          <a:stretch/>
        </p:blipFill>
        <p:spPr>
          <a:xfrm>
            <a:off x="468313" y="3367634"/>
            <a:ext cx="3648405" cy="27363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160" y="4358348"/>
            <a:ext cx="3570288" cy="177937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39952" y="548680"/>
            <a:ext cx="4464496" cy="307777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РАЗВИТИЕ РИТЕЙЛ-ПАРКА «МАКСИ» 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13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755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b="1" dirty="0" smtClean="0">
                <a:solidFill>
                  <a:srgbClr val="953735"/>
                </a:solidFill>
                <a:latin typeface="Century Gothic" pitchFamily="34" charset="0"/>
              </a:rPr>
              <a:t>ИНФРАСТРУКТУРНЫЙ ПРОЕКТ</a:t>
            </a:r>
            <a:endParaRPr lang="ru-RU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95936" y="548680"/>
            <a:ext cx="4464496" cy="307777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СТРОИТЕЛЬСТВО МОСТОВ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8313" y="3356992"/>
            <a:ext cx="7982114" cy="1120526"/>
          </a:xfrm>
          <a:prstGeom prst="rect">
            <a:avLst/>
          </a:prstGeom>
          <a:solidFill>
            <a:srgbClr val="D2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1400" spc="-20" dirty="0">
                <a:solidFill>
                  <a:srgbClr val="424860"/>
                </a:solidFill>
                <a:latin typeface="Century Gothic" pitchFamily="34" charset="0"/>
              </a:rPr>
              <a:t>Согласно Генплану в Рыбинске предусмотрено строительство </a:t>
            </a:r>
            <a:r>
              <a:rPr lang="ru-RU" sz="1400" spc="-20" dirty="0" smtClean="0">
                <a:solidFill>
                  <a:srgbClr val="424860"/>
                </a:solidFill>
                <a:latin typeface="Century Gothic" pitchFamily="34" charset="0"/>
              </a:rPr>
              <a:t>трёх мостов</a:t>
            </a:r>
            <a:r>
              <a:rPr lang="ru-RU" sz="1400" spc="-20" dirty="0">
                <a:solidFill>
                  <a:srgbClr val="424860"/>
                </a:solidFill>
                <a:latin typeface="Century Gothic" pitchFamily="34" charset="0"/>
              </a:rPr>
              <a:t>.</a:t>
            </a:r>
          </a:p>
          <a:p>
            <a:r>
              <a:rPr lang="ru-RU" sz="1400" spc="-20" dirty="0" smtClean="0">
                <a:solidFill>
                  <a:srgbClr val="424860"/>
                </a:solidFill>
                <a:latin typeface="Century Gothic" pitchFamily="34" charset="0"/>
              </a:rPr>
              <a:t>Для </a:t>
            </a:r>
            <a:r>
              <a:rPr lang="ru-RU" sz="1400" spc="-20" dirty="0">
                <a:solidFill>
                  <a:srgbClr val="424860"/>
                </a:solidFill>
                <a:latin typeface="Century Gothic" pitchFamily="34" charset="0"/>
              </a:rPr>
              <a:t>вывода транзитного движения из города Рыбинска проектом предлагается новая трасса автодороги Федерального значения (Сергиев-Посад – Рыбинск – Череповец) в обход города с восточной стороны со строительством мостового перехода через р. </a:t>
            </a:r>
            <a:r>
              <a:rPr lang="ru-RU" sz="1400" spc="-20" dirty="0" smtClean="0">
                <a:solidFill>
                  <a:srgbClr val="424860"/>
                </a:solidFill>
                <a:latin typeface="Century Gothic" pitchFamily="34" charset="0"/>
              </a:rPr>
              <a:t>Волгу, в </a:t>
            </a:r>
            <a:r>
              <a:rPr lang="ru-RU" sz="1400" spc="-20" dirty="0">
                <a:solidFill>
                  <a:srgbClr val="424860"/>
                </a:solidFill>
                <a:latin typeface="Century Gothic" pitchFamily="34" charset="0"/>
              </a:rPr>
              <a:t>том числе 2-х новых мостов через р. Волгу и одного через р. </a:t>
            </a:r>
            <a:r>
              <a:rPr lang="ru-RU" sz="1400" spc="-20" dirty="0" smtClean="0">
                <a:solidFill>
                  <a:srgbClr val="424860"/>
                </a:solidFill>
                <a:latin typeface="Century Gothic" pitchFamily="34" charset="0"/>
              </a:rPr>
              <a:t>Шексну</a:t>
            </a:r>
            <a:endParaRPr lang="ru-RU" sz="1400" spc="-20" dirty="0">
              <a:solidFill>
                <a:srgbClr val="424860"/>
              </a:solidFill>
              <a:latin typeface="Century Gothic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8313" y="4666616"/>
            <a:ext cx="7992119" cy="1600438"/>
          </a:xfrm>
          <a:prstGeom prst="rect">
            <a:avLst/>
          </a:prstGeom>
          <a:solidFill>
            <a:srgbClr val="7C7D90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Строительство с восточной стороны города объездного автомобильного моста для грузового транспорта на принципах ГЧП (концессии)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Строительство автомобильного моста, соединяющего микрорайоны Прибрежный и Волжский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Строительство объездного моста вокруг дамбы ГЭС, соединяющего микрорайоны Волжский и Заволжье</a:t>
            </a:r>
            <a:endParaRPr lang="en-US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1" t="22587" r="22364" b="26600"/>
          <a:stretch/>
        </p:blipFill>
        <p:spPr bwMode="auto">
          <a:xfrm>
            <a:off x="468313" y="980728"/>
            <a:ext cx="3328552" cy="216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2" t="22589" r="20465" b="28369"/>
          <a:stretch/>
        </p:blipFill>
        <p:spPr bwMode="auto">
          <a:xfrm>
            <a:off x="3851920" y="980728"/>
            <a:ext cx="2287370" cy="216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0" t="33127" r="5515" b="19454"/>
          <a:stretch/>
        </p:blipFill>
        <p:spPr bwMode="auto">
          <a:xfrm>
            <a:off x="6192805" y="980728"/>
            <a:ext cx="2257622" cy="216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732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79624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sz="15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1500" b="1" dirty="0" smtClean="0">
                <a:solidFill>
                  <a:srgbClr val="953735"/>
                </a:solidFill>
                <a:latin typeface="Century Gothic" pitchFamily="34" charset="0"/>
              </a:rPr>
              <a:t>ОБЪЕКТЫ НЕЗАВЕРШЕННОГО СТРОИТЕЛЬСТВА</a:t>
            </a:r>
            <a:endParaRPr lang="ru-RU" sz="15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95936" y="548680"/>
            <a:ext cx="4464496" cy="307777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МИКРОРАЙОН «БАМ»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4231"/>
          <a:stretch/>
        </p:blipFill>
        <p:spPr bwMode="auto">
          <a:xfrm>
            <a:off x="415638" y="1052736"/>
            <a:ext cx="2511852" cy="1564824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5638" y="2708920"/>
            <a:ext cx="2061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Приборостроителей, </a:t>
            </a:r>
            <a:r>
              <a:rPr lang="ru-RU" altLang="ru-RU" sz="1200" dirty="0" smtClean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32</a:t>
            </a:r>
          </a:p>
          <a:p>
            <a:r>
              <a:rPr lang="ru-RU" altLang="ru-RU" sz="1100" spc="-20" dirty="0">
                <a:solidFill>
                  <a:srgbClr val="424860"/>
                </a:solidFill>
                <a:latin typeface="Century Gothic" pitchFamily="34" charset="0"/>
              </a:rPr>
              <a:t>Объект на торгах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487053" y="5884456"/>
            <a:ext cx="2169891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Приборостроителей, </a:t>
            </a:r>
            <a:r>
              <a:rPr lang="ru-RU" altLang="ru-RU" sz="1200" dirty="0" smtClean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26</a:t>
            </a:r>
          </a:p>
          <a:p>
            <a:r>
              <a:rPr lang="ru-RU" altLang="ru-RU" sz="1100" spc="-20" dirty="0">
                <a:solidFill>
                  <a:srgbClr val="424860"/>
                </a:solidFill>
                <a:latin typeface="Century Gothic" pitchFamily="34" charset="0"/>
              </a:rPr>
              <a:t>Объект на торгах </a:t>
            </a:r>
            <a:endParaRPr lang="en-US" altLang="ru-RU" sz="1100" spc="-20" dirty="0" smtClean="0">
              <a:solidFill>
                <a:srgbClr val="424860"/>
              </a:solidFill>
              <a:latin typeface="Century Gothic" pitchFamily="34" charset="0"/>
            </a:endParaRPr>
          </a:p>
          <a:p>
            <a:r>
              <a:rPr lang="ru-RU" altLang="ru-RU" sz="1100" spc="-20" dirty="0" smtClean="0">
                <a:solidFill>
                  <a:srgbClr val="424860"/>
                </a:solidFill>
                <a:latin typeface="Century Gothic" pitchFamily="34" charset="0"/>
              </a:rPr>
              <a:t>Жилищное строительство</a:t>
            </a:r>
            <a:endParaRPr lang="ru-RU" altLang="ru-RU" sz="1100" spc="-20" dirty="0">
              <a:solidFill>
                <a:srgbClr val="424860"/>
              </a:solidFill>
              <a:latin typeface="Century Gothic" pitchFamily="34" charset="0"/>
            </a:endParaRPr>
          </a:p>
          <a:p>
            <a:endParaRPr lang="ru-RU" altLang="ru-RU" sz="1200" dirty="0">
              <a:latin typeface="Century Gothic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8786"/>
          <a:stretch/>
        </p:blipFill>
        <p:spPr bwMode="auto">
          <a:xfrm>
            <a:off x="395536" y="4219108"/>
            <a:ext cx="2481610" cy="1611116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395536" y="5877272"/>
            <a:ext cx="25319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Приборостроителей, </a:t>
            </a:r>
            <a:r>
              <a:rPr lang="ru-RU" altLang="ru-RU" sz="1200" dirty="0" smtClean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16</a:t>
            </a:r>
          </a:p>
          <a:p>
            <a:r>
              <a:rPr lang="ru-RU" altLang="ru-RU" sz="1100" spc="-20" dirty="0">
                <a:solidFill>
                  <a:srgbClr val="424860"/>
                </a:solidFill>
                <a:latin typeface="Century Gothic" pitchFamily="34" charset="0"/>
              </a:rPr>
              <a:t>Право собственности на объект не зарегистрировано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22018" y="4217228"/>
            <a:ext cx="2329114" cy="1611116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29" name="Прямоугольник 28"/>
          <p:cNvSpPr/>
          <p:nvPr/>
        </p:nvSpPr>
        <p:spPr>
          <a:xfrm>
            <a:off x="6235891" y="4217228"/>
            <a:ext cx="2296549" cy="1611116"/>
          </a:xfrm>
          <a:prstGeom prst="rect">
            <a:avLst/>
          </a:prstGeom>
          <a:solidFill>
            <a:srgbClr val="7C7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ru-RU" sz="12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 algn="r"/>
            <a:endParaRPr lang="ru-RU" sz="1200" b="1" dirty="0" smtClean="0">
              <a:solidFill>
                <a:srgbClr val="85234D"/>
              </a:solidFill>
              <a:latin typeface="Century Gothic" pitchFamily="34" charset="0"/>
            </a:endParaRPr>
          </a:p>
          <a:p>
            <a:r>
              <a:rPr lang="ru-RU" sz="1500" b="1" spc="-20" dirty="0" smtClean="0">
                <a:solidFill>
                  <a:schemeClr val="bg1"/>
                </a:solidFill>
                <a:latin typeface="Century Gothic" pitchFamily="34" charset="0"/>
              </a:rPr>
              <a:t>Жилищное, общественно-деловое строительство</a:t>
            </a:r>
            <a:endParaRPr lang="ru-RU" sz="1500" b="1" spc="-2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2943"/>
          <a:stretch/>
        </p:blipFill>
        <p:spPr bwMode="auto">
          <a:xfrm>
            <a:off x="4621150" y="1052736"/>
            <a:ext cx="3911290" cy="2932475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32" name="TextBox 14"/>
          <p:cNvSpPr txBox="1">
            <a:spLocks noChangeArrowheads="1"/>
          </p:cNvSpPr>
          <p:nvPr/>
        </p:nvSpPr>
        <p:spPr bwMode="auto">
          <a:xfrm>
            <a:off x="6512774" y="2382743"/>
            <a:ext cx="19476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b="1" dirty="0">
                <a:latin typeface="Century Gothic" panose="020B0502020202020204" pitchFamily="34" charset="0"/>
                <a:cs typeface="Times New Roman" pitchFamily="18" charset="0"/>
              </a:rPr>
              <a:t>Приборостроителей, 16</a:t>
            </a:r>
          </a:p>
        </p:txBody>
      </p:sp>
      <p:sp>
        <p:nvSpPr>
          <p:cNvPr id="33" name="TextBox 15"/>
          <p:cNvSpPr txBox="1">
            <a:spLocks noChangeArrowheads="1"/>
          </p:cNvSpPr>
          <p:nvPr/>
        </p:nvSpPr>
        <p:spPr bwMode="auto">
          <a:xfrm>
            <a:off x="5896726" y="2853060"/>
            <a:ext cx="19876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000" b="1">
                <a:latin typeface="Century Gothic" panose="020B0502020202020204" pitchFamily="34" charset="0"/>
                <a:cs typeface="Times New Roman" pitchFamily="18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ru-RU" altLang="ru-RU" dirty="0"/>
              <a:t>Приборостроителей, 26</a:t>
            </a:r>
          </a:p>
        </p:txBody>
      </p:sp>
      <p:sp>
        <p:nvSpPr>
          <p:cNvPr id="34" name="TextBox 16"/>
          <p:cNvSpPr txBox="1">
            <a:spLocks noChangeArrowheads="1"/>
          </p:cNvSpPr>
          <p:nvPr/>
        </p:nvSpPr>
        <p:spPr bwMode="auto">
          <a:xfrm>
            <a:off x="6831324" y="3502720"/>
            <a:ext cx="18149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000" b="1">
                <a:latin typeface="Century Gothic" panose="020B0502020202020204" pitchFamily="34" charset="0"/>
                <a:cs typeface="Times New Roman" pitchFamily="18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ru-RU" altLang="ru-RU" dirty="0"/>
              <a:t>Приборостроителей, 32</a:t>
            </a:r>
          </a:p>
        </p:txBody>
      </p:sp>
    </p:spTree>
    <p:extLst>
      <p:ext uri="{BB962C8B-B14F-4D97-AF65-F5344CB8AC3E}">
        <p14:creationId xmlns:p14="http://schemas.microsoft.com/office/powerpoint/2010/main" val="3048776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2856"/>
            <a:ext cx="79624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sz="15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1500" b="1" dirty="0" smtClean="0">
                <a:solidFill>
                  <a:srgbClr val="953735"/>
                </a:solidFill>
                <a:latin typeface="Century Gothic" pitchFamily="34" charset="0"/>
              </a:rPr>
              <a:t>ОБЪЕКТЫ НЕЗАВЕРШЕННОГО СТРОИТЕЛЬСТВА</a:t>
            </a:r>
            <a:endParaRPr lang="ru-RU" sz="15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6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95936" y="548680"/>
            <a:ext cx="4464496" cy="307777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МИКРОРАЙОН «СЕВЕРНЫЙ»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1464" y="964561"/>
            <a:ext cx="4527200" cy="304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1464" y="4077072"/>
            <a:ext cx="4527200" cy="2365516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26" name="Прямоугольник 25"/>
          <p:cNvSpPr/>
          <p:nvPr/>
        </p:nvSpPr>
        <p:spPr>
          <a:xfrm>
            <a:off x="5450478" y="964561"/>
            <a:ext cx="3009954" cy="2474812"/>
          </a:xfrm>
          <a:prstGeom prst="rect">
            <a:avLst/>
          </a:prstGeom>
          <a:solidFill>
            <a:srgbClr val="D2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66725"/>
            <a:endParaRPr lang="ru-RU" altLang="ru-RU" sz="1500" spc="-20" dirty="0" smtClean="0">
              <a:solidFill>
                <a:srgbClr val="424860"/>
              </a:solidFill>
              <a:latin typeface="Century Gothic" pitchFamily="34" charset="0"/>
            </a:endParaRPr>
          </a:p>
          <a:p>
            <a:pPr defTabSz="466725"/>
            <a:r>
              <a:rPr lang="ru-RU" altLang="ru-RU" sz="1500" spc="-20" dirty="0" smtClean="0">
                <a:solidFill>
                  <a:srgbClr val="424860"/>
                </a:solidFill>
                <a:latin typeface="Century Gothic" pitchFamily="34" charset="0"/>
              </a:rPr>
              <a:t>Объект </a:t>
            </a:r>
            <a:r>
              <a:rPr lang="ru-RU" altLang="ru-RU" sz="1500" spc="-20" dirty="0">
                <a:solidFill>
                  <a:srgbClr val="424860"/>
                </a:solidFill>
                <a:latin typeface="Century Gothic" pitchFamily="34" charset="0"/>
              </a:rPr>
              <a:t>незавершенного строительства, </a:t>
            </a:r>
            <a:r>
              <a:rPr lang="ru-RU" altLang="ru-RU" sz="1500" spc="-20" dirty="0" smtClean="0">
                <a:solidFill>
                  <a:srgbClr val="424860"/>
                </a:solidFill>
                <a:latin typeface="Century Gothic" pitchFamily="34" charset="0"/>
              </a:rPr>
              <a:t>г</a:t>
            </a:r>
            <a:r>
              <a:rPr lang="ru-RU" altLang="ru-RU" sz="1500" spc="-20" dirty="0">
                <a:solidFill>
                  <a:srgbClr val="424860"/>
                </a:solidFill>
                <a:latin typeface="Century Gothic" pitchFamily="34" charset="0"/>
              </a:rPr>
              <a:t>. Рыбинск, ул. Баженова, д. </a:t>
            </a:r>
            <a:r>
              <a:rPr lang="ru-RU" altLang="ru-RU" sz="1500" spc="-20" dirty="0" smtClean="0">
                <a:solidFill>
                  <a:srgbClr val="424860"/>
                </a:solidFill>
                <a:latin typeface="Century Gothic" pitchFamily="34" charset="0"/>
              </a:rPr>
              <a:t>11б</a:t>
            </a:r>
          </a:p>
          <a:p>
            <a:pPr defTabSz="466725"/>
            <a:endParaRPr lang="ru-RU" altLang="ru-RU" sz="1500" spc="-20" dirty="0" smtClean="0">
              <a:solidFill>
                <a:srgbClr val="424860"/>
              </a:solidFill>
              <a:latin typeface="Century Gothic" pitchFamily="34" charset="0"/>
            </a:endParaRPr>
          </a:p>
          <a:p>
            <a:pPr defTabSz="466725"/>
            <a:r>
              <a:rPr lang="ru-RU" altLang="ru-RU" sz="1500" spc="-20" dirty="0" smtClean="0">
                <a:solidFill>
                  <a:srgbClr val="424860"/>
                </a:solidFill>
                <a:latin typeface="Century Gothic" pitchFamily="34" charset="0"/>
              </a:rPr>
              <a:t>Объект на торгах</a:t>
            </a:r>
            <a:endParaRPr lang="ru-RU" altLang="ru-RU" sz="1500" spc="-20" dirty="0">
              <a:solidFill>
                <a:srgbClr val="424860"/>
              </a:solidFill>
              <a:latin typeface="Century Gothic" pitchFamily="34" charset="0"/>
            </a:endParaRPr>
          </a:p>
          <a:p>
            <a:pPr defTabSz="466725"/>
            <a:endParaRPr lang="ru-RU" altLang="ru-RU" sz="1500" spc="-20" dirty="0">
              <a:solidFill>
                <a:srgbClr val="424860"/>
              </a:solidFill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69124" y="5157192"/>
            <a:ext cx="3435325" cy="1265514"/>
          </a:xfrm>
          <a:prstGeom prst="rect">
            <a:avLst/>
          </a:prstGeom>
          <a:solidFill>
            <a:srgbClr val="7C7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ru-RU" sz="12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pPr algn="r"/>
            <a:endParaRPr lang="ru-RU" sz="1200" b="1" dirty="0" smtClean="0">
              <a:solidFill>
                <a:srgbClr val="85234D"/>
              </a:solidFill>
              <a:latin typeface="Century Gothic" pitchFamily="34" charset="0"/>
            </a:endParaRPr>
          </a:p>
          <a:p>
            <a:r>
              <a:rPr lang="ru-RU" sz="1500" b="1" spc="-20" dirty="0" smtClean="0">
                <a:solidFill>
                  <a:schemeClr val="bg1"/>
                </a:solidFill>
                <a:latin typeface="Century Gothic" pitchFamily="34" charset="0"/>
              </a:rPr>
              <a:t>Общественно-деловое строительство, спорткомплекс, фитнес-центр</a:t>
            </a:r>
            <a:endParaRPr lang="ru-RU" sz="1500" b="1" spc="-2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73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6951"/>
          <a:stretch/>
        </p:blipFill>
        <p:spPr bwMode="auto">
          <a:xfrm>
            <a:off x="177134" y="2991434"/>
            <a:ext cx="5042938" cy="233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11" name="TextBox 10"/>
          <p:cNvSpPr txBox="1"/>
          <p:nvPr/>
        </p:nvSpPr>
        <p:spPr>
          <a:xfrm>
            <a:off x="395536" y="112856"/>
            <a:ext cx="79624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953735"/>
                </a:solidFill>
                <a:latin typeface="Century Gothic" pitchFamily="34" charset="0"/>
              </a:rPr>
              <a:t>ИНВЕСТИЦИОННЫЕ ПРЕДЛОЖЕНИЯ</a:t>
            </a:r>
            <a:r>
              <a:rPr lang="en-US" sz="1500" b="1" dirty="0" smtClean="0">
                <a:solidFill>
                  <a:srgbClr val="953735"/>
                </a:solidFill>
                <a:latin typeface="Century Gothic" pitchFamily="34" charset="0"/>
              </a:rPr>
              <a:t>|</a:t>
            </a:r>
            <a:r>
              <a:rPr lang="ru-RU" sz="1500" b="1" dirty="0" smtClean="0">
                <a:solidFill>
                  <a:srgbClr val="953735"/>
                </a:solidFill>
                <a:latin typeface="Century Gothic" pitchFamily="34" charset="0"/>
              </a:rPr>
              <a:t>ОБЪЕКТЫ НЕЗАВЕРШЕННОГО СТРОИТЕЛЬСТВА</a:t>
            </a:r>
            <a:endParaRPr lang="ru-RU" sz="15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en-US" dirty="0" smtClean="0">
                <a:latin typeface="Century Gothic" panose="020B0502020202020204" pitchFamily="34" charset="0"/>
              </a:rPr>
              <a:t>7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95936" y="548680"/>
            <a:ext cx="4464496" cy="307777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МИКРОРАЙОН «ЦЕНТРАЛЬНЫЙ»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08821" y="3212976"/>
            <a:ext cx="3051611" cy="1878243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06094" y="923974"/>
            <a:ext cx="3054338" cy="1946851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5366101" y="2863969"/>
            <a:ext cx="16541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 err="1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Карякинская</a:t>
            </a:r>
            <a:r>
              <a:rPr lang="ru-RU" altLang="ru-RU" sz="1200" dirty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, уч. 8 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364088" y="5096217"/>
            <a:ext cx="1792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latin typeface="Century Gothic" pitchFamily="34" charset="0"/>
                <a:ea typeface="Arial Unicode MS" pitchFamily="34" charset="-128"/>
                <a:cs typeface="Arial" pitchFamily="34" charset="0"/>
              </a:rPr>
              <a:t>Герцена, 29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131839" y="923974"/>
            <a:ext cx="2088233" cy="1946851"/>
          </a:xfrm>
          <a:prstGeom prst="rect">
            <a:avLst/>
          </a:prstGeom>
          <a:solidFill>
            <a:srgbClr val="D2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66725"/>
            <a:r>
              <a:rPr lang="ru-RU" altLang="ru-RU" sz="1500" spc="-20" dirty="0" smtClean="0">
                <a:solidFill>
                  <a:srgbClr val="424860"/>
                </a:solidFill>
                <a:latin typeface="Century Gothic" pitchFamily="34" charset="0"/>
              </a:rPr>
              <a:t>Подготовка к </a:t>
            </a:r>
            <a:r>
              <a:rPr lang="ru-RU" altLang="ru-RU" sz="1500" spc="-20" dirty="0">
                <a:solidFill>
                  <a:srgbClr val="424860"/>
                </a:solidFill>
                <a:latin typeface="Century Gothic" pitchFamily="34" charset="0"/>
              </a:rPr>
              <a:t>проведению </a:t>
            </a:r>
            <a:r>
              <a:rPr lang="ru-RU" altLang="ru-RU" sz="1500" spc="-20" dirty="0" smtClean="0">
                <a:solidFill>
                  <a:srgbClr val="424860"/>
                </a:solidFill>
                <a:latin typeface="Century Gothic" pitchFamily="34" charset="0"/>
              </a:rPr>
              <a:t>торгов, выставление на торги</a:t>
            </a:r>
            <a:endParaRPr lang="ru-RU" altLang="ru-RU" sz="1500" spc="-20" dirty="0">
              <a:solidFill>
                <a:srgbClr val="424860"/>
              </a:solidFill>
              <a:latin typeface="Century Gothic" pitchFamily="34" charset="0"/>
            </a:endParaRPr>
          </a:p>
          <a:p>
            <a:pPr defTabSz="466725"/>
            <a:endParaRPr lang="ru-RU" altLang="ru-RU" sz="1500" spc="-20" dirty="0">
              <a:solidFill>
                <a:srgbClr val="424860"/>
              </a:solidFill>
              <a:latin typeface="Century Gothic" pitchFamily="34" charset="0"/>
            </a:endParaRPr>
          </a:p>
          <a:p>
            <a:pPr defTabSz="466725"/>
            <a:endParaRPr lang="ru-RU" altLang="ru-RU" sz="1500" spc="-20" dirty="0">
              <a:solidFill>
                <a:srgbClr val="424860"/>
              </a:solidFill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9294" y="5492257"/>
            <a:ext cx="8599143" cy="1162542"/>
          </a:xfrm>
          <a:prstGeom prst="rect">
            <a:avLst/>
          </a:prstGeom>
          <a:solidFill>
            <a:srgbClr val="7C7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ru-RU" sz="1200" b="1" dirty="0" smtClean="0">
                <a:solidFill>
                  <a:srgbClr val="953735"/>
                </a:solidFill>
                <a:latin typeface="Century Gothic" pitchFamily="34" charset="0"/>
              </a:rPr>
              <a:t>КОНЦЕПЦИЯ</a:t>
            </a:r>
          </a:p>
          <a:p>
            <a:r>
              <a:rPr lang="ru-RU" sz="1500" b="1" spc="-20" dirty="0" smtClean="0">
                <a:solidFill>
                  <a:schemeClr val="bg1"/>
                </a:solidFill>
                <a:latin typeface="Century Gothic" pitchFamily="34" charset="0"/>
              </a:rPr>
              <a:t>Общественно-деловое, жилищное строительство, магазин, офис, гостиница, </a:t>
            </a:r>
            <a:r>
              <a:rPr lang="ru-RU" sz="1500" b="1" spc="-20" dirty="0" err="1" smtClean="0">
                <a:solidFill>
                  <a:schemeClr val="bg1"/>
                </a:solidFill>
                <a:latin typeface="Century Gothic" pitchFamily="34" charset="0"/>
              </a:rPr>
              <a:t>апарт</a:t>
            </a:r>
            <a:r>
              <a:rPr lang="ru-RU" sz="1500" b="1" spc="-20" dirty="0" smtClean="0">
                <a:solidFill>
                  <a:schemeClr val="bg1"/>
                </a:solidFill>
                <a:latin typeface="Century Gothic" pitchFamily="34" charset="0"/>
              </a:rPr>
              <a:t>-отель в центре города</a:t>
            </a:r>
            <a:endParaRPr lang="ru-RU" sz="1500" b="1" spc="-2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" r="43816"/>
          <a:stretch/>
        </p:blipFill>
        <p:spPr bwMode="auto">
          <a:xfrm>
            <a:off x="159295" y="923974"/>
            <a:ext cx="2833288" cy="44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59294" y="1553243"/>
            <a:ext cx="10302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100" b="1" dirty="0">
                <a:latin typeface="Century Gothic" panose="020B0502020202020204" pitchFamily="34" charset="0"/>
                <a:cs typeface="Times New Roman" pitchFamily="18" charset="0"/>
              </a:rPr>
              <a:t>Герцена, 29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059832" y="4555078"/>
            <a:ext cx="15335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100" b="1" dirty="0" err="1">
                <a:latin typeface="Century Gothic" panose="020B0502020202020204" pitchFamily="34" charset="0"/>
                <a:cs typeface="Times New Roman" pitchFamily="18" charset="0"/>
              </a:rPr>
              <a:t>Карякинская</a:t>
            </a:r>
            <a:r>
              <a:rPr lang="ru-RU" altLang="ru-RU" sz="1100" b="1" dirty="0">
                <a:latin typeface="Century Gothic" panose="020B0502020202020204" pitchFamily="34" charset="0"/>
                <a:cs typeface="Times New Roman" pitchFamily="18" charset="0"/>
              </a:rPr>
              <a:t>, уч. 8</a:t>
            </a:r>
          </a:p>
        </p:txBody>
      </p:sp>
    </p:spTree>
    <p:extLst>
      <p:ext uri="{BB962C8B-B14F-4D97-AF65-F5344CB8AC3E}">
        <p14:creationId xmlns:p14="http://schemas.microsoft.com/office/powerpoint/2010/main" val="2384889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470" y="937387"/>
            <a:ext cx="5693410" cy="32758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052320">
              <a:lnSpc>
                <a:spcPct val="100000"/>
              </a:lnSpc>
              <a:spcBef>
                <a:spcPts val="105"/>
              </a:spcBef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Глава городского округа город Рыбинск  Рудаков Дмитрий Станиславович</a:t>
            </a:r>
          </a:p>
          <a:p>
            <a:pPr marL="12700">
              <a:lnSpc>
                <a:spcPct val="100000"/>
              </a:lnSpc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тел.: +7 (4855) 29-00-02,</a:t>
            </a:r>
          </a:p>
          <a:p>
            <a:pPr marL="12700">
              <a:lnSpc>
                <a:spcPct val="100000"/>
              </a:lnSpc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e-mail: </a:t>
            </a:r>
            <a:r>
              <a:rPr sz="1400" kern="0" dirty="0">
                <a:latin typeface="Century Gothic" panose="020B0502020202020204" pitchFamily="34" charset="0"/>
                <a:cs typeface="Verdana"/>
                <a:hlinkClick r:id="rId2"/>
              </a:rPr>
              <a:t>office@rybadm.ru</a:t>
            </a:r>
            <a:endParaRPr sz="1400" kern="0" dirty="0">
              <a:latin typeface="Century Gothic" panose="020B0502020202020204" pitchFamily="34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kern="0" dirty="0">
              <a:latin typeface="Century Gothic" panose="020B0502020202020204" pitchFamily="34" charset="0"/>
              <a:cs typeface="Verdana"/>
            </a:endParaRPr>
          </a:p>
          <a:p>
            <a:pPr marR="5080">
              <a:lnSpc>
                <a:spcPct val="100000"/>
              </a:lnSpc>
              <a:spcBef>
                <a:spcPts val="5"/>
              </a:spcBef>
            </a:pPr>
            <a:r>
              <a:rPr lang="ru-RU" sz="1400" kern="0" dirty="0" smtClean="0">
                <a:latin typeface="Century Gothic" panose="020B0502020202020204" pitchFamily="34" charset="0"/>
                <a:cs typeface="Verdana"/>
              </a:rPr>
              <a:t>Первый заместитель Главы Администрации</a:t>
            </a:r>
          </a:p>
          <a:p>
            <a:pPr marR="5080">
              <a:lnSpc>
                <a:spcPct val="100000"/>
              </a:lnSpc>
              <a:spcBef>
                <a:spcPts val="5"/>
              </a:spcBef>
            </a:pPr>
            <a:r>
              <a:rPr lang="ru-RU" sz="1400" kern="0" dirty="0" smtClean="0">
                <a:latin typeface="Century Gothic" panose="020B0502020202020204" pitchFamily="34" charset="0"/>
                <a:cs typeface="Verdana"/>
              </a:rPr>
              <a:t>Крюков Евгений Владимирович</a:t>
            </a:r>
            <a:endParaRPr sz="1400" kern="0" dirty="0">
              <a:latin typeface="Century Gothic" panose="020B050202020202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тел.: +7 (4855) </a:t>
            </a:r>
            <a:r>
              <a:rPr sz="1400" kern="0" dirty="0" smtClean="0">
                <a:latin typeface="Century Gothic" panose="020B0502020202020204" pitchFamily="34" charset="0"/>
                <a:cs typeface="Verdana"/>
              </a:rPr>
              <a:t>29-</a:t>
            </a:r>
            <a:r>
              <a:rPr lang="ru-RU" sz="1400" kern="0" dirty="0">
                <a:latin typeface="Century Gothic" panose="020B0502020202020204" pitchFamily="34" charset="0"/>
                <a:cs typeface="Verdana"/>
              </a:rPr>
              <a:t>0</a:t>
            </a:r>
            <a:r>
              <a:rPr lang="en-US" sz="1400" kern="0" dirty="0" smtClean="0">
                <a:latin typeface="Century Gothic" panose="020B0502020202020204" pitchFamily="34" charset="0"/>
                <a:cs typeface="Verdana"/>
              </a:rPr>
              <a:t>0</a:t>
            </a:r>
            <a:r>
              <a:rPr sz="1400" kern="0" dirty="0" smtClean="0">
                <a:latin typeface="Century Gothic" panose="020B0502020202020204" pitchFamily="34" charset="0"/>
                <a:cs typeface="Verdana"/>
              </a:rPr>
              <a:t>-</a:t>
            </a:r>
            <a:r>
              <a:rPr lang="ru-RU" sz="1400" kern="0" dirty="0" smtClean="0">
                <a:latin typeface="Century Gothic" panose="020B0502020202020204" pitchFamily="34" charset="0"/>
                <a:cs typeface="Verdana"/>
              </a:rPr>
              <a:t>06</a:t>
            </a:r>
            <a:r>
              <a:rPr sz="1400" kern="0" dirty="0" smtClean="0">
                <a:latin typeface="Century Gothic" panose="020B0502020202020204" pitchFamily="34" charset="0"/>
                <a:cs typeface="Verdana"/>
              </a:rPr>
              <a:t>,</a:t>
            </a:r>
            <a:endParaRPr sz="1400" kern="0" dirty="0">
              <a:latin typeface="Century Gothic" panose="020B0502020202020204" pitchFamily="34" charset="0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e-mail: </a:t>
            </a:r>
            <a:r>
              <a:rPr lang="en-US" sz="1400" kern="0" dirty="0">
                <a:latin typeface="Century Gothic" panose="020B0502020202020204" pitchFamily="34" charset="0"/>
                <a:cs typeface="Verdana"/>
                <a:hlinkClick r:id="rId2"/>
              </a:rPr>
              <a:t>office@rybadm.ru</a:t>
            </a:r>
            <a:endParaRPr lang="en-US" sz="1400" kern="0" dirty="0">
              <a:latin typeface="Century Gothic" panose="020B050202020202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ru-RU" sz="1400" kern="0" dirty="0">
              <a:latin typeface="Century Gothic" panose="020B0502020202020204" pitchFamily="34" charset="0"/>
              <a:cs typeface="Verdana"/>
            </a:endParaRPr>
          </a:p>
          <a:p>
            <a:pPr marR="5080">
              <a:lnSpc>
                <a:spcPct val="100000"/>
              </a:lnSpc>
              <a:spcBef>
                <a:spcPts val="5"/>
              </a:spcBef>
            </a:pPr>
            <a:r>
              <a:rPr lang="ru-RU" sz="1400" kern="0" dirty="0">
                <a:latin typeface="Century Gothic" panose="020B0502020202020204" pitchFamily="34" charset="0"/>
                <a:cs typeface="Verdana"/>
              </a:rPr>
              <a:t>Начальник управления экономического развития и инвестиций  Мещеряков Илья Александрович</a:t>
            </a:r>
          </a:p>
          <a:p>
            <a:pPr>
              <a:lnSpc>
                <a:spcPct val="100000"/>
              </a:lnSpc>
            </a:pPr>
            <a:r>
              <a:rPr lang="ru-RU" sz="1400" kern="0" dirty="0">
                <a:latin typeface="Century Gothic" panose="020B0502020202020204" pitchFamily="34" charset="0"/>
                <a:cs typeface="Verdana"/>
              </a:rPr>
              <a:t>тел.: +7 (4855) 29-00-35,</a:t>
            </a:r>
          </a:p>
          <a:p>
            <a:pPr>
              <a:lnSpc>
                <a:spcPct val="100000"/>
              </a:lnSpc>
            </a:pPr>
            <a:r>
              <a:rPr lang="ru-RU" sz="1400" kern="0" dirty="0">
                <a:latin typeface="Century Gothic" panose="020B0502020202020204" pitchFamily="34" charset="0"/>
                <a:cs typeface="Verdana"/>
              </a:rPr>
              <a:t>e-</a:t>
            </a:r>
            <a:r>
              <a:rPr lang="ru-RU" sz="1400" kern="0" dirty="0" err="1">
                <a:latin typeface="Century Gothic" panose="020B0502020202020204" pitchFamily="34" charset="0"/>
                <a:cs typeface="Verdana"/>
              </a:rPr>
              <a:t>mail</a:t>
            </a:r>
            <a:r>
              <a:rPr lang="ru-RU" sz="1400" kern="0" dirty="0">
                <a:latin typeface="Century Gothic" panose="020B0502020202020204" pitchFamily="34" charset="0"/>
                <a:cs typeface="Verdana"/>
              </a:rPr>
              <a:t>: </a:t>
            </a:r>
            <a:r>
              <a:rPr lang="ru-RU" sz="1400" kern="0" dirty="0">
                <a:latin typeface="Century Gothic" panose="020B0502020202020204" pitchFamily="34" charset="0"/>
                <a:cs typeface="Verdana"/>
                <a:hlinkClick r:id="rId3"/>
              </a:rPr>
              <a:t>econ@rybadm.ru</a:t>
            </a:r>
            <a:endParaRPr lang="ru-RU" sz="1400" kern="0" dirty="0">
              <a:latin typeface="Century Gothic" panose="020B050202020202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sz="1400" kern="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7584" y="6122923"/>
            <a:ext cx="66224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Администрация городского округа город Рыбинск Ярославской области  152900, Ярославская обл., г. Рыбинск, ул. Рабочая, </a:t>
            </a:r>
            <a:r>
              <a:rPr sz="1400" kern="0" dirty="0" smtClean="0">
                <a:latin typeface="Century Gothic" panose="020B0502020202020204" pitchFamily="34" charset="0"/>
                <a:cs typeface="Verdana"/>
              </a:rPr>
              <a:t>1</a:t>
            </a:r>
            <a:endParaRPr sz="1400" kern="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544" y="4293096"/>
            <a:ext cx="601218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Директор департамента имущественных и земельных отношений  Наумова Ольга Николаевна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Тел.: +7(4855) 20-44-74 (доб.208),</a:t>
            </a:r>
          </a:p>
          <a:p>
            <a:pPr marL="12700">
              <a:lnSpc>
                <a:spcPct val="100000"/>
              </a:lnSpc>
            </a:pPr>
            <a:r>
              <a:rPr sz="1400" kern="0" dirty="0">
                <a:latin typeface="Century Gothic" panose="020B0502020202020204" pitchFamily="34" charset="0"/>
                <a:cs typeface="Verdana"/>
              </a:rPr>
              <a:t>e-mail: </a:t>
            </a:r>
            <a:r>
              <a:rPr sz="1400" kern="0" dirty="0">
                <a:latin typeface="Century Gothic" panose="020B0502020202020204" pitchFamily="34" charset="0"/>
                <a:cs typeface="Verdana"/>
                <a:hlinkClick r:id="rId4"/>
              </a:rPr>
              <a:t>imush@rybadm.ru</a:t>
            </a:r>
            <a:endParaRPr sz="1400" kern="0" dirty="0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742" y="6138562"/>
            <a:ext cx="467842" cy="4371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404664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КОНТАКТЫ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5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9" descr="https://cdn.onlinewebfonts.com/svg/img_281585.png"/>
          <p:cNvSpPr>
            <a:spLocks noChangeAspect="1" noChangeArrowheads="1"/>
          </p:cNvSpPr>
          <p:nvPr/>
        </p:nvSpPr>
        <p:spPr bwMode="auto">
          <a:xfrm>
            <a:off x="2229742" y="778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1923" y="112856"/>
            <a:ext cx="5319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ОСНОВНЫЕ ПРЕИМУЩЕСТВА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3930" y="778609"/>
            <a:ext cx="7818470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многоотраслевой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промышленный комплекс;</a:t>
            </a:r>
          </a:p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выгодное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географическое положение, наличие водных ресурсов;</a:t>
            </a:r>
          </a:p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обеспеченность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высококвалифицированными трудовыми ресурсами;</a:t>
            </a:r>
          </a:p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многоуровневая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образовательная система и высокий научный потенциал;</a:t>
            </a:r>
          </a:p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перспективных инвестиционных площадок для создания промышленных производств, строительства жилья, объектов общественного назначения;</a:t>
            </a:r>
          </a:p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высокая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активность населения;</a:t>
            </a:r>
          </a:p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положительный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опыт реализации ряда крупных инвестиционных проектов;</a:t>
            </a:r>
          </a:p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развитая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транспортная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сеть</a:t>
            </a:r>
            <a:endParaRPr lang="ru-RU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532951" y="2134592"/>
            <a:ext cx="3068123" cy="4462760"/>
          </a:xfrm>
          <a:prstGeom prst="rect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Ins="0">
            <a:spAutoFit/>
          </a:bodyPr>
          <a:lstStyle/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авиадвигатели, промышленные 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газовые турбины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;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газотурбинные 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и </a:t>
            </a:r>
            <a:r>
              <a:rPr lang="ru-RU" sz="1200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газопоршневые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 установки, газоперекачивающие агрегаты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; 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снегоходы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ru-RU" sz="1200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квадроциклы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; дорожные 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катки;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морские 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и речные суда различного 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назначения;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радиоэлектронная 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аппаратура для авиации, связи и 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управления;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кабели </a:t>
            </a:r>
            <a:r>
              <a:rPr lang="ru-RU" sz="12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разночастотные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;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трубопроводная 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запорная арматура; инструмент и 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оснастка;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различные 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виды инструмента и оснастки; монолитный твердосплавный инструмент с </a:t>
            </a:r>
            <a:r>
              <a:rPr lang="ru-RU" sz="1200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наноструктурированным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покрытием;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мука</a:t>
            </a:r>
            <a:r>
              <a:rPr lang="ru-RU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, хлебобулочные и мясомолочные изделия, комбикорма и др.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13" name="AutoShape 9" descr="https://cdn.onlinewebfonts.com/svg/img_281585.png"/>
          <p:cNvSpPr>
            <a:spLocks noChangeAspect="1" noChangeArrowheads="1"/>
          </p:cNvSpPr>
          <p:nvPr/>
        </p:nvSpPr>
        <p:spPr bwMode="auto">
          <a:xfrm>
            <a:off x="2229742" y="778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1923" y="112856"/>
            <a:ext cx="4690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РАЗВИТИЕ ЭКОНОМИКИ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676" y="620688"/>
            <a:ext cx="5031420" cy="584775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Хозяйствующие субъекты </a:t>
            </a:r>
          </a:p>
          <a:p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 видам экономической деятельности 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*</a:t>
            </a:r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681" y="6582544"/>
            <a:ext cx="30588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 По информации Росстат, данные на 01.04.2024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024909"/>
              </p:ext>
            </p:extLst>
          </p:nvPr>
        </p:nvGraphicFramePr>
        <p:xfrm>
          <a:off x="395536" y="1194700"/>
          <a:ext cx="5040560" cy="5402655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4464496"/>
                <a:gridCol w="576064"/>
              </a:tblGrid>
              <a:tr h="37571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400" b="1" kern="1200" dirty="0" smtClean="0">
                          <a:solidFill>
                            <a:srgbClr val="953735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3458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в том числе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34506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торговля оптовая и розничная; ремонт автотранспортных средств и мотоциклов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782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204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обрабатывающие</a:t>
                      </a:r>
                      <a:r>
                        <a:rPr lang="ru-RU" sz="1100" u="none" strike="noStrike" baseline="0" dirty="0" smtClean="0">
                          <a:effectLst/>
                          <a:latin typeface="Century Gothic" panose="020B0502020202020204" pitchFamily="34" charset="0"/>
                        </a:rPr>
                        <a:t> производства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540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231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строительство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418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0720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деятельность по операциям с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недвижимым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имуществом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315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4529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деятельность профессиональная, научная и техническая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249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9313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транспортировка и хранение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187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3381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предоставление прочих видов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167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765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150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34506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деятельность административная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и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сопутствующие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доп.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услуги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119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1765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деятельность в области информации и связи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111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34506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деятельность в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области культуры, спорта, организации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досуга и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развлечений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4338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деятельность гостиниц и предприятий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обществ.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питания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1719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деятельность в области здравоохранения и социальных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Century Gothic" panose="020B0502020202020204" pitchFamily="34" charset="0"/>
                        </a:rPr>
                        <a:t>73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34506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сельское, лесное хозяйство, охота,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рыболовство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и рыбоводство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34506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государственное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управление и обеспечение военной безопасности; социальное обеспечение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34506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39584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обеспечение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электроэнергией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, газом и паром;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кондиционирование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воздуха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1719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деятельность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финансовая </a:t>
                      </a:r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и страховая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  <a:tr h="20689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добыча полезных </a:t>
                      </a:r>
                      <a:r>
                        <a:rPr lang="ru-RU" sz="11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ископаемых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926" marR="7926" marT="7926" marB="0" anchor="b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532952" y="620688"/>
            <a:ext cx="3077450" cy="892552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80%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ДОЛЯ МАШИНОСТРОЕНИЯ В ОБЪЕМАХ ОТГРУЗКИ </a:t>
            </a:r>
            <a:r>
              <a:rPr lang="ru-RU" sz="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(ПРОМЫШЛЕННОСТЬ)</a:t>
            </a:r>
            <a:endParaRPr lang="ru-RU" sz="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32952" y="1556792"/>
            <a:ext cx="3077450" cy="584775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ОСНОВНЫЕ ВИДЫ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4564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9" descr="https://cdn.onlinewebfonts.com/svg/img_281585.png"/>
          <p:cNvSpPr>
            <a:spLocks noChangeAspect="1" noChangeArrowheads="1"/>
          </p:cNvSpPr>
          <p:nvPr/>
        </p:nvSpPr>
        <p:spPr bwMode="auto">
          <a:xfrm>
            <a:off x="2229742" y="778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1923" y="112856"/>
            <a:ext cx="413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РАЗВИТИЕ ТУРИЗМА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6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1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427645"/>
              </p:ext>
            </p:extLst>
          </p:nvPr>
        </p:nvGraphicFramePr>
        <p:xfrm>
          <a:off x="249578" y="620688"/>
          <a:ext cx="519265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815455" y="683300"/>
            <a:ext cx="2624336" cy="80021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15 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КОЛЛЕКТИВНЫХ СРЕДСТВ РАЗМЕЩЕНИЯ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15455" y="1620669"/>
            <a:ext cx="2624336" cy="80021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1200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МЕСТ В КОЛЛЕКТИВНЫХ СРЕДСТВАХ РАЗМЕЩЕНИЯ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15455" y="2556773"/>
            <a:ext cx="2624336" cy="80021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БОЛЕЕ 30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ТУРИСТИЧЕСКИХ МАРШРУТОВ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15455" y="3492877"/>
            <a:ext cx="2624336" cy="800219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2 ДНЯ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ПРОДОЛЖИТЕЛЬНОСТЬ ПРЕБЫВАНИЯ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15455" y="4428401"/>
            <a:ext cx="2624336" cy="584775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276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ПРЕДПРИЯТИЙ ОБЩЕПИТА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34331" y="5869141"/>
            <a:ext cx="2624336" cy="584775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млрд. руб.</a:t>
            </a:r>
          </a:p>
          <a:p>
            <a:r>
              <a:rPr lang="ru-RU" sz="14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ОБОРОТ СРЕДСТВ </a:t>
            </a:r>
            <a:r>
              <a:rPr lang="ru-RU" sz="1400" b="1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ТУРИСТОВ</a:t>
            </a:r>
            <a:endParaRPr lang="ru-RU" sz="1400" b="1" spc="-2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464396"/>
              </p:ext>
            </p:extLst>
          </p:nvPr>
        </p:nvGraphicFramePr>
        <p:xfrm>
          <a:off x="249578" y="3586921"/>
          <a:ext cx="5160306" cy="324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5834331" y="5157192"/>
            <a:ext cx="2624336" cy="584775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11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МУЗЕЕВ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07504" y="5445224"/>
            <a:ext cx="200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День города </a:t>
            </a:r>
          </a:p>
          <a:p>
            <a:pPr algn="ctr"/>
            <a:r>
              <a:rPr lang="ru-RU" sz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«РЫБИНСК </a:t>
            </a:r>
            <a:r>
              <a:rPr lang="ru-RU" sz="1200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ru-RU" sz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ОТКРЫТЫЙ ГОРОД»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8" descr="https://sun9-76.userapi.com/impg/8XF4KO9QNSZr6O7pVM5pDSnFMOJwww7cous0fg/JJjCdSNpLwo.jpg?size=2500x1663&amp;quality=95&amp;sign=d8197565525d72f2837e9f94cd1a1a99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r="2828" b="18606"/>
          <a:stretch/>
        </p:blipFill>
        <p:spPr bwMode="auto">
          <a:xfrm>
            <a:off x="123176" y="885578"/>
            <a:ext cx="2011941" cy="135420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sun9-62.userapi.com/impg/ApQ5FQoZ1BGlY86u1_j_vok6b_PDYBcWu2q_tA/hjJg8g7jsko.jpg?size=2000x1333&amp;quality=95&amp;sign=e59e0873c0201ff21bc93ceac76c5c7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r="3774"/>
          <a:stretch/>
        </p:blipFill>
        <p:spPr bwMode="auto">
          <a:xfrm>
            <a:off x="107504" y="3923705"/>
            <a:ext cx="2035444" cy="14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s://sun9-34.userapi.com/impg/7iFer4CoA-pzZbNS3bM24vkJeDFKUqlxxmfXnw/rWIw8_YoKKs.jpg?size=2000x1333&amp;quality=95&amp;sign=58e8d30fc41eafecdae520323dd76c1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r="4418"/>
          <a:stretch/>
        </p:blipFill>
        <p:spPr bwMode="auto">
          <a:xfrm>
            <a:off x="107504" y="2433411"/>
            <a:ext cx="2037897" cy="13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sun9-40.userapi.com/impg/uLNbqtYLNeaJXYqFUH19308BryzIMJztzX3xhA/EtEXGC3T5jY.jpg?size=2000x1333&amp;quality=95&amp;sign=f101528a10744292d71b4e677f676b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r="27676"/>
          <a:stretch/>
        </p:blipFill>
        <p:spPr bwMode="auto">
          <a:xfrm>
            <a:off x="2251256" y="885578"/>
            <a:ext cx="977667" cy="13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sun9-21.userapi.com/impg/FhbCip8GOxFiLIPC42HpPL_LRGr0ahwgF66-eg/--w_MYioJO4.jpg?size=2000x1333&amp;quality=95&amp;sign=7b875533fd6c8113292257f075187ea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7" t="144" r="22435"/>
          <a:stretch/>
        </p:blipFill>
        <p:spPr bwMode="auto">
          <a:xfrm>
            <a:off x="3325415" y="885578"/>
            <a:ext cx="947240" cy="13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sun9-38.userapi.com/impg/vB8PSiX2hSaEicXNXywz2EgJS8Anle08zNjwIQ/3dvYR-A5MGs.jpg?size=2000x1333&amp;quality=95&amp;sign=cd0a503ce51709f0995de18c3c25fea9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1533" r="-1169" b="173"/>
          <a:stretch/>
        </p:blipFill>
        <p:spPr bwMode="auto">
          <a:xfrm>
            <a:off x="2286115" y="3923705"/>
            <a:ext cx="2007107" cy="14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s://sun9-45.userapi.com/impg/ZTF_y2aXhz6T-0F3HExKJOpicHTUzm_fbl3aFA/mpoC3fuGx-U.jpg?size=2000x1333&amp;quality=95&amp;sign=fe379c2b28b0893544d3d333f0f3db8f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681" r="-176" b="2176"/>
          <a:stretch/>
        </p:blipFill>
        <p:spPr bwMode="auto">
          <a:xfrm>
            <a:off x="2263452" y="2433411"/>
            <a:ext cx="1995780" cy="13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267744" y="5445224"/>
            <a:ext cx="211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НаШествие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Дедов Морозов»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4" name="Picture 4" descr="https://sun9-51.userapi.com/impf/nzFlPp2ew25wzrcKFNRTnn7Ow5QcVbVIeEwyIw/OZd-5ulUksU.jpg?size=2560x1707&amp;quality=95&amp;sign=990d9a51bbd2c37b79418a20fd1cc62a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b="3315"/>
          <a:stretch/>
        </p:blipFill>
        <p:spPr bwMode="auto">
          <a:xfrm>
            <a:off x="4392888" y="885578"/>
            <a:ext cx="2185118" cy="13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ttps://sun9-78.userapi.com/impf/MDXd-AOp-gU90o6QrOZv-jgPLluLqDVonYTXhw/IlvCe7wBtjE.jpg?size=1440x2160&amp;quality=95&amp;sign=899dd91cb6a3f1a24d850b74f3e16937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r="10022" b="11282"/>
          <a:stretch/>
        </p:blipFill>
        <p:spPr bwMode="auto">
          <a:xfrm>
            <a:off x="4410236" y="2424366"/>
            <a:ext cx="950056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https://sun9-60.userapi.com/impf/oldQ1c1fpoLhD4oe4l-W_06PWPsp4fmf5VEcYw/ecWtt3FrsYU.jpg?size=1440x2160&amp;quality=95&amp;sign=44931ddf706b468ea68cccd50f741b52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6" t="4687" r="1886" b="6284"/>
          <a:stretch/>
        </p:blipFill>
        <p:spPr bwMode="auto">
          <a:xfrm>
            <a:off x="5562456" y="2433411"/>
            <a:ext cx="1015550" cy="13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https://sun9-51.userapi.com/impg/AL8VmM92otGyrbTQdR8yyuI0x50brRzQpll9xA/qNFV-u8whlw.jpg?size=2000x1333&amp;quality=95&amp;sign=4083cfb16460f6b6c44790b4cbf7426e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36" y="3915877"/>
            <a:ext cx="2167770" cy="14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4384029" y="5443540"/>
            <a:ext cx="2230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Ход-представление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«За Рождественской звездой» </a:t>
            </a:r>
          </a:p>
          <a:p>
            <a:pPr algn="ct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и Интерактивный спектакль «Щелкунчик»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1923" y="112856"/>
            <a:ext cx="413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РАЗВИТИЕ ТУРИЗМА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7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660233" y="794897"/>
            <a:ext cx="19726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Спасо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-Преображенский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собор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Хлебные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биржи («старая» и «новая»)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Никольская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часовня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Польский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костел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Единственный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в мире памятник бурлаку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Единственный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в России памятник Л. Нобелю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Памятники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землякам –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адмиралу Ф.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Ушакову и поэту Л.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Ошанину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Монумент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«Мать-Волга»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Памятник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археологии XI-XVI вв. «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Усть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-Шексна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Создание городской филармонии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660232" y="4350583"/>
            <a:ext cx="208823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000" dirty="0" smtClean="0">
              <a:solidFill>
                <a:schemeClr val="tx2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Ушаковский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фестиваль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города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Международный день театра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«Международный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Деминский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лыжный марафон»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«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НаШествие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Дедов Морозов»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Рыбинский беговой полумарафон «По великому хлебному пути»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660232" y="3647346"/>
            <a:ext cx="1995676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Туристско-рекреационный кластер «Ярославское взморье»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Центр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лыжного спорта «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Демино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»</a:t>
            </a:r>
            <a:r>
              <a:rPr lang="ru-RU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2038" y="6131044"/>
            <a:ext cx="4237954" cy="523220"/>
          </a:xfrm>
          <a:prstGeom prst="rect">
            <a:avLst/>
          </a:prstGeom>
          <a:solidFill>
            <a:srgbClr val="953735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Включенность в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макротерритории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«Большая Волга» и «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Бользое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Золотое кольцо»</a:t>
            </a:r>
          </a:p>
        </p:txBody>
      </p:sp>
    </p:spTree>
    <p:extLst>
      <p:ext uri="{BB962C8B-B14F-4D97-AF65-F5344CB8AC3E}">
        <p14:creationId xmlns:p14="http://schemas.microsoft.com/office/powerpoint/2010/main" val="20831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44008" y="2852936"/>
            <a:ext cx="3699874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Благоустройство </a:t>
            </a:r>
            <a:r>
              <a:rPr lang="ru-RU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ул.Бульварной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и берега Черемухи – проект финалист конкурса </a:t>
            </a:r>
            <a:r>
              <a:rPr lang="ru-RU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МинстройЖКХ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России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2022г.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23" y="112856"/>
            <a:ext cx="828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ТОЧКИ ПРИТЯЖЕНИЯ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8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" name="Picture 2" descr="http://gazeta-rybinsk.ru/wp-content/uploads/2024/08/3C1A3946_m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4104455" cy="273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gazeta-rybinsk.ru/wp-content/uploads/2024/08/3C1A3390_m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89" y="692696"/>
            <a:ext cx="38760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azeta-rybinsk.ru/wp-content/uploads/2022/01/muzej-vyveski-vkusvill-vyvesk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73016"/>
            <a:ext cx="2627476" cy="13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azeta-rybinsk.ru/wp-content/uploads/2024/08/IAiKJ56SZqs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/>
        </p:blipFill>
        <p:spPr bwMode="auto">
          <a:xfrm>
            <a:off x="395537" y="5046966"/>
            <a:ext cx="2627476" cy="16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59832" y="3573016"/>
            <a:ext cx="1363058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Продолжение проекта живой исторической вывески под открытым небом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840" y="5541039"/>
            <a:ext cx="1440160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Планы по созданию ландшафтного парка на стрелке Черемухи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t="11529" r="14620" b="6634"/>
          <a:stretch/>
        </p:blipFill>
        <p:spPr bwMode="auto">
          <a:xfrm>
            <a:off x="4625931" y="3933056"/>
            <a:ext cx="4122533" cy="273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3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81923" y="112856"/>
            <a:ext cx="828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РЫБИНСК </a:t>
            </a:r>
            <a:r>
              <a:rPr lang="en-US" sz="2000" b="1" dirty="0" smtClean="0">
                <a:solidFill>
                  <a:srgbClr val="953735"/>
                </a:solidFill>
                <a:latin typeface="Century Gothic" pitchFamily="34" charset="0"/>
              </a:rPr>
              <a:t>| </a:t>
            </a:r>
            <a:r>
              <a:rPr lang="ru-RU" sz="2000" b="1" dirty="0" smtClean="0">
                <a:solidFill>
                  <a:srgbClr val="953735"/>
                </a:solidFill>
                <a:latin typeface="Century Gothic" pitchFamily="34" charset="0"/>
              </a:rPr>
              <a:t>ИСТОРИИ УСПЕХА И НОВЫЕ ПРОЕКТЫ В ТУРИЗМЕ</a:t>
            </a:r>
            <a:endParaRPr lang="ru-RU" sz="2000" b="1" dirty="0">
              <a:solidFill>
                <a:srgbClr val="953735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6456" y="-5229"/>
            <a:ext cx="467544" cy="41004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9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8217776" y="882088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Picture 2" descr="https://sun9-53.userapi.com/impg/cgu6X8bU2bMsuBx_tyOBfbdXZEPyJ3BhVoP75w/ECpVsvsmO20.jpg?size=807x607&amp;quality=96&amp;sign=dda50be4a637f332b0277c7ec71f918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15" y="662828"/>
            <a:ext cx="2659727" cy="197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.userapi.com/impg/Af23y-shjwKu1roK_4XTc6IcES-ZPzFO6clo2A/AbPFXomR-_k.jpg?size=800x387&amp;quality=96&amp;sign=ec1d4a6058b20abefcb762d243eae562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r="6642"/>
          <a:stretch/>
        </p:blipFill>
        <p:spPr bwMode="auto">
          <a:xfrm>
            <a:off x="146374" y="3645024"/>
            <a:ext cx="265397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nvapart.ru/wp-content/uploads/2024/08/whatsapp-image-2024-08-07-at-21.42.40-1024x76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2828"/>
            <a:ext cx="2620837" cy="196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un1-90.userapi.com/impg/aa_n3MTa0SD_z92sp-15KVnEwOIjCdOGqY4Z1g/l1xX18bQiBM.jpg?size=1280x720&amp;quality=95&amp;sign=090d2724cb416ba56c7375fcfafcb37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"/>
          <a:stretch/>
        </p:blipFill>
        <p:spPr bwMode="auto">
          <a:xfrm>
            <a:off x="5724128" y="662827"/>
            <a:ext cx="2874314" cy="196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7001" r="13066" b="7166"/>
          <a:stretch/>
        </p:blipFill>
        <p:spPr bwMode="auto">
          <a:xfrm>
            <a:off x="2939015" y="3645024"/>
            <a:ext cx="265972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8" t="12226" r="10429" b="15393"/>
          <a:stretch/>
        </p:blipFill>
        <p:spPr bwMode="auto">
          <a:xfrm>
            <a:off x="5724129" y="3645025"/>
            <a:ext cx="295232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511" y="2670011"/>
            <a:ext cx="2620837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Апарт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-отель «Новая Волга» на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ул.Волжской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-Набережной в современном центре Рыбинска, открыт в 2024г.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5816" y="2670011"/>
            <a:ext cx="2620837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Стилизованный бутик-отель «Богемия» на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ул.Бульварной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(исторический центр), открыт в 2024г.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4129" y="2670011"/>
            <a:ext cx="2592287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Проектирование 4* отеля на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ул.Бульварной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(исторический центр). Группа компаний «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Фора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» /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Apeiron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Space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 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374" y="5653697"/>
            <a:ext cx="2769442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Проектирование отеля «Екатерининский пассаж» с рестораном на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ул.Волжской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-Набережной (исторический центр)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39015" y="5653697"/>
            <a:ext cx="2769442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Реконструкция особняка под гостиницу с рестораном на ул.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Ломоносова (исторический центр)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24128" y="5653697"/>
            <a:ext cx="2769442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Реконструкция зданий «усадьбы Журавлева» под 5* гостиницу на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ул.Стоялой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(исторический центр) </a:t>
            </a:r>
          </a:p>
        </p:txBody>
      </p:sp>
    </p:spTree>
    <p:extLst>
      <p:ext uri="{BB962C8B-B14F-4D97-AF65-F5344CB8AC3E}">
        <p14:creationId xmlns:p14="http://schemas.microsoft.com/office/powerpoint/2010/main" val="8550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4043</TotalTime>
  <Words>3604</Words>
  <Application>Microsoft Office PowerPoint</Application>
  <PresentationFormat>Экран (4:3)</PresentationFormat>
  <Paragraphs>919</Paragraphs>
  <Slides>38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 Unicode MS</vt:lpstr>
      <vt:lpstr>Arial</vt:lpstr>
      <vt:lpstr>Calibri</vt:lpstr>
      <vt:lpstr>Century Gothic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tsvetkova@rybadm.ru</dc:creator>
  <cp:lastModifiedBy>Сажинова Ольга Владимировна</cp:lastModifiedBy>
  <cp:revision>729</cp:revision>
  <cp:lastPrinted>2024-08-14T06:37:59Z</cp:lastPrinted>
  <dcterms:created xsi:type="dcterms:W3CDTF">2018-09-20T06:09:20Z</dcterms:created>
  <dcterms:modified xsi:type="dcterms:W3CDTF">2024-08-22T05:53:44Z</dcterms:modified>
</cp:coreProperties>
</file>