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6858000" cy="9144000" type="screen4x3"/>
  <p:notesSz cx="6808788" cy="9940925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Раздел по умолчанию" id="{ADED2EBC-FF46-43FF-A537-023F2E3542D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EB9F7938-5312-4043-B599-FBE48C2745BA}">
          <p14:sldIdLst>
            <p14:sldId id="290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bychina_aa\Desktop\&#1056;&#1077;&#1081;&#1090;&#1080;&#1085;&#1075;-%2076\&#1087;&#1088;&#1077;&#1079;&#1077;&#1085;&#1090;&#1072;&#1094;&#1080;&#1080;%20&#1089;%20&#1087;&#1083;&#1086;&#1097;&#1072;&#1076;&#1082;&#1072;&#1084;&#1080;_2026\&#1051;&#1080;&#1089;&#1090;%20Microsoft%20Excel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Лист1!$AD$1:$AF$1</c:f>
              <c:numCache>
                <c:formatCode>General</c:formatCode>
                <c:ptCount val="3"/>
                <c:pt idx="0">
                  <c:v>14.7</c:v>
                </c:pt>
                <c:pt idx="1">
                  <c:v>2.8</c:v>
                </c:pt>
                <c:pt idx="2">
                  <c:v>0.3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Лист1!$AD$2:$AI$2</c15:sqref>
                        </c15:formulaRef>
                      </c:ext>
                    </c:extLst>
                    <c:strCache>
                      <c:ptCount val="6"/>
                      <c:pt idx="0">
                        <c:v>машины и оборудование</c:v>
                      </c:pt>
                      <c:pt idx="1">
                        <c:v>сооружения</c:v>
                      </c:pt>
                      <c:pt idx="2">
                        <c:v>объекты интелектуальной собственности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65000"/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tint val="65000"/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tint val="6500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0.82063</cdr:x>
      <cdr:y>0.33984</cdr:y>
    </cdr:from>
    <cdr:to>
      <cdr:x>0.96749</cdr:x>
      <cdr:y>0.35297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80214" y="1183821"/>
          <a:ext cx="89126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E5D2-9A99-4B82-A513-311063DC499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61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B60AA-59F1-4CD2-BF3E-C3EA5C26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60AA-59F1-4CD2-BF3E-C3EA5C264E6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60AA-59F1-4CD2-BF3E-C3EA5C264E6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0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48E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48ED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48E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48ED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48E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87194"/>
            <a:ext cx="6858000" cy="79537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6858000" cy="1187450"/>
          </a:xfrm>
          <a:custGeom>
            <a:avLst/>
            <a:gdLst/>
            <a:ahLst/>
            <a:cxnLst/>
            <a:rect l="l" t="t" r="r" b="b"/>
            <a:pathLst>
              <a:path w="6858000" h="1187450">
                <a:moveTo>
                  <a:pt x="6858000" y="0"/>
                </a:moveTo>
                <a:lnTo>
                  <a:pt x="1604645" y="0"/>
                </a:lnTo>
                <a:lnTo>
                  <a:pt x="0" y="1187196"/>
                </a:lnTo>
                <a:lnTo>
                  <a:pt x="6858000" y="1187196"/>
                </a:lnTo>
                <a:lnTo>
                  <a:pt x="685800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48E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58000" cy="1332230"/>
          </a:xfrm>
          <a:custGeom>
            <a:avLst/>
            <a:gdLst/>
            <a:ahLst/>
            <a:cxnLst/>
            <a:rect l="l" t="t" r="r" b="b"/>
            <a:pathLst>
              <a:path w="6858000" h="1332230">
                <a:moveTo>
                  <a:pt x="6858000" y="0"/>
                </a:moveTo>
                <a:lnTo>
                  <a:pt x="6015228" y="0"/>
                </a:lnTo>
                <a:lnTo>
                  <a:pt x="6003036" y="0"/>
                </a:lnTo>
                <a:lnTo>
                  <a:pt x="0" y="0"/>
                </a:lnTo>
                <a:lnTo>
                  <a:pt x="0" y="1331976"/>
                </a:lnTo>
                <a:lnTo>
                  <a:pt x="6003036" y="1331976"/>
                </a:lnTo>
                <a:lnTo>
                  <a:pt x="6015228" y="1331976"/>
                </a:lnTo>
                <a:lnTo>
                  <a:pt x="6015228" y="1312989"/>
                </a:lnTo>
                <a:lnTo>
                  <a:pt x="685800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919" y="352171"/>
            <a:ext cx="469016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48E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471675"/>
            <a:ext cx="6051550" cy="402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48ED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57518" y="8846333"/>
            <a:ext cx="259968" cy="217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Relationship Id="rId1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jpg"/><Relationship Id="rId12" Type="http://schemas.openxmlformats.org/officeDocument/2006/relationships/image" Target="../media/image53.png"/><Relationship Id="rId17" Type="http://schemas.openxmlformats.org/officeDocument/2006/relationships/image" Target="../media/image58.jp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jpg"/><Relationship Id="rId2" Type="http://schemas.openxmlformats.org/officeDocument/2006/relationships/image" Target="../media/image43.png"/><Relationship Id="rId16" Type="http://schemas.openxmlformats.org/officeDocument/2006/relationships/image" Target="../media/image57.jp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jp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jp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g"/><Relationship Id="rId3" Type="http://schemas.openxmlformats.org/officeDocument/2006/relationships/image" Target="../media/image98.png"/><Relationship Id="rId7" Type="http://schemas.openxmlformats.org/officeDocument/2006/relationships/image" Target="../media/image10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jp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jpg"/><Relationship Id="rId11" Type="http://schemas.openxmlformats.org/officeDocument/2006/relationships/image" Target="../media/image119.jpg"/><Relationship Id="rId5" Type="http://schemas.openxmlformats.org/officeDocument/2006/relationships/image" Target="../media/image113.png"/><Relationship Id="rId10" Type="http://schemas.openxmlformats.org/officeDocument/2006/relationships/image" Target="../media/image118.jpg"/><Relationship Id="rId4" Type="http://schemas.openxmlformats.org/officeDocument/2006/relationships/image" Target="../media/image112.png"/><Relationship Id="rId9" Type="http://schemas.openxmlformats.org/officeDocument/2006/relationships/image" Target="../media/image11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g"/><Relationship Id="rId3" Type="http://schemas.openxmlformats.org/officeDocument/2006/relationships/image" Target="../media/image122.jp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10" Type="http://schemas.openxmlformats.org/officeDocument/2006/relationships/image" Target="../media/image129.jpg"/><Relationship Id="rId4" Type="http://schemas.openxmlformats.org/officeDocument/2006/relationships/image" Target="../media/image123.jpg"/><Relationship Id="rId9" Type="http://schemas.openxmlformats.org/officeDocument/2006/relationships/image" Target="../media/image1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g"/><Relationship Id="rId5" Type="http://schemas.openxmlformats.org/officeDocument/2006/relationships/image" Target="../media/image139.jpg"/><Relationship Id="rId4" Type="http://schemas.openxmlformats.org/officeDocument/2006/relationships/image" Target="../media/image1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g"/><Relationship Id="rId3" Type="http://schemas.openxmlformats.org/officeDocument/2006/relationships/image" Target="../media/image142.png"/><Relationship Id="rId7" Type="http://schemas.openxmlformats.org/officeDocument/2006/relationships/image" Target="../media/image146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jpg"/><Relationship Id="rId11" Type="http://schemas.openxmlformats.org/officeDocument/2006/relationships/image" Target="../media/image150.jpg"/><Relationship Id="rId5" Type="http://schemas.openxmlformats.org/officeDocument/2006/relationships/image" Target="../media/image144.png"/><Relationship Id="rId10" Type="http://schemas.openxmlformats.org/officeDocument/2006/relationships/image" Target="../media/image149.jpg"/><Relationship Id="rId4" Type="http://schemas.openxmlformats.org/officeDocument/2006/relationships/image" Target="../media/image143.png"/><Relationship Id="rId9" Type="http://schemas.openxmlformats.org/officeDocument/2006/relationships/image" Target="../media/image14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jpg"/><Relationship Id="rId7" Type="http://schemas.openxmlformats.org/officeDocument/2006/relationships/image" Target="../media/image156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jpg"/><Relationship Id="rId5" Type="http://schemas.openxmlformats.org/officeDocument/2006/relationships/image" Target="../media/image154.jpg"/><Relationship Id="rId4" Type="http://schemas.openxmlformats.org/officeDocument/2006/relationships/image" Target="../media/image153.jpg"/><Relationship Id="rId9" Type="http://schemas.openxmlformats.org/officeDocument/2006/relationships/image" Target="../media/image15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g"/><Relationship Id="rId3" Type="http://schemas.openxmlformats.org/officeDocument/2006/relationships/image" Target="../media/image169.png"/><Relationship Id="rId7" Type="http://schemas.openxmlformats.org/officeDocument/2006/relationships/image" Target="../media/image173.jp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jpg"/><Relationship Id="rId5" Type="http://schemas.openxmlformats.org/officeDocument/2006/relationships/image" Target="../media/image171.jp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jp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jpg"/><Relationship Id="rId5" Type="http://schemas.openxmlformats.org/officeDocument/2006/relationships/image" Target="../media/image179.jpg"/><Relationship Id="rId4" Type="http://schemas.openxmlformats.org/officeDocument/2006/relationships/image" Target="../media/image1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42.png"/><Relationship Id="rId7" Type="http://schemas.openxmlformats.org/officeDocument/2006/relationships/image" Target="../media/image192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jp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96.jpg"/><Relationship Id="rId7" Type="http://schemas.openxmlformats.org/officeDocument/2006/relationships/image" Target="../media/image197.png"/><Relationship Id="rId12" Type="http://schemas.openxmlformats.org/officeDocument/2006/relationships/image" Target="../media/image202.jpg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201.jpg"/><Relationship Id="rId5" Type="http://schemas.openxmlformats.org/officeDocument/2006/relationships/image" Target="../media/image142.png"/><Relationship Id="rId10" Type="http://schemas.openxmlformats.org/officeDocument/2006/relationships/image" Target="../media/image200.png"/><Relationship Id="rId4" Type="http://schemas.openxmlformats.org/officeDocument/2006/relationships/image" Target="../media/image188.png"/><Relationship Id="rId9" Type="http://schemas.openxmlformats.org/officeDocument/2006/relationships/image" Target="../media/image1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165.png"/><Relationship Id="rId4" Type="http://schemas.openxmlformats.org/officeDocument/2006/relationships/image" Target="../media/image20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rybinsk.ru/economy/investicii" TargetMode="External"/><Relationship Id="rId4" Type="http://schemas.openxmlformats.org/officeDocument/2006/relationships/image" Target="../media/image2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jp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7.jpg"/><Relationship Id="rId5" Type="http://schemas.openxmlformats.org/officeDocument/2006/relationships/image" Target="../media/image216.jpg"/><Relationship Id="rId4" Type="http://schemas.openxmlformats.org/officeDocument/2006/relationships/image" Target="../media/image21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zamecon@rybadm.ru" TargetMode="External"/><Relationship Id="rId2" Type="http://schemas.openxmlformats.org/officeDocument/2006/relationships/image" Target="../media/image22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ybinsk.ru/" TargetMode="External"/><Relationship Id="rId5" Type="http://schemas.openxmlformats.org/officeDocument/2006/relationships/hyperlink" Target="mailto:econ@rybadm.ru" TargetMode="External"/><Relationship Id="rId4" Type="http://schemas.openxmlformats.org/officeDocument/2006/relationships/hyperlink" Target="mailto:office@rybadm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0789" y="2699715"/>
            <a:ext cx="3665220" cy="13906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122045" marR="50800" indent="-1064260" algn="l">
              <a:lnSpc>
                <a:spcPts val="3070"/>
              </a:lnSpc>
              <a:spcBef>
                <a:spcPts val="850"/>
              </a:spcBef>
            </a:pPr>
            <a:r>
              <a:rPr sz="3200" b="1" spc="-80" dirty="0">
                <a:solidFill>
                  <a:srgbClr val="17375E"/>
                </a:solidFill>
                <a:latin typeface="Tahoma"/>
                <a:cs typeface="Tahoma"/>
              </a:rPr>
              <a:t>Инвестиционный </a:t>
            </a:r>
            <a:r>
              <a:rPr sz="3200" b="1" spc="40" dirty="0">
                <a:solidFill>
                  <a:srgbClr val="17375E"/>
                </a:solidFill>
                <a:latin typeface="Tahoma"/>
                <a:cs typeface="Tahoma"/>
              </a:rPr>
              <a:t>паспорт</a:t>
            </a:r>
            <a:endParaRPr sz="3200" dirty="0">
              <a:latin typeface="Tahoma"/>
              <a:cs typeface="Tahoma"/>
            </a:endParaRPr>
          </a:p>
          <a:p>
            <a:pPr marL="12700" algn="l">
              <a:lnSpc>
                <a:spcPct val="100000"/>
              </a:lnSpc>
              <a:spcBef>
                <a:spcPts val="15"/>
              </a:spcBef>
            </a:pPr>
            <a:r>
              <a:rPr sz="3200" b="1" dirty="0">
                <a:solidFill>
                  <a:srgbClr val="17375E"/>
                </a:solidFill>
                <a:latin typeface="Tahoma"/>
                <a:cs typeface="Tahoma"/>
              </a:rPr>
              <a:t>города</a:t>
            </a:r>
            <a:r>
              <a:rPr sz="3200" b="1" spc="45" dirty="0">
                <a:solidFill>
                  <a:srgbClr val="17375E"/>
                </a:solidFill>
                <a:latin typeface="Tahoma"/>
                <a:cs typeface="Tahoma"/>
              </a:rPr>
              <a:t> </a:t>
            </a:r>
            <a:r>
              <a:rPr sz="3200" b="1" spc="-50" dirty="0">
                <a:solidFill>
                  <a:srgbClr val="17375E"/>
                </a:solidFill>
                <a:latin typeface="Tahoma"/>
                <a:cs typeface="Tahoma"/>
              </a:rPr>
              <a:t>Рыбинска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520" y="209549"/>
            <a:ext cx="202818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40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7375E"/>
                </a:solidFill>
                <a:latin typeface="Tahoma"/>
                <a:cs typeface="Tahoma"/>
              </a:rPr>
              <a:t>Администрация городского округа </a:t>
            </a:r>
            <a:r>
              <a:rPr sz="1400" b="1" dirty="0">
                <a:solidFill>
                  <a:srgbClr val="17375E"/>
                </a:solidFill>
                <a:latin typeface="Tahoma"/>
                <a:cs typeface="Tahoma"/>
              </a:rPr>
              <a:t>город</a:t>
            </a:r>
            <a:r>
              <a:rPr sz="1400" b="1" spc="-80" dirty="0">
                <a:solidFill>
                  <a:srgbClr val="17375E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ahoma"/>
                <a:cs typeface="Tahoma"/>
              </a:rPr>
              <a:t>Рыбинск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17375E"/>
                </a:solidFill>
                <a:latin typeface="Tahoma"/>
                <a:cs typeface="Tahoma"/>
              </a:rPr>
              <a:t>Ярославской</a:t>
            </a:r>
            <a:r>
              <a:rPr sz="1400" b="1" spc="-40" dirty="0">
                <a:solidFill>
                  <a:srgbClr val="17375E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ahoma"/>
                <a:cs typeface="Tahoma"/>
              </a:rPr>
              <a:t>области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7707" y="251459"/>
            <a:ext cx="594359" cy="7208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53253" y="8866123"/>
            <a:ext cx="13265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0" dirty="0">
                <a:solidFill>
                  <a:srgbClr val="17375E"/>
                </a:solidFill>
                <a:latin typeface="Tahoma"/>
                <a:cs typeface="Tahoma"/>
                <a:hlinkClick r:id="rId3"/>
              </a:rPr>
              <a:t>www.rybinsk.ru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625340"/>
            <a:ext cx="6857999" cy="4123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874877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Апрель 2026 г.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634" y="352171"/>
            <a:ext cx="54933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548ED4"/>
                </a:solidFill>
                <a:latin typeface="Tahoma"/>
                <a:cs typeface="Tahoma"/>
              </a:rPr>
              <a:t>Развитая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научно-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образовательная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база </a:t>
            </a: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Кадровый</a:t>
            </a:r>
            <a:r>
              <a:rPr sz="2000" b="1" spc="-1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2000" b="1" spc="-1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48ED4"/>
                </a:solidFill>
                <a:latin typeface="Tahoma"/>
                <a:cs typeface="Tahoma"/>
              </a:rPr>
              <a:t>интеллектуальный</a:t>
            </a:r>
            <a:r>
              <a:rPr sz="20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потенциал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72183"/>
            <a:ext cx="754380" cy="4770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3788" y="1431162"/>
            <a:ext cx="26403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Высшие</a:t>
            </a:r>
            <a:r>
              <a:rPr sz="14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профессиональное образование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14088"/>
            <a:ext cx="2636520" cy="2894330"/>
            <a:chOff x="0" y="4514088"/>
            <a:chExt cx="2636520" cy="28943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6" y="5364480"/>
              <a:ext cx="707136" cy="5882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347" y="5940552"/>
              <a:ext cx="1475232" cy="1467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14088"/>
              <a:ext cx="2636520" cy="8183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87653" y="5538977"/>
            <a:ext cx="3972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Среднее</a:t>
            </a:r>
            <a:r>
              <a:rPr sz="1400" b="1" spc="2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профессиональное</a:t>
            </a:r>
            <a:r>
              <a:rPr sz="1400" b="1" spc="19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образование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45564" y="6012179"/>
            <a:ext cx="5012690" cy="2899410"/>
            <a:chOff x="1845564" y="6012179"/>
            <a:chExt cx="5012690" cy="289941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7552" y="6516623"/>
              <a:ext cx="2060448" cy="4983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5564" y="6012179"/>
              <a:ext cx="1510284" cy="13339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3656" y="6012179"/>
              <a:ext cx="1409700" cy="1409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6454" y="7452359"/>
              <a:ext cx="1405981" cy="14588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4855" y="7476743"/>
              <a:ext cx="1254156" cy="12541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17192" y="7668767"/>
              <a:ext cx="1223771" cy="122377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347" y="7595614"/>
            <a:ext cx="1475232" cy="144018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10355" y="2772155"/>
            <a:ext cx="3247644" cy="242773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8739" y="3235832"/>
            <a:ext cx="329882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Факультеты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авиадвигателестроения,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авиатехнологический,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радиоэлектроники</a:t>
            </a:r>
            <a:r>
              <a:rPr sz="1400" spc="-1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информатики,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социально-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экономический,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центр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ДПО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1905000"/>
            <a:ext cx="3456432" cy="1327403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8" name="TextBox 27"/>
          <p:cNvSpPr txBox="1"/>
          <p:nvPr/>
        </p:nvSpPr>
        <p:spPr>
          <a:xfrm>
            <a:off x="4280430" y="167629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4248 студентов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5609 студентов СПО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88363"/>
            <a:ext cx="6858000" cy="4503420"/>
            <a:chOff x="0" y="1388363"/>
            <a:chExt cx="6858000" cy="4503420"/>
          </a:xfrm>
        </p:grpSpPr>
        <p:sp>
          <p:nvSpPr>
            <p:cNvPr id="3" name="object 3"/>
            <p:cNvSpPr/>
            <p:nvPr/>
          </p:nvSpPr>
          <p:spPr>
            <a:xfrm>
              <a:off x="1053083" y="4860035"/>
              <a:ext cx="3959860" cy="954405"/>
            </a:xfrm>
            <a:custGeom>
              <a:avLst/>
              <a:gdLst/>
              <a:ahLst/>
              <a:cxnLst/>
              <a:rect l="l" t="t" r="r" b="b"/>
              <a:pathLst>
                <a:path w="3959860" h="954404">
                  <a:moveTo>
                    <a:pt x="3959352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3959352" y="954024"/>
                  </a:lnTo>
                  <a:lnTo>
                    <a:pt x="3959352" y="0"/>
                  </a:lnTo>
                  <a:close/>
                </a:path>
              </a:pathLst>
            </a:custGeom>
            <a:solidFill>
              <a:srgbClr val="7C8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224" y="4847843"/>
              <a:ext cx="2372868" cy="4038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844" y="5076443"/>
              <a:ext cx="292607" cy="379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36" y="5061204"/>
              <a:ext cx="3703320" cy="403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844" y="5289804"/>
              <a:ext cx="292607" cy="379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6736" y="5274563"/>
              <a:ext cx="2863595" cy="40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844" y="5503163"/>
              <a:ext cx="292607" cy="379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6736" y="5487923"/>
              <a:ext cx="1353312" cy="4038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8754" y="5219649"/>
              <a:ext cx="692872" cy="4991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89270" y="5365242"/>
              <a:ext cx="433070" cy="215265"/>
            </a:xfrm>
            <a:custGeom>
              <a:avLst/>
              <a:gdLst/>
              <a:ahLst/>
              <a:cxnLst/>
              <a:rect l="l" t="t" r="r" b="b"/>
              <a:pathLst>
                <a:path w="433070" h="215264">
                  <a:moveTo>
                    <a:pt x="325374" y="0"/>
                  </a:moveTo>
                  <a:lnTo>
                    <a:pt x="325374" y="53721"/>
                  </a:lnTo>
                  <a:lnTo>
                    <a:pt x="107441" y="53721"/>
                  </a:lnTo>
                  <a:lnTo>
                    <a:pt x="107441" y="0"/>
                  </a:lnTo>
                  <a:lnTo>
                    <a:pt x="0" y="107442"/>
                  </a:lnTo>
                  <a:lnTo>
                    <a:pt x="107441" y="214884"/>
                  </a:lnTo>
                  <a:lnTo>
                    <a:pt x="107441" y="161162"/>
                  </a:lnTo>
                  <a:lnTo>
                    <a:pt x="325374" y="161162"/>
                  </a:lnTo>
                  <a:lnTo>
                    <a:pt x="325374" y="214884"/>
                  </a:lnTo>
                  <a:lnTo>
                    <a:pt x="432815" y="107442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9270" y="5365242"/>
              <a:ext cx="433070" cy="215265"/>
            </a:xfrm>
            <a:custGeom>
              <a:avLst/>
              <a:gdLst/>
              <a:ahLst/>
              <a:cxnLst/>
              <a:rect l="l" t="t" r="r" b="b"/>
              <a:pathLst>
                <a:path w="433070" h="215264">
                  <a:moveTo>
                    <a:pt x="0" y="107442"/>
                  </a:moveTo>
                  <a:lnTo>
                    <a:pt x="107441" y="0"/>
                  </a:lnTo>
                  <a:lnTo>
                    <a:pt x="107441" y="53721"/>
                  </a:lnTo>
                  <a:lnTo>
                    <a:pt x="325374" y="53721"/>
                  </a:lnTo>
                  <a:lnTo>
                    <a:pt x="325374" y="0"/>
                  </a:lnTo>
                  <a:lnTo>
                    <a:pt x="432815" y="107442"/>
                  </a:lnTo>
                  <a:lnTo>
                    <a:pt x="325374" y="214884"/>
                  </a:lnTo>
                  <a:lnTo>
                    <a:pt x="325374" y="161162"/>
                  </a:lnTo>
                  <a:lnTo>
                    <a:pt x="107441" y="161162"/>
                  </a:lnTo>
                  <a:lnTo>
                    <a:pt x="107441" y="214884"/>
                  </a:lnTo>
                  <a:lnTo>
                    <a:pt x="0" y="107442"/>
                  </a:lnTo>
                  <a:close/>
                </a:path>
              </a:pathLst>
            </a:custGeom>
            <a:ln w="25908">
              <a:solidFill>
                <a:srgbClr val="C5D9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0947" y="3644561"/>
              <a:ext cx="2579860" cy="4397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1403603"/>
              <a:ext cx="6858000" cy="1477010"/>
            </a:xfrm>
            <a:custGeom>
              <a:avLst/>
              <a:gdLst/>
              <a:ahLst/>
              <a:cxnLst/>
              <a:rect l="l" t="t" r="r" b="b"/>
              <a:pathLst>
                <a:path w="6858000" h="1477010">
                  <a:moveTo>
                    <a:pt x="6858000" y="0"/>
                  </a:moveTo>
                  <a:lnTo>
                    <a:pt x="0" y="0"/>
                  </a:lnTo>
                  <a:lnTo>
                    <a:pt x="0" y="1476756"/>
                  </a:lnTo>
                  <a:lnTo>
                    <a:pt x="6858000" y="1476756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7C8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388363"/>
              <a:ext cx="6134100" cy="429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616963"/>
              <a:ext cx="5237988" cy="4297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845563"/>
              <a:ext cx="6858000" cy="4297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2074163"/>
              <a:ext cx="6601967" cy="4297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2302763"/>
              <a:ext cx="6574535" cy="4297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2531363"/>
              <a:ext cx="1959864" cy="42976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0" y="352171"/>
            <a:ext cx="6858000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4055" marR="687705" indent="13208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548ED4"/>
                </a:solidFill>
                <a:latin typeface="Tahoma"/>
                <a:cs typeface="Tahoma"/>
              </a:rPr>
              <a:t>Развитая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научно-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образовательная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база </a:t>
            </a: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Кадровый</a:t>
            </a:r>
            <a:r>
              <a:rPr sz="2000" b="1" spc="-1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2000" b="1" spc="-1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48ED4"/>
                </a:solidFill>
                <a:latin typeface="Tahoma"/>
                <a:cs typeface="Tahoma"/>
              </a:rPr>
              <a:t>интеллектуальный</a:t>
            </a:r>
            <a:r>
              <a:rPr sz="20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потенциал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000">
              <a:latin typeface="Tahoma"/>
              <a:cs typeface="Tahoma"/>
            </a:endParaRPr>
          </a:p>
          <a:p>
            <a:pPr marL="91440" marR="94615">
              <a:lnSpc>
                <a:spcPct val="100000"/>
              </a:lnSpc>
            </a:pP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Многоуровневая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подготовка,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переподготовка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повышение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квалификации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профессиональных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специалистов,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ориентированных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высокоэффективную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трудовую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деятельность </a:t>
            </a:r>
            <a:r>
              <a:rPr sz="1500" b="1" spc="-1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различных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отраслях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экономики,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способных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быстро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осваивать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профессии, 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знания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навыки,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предлагать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идеи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развития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бизнеса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2903220"/>
            <a:ext cx="6858000" cy="6240780"/>
            <a:chOff x="0" y="2903220"/>
            <a:chExt cx="6858000" cy="624078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7501127"/>
              <a:ext cx="2348484" cy="1642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1144" y="7475219"/>
              <a:ext cx="2060448" cy="16687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12435" y="5219700"/>
              <a:ext cx="576072" cy="5882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48483" y="7487410"/>
              <a:ext cx="2304288" cy="16565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53083" y="4067556"/>
              <a:ext cx="5805170" cy="739140"/>
            </a:xfrm>
            <a:custGeom>
              <a:avLst/>
              <a:gdLst/>
              <a:ahLst/>
              <a:cxnLst/>
              <a:rect l="l" t="t" r="r" b="b"/>
              <a:pathLst>
                <a:path w="5805170" h="739139">
                  <a:moveTo>
                    <a:pt x="5804916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5804916" y="739139"/>
                  </a:lnTo>
                  <a:lnTo>
                    <a:pt x="5804916" y="0"/>
                  </a:lnTo>
                  <a:close/>
                </a:path>
              </a:pathLst>
            </a:custGeom>
            <a:solidFill>
              <a:srgbClr val="7C8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0224" y="4055364"/>
              <a:ext cx="1190244" cy="4038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29611" y="4055364"/>
              <a:ext cx="547115" cy="4038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85872" y="4055364"/>
              <a:ext cx="1272539" cy="4038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66032" y="4055364"/>
              <a:ext cx="2791967" cy="4038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0224" y="4268724"/>
              <a:ext cx="1395984" cy="4038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31135" y="4268724"/>
              <a:ext cx="950976" cy="4038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88564" y="4268724"/>
              <a:ext cx="1363980" cy="4038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58996" y="4268724"/>
              <a:ext cx="1540764" cy="4038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06211" y="4268724"/>
              <a:ext cx="350520" cy="4038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61659" y="4268724"/>
              <a:ext cx="1196339" cy="4038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0224" y="4482084"/>
              <a:ext cx="1684020" cy="4038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14600" y="4482084"/>
              <a:ext cx="1272539" cy="4038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89020" y="4482084"/>
              <a:ext cx="350520" cy="4038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44467" y="4482084"/>
              <a:ext cx="687324" cy="4038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3636264"/>
              <a:ext cx="925068" cy="381056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0" y="2915412"/>
              <a:ext cx="6858000" cy="739140"/>
            </a:xfrm>
            <a:custGeom>
              <a:avLst/>
              <a:gdLst/>
              <a:ahLst/>
              <a:cxnLst/>
              <a:rect l="l" t="t" r="r" b="b"/>
              <a:pathLst>
                <a:path w="6858000" h="739139">
                  <a:moveTo>
                    <a:pt x="6858000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6858000" y="739139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7C8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0" y="2903220"/>
              <a:ext cx="1883664" cy="4038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93392" y="2903220"/>
              <a:ext cx="1354835" cy="4038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57955" y="2903220"/>
              <a:ext cx="973836" cy="4038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39996" y="2903220"/>
              <a:ext cx="1891283" cy="4038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39483" y="2903220"/>
              <a:ext cx="318516" cy="4038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0" y="3116580"/>
              <a:ext cx="1804415" cy="40386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91439" y="2946273"/>
            <a:ext cx="16732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Образовательные промышленными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039111" y="3116579"/>
            <a:ext cx="1659636" cy="403860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2106802" y="2946273"/>
            <a:ext cx="14757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indent="-4572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учреждения 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предприятиями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933444" y="3116579"/>
            <a:ext cx="1457325" cy="403860"/>
            <a:chOff x="3933444" y="3116579"/>
            <a:chExt cx="1457325" cy="403860"/>
          </a:xfrm>
        </p:grpSpPr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33444" y="3116579"/>
              <a:ext cx="339851" cy="4038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06468" y="3116579"/>
              <a:ext cx="883919" cy="403860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3571621" y="2946273"/>
            <a:ext cx="32092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980" marR="5080" indent="-475615">
              <a:lnSpc>
                <a:spcPct val="100000"/>
              </a:lnSpc>
              <a:spcBef>
                <a:spcPts val="105"/>
              </a:spcBef>
              <a:tabLst>
                <a:tab pos="1048385" algn="l"/>
                <a:tab pos="1082040" algn="l"/>
                <a:tab pos="3081655" algn="l"/>
              </a:tabLst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активно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взаимодействуют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b="1" spc="10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25084" y="3116579"/>
            <a:ext cx="1232915" cy="403860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5739384" y="3159632"/>
            <a:ext cx="1041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подготовки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0" y="3329940"/>
            <a:ext cx="2813685" cy="403860"/>
            <a:chOff x="0" y="3329940"/>
            <a:chExt cx="2813685" cy="403860"/>
          </a:xfrm>
        </p:grpSpPr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0" y="3329940"/>
              <a:ext cx="2061971" cy="40386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62327" y="3329940"/>
              <a:ext cx="900684" cy="4038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19172" y="3329940"/>
              <a:ext cx="294131" cy="403860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91439" y="3372992"/>
            <a:ext cx="6766559" cy="2397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профессиональных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кадров.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400">
              <a:latin typeface="Tahoma"/>
              <a:cs typeface="Tahoma"/>
            </a:endParaRPr>
          </a:p>
          <a:p>
            <a:pPr marL="1052830" marR="79375" algn="just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Технопарк</a:t>
            </a:r>
            <a:r>
              <a:rPr sz="1400" b="1" spc="40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400" b="1" spc="40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подготовки</a:t>
            </a:r>
            <a:r>
              <a:rPr sz="1400" b="1" spc="40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высококвалифицированных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инженерных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кадров,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разработку,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тестирование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внедрение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инновационных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технологий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идей</a:t>
            </a:r>
            <a:endParaRPr sz="1400">
              <a:latin typeface="Tahoma"/>
              <a:cs typeface="Tahoma"/>
            </a:endParaRPr>
          </a:p>
          <a:p>
            <a:pPr marL="1052830">
              <a:lnSpc>
                <a:spcPct val="100000"/>
              </a:lnSpc>
              <a:spcBef>
                <a:spcPts val="1195"/>
              </a:spcBef>
            </a:pP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Дуальное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образование</a:t>
            </a:r>
            <a:endParaRPr sz="1400">
              <a:latin typeface="Tahoma"/>
              <a:cs typeface="Tahoma"/>
            </a:endParaRPr>
          </a:p>
          <a:p>
            <a:pPr marL="1339215" indent="-286385">
              <a:lnSpc>
                <a:spcPct val="100000"/>
              </a:lnSpc>
              <a:buFont typeface="Microsoft Sans Serif"/>
              <a:buChar char="•"/>
              <a:tabLst>
                <a:tab pos="1339215" algn="l"/>
              </a:tabLst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программы</a:t>
            </a:r>
            <a:r>
              <a:rPr sz="1400" b="1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40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стандартам</a:t>
            </a:r>
            <a:r>
              <a:rPr sz="1400" b="1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компаний</a:t>
            </a:r>
            <a:endParaRPr sz="1400">
              <a:latin typeface="Tahoma"/>
              <a:cs typeface="Tahoma"/>
            </a:endParaRPr>
          </a:p>
          <a:p>
            <a:pPr marL="1339215" indent="-286385">
              <a:lnSpc>
                <a:spcPct val="100000"/>
              </a:lnSpc>
              <a:buFont typeface="Microsoft Sans Serif"/>
              <a:buChar char="•"/>
              <a:tabLst>
                <a:tab pos="1339215" algn="l"/>
              </a:tabLst>
            </a:pP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практика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во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время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обучения</a:t>
            </a:r>
            <a:endParaRPr sz="1400">
              <a:latin typeface="Tahoma"/>
              <a:cs typeface="Tahoma"/>
            </a:endParaRPr>
          </a:p>
          <a:p>
            <a:pPr marL="1339215" indent="-286385">
              <a:lnSpc>
                <a:spcPct val="100000"/>
              </a:lnSpc>
              <a:buFont typeface="Microsoft Sans Serif"/>
              <a:buChar char="•"/>
              <a:tabLst>
                <a:tab pos="1339215" algn="l"/>
              </a:tabLst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менторство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5" name="object 6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53083" y="5867400"/>
            <a:ext cx="5588508" cy="1513332"/>
          </a:xfrm>
          <a:prstGeom prst="rect">
            <a:avLst/>
          </a:prstGeom>
        </p:spPr>
      </p:pic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56388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23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ВТОРОЙ ГОРОДСКОЙ ТЕХНОПАРК КВАНТОРИУМ </a:t>
            </a:r>
          </a:p>
          <a:p>
            <a:pPr algn="ctr" eaLnBrk="0" hangingPunct="0">
              <a:lnSpc>
                <a:spcPts val="23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НА БАЗЕ ШКОЛЫ 12 ИМЕНИ ПАВЛА ДЕРУНОВА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4" descr="https://sun9-1.userapi.com/impg/y--LKwtjHPhKLrwj-II0QimLYre2R16bQRcsOQ/uuVOZYKDOBs.jpg?size=2000x1333&amp;quality=95&amp;sign=56fdd723356e3b114eedee761b3e16e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" y="1346295"/>
            <a:ext cx="3332896" cy="22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59.userapi.com/impg/XwRqzDzyylrTRUlcoY8zZ0dPS1acK6gAYF2ovw/6tHXakiPNTY.jpg?size=2000x1333&amp;quality=95&amp;sign=72857f6f38888ae64752693d26fda65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346296"/>
            <a:ext cx="3314761" cy="22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un9-29.userapi.com/impg/fGuT4W_85Q71hW3MCGF7JHq3LIt0GjtG0xyV4A/Hn5SeHO9m-A.jpg?size=2000x1333&amp;quality=95&amp;sign=0467c4011dfa0dcc6738d993a975b86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" y="5604986"/>
            <a:ext cx="6605608" cy="3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60" y="3578280"/>
            <a:ext cx="6783000" cy="2004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Цифровые лаборатории по физиологии, экологии, программированию, физике, химии.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Оборудование для изучения робототехники, 3D-моделирования,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Кабинет исследовательской деятельности, полигон для получения навыков управления БПЛА.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Зона общения и шахматная гостиная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6556" y="8851728"/>
            <a:ext cx="48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IT</a:t>
            </a:r>
            <a:r>
              <a:rPr spc="20" dirty="0"/>
              <a:t> </a:t>
            </a:r>
            <a:r>
              <a:rPr spc="-285" dirty="0"/>
              <a:t>–</a:t>
            </a:r>
            <a:r>
              <a:rPr spc="25" dirty="0"/>
              <a:t> </a:t>
            </a:r>
            <a:r>
              <a:rPr spc="-40" dirty="0"/>
              <a:t>компании</a:t>
            </a:r>
            <a:r>
              <a:rPr spc="-10" dirty="0"/>
              <a:t> </a:t>
            </a:r>
            <a:r>
              <a:rPr dirty="0"/>
              <a:t>российского</a:t>
            </a:r>
            <a:r>
              <a:rPr spc="-25" dirty="0"/>
              <a:t> </a:t>
            </a:r>
            <a:r>
              <a:rPr spc="-10" dirty="0"/>
              <a:t>уровня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526647"/>
            <a:ext cx="6858000" cy="1760855"/>
            <a:chOff x="0" y="1526647"/>
            <a:chExt cx="6858000" cy="1760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19" y="1526647"/>
              <a:ext cx="918091" cy="1000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2492"/>
              <a:ext cx="6858000" cy="87477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692" y="1783079"/>
            <a:ext cx="2762862" cy="5314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4360" y="6138671"/>
            <a:ext cx="1488192" cy="13150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39285" y="1688338"/>
            <a:ext cx="28079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Разработка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10" dirty="0">
                <a:solidFill>
                  <a:srgbClr val="548ED4"/>
                </a:solidFill>
                <a:latin typeface="Verdana"/>
                <a:cs typeface="Verdana"/>
              </a:rPr>
              <a:t>программного</a:t>
            </a:r>
            <a:r>
              <a:rPr sz="1500" spc="2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обеспечения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6432" y="3392423"/>
            <a:ext cx="3401567" cy="19263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9641" y="3283077"/>
            <a:ext cx="30314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Группа</a:t>
            </a:r>
            <a:r>
              <a:rPr sz="12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компаний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548ED4"/>
                </a:solidFill>
                <a:latin typeface="Verdana"/>
                <a:cs typeface="Verdana"/>
              </a:rPr>
              <a:t>«Тензор»</a:t>
            </a:r>
            <a:r>
              <a:rPr sz="12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строит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70" dirty="0">
                <a:solidFill>
                  <a:srgbClr val="548ED4"/>
                </a:solidFill>
                <a:latin typeface="Verdana"/>
                <a:cs typeface="Verdana"/>
              </a:rPr>
              <a:t>офисное</a:t>
            </a:r>
            <a:r>
              <a:rPr sz="12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четырехэтажное</a:t>
            </a:r>
            <a:r>
              <a:rPr sz="12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здание,</a:t>
            </a:r>
            <a:r>
              <a:rPr sz="12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где</a:t>
            </a:r>
            <a:r>
              <a:rPr sz="1200" spc="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548ED4"/>
                </a:solidFill>
                <a:latin typeface="Verdana"/>
                <a:cs typeface="Verdana"/>
              </a:rPr>
              <a:t>разместятся</a:t>
            </a:r>
            <a:r>
              <a:rPr sz="12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55" dirty="0">
                <a:solidFill>
                  <a:srgbClr val="548ED4"/>
                </a:solidFill>
                <a:latin typeface="Verdana"/>
                <a:cs typeface="Verdana"/>
              </a:rPr>
              <a:t>офисы</a:t>
            </a:r>
            <a:r>
              <a:rPr sz="12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2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548ED4"/>
                </a:solidFill>
                <a:latin typeface="Verdana"/>
                <a:cs typeface="Verdana"/>
              </a:rPr>
              <a:t>конференц-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зал,</a:t>
            </a:r>
            <a:r>
              <a:rPr sz="1200" spc="-1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548ED4"/>
                </a:solidFill>
                <a:latin typeface="Verdana"/>
                <a:cs typeface="Verdana"/>
              </a:rPr>
              <a:t>кафе.</a:t>
            </a:r>
            <a:r>
              <a:rPr sz="12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2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здании</a:t>
            </a:r>
            <a:r>
              <a:rPr sz="12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548ED4"/>
                </a:solidFill>
                <a:latin typeface="Verdana"/>
                <a:cs typeface="Verdana"/>
              </a:rPr>
              <a:t>предусмотрена</a:t>
            </a:r>
            <a:endParaRPr sz="12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подземная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автопарковка.</a:t>
            </a:r>
            <a:endParaRPr sz="1200">
              <a:latin typeface="Verdana"/>
              <a:cs typeface="Verdana"/>
            </a:endParaRPr>
          </a:p>
          <a:p>
            <a:pPr marL="12700" marR="92710" algn="just">
              <a:lnSpc>
                <a:spcPct val="100000"/>
              </a:lnSpc>
            </a:pP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Завершение</a:t>
            </a:r>
            <a:r>
              <a:rPr sz="12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строительства</a:t>
            </a:r>
            <a:r>
              <a:rPr sz="12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объекта</a:t>
            </a:r>
            <a:r>
              <a:rPr sz="1200" spc="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548ED4"/>
                </a:solidFill>
                <a:latin typeface="Verdana"/>
                <a:cs typeface="Verdana"/>
              </a:rPr>
              <a:t>–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конец</a:t>
            </a:r>
            <a:r>
              <a:rPr sz="12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548ED4"/>
                </a:solidFill>
                <a:latin typeface="Verdana"/>
                <a:cs typeface="Verdana"/>
              </a:rPr>
              <a:t>2024</a:t>
            </a:r>
            <a:r>
              <a:rPr sz="12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года.</a:t>
            </a:r>
            <a:endParaRPr sz="1200">
              <a:latin typeface="Verdana"/>
              <a:cs typeface="Verdana"/>
            </a:endParaRPr>
          </a:p>
          <a:p>
            <a:pPr marL="12700" marR="240029">
              <a:lnSpc>
                <a:spcPct val="100000"/>
              </a:lnSpc>
            </a:pPr>
            <a:r>
              <a:rPr sz="1200" spc="-15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200" spc="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рыбинском</a:t>
            </a:r>
            <a:r>
              <a:rPr sz="1200" spc="-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филиале</a:t>
            </a:r>
            <a:r>
              <a:rPr sz="1200" spc="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«Тензора» </a:t>
            </a:r>
            <a:r>
              <a:rPr sz="1200" spc="-80" dirty="0">
                <a:solidFill>
                  <a:srgbClr val="548ED4"/>
                </a:solidFill>
                <a:latin typeface="Verdana"/>
                <a:cs typeface="Verdana"/>
              </a:rPr>
              <a:t>трудятся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548ED4"/>
                </a:solidFill>
                <a:latin typeface="Verdana"/>
                <a:cs typeface="Verdana"/>
              </a:rPr>
              <a:t>50</a:t>
            </a:r>
            <a:r>
              <a:rPr sz="12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специалистов</a:t>
            </a:r>
            <a:r>
              <a:rPr sz="12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65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2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области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информационных</a:t>
            </a:r>
            <a:r>
              <a:rPr sz="1200" spc="1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технологий.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0" dirty="0">
                <a:solidFill>
                  <a:srgbClr val="548ED4"/>
                </a:solidFill>
                <a:latin typeface="Verdana"/>
                <a:cs typeface="Verdana"/>
              </a:rPr>
              <a:t>Будут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работать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более</a:t>
            </a:r>
            <a:r>
              <a:rPr sz="12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548ED4"/>
                </a:solidFill>
                <a:latin typeface="Verdana"/>
                <a:cs typeface="Verdana"/>
              </a:rPr>
              <a:t>200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сотрудников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«Тензора».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7040" y="5314569"/>
            <a:ext cx="1195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48ED4"/>
                </a:solidFill>
                <a:latin typeface="Verdana"/>
                <a:cs typeface="Verdana"/>
              </a:rPr>
              <a:t>ул.</a:t>
            </a:r>
            <a:r>
              <a:rPr sz="12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Чкалова,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548ED4"/>
                </a:solidFill>
                <a:latin typeface="Verdana"/>
                <a:cs typeface="Verdana"/>
              </a:rPr>
              <a:t>52.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2088" y="5576315"/>
            <a:ext cx="3106420" cy="228268"/>
          </a:xfrm>
          <a:prstGeom prst="rect">
            <a:avLst/>
          </a:prstGeom>
          <a:solidFill>
            <a:srgbClr val="D0D7E8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0"/>
              </a:spcBef>
            </a:pPr>
            <a:r>
              <a:rPr sz="1200" spc="55" dirty="0">
                <a:solidFill>
                  <a:srgbClr val="7E7E7E"/>
                </a:solidFill>
                <a:latin typeface="Verdana"/>
                <a:cs typeface="Verdana"/>
              </a:rPr>
              <a:t>Объем</a:t>
            </a:r>
            <a:r>
              <a:rPr sz="1200" spc="-8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7E7E7E"/>
                </a:solidFill>
                <a:latin typeface="Verdana"/>
                <a:cs typeface="Verdana"/>
              </a:rPr>
              <a:t>инвестиций</a:t>
            </a:r>
            <a:r>
              <a:rPr sz="1200" spc="-6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200" spc="-175" dirty="0">
                <a:solidFill>
                  <a:srgbClr val="7E7E7E"/>
                </a:solidFill>
                <a:latin typeface="Verdana"/>
                <a:cs typeface="Verdana"/>
              </a:rPr>
              <a:t>–</a:t>
            </a:r>
            <a:r>
              <a:rPr sz="1200" spc="-6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lang="ru-RU" sz="1200" spc="-105" dirty="0" smtClean="0">
                <a:solidFill>
                  <a:srgbClr val="7E7E7E"/>
                </a:solidFill>
                <a:latin typeface="Verdana"/>
                <a:cs typeface="Verdana"/>
              </a:rPr>
              <a:t>600</a:t>
            </a:r>
            <a:r>
              <a:rPr sz="1200" spc="-50" dirty="0" smtClean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7E7E7E"/>
                </a:solidFill>
                <a:latin typeface="Verdana"/>
                <a:cs typeface="Verdana"/>
              </a:rPr>
              <a:t>млн</a:t>
            </a:r>
            <a:r>
              <a:rPr sz="1200" spc="-6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Verdana"/>
                <a:cs typeface="Verdana"/>
              </a:rPr>
              <a:t>рублей.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8628" y="6491985"/>
            <a:ext cx="32251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Разработка</a:t>
            </a:r>
            <a:r>
              <a:rPr sz="15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интегрированных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информационно-</a:t>
            </a:r>
            <a:r>
              <a:rPr sz="1500" spc="-35" dirty="0">
                <a:solidFill>
                  <a:srgbClr val="548ED4"/>
                </a:solidFill>
                <a:latin typeface="Verdana"/>
                <a:cs typeface="Verdana"/>
              </a:rPr>
              <a:t>аналитических </a:t>
            </a:r>
            <a:r>
              <a:rPr sz="1500" spc="60" dirty="0">
                <a:solidFill>
                  <a:srgbClr val="548ED4"/>
                </a:solidFill>
                <a:latin typeface="Verdana"/>
                <a:cs typeface="Verdana"/>
              </a:rPr>
              <a:t>систем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46492"/>
            <a:ext cx="6858000" cy="62788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057" y="698951"/>
            <a:ext cx="3007360" cy="55372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indent="1270" algn="ctr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Tahoma"/>
                <a:cs typeface="Tahoma"/>
              </a:rPr>
              <a:t>Объемы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30" dirty="0">
                <a:latin typeface="Tahoma"/>
                <a:cs typeface="Tahoma"/>
              </a:rPr>
              <a:t>отгруженной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продукции </a:t>
            </a:r>
            <a:r>
              <a:rPr sz="1200" b="1" spc="-40" dirty="0">
                <a:latin typeface="Tahoma"/>
                <a:cs typeface="Tahoma"/>
              </a:rPr>
              <a:t>крупными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80" dirty="0">
                <a:latin typeface="Tahoma"/>
                <a:cs typeface="Tahoma"/>
              </a:rPr>
              <a:t>и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средними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предприятиями промышленности,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млрд.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руб.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858000" cy="1332230"/>
            </a:xfrm>
            <a:custGeom>
              <a:avLst/>
              <a:gdLst/>
              <a:ahLst/>
              <a:cxnLst/>
              <a:rect l="l" t="t" r="r" b="b"/>
              <a:pathLst>
                <a:path w="6858000" h="1332230">
                  <a:moveTo>
                    <a:pt x="6858000" y="0"/>
                  </a:moveTo>
                  <a:lnTo>
                    <a:pt x="6015228" y="0"/>
                  </a:lnTo>
                  <a:lnTo>
                    <a:pt x="6003036" y="0"/>
                  </a:lnTo>
                  <a:lnTo>
                    <a:pt x="0" y="0"/>
                  </a:lnTo>
                  <a:lnTo>
                    <a:pt x="0" y="1331976"/>
                  </a:lnTo>
                  <a:lnTo>
                    <a:pt x="6003036" y="1331976"/>
                  </a:lnTo>
                  <a:lnTo>
                    <a:pt x="6015228" y="1331976"/>
                  </a:lnTo>
                  <a:lnTo>
                    <a:pt x="6015228" y="1312989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224027"/>
              <a:ext cx="2734056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8544" y="224027"/>
              <a:ext cx="469392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6664" y="224027"/>
              <a:ext cx="3485388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8464" y="528827"/>
              <a:ext cx="2502408" cy="56997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7640" y="3491484"/>
            <a:ext cx="2880360" cy="21610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7640" y="1403603"/>
            <a:ext cx="2880360" cy="20162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24765" y="7863840"/>
            <a:ext cx="839617" cy="88391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2389" y="1453704"/>
            <a:ext cx="6195060" cy="7432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08325">
              <a:lnSpc>
                <a:spcPct val="100000"/>
              </a:lnSpc>
            </a:pPr>
            <a:r>
              <a:rPr sz="1600" b="1" dirty="0" err="1" smtClean="0">
                <a:solidFill>
                  <a:srgbClr val="548ED4"/>
                </a:solidFill>
                <a:latin typeface="Tahoma"/>
                <a:cs typeface="Tahoma"/>
              </a:rPr>
              <a:t>Основные</a:t>
            </a:r>
            <a:r>
              <a:rPr sz="1600" b="1" spc="-100" dirty="0" smtClean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показатели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промышленности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(крупные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и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средние</a:t>
            </a:r>
            <a:r>
              <a:rPr sz="16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предприятия)</a:t>
            </a:r>
            <a:r>
              <a:rPr sz="1600" b="1" spc="8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:</a:t>
            </a:r>
            <a:endParaRPr sz="1600" dirty="0">
              <a:latin typeface="Tahoma"/>
              <a:cs typeface="Tahoma"/>
            </a:endParaRPr>
          </a:p>
          <a:p>
            <a:pPr marL="12700" marR="2490470" indent="215900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28600" algn="l"/>
              </a:tabLst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Объемы</a:t>
            </a:r>
            <a:r>
              <a:rPr sz="16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отгруженной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продукции </a:t>
            </a:r>
            <a:r>
              <a:rPr sz="1600" b="1" spc="-245" dirty="0">
                <a:solidFill>
                  <a:srgbClr val="548ED4"/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</a:t>
            </a:r>
            <a:r>
              <a:rPr lang="ru-RU"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20</a:t>
            </a:r>
            <a:r>
              <a:rPr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5 </a:t>
            </a:r>
            <a:r>
              <a:rPr sz="1600" b="1" spc="-2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млрд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.</a:t>
            </a:r>
            <a:r>
              <a:rPr sz="1600" b="1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руб.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28600" algn="l"/>
              </a:tabLst>
            </a:pP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Средняя</a:t>
            </a: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заработная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плата</a:t>
            </a:r>
            <a:r>
              <a:rPr sz="16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на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3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промпредприятиях</a:t>
            </a:r>
            <a:r>
              <a:rPr sz="16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-</a:t>
            </a:r>
            <a:r>
              <a:rPr sz="1600" b="1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90</a:t>
            </a:r>
            <a:r>
              <a:rPr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9</a:t>
            </a:r>
            <a:r>
              <a:rPr sz="1600" b="1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тыс.руб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.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2663190" indent="215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28600" algn="l"/>
              </a:tabLst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Среднесписочная</a:t>
            </a:r>
            <a:r>
              <a:rPr sz="1600" b="1" spc="1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численность </a:t>
            </a:r>
            <a:r>
              <a:rPr sz="1600" b="1" spc="-10" dirty="0" err="1">
                <a:solidFill>
                  <a:srgbClr val="548ED4"/>
                </a:solidFill>
                <a:latin typeface="Tahoma"/>
                <a:cs typeface="Tahoma"/>
              </a:rPr>
              <a:t>работников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-</a:t>
            </a:r>
            <a:r>
              <a:rPr sz="1600" b="1" spc="-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23,</a:t>
            </a:r>
            <a:r>
              <a:rPr lang="en-US"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83 </a:t>
            </a:r>
            <a:r>
              <a:rPr sz="1600" b="1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тыс.чел</a:t>
            </a:r>
            <a:r>
              <a:rPr sz="1600" b="1" spc="-10" dirty="0">
                <a:solidFill>
                  <a:srgbClr val="95004A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 marL="12700" marR="2484120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Машиностроение</a:t>
            </a:r>
            <a:r>
              <a:rPr sz="1600" b="1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играет</a:t>
            </a:r>
            <a:r>
              <a:rPr sz="16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ведущую </a:t>
            </a: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роль</a:t>
            </a:r>
            <a:r>
              <a:rPr sz="1600" b="1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промышленном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комплексе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города</a:t>
            </a:r>
            <a:r>
              <a:rPr sz="16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–</a:t>
            </a:r>
            <a:r>
              <a:rPr sz="16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удельный</a:t>
            </a:r>
            <a:r>
              <a:rPr sz="16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вес</a:t>
            </a:r>
            <a:r>
              <a:rPr sz="16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</a:t>
            </a:r>
            <a:r>
              <a:rPr sz="16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объемах </a:t>
            </a:r>
            <a:r>
              <a:rPr sz="16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отгруженной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продукции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составляет</a:t>
            </a:r>
            <a:r>
              <a:rPr sz="1600" b="1" spc="6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более</a:t>
            </a:r>
            <a:r>
              <a:rPr sz="16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8</a:t>
            </a:r>
            <a:r>
              <a:rPr lang="ru-RU" sz="16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0</a:t>
            </a:r>
            <a:r>
              <a:rPr sz="16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%.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2850515">
              <a:lnSpc>
                <a:spcPct val="100000"/>
              </a:lnSpc>
              <a:spcBef>
                <a:spcPts val="855"/>
              </a:spcBef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Особенность</a:t>
            </a:r>
            <a:r>
              <a:rPr sz="1600" b="1" spc="30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промышленности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города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влияние</a:t>
            </a:r>
            <a:r>
              <a:rPr sz="16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6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ГК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«Ростех»,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35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структуре</a:t>
            </a:r>
            <a:r>
              <a:rPr sz="1600" b="1" spc="7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которой</a:t>
            </a:r>
            <a:r>
              <a:rPr sz="1600" b="1" spc="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находится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более</a:t>
            </a:r>
            <a:r>
              <a:rPr sz="1600" b="1" spc="-7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800</a:t>
            </a:r>
            <a:r>
              <a:rPr sz="16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предприятий</a:t>
            </a:r>
            <a:r>
              <a:rPr sz="1600" b="1" spc="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60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регионах</a:t>
            </a:r>
            <a:r>
              <a:rPr sz="16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страны,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05" dirty="0">
                <a:solidFill>
                  <a:srgbClr val="548ED4"/>
                </a:solidFill>
                <a:latin typeface="Tahoma"/>
                <a:cs typeface="Tahoma"/>
              </a:rPr>
              <a:t>из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548ED4"/>
                </a:solidFill>
                <a:latin typeface="Tahoma"/>
                <a:cs typeface="Tahoma"/>
              </a:rPr>
              <a:t>них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548ED4"/>
                </a:solidFill>
                <a:latin typeface="Tahoma"/>
                <a:cs typeface="Tahoma"/>
              </a:rPr>
              <a:t>г.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Рыбинске </a:t>
            </a:r>
            <a:r>
              <a:rPr sz="1600" b="1" spc="-245" dirty="0">
                <a:solidFill>
                  <a:srgbClr val="548ED4"/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10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предприятий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1052195">
              <a:lnSpc>
                <a:spcPct val="100000"/>
              </a:lnSpc>
              <a:spcBef>
                <a:spcPts val="5"/>
              </a:spcBef>
            </a:pPr>
            <a:r>
              <a:rPr sz="1600" b="1" spc="-1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(в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авиационном,</a:t>
            </a:r>
            <a:r>
              <a:rPr sz="1600" b="1" spc="-1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радиоэлектронном</a:t>
            </a:r>
            <a:r>
              <a:rPr sz="16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комплексах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</a:t>
            </a:r>
            <a:r>
              <a:rPr sz="1600" b="1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комплексе</a:t>
            </a:r>
            <a:r>
              <a:rPr sz="16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вооружения</a:t>
            </a:r>
            <a:r>
              <a:rPr sz="16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ГК).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Удельный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вес</a:t>
            </a:r>
            <a:r>
              <a:rPr sz="16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этих</a:t>
            </a:r>
            <a:r>
              <a:rPr sz="16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10</a:t>
            </a:r>
            <a:r>
              <a:rPr sz="16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предприятий</a:t>
            </a:r>
            <a:r>
              <a:rPr sz="1600" b="1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3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около</a:t>
            </a:r>
            <a:r>
              <a:rPr sz="16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3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8</a:t>
            </a:r>
            <a:r>
              <a:rPr lang="ru-RU" sz="1600" b="1" spc="-3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3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0</a:t>
            </a:r>
            <a:r>
              <a:rPr sz="1600" b="1" spc="-3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172085">
              <a:lnSpc>
                <a:spcPct val="100000"/>
              </a:lnSpc>
            </a:pP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от</a:t>
            </a:r>
            <a:r>
              <a:rPr sz="1600" b="1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объема</a:t>
            </a: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отгрузки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</a:t>
            </a:r>
            <a:r>
              <a:rPr sz="16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численности</a:t>
            </a:r>
            <a:r>
              <a:rPr sz="1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548ED4"/>
                </a:solidFill>
                <a:latin typeface="Tahoma"/>
                <a:cs typeface="Tahoma"/>
              </a:rPr>
              <a:t>крупных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средних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предприятий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научно-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промышленного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комплекса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города.</a:t>
            </a:r>
            <a:endParaRPr sz="1600" dirty="0">
              <a:latin typeface="Tahoma"/>
              <a:cs typeface="Tahoma"/>
            </a:endParaRPr>
          </a:p>
          <a:p>
            <a:pPr marL="12700" marR="988060">
              <a:lnSpc>
                <a:spcPct val="100000"/>
              </a:lnSpc>
            </a:pP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При</a:t>
            </a:r>
            <a:r>
              <a:rPr sz="1600" b="1" spc="-8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поддержке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Ростех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ОДК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548ED4"/>
                </a:solidFill>
                <a:latin typeface="Tahoma"/>
                <a:cs typeface="Tahoma"/>
              </a:rPr>
              <a:t>г.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Рыбинске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ежегодно</a:t>
            </a:r>
            <a:r>
              <a:rPr sz="1600" b="1" spc="-8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170" dirty="0">
                <a:solidFill>
                  <a:srgbClr val="548ED4"/>
                </a:solidFill>
                <a:latin typeface="Tahoma"/>
                <a:cs typeface="Tahoma"/>
              </a:rPr>
              <a:t>с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2014</a:t>
            </a:r>
            <a:r>
              <a:rPr sz="16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года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проходит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Международный 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технологический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50" dirty="0">
                <a:solidFill>
                  <a:srgbClr val="548ED4"/>
                </a:solidFill>
                <a:latin typeface="Tahoma"/>
                <a:cs typeface="Tahoma"/>
              </a:rPr>
              <a:t>форум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48ED4"/>
                </a:solidFill>
                <a:latin typeface="Tahoma"/>
                <a:cs typeface="Tahoma"/>
              </a:rPr>
              <a:t>«Инновации.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48ED4"/>
                </a:solidFill>
                <a:latin typeface="Tahoma"/>
                <a:cs typeface="Tahoma"/>
              </a:rPr>
              <a:t>Технологии. 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Производство»</a:t>
            </a:r>
            <a:r>
              <a:rPr sz="16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548ED4"/>
                </a:solidFill>
                <a:latin typeface="Tahoma"/>
                <a:cs typeface="Tahoma"/>
              </a:rPr>
              <a:t>(itp-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forum.ru)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7546" y="5928399"/>
            <a:ext cx="821511" cy="112922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6" name="TextBox 15"/>
          <p:cNvSpPr txBox="1"/>
          <p:nvPr/>
        </p:nvSpPr>
        <p:spPr>
          <a:xfrm>
            <a:off x="2401062" y="99845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 01.01.2026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8216" y="208788"/>
              <a:ext cx="1748028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4867" y="208788"/>
              <a:ext cx="2086356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59" y="513587"/>
              <a:ext cx="1266443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7027" y="513587"/>
              <a:ext cx="448056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3708" y="513587"/>
              <a:ext cx="4963668" cy="5699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8670" y="275082"/>
            <a:ext cx="56838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Основные</a:t>
            </a:r>
            <a:r>
              <a:rPr sz="2000" b="1" spc="-1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предприятия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научно-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промышленного</a:t>
            </a:r>
            <a:r>
              <a:rPr sz="2000" b="1" spc="-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комплекса</a:t>
            </a:r>
            <a:r>
              <a:rPr sz="2000" b="1" spc="-9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города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6631" y="1428467"/>
          <a:ext cx="6624319" cy="7355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090"/>
                <a:gridCol w="4380229"/>
              </a:tblGrid>
              <a:tr h="1534795">
                <a:tc>
                  <a:txBody>
                    <a:bodyPr/>
                    <a:lstStyle/>
                    <a:p>
                      <a:pPr marL="132080" marR="8451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Производство 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транспортных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32080" marR="46164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средств,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70" dirty="0">
                          <a:latin typeface="Verdana"/>
                          <a:cs typeface="Verdana"/>
                        </a:rPr>
                        <a:t>машин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оборудования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25387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ПАО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14" dirty="0">
                          <a:latin typeface="Verdana"/>
                          <a:cs typeface="Verdana"/>
                        </a:rPr>
                        <a:t>«ОДК-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Сатурн»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ЗАО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«ВолгАэро»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 marR="1319530">
                        <a:lnSpc>
                          <a:spcPct val="100000"/>
                        </a:lnSpc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14" dirty="0">
                          <a:latin typeface="Verdana"/>
                          <a:cs typeface="Verdana"/>
                        </a:rPr>
                        <a:t>«ОДК-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Газовые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турбины» </a:t>
                      </a: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«Русские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газовые</a:t>
                      </a:r>
                      <a:r>
                        <a:rPr sz="1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турбины» </a:t>
                      </a: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«Русская</a:t>
                      </a:r>
                      <a:r>
                        <a:rPr sz="1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механика»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«РАСКАТ»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«Завод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дорожных</a:t>
                      </a:r>
                      <a:r>
                        <a:rPr sz="14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машин»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1351915">
                <a:tc>
                  <a:txBody>
                    <a:bodyPr/>
                    <a:lstStyle/>
                    <a:p>
                      <a:pPr marL="132080" marR="3606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Приборостроение, кабельное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производство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5473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«Рыбинский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завод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приборостроения» </a:t>
                      </a: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«Рыбинсккабель»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 marR="243840">
                        <a:lnSpc>
                          <a:spcPct val="100000"/>
                        </a:lnSpc>
                      </a:pP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«Рыбинский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электромонтажный</a:t>
                      </a:r>
                      <a:r>
                        <a:rPr sz="1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завод» </a:t>
                      </a: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«Рыбинскэлектрокабель»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 marR="2937510">
                        <a:lnSpc>
                          <a:spcPct val="100000"/>
                        </a:lnSpc>
                      </a:pP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«Волмаг» </a:t>
                      </a: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«ВЭЛИЗ»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Производство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электроэнергии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11315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30" dirty="0">
                          <a:latin typeface="Verdana"/>
                          <a:cs typeface="Verdana"/>
                        </a:rPr>
                        <a:t>Филиал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ПАО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«РусГидро»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95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«Каскад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Верхневолжских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ГЭС»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Судостроение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5353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ПАО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«Судостроительный 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завод 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«Вымпел», </a:t>
                      </a: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«Верфь</a:t>
                      </a:r>
                      <a:r>
                        <a:rPr sz="1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братьев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Нобель»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925194">
                <a:tc>
                  <a:txBody>
                    <a:bodyPr/>
                    <a:lstStyle/>
                    <a:p>
                      <a:pPr marL="132080" marR="1917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Производство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металлургическое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металлоконструкций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«ЛМЗ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Рыбинск»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 marR="592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14" dirty="0">
                          <a:latin typeface="Verdana"/>
                          <a:cs typeface="Verdana"/>
                        </a:rPr>
                        <a:t>«Новые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инструментальные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решения» </a:t>
                      </a: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«Сатурн-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инструментальный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завод» </a:t>
                      </a: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«Остеосинтез»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925194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Пищевая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промышленность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«Рамоз»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«Рыбинскхлебопродукт»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 marR="690245">
                        <a:lnSpc>
                          <a:spcPct val="100000"/>
                        </a:lnSpc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«Рыбинский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мукомольный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завод» </a:t>
                      </a: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«Рыбинский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комбикормовый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завод»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Научные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32080" marR="66865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исследования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разработки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«Конструкторское</a:t>
                      </a:r>
                      <a:r>
                        <a:rPr sz="14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5" dirty="0">
                          <a:latin typeface="Verdana"/>
                          <a:cs typeface="Verdana"/>
                        </a:rPr>
                        <a:t>бюро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«Луч»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spc="95" dirty="0">
                          <a:latin typeface="Verdana"/>
                          <a:cs typeface="Verdana"/>
                        </a:rPr>
                        <a:t>АО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Научно-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производственная</a:t>
                      </a:r>
                      <a:r>
                        <a:rPr sz="1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140" dirty="0">
                          <a:latin typeface="Verdana"/>
                          <a:cs typeface="Verdana"/>
                        </a:rPr>
                        <a:t>фирма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«Старт»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45" dirty="0">
                          <a:latin typeface="Verdana"/>
                          <a:cs typeface="Verdana"/>
                        </a:rPr>
                        <a:t>Производство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мебели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ЗАО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«Свобода»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1F487C"/>
                      </a:solidFill>
                      <a:prstDash val="solid"/>
                    </a:lnT>
                    <a:lnB w="12700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Легкая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32080">
                        <a:lnSpc>
                          <a:spcPts val="161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промышленность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1F487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110" dirty="0">
                          <a:latin typeface="Verdana"/>
                          <a:cs typeface="Verdana"/>
                        </a:rPr>
                        <a:t>ООО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«Рыбинский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кожевенный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завод»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1F487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83" y="2018582"/>
            <a:ext cx="447978" cy="3717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858000" cy="1332230"/>
          </a:xfrm>
          <a:custGeom>
            <a:avLst/>
            <a:gdLst/>
            <a:ahLst/>
            <a:cxnLst/>
            <a:rect l="l" t="t" r="r" b="b"/>
            <a:pathLst>
              <a:path w="6858000" h="1332230">
                <a:moveTo>
                  <a:pt x="6858000" y="0"/>
                </a:moveTo>
                <a:lnTo>
                  <a:pt x="6015228" y="0"/>
                </a:lnTo>
                <a:lnTo>
                  <a:pt x="6003036" y="0"/>
                </a:lnTo>
                <a:lnTo>
                  <a:pt x="0" y="0"/>
                </a:lnTo>
                <a:lnTo>
                  <a:pt x="0" y="1331976"/>
                </a:lnTo>
                <a:lnTo>
                  <a:pt x="6003036" y="1331976"/>
                </a:lnTo>
                <a:lnTo>
                  <a:pt x="6015228" y="1331976"/>
                </a:lnTo>
                <a:lnTo>
                  <a:pt x="6015228" y="1312989"/>
                </a:lnTo>
                <a:lnTo>
                  <a:pt x="685800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5870" y="424434"/>
            <a:ext cx="4767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Ведущие</a:t>
            </a:r>
            <a:r>
              <a:rPr sz="20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отрасли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промышленности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37" y="3010661"/>
            <a:ext cx="323585" cy="409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5" y="4095937"/>
            <a:ext cx="438150" cy="400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96" y="5247132"/>
            <a:ext cx="464235" cy="4572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24711" y="2825495"/>
            <a:ext cx="2519045" cy="19050"/>
          </a:xfrm>
          <a:custGeom>
            <a:avLst/>
            <a:gdLst/>
            <a:ahLst/>
            <a:cxnLst/>
            <a:rect l="l" t="t" r="r" b="b"/>
            <a:pathLst>
              <a:path w="2519045" h="19050">
                <a:moveTo>
                  <a:pt x="0" y="0"/>
                </a:moveTo>
                <a:lnTo>
                  <a:pt x="2518537" y="18668"/>
                </a:lnTo>
              </a:path>
            </a:pathLst>
          </a:custGeom>
          <a:ln w="9143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3756" y="4174363"/>
            <a:ext cx="3648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Энергетическое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машиностроение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4711" y="4721352"/>
            <a:ext cx="4248785" cy="0"/>
          </a:xfrm>
          <a:custGeom>
            <a:avLst/>
            <a:gdLst/>
            <a:ahLst/>
            <a:cxnLst/>
            <a:rect l="l" t="t" r="r" b="b"/>
            <a:pathLst>
              <a:path w="4248785">
                <a:moveTo>
                  <a:pt x="0" y="0"/>
                </a:moveTo>
                <a:lnTo>
                  <a:pt x="4248531" y="0"/>
                </a:lnTo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3756" y="3160902"/>
            <a:ext cx="1543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Судостроение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71372" y="6286500"/>
            <a:ext cx="5573395" cy="1831975"/>
            <a:chOff x="1071372" y="6286500"/>
            <a:chExt cx="5573395" cy="183197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5383" y="6286500"/>
              <a:ext cx="2429256" cy="18318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71372" y="7072883"/>
              <a:ext cx="3500754" cy="0"/>
            </a:xfrm>
            <a:custGeom>
              <a:avLst/>
              <a:gdLst/>
              <a:ahLst/>
              <a:cxnLst/>
              <a:rect l="l" t="t" r="r" b="b"/>
              <a:pathLst>
                <a:path w="3500754">
                  <a:moveTo>
                    <a:pt x="0" y="0"/>
                  </a:moveTo>
                  <a:lnTo>
                    <a:pt x="3500501" y="0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65048" y="3928871"/>
            <a:ext cx="143510" cy="792480"/>
          </a:xfrm>
          <a:custGeom>
            <a:avLst/>
            <a:gdLst/>
            <a:ahLst/>
            <a:cxnLst/>
            <a:rect l="l" t="t" r="r" b="b"/>
            <a:pathLst>
              <a:path w="143509" h="792479">
                <a:moveTo>
                  <a:pt x="143255" y="0"/>
                </a:moveTo>
                <a:lnTo>
                  <a:pt x="0" y="0"/>
                </a:lnTo>
                <a:lnTo>
                  <a:pt x="0" y="792479"/>
                </a:lnTo>
                <a:lnTo>
                  <a:pt x="143255" y="792479"/>
                </a:lnTo>
                <a:lnTo>
                  <a:pt x="14325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048" y="1961388"/>
            <a:ext cx="143510" cy="792480"/>
          </a:xfrm>
          <a:custGeom>
            <a:avLst/>
            <a:gdLst/>
            <a:ahLst/>
            <a:cxnLst/>
            <a:rect l="l" t="t" r="r" b="b"/>
            <a:pathLst>
              <a:path w="143509" h="792480">
                <a:moveTo>
                  <a:pt x="143255" y="0"/>
                </a:moveTo>
                <a:lnTo>
                  <a:pt x="0" y="0"/>
                </a:lnTo>
                <a:lnTo>
                  <a:pt x="0" y="792480"/>
                </a:lnTo>
                <a:lnTo>
                  <a:pt x="143255" y="792480"/>
                </a:lnTo>
                <a:lnTo>
                  <a:pt x="143255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048" y="5137403"/>
            <a:ext cx="143510" cy="792480"/>
          </a:xfrm>
          <a:custGeom>
            <a:avLst/>
            <a:gdLst/>
            <a:ahLst/>
            <a:cxnLst/>
            <a:rect l="l" t="t" r="r" b="b"/>
            <a:pathLst>
              <a:path w="143509" h="792479">
                <a:moveTo>
                  <a:pt x="143255" y="0"/>
                </a:moveTo>
                <a:lnTo>
                  <a:pt x="0" y="0"/>
                </a:lnTo>
                <a:lnTo>
                  <a:pt x="0" y="792480"/>
                </a:lnTo>
                <a:lnTo>
                  <a:pt x="143255" y="792480"/>
                </a:lnTo>
                <a:lnTo>
                  <a:pt x="143255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988" y="7429500"/>
            <a:ext cx="1527048" cy="127959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29842" y="7321675"/>
            <a:ext cx="2140009" cy="133627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31824" y="5100904"/>
            <a:ext cx="2572385" cy="180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Приборостроение,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ts val="1870"/>
              </a:lnSpc>
              <a:spcBef>
                <a:spcPts val="110"/>
              </a:spcBef>
            </a:pPr>
            <a:r>
              <a:rPr sz="1600" spc="-10" dirty="0">
                <a:latin typeface="Verdana"/>
                <a:cs typeface="Verdana"/>
              </a:rPr>
              <a:t>электрооборудование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и </a:t>
            </a:r>
            <a:r>
              <a:rPr sz="1600" spc="-10" dirty="0">
                <a:latin typeface="Verdana"/>
                <a:cs typeface="Verdana"/>
              </a:rPr>
              <a:t>кабельное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производство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600">
              <a:latin typeface="Verdana"/>
              <a:cs typeface="Verdana"/>
            </a:endParaRPr>
          </a:p>
          <a:p>
            <a:pPr marL="67310" marR="146685" indent="-55244">
              <a:lnSpc>
                <a:spcPct val="100000"/>
              </a:lnSpc>
            </a:pPr>
            <a:r>
              <a:rPr sz="1600" spc="-20" dirty="0">
                <a:latin typeface="Verdana"/>
                <a:cs typeface="Verdana"/>
              </a:rPr>
              <a:t>Дорожно-</a:t>
            </a:r>
            <a:r>
              <a:rPr sz="1600" spc="-40" dirty="0">
                <a:latin typeface="Verdana"/>
                <a:cs typeface="Verdana"/>
              </a:rPr>
              <a:t>строительная </a:t>
            </a:r>
            <a:r>
              <a:rPr sz="1600" spc="-60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спецтехника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5048" y="2915411"/>
            <a:ext cx="143510" cy="792480"/>
          </a:xfrm>
          <a:custGeom>
            <a:avLst/>
            <a:gdLst/>
            <a:ahLst/>
            <a:cxnLst/>
            <a:rect l="l" t="t" r="r" b="b"/>
            <a:pathLst>
              <a:path w="143509" h="792479">
                <a:moveTo>
                  <a:pt x="143255" y="0"/>
                </a:moveTo>
                <a:lnTo>
                  <a:pt x="0" y="0"/>
                </a:lnTo>
                <a:lnTo>
                  <a:pt x="0" y="792479"/>
                </a:lnTo>
                <a:lnTo>
                  <a:pt x="143255" y="792479"/>
                </a:lnTo>
                <a:lnTo>
                  <a:pt x="143255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03756" y="2206243"/>
            <a:ext cx="20504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Двигателестроение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24711" y="3857244"/>
            <a:ext cx="4248785" cy="0"/>
          </a:xfrm>
          <a:custGeom>
            <a:avLst/>
            <a:gdLst/>
            <a:ahLst/>
            <a:cxnLst/>
            <a:rect l="l" t="t" r="r" b="b"/>
            <a:pathLst>
              <a:path w="4248785">
                <a:moveTo>
                  <a:pt x="0" y="0"/>
                </a:moveTo>
                <a:lnTo>
                  <a:pt x="4248531" y="0"/>
                </a:lnTo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124711" y="4572000"/>
            <a:ext cx="5447030" cy="1362710"/>
            <a:chOff x="1124711" y="4572000"/>
            <a:chExt cx="5447030" cy="1362710"/>
          </a:xfrm>
        </p:grpSpPr>
        <p:sp>
          <p:nvSpPr>
            <p:cNvPr id="25" name="object 25"/>
            <p:cNvSpPr/>
            <p:nvPr/>
          </p:nvSpPr>
          <p:spPr>
            <a:xfrm>
              <a:off x="1124711" y="5929883"/>
              <a:ext cx="4320540" cy="0"/>
            </a:xfrm>
            <a:custGeom>
              <a:avLst/>
              <a:gdLst/>
              <a:ahLst/>
              <a:cxnLst/>
              <a:rect l="l" t="t" r="r" b="b"/>
              <a:pathLst>
                <a:path w="4320540">
                  <a:moveTo>
                    <a:pt x="0" y="0"/>
                  </a:moveTo>
                  <a:lnTo>
                    <a:pt x="4320540" y="0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8615" y="4572000"/>
              <a:ext cx="1642872" cy="1318260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765048" y="6286500"/>
            <a:ext cx="143510" cy="792480"/>
          </a:xfrm>
          <a:custGeom>
            <a:avLst/>
            <a:gdLst/>
            <a:ahLst/>
            <a:cxnLst/>
            <a:rect l="l" t="t" r="r" b="b"/>
            <a:pathLst>
              <a:path w="143509" h="792479">
                <a:moveTo>
                  <a:pt x="143255" y="0"/>
                </a:moveTo>
                <a:lnTo>
                  <a:pt x="0" y="0"/>
                </a:lnTo>
                <a:lnTo>
                  <a:pt x="0" y="792480"/>
                </a:lnTo>
                <a:lnTo>
                  <a:pt x="143255" y="792480"/>
                </a:lnTo>
                <a:lnTo>
                  <a:pt x="143255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971" y="6319546"/>
            <a:ext cx="429768" cy="42134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695178" y="1398832"/>
            <a:ext cx="3079115" cy="2400935"/>
            <a:chOff x="3695178" y="1398832"/>
            <a:chExt cx="3079115" cy="240093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95178" y="1398832"/>
              <a:ext cx="2929649" cy="11107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6883" y="2464308"/>
              <a:ext cx="1987295" cy="1335024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567" y="428244"/>
            <a:ext cx="3552444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066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Малый</a:t>
            </a:r>
            <a:r>
              <a:rPr spc="-45" dirty="0"/>
              <a:t> </a:t>
            </a:r>
            <a:r>
              <a:rPr dirty="0"/>
              <a:t>бизнес</a:t>
            </a:r>
            <a:r>
              <a:rPr spc="-65" dirty="0"/>
              <a:t> </a:t>
            </a:r>
            <a:r>
              <a:rPr spc="-20" dirty="0"/>
              <a:t>Рыбинска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795" y="1664335"/>
            <a:ext cx="4917440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1675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20" dirty="0">
                <a:solidFill>
                  <a:srgbClr val="548ED4"/>
                </a:solidFill>
                <a:latin typeface="Tahoma"/>
                <a:cs typeface="Tahoma"/>
              </a:rPr>
              <a:t>Производство</a:t>
            </a: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548ED4"/>
                </a:solidFill>
                <a:latin typeface="Tahoma"/>
                <a:cs typeface="Tahoma"/>
              </a:rPr>
              <a:t>металлических</a:t>
            </a:r>
            <a:r>
              <a:rPr sz="14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изделий</a:t>
            </a:r>
            <a:endParaRPr sz="1400">
              <a:latin typeface="Tahoma"/>
              <a:cs typeface="Tahoma"/>
            </a:endParaRPr>
          </a:p>
          <a:p>
            <a:pPr marL="12700" marR="726440">
              <a:lnSpc>
                <a:spcPts val="1680"/>
              </a:lnSpc>
              <a:spcBef>
                <a:spcPts val="50"/>
              </a:spcBef>
            </a:pP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(обработка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металлических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изделий,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запорно-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регулирующая</a:t>
            </a:r>
            <a:r>
              <a:rPr sz="1400" spc="1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арматура,</a:t>
            </a:r>
            <a:r>
              <a:rPr sz="1400" spc="1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трубопроводная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25"/>
              </a:lnSpc>
            </a:pP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арматура,</a:t>
            </a:r>
            <a:r>
              <a:rPr sz="1400" spc="1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изготовление</a:t>
            </a:r>
            <a:r>
              <a:rPr sz="1400" spc="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узлов,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деталей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для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оборудования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механизмов)</a:t>
            </a:r>
            <a:endParaRPr sz="1400">
              <a:latin typeface="Verdana"/>
              <a:cs typeface="Verdana"/>
            </a:endParaRPr>
          </a:p>
          <a:p>
            <a:pPr marL="299085" marR="542290" indent="-287020">
              <a:lnSpc>
                <a:spcPct val="100000"/>
              </a:lnSpc>
              <a:spcBef>
                <a:spcPts val="61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Производство медицинских</a:t>
            </a:r>
            <a:r>
              <a:rPr sz="14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инструментов</a:t>
            </a:r>
            <a:r>
              <a:rPr sz="14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48ED4"/>
                </a:solidFill>
                <a:latin typeface="Tahoma"/>
                <a:cs typeface="Tahoma"/>
              </a:rPr>
              <a:t>и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оборудования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70"/>
              </a:lnSpc>
            </a:pP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(изготовление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медицинской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техники,</a:t>
            </a:r>
            <a:r>
              <a:rPr sz="1400" spc="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имплантаты)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ts val="1675"/>
              </a:lnSpc>
              <a:spcBef>
                <a:spcPts val="61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40" dirty="0">
                <a:solidFill>
                  <a:srgbClr val="548ED4"/>
                </a:solidFill>
                <a:latin typeface="Tahoma"/>
                <a:cs typeface="Tahoma"/>
              </a:rPr>
              <a:t>Научные</a:t>
            </a:r>
            <a:r>
              <a:rPr sz="14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исследования</a:t>
            </a:r>
            <a:r>
              <a:rPr sz="1400" b="1" spc="-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4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разработки</a:t>
            </a:r>
            <a:endParaRPr sz="1400">
              <a:latin typeface="Tahoma"/>
              <a:cs typeface="Tahoma"/>
            </a:endParaRPr>
          </a:p>
          <a:p>
            <a:pPr marL="12700" marR="163195">
              <a:lnSpc>
                <a:spcPts val="1680"/>
              </a:lnSpc>
              <a:spcBef>
                <a:spcPts val="50"/>
              </a:spcBef>
            </a:pP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(разработка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проектов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продукции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машиностроения,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энергетики,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научные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исследования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разработки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в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области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естественных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технических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наук)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ts val="1675"/>
              </a:lnSpc>
              <a:spcBef>
                <a:spcPts val="56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Строительство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75"/>
              </a:lnSpc>
            </a:pP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(Строительство</a:t>
            </a:r>
            <a:r>
              <a:rPr sz="1400" spc="-11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548ED4"/>
                </a:solidFill>
                <a:latin typeface="Verdana"/>
                <a:cs typeface="Verdana"/>
              </a:rPr>
              <a:t>жилых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нежилых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зданий)</a:t>
            </a:r>
            <a:endParaRPr sz="1400">
              <a:latin typeface="Verdana"/>
              <a:cs typeface="Verdana"/>
            </a:endParaRPr>
          </a:p>
          <a:p>
            <a:pPr marL="299085" marR="586105" indent="-287020">
              <a:lnSpc>
                <a:spcPct val="100000"/>
              </a:lnSpc>
              <a:spcBef>
                <a:spcPts val="61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20" dirty="0">
                <a:solidFill>
                  <a:srgbClr val="548ED4"/>
                </a:solidFill>
                <a:latin typeface="Tahoma"/>
                <a:cs typeface="Tahoma"/>
              </a:rPr>
              <a:t>Деятельность</a:t>
            </a:r>
            <a:r>
              <a:rPr sz="1400" b="1" spc="-7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по</a:t>
            </a:r>
            <a:r>
              <a:rPr sz="1400" b="1" spc="-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операциям</a:t>
            </a:r>
            <a:r>
              <a:rPr sz="14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150" dirty="0">
                <a:solidFill>
                  <a:srgbClr val="548ED4"/>
                </a:solidFill>
                <a:latin typeface="Tahoma"/>
                <a:cs typeface="Tahoma"/>
              </a:rPr>
              <a:t>с</a:t>
            </a: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548ED4"/>
                </a:solidFill>
                <a:latin typeface="Tahoma"/>
                <a:cs typeface="Tahoma"/>
              </a:rPr>
              <a:t>недвижимым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имуществом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70"/>
              </a:lnSpc>
            </a:pP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(покупка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продажа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собственного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недвижимого</a:t>
            </a:r>
            <a:endParaRPr sz="1400">
              <a:latin typeface="Verdana"/>
              <a:cs typeface="Verdana"/>
            </a:endParaRPr>
          </a:p>
          <a:p>
            <a:pPr marL="12700" marR="5594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имущества,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управление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эксплуатацией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жилого фонда)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ts val="1675"/>
              </a:lnSpc>
              <a:spcBef>
                <a:spcPts val="61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Производство</a:t>
            </a:r>
            <a:r>
              <a:rPr sz="14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бумаги</a:t>
            </a:r>
            <a:r>
              <a:rPr sz="14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4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548ED4"/>
                </a:solidFill>
                <a:latin typeface="Tahoma"/>
                <a:cs typeface="Tahoma"/>
              </a:rPr>
              <a:t>бумажных</a:t>
            </a:r>
            <a:r>
              <a:rPr sz="14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изделий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(производство</a:t>
            </a:r>
            <a:r>
              <a:rPr sz="1400" spc="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гофрированного</a:t>
            </a:r>
            <a:r>
              <a:rPr sz="1400" spc="-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картона,</a:t>
            </a:r>
            <a:r>
              <a:rPr sz="1400" spc="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бумажной</a:t>
            </a:r>
            <a:r>
              <a:rPr sz="1400" spc="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и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картонной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тары)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ts val="1675"/>
              </a:lnSpc>
              <a:spcBef>
                <a:spcPts val="555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Производство</a:t>
            </a:r>
            <a:r>
              <a:rPr sz="14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548ED4"/>
                </a:solidFill>
                <a:latin typeface="Tahoma"/>
                <a:cs typeface="Tahoma"/>
              </a:rPr>
              <a:t>пищевых</a:t>
            </a:r>
            <a:r>
              <a:rPr sz="14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продуктов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75"/>
              </a:lnSpc>
            </a:pP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(производство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молочных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продуктов,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кондитерских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изделий,</a:t>
            </a:r>
            <a:r>
              <a:rPr sz="1400" spc="1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мясопереработка,</a:t>
            </a:r>
            <a:r>
              <a:rPr sz="1400" spc="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хлебопечение)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ts val="1675"/>
              </a:lnSpc>
              <a:spcBef>
                <a:spcPts val="615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Производство</a:t>
            </a:r>
            <a:r>
              <a:rPr sz="1400" b="1" spc="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мебели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75"/>
              </a:lnSpc>
            </a:pP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(производство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мебели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548ED4"/>
                </a:solidFill>
                <a:latin typeface="Verdana"/>
                <a:cs typeface="Verdana"/>
              </a:rPr>
              <a:t>для</a:t>
            </a:r>
            <a:r>
              <a:rPr sz="14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95" dirty="0">
                <a:solidFill>
                  <a:srgbClr val="548ED4"/>
                </a:solidFill>
                <a:latin typeface="Verdana"/>
                <a:cs typeface="Verdana"/>
              </a:rPr>
              <a:t>дома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75" dirty="0">
                <a:solidFill>
                  <a:srgbClr val="548ED4"/>
                </a:solidFill>
                <a:latin typeface="Verdana"/>
                <a:cs typeface="Verdana"/>
              </a:rPr>
              <a:t>офиса)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61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Оптовая</a:t>
            </a:r>
            <a:r>
              <a:rPr sz="1400" b="1" spc="-8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4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48ED4"/>
                </a:solidFill>
                <a:latin typeface="Tahoma"/>
                <a:cs typeface="Tahoma"/>
              </a:rPr>
              <a:t>розничная</a:t>
            </a:r>
            <a:r>
              <a:rPr sz="14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торговля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806" y="1437132"/>
            <a:ext cx="1146166" cy="8656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2644" y="2484120"/>
            <a:ext cx="1705355" cy="10073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2644" y="3636264"/>
            <a:ext cx="1705355" cy="97078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978908" y="4715255"/>
            <a:ext cx="1879600" cy="3168650"/>
            <a:chOff x="4978908" y="4715255"/>
            <a:chExt cx="1879600" cy="31686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7216" y="4715255"/>
              <a:ext cx="1700784" cy="9464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8908" y="5602223"/>
              <a:ext cx="1879091" cy="1554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3980" y="5797295"/>
              <a:ext cx="1684020" cy="966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73980" y="6854951"/>
              <a:ext cx="1684020" cy="10287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73979" y="7956804"/>
            <a:ext cx="1684020" cy="86410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255" y="225552"/>
              <a:ext cx="3617976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9155" y="530351"/>
              <a:ext cx="3622548" cy="5699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7054595"/>
            <a:ext cx="4411980" cy="2089785"/>
            <a:chOff x="0" y="7054595"/>
            <a:chExt cx="4411980" cy="20897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054595"/>
              <a:ext cx="4364736" cy="1837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872726"/>
              <a:ext cx="4411980" cy="2712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8886442"/>
              <a:ext cx="3063240" cy="2575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8897111"/>
              <a:ext cx="4364990" cy="247015"/>
            </a:xfrm>
            <a:custGeom>
              <a:avLst/>
              <a:gdLst/>
              <a:ahLst/>
              <a:cxnLst/>
              <a:rect l="l" t="t" r="r" b="b"/>
              <a:pathLst>
                <a:path w="4364990" h="247015">
                  <a:moveTo>
                    <a:pt x="4364736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4364736" y="246887"/>
                  </a:lnTo>
                  <a:lnTo>
                    <a:pt x="4364736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82918" y="8847226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1</a:t>
            </a:r>
            <a:r>
              <a:rPr lang="ru-RU"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8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8897111"/>
            <a:ext cx="4364990" cy="247015"/>
          </a:xfrm>
          <a:prstGeom prst="rect">
            <a:avLst/>
          </a:prstGeom>
          <a:ln w="9144">
            <a:solidFill>
              <a:srgbClr val="C5D9F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000" b="1" spc="-50" dirty="0">
                <a:latin typeface="Tahoma"/>
                <a:cs typeface="Tahoma"/>
              </a:rPr>
              <a:t>VIKONDA</a:t>
            </a:r>
            <a:r>
              <a:rPr sz="1000" b="1" spc="15" dirty="0">
                <a:latin typeface="Tahoma"/>
                <a:cs typeface="Tahoma"/>
              </a:rPr>
              <a:t> </a:t>
            </a:r>
            <a:r>
              <a:rPr sz="1000" b="1" spc="-150" dirty="0">
                <a:latin typeface="Tahoma"/>
                <a:cs typeface="Tahoma"/>
              </a:rPr>
              <a:t>–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b="1" spc="-125" dirty="0">
                <a:latin typeface="Tahoma"/>
                <a:cs typeface="Tahoma"/>
              </a:rPr>
              <a:t>ТРЦ</a:t>
            </a:r>
            <a:r>
              <a:rPr sz="1000" b="1" spc="15" dirty="0">
                <a:latin typeface="Tahoma"/>
                <a:cs typeface="Tahoma"/>
              </a:rPr>
              <a:t> </a:t>
            </a:r>
            <a:r>
              <a:rPr sz="1000" b="1" spc="110" dirty="0">
                <a:latin typeface="Tahoma"/>
                <a:cs typeface="Tahoma"/>
              </a:rPr>
              <a:t>с</a:t>
            </a:r>
            <a:r>
              <a:rPr sz="1000" b="1" spc="-5" dirty="0">
                <a:latin typeface="Tahoma"/>
                <a:cs typeface="Tahoma"/>
              </a:rPr>
              <a:t> </a:t>
            </a:r>
            <a:r>
              <a:rPr sz="1000" b="1" spc="-20" dirty="0">
                <a:latin typeface="Tahoma"/>
                <a:cs typeface="Tahoma"/>
              </a:rPr>
              <a:t>гостиницей</a:t>
            </a:r>
            <a:r>
              <a:rPr sz="1000" b="1" spc="10" dirty="0">
                <a:latin typeface="Tahoma"/>
                <a:cs typeface="Tahoma"/>
              </a:rPr>
              <a:t> </a:t>
            </a:r>
            <a:r>
              <a:rPr sz="1000" b="1" spc="-60" dirty="0">
                <a:latin typeface="Tahoma"/>
                <a:cs typeface="Tahoma"/>
              </a:rPr>
              <a:t>и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кинотеатром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4035" y="4860035"/>
            <a:ext cx="4283964" cy="22082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8739" y="292353"/>
            <a:ext cx="6702425" cy="5442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0055" marR="1703070" indent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Современные</a:t>
            </a:r>
            <a:r>
              <a:rPr sz="20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548ED4"/>
                </a:solidFill>
                <a:latin typeface="Tahoma"/>
                <a:cs typeface="Tahoma"/>
              </a:rPr>
              <a:t>форматы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потребительского</a:t>
            </a:r>
            <a:r>
              <a:rPr sz="2000" b="1" spc="-1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рынка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325"/>
              </a:spcBef>
            </a:pP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8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172</a:t>
            </a:r>
            <a:r>
              <a:rPr lang="ru-RU" sz="1800" b="1" spc="-8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</a:t>
            </a:r>
            <a:r>
              <a:rPr sz="1800" b="1" spc="6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предприятий</a:t>
            </a:r>
            <a:r>
              <a:rPr sz="1800" spc="-114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Verdana"/>
                <a:cs typeface="Verdana"/>
              </a:rPr>
              <a:t>торговли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633095" algn="l"/>
              </a:tabLst>
            </a:pPr>
            <a:r>
              <a:rPr sz="1800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2</a:t>
            </a:r>
            <a:r>
              <a:rPr lang="ru-RU" sz="1800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7</a:t>
            </a:r>
            <a:r>
              <a:rPr sz="1800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2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	</a:t>
            </a:r>
            <a:r>
              <a:rPr sz="18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предприятий</a:t>
            </a:r>
            <a:r>
              <a:rPr sz="18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548ED4"/>
                </a:solidFill>
                <a:latin typeface="Verdana"/>
                <a:cs typeface="Verdana"/>
              </a:rPr>
              <a:t>общественного</a:t>
            </a:r>
            <a:r>
              <a:rPr sz="18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Verdana"/>
                <a:cs typeface="Verdana"/>
              </a:rPr>
              <a:t>питания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ts val="2145"/>
              </a:lnSpc>
              <a:tabLst>
                <a:tab pos="633095" algn="l"/>
              </a:tabLst>
            </a:pPr>
            <a:r>
              <a:rPr lang="ru-RU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106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	</a:t>
            </a:r>
            <a:r>
              <a:rPr sz="2700" spc="-37" baseline="1543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временных</a:t>
            </a:r>
            <a:r>
              <a:rPr sz="2700" spc="-157" baseline="1543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2700" spc="-15" baseline="1543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ярмарки</a:t>
            </a:r>
            <a:endParaRPr sz="2700" baseline="1543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ts val="2145"/>
              </a:lnSpc>
            </a:pPr>
            <a:r>
              <a:rPr lang="ru-RU" b="1" spc="-1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60,5</a:t>
            </a:r>
            <a:r>
              <a:rPr sz="1800" b="1" spc="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млрд.</a:t>
            </a:r>
            <a:r>
              <a:rPr sz="18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руб.</a:t>
            </a:r>
            <a:r>
              <a:rPr sz="1800" b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9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(ожид.)</a:t>
            </a:r>
            <a:r>
              <a:rPr sz="1800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оборот</a:t>
            </a:r>
            <a:r>
              <a:rPr sz="1800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розничной</a:t>
            </a:r>
            <a:r>
              <a:rPr sz="1800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торговли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b="1" spc="-1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3</a:t>
            </a:r>
            <a:r>
              <a:rPr sz="18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18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5</a:t>
            </a:r>
            <a:r>
              <a:rPr sz="1800" b="1" spc="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млрд.</a:t>
            </a:r>
            <a:r>
              <a:rPr sz="18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руб.</a:t>
            </a:r>
            <a:r>
              <a:rPr sz="1800" b="1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(ожид.)</a:t>
            </a:r>
            <a:r>
              <a:rPr sz="18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оборот</a:t>
            </a:r>
            <a:r>
              <a:rPr sz="1800" spc="-105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общественного</a:t>
            </a:r>
            <a:r>
              <a:rPr sz="1800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питания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  <a:p>
            <a:pPr marL="12700" marR="5715" indent="188595">
              <a:lnSpc>
                <a:spcPct val="100000"/>
              </a:lnSpc>
              <a:spcBef>
                <a:spcPts val="830"/>
              </a:spcBef>
              <a:buFont typeface="Wingdings"/>
              <a:buChar char=""/>
              <a:tabLst>
                <a:tab pos="201295" algn="l"/>
              </a:tabLst>
            </a:pP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Развитая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сеть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предприятий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торговли,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общественного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питания,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бытового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обслуживания</a:t>
            </a:r>
            <a:endParaRPr sz="1400" dirty="0">
              <a:latin typeface="Verdana"/>
              <a:cs typeface="Verdana"/>
            </a:endParaRP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Широкий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ассортимент</a:t>
            </a:r>
            <a:r>
              <a:rPr sz="1400" spc="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товаров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услуг</a:t>
            </a:r>
            <a:endParaRPr sz="1400" dirty="0">
              <a:latin typeface="Verdana"/>
              <a:cs typeface="Verdana"/>
            </a:endParaRPr>
          </a:p>
          <a:p>
            <a:pPr marL="12700" marR="5080" indent="188595">
              <a:lnSpc>
                <a:spcPct val="100000"/>
              </a:lnSpc>
              <a:buFont typeface="Wingdings"/>
              <a:buChar char=""/>
              <a:tabLst>
                <a:tab pos="201295" algn="l"/>
                <a:tab pos="1186180" algn="l"/>
                <a:tab pos="2129790" algn="l"/>
                <a:tab pos="3775710" algn="l"/>
                <a:tab pos="5236210" algn="l"/>
                <a:tab pos="6579234" algn="l"/>
              </a:tabLst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Высокий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уровень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комфортности,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современная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архитектура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и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дизайнерские</a:t>
            </a:r>
            <a:r>
              <a:rPr sz="1400" spc="-11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решения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Рост</a:t>
            </a:r>
            <a:r>
              <a:rPr sz="1400" b="1" spc="4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интернет-торговли</a:t>
            </a:r>
            <a:endParaRPr sz="1400" dirty="0">
              <a:latin typeface="Tahoma"/>
              <a:cs typeface="Tahoma"/>
            </a:endParaRPr>
          </a:p>
          <a:p>
            <a:pPr marL="12700" marR="4404360">
              <a:lnSpc>
                <a:spcPct val="100000"/>
              </a:lnSpc>
              <a:spcBef>
                <a:spcPts val="600"/>
              </a:spcBef>
            </a:pPr>
            <a:r>
              <a:rPr sz="1400" b="1" spc="-45" dirty="0">
                <a:solidFill>
                  <a:srgbClr val="548ED4"/>
                </a:solidFill>
                <a:latin typeface="Tahoma"/>
                <a:cs typeface="Tahoma"/>
              </a:rPr>
              <a:t>Развитие</a:t>
            </a:r>
            <a:r>
              <a:rPr sz="1400" b="1" spc="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сетей</a:t>
            </a:r>
            <a:r>
              <a:rPr sz="1400" b="1" spc="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пунктов </a:t>
            </a:r>
            <a:r>
              <a:rPr sz="1400" b="1" spc="-60" dirty="0">
                <a:solidFill>
                  <a:srgbClr val="548ED4"/>
                </a:solidFill>
                <a:latin typeface="Tahoma"/>
                <a:cs typeface="Tahoma"/>
              </a:rPr>
              <a:t>выдачи</a:t>
            </a:r>
            <a:r>
              <a:rPr sz="14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заказов крупнейших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маркетплейсов</a:t>
            </a:r>
            <a:r>
              <a:rPr sz="1400" b="1" spc="-7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548ED4"/>
                </a:solidFill>
                <a:latin typeface="Tahoma"/>
                <a:cs typeface="Tahoma"/>
              </a:rPr>
              <a:t>и </a:t>
            </a:r>
            <a:r>
              <a:rPr sz="1400" b="1" spc="-35" dirty="0">
                <a:solidFill>
                  <a:srgbClr val="548ED4"/>
                </a:solidFill>
                <a:latin typeface="Tahoma"/>
                <a:cs typeface="Tahoma"/>
              </a:rPr>
              <a:t>логистических</a:t>
            </a:r>
            <a:r>
              <a:rPr sz="1400" b="1" spc="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548ED4"/>
                </a:solidFill>
                <a:latin typeface="Tahoma"/>
                <a:cs typeface="Tahoma"/>
              </a:rPr>
              <a:t>компаний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691" y="390143"/>
            <a:ext cx="4951476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5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Высокий</a:t>
            </a:r>
            <a:r>
              <a:rPr spc="-65" dirty="0"/>
              <a:t> </a:t>
            </a:r>
            <a:r>
              <a:rPr dirty="0"/>
              <a:t>туристический</a:t>
            </a:r>
            <a:r>
              <a:rPr spc="-65" dirty="0"/>
              <a:t> </a:t>
            </a:r>
            <a:r>
              <a:rPr spc="-10" dirty="0"/>
              <a:t>потенциал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48739"/>
            <a:ext cx="752068" cy="9064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4285" y="7555483"/>
            <a:ext cx="2028189" cy="1033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lang="ru-RU" sz="1400" b="1" spc="-114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20</a:t>
            </a:r>
            <a:r>
              <a:rPr sz="1400" b="1" spc="-10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гостиниц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 marR="24765">
              <a:lnSpc>
                <a:spcPts val="1440"/>
              </a:lnSpc>
              <a:spcBef>
                <a:spcPts val="50"/>
              </a:spcBef>
            </a:pPr>
            <a:r>
              <a:rPr sz="1200" b="1" spc="-105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(</a:t>
            </a:r>
            <a:r>
              <a:rPr lang="ru-RU" sz="1200" b="1" spc="-105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709</a:t>
            </a:r>
            <a:r>
              <a:rPr sz="1200" b="1" spc="-10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номеров,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200" b="1" spc="-90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1</a:t>
            </a:r>
            <a:r>
              <a:rPr lang="ru-RU" sz="1200" b="1" spc="-90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380</a:t>
            </a:r>
            <a:r>
              <a:rPr sz="1200" b="1" spc="-90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мест)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395"/>
              </a:spcBef>
            </a:pPr>
            <a:r>
              <a:rPr sz="1400" b="1" spc="-114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5</a:t>
            </a:r>
            <a:r>
              <a:rPr lang="ru-RU" sz="1400" b="1" spc="-114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70 </a:t>
            </a:r>
            <a:r>
              <a:rPr sz="1400" b="1" dirty="0" err="1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тыс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.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гостей</a:t>
            </a:r>
            <a:r>
              <a:rPr sz="1400" b="1" spc="-2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в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95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lang="ru-RU" sz="1400" b="1" spc="-95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5</a:t>
            </a:r>
            <a:r>
              <a:rPr sz="1400" b="1" spc="-95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году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8739" y="1471675"/>
            <a:ext cx="6051550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8055" indent="-18859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948055" algn="l"/>
              </a:tabLst>
            </a:pPr>
            <a:r>
              <a:rPr spc="-65" dirty="0"/>
              <a:t>Богатая</a:t>
            </a:r>
            <a:r>
              <a:rPr spc="-80" dirty="0"/>
              <a:t> </a:t>
            </a:r>
            <a:r>
              <a:rPr spc="-30" dirty="0"/>
              <a:t>история</a:t>
            </a:r>
            <a:r>
              <a:rPr spc="-105" dirty="0"/>
              <a:t> </a:t>
            </a:r>
            <a:r>
              <a:rPr spc="-40" dirty="0"/>
              <a:t>и</a:t>
            </a:r>
            <a:r>
              <a:rPr spc="-55" dirty="0"/>
              <a:t> </a:t>
            </a:r>
            <a:r>
              <a:rPr spc="-65" dirty="0"/>
              <a:t>уникальные</a:t>
            </a:r>
            <a:r>
              <a:rPr spc="-100" dirty="0"/>
              <a:t> </a:t>
            </a:r>
            <a:r>
              <a:rPr spc="-10" dirty="0"/>
              <a:t>достопримечательности</a:t>
            </a:r>
          </a:p>
          <a:p>
            <a:pPr marL="948055" indent="-188595">
              <a:lnSpc>
                <a:spcPct val="100000"/>
              </a:lnSpc>
              <a:buFont typeface="Wingdings"/>
              <a:buChar char=""/>
              <a:tabLst>
                <a:tab pos="948055" algn="l"/>
              </a:tabLst>
            </a:pPr>
            <a:r>
              <a:rPr spc="-10" dirty="0"/>
              <a:t>Международный</a:t>
            </a:r>
            <a:r>
              <a:rPr spc="-35" dirty="0"/>
              <a:t> </a:t>
            </a:r>
            <a:r>
              <a:rPr spc="-45" dirty="0"/>
              <a:t>уровень</a:t>
            </a:r>
            <a:r>
              <a:rPr spc="-35" dirty="0"/>
              <a:t> </a:t>
            </a:r>
            <a:r>
              <a:rPr spc="-45" dirty="0"/>
              <a:t>и</a:t>
            </a:r>
            <a:r>
              <a:rPr spc="-10" dirty="0"/>
              <a:t> </a:t>
            </a:r>
            <a:r>
              <a:rPr dirty="0"/>
              <a:t>разнообразие</a:t>
            </a:r>
            <a:r>
              <a:rPr spc="-50" dirty="0"/>
              <a:t> </a:t>
            </a:r>
            <a:r>
              <a:rPr spc="-10" dirty="0"/>
              <a:t>мероприятий</a:t>
            </a:r>
          </a:p>
          <a:p>
            <a:pPr marL="948055" indent="-18859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948055" algn="l"/>
              </a:tabLst>
            </a:pPr>
            <a:r>
              <a:rPr spc="-50" dirty="0"/>
              <a:t>Наличие</a:t>
            </a:r>
            <a:r>
              <a:rPr spc="-60" dirty="0"/>
              <a:t> </a:t>
            </a:r>
            <a:r>
              <a:rPr spc="-30" dirty="0"/>
              <a:t>музеев,</a:t>
            </a:r>
            <a:r>
              <a:rPr spc="-55" dirty="0"/>
              <a:t> </a:t>
            </a:r>
            <a:r>
              <a:rPr spc="-50" dirty="0"/>
              <a:t>театров,</a:t>
            </a:r>
            <a:r>
              <a:rPr spc="-75" dirty="0"/>
              <a:t> </a:t>
            </a:r>
            <a:r>
              <a:rPr spc="-35" dirty="0"/>
              <a:t>дворцов</a:t>
            </a:r>
            <a:r>
              <a:rPr spc="-95" dirty="0"/>
              <a:t> </a:t>
            </a:r>
            <a:r>
              <a:rPr spc="-110" dirty="0"/>
              <a:t>культуры,</a:t>
            </a:r>
            <a:r>
              <a:rPr spc="-80" dirty="0"/>
              <a:t> </a:t>
            </a:r>
            <a:r>
              <a:rPr spc="-10" dirty="0"/>
              <a:t>библиотек</a:t>
            </a: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pc="-10" dirty="0"/>
          </a:p>
          <a:p>
            <a:pPr marL="201295" indent="-18859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01295" algn="l"/>
              </a:tabLst>
            </a:pPr>
            <a:r>
              <a:rPr dirty="0"/>
              <a:t>Спасо-Преображенский</a:t>
            </a:r>
            <a:r>
              <a:rPr spc="395" dirty="0"/>
              <a:t> </a:t>
            </a:r>
            <a:r>
              <a:rPr spc="70" dirty="0"/>
              <a:t>собор</a:t>
            </a:r>
          </a:p>
          <a:p>
            <a:pPr marL="200660" indent="-187960">
              <a:lnSpc>
                <a:spcPct val="100000"/>
              </a:lnSpc>
              <a:buFont typeface="Wingdings"/>
              <a:buChar char=""/>
              <a:tabLst>
                <a:tab pos="200660" algn="l"/>
              </a:tabLst>
            </a:pPr>
            <a:r>
              <a:rPr spc="-40" dirty="0"/>
              <a:t>Хлебные</a:t>
            </a:r>
            <a:r>
              <a:rPr spc="-90" dirty="0"/>
              <a:t> </a:t>
            </a:r>
            <a:r>
              <a:rPr dirty="0"/>
              <a:t>биржи</a:t>
            </a:r>
            <a:r>
              <a:rPr spc="-105" dirty="0"/>
              <a:t> </a:t>
            </a:r>
            <a:r>
              <a:rPr spc="-80" dirty="0"/>
              <a:t>(«старая»</a:t>
            </a:r>
            <a:r>
              <a:rPr spc="-55" dirty="0"/>
              <a:t> </a:t>
            </a:r>
            <a:r>
              <a:rPr spc="-45" dirty="0"/>
              <a:t>и</a:t>
            </a:r>
            <a:r>
              <a:rPr spc="-95" dirty="0"/>
              <a:t> </a:t>
            </a:r>
            <a:r>
              <a:rPr spc="-10" dirty="0"/>
              <a:t>«новая»)</a:t>
            </a: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spc="-55" dirty="0"/>
              <a:t>Никольская</a:t>
            </a:r>
            <a:r>
              <a:rPr spc="-95" dirty="0"/>
              <a:t> </a:t>
            </a:r>
            <a:r>
              <a:rPr spc="-10" dirty="0"/>
              <a:t>часовня</a:t>
            </a: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spc="-50" dirty="0"/>
              <a:t>Польский</a:t>
            </a:r>
            <a:r>
              <a:rPr spc="-85" dirty="0"/>
              <a:t> </a:t>
            </a:r>
            <a:r>
              <a:rPr spc="-10" dirty="0"/>
              <a:t>костел</a:t>
            </a: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spc="-70" dirty="0"/>
              <a:t>Единственный</a:t>
            </a:r>
            <a:r>
              <a:rPr spc="-100" dirty="0"/>
              <a:t> </a:t>
            </a:r>
            <a:r>
              <a:rPr spc="-190" dirty="0"/>
              <a:t>в</a:t>
            </a:r>
            <a:r>
              <a:rPr spc="-55" dirty="0"/>
              <a:t> </a:t>
            </a:r>
            <a:r>
              <a:rPr spc="85" dirty="0"/>
              <a:t>мире</a:t>
            </a:r>
            <a:r>
              <a:rPr spc="-80" dirty="0"/>
              <a:t> </a:t>
            </a:r>
            <a:r>
              <a:rPr spc="-45" dirty="0"/>
              <a:t>памятник</a:t>
            </a:r>
            <a:r>
              <a:rPr spc="-80" dirty="0"/>
              <a:t> </a:t>
            </a:r>
            <a:r>
              <a:rPr spc="-10" dirty="0"/>
              <a:t>бурлаку</a:t>
            </a: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spc="-70" dirty="0"/>
              <a:t>Единственный</a:t>
            </a:r>
            <a:r>
              <a:rPr spc="-60" dirty="0"/>
              <a:t> </a:t>
            </a:r>
            <a:r>
              <a:rPr spc="-190" dirty="0"/>
              <a:t>в</a:t>
            </a:r>
            <a:r>
              <a:rPr spc="-10" dirty="0"/>
              <a:t> </a:t>
            </a:r>
            <a:r>
              <a:rPr dirty="0"/>
              <a:t>России</a:t>
            </a:r>
            <a:r>
              <a:rPr spc="-60" dirty="0"/>
              <a:t> </a:t>
            </a:r>
            <a:r>
              <a:rPr spc="-45" dirty="0"/>
              <a:t>памятник</a:t>
            </a:r>
            <a:r>
              <a:rPr spc="-20" dirty="0"/>
              <a:t> </a:t>
            </a:r>
            <a:r>
              <a:rPr spc="-95" dirty="0"/>
              <a:t>Л.</a:t>
            </a:r>
            <a:r>
              <a:rPr spc="-10" dirty="0"/>
              <a:t> Нобелю</a:t>
            </a:r>
          </a:p>
          <a:p>
            <a:pPr marL="12700" marR="1776730" indent="188595">
              <a:lnSpc>
                <a:spcPct val="100000"/>
              </a:lnSpc>
              <a:buFont typeface="Wingdings"/>
              <a:buChar char=""/>
              <a:tabLst>
                <a:tab pos="201295" algn="l"/>
                <a:tab pos="1411605" algn="l"/>
                <a:tab pos="2547620" algn="l"/>
                <a:tab pos="2882900" algn="l"/>
                <a:tab pos="4060825" algn="l"/>
              </a:tabLst>
            </a:pPr>
            <a:r>
              <a:rPr spc="-10" dirty="0"/>
              <a:t>Памятники</a:t>
            </a:r>
            <a:r>
              <a:rPr dirty="0"/>
              <a:t>	</a:t>
            </a:r>
            <a:r>
              <a:rPr spc="-10" dirty="0"/>
              <a:t>землякам</a:t>
            </a:r>
            <a:r>
              <a:rPr dirty="0"/>
              <a:t>	</a:t>
            </a:r>
            <a:r>
              <a:rPr spc="-50" dirty="0"/>
              <a:t>–</a:t>
            </a:r>
            <a:r>
              <a:rPr dirty="0"/>
              <a:t>	</a:t>
            </a:r>
            <a:r>
              <a:rPr spc="-10" dirty="0"/>
              <a:t>адмиралу</a:t>
            </a:r>
            <a:r>
              <a:rPr dirty="0"/>
              <a:t>	</a:t>
            </a:r>
            <a:r>
              <a:rPr spc="-45" dirty="0"/>
              <a:t>Ф. </a:t>
            </a:r>
            <a:r>
              <a:rPr spc="-20" dirty="0"/>
              <a:t>Ушакову</a:t>
            </a:r>
            <a:r>
              <a:rPr spc="-90" dirty="0"/>
              <a:t> </a:t>
            </a:r>
            <a:r>
              <a:rPr spc="-45" dirty="0"/>
              <a:t>и</a:t>
            </a:r>
            <a:r>
              <a:rPr spc="-55" dirty="0"/>
              <a:t> поэту-</a:t>
            </a:r>
            <a:r>
              <a:rPr spc="-20" dirty="0"/>
              <a:t>песеннику</a:t>
            </a:r>
            <a:r>
              <a:rPr spc="-95" dirty="0"/>
              <a:t> Л.</a:t>
            </a:r>
            <a:r>
              <a:rPr spc="-50" dirty="0"/>
              <a:t> </a:t>
            </a:r>
            <a:r>
              <a:rPr spc="-10" dirty="0"/>
              <a:t>Ошанину</a:t>
            </a: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dirty="0"/>
              <a:t>Монумент</a:t>
            </a:r>
            <a:r>
              <a:rPr spc="75" dirty="0"/>
              <a:t> </a:t>
            </a:r>
            <a:r>
              <a:rPr spc="-105" dirty="0"/>
              <a:t>«Мать-</a:t>
            </a:r>
            <a:r>
              <a:rPr spc="-10" dirty="0"/>
              <a:t>Волга»</a:t>
            </a:r>
          </a:p>
          <a:p>
            <a:pPr marL="12700" marR="1774825" indent="188595">
              <a:lnSpc>
                <a:spcPct val="100000"/>
              </a:lnSpc>
              <a:buFont typeface="Wingdings"/>
              <a:buChar char=""/>
              <a:tabLst>
                <a:tab pos="201295" algn="l"/>
                <a:tab pos="1292860" algn="l"/>
                <a:tab pos="2585720" algn="l"/>
                <a:tab pos="3300729" algn="l"/>
                <a:tab pos="3751579" algn="l"/>
              </a:tabLst>
            </a:pPr>
            <a:r>
              <a:rPr spc="-10" dirty="0"/>
              <a:t>Памятник</a:t>
            </a:r>
            <a:r>
              <a:rPr dirty="0"/>
              <a:t>	</a:t>
            </a:r>
            <a:r>
              <a:rPr spc="-10" dirty="0"/>
              <a:t>археологии</a:t>
            </a:r>
            <a:r>
              <a:rPr dirty="0"/>
              <a:t>	</a:t>
            </a:r>
            <a:r>
              <a:rPr spc="-204" dirty="0"/>
              <a:t>XI-</a:t>
            </a:r>
            <a:r>
              <a:rPr spc="-25" dirty="0"/>
              <a:t>XVI</a:t>
            </a:r>
            <a:r>
              <a:rPr dirty="0"/>
              <a:t>	</a:t>
            </a:r>
            <a:r>
              <a:rPr spc="-25" dirty="0"/>
              <a:t>вв.</a:t>
            </a:r>
            <a:r>
              <a:rPr dirty="0"/>
              <a:t>	</a:t>
            </a:r>
            <a:r>
              <a:rPr spc="-110" dirty="0"/>
              <a:t>«Усть- </a:t>
            </a:r>
            <a:r>
              <a:rPr spc="-10" dirty="0"/>
              <a:t>Шексна»</a:t>
            </a:r>
          </a:p>
          <a:p>
            <a:pPr marL="201295" indent="-188595">
              <a:lnSpc>
                <a:spcPct val="100000"/>
              </a:lnSpc>
              <a:spcBef>
                <a:spcPts val="509"/>
              </a:spcBef>
              <a:buFont typeface="Wingdings"/>
              <a:buChar char=""/>
              <a:tabLst>
                <a:tab pos="201295" algn="l"/>
              </a:tabLst>
            </a:pPr>
            <a:r>
              <a:rPr spc="-45" dirty="0"/>
              <a:t>Туристско-</a:t>
            </a:r>
            <a:r>
              <a:rPr spc="-10" dirty="0"/>
              <a:t>рекреационный</a:t>
            </a:r>
            <a:r>
              <a:rPr spc="-20" dirty="0"/>
              <a:t> </a:t>
            </a:r>
            <a:r>
              <a:rPr spc="-10" dirty="0"/>
              <a:t>кластер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«Ярославское</a:t>
            </a:r>
            <a:r>
              <a:rPr spc="-55" dirty="0"/>
              <a:t> </a:t>
            </a:r>
            <a:r>
              <a:rPr spc="-10" dirty="0"/>
              <a:t>взморье»</a:t>
            </a: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spc="-35" dirty="0"/>
              <a:t>Центр</a:t>
            </a:r>
            <a:r>
              <a:rPr spc="-45" dirty="0"/>
              <a:t> </a:t>
            </a:r>
            <a:r>
              <a:rPr spc="-60" dirty="0"/>
              <a:t>лыжного</a:t>
            </a:r>
            <a:r>
              <a:rPr spc="-45" dirty="0"/>
              <a:t> </a:t>
            </a:r>
            <a:r>
              <a:rPr dirty="0"/>
              <a:t>спорта</a:t>
            </a:r>
            <a:r>
              <a:rPr spc="-70" dirty="0"/>
              <a:t> </a:t>
            </a:r>
            <a:r>
              <a:rPr spc="-10" dirty="0"/>
              <a:t>«</a:t>
            </a:r>
            <a:r>
              <a:rPr spc="-10" dirty="0" err="1"/>
              <a:t>Демино</a:t>
            </a:r>
            <a:r>
              <a:rPr spc="-10" dirty="0" smtClean="0"/>
              <a:t>»</a:t>
            </a:r>
            <a:endParaRPr lang="ru-RU" spc="-10" dirty="0" smtClean="0"/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lang="ru-RU" spc="-10" dirty="0" smtClean="0"/>
              <a:t>В 2025 г. г. Рыбинск был включен</a:t>
            </a:r>
          </a:p>
          <a:p>
            <a:pPr marL="201295" indent="-188595">
              <a:lnSpc>
                <a:spcPct val="100000"/>
              </a:lnSpc>
              <a:buFont typeface="Wingdings"/>
              <a:buChar char=""/>
              <a:tabLst>
                <a:tab pos="201295" algn="l"/>
              </a:tabLst>
            </a:pPr>
            <a:r>
              <a:rPr lang="ru-RU" spc="-10" dirty="0" smtClean="0"/>
              <a:t> в туристический маршрут</a:t>
            </a:r>
          </a:p>
          <a:p>
            <a:pPr marL="12700">
              <a:lnSpc>
                <a:spcPct val="100000"/>
              </a:lnSpc>
              <a:tabLst>
                <a:tab pos="201295" algn="l"/>
              </a:tabLst>
            </a:pPr>
            <a:r>
              <a:rPr lang="ru-RU" spc="-10" dirty="0" smtClean="0"/>
              <a:t> «Золотое кольцо России»</a:t>
            </a:r>
            <a:endParaRPr spc="-10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8452" y="2177795"/>
            <a:ext cx="2479548" cy="204368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4800600"/>
            <a:ext cx="6858000" cy="4343398"/>
            <a:chOff x="0" y="4800600"/>
            <a:chExt cx="6858000" cy="4343398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0" y="4800600"/>
              <a:ext cx="2971800" cy="2247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091171"/>
              <a:ext cx="4431792" cy="20528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0" y="6277835"/>
            <a:ext cx="3572510" cy="737870"/>
          </a:xfrm>
          <a:prstGeom prst="rect">
            <a:avLst/>
          </a:prstGeom>
          <a:solidFill>
            <a:srgbClr val="7C8EB5">
              <a:alpha val="65097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1400" b="1" spc="-50" dirty="0">
                <a:solidFill>
                  <a:srgbClr val="404040"/>
                </a:solidFill>
                <a:latin typeface="Tahoma"/>
                <a:cs typeface="Tahoma"/>
              </a:rPr>
              <a:t>Включенность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макротерритории</a:t>
            </a:r>
            <a:endParaRPr sz="1400" dirty="0">
              <a:latin typeface="Tahoma"/>
              <a:cs typeface="Tahoma"/>
            </a:endParaRPr>
          </a:p>
          <a:p>
            <a:pPr marL="91440" marR="188595">
              <a:lnSpc>
                <a:spcPct val="100000"/>
              </a:lnSpc>
            </a:pPr>
            <a:r>
              <a:rPr sz="1400" b="1" spc="-105" dirty="0">
                <a:solidFill>
                  <a:srgbClr val="404040"/>
                </a:solidFill>
                <a:latin typeface="Tahoma"/>
                <a:cs typeface="Tahoma"/>
              </a:rPr>
              <a:t>«Большая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404040"/>
                </a:solidFill>
                <a:latin typeface="Tahoma"/>
                <a:cs typeface="Tahoma"/>
              </a:rPr>
              <a:t>Волга»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404040"/>
                </a:solidFill>
                <a:latin typeface="Tahoma"/>
                <a:cs typeface="Tahoma"/>
              </a:rPr>
              <a:t>«Бользое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Золотое кольцо»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6646" y="1892300"/>
            <a:ext cx="1101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вниманию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0076" y="1648460"/>
            <a:ext cx="33051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192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Дамы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Господа!</a:t>
            </a:r>
            <a:endParaRPr sz="1600">
              <a:latin typeface="Verdana"/>
              <a:cs typeface="Verdana"/>
            </a:endParaRPr>
          </a:p>
          <a:p>
            <a:pPr marL="234950">
              <a:lnSpc>
                <a:spcPct val="100000"/>
              </a:lnSpc>
              <a:tabLst>
                <a:tab pos="2141855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Представляю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вашему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428240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«Инвестиционный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паспорт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8021" y="2136139"/>
            <a:ext cx="763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города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0076" y="2379979"/>
            <a:ext cx="464058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Рыбинска»</a:t>
            </a:r>
            <a:r>
              <a:rPr sz="1600" spc="2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-</a:t>
            </a:r>
            <a:r>
              <a:rPr sz="1600" spc="220" dirty="0">
                <a:solidFill>
                  <a:srgbClr val="548ED4"/>
                </a:solidFill>
                <a:latin typeface="Verdana"/>
                <a:cs typeface="Verdana"/>
              </a:rPr>
              <a:t> 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единый</a:t>
            </a:r>
            <a:r>
              <a:rPr sz="1600" spc="2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информационный </a:t>
            </a:r>
            <a:r>
              <a:rPr sz="1600" spc="-35" dirty="0">
                <a:solidFill>
                  <a:srgbClr val="548ED4"/>
                </a:solidFill>
                <a:latin typeface="Verdana"/>
                <a:cs typeface="Verdana"/>
              </a:rPr>
              <a:t>справочник,</a:t>
            </a:r>
            <a:r>
              <a:rPr sz="16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600" spc="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рамках</a:t>
            </a:r>
            <a:r>
              <a:rPr sz="1600" spc="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которого</a:t>
            </a:r>
            <a:r>
              <a:rPr sz="1600" spc="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210" dirty="0">
                <a:solidFill>
                  <a:srgbClr val="548ED4"/>
                </a:solidFill>
                <a:latin typeface="Verdana"/>
                <a:cs typeface="Verdana"/>
              </a:rPr>
              <a:t>вы</a:t>
            </a:r>
            <a:r>
              <a:rPr sz="1600" spc="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548ED4"/>
                </a:solidFill>
                <a:latin typeface="Verdana"/>
                <a:cs typeface="Verdana"/>
              </a:rPr>
              <a:t>получите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полную</a:t>
            </a:r>
            <a:r>
              <a:rPr sz="1600" spc="3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548ED4"/>
                </a:solidFill>
                <a:latin typeface="Verdana"/>
                <a:cs typeface="Verdana"/>
              </a:rPr>
              <a:t>информацию</a:t>
            </a:r>
            <a:r>
              <a:rPr sz="1600" spc="3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548ED4"/>
                </a:solidFill>
                <a:latin typeface="Verdana"/>
                <a:cs typeface="Verdana"/>
              </a:rPr>
              <a:t>об</a:t>
            </a:r>
            <a:r>
              <a:rPr sz="1600" spc="3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экономическом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потенциале</a:t>
            </a:r>
            <a:r>
              <a:rPr sz="1600" spc="235" dirty="0">
                <a:solidFill>
                  <a:srgbClr val="548ED4"/>
                </a:solidFill>
                <a:latin typeface="Verdana"/>
                <a:cs typeface="Verdana"/>
              </a:rPr>
              <a:t>  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города,</a:t>
            </a:r>
            <a:r>
              <a:rPr sz="1600" spc="495" dirty="0">
                <a:solidFill>
                  <a:srgbClr val="548ED4"/>
                </a:solidFill>
                <a:latin typeface="Verdana"/>
                <a:cs typeface="Verdana"/>
              </a:rPr>
              <a:t>  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инвестиционном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климате,</a:t>
            </a:r>
            <a:r>
              <a:rPr sz="1600" spc="25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площадках</a:t>
            </a:r>
            <a:r>
              <a:rPr sz="1600" spc="25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для</a:t>
            </a:r>
            <a:r>
              <a:rPr sz="1600" spc="2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развития,</a:t>
            </a:r>
            <a:r>
              <a:rPr sz="1600" spc="2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548ED4"/>
                </a:solidFill>
                <a:latin typeface="Verdana"/>
                <a:cs typeface="Verdana"/>
              </a:rPr>
              <a:t>мерах 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поддержки</a:t>
            </a:r>
            <a:r>
              <a:rPr sz="16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инвесторов.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0076" y="4087114"/>
            <a:ext cx="3527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  <a:spcBef>
                <a:spcPts val="95"/>
              </a:spcBef>
              <a:tabLst>
                <a:tab pos="1869439" algn="l"/>
                <a:tab pos="1904364" algn="l"/>
                <a:tab pos="3188970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Рыбинск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располагает благоприятными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условиями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50" dirty="0">
                <a:solidFill>
                  <a:srgbClr val="548ED4"/>
                </a:solidFill>
                <a:latin typeface="Verdana"/>
                <a:cs typeface="Verdana"/>
              </a:rPr>
              <a:t>для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2950" y="4087114"/>
            <a:ext cx="9569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solidFill>
                  <a:srgbClr val="548ED4"/>
                </a:solidFill>
                <a:latin typeface="Verdana"/>
                <a:cs typeface="Verdana"/>
              </a:rPr>
              <a:t>всеми </a:t>
            </a:r>
            <a:r>
              <a:rPr sz="1600" spc="-105" dirty="0">
                <a:solidFill>
                  <a:srgbClr val="548ED4"/>
                </a:solidFill>
                <a:latin typeface="Verdana"/>
                <a:cs typeface="Verdana"/>
              </a:rPr>
              <a:t>развития.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0076" y="4574794"/>
            <a:ext cx="35452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1735" algn="l"/>
                <a:tab pos="1581150" algn="l"/>
                <a:tab pos="2616200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Наличие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5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городе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45" dirty="0">
                <a:solidFill>
                  <a:srgbClr val="548ED4"/>
                </a:solidFill>
                <a:latin typeface="Verdana"/>
                <a:cs typeface="Verdana"/>
              </a:rPr>
              <a:t>развитой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4682" y="4574794"/>
            <a:ext cx="81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548ED4"/>
                </a:solidFill>
                <a:latin typeface="Verdana"/>
                <a:cs typeface="Verdana"/>
              </a:rPr>
              <a:t>научно-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0076" y="4819015"/>
            <a:ext cx="4637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образовательной</a:t>
            </a:r>
            <a:r>
              <a:rPr sz="1600" spc="-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базы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spc="-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многоотраслевого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0076" y="5062854"/>
            <a:ext cx="2541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solidFill>
                  <a:srgbClr val="548ED4"/>
                </a:solidFill>
                <a:latin typeface="Verdana"/>
                <a:cs typeface="Verdana"/>
              </a:rPr>
              <a:t>научно-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промышленного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0076" y="5550535"/>
            <a:ext cx="3178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96035" algn="l"/>
                <a:tab pos="2910205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местного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40" dirty="0">
                <a:solidFill>
                  <a:srgbClr val="548ED4"/>
                </a:solidFill>
                <a:latin typeface="Verdana"/>
                <a:cs typeface="Verdana"/>
              </a:rPr>
              <a:t>сообщества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по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0076" y="5794375"/>
            <a:ext cx="31984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78915" algn="l"/>
                <a:tab pos="1779270" algn="l"/>
                <a:tab pos="2454275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экономики,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успехи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20" dirty="0">
                <a:solidFill>
                  <a:srgbClr val="548ED4"/>
                </a:solidFill>
                <a:latin typeface="Verdana"/>
                <a:cs typeface="Verdana"/>
              </a:rPr>
              <a:t>малых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предприятий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4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и	</a:t>
            </a:r>
            <a:r>
              <a:rPr sz="1600" spc="-20" dirty="0">
                <a:solidFill>
                  <a:srgbClr val="548ED4"/>
                </a:solidFill>
                <a:latin typeface="Verdana"/>
                <a:cs typeface="Verdana"/>
              </a:rPr>
              <a:t>налаживание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2429" y="5062854"/>
            <a:ext cx="13087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комплекса,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власти</a:t>
            </a:r>
            <a:r>
              <a:rPr sz="1600" spc="42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spc="-50" dirty="0">
                <a:solidFill>
                  <a:srgbClr val="548ED4"/>
                </a:solidFill>
                <a:latin typeface="Verdana"/>
                <a:cs typeface="Verdana"/>
              </a:rPr>
              <a:t>и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поддержке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spc="42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средних кооперации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0076" y="6282054"/>
            <a:ext cx="4639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1235" algn="l"/>
                <a:tab pos="2239645" algn="l"/>
                <a:tab pos="3472815" algn="l"/>
                <a:tab pos="3879850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между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крупным,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55" dirty="0">
                <a:solidFill>
                  <a:srgbClr val="548ED4"/>
                </a:solidFill>
                <a:latin typeface="Verdana"/>
                <a:cs typeface="Verdana"/>
              </a:rPr>
              <a:t>средним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5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65" dirty="0">
                <a:solidFill>
                  <a:srgbClr val="548ED4"/>
                </a:solidFill>
                <a:latin typeface="Verdana"/>
                <a:cs typeface="Verdana"/>
              </a:rPr>
              <a:t>малым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5316092"/>
            <a:ext cx="5319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50565" algn="l"/>
                <a:tab pos="4474845" algn="l"/>
              </a:tabLst>
            </a:pPr>
            <a:r>
              <a:rPr sz="1600" b="1" spc="-135" dirty="0">
                <a:latin typeface="Tahoma"/>
                <a:cs typeface="Tahoma"/>
              </a:rPr>
              <a:t>ДМИТРИЙ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РУДАКОВ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2400" spc="-15" baseline="1736" dirty="0">
                <a:solidFill>
                  <a:srgbClr val="548ED4"/>
                </a:solidFill>
                <a:latin typeface="Verdana"/>
                <a:cs typeface="Verdana"/>
              </a:rPr>
              <a:t>активная</a:t>
            </a:r>
            <a:r>
              <a:rPr sz="2400" baseline="1736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2400" spc="-15" baseline="1736" dirty="0">
                <a:solidFill>
                  <a:srgbClr val="548ED4"/>
                </a:solidFill>
                <a:latin typeface="Verdana"/>
                <a:cs typeface="Verdana"/>
              </a:rPr>
              <a:t>политика</a:t>
            </a:r>
            <a:r>
              <a:rPr sz="2400" baseline="1736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2400" spc="-15" baseline="1736" dirty="0">
                <a:solidFill>
                  <a:srgbClr val="548ED4"/>
                </a:solidFill>
                <a:latin typeface="Verdana"/>
                <a:cs typeface="Verdana"/>
              </a:rPr>
              <a:t>органов</a:t>
            </a:r>
            <a:endParaRPr sz="2400" baseline="1736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6525894"/>
            <a:ext cx="6701155" cy="234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3910" marR="5080">
              <a:lnSpc>
                <a:spcPct val="100000"/>
              </a:lnSpc>
              <a:spcBef>
                <a:spcPts val="95"/>
              </a:spcBef>
              <a:tabLst>
                <a:tab pos="3455035" algn="l"/>
                <a:tab pos="4300855" algn="l"/>
                <a:tab pos="5979160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бизнесом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20" dirty="0">
                <a:solidFill>
                  <a:srgbClr val="548ED4"/>
                </a:solidFill>
                <a:latin typeface="Verdana"/>
                <a:cs typeface="Verdana"/>
              </a:rPr>
              <a:t>дают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возможность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городу </a:t>
            </a:r>
            <a:r>
              <a:rPr sz="1600" spc="-85" dirty="0">
                <a:solidFill>
                  <a:srgbClr val="548ED4"/>
                </a:solidFill>
                <a:latin typeface="Verdana"/>
                <a:cs typeface="Verdana"/>
              </a:rPr>
              <a:t>развивать</a:t>
            </a:r>
            <a:r>
              <a:rPr sz="16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548ED4"/>
                </a:solidFill>
                <a:latin typeface="Verdana"/>
                <a:cs typeface="Verdana"/>
              </a:rPr>
              <a:t>высокотехнологические</a:t>
            </a:r>
            <a:r>
              <a:rPr sz="1600" spc="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отрасли.</a:t>
            </a:r>
            <a:endParaRPr sz="1600">
              <a:latin typeface="Verdana"/>
              <a:cs typeface="Verdana"/>
            </a:endParaRPr>
          </a:p>
          <a:p>
            <a:pPr marL="12700" marR="5080" indent="222250" algn="just">
              <a:lnSpc>
                <a:spcPct val="100000"/>
              </a:lnSpc>
              <a:spcBef>
                <a:spcPts val="1010"/>
              </a:spcBef>
            </a:pP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Администрация</a:t>
            </a:r>
            <a:r>
              <a:rPr sz="1600" spc="409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города</a:t>
            </a:r>
            <a:r>
              <a:rPr sz="1600" spc="40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заинтересована</a:t>
            </a:r>
            <a:r>
              <a:rPr sz="1600" spc="41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600" spc="40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том,</a:t>
            </a:r>
            <a:r>
              <a:rPr sz="1600" spc="409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spc="-55" dirty="0">
                <a:solidFill>
                  <a:srgbClr val="548ED4"/>
                </a:solidFill>
                <a:latin typeface="Verdana"/>
                <a:cs typeface="Verdana"/>
              </a:rPr>
              <a:t>чтобы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приходящий</a:t>
            </a:r>
            <a:r>
              <a:rPr sz="1600" spc="38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600" spc="38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spc="50" dirty="0">
                <a:solidFill>
                  <a:srgbClr val="548ED4"/>
                </a:solidFill>
                <a:latin typeface="Verdana"/>
                <a:cs typeface="Verdana"/>
              </a:rPr>
              <a:t>наш</a:t>
            </a:r>
            <a:r>
              <a:rPr sz="1600" spc="37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город</a:t>
            </a:r>
            <a:r>
              <a:rPr sz="1600" spc="37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бизнес</a:t>
            </a:r>
            <a:r>
              <a:rPr sz="1600" spc="38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был</a:t>
            </a:r>
            <a:r>
              <a:rPr sz="1600" spc="38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эффективным,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стабильным</a:t>
            </a:r>
            <a:r>
              <a:rPr sz="1600" spc="2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spc="2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безопасным,</a:t>
            </a:r>
            <a:r>
              <a:rPr sz="1600" spc="2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spc="2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готова</a:t>
            </a:r>
            <a:r>
              <a:rPr sz="1600" spc="2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548ED4"/>
                </a:solidFill>
                <a:latin typeface="Verdana"/>
                <a:cs typeface="Verdana"/>
              </a:rPr>
              <a:t>оказывать</a:t>
            </a:r>
            <a:r>
              <a:rPr sz="1600" spc="25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комплексную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системную</a:t>
            </a:r>
            <a:r>
              <a:rPr sz="1600" spc="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административную</a:t>
            </a:r>
            <a:r>
              <a:rPr sz="1600" spc="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поддержку</a:t>
            </a:r>
            <a:r>
              <a:rPr sz="1600" spc="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600" spc="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реализации</a:t>
            </a:r>
            <a:r>
              <a:rPr sz="1600" spc="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548ED4"/>
                </a:solidFill>
                <a:latin typeface="Verdana"/>
                <a:cs typeface="Verdana"/>
              </a:rPr>
              <a:t>новых </a:t>
            </a:r>
            <a:r>
              <a:rPr sz="1600" spc="-30" dirty="0">
                <a:solidFill>
                  <a:srgbClr val="548ED4"/>
                </a:solidFill>
                <a:latin typeface="Verdana"/>
                <a:cs typeface="Verdana"/>
              </a:rPr>
              <a:t>бизнес-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проектов.</a:t>
            </a:r>
            <a:endParaRPr sz="1600">
              <a:latin typeface="Verdana"/>
              <a:cs typeface="Verdana"/>
            </a:endParaRPr>
          </a:p>
          <a:p>
            <a:pPr marL="12700" marR="5715" indent="22225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Надеюсь,</a:t>
            </a:r>
            <a:r>
              <a:rPr sz="16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548ED4"/>
                </a:solidFill>
                <a:latin typeface="Verdana"/>
                <a:cs typeface="Verdana"/>
              </a:rPr>
              <a:t>что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ваш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интерес</a:t>
            </a:r>
            <a:r>
              <a:rPr sz="16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к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65" dirty="0">
                <a:solidFill>
                  <a:srgbClr val="548ED4"/>
                </a:solidFill>
                <a:latin typeface="Verdana"/>
                <a:cs typeface="Verdana"/>
              </a:rPr>
              <a:t>нашему</a:t>
            </a:r>
            <a:r>
              <a:rPr sz="16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городу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548ED4"/>
                </a:solidFill>
                <a:latin typeface="Verdana"/>
                <a:cs typeface="Verdana"/>
              </a:rPr>
              <a:t>положит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 начало </a:t>
            </a:r>
            <a:r>
              <a:rPr sz="1600" spc="-20" dirty="0">
                <a:solidFill>
                  <a:srgbClr val="548ED4"/>
                </a:solidFill>
                <a:latin typeface="Verdana"/>
                <a:cs typeface="Verdana"/>
              </a:rPr>
              <a:t>плодотворному</a:t>
            </a:r>
            <a:r>
              <a:rPr sz="16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взаимовыгодному</a:t>
            </a:r>
            <a:r>
              <a:rPr sz="16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сотрудничеству.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5710809"/>
            <a:ext cx="18307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latin typeface="Verdana"/>
                <a:cs typeface="Verdana"/>
              </a:rPr>
              <a:t>Глава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городского </a:t>
            </a:r>
            <a:r>
              <a:rPr sz="1600" spc="-30" dirty="0">
                <a:latin typeface="Verdana"/>
                <a:cs typeface="Verdana"/>
              </a:rPr>
              <a:t>округа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город Рыбинск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2585" y="391413"/>
            <a:ext cx="35960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548ED4"/>
                </a:solidFill>
                <a:latin typeface="Tahoma"/>
                <a:cs typeface="Tahoma"/>
              </a:rPr>
              <a:t>ОБРАЩЕНИЕ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75" dirty="0">
                <a:solidFill>
                  <a:srgbClr val="548ED4"/>
                </a:solidFill>
                <a:latin typeface="Tahoma"/>
                <a:cs typeface="Tahoma"/>
              </a:rPr>
              <a:t>К</a:t>
            </a:r>
            <a:r>
              <a:rPr sz="20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548ED4"/>
                </a:solidFill>
                <a:latin typeface="Tahoma"/>
                <a:cs typeface="Tahoma"/>
              </a:rPr>
              <a:t>ИНВЕСТОРАМ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79676"/>
            <a:ext cx="2060448" cy="3137916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7" y="286511"/>
              <a:ext cx="4003548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0" y="286511"/>
              <a:ext cx="469391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9620" y="286511"/>
              <a:ext cx="1392936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47" y="591312"/>
              <a:ext cx="6080760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8739" y="352171"/>
            <a:ext cx="6642100" cy="20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544195" indent="44958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548ED4"/>
                </a:solidFill>
                <a:latin typeface="Tahoma"/>
                <a:cs typeface="Tahoma"/>
              </a:rPr>
              <a:t>Рыбинск</a:t>
            </a:r>
            <a:r>
              <a:rPr sz="20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20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его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окрестности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85" dirty="0">
                <a:solidFill>
                  <a:srgbClr val="548ED4"/>
                </a:solidFill>
                <a:latin typeface="Tahoma"/>
                <a:cs typeface="Tahoma"/>
              </a:rPr>
              <a:t>–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 одно</a:t>
            </a:r>
            <a:r>
              <a:rPr sz="20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из красивейших</a:t>
            </a:r>
            <a:r>
              <a:rPr sz="20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90" dirty="0">
                <a:solidFill>
                  <a:srgbClr val="548ED4"/>
                </a:solidFill>
                <a:latin typeface="Tahoma"/>
                <a:cs typeface="Tahoma"/>
              </a:rPr>
              <a:t>мест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средней</a:t>
            </a:r>
            <a:r>
              <a:rPr sz="20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полосы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России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Побережье</a:t>
            </a:r>
            <a:r>
              <a:rPr sz="1600" b="1" spc="-10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Рыбинского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водохранилища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8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реки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548ED4"/>
                </a:solidFill>
                <a:latin typeface="Tahoma"/>
                <a:cs typeface="Tahoma"/>
              </a:rPr>
              <a:t>Волги,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85" dirty="0">
                <a:solidFill>
                  <a:srgbClr val="548ED4"/>
                </a:solidFill>
                <a:latin typeface="Tahoma"/>
                <a:cs typeface="Tahoma"/>
              </a:rPr>
              <a:t>а</a:t>
            </a:r>
            <a:r>
              <a:rPr sz="1600" b="1" spc="-7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также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густые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хвойные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смешанные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леса,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раскинувшиеся</a:t>
            </a:r>
            <a:r>
              <a:rPr sz="16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луга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предлагают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гостям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города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обширные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возможности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548ED4"/>
                </a:solidFill>
                <a:latin typeface="Tahoma"/>
                <a:cs typeface="Tahoma"/>
              </a:rPr>
              <a:t>для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охоты,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рыбалки,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морских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прогулок,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отдыха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555748"/>
            <a:ext cx="3197352" cy="23759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45408" y="6987538"/>
            <a:ext cx="3212591" cy="21564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984491"/>
            <a:ext cx="3212592" cy="21595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003291"/>
            <a:ext cx="3212592" cy="19278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45408" y="5003291"/>
            <a:ext cx="3212591" cy="19080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45408" y="2555748"/>
            <a:ext cx="3212591" cy="234391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87267" cy="22158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91128"/>
            <a:ext cx="1505711" cy="21061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9208" y="3691128"/>
            <a:ext cx="1469136" cy="21214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7684" y="1385316"/>
            <a:ext cx="3287267" cy="21915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5044" y="3691128"/>
            <a:ext cx="1511807" cy="21214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3361" y="3694176"/>
            <a:ext cx="1544574" cy="208940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6858000" cy="1332230"/>
            </a:xfrm>
            <a:custGeom>
              <a:avLst/>
              <a:gdLst/>
              <a:ahLst/>
              <a:cxnLst/>
              <a:rect l="l" t="t" r="r" b="b"/>
              <a:pathLst>
                <a:path w="6858000" h="1332230">
                  <a:moveTo>
                    <a:pt x="6858000" y="0"/>
                  </a:moveTo>
                  <a:lnTo>
                    <a:pt x="6015228" y="0"/>
                  </a:lnTo>
                  <a:lnTo>
                    <a:pt x="6003036" y="0"/>
                  </a:lnTo>
                  <a:lnTo>
                    <a:pt x="0" y="0"/>
                  </a:lnTo>
                  <a:lnTo>
                    <a:pt x="0" y="1331976"/>
                  </a:lnTo>
                  <a:lnTo>
                    <a:pt x="6003036" y="1331976"/>
                  </a:lnTo>
                  <a:lnTo>
                    <a:pt x="6015228" y="1331976"/>
                  </a:lnTo>
                  <a:lnTo>
                    <a:pt x="6015228" y="1312989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7" y="286511"/>
              <a:ext cx="6416040" cy="5699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8513" y="352171"/>
            <a:ext cx="6099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548ED4"/>
                </a:solidFill>
                <a:latin typeface="Tahoma"/>
                <a:cs typeface="Tahoma"/>
              </a:rPr>
              <a:t>Ежегодные</a:t>
            </a:r>
            <a:r>
              <a:rPr sz="2000" b="1" spc="-60" dirty="0">
                <a:solidFill>
                  <a:srgbClr val="548ED4"/>
                </a:solidFill>
                <a:latin typeface="Tahoma"/>
                <a:cs typeface="Tahoma"/>
              </a:rPr>
              <a:t> знаковые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мероприятия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Рыбинске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030544"/>
            <a:ext cx="3319779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00660" algn="l"/>
              </a:tabLst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Ушаковский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фестиваль</a:t>
            </a:r>
            <a:endParaRPr sz="1400">
              <a:latin typeface="Verdana"/>
              <a:cs typeface="Verdana"/>
            </a:endParaRPr>
          </a:p>
          <a:p>
            <a:pPr marL="12700" marR="5080" indent="18859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01295" algn="l"/>
                <a:tab pos="892175" algn="l"/>
                <a:tab pos="1788160" algn="l"/>
                <a:tab pos="2129790" algn="l"/>
                <a:tab pos="3216910" algn="l"/>
              </a:tabLst>
            </a:pP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День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города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–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«Рыбинск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225" dirty="0">
                <a:solidFill>
                  <a:srgbClr val="548ED4"/>
                </a:solidFill>
                <a:latin typeface="Verdana"/>
                <a:cs typeface="Verdana"/>
              </a:rPr>
              <a:t>– </a:t>
            </a:r>
            <a:r>
              <a:rPr sz="1400" spc="-100" dirty="0">
                <a:solidFill>
                  <a:srgbClr val="548ED4"/>
                </a:solidFill>
                <a:latin typeface="Verdana"/>
                <a:cs typeface="Verdana"/>
              </a:rPr>
              <a:t>открытый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город»</a:t>
            </a:r>
            <a:endParaRPr sz="1400">
              <a:latin typeface="Verdana"/>
              <a:cs typeface="Verdana"/>
            </a:endParaRPr>
          </a:p>
          <a:p>
            <a:pPr marL="152400" indent="-152400">
              <a:lnSpc>
                <a:spcPct val="100000"/>
              </a:lnSpc>
              <a:buFont typeface="Wingdings"/>
              <a:buChar char=""/>
              <a:tabLst>
                <a:tab pos="152400" algn="l"/>
              </a:tabLst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Международный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день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театра</a:t>
            </a:r>
            <a:endParaRPr sz="1400">
              <a:latin typeface="Verdana"/>
              <a:cs typeface="Verdana"/>
            </a:endParaRPr>
          </a:p>
          <a:p>
            <a:pPr marL="12700" marR="5080" indent="-12700">
              <a:lnSpc>
                <a:spcPct val="100000"/>
              </a:lnSpc>
              <a:buFont typeface="Wingdings"/>
              <a:buChar char=""/>
              <a:tabLst>
                <a:tab pos="152400" algn="l"/>
                <a:tab pos="2262505" algn="l"/>
              </a:tabLst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	«Международный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Деминский </a:t>
            </a:r>
            <a:r>
              <a:rPr sz="1400" spc="-110" dirty="0">
                <a:solidFill>
                  <a:srgbClr val="548ED4"/>
                </a:solidFill>
                <a:latin typeface="Verdana"/>
                <a:cs typeface="Verdana"/>
              </a:rPr>
              <a:t>лыжный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548ED4"/>
                </a:solidFill>
                <a:latin typeface="Verdana"/>
                <a:cs typeface="Verdana"/>
              </a:rPr>
              <a:t>марафон»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7311390"/>
            <a:ext cx="28454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01295" algn="l"/>
              </a:tabLst>
            </a:pP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«НаШествие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Дедов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Морозов»</a:t>
            </a:r>
            <a:endParaRPr sz="1400">
              <a:latin typeface="Verdana"/>
              <a:cs typeface="Verdana"/>
            </a:endParaRPr>
          </a:p>
          <a:p>
            <a:pPr marL="152400" indent="-152400">
              <a:lnSpc>
                <a:spcPct val="100000"/>
              </a:lnSpc>
              <a:buFont typeface="Wingdings"/>
              <a:buChar char=""/>
              <a:tabLst>
                <a:tab pos="152400" algn="l"/>
              </a:tabLst>
            </a:pP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Ход-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представление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2510" y="7524750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«За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7738059"/>
            <a:ext cx="3319779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Рождественской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звездой»</a:t>
            </a:r>
            <a:endParaRPr sz="14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00660" algn="l"/>
                <a:tab pos="2418080" algn="l"/>
              </a:tabLst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Интерактивный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спектакль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«Щелкунчик»</a:t>
            </a:r>
            <a:endParaRPr sz="1400">
              <a:latin typeface="Verdana"/>
              <a:cs typeface="Verdana"/>
            </a:endParaRPr>
          </a:p>
          <a:p>
            <a:pPr marL="152400" indent="-152400">
              <a:lnSpc>
                <a:spcPct val="100000"/>
              </a:lnSpc>
              <a:buFont typeface="Wingdings"/>
              <a:buChar char=""/>
              <a:tabLst>
                <a:tab pos="152400" algn="l"/>
              </a:tabLst>
            </a:pP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Рыбинский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беговой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548ED4"/>
                </a:solidFill>
                <a:latin typeface="Verdana"/>
                <a:cs typeface="Verdana"/>
              </a:rPr>
              <a:t>полумарафон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«По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великому</a:t>
            </a:r>
            <a:r>
              <a:rPr sz="1400" spc="-11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хлебному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пути»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67684" y="5925311"/>
            <a:ext cx="3285744" cy="221437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426719"/>
            <a:ext cx="3930396" cy="5699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22297" y="492378"/>
            <a:ext cx="3614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Благоустройство</a:t>
            </a:r>
            <a:r>
              <a:rPr sz="2000" b="1" spc="-7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Рыбинска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2832" y="3131820"/>
            <a:ext cx="4200144" cy="27950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3974" y="6041517"/>
            <a:ext cx="6149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Благоустроена</a:t>
            </a:r>
            <a:r>
              <a:rPr sz="15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набережная</a:t>
            </a:r>
            <a:r>
              <a:rPr sz="15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Черемухи</a:t>
            </a:r>
            <a:r>
              <a:rPr sz="15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548ED4"/>
                </a:solidFill>
                <a:latin typeface="Verdana"/>
                <a:cs typeface="Verdana"/>
              </a:rPr>
              <a:t>вдоль</a:t>
            </a:r>
            <a:r>
              <a:rPr sz="15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548ED4"/>
                </a:solidFill>
                <a:latin typeface="Verdana"/>
                <a:cs typeface="Verdana"/>
              </a:rPr>
              <a:t>улицы</a:t>
            </a:r>
            <a:r>
              <a:rPr sz="15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548ED4"/>
                </a:solidFill>
                <a:latin typeface="Verdana"/>
                <a:cs typeface="Verdana"/>
              </a:rPr>
              <a:t>Бульварной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5024" y="6353554"/>
            <a:ext cx="4187952" cy="27691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739" y="1418335"/>
            <a:ext cx="5057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2130" algn="l"/>
                <a:tab pos="2995295" algn="l"/>
                <a:tab pos="4300855" algn="l"/>
                <a:tab pos="4564380" algn="l"/>
              </a:tabLst>
            </a:pP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Благоустройство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городской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территории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50" dirty="0">
                <a:solidFill>
                  <a:srgbClr val="548ED4"/>
                </a:solidFill>
                <a:latin typeface="Verdana"/>
                <a:cs typeface="Verdana"/>
              </a:rPr>
              <a:t>–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20" dirty="0">
                <a:solidFill>
                  <a:srgbClr val="548ED4"/>
                </a:solidFill>
                <a:latin typeface="Verdana"/>
                <a:cs typeface="Verdana"/>
              </a:rPr>
              <a:t>одно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5278373" y="1418335"/>
            <a:ext cx="14998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  <a:tabLst>
                <a:tab pos="378460" algn="l"/>
                <a:tab pos="520065" algn="l"/>
              </a:tabLst>
            </a:pPr>
            <a:r>
              <a:rPr sz="1500" spc="-25" dirty="0">
                <a:solidFill>
                  <a:srgbClr val="548ED4"/>
                </a:solidFill>
                <a:latin typeface="Verdana"/>
                <a:cs typeface="Verdana"/>
              </a:rPr>
              <a:t>из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35" dirty="0">
                <a:solidFill>
                  <a:srgbClr val="548ED4"/>
                </a:solidFill>
                <a:latin typeface="Verdana"/>
                <a:cs typeface="Verdana"/>
              </a:rPr>
              <a:t>важнейших </a:t>
            </a:r>
            <a:r>
              <a:rPr sz="1500" spc="-25" dirty="0">
                <a:solidFill>
                  <a:srgbClr val="548ED4"/>
                </a:solidFill>
                <a:latin typeface="Verdana"/>
                <a:cs typeface="Verdana"/>
              </a:rPr>
              <a:t>по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	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созданию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646935"/>
            <a:ext cx="5015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7970" algn="l"/>
                <a:tab pos="2491105" algn="l"/>
                <a:tab pos="4308475" algn="l"/>
              </a:tabLst>
            </a:pP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направлений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работы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администрации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города </a:t>
            </a:r>
            <a:r>
              <a:rPr sz="1500" spc="10" dirty="0">
                <a:solidFill>
                  <a:srgbClr val="548ED4"/>
                </a:solidFill>
                <a:latin typeface="Verdana"/>
                <a:cs typeface="Verdana"/>
              </a:rPr>
              <a:t>комфортной</a:t>
            </a:r>
            <a:r>
              <a:rPr sz="1500" spc="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48ED4"/>
                </a:solidFill>
                <a:latin typeface="Verdana"/>
                <a:cs typeface="Verdana"/>
              </a:rPr>
              <a:t>среды</a:t>
            </a:r>
            <a:r>
              <a:rPr sz="1500" spc="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проживания.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104135"/>
            <a:ext cx="6703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Проекты</a:t>
            </a:r>
            <a:r>
              <a:rPr sz="1500" spc="265" dirty="0">
                <a:solidFill>
                  <a:srgbClr val="548ED4"/>
                </a:solidFill>
                <a:latin typeface="Verdana"/>
                <a:cs typeface="Verdana"/>
              </a:rPr>
              <a:t>  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благоустройства</a:t>
            </a:r>
            <a:r>
              <a:rPr sz="1500" spc="265" dirty="0">
                <a:solidFill>
                  <a:srgbClr val="548ED4"/>
                </a:solidFill>
                <a:latin typeface="Verdana"/>
                <a:cs typeface="Verdana"/>
              </a:rPr>
              <a:t>  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Красной</a:t>
            </a:r>
            <a:r>
              <a:rPr sz="1500" spc="270" dirty="0">
                <a:solidFill>
                  <a:srgbClr val="548ED4"/>
                </a:solidFill>
                <a:latin typeface="Verdana"/>
                <a:cs typeface="Verdana"/>
              </a:rPr>
              <a:t>  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площади,</a:t>
            </a:r>
            <a:r>
              <a:rPr sz="1500" spc="260" dirty="0">
                <a:solidFill>
                  <a:srgbClr val="548ED4"/>
                </a:solidFill>
                <a:latin typeface="Verdana"/>
                <a:cs typeface="Verdana"/>
              </a:rPr>
              <a:t>   </a:t>
            </a:r>
            <a:r>
              <a:rPr sz="1500" spc="-40" dirty="0">
                <a:solidFill>
                  <a:srgbClr val="548ED4"/>
                </a:solidFill>
                <a:latin typeface="Verdana"/>
                <a:cs typeface="Verdana"/>
              </a:rPr>
              <a:t>Бульварной,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Крестовой,</a:t>
            </a:r>
            <a:r>
              <a:rPr sz="1500" spc="40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обновленные</a:t>
            </a:r>
            <a:r>
              <a:rPr sz="1500" spc="42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Карякинский</a:t>
            </a:r>
            <a:r>
              <a:rPr sz="1500" spc="42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500" spc="41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Волжский</a:t>
            </a:r>
            <a:r>
              <a:rPr sz="1500" spc="409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парки,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дизайнерская</a:t>
            </a:r>
            <a:r>
              <a:rPr sz="1500" spc="4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548ED4"/>
                </a:solidFill>
                <a:latin typeface="Verdana"/>
                <a:cs typeface="Verdana"/>
              </a:rPr>
              <a:t>программа</a:t>
            </a:r>
            <a:r>
              <a:rPr sz="1500" spc="4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Музей</a:t>
            </a:r>
            <a:r>
              <a:rPr sz="1500" spc="4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старинной</a:t>
            </a:r>
            <a:r>
              <a:rPr sz="1500" spc="4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вывески</a:t>
            </a:r>
            <a:r>
              <a:rPr sz="1500" spc="4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–</a:t>
            </a:r>
            <a:r>
              <a:rPr sz="1500" spc="4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все</a:t>
            </a:r>
            <a:r>
              <a:rPr sz="1500" spc="4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548ED4"/>
                </a:solidFill>
                <a:latin typeface="Verdana"/>
                <a:cs typeface="Verdana"/>
              </a:rPr>
              <a:t>это 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делает</a:t>
            </a:r>
            <a:r>
              <a:rPr sz="15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548ED4"/>
                </a:solidFill>
                <a:latin typeface="Verdana"/>
                <a:cs typeface="Verdana"/>
              </a:rPr>
              <a:t>Рыбинск</a:t>
            </a:r>
            <a:r>
              <a:rPr sz="15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более</a:t>
            </a:r>
            <a:r>
              <a:rPr sz="15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48ED4"/>
                </a:solidFill>
                <a:latin typeface="Verdana"/>
                <a:cs typeface="Verdana"/>
              </a:rPr>
              <a:t>интересным</a:t>
            </a:r>
            <a:r>
              <a:rPr sz="15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548ED4"/>
                </a:solidFill>
                <a:latin typeface="Verdana"/>
                <a:cs typeface="Verdana"/>
              </a:rPr>
              <a:t>для</a:t>
            </a:r>
            <a:r>
              <a:rPr sz="15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48ED4"/>
                </a:solidFill>
                <a:latin typeface="Verdana"/>
                <a:cs typeface="Verdana"/>
              </a:rPr>
              <a:t>инвесторов.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390143"/>
            <a:ext cx="6105144" cy="5699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7068" y="456057"/>
            <a:ext cx="5788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Преимущества</a:t>
            </a:r>
            <a:r>
              <a:rPr sz="2000" b="1" spc="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инвестирования</a:t>
            </a:r>
            <a:r>
              <a:rPr sz="2000" b="1" spc="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2000" b="1" spc="8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Рыбинске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84" y="1505839"/>
            <a:ext cx="53460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Выгодное</a:t>
            </a:r>
            <a:r>
              <a:rPr sz="1600" b="1" spc="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экономико-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географическое</a:t>
            </a:r>
            <a:r>
              <a:rPr sz="1600" b="1" spc="1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положение,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наличие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548ED4"/>
                </a:solidFill>
                <a:latin typeface="Tahoma"/>
                <a:cs typeface="Tahoma"/>
              </a:rPr>
              <a:t>водных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ресурсов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684" y="2297633"/>
            <a:ext cx="5831840" cy="1125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Мощный</a:t>
            </a:r>
            <a:r>
              <a:rPr sz="1600" b="1" spc="-7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многоотраслевой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промышленный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потенциал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(двигателестроение,</a:t>
            </a:r>
            <a:r>
              <a:rPr sz="1600" b="1" spc="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машиностроение,</a:t>
            </a:r>
            <a:r>
              <a:rPr sz="1600" b="1" spc="10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судостроение,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кабельная</a:t>
            </a:r>
            <a:r>
              <a:rPr sz="16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продукция)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Высокий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экономический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инновационный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потенциал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684" y="3740277"/>
            <a:ext cx="5313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Многоуровневая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548ED4"/>
                </a:solidFill>
                <a:latin typeface="Tahoma"/>
                <a:cs typeface="Tahoma"/>
              </a:rPr>
              <a:t>система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образования</a:t>
            </a:r>
            <a:r>
              <a:rPr sz="1600" b="1" spc="3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9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высокий 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кадровый</a:t>
            </a:r>
            <a:r>
              <a:rPr sz="1600" b="1" spc="-7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потенциал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617" y="6549008"/>
            <a:ext cx="5608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548ED4"/>
                </a:solidFill>
                <a:latin typeface="Tahoma"/>
                <a:cs typeface="Tahoma"/>
              </a:rPr>
              <a:t>Система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персонального</a:t>
            </a:r>
            <a:r>
              <a:rPr sz="16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сопровождения</a:t>
            </a:r>
            <a:r>
              <a:rPr sz="16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инвесторов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75" y="1185091"/>
            <a:ext cx="440055" cy="6724015"/>
          </a:xfrm>
          <a:prstGeom prst="rect">
            <a:avLst/>
          </a:prstGeom>
        </p:spPr>
        <p:txBody>
          <a:bodyPr vert="horz" wrap="square" lIns="0" tIns="32893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259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67310">
              <a:lnSpc>
                <a:spcPct val="100000"/>
              </a:lnSpc>
              <a:spcBef>
                <a:spcPts val="2485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67310">
              <a:lnSpc>
                <a:spcPct val="100000"/>
              </a:lnSpc>
              <a:spcBef>
                <a:spcPts val="78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67310">
              <a:lnSpc>
                <a:spcPct val="100000"/>
              </a:lnSpc>
              <a:spcBef>
                <a:spcPts val="785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67310">
              <a:lnSpc>
                <a:spcPct val="100000"/>
              </a:lnSpc>
              <a:spcBef>
                <a:spcPts val="1365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67310">
              <a:lnSpc>
                <a:spcPct val="100000"/>
              </a:lnSpc>
              <a:spcBef>
                <a:spcPts val="247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67310">
              <a:lnSpc>
                <a:spcPct val="100000"/>
              </a:lnSpc>
              <a:spcBef>
                <a:spcPts val="785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67310">
              <a:lnSpc>
                <a:spcPct val="100000"/>
              </a:lnSpc>
              <a:spcBef>
                <a:spcPts val="1914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684" y="5170170"/>
            <a:ext cx="5541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Наличие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площадок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greenfield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548ED4"/>
                </a:solidFill>
                <a:latin typeface="Tahoma"/>
                <a:cs typeface="Tahoma"/>
              </a:rPr>
              <a:t>для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промышленного,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общественно-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делового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48ED4"/>
                </a:solidFill>
                <a:latin typeface="Tahoma"/>
                <a:cs typeface="Tahoma"/>
              </a:rPr>
              <a:t>жилищного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строительства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684" y="4544695"/>
            <a:ext cx="4363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Развитая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транспортная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инфраструктура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617" y="5971159"/>
            <a:ext cx="4364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Высокий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уровень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международных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связей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5220" y="6801610"/>
            <a:ext cx="3192779" cy="23423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7684" y="7122998"/>
            <a:ext cx="29063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Активная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политика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органов власти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по</a:t>
            </a:r>
            <a:r>
              <a:rPr sz="1600" b="1" spc="-9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поддержке инвесторов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78739" y="8347659"/>
            <a:ext cx="3011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0" indent="-476250">
              <a:lnSpc>
                <a:spcPct val="100000"/>
              </a:lnSpc>
              <a:spcBef>
                <a:spcPts val="95"/>
              </a:spcBef>
              <a:buSzPct val="225000"/>
              <a:buFont typeface="Wingdings"/>
              <a:buChar char=""/>
              <a:tabLst>
                <a:tab pos="488950" algn="l"/>
              </a:tabLst>
            </a:pP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Высокий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туристический</a:t>
            </a:r>
            <a:endParaRPr sz="1600">
              <a:latin typeface="Tahoma"/>
              <a:cs typeface="Tahoma"/>
            </a:endParaRPr>
          </a:p>
          <a:p>
            <a:pPr marL="488950">
              <a:lnSpc>
                <a:spcPct val="100000"/>
              </a:lnSpc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потенциал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820" y="10414"/>
            <a:ext cx="4157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1249680" algn="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Государственная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и </a:t>
            </a:r>
            <a:r>
              <a:rPr sz="2400" spc="-10" dirty="0">
                <a:latin typeface="Arial"/>
                <a:cs typeface="Arial"/>
              </a:rPr>
              <a:t>муниципальная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поддержка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инвесторов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86880" cy="1161415"/>
            <a:chOff x="0" y="0"/>
            <a:chExt cx="6786880" cy="11614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786880" cy="1115695"/>
            </a:xfrm>
            <a:custGeom>
              <a:avLst/>
              <a:gdLst/>
              <a:ahLst/>
              <a:cxnLst/>
              <a:rect l="l" t="t" r="r" b="b"/>
              <a:pathLst>
                <a:path w="6786880" h="1115695">
                  <a:moveTo>
                    <a:pt x="6015228" y="0"/>
                  </a:moveTo>
                  <a:lnTo>
                    <a:pt x="0" y="0"/>
                  </a:lnTo>
                  <a:lnTo>
                    <a:pt x="0" y="1115568"/>
                  </a:lnTo>
                  <a:lnTo>
                    <a:pt x="6015228" y="1115568"/>
                  </a:lnTo>
                  <a:lnTo>
                    <a:pt x="6015228" y="0"/>
                  </a:lnTo>
                  <a:close/>
                </a:path>
                <a:path w="6786880" h="1115695">
                  <a:moveTo>
                    <a:pt x="6786372" y="0"/>
                  </a:moveTo>
                  <a:lnTo>
                    <a:pt x="6021324" y="0"/>
                  </a:lnTo>
                  <a:lnTo>
                    <a:pt x="6021324" y="1115568"/>
                  </a:lnTo>
                  <a:lnTo>
                    <a:pt x="6786372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44" y="286511"/>
              <a:ext cx="1952244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11" y="286511"/>
              <a:ext cx="448056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4392" y="286511"/>
              <a:ext cx="3511296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239" y="591312"/>
              <a:ext cx="1872995" cy="5699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03554" y="352171"/>
            <a:ext cx="48507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0" marR="5080" indent="-1645285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Нормативно-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правовая</a:t>
            </a:r>
            <a:r>
              <a:rPr sz="2000" b="1" spc="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база</a:t>
            </a:r>
            <a:r>
              <a:rPr sz="20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2000" b="1" spc="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125" dirty="0">
                <a:solidFill>
                  <a:srgbClr val="548ED4"/>
                </a:solidFill>
                <a:latin typeface="Tahoma"/>
                <a:cs typeface="Tahoma"/>
              </a:rPr>
              <a:t>сфере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инвестиций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51307" y="1113789"/>
            <a:ext cx="412750" cy="506730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014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  <a:spcBef>
                <a:spcPts val="192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  <a:spcBef>
                <a:spcPts val="1365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  <a:spcBef>
                <a:spcPts val="80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  <a:spcBef>
                <a:spcPts val="192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  <a:spcBef>
                <a:spcPts val="1335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684" y="1287855"/>
            <a:ext cx="587121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Закон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«О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государственном</a:t>
            </a:r>
            <a:r>
              <a:rPr sz="1400" spc="-1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регулировании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инвестиционной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деятельности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на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территории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Ярославской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области»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от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06.12.2005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35" dirty="0">
                <a:solidFill>
                  <a:srgbClr val="548ED4"/>
                </a:solidFill>
                <a:latin typeface="Verdana"/>
                <a:cs typeface="Verdana"/>
              </a:rPr>
              <a:t>№83-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684" y="2152649"/>
            <a:ext cx="5713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Закон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«О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государственно-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правовых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гарантиях»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от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14.02.2001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45" dirty="0">
                <a:solidFill>
                  <a:srgbClr val="548ED4"/>
                </a:solidFill>
                <a:latin typeface="Verdana"/>
                <a:cs typeface="Verdana"/>
              </a:rPr>
              <a:t>№4-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617" y="2800604"/>
            <a:ext cx="51727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Закон</a:t>
            </a:r>
            <a:r>
              <a:rPr sz="1400" spc="-1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«О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ставках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налога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на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прибыль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организаций»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от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15.10.2003</a:t>
            </a:r>
            <a:r>
              <a:rPr sz="14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548ED4"/>
                </a:solidFill>
                <a:latin typeface="Verdana"/>
                <a:cs typeface="Verdana"/>
              </a:rPr>
              <a:t>№45-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617" y="3450716"/>
            <a:ext cx="56445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Закон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«О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налоге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на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имущество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организаций»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от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15.10.2003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35" dirty="0">
                <a:solidFill>
                  <a:srgbClr val="548ED4"/>
                </a:solidFill>
                <a:latin typeface="Verdana"/>
                <a:cs typeface="Verdana"/>
              </a:rPr>
              <a:t>№46-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617" y="4097273"/>
            <a:ext cx="5012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Закон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«О</a:t>
            </a:r>
            <a:r>
              <a:rPr sz="14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транспортном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налоге»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от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05.11.2002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№71-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617" y="4726685"/>
            <a:ext cx="549338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Закон</a:t>
            </a:r>
            <a:r>
              <a:rPr sz="1400" spc="-1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«Об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отдельных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вопросах</a:t>
            </a:r>
            <a:r>
              <a:rPr sz="1400" spc="-1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предоставления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аренду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земельных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участков,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находящихся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государственной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или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муниципальной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собственности»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 от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08.04.2015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№14-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617" y="5766308"/>
            <a:ext cx="58572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Закон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«Об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 установлении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инвестиционного</a:t>
            </a:r>
            <a:r>
              <a:rPr sz="1400" spc="-11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налогового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вычета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по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налогу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на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прибыль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организаций»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от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548ED4"/>
                </a:solidFill>
                <a:latin typeface="Verdana"/>
                <a:cs typeface="Verdana"/>
              </a:rPr>
              <a:t>5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октября</a:t>
            </a:r>
            <a:r>
              <a:rPr sz="1400" spc="-1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548ED4"/>
                </a:solidFill>
                <a:latin typeface="Verdana"/>
                <a:cs typeface="Verdana"/>
              </a:rPr>
              <a:t>2021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года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N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548ED4"/>
                </a:solidFill>
                <a:latin typeface="Verdana"/>
                <a:cs typeface="Verdana"/>
              </a:rPr>
              <a:t>73-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з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7" y="6614921"/>
            <a:ext cx="384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617" y="6580758"/>
            <a:ext cx="56794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Постановление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Правительства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ЯО</a:t>
            </a:r>
            <a:r>
              <a:rPr sz="14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«Об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установлении</a:t>
            </a:r>
            <a:r>
              <a:rPr sz="14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48ED4"/>
                </a:solidFill>
                <a:latin typeface="Verdana"/>
                <a:cs typeface="Verdana"/>
              </a:rPr>
              <a:t>порядка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определения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80" dirty="0">
                <a:solidFill>
                  <a:srgbClr val="548ED4"/>
                </a:solidFill>
                <a:latin typeface="Verdana"/>
                <a:cs typeface="Verdana"/>
              </a:rPr>
              <a:t>размера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арендной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платы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за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земельные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участки,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…предоставленные</a:t>
            </a:r>
            <a:r>
              <a:rPr sz="1400" spc="-1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аренду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без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торгов»</a:t>
            </a:r>
            <a:r>
              <a:rPr sz="1400" spc="2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от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24.12.2008</a:t>
            </a:r>
            <a:r>
              <a:rPr sz="1400" spc="-1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N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710-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п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07" y="7984947"/>
            <a:ext cx="384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548ED4"/>
                </a:solidFill>
                <a:latin typeface="Wingdings"/>
                <a:cs typeface="Wingdings"/>
              </a:rPr>
              <a:t></a:t>
            </a:r>
            <a:endParaRPr sz="36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1550" y="7938007"/>
            <a:ext cx="59474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Постановление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Администрации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ГОГР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548ED4"/>
                </a:solidFill>
                <a:latin typeface="Verdana"/>
                <a:cs typeface="Verdana"/>
              </a:rPr>
              <a:t>№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548ED4"/>
                </a:solidFill>
                <a:latin typeface="Verdana"/>
                <a:cs typeface="Verdana"/>
              </a:rPr>
              <a:t>1948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от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548ED4"/>
                </a:solidFill>
                <a:latin typeface="Verdana"/>
                <a:cs typeface="Verdana"/>
              </a:rPr>
              <a:t>04.08.2021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«Об </a:t>
            </a:r>
            <a:r>
              <a:rPr sz="1400" spc="-50" dirty="0">
                <a:solidFill>
                  <a:srgbClr val="548ED4"/>
                </a:solidFill>
                <a:latin typeface="Verdana"/>
                <a:cs typeface="Verdana"/>
              </a:rPr>
              <a:t>основных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принципах</a:t>
            </a:r>
            <a:r>
              <a:rPr sz="14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48ED4"/>
                </a:solidFill>
                <a:latin typeface="Verdana"/>
                <a:cs typeface="Verdana"/>
              </a:rPr>
              <a:t>инвестиционной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548ED4"/>
                </a:solidFill>
                <a:latin typeface="Verdana"/>
                <a:cs typeface="Verdana"/>
              </a:rPr>
              <a:t>политики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48ED4"/>
                </a:solidFill>
                <a:latin typeface="Verdana"/>
                <a:cs typeface="Verdana"/>
              </a:rPr>
              <a:t>ГОГР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на</a:t>
            </a:r>
            <a:r>
              <a:rPr sz="14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548ED4"/>
                </a:solidFill>
                <a:latin typeface="Verdana"/>
                <a:cs typeface="Verdana"/>
              </a:rPr>
              <a:t>2021-</a:t>
            </a:r>
            <a:r>
              <a:rPr sz="1400" spc="-60" dirty="0">
                <a:solidFill>
                  <a:srgbClr val="548ED4"/>
                </a:solidFill>
                <a:latin typeface="Verdana"/>
                <a:cs typeface="Verdana"/>
              </a:rPr>
              <a:t>2025 </a:t>
            </a:r>
            <a:r>
              <a:rPr sz="1400" spc="-155" dirty="0">
                <a:solidFill>
                  <a:srgbClr val="548ED4"/>
                </a:solidFill>
                <a:latin typeface="Verdana"/>
                <a:cs typeface="Verdana"/>
              </a:rPr>
              <a:t>гг.</a:t>
            </a:r>
            <a:r>
              <a:rPr sz="14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400" spc="-7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48ED4"/>
                </a:solidFill>
                <a:latin typeface="Verdana"/>
                <a:cs typeface="Verdana"/>
              </a:rPr>
              <a:t>перспективу</a:t>
            </a:r>
            <a:r>
              <a:rPr sz="1400" spc="-11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48ED4"/>
                </a:solidFill>
                <a:latin typeface="Verdana"/>
                <a:cs typeface="Verdana"/>
              </a:rPr>
              <a:t>до</a:t>
            </a:r>
            <a:r>
              <a:rPr sz="1400" spc="-8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548ED4"/>
                </a:solidFill>
                <a:latin typeface="Verdana"/>
                <a:cs typeface="Verdana"/>
              </a:rPr>
              <a:t>2030</a:t>
            </a:r>
            <a:r>
              <a:rPr sz="14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48ED4"/>
                </a:solidFill>
                <a:latin typeface="Verdana"/>
                <a:cs typeface="Verdana"/>
              </a:rPr>
              <a:t>года»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0"/>
            <a:ext cx="6739255" cy="1332230"/>
            <a:chOff x="118871" y="0"/>
            <a:chExt cx="6739255" cy="1332230"/>
          </a:xfrm>
        </p:grpSpPr>
        <p:sp>
          <p:nvSpPr>
            <p:cNvPr id="3" name="object 3"/>
            <p:cNvSpPr/>
            <p:nvPr/>
          </p:nvSpPr>
          <p:spPr>
            <a:xfrm>
              <a:off x="6003036" y="0"/>
              <a:ext cx="855344" cy="1332230"/>
            </a:xfrm>
            <a:custGeom>
              <a:avLst/>
              <a:gdLst/>
              <a:ahLst/>
              <a:cxnLst/>
              <a:rect l="l" t="t" r="r" b="b"/>
              <a:pathLst>
                <a:path w="855345" h="1332230">
                  <a:moveTo>
                    <a:pt x="854963" y="0"/>
                  </a:moveTo>
                  <a:lnTo>
                    <a:pt x="0" y="0"/>
                  </a:lnTo>
                  <a:lnTo>
                    <a:pt x="0" y="1331976"/>
                  </a:lnTo>
                  <a:lnTo>
                    <a:pt x="854963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286511"/>
              <a:ext cx="6451091" cy="5699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8891" y="363379"/>
            <a:ext cx="5742940" cy="312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2000" b="1" spc="-65" dirty="0">
                <a:solidFill>
                  <a:srgbClr val="548ED4"/>
                </a:solidFill>
                <a:latin typeface="Tahoma"/>
                <a:cs typeface="Tahoma"/>
              </a:rPr>
              <a:t>Муниципальные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меры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48ED4"/>
                </a:solidFill>
                <a:latin typeface="Tahoma"/>
                <a:cs typeface="Tahoma"/>
              </a:rPr>
              <a:t>поддержки</a:t>
            </a:r>
            <a:r>
              <a:rPr sz="2000" b="1" spc="-7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инвестор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995928"/>
            <a:ext cx="6858000" cy="5148580"/>
            <a:chOff x="0" y="3995928"/>
            <a:chExt cx="6858000" cy="51485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85202"/>
              <a:ext cx="6858000" cy="25587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31" y="3995928"/>
              <a:ext cx="3139440" cy="30617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0268" y="4283963"/>
              <a:ext cx="2592705" cy="2447925"/>
            </a:xfrm>
            <a:custGeom>
              <a:avLst/>
              <a:gdLst/>
              <a:ahLst/>
              <a:cxnLst/>
              <a:rect l="l" t="t" r="r" b="b"/>
              <a:pathLst>
                <a:path w="2592705" h="2447925">
                  <a:moveTo>
                    <a:pt x="1080516" y="540258"/>
                  </a:moveTo>
                  <a:lnTo>
                    <a:pt x="1078306" y="491096"/>
                  </a:lnTo>
                  <a:lnTo>
                    <a:pt x="1071803" y="443166"/>
                  </a:lnTo>
                  <a:lnTo>
                    <a:pt x="1061212" y="396659"/>
                  </a:lnTo>
                  <a:lnTo>
                    <a:pt x="1046708" y="351777"/>
                  </a:lnTo>
                  <a:lnTo>
                    <a:pt x="1028484" y="308686"/>
                  </a:lnTo>
                  <a:lnTo>
                    <a:pt x="1006741" y="267614"/>
                  </a:lnTo>
                  <a:lnTo>
                    <a:pt x="981659" y="228714"/>
                  </a:lnTo>
                  <a:lnTo>
                    <a:pt x="953427" y="192201"/>
                  </a:lnTo>
                  <a:lnTo>
                    <a:pt x="922248" y="158267"/>
                  </a:lnTo>
                  <a:lnTo>
                    <a:pt x="888314" y="127088"/>
                  </a:lnTo>
                  <a:lnTo>
                    <a:pt x="851801" y="98856"/>
                  </a:lnTo>
                  <a:lnTo>
                    <a:pt x="812901" y="73774"/>
                  </a:lnTo>
                  <a:lnTo>
                    <a:pt x="771829" y="52031"/>
                  </a:lnTo>
                  <a:lnTo>
                    <a:pt x="728738" y="33807"/>
                  </a:lnTo>
                  <a:lnTo>
                    <a:pt x="683856" y="19304"/>
                  </a:lnTo>
                  <a:lnTo>
                    <a:pt x="637349" y="8712"/>
                  </a:lnTo>
                  <a:lnTo>
                    <a:pt x="589419" y="2209"/>
                  </a:lnTo>
                  <a:lnTo>
                    <a:pt x="540258" y="0"/>
                  </a:lnTo>
                  <a:lnTo>
                    <a:pt x="491083" y="2209"/>
                  </a:lnTo>
                  <a:lnTo>
                    <a:pt x="443141" y="8712"/>
                  </a:lnTo>
                  <a:lnTo>
                    <a:pt x="396633" y="19304"/>
                  </a:lnTo>
                  <a:lnTo>
                    <a:pt x="351739" y="33807"/>
                  </a:lnTo>
                  <a:lnTo>
                    <a:pt x="308660" y="52031"/>
                  </a:lnTo>
                  <a:lnTo>
                    <a:pt x="267576" y="73774"/>
                  </a:lnTo>
                  <a:lnTo>
                    <a:pt x="228676" y="98856"/>
                  </a:lnTo>
                  <a:lnTo>
                    <a:pt x="192176" y="127088"/>
                  </a:lnTo>
                  <a:lnTo>
                    <a:pt x="158229" y="158267"/>
                  </a:lnTo>
                  <a:lnTo>
                    <a:pt x="127050" y="192201"/>
                  </a:lnTo>
                  <a:lnTo>
                    <a:pt x="98831" y="228714"/>
                  </a:lnTo>
                  <a:lnTo>
                    <a:pt x="73761" y="267614"/>
                  </a:lnTo>
                  <a:lnTo>
                    <a:pt x="52006" y="308686"/>
                  </a:lnTo>
                  <a:lnTo>
                    <a:pt x="33794" y="351777"/>
                  </a:lnTo>
                  <a:lnTo>
                    <a:pt x="19291" y="396659"/>
                  </a:lnTo>
                  <a:lnTo>
                    <a:pt x="8699" y="443166"/>
                  </a:lnTo>
                  <a:lnTo>
                    <a:pt x="2197" y="491096"/>
                  </a:lnTo>
                  <a:lnTo>
                    <a:pt x="0" y="540258"/>
                  </a:lnTo>
                  <a:lnTo>
                    <a:pt x="2197" y="589432"/>
                  </a:lnTo>
                  <a:lnTo>
                    <a:pt x="8699" y="637362"/>
                  </a:lnTo>
                  <a:lnTo>
                    <a:pt x="19291" y="683869"/>
                  </a:lnTo>
                  <a:lnTo>
                    <a:pt x="33794" y="728751"/>
                  </a:lnTo>
                  <a:lnTo>
                    <a:pt x="52006" y="771842"/>
                  </a:lnTo>
                  <a:lnTo>
                    <a:pt x="73748" y="812914"/>
                  </a:lnTo>
                  <a:lnTo>
                    <a:pt x="98831" y="851814"/>
                  </a:lnTo>
                  <a:lnTo>
                    <a:pt x="127050" y="888326"/>
                  </a:lnTo>
                  <a:lnTo>
                    <a:pt x="158229" y="922261"/>
                  </a:lnTo>
                  <a:lnTo>
                    <a:pt x="192176" y="953439"/>
                  </a:lnTo>
                  <a:lnTo>
                    <a:pt x="228676" y="981671"/>
                  </a:lnTo>
                  <a:lnTo>
                    <a:pt x="267576" y="1006754"/>
                  </a:lnTo>
                  <a:lnTo>
                    <a:pt x="308660" y="1028496"/>
                  </a:lnTo>
                  <a:lnTo>
                    <a:pt x="351739" y="1046721"/>
                  </a:lnTo>
                  <a:lnTo>
                    <a:pt x="396633" y="1061224"/>
                  </a:lnTo>
                  <a:lnTo>
                    <a:pt x="443141" y="1071816"/>
                  </a:lnTo>
                  <a:lnTo>
                    <a:pt x="491083" y="1078318"/>
                  </a:lnTo>
                  <a:lnTo>
                    <a:pt x="540258" y="1080516"/>
                  </a:lnTo>
                  <a:lnTo>
                    <a:pt x="589419" y="1078318"/>
                  </a:lnTo>
                  <a:lnTo>
                    <a:pt x="637349" y="1071816"/>
                  </a:lnTo>
                  <a:lnTo>
                    <a:pt x="683856" y="1061224"/>
                  </a:lnTo>
                  <a:lnTo>
                    <a:pt x="728738" y="1046721"/>
                  </a:lnTo>
                  <a:lnTo>
                    <a:pt x="771829" y="1028496"/>
                  </a:lnTo>
                  <a:lnTo>
                    <a:pt x="812901" y="1006754"/>
                  </a:lnTo>
                  <a:lnTo>
                    <a:pt x="851801" y="981671"/>
                  </a:lnTo>
                  <a:lnTo>
                    <a:pt x="888314" y="953439"/>
                  </a:lnTo>
                  <a:lnTo>
                    <a:pt x="922248" y="922261"/>
                  </a:lnTo>
                  <a:lnTo>
                    <a:pt x="953427" y="888326"/>
                  </a:lnTo>
                  <a:lnTo>
                    <a:pt x="981659" y="851814"/>
                  </a:lnTo>
                  <a:lnTo>
                    <a:pt x="1006741" y="812914"/>
                  </a:lnTo>
                  <a:lnTo>
                    <a:pt x="1028484" y="771842"/>
                  </a:lnTo>
                  <a:lnTo>
                    <a:pt x="1046708" y="728751"/>
                  </a:lnTo>
                  <a:lnTo>
                    <a:pt x="1061212" y="683869"/>
                  </a:lnTo>
                  <a:lnTo>
                    <a:pt x="1071803" y="637362"/>
                  </a:lnTo>
                  <a:lnTo>
                    <a:pt x="1078306" y="589432"/>
                  </a:lnTo>
                  <a:lnTo>
                    <a:pt x="1080516" y="540258"/>
                  </a:lnTo>
                  <a:close/>
                </a:path>
                <a:path w="2592705" h="2447925">
                  <a:moveTo>
                    <a:pt x="1621536" y="1943862"/>
                  </a:moveTo>
                  <a:lnTo>
                    <a:pt x="1619389" y="1898027"/>
                  </a:lnTo>
                  <a:lnTo>
                    <a:pt x="1613103" y="1853349"/>
                  </a:lnTo>
                  <a:lnTo>
                    <a:pt x="1602854" y="1809991"/>
                  </a:lnTo>
                  <a:lnTo>
                    <a:pt x="1588820" y="1768132"/>
                  </a:lnTo>
                  <a:lnTo>
                    <a:pt x="1571193" y="1727974"/>
                  </a:lnTo>
                  <a:lnTo>
                    <a:pt x="1550162" y="1689671"/>
                  </a:lnTo>
                  <a:lnTo>
                    <a:pt x="1525892" y="1653413"/>
                  </a:lnTo>
                  <a:lnTo>
                    <a:pt x="1498587" y="1619377"/>
                  </a:lnTo>
                  <a:lnTo>
                    <a:pt x="1468412" y="1587728"/>
                  </a:lnTo>
                  <a:lnTo>
                    <a:pt x="1435582" y="1558658"/>
                  </a:lnTo>
                  <a:lnTo>
                    <a:pt x="1400251" y="1532343"/>
                  </a:lnTo>
                  <a:lnTo>
                    <a:pt x="1362621" y="1508963"/>
                  </a:lnTo>
                  <a:lnTo>
                    <a:pt x="1322870" y="1488694"/>
                  </a:lnTo>
                  <a:lnTo>
                    <a:pt x="1281188" y="1471701"/>
                  </a:lnTo>
                  <a:lnTo>
                    <a:pt x="1237754" y="1458175"/>
                  </a:lnTo>
                  <a:lnTo>
                    <a:pt x="1192758" y="1448308"/>
                  </a:lnTo>
                  <a:lnTo>
                    <a:pt x="1146378" y="1442250"/>
                  </a:lnTo>
                  <a:lnTo>
                    <a:pt x="1098804" y="1440180"/>
                  </a:lnTo>
                  <a:lnTo>
                    <a:pt x="1051217" y="1442250"/>
                  </a:lnTo>
                  <a:lnTo>
                    <a:pt x="1004836" y="1448308"/>
                  </a:lnTo>
                  <a:lnTo>
                    <a:pt x="959840" y="1458175"/>
                  </a:lnTo>
                  <a:lnTo>
                    <a:pt x="916406" y="1471701"/>
                  </a:lnTo>
                  <a:lnTo>
                    <a:pt x="874725" y="1488694"/>
                  </a:lnTo>
                  <a:lnTo>
                    <a:pt x="834974" y="1508963"/>
                  </a:lnTo>
                  <a:lnTo>
                    <a:pt x="797344" y="1532343"/>
                  </a:lnTo>
                  <a:lnTo>
                    <a:pt x="762012" y="1558658"/>
                  </a:lnTo>
                  <a:lnTo>
                    <a:pt x="729183" y="1587728"/>
                  </a:lnTo>
                  <a:lnTo>
                    <a:pt x="699008" y="1619377"/>
                  </a:lnTo>
                  <a:lnTo>
                    <a:pt x="671703" y="1653413"/>
                  </a:lnTo>
                  <a:lnTo>
                    <a:pt x="647446" y="1689671"/>
                  </a:lnTo>
                  <a:lnTo>
                    <a:pt x="626402" y="1727974"/>
                  </a:lnTo>
                  <a:lnTo>
                    <a:pt x="608774" y="1768132"/>
                  </a:lnTo>
                  <a:lnTo>
                    <a:pt x="594741" y="1809991"/>
                  </a:lnTo>
                  <a:lnTo>
                    <a:pt x="584492" y="1853349"/>
                  </a:lnTo>
                  <a:lnTo>
                    <a:pt x="578205" y="1898027"/>
                  </a:lnTo>
                  <a:lnTo>
                    <a:pt x="576072" y="1943862"/>
                  </a:lnTo>
                  <a:lnTo>
                    <a:pt x="578205" y="1989709"/>
                  </a:lnTo>
                  <a:lnTo>
                    <a:pt x="584492" y="2034387"/>
                  </a:lnTo>
                  <a:lnTo>
                    <a:pt x="594741" y="2077745"/>
                  </a:lnTo>
                  <a:lnTo>
                    <a:pt x="608774" y="2119604"/>
                  </a:lnTo>
                  <a:lnTo>
                    <a:pt x="626402" y="2159762"/>
                  </a:lnTo>
                  <a:lnTo>
                    <a:pt x="647446" y="2198065"/>
                  </a:lnTo>
                  <a:lnTo>
                    <a:pt x="671703" y="2234323"/>
                  </a:lnTo>
                  <a:lnTo>
                    <a:pt x="699008" y="2268359"/>
                  </a:lnTo>
                  <a:lnTo>
                    <a:pt x="729183" y="2300008"/>
                  </a:lnTo>
                  <a:lnTo>
                    <a:pt x="762012" y="2329078"/>
                  </a:lnTo>
                  <a:lnTo>
                    <a:pt x="797344" y="2355392"/>
                  </a:lnTo>
                  <a:lnTo>
                    <a:pt x="834974" y="2378773"/>
                  </a:lnTo>
                  <a:lnTo>
                    <a:pt x="874725" y="2399042"/>
                  </a:lnTo>
                  <a:lnTo>
                    <a:pt x="916406" y="2416035"/>
                  </a:lnTo>
                  <a:lnTo>
                    <a:pt x="959840" y="2429560"/>
                  </a:lnTo>
                  <a:lnTo>
                    <a:pt x="1004836" y="2439428"/>
                  </a:lnTo>
                  <a:lnTo>
                    <a:pt x="1051217" y="2445486"/>
                  </a:lnTo>
                  <a:lnTo>
                    <a:pt x="1098804" y="2447544"/>
                  </a:lnTo>
                  <a:lnTo>
                    <a:pt x="1146378" y="2445486"/>
                  </a:lnTo>
                  <a:lnTo>
                    <a:pt x="1192758" y="2439428"/>
                  </a:lnTo>
                  <a:lnTo>
                    <a:pt x="1237754" y="2429560"/>
                  </a:lnTo>
                  <a:lnTo>
                    <a:pt x="1281188" y="2416035"/>
                  </a:lnTo>
                  <a:lnTo>
                    <a:pt x="1322870" y="2399042"/>
                  </a:lnTo>
                  <a:lnTo>
                    <a:pt x="1362621" y="2378773"/>
                  </a:lnTo>
                  <a:lnTo>
                    <a:pt x="1400251" y="2355392"/>
                  </a:lnTo>
                  <a:lnTo>
                    <a:pt x="1435582" y="2329078"/>
                  </a:lnTo>
                  <a:lnTo>
                    <a:pt x="1468412" y="2300008"/>
                  </a:lnTo>
                  <a:lnTo>
                    <a:pt x="1498587" y="2268359"/>
                  </a:lnTo>
                  <a:lnTo>
                    <a:pt x="1525892" y="2234323"/>
                  </a:lnTo>
                  <a:lnTo>
                    <a:pt x="1550162" y="2198065"/>
                  </a:lnTo>
                  <a:lnTo>
                    <a:pt x="1571193" y="2159762"/>
                  </a:lnTo>
                  <a:lnTo>
                    <a:pt x="1588820" y="2119604"/>
                  </a:lnTo>
                  <a:lnTo>
                    <a:pt x="1602854" y="2077745"/>
                  </a:lnTo>
                  <a:lnTo>
                    <a:pt x="1613103" y="2034387"/>
                  </a:lnTo>
                  <a:lnTo>
                    <a:pt x="1619389" y="1989709"/>
                  </a:lnTo>
                  <a:lnTo>
                    <a:pt x="1621536" y="1943862"/>
                  </a:lnTo>
                  <a:close/>
                </a:path>
                <a:path w="2592705" h="2447925">
                  <a:moveTo>
                    <a:pt x="2592324" y="720090"/>
                  </a:moveTo>
                  <a:lnTo>
                    <a:pt x="2590114" y="674255"/>
                  </a:lnTo>
                  <a:lnTo>
                    <a:pt x="2583624" y="629577"/>
                  </a:lnTo>
                  <a:lnTo>
                    <a:pt x="2573045" y="586219"/>
                  </a:lnTo>
                  <a:lnTo>
                    <a:pt x="2558567" y="544360"/>
                  </a:lnTo>
                  <a:lnTo>
                    <a:pt x="2540368" y="504202"/>
                  </a:lnTo>
                  <a:lnTo>
                    <a:pt x="2518664" y="465899"/>
                  </a:lnTo>
                  <a:lnTo>
                    <a:pt x="2493619" y="429641"/>
                  </a:lnTo>
                  <a:lnTo>
                    <a:pt x="2465425" y="395605"/>
                  </a:lnTo>
                  <a:lnTo>
                    <a:pt x="2434298" y="363956"/>
                  </a:lnTo>
                  <a:lnTo>
                    <a:pt x="2400401" y="334886"/>
                  </a:lnTo>
                  <a:lnTo>
                    <a:pt x="2363952" y="308571"/>
                  </a:lnTo>
                  <a:lnTo>
                    <a:pt x="2325116" y="285191"/>
                  </a:lnTo>
                  <a:lnTo>
                    <a:pt x="2284082" y="264922"/>
                  </a:lnTo>
                  <a:lnTo>
                    <a:pt x="2241067" y="247929"/>
                  </a:lnTo>
                  <a:lnTo>
                    <a:pt x="2196236" y="234403"/>
                  </a:lnTo>
                  <a:lnTo>
                    <a:pt x="2149792" y="224536"/>
                  </a:lnTo>
                  <a:lnTo>
                    <a:pt x="2101926" y="218478"/>
                  </a:lnTo>
                  <a:lnTo>
                    <a:pt x="2052828" y="216408"/>
                  </a:lnTo>
                  <a:lnTo>
                    <a:pt x="2003717" y="218478"/>
                  </a:lnTo>
                  <a:lnTo>
                    <a:pt x="1955850" y="224536"/>
                  </a:lnTo>
                  <a:lnTo>
                    <a:pt x="1909406" y="234403"/>
                  </a:lnTo>
                  <a:lnTo>
                    <a:pt x="1864575" y="247929"/>
                  </a:lnTo>
                  <a:lnTo>
                    <a:pt x="1821561" y="264922"/>
                  </a:lnTo>
                  <a:lnTo>
                    <a:pt x="1780527" y="285191"/>
                  </a:lnTo>
                  <a:lnTo>
                    <a:pt x="1741690" y="308571"/>
                  </a:lnTo>
                  <a:lnTo>
                    <a:pt x="1705241" y="334886"/>
                  </a:lnTo>
                  <a:lnTo>
                    <a:pt x="1671345" y="363956"/>
                  </a:lnTo>
                  <a:lnTo>
                    <a:pt x="1640217" y="395605"/>
                  </a:lnTo>
                  <a:lnTo>
                    <a:pt x="1612023" y="429641"/>
                  </a:lnTo>
                  <a:lnTo>
                    <a:pt x="1586979" y="465899"/>
                  </a:lnTo>
                  <a:lnTo>
                    <a:pt x="1565275" y="504202"/>
                  </a:lnTo>
                  <a:lnTo>
                    <a:pt x="1547075" y="544360"/>
                  </a:lnTo>
                  <a:lnTo>
                    <a:pt x="1532597" y="586219"/>
                  </a:lnTo>
                  <a:lnTo>
                    <a:pt x="1522018" y="629577"/>
                  </a:lnTo>
                  <a:lnTo>
                    <a:pt x="1515529" y="674255"/>
                  </a:lnTo>
                  <a:lnTo>
                    <a:pt x="1513332" y="720090"/>
                  </a:lnTo>
                  <a:lnTo>
                    <a:pt x="1515529" y="765937"/>
                  </a:lnTo>
                  <a:lnTo>
                    <a:pt x="1522018" y="810615"/>
                  </a:lnTo>
                  <a:lnTo>
                    <a:pt x="1532597" y="853973"/>
                  </a:lnTo>
                  <a:lnTo>
                    <a:pt x="1547075" y="895832"/>
                  </a:lnTo>
                  <a:lnTo>
                    <a:pt x="1565275" y="935990"/>
                  </a:lnTo>
                  <a:lnTo>
                    <a:pt x="1586979" y="974293"/>
                  </a:lnTo>
                  <a:lnTo>
                    <a:pt x="1612023" y="1010551"/>
                  </a:lnTo>
                  <a:lnTo>
                    <a:pt x="1640217" y="1044587"/>
                  </a:lnTo>
                  <a:lnTo>
                    <a:pt x="1671345" y="1076236"/>
                  </a:lnTo>
                  <a:lnTo>
                    <a:pt x="1705241" y="1105306"/>
                  </a:lnTo>
                  <a:lnTo>
                    <a:pt x="1741690" y="1131620"/>
                  </a:lnTo>
                  <a:lnTo>
                    <a:pt x="1780540" y="1155001"/>
                  </a:lnTo>
                  <a:lnTo>
                    <a:pt x="1821561" y="1175270"/>
                  </a:lnTo>
                  <a:lnTo>
                    <a:pt x="1864575" y="1192263"/>
                  </a:lnTo>
                  <a:lnTo>
                    <a:pt x="1909406" y="1205788"/>
                  </a:lnTo>
                  <a:lnTo>
                    <a:pt x="1955850" y="1215656"/>
                  </a:lnTo>
                  <a:lnTo>
                    <a:pt x="2003717" y="1221714"/>
                  </a:lnTo>
                  <a:lnTo>
                    <a:pt x="2052828" y="1223772"/>
                  </a:lnTo>
                  <a:lnTo>
                    <a:pt x="2101926" y="1221714"/>
                  </a:lnTo>
                  <a:lnTo>
                    <a:pt x="2149792" y="1215656"/>
                  </a:lnTo>
                  <a:lnTo>
                    <a:pt x="2196236" y="1205788"/>
                  </a:lnTo>
                  <a:lnTo>
                    <a:pt x="2241067" y="1192263"/>
                  </a:lnTo>
                  <a:lnTo>
                    <a:pt x="2284082" y="1175270"/>
                  </a:lnTo>
                  <a:lnTo>
                    <a:pt x="2325116" y="1155001"/>
                  </a:lnTo>
                  <a:lnTo>
                    <a:pt x="2363952" y="1131620"/>
                  </a:lnTo>
                  <a:lnTo>
                    <a:pt x="2400401" y="1105306"/>
                  </a:lnTo>
                  <a:lnTo>
                    <a:pt x="2434298" y="1076236"/>
                  </a:lnTo>
                  <a:lnTo>
                    <a:pt x="2465425" y="1044587"/>
                  </a:lnTo>
                  <a:lnTo>
                    <a:pt x="2493619" y="1010551"/>
                  </a:lnTo>
                  <a:lnTo>
                    <a:pt x="2518664" y="974293"/>
                  </a:lnTo>
                  <a:lnTo>
                    <a:pt x="2540368" y="935990"/>
                  </a:lnTo>
                  <a:lnTo>
                    <a:pt x="2558567" y="895832"/>
                  </a:lnTo>
                  <a:lnTo>
                    <a:pt x="2573045" y="853973"/>
                  </a:lnTo>
                  <a:lnTo>
                    <a:pt x="2583624" y="810615"/>
                  </a:lnTo>
                  <a:lnTo>
                    <a:pt x="2590114" y="765937"/>
                  </a:lnTo>
                  <a:lnTo>
                    <a:pt x="2592324" y="72009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9637" y="2817289"/>
            <a:ext cx="815848" cy="8356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4404" y="1667255"/>
            <a:ext cx="812417" cy="8449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105" y="2729071"/>
            <a:ext cx="785164" cy="9279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4825" y="1544082"/>
            <a:ext cx="947318" cy="86840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87653" y="1649983"/>
            <a:ext cx="17678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Подбор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инвестиционных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площадок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5720" y="2801823"/>
            <a:ext cx="20923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Поддержка</a:t>
            </a:r>
            <a:r>
              <a:rPr sz="1600" b="1" spc="-8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в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решении инфраструктурных вопросов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6665" y="1649983"/>
            <a:ext cx="29095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Сокращенные</a:t>
            </a:r>
            <a:r>
              <a:rPr sz="1600" b="1" spc="8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сроки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получения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разрешительной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документации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2819" y="2801823"/>
            <a:ext cx="20872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Консультационная,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информационная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и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организационная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поддержка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1537" y="4452620"/>
            <a:ext cx="626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Местные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449" y="4635500"/>
            <a:ext cx="51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органы власти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7166" y="4740655"/>
            <a:ext cx="98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Региональные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органы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власти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7221" y="6108649"/>
            <a:ext cx="645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Инвестор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96665" y="4674870"/>
            <a:ext cx="29813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99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Обращение</a:t>
            </a:r>
            <a:r>
              <a:rPr sz="1600" b="1" spc="254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в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региональные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органы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власти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170" dirty="0">
                <a:solidFill>
                  <a:srgbClr val="548ED4"/>
                </a:solidFill>
                <a:latin typeface="Tahoma"/>
                <a:cs typeface="Tahoma"/>
              </a:rPr>
              <a:t>с</a:t>
            </a:r>
            <a:r>
              <a:rPr sz="16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предложениями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по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поддержке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инвесторов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sp>
          <p:nvSpPr>
            <p:cNvPr id="24" name="object 24"/>
            <p:cNvSpPr/>
            <p:nvPr/>
          </p:nvSpPr>
          <p:spPr>
            <a:xfrm>
              <a:off x="0" y="0"/>
              <a:ext cx="6858000" cy="1332230"/>
            </a:xfrm>
            <a:custGeom>
              <a:avLst/>
              <a:gdLst/>
              <a:ahLst/>
              <a:cxnLst/>
              <a:rect l="l" t="t" r="r" b="b"/>
              <a:pathLst>
                <a:path w="6858000" h="1332230">
                  <a:moveTo>
                    <a:pt x="6858000" y="0"/>
                  </a:moveTo>
                  <a:lnTo>
                    <a:pt x="6015228" y="0"/>
                  </a:lnTo>
                  <a:lnTo>
                    <a:pt x="6003036" y="0"/>
                  </a:lnTo>
                  <a:lnTo>
                    <a:pt x="0" y="0"/>
                  </a:lnTo>
                  <a:lnTo>
                    <a:pt x="0" y="1331976"/>
                  </a:lnTo>
                  <a:lnTo>
                    <a:pt x="6003036" y="1331976"/>
                  </a:lnTo>
                  <a:lnTo>
                    <a:pt x="6015228" y="1331976"/>
                  </a:lnTo>
                  <a:lnTo>
                    <a:pt x="6015228" y="1312989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4" y="429768"/>
              <a:ext cx="6382512" cy="56997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31063" y="496061"/>
            <a:ext cx="6296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solidFill>
                  <a:srgbClr val="548ED4"/>
                </a:solidFill>
                <a:latin typeface="Tahoma"/>
                <a:cs typeface="Tahoma"/>
              </a:rPr>
              <a:t>Муниципальные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меры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0" dirty="0" err="1">
                <a:solidFill>
                  <a:srgbClr val="548ED4"/>
                </a:solidFill>
                <a:latin typeface="Tahoma"/>
                <a:cs typeface="Tahoma"/>
              </a:rPr>
              <a:t>поддержки</a:t>
            </a:r>
            <a:r>
              <a:rPr sz="2000" b="1" spc="-7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40" dirty="0" err="1" smtClean="0">
                <a:solidFill>
                  <a:srgbClr val="548ED4"/>
                </a:solidFill>
                <a:latin typeface="Tahoma"/>
                <a:cs typeface="Tahoma"/>
              </a:rPr>
              <a:t>ин</a:t>
            </a:r>
            <a:r>
              <a:rPr sz="2000" b="1" spc="35" dirty="0" err="1" smtClean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2000" b="1" spc="45" dirty="0" err="1" smtClean="0">
                <a:solidFill>
                  <a:srgbClr val="548ED4"/>
                </a:solidFill>
                <a:latin typeface="Tahoma"/>
                <a:cs typeface="Tahoma"/>
              </a:rPr>
              <a:t>естор</a:t>
            </a:r>
            <a:r>
              <a:rPr sz="2000" b="1" spc="-360" dirty="0" err="1" smtClean="0">
                <a:solidFill>
                  <a:srgbClr val="548ED4"/>
                </a:solidFill>
                <a:latin typeface="Tahoma"/>
                <a:cs typeface="Tahoma"/>
              </a:rPr>
              <a:t>о</a:t>
            </a:r>
            <a:r>
              <a:rPr sz="2000" b="1" spc="-145" dirty="0" err="1" smtClean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endParaRPr sz="3000" baseline="31944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15355" cy="1332230"/>
          </a:xfrm>
          <a:custGeom>
            <a:avLst/>
            <a:gdLst/>
            <a:ahLst/>
            <a:cxnLst/>
            <a:rect l="l" t="t" r="r" b="b"/>
            <a:pathLst>
              <a:path w="6015355" h="1332230">
                <a:moveTo>
                  <a:pt x="6015228" y="0"/>
                </a:moveTo>
                <a:lnTo>
                  <a:pt x="0" y="0"/>
                </a:lnTo>
                <a:lnTo>
                  <a:pt x="0" y="1331976"/>
                </a:lnTo>
                <a:lnTo>
                  <a:pt x="6015228" y="1331976"/>
                </a:lnTo>
                <a:lnTo>
                  <a:pt x="6015228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29383"/>
            <a:ext cx="6858000" cy="2380615"/>
          </a:xfrm>
          <a:custGeom>
            <a:avLst/>
            <a:gdLst/>
            <a:ahLst/>
            <a:cxnLst/>
            <a:rect l="l" t="t" r="r" b="b"/>
            <a:pathLst>
              <a:path w="6858000" h="2380615">
                <a:moveTo>
                  <a:pt x="6858000" y="0"/>
                </a:moveTo>
                <a:lnTo>
                  <a:pt x="0" y="0"/>
                </a:lnTo>
                <a:lnTo>
                  <a:pt x="0" y="2380487"/>
                </a:lnTo>
                <a:lnTo>
                  <a:pt x="6858000" y="2380487"/>
                </a:lnTo>
                <a:lnTo>
                  <a:pt x="6858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009901"/>
            <a:ext cx="6552565" cy="314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0" marR="1210945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ahoma"/>
                <a:cs typeface="Tahoma"/>
              </a:rPr>
              <a:t>Финансовые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формы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государственной</a:t>
            </a:r>
            <a:r>
              <a:rPr sz="1600" b="1" spc="4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поддержки </a:t>
            </a:r>
            <a:r>
              <a:rPr sz="1600" b="1" spc="-30" dirty="0">
                <a:latin typeface="Tahoma"/>
                <a:cs typeface="Tahoma"/>
              </a:rPr>
              <a:t>инвестиционной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деятельности</a:t>
            </a:r>
            <a:r>
              <a:rPr sz="1600" spc="-40" dirty="0">
                <a:latin typeface="Verdana"/>
                <a:cs typeface="Verdana"/>
              </a:rPr>
              <a:t>,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предоставляемые </a:t>
            </a:r>
            <a:r>
              <a:rPr sz="1600" spc="-35" dirty="0">
                <a:latin typeface="Verdana"/>
                <a:cs typeface="Verdana"/>
              </a:rPr>
              <a:t>Правительством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Ярославской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области:</a:t>
            </a:r>
            <a:endParaRPr sz="1600" dirty="0">
              <a:latin typeface="Verdana"/>
              <a:cs typeface="Verdana"/>
            </a:endParaRPr>
          </a:p>
          <a:p>
            <a:pPr marL="343535" marR="768985" indent="-287020">
              <a:lnSpc>
                <a:spcPts val="1920"/>
              </a:lnSpc>
              <a:spcBef>
                <a:spcPts val="55"/>
              </a:spcBef>
              <a:buChar char="-"/>
              <a:tabLst>
                <a:tab pos="343535" algn="l"/>
              </a:tabLst>
            </a:pPr>
            <a:r>
              <a:rPr sz="1600" spc="-55" dirty="0">
                <a:latin typeface="Verdana"/>
                <a:cs typeface="Verdana"/>
              </a:rPr>
              <a:t>налоговые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льготы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приоритетным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и</a:t>
            </a:r>
            <a:r>
              <a:rPr sz="1600" spc="3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региональным проектам,</a:t>
            </a:r>
            <a:endParaRPr sz="1600" dirty="0">
              <a:latin typeface="Verdana"/>
              <a:cs typeface="Verdana"/>
            </a:endParaRPr>
          </a:p>
          <a:p>
            <a:pPr marL="343535" marR="489584" indent="-287020">
              <a:lnSpc>
                <a:spcPts val="1920"/>
              </a:lnSpc>
              <a:buChar char="-"/>
              <a:tabLst>
                <a:tab pos="343535" algn="l"/>
              </a:tabLst>
            </a:pPr>
            <a:r>
              <a:rPr sz="1600" dirty="0">
                <a:latin typeface="Verdana"/>
                <a:cs typeface="Verdana"/>
              </a:rPr>
              <a:t>применение</a:t>
            </a:r>
            <a:r>
              <a:rPr sz="1600" spc="1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механизма</a:t>
            </a:r>
            <a:r>
              <a:rPr sz="1600" spc="13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специальных</a:t>
            </a:r>
            <a:r>
              <a:rPr sz="1600" spc="14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инвестиционных </a:t>
            </a:r>
            <a:r>
              <a:rPr sz="1600" spc="-10" dirty="0">
                <a:latin typeface="Verdana"/>
                <a:cs typeface="Verdana"/>
              </a:rPr>
              <a:t>контрактов,</a:t>
            </a:r>
            <a:endParaRPr sz="1600" dirty="0">
              <a:latin typeface="Verdana"/>
              <a:cs typeface="Verdana"/>
            </a:endParaRPr>
          </a:p>
          <a:p>
            <a:pPr marL="343535" marR="20320" indent="-287020">
              <a:lnSpc>
                <a:spcPts val="1920"/>
              </a:lnSpc>
              <a:buChar char="-"/>
              <a:tabLst>
                <a:tab pos="343535" algn="l"/>
              </a:tabLst>
            </a:pPr>
            <a:r>
              <a:rPr sz="1600" spc="-10" dirty="0">
                <a:latin typeface="Verdana"/>
                <a:cs typeface="Verdana"/>
              </a:rPr>
              <a:t>предоставление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земельных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участков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без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проведения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торгов </a:t>
            </a:r>
            <a:r>
              <a:rPr sz="1600" spc="-140" dirty="0">
                <a:latin typeface="Verdana"/>
                <a:cs typeface="Verdana"/>
              </a:rPr>
              <a:t>для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реализации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инвестиционных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проектов.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ПОДБОР</a:t>
            </a:r>
            <a:r>
              <a:rPr sz="1800" b="1" spc="-4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МЕР</a:t>
            </a:r>
            <a:r>
              <a:rPr sz="1800" b="1" spc="-5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48ED4"/>
                </a:solidFill>
                <a:latin typeface="Arial"/>
                <a:cs typeface="Arial"/>
              </a:rPr>
              <a:t>ГОСУДАРСТВЕННОЙ</a:t>
            </a:r>
            <a:r>
              <a:rPr sz="1800" b="1" spc="1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48ED4"/>
                </a:solidFill>
                <a:latin typeface="Arial"/>
                <a:cs typeface="Arial"/>
              </a:rPr>
              <a:t>ПОДДЕРЖКИ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4629785" algn="l"/>
              </a:tabLst>
            </a:pPr>
            <a:r>
              <a:rPr sz="2700" baseline="1543" dirty="0">
                <a:latin typeface="Microsoft Sans Serif"/>
                <a:cs typeface="Microsoft Sans Serif"/>
              </a:rPr>
              <a:t>Всего</a:t>
            </a:r>
            <a:r>
              <a:rPr sz="2700" spc="-67" baseline="1543" dirty="0">
                <a:latin typeface="Microsoft Sans Serif"/>
                <a:cs typeface="Microsoft Sans Serif"/>
              </a:rPr>
              <a:t> </a:t>
            </a:r>
            <a:r>
              <a:rPr sz="2700" baseline="1543" dirty="0">
                <a:latin typeface="Microsoft Sans Serif"/>
                <a:cs typeface="Microsoft Sans Serif"/>
              </a:rPr>
              <a:t>50</a:t>
            </a:r>
            <a:r>
              <a:rPr sz="2700" spc="-44" baseline="1543" dirty="0">
                <a:latin typeface="Microsoft Sans Serif"/>
                <a:cs typeface="Microsoft Sans Serif"/>
              </a:rPr>
              <a:t> </a:t>
            </a:r>
            <a:r>
              <a:rPr sz="2700" baseline="1543" dirty="0">
                <a:latin typeface="Microsoft Sans Serif"/>
                <a:cs typeface="Microsoft Sans Serif"/>
              </a:rPr>
              <a:t>видов</a:t>
            </a:r>
            <a:r>
              <a:rPr sz="2700" spc="-75" baseline="1543" dirty="0">
                <a:latin typeface="Microsoft Sans Serif"/>
                <a:cs typeface="Microsoft Sans Serif"/>
              </a:rPr>
              <a:t> </a:t>
            </a:r>
            <a:r>
              <a:rPr sz="2700" baseline="1543" dirty="0">
                <a:latin typeface="Microsoft Sans Serif"/>
                <a:cs typeface="Microsoft Sans Serif"/>
              </a:rPr>
              <a:t>мер</a:t>
            </a:r>
            <a:r>
              <a:rPr sz="2700" spc="-60" baseline="1543" dirty="0">
                <a:latin typeface="Microsoft Sans Serif"/>
                <a:cs typeface="Microsoft Sans Serif"/>
              </a:rPr>
              <a:t> </a:t>
            </a:r>
            <a:r>
              <a:rPr sz="2700" spc="-15" baseline="1543" dirty="0">
                <a:latin typeface="Microsoft Sans Serif"/>
                <a:cs typeface="Microsoft Sans Serif"/>
              </a:rPr>
              <a:t>различной</a:t>
            </a:r>
            <a:r>
              <a:rPr sz="2700" spc="-60" baseline="1543" dirty="0">
                <a:latin typeface="Microsoft Sans Serif"/>
                <a:cs typeface="Microsoft Sans Serif"/>
              </a:rPr>
              <a:t> </a:t>
            </a:r>
            <a:r>
              <a:rPr sz="2700" spc="-15" baseline="1543" dirty="0">
                <a:latin typeface="Microsoft Sans Serif"/>
                <a:cs typeface="Microsoft Sans Serif"/>
              </a:rPr>
              <a:t>поддержки</a:t>
            </a:r>
            <a:r>
              <a:rPr sz="2700" baseline="1543" dirty="0">
                <a:latin typeface="Microsoft Sans Serif"/>
                <a:cs typeface="Microsoft Sans Serif"/>
              </a:rPr>
              <a:t>	</a:t>
            </a:r>
            <a:r>
              <a:rPr sz="1800" b="1" spc="-10" dirty="0">
                <a:solidFill>
                  <a:srgbClr val="548ED4"/>
                </a:solidFill>
                <a:latin typeface="Calibri"/>
                <a:cs typeface="Calibri"/>
              </a:rPr>
              <a:t>https://invest76.ru/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3035" y="0"/>
            <a:ext cx="855344" cy="1332230"/>
          </a:xfrm>
          <a:custGeom>
            <a:avLst/>
            <a:gdLst/>
            <a:ahLst/>
            <a:cxnLst/>
            <a:rect l="l" t="t" r="r" b="b"/>
            <a:pathLst>
              <a:path w="855345" h="1332230">
                <a:moveTo>
                  <a:pt x="854963" y="0"/>
                </a:moveTo>
                <a:lnTo>
                  <a:pt x="0" y="0"/>
                </a:lnTo>
                <a:lnTo>
                  <a:pt x="0" y="1331976"/>
                </a:lnTo>
                <a:lnTo>
                  <a:pt x="854963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66572" y="225552"/>
            <a:ext cx="5097780" cy="875030"/>
            <a:chOff x="766572" y="225552"/>
            <a:chExt cx="5097780" cy="8750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225552"/>
              <a:ext cx="5097780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019" y="530352"/>
              <a:ext cx="3265931" cy="5699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13587" y="292353"/>
            <a:ext cx="4721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275" marR="5080" indent="-9182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Государственные</a:t>
            </a:r>
            <a:r>
              <a:rPr sz="2000" b="1" spc="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меры</a:t>
            </a:r>
            <a:r>
              <a:rPr sz="20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поддержки Ярославской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области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" y="5372100"/>
            <a:ext cx="4526280" cy="12877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307579"/>
            <a:ext cx="2133600" cy="18364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3335" y="7307579"/>
            <a:ext cx="2264664" cy="18364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5227" y="7307579"/>
            <a:ext cx="2319528" cy="183642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6160135"/>
            <a:chOff x="0" y="0"/>
            <a:chExt cx="6858000" cy="616013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72" y="286511"/>
              <a:ext cx="6408420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916" y="591312"/>
              <a:ext cx="3651504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3744" y="896111"/>
              <a:ext cx="1833372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00555"/>
              <a:ext cx="6858000" cy="20695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488435"/>
              <a:ext cx="6858000" cy="12390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36591"/>
              <a:ext cx="6858000" cy="14234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817" y="284582"/>
            <a:ext cx="6619875" cy="644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algn="ctr">
              <a:lnSpc>
                <a:spcPct val="100000"/>
              </a:lnSpc>
            </a:pPr>
            <a:endParaRPr sz="2000" dirty="0">
              <a:latin typeface="Tahoma"/>
              <a:cs typeface="Tahoma"/>
            </a:endParaRPr>
          </a:p>
          <a:p>
            <a:pPr marL="12700" marR="1094105">
              <a:lnSpc>
                <a:spcPct val="100000"/>
              </a:lnSpc>
              <a:spcBef>
                <a:spcPts val="1320"/>
              </a:spcBef>
            </a:pPr>
            <a:endParaRPr lang="ru-RU" sz="1400" b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1094105">
              <a:lnSpc>
                <a:spcPct val="100000"/>
              </a:lnSpc>
              <a:spcBef>
                <a:spcPts val="1320"/>
              </a:spcBef>
            </a:pPr>
            <a:endParaRPr lang="ru-RU" sz="1400" b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1094105">
              <a:lnSpc>
                <a:spcPct val="100000"/>
              </a:lnSpc>
              <a:spcBef>
                <a:spcPts val="1320"/>
              </a:spcBef>
            </a:pPr>
            <a:r>
              <a:rPr sz="1400" b="1" dirty="0" err="1" smtClean="0">
                <a:solidFill>
                  <a:srgbClr val="FFFFFF"/>
                </a:solidFill>
                <a:latin typeface="Tahoma"/>
                <a:cs typeface="Tahoma"/>
              </a:rPr>
              <a:t>Участки</a:t>
            </a:r>
            <a:r>
              <a:rPr sz="1400" b="1" spc="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предоставляются 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аренду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собственность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результатам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аукционов.</a:t>
            </a:r>
            <a:endParaRPr sz="1400" dirty="0">
              <a:latin typeface="Tahoma"/>
              <a:cs typeface="Tahoma"/>
            </a:endParaRPr>
          </a:p>
          <a:p>
            <a:pPr marL="12700" marR="53340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После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ввода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эксплуатацию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строительства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предоставляется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возможность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выкупить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арендуемый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участок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собственность.</a:t>
            </a:r>
            <a:endParaRPr sz="1400" dirty="0">
              <a:latin typeface="Tahoma"/>
              <a:cs typeface="Tahoma"/>
            </a:endParaRPr>
          </a:p>
          <a:p>
            <a:pPr marL="12700" marR="382905">
              <a:lnSpc>
                <a:spcPct val="100000"/>
              </a:lnSpc>
              <a:spcBef>
                <a:spcPts val="960"/>
              </a:spcBef>
            </a:pP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Исключительное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право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выкупа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участков,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которых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расположены 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здания,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сооружения,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т.ч.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вновь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возведенные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здания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сооружения, имеют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собственники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объектов недвижимости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после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проведения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госрегистрации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права</a:t>
            </a: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собственности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4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недвижимое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имущество.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Стоимость</a:t>
            </a:r>
            <a:r>
              <a:rPr sz="16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выкупа</a:t>
            </a:r>
            <a:r>
              <a:rPr sz="160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участка</a:t>
            </a:r>
            <a:r>
              <a:rPr sz="1600" b="1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6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собственность</a:t>
            </a:r>
            <a:r>
              <a:rPr sz="16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4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10" dirty="0">
                <a:solidFill>
                  <a:srgbClr val="FFFFFF"/>
                </a:solidFill>
                <a:latin typeface="Tahoma"/>
                <a:cs typeface="Tahoma"/>
              </a:rPr>
              <a:t>25%</a:t>
            </a:r>
            <a:endParaRPr sz="1600" dirty="0">
              <a:latin typeface="Tahoma"/>
              <a:cs typeface="Tahoma"/>
            </a:endParaRPr>
          </a:p>
          <a:p>
            <a:pPr marL="12700" marR="62738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кадастровой</a:t>
            </a:r>
            <a:r>
              <a:rPr sz="1600" b="1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стоимости</a:t>
            </a:r>
            <a:r>
              <a:rPr sz="1600" b="1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(постановление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Правительства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ЯО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от 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26.02.2015</a:t>
            </a:r>
            <a:r>
              <a:rPr sz="1400" spc="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№180-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(ред.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18.12.2018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№ 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940-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п)</a:t>
            </a:r>
            <a:endParaRPr sz="1400" dirty="0">
              <a:latin typeface="Verdana"/>
              <a:cs typeface="Verdana"/>
            </a:endParaRPr>
          </a:p>
          <a:p>
            <a:pPr marL="12700" marR="809625">
              <a:lnSpc>
                <a:spcPts val="1680"/>
              </a:lnSpc>
              <a:spcBef>
                <a:spcPts val="5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Кадастровая</a:t>
            </a:r>
            <a:r>
              <a:rPr sz="14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стоимость</a:t>
            </a:r>
            <a:r>
              <a:rPr sz="14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установлена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приказом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Департамента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имущественных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земельных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отношений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ЯО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21.10.2019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20-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  <a:spcBef>
                <a:spcPts val="900"/>
              </a:spcBef>
            </a:pPr>
            <a:r>
              <a:rPr sz="1600" b="1" dirty="0">
                <a:latin typeface="Tahoma"/>
                <a:cs typeface="Tahoma"/>
              </a:rPr>
              <a:t>Размер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арендной </a:t>
            </a:r>
            <a:r>
              <a:rPr sz="1600" b="1" spc="-50" dirty="0">
                <a:latin typeface="Tahoma"/>
                <a:cs typeface="Tahoma"/>
              </a:rPr>
              <a:t>платы,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spc="-65" dirty="0">
                <a:latin typeface="Verdana"/>
                <a:cs typeface="Verdana"/>
              </a:rPr>
              <a:t>порядок,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условия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сроки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ее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внесения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680"/>
              </a:lnSpc>
            </a:pPr>
            <a:r>
              <a:rPr sz="1400" spc="-10" dirty="0">
                <a:latin typeface="Verdana"/>
                <a:cs typeface="Verdana"/>
              </a:rPr>
              <a:t>установлен:</a:t>
            </a:r>
            <a:endParaRPr sz="1400" dirty="0">
              <a:latin typeface="Verdana"/>
              <a:cs typeface="Verdana"/>
            </a:endParaRPr>
          </a:p>
          <a:p>
            <a:pPr marL="119380" indent="-106680">
              <a:lnSpc>
                <a:spcPct val="100000"/>
              </a:lnSpc>
              <a:buChar char="-"/>
              <a:tabLst>
                <a:tab pos="119380" algn="l"/>
              </a:tabLst>
            </a:pPr>
            <a:r>
              <a:rPr sz="1400" dirty="0">
                <a:latin typeface="Verdana"/>
                <a:cs typeface="Verdana"/>
              </a:rPr>
              <a:t>постановлением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Правительства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ЯО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№710-</a:t>
            </a:r>
            <a:r>
              <a:rPr sz="1400" spc="-60" dirty="0">
                <a:latin typeface="Verdana"/>
                <a:cs typeface="Verdana"/>
              </a:rPr>
              <a:t>п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от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24.12.2008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(редакция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от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25" dirty="0">
                <a:latin typeface="Verdana"/>
                <a:cs typeface="Verdana"/>
              </a:rPr>
              <a:t>03.04.2020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№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303-</a:t>
            </a:r>
            <a:r>
              <a:rPr sz="1400" spc="-25" dirty="0">
                <a:latin typeface="Verdana"/>
                <a:cs typeface="Verdana"/>
              </a:rPr>
              <a:t>п)</a:t>
            </a:r>
            <a:endParaRPr sz="1400" dirty="0">
              <a:latin typeface="Verdana"/>
              <a:cs typeface="Verdana"/>
            </a:endParaRPr>
          </a:p>
          <a:p>
            <a:pPr marL="12700" marR="104775" indent="106680">
              <a:lnSpc>
                <a:spcPct val="100000"/>
              </a:lnSpc>
              <a:buChar char="-"/>
              <a:tabLst>
                <a:tab pos="119380" algn="l"/>
              </a:tabLst>
            </a:pPr>
            <a:r>
              <a:rPr sz="1400" spc="-20" dirty="0">
                <a:latin typeface="Verdana"/>
                <a:cs typeface="Verdana"/>
              </a:rPr>
              <a:t>постановлениями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Администрации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ГОГР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№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1617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от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17.07.2020,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№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396</a:t>
            </a:r>
            <a:r>
              <a:rPr sz="1400" spc="30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от </a:t>
            </a:r>
            <a:r>
              <a:rPr sz="1400" spc="-130" dirty="0">
                <a:latin typeface="Verdana"/>
                <a:cs typeface="Verdana"/>
              </a:rPr>
              <a:t>12.02.2014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(ред.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от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11.02.2015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№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421,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от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02.02.2016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№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239)</a:t>
            </a:r>
            <a:endParaRPr sz="1400" dirty="0">
              <a:latin typeface="Verdana"/>
              <a:cs typeface="Verdana"/>
            </a:endParaRPr>
          </a:p>
          <a:p>
            <a:pPr marL="1654810">
              <a:lnSpc>
                <a:spcPct val="100000"/>
              </a:lnSpc>
              <a:spcBef>
                <a:spcPts val="830"/>
              </a:spcBef>
            </a:pPr>
            <a:r>
              <a:rPr sz="1400" spc="-45" dirty="0">
                <a:latin typeface="Verdana"/>
                <a:cs typeface="Verdana"/>
              </a:rPr>
              <a:t>Ставки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налога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земли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01.01.2021</a:t>
            </a:r>
            <a:endParaRPr sz="1400" dirty="0">
              <a:latin typeface="Verdana"/>
              <a:cs typeface="Verdana"/>
            </a:endParaRPr>
          </a:p>
          <a:p>
            <a:pPr marL="76835" algn="ctr">
              <a:lnSpc>
                <a:spcPct val="100000"/>
              </a:lnSpc>
              <a:spcBef>
                <a:spcPts val="15"/>
              </a:spcBef>
            </a:pPr>
            <a:r>
              <a:rPr sz="1000" dirty="0">
                <a:latin typeface="Verdana"/>
                <a:cs typeface="Verdana"/>
              </a:rPr>
              <a:t>(решение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муниципального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Совета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ГОГР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от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100" dirty="0">
                <a:latin typeface="Verdana"/>
                <a:cs typeface="Verdana"/>
              </a:rPr>
              <a:t>27.10.2010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spc="-90" dirty="0">
                <a:latin typeface="Verdana"/>
                <a:cs typeface="Verdana"/>
              </a:rPr>
              <a:t>№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100" dirty="0">
                <a:latin typeface="Verdana"/>
                <a:cs typeface="Verdana"/>
              </a:rPr>
              <a:t>51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spc="-90" dirty="0">
                <a:latin typeface="Verdana"/>
                <a:cs typeface="Verdana"/>
              </a:rPr>
              <a:t>«О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земельном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55" dirty="0">
                <a:latin typeface="Verdana"/>
                <a:cs typeface="Verdana"/>
              </a:rPr>
              <a:t>налоге»,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ред.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50" dirty="0" err="1">
                <a:latin typeface="Verdana"/>
                <a:cs typeface="Verdana"/>
              </a:rPr>
              <a:t>от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lang="ru-RU" sz="1000" spc="-35" dirty="0" smtClean="0">
                <a:latin typeface="Verdana"/>
                <a:cs typeface="Verdana"/>
              </a:rPr>
              <a:t>28</a:t>
            </a:r>
            <a:r>
              <a:rPr sz="1000" spc="-35" dirty="0" smtClean="0">
                <a:latin typeface="Verdana"/>
                <a:cs typeface="Verdana"/>
              </a:rPr>
              <a:t>.1</a:t>
            </a:r>
            <a:r>
              <a:rPr lang="ru-RU" sz="1000" spc="-35" dirty="0" smtClean="0">
                <a:latin typeface="Verdana"/>
                <a:cs typeface="Verdana"/>
              </a:rPr>
              <a:t>1</a:t>
            </a:r>
            <a:r>
              <a:rPr sz="1000" spc="-35" dirty="0" smtClean="0">
                <a:latin typeface="Verdana"/>
                <a:cs typeface="Verdana"/>
              </a:rPr>
              <a:t>.20</a:t>
            </a:r>
            <a:r>
              <a:rPr lang="ru-RU" sz="1000" spc="-35" dirty="0" smtClean="0">
                <a:latin typeface="Verdana"/>
                <a:cs typeface="Verdana"/>
              </a:rPr>
              <a:t>24</a:t>
            </a:r>
            <a:r>
              <a:rPr sz="1000" spc="-35" dirty="0" smtClean="0">
                <a:latin typeface="Verdana"/>
                <a:cs typeface="Verdana"/>
              </a:rPr>
              <a:t>)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2918" y="8923142"/>
            <a:ext cx="19621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2</a:t>
            </a:r>
            <a:r>
              <a:rPr lang="ru-RU"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8</a:t>
            </a:r>
            <a:endParaRPr sz="1200" dirty="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14021"/>
              </p:ext>
            </p:extLst>
          </p:nvPr>
        </p:nvGraphicFramePr>
        <p:xfrm>
          <a:off x="41490" y="6697715"/>
          <a:ext cx="6771362" cy="2414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4498"/>
                <a:gridCol w="1536864"/>
              </a:tblGrid>
              <a:tr h="709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50" spc="-75" dirty="0">
                          <a:latin typeface="Verdana"/>
                          <a:cs typeface="Verdana"/>
                        </a:rPr>
                        <a:t>Вид</a:t>
                      </a:r>
                      <a:r>
                        <a:rPr sz="11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объекта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 marR="106045" algn="ctr">
                        <a:lnSpc>
                          <a:spcPts val="1440"/>
                        </a:lnSpc>
                      </a:pPr>
                      <a:r>
                        <a:rPr sz="1150" spc="-20" dirty="0">
                          <a:latin typeface="Verdana"/>
                          <a:cs typeface="Verdana"/>
                        </a:rPr>
                        <a:t>Ставка</a:t>
                      </a:r>
                      <a:r>
                        <a:rPr sz="115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25" dirty="0">
                          <a:latin typeface="Verdana"/>
                          <a:cs typeface="Verdana"/>
                        </a:rPr>
                        <a:t>налога,</a:t>
                      </a:r>
                      <a:r>
                        <a:rPr sz="11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415" dirty="0">
                          <a:latin typeface="Verdana"/>
                          <a:cs typeface="Verdana"/>
                        </a:rPr>
                        <a:t>%</a:t>
                      </a:r>
                      <a:r>
                        <a:rPr sz="1150" spc="-55" dirty="0">
                          <a:latin typeface="Verdana"/>
                          <a:cs typeface="Verdana"/>
                        </a:rPr>
                        <a:t> от</a:t>
                      </a:r>
                      <a:r>
                        <a:rPr sz="115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кадастровой стоимости участка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400956">
                <a:tc>
                  <a:txBody>
                    <a:bodyPr/>
                    <a:lstStyle/>
                    <a:p>
                      <a:pPr marL="47625" marR="38100">
                        <a:lnSpc>
                          <a:spcPts val="1440"/>
                        </a:lnSpc>
                        <a:tabLst>
                          <a:tab pos="1139190" algn="l"/>
                          <a:tab pos="1866264" algn="l"/>
                          <a:tab pos="2719705" algn="l"/>
                          <a:tab pos="3936365" algn="l"/>
                        </a:tabLst>
                      </a:pPr>
                      <a:r>
                        <a:rPr sz="1150" spc="-10" dirty="0">
                          <a:latin typeface="Verdana"/>
                          <a:cs typeface="Verdana"/>
                        </a:rPr>
                        <a:t>Жилищный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150" spc="-20" dirty="0">
                          <a:latin typeface="Verdana"/>
                          <a:cs typeface="Verdana"/>
                        </a:rPr>
                        <a:t>фонд,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объекты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инженерной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инфраструктуры </a:t>
                      </a:r>
                      <a:r>
                        <a:rPr sz="1150" spc="-35" dirty="0">
                          <a:latin typeface="Verdana"/>
                          <a:cs typeface="Verdana"/>
                        </a:rPr>
                        <a:t>жилищно-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коммунального</a:t>
                      </a:r>
                      <a:r>
                        <a:rPr sz="115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комплекса,</a:t>
                      </a:r>
                      <a:r>
                        <a:rPr sz="115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жилищное</a:t>
                      </a:r>
                      <a:r>
                        <a:rPr sz="11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строительство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50" spc="-20" dirty="0">
                          <a:latin typeface="Verdana"/>
                          <a:cs typeface="Verdana"/>
                        </a:rPr>
                        <a:t>0,3%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354744">
                <a:tc>
                  <a:txBody>
                    <a:bodyPr/>
                    <a:lstStyle/>
                    <a:p>
                      <a:pPr marL="47625">
                        <a:lnSpc>
                          <a:spcPts val="1425"/>
                        </a:lnSpc>
                      </a:pPr>
                      <a:r>
                        <a:rPr sz="115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15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используемые</a:t>
                      </a:r>
                      <a:r>
                        <a:rPr sz="115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45" dirty="0">
                          <a:latin typeface="Verdana"/>
                          <a:cs typeface="Verdana"/>
                        </a:rPr>
                        <a:t>для</a:t>
                      </a:r>
                      <a:r>
                        <a:rPr sz="115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предпринимательской</a:t>
                      </a:r>
                      <a:r>
                        <a:rPr sz="115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35" dirty="0">
                          <a:latin typeface="Verdana"/>
                          <a:cs typeface="Verdana"/>
                        </a:rPr>
                        <a:t>деятельности</a:t>
                      </a:r>
                      <a:r>
                        <a:rPr sz="115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земли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ts val="1355"/>
                        </a:lnSpc>
                      </a:pPr>
                      <a:r>
                        <a:rPr sz="1150" spc="-114" dirty="0">
                          <a:latin typeface="Verdana"/>
                          <a:cs typeface="Verdana"/>
                        </a:rPr>
                        <a:t>для</a:t>
                      </a:r>
                      <a:r>
                        <a:rPr sz="1150" spc="-60" dirty="0">
                          <a:latin typeface="Verdana"/>
                          <a:cs typeface="Verdana"/>
                        </a:rPr>
                        <a:t> личного</a:t>
                      </a:r>
                      <a:r>
                        <a:rPr sz="115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подсобного</a:t>
                      </a:r>
                      <a:r>
                        <a:rPr sz="1150" spc="-65" dirty="0">
                          <a:latin typeface="Verdana"/>
                          <a:cs typeface="Verdana"/>
                        </a:rPr>
                        <a:t> хозяйства,</a:t>
                      </a:r>
                      <a:r>
                        <a:rPr sz="115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садоводства,</a:t>
                      </a:r>
                      <a:r>
                        <a:rPr sz="1150" spc="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огородничества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354744">
                <a:tc>
                  <a:txBody>
                    <a:bodyPr/>
                    <a:lstStyle/>
                    <a:p>
                      <a:pPr marL="47625" marR="40005">
                        <a:lnSpc>
                          <a:spcPts val="1440"/>
                        </a:lnSpc>
                      </a:pPr>
                      <a:r>
                        <a:rPr sz="1150" dirty="0">
                          <a:latin typeface="Verdana"/>
                          <a:cs typeface="Verdana"/>
                        </a:rPr>
                        <a:t>Земли</a:t>
                      </a:r>
                      <a:r>
                        <a:rPr sz="1150" spc="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30" dirty="0">
                          <a:latin typeface="Verdana"/>
                          <a:cs typeface="Verdana"/>
                        </a:rPr>
                        <a:t>сельскохозяйственного</a:t>
                      </a:r>
                      <a:r>
                        <a:rPr sz="115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40" dirty="0">
                          <a:latin typeface="Verdana"/>
                          <a:cs typeface="Verdana"/>
                        </a:rPr>
                        <a:t>назначения,</a:t>
                      </a:r>
                      <a:r>
                        <a:rPr sz="115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25" dirty="0">
                          <a:latin typeface="Verdana"/>
                          <a:cs typeface="Verdana"/>
                        </a:rPr>
                        <a:t>сельскохозяйственного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производства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400956">
                <a:tc>
                  <a:txBody>
                    <a:bodyPr/>
                    <a:lstStyle/>
                    <a:p>
                      <a:pPr marL="47625" marR="39370">
                        <a:lnSpc>
                          <a:spcPts val="1440"/>
                        </a:lnSpc>
                      </a:pPr>
                      <a:r>
                        <a:rPr sz="1150" dirty="0">
                          <a:latin typeface="Verdana"/>
                          <a:cs typeface="Verdana"/>
                        </a:rPr>
                        <a:t>Земельные</a:t>
                      </a:r>
                      <a:r>
                        <a:rPr sz="1150" spc="2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35" dirty="0">
                          <a:latin typeface="Verdana"/>
                          <a:cs typeface="Verdana"/>
                        </a:rPr>
                        <a:t>участки,</a:t>
                      </a:r>
                      <a:r>
                        <a:rPr sz="1150" spc="2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ограниченные</a:t>
                      </a:r>
                      <a:r>
                        <a:rPr sz="1150" spc="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50" spc="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обороте</a:t>
                      </a:r>
                      <a:r>
                        <a:rPr sz="1150" spc="2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25" dirty="0">
                          <a:latin typeface="Verdana"/>
                          <a:cs typeface="Verdana"/>
                        </a:rPr>
                        <a:t>(предоставленных </a:t>
                      </a:r>
                      <a:r>
                        <a:rPr sz="1150" spc="-114" dirty="0">
                          <a:latin typeface="Verdana"/>
                          <a:cs typeface="Verdana"/>
                        </a:rPr>
                        <a:t>для</a:t>
                      </a:r>
                      <a:r>
                        <a:rPr sz="115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обеспечения</a:t>
                      </a:r>
                      <a:r>
                        <a:rPr sz="115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обороны,</a:t>
                      </a:r>
                      <a:r>
                        <a:rPr sz="115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dirty="0">
                          <a:latin typeface="Verdana"/>
                          <a:cs typeface="Verdana"/>
                        </a:rPr>
                        <a:t>безопасности</a:t>
                      </a:r>
                      <a:r>
                        <a:rPr sz="115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4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1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25" dirty="0">
                          <a:latin typeface="Verdana"/>
                          <a:cs typeface="Verdana"/>
                        </a:rPr>
                        <a:t>таможенных</a:t>
                      </a:r>
                      <a:r>
                        <a:rPr sz="115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нужд)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189408">
                <a:tc>
                  <a:txBody>
                    <a:bodyPr/>
                    <a:lstStyle/>
                    <a:p>
                      <a:pPr marL="47625">
                        <a:lnSpc>
                          <a:spcPts val="1425"/>
                        </a:lnSpc>
                      </a:pPr>
                      <a:r>
                        <a:rPr sz="1150" spc="-25" dirty="0">
                          <a:latin typeface="Verdana"/>
                          <a:cs typeface="Verdana"/>
                        </a:rPr>
                        <a:t>Прочие</a:t>
                      </a:r>
                      <a:r>
                        <a:rPr sz="1150" spc="-30" dirty="0">
                          <a:latin typeface="Verdana"/>
                          <a:cs typeface="Verdana"/>
                        </a:rPr>
                        <a:t> земельные</a:t>
                      </a:r>
                      <a:r>
                        <a:rPr sz="115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50" spc="-10" dirty="0">
                          <a:latin typeface="Verdana"/>
                          <a:cs typeface="Verdana"/>
                        </a:rPr>
                        <a:t>участки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50" spc="-20" dirty="0">
                          <a:latin typeface="Verdana"/>
                          <a:cs typeface="Verdana"/>
                        </a:rPr>
                        <a:t>1,5%</a:t>
                      </a:r>
                      <a:endParaRPr sz="1150" dirty="0">
                        <a:latin typeface="Verdana"/>
                        <a:cs typeface="Verdana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19" y="286511"/>
              <a:ext cx="4526280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7423" y="286511"/>
              <a:ext cx="469391" cy="5699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9205" y="352171"/>
            <a:ext cx="4338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Восточная</a:t>
            </a:r>
            <a:r>
              <a:rPr spc="-114" dirty="0"/>
              <a:t> </a:t>
            </a:r>
            <a:r>
              <a:rPr spc="-55" dirty="0"/>
              <a:t>промышленная</a:t>
            </a:r>
            <a:r>
              <a:rPr spc="-90" dirty="0"/>
              <a:t> </a:t>
            </a:r>
            <a:r>
              <a:rPr dirty="0"/>
              <a:t>зона</a:t>
            </a:r>
            <a:r>
              <a:rPr spc="-75" dirty="0"/>
              <a:t> </a:t>
            </a:r>
            <a:r>
              <a:rPr spc="-335" dirty="0"/>
              <a:t>–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868" y="591312"/>
            <a:ext cx="5943600" cy="5699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4578" y="656971"/>
            <a:ext cx="5627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548ED4"/>
                </a:solidFill>
                <a:latin typeface="Tahoma"/>
                <a:cs typeface="Tahoma"/>
              </a:rPr>
              <a:t>перспективная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инвестиционная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площадка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0268" y="1346045"/>
            <a:ext cx="6238240" cy="3616325"/>
            <a:chOff x="620268" y="1346045"/>
            <a:chExt cx="6238240" cy="36163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68" y="1346045"/>
              <a:ext cx="5401056" cy="36157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7552" y="4067556"/>
              <a:ext cx="614172" cy="5455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5671" y="1377696"/>
              <a:ext cx="1862327" cy="18608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4712" y="1347216"/>
              <a:ext cx="1655064" cy="18897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021579" y="1403603"/>
            <a:ext cx="1836420" cy="17545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2000" b="1" spc="-155" dirty="0">
                <a:solidFill>
                  <a:srgbClr val="548ED4"/>
                </a:solidFill>
                <a:latin typeface="Tahoma"/>
                <a:cs typeface="Tahoma"/>
              </a:rPr>
              <a:t>186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га</a:t>
            </a:r>
            <a:endParaRPr sz="20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10"/>
              </a:spcBef>
            </a:pPr>
            <a:r>
              <a:rPr sz="800" spc="-60" dirty="0">
                <a:solidFill>
                  <a:srgbClr val="7E7E7E"/>
                </a:solidFill>
                <a:latin typeface="Verdana"/>
                <a:cs typeface="Verdana"/>
              </a:rPr>
              <a:t>ОБЩАЯ</a:t>
            </a:r>
            <a:r>
              <a:rPr sz="800" spc="-3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Verdana"/>
                <a:cs typeface="Verdana"/>
              </a:rPr>
              <a:t>ПЛОЩАДЬ</a:t>
            </a:r>
            <a:endParaRPr sz="800">
              <a:latin typeface="Verdana"/>
              <a:cs typeface="Verdana"/>
            </a:endParaRPr>
          </a:p>
          <a:p>
            <a:pPr marL="92710">
              <a:lnSpc>
                <a:spcPct val="100000"/>
              </a:lnSpc>
              <a:spcBef>
                <a:spcPts val="950"/>
              </a:spcBef>
            </a:pPr>
            <a:r>
              <a:rPr sz="2000" b="1" spc="-155" dirty="0">
                <a:solidFill>
                  <a:srgbClr val="548ED4"/>
                </a:solidFill>
                <a:latin typeface="Tahoma"/>
                <a:cs typeface="Tahoma"/>
              </a:rPr>
              <a:t>150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га</a:t>
            </a:r>
            <a:endParaRPr sz="2000">
              <a:latin typeface="Tahoma"/>
              <a:cs typeface="Tahoma"/>
            </a:endParaRPr>
          </a:p>
          <a:p>
            <a:pPr marL="92710" marR="422275">
              <a:lnSpc>
                <a:spcPct val="100000"/>
              </a:lnSpc>
              <a:spcBef>
                <a:spcPts val="10"/>
              </a:spcBef>
            </a:pPr>
            <a:r>
              <a:rPr sz="800" spc="-50" dirty="0">
                <a:solidFill>
                  <a:srgbClr val="7E7E7E"/>
                </a:solidFill>
                <a:latin typeface="Verdana"/>
                <a:cs typeface="Verdana"/>
              </a:rPr>
              <a:t>СВОБОДНАЯ</a:t>
            </a:r>
            <a:r>
              <a:rPr sz="800" spc="-3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7E7E7E"/>
                </a:solidFill>
                <a:latin typeface="Verdana"/>
                <a:cs typeface="Verdana"/>
              </a:rPr>
              <a:t>ПЛОЩАДЬ</a:t>
            </a:r>
            <a:r>
              <a:rPr sz="800" spc="-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7E7E7E"/>
                </a:solidFill>
                <a:latin typeface="Verdana"/>
                <a:cs typeface="Verdana"/>
              </a:rPr>
              <a:t>(С </a:t>
            </a:r>
            <a:r>
              <a:rPr sz="800" spc="-10" dirty="0">
                <a:solidFill>
                  <a:srgbClr val="7E7E7E"/>
                </a:solidFill>
                <a:latin typeface="Verdana"/>
                <a:cs typeface="Verdana"/>
              </a:rPr>
              <a:t>ДОРОГАМИ)</a:t>
            </a:r>
            <a:endParaRPr sz="800">
              <a:latin typeface="Verdana"/>
              <a:cs typeface="Verdana"/>
            </a:endParaRPr>
          </a:p>
          <a:p>
            <a:pPr marL="92710">
              <a:lnSpc>
                <a:spcPct val="100000"/>
              </a:lnSpc>
              <a:spcBef>
                <a:spcPts val="950"/>
              </a:spcBef>
            </a:pPr>
            <a:r>
              <a:rPr sz="2000" b="1" spc="-135" dirty="0">
                <a:solidFill>
                  <a:srgbClr val="548ED4"/>
                </a:solidFill>
                <a:latin typeface="Tahoma"/>
                <a:cs typeface="Tahoma"/>
              </a:rPr>
              <a:t>П4,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П5</a:t>
            </a:r>
            <a:endParaRPr sz="20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15"/>
              </a:spcBef>
            </a:pPr>
            <a:r>
              <a:rPr sz="800" spc="-85" dirty="0">
                <a:solidFill>
                  <a:srgbClr val="7E7E7E"/>
                </a:solidFill>
                <a:latin typeface="Verdana"/>
                <a:cs typeface="Verdana"/>
              </a:rPr>
              <a:t>КАТЕГОРИЯ</a:t>
            </a:r>
            <a:r>
              <a:rPr sz="800" spc="-3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Verdana"/>
                <a:cs typeface="Verdana"/>
              </a:rPr>
              <a:t>ЗЕМЕЛЬ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47515" y="6864095"/>
            <a:ext cx="3110865" cy="2280285"/>
            <a:chOff x="3747515" y="6864095"/>
            <a:chExt cx="3110865" cy="228028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7515" y="6864095"/>
              <a:ext cx="3110484" cy="22799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88663" y="6897622"/>
              <a:ext cx="3069590" cy="2246630"/>
            </a:xfrm>
            <a:custGeom>
              <a:avLst/>
              <a:gdLst/>
              <a:ahLst/>
              <a:cxnLst/>
              <a:rect l="l" t="t" r="r" b="b"/>
              <a:pathLst>
                <a:path w="3069590" h="2246629">
                  <a:moveTo>
                    <a:pt x="3069336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3069335" y="2246376"/>
                  </a:lnTo>
                  <a:lnTo>
                    <a:pt x="3069336" y="0"/>
                  </a:lnTo>
                  <a:close/>
                </a:path>
              </a:pathLst>
            </a:custGeom>
            <a:solidFill>
              <a:srgbClr val="7C8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68673" y="6927925"/>
            <a:ext cx="2840355" cy="19456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Предназначение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территории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endParaRPr sz="1400">
              <a:latin typeface="Tahoma"/>
              <a:cs typeface="Tahoma"/>
            </a:endParaRPr>
          </a:p>
          <a:p>
            <a:pPr marL="279400" marR="321310" indent="-267335">
              <a:lnSpc>
                <a:spcPct val="999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размещение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предприятий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машиностроения, станкостроения, приборостроения, металлообработки,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строительной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деревообрабатывающей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промышленности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8673" y="8848445"/>
            <a:ext cx="1449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Рельеф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ровный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4521708"/>
            <a:ext cx="3042285" cy="2677795"/>
          </a:xfrm>
          <a:prstGeom prst="rect">
            <a:avLst/>
          </a:prstGeom>
          <a:solidFill>
            <a:srgbClr val="7C8EB5"/>
          </a:solidFill>
        </p:spPr>
        <p:txBody>
          <a:bodyPr vert="horz" wrap="square" lIns="0" tIns="44450" rIns="0" bIns="0" rtlCol="0">
            <a:spAutoFit/>
          </a:bodyPr>
          <a:lstStyle/>
          <a:p>
            <a:pPr marL="63500">
              <a:lnSpc>
                <a:spcPts val="1675"/>
              </a:lnSpc>
              <a:spcBef>
                <a:spcPts val="350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АВТОДОРОГИ</a:t>
            </a:r>
            <a:endParaRPr sz="1400">
              <a:latin typeface="Tahoma"/>
              <a:cs typeface="Tahoma"/>
            </a:endParaRPr>
          </a:p>
          <a:p>
            <a:pPr marL="63500">
              <a:lnSpc>
                <a:spcPts val="1675"/>
              </a:lnSpc>
            </a:pP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Вдоль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южной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границы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endParaRPr sz="1400">
              <a:latin typeface="Verdana"/>
              <a:cs typeface="Verdana"/>
            </a:endParaRPr>
          </a:p>
          <a:p>
            <a:pPr marL="63500" marR="144145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Окружная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дорога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Verdana"/>
                <a:cs typeface="Verdana"/>
              </a:rPr>
              <a:t>(II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категории) </a:t>
            </a:r>
            <a:r>
              <a:rPr sz="1400" spc="15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выездами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Тутаев,</a:t>
            </a:r>
            <a:endParaRPr sz="1400">
              <a:latin typeface="Verdana"/>
              <a:cs typeface="Verdana"/>
            </a:endParaRPr>
          </a:p>
          <a:p>
            <a:pPr marL="63500" marR="90805">
              <a:lnSpc>
                <a:spcPct val="100000"/>
              </a:lnSpc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Ярославль,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Москву,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Пошехонье,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Череповец,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Санкт-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Петербург</a:t>
            </a:r>
            <a:endParaRPr sz="1400">
              <a:latin typeface="Verdana"/>
              <a:cs typeface="Verdana"/>
            </a:endParaRPr>
          </a:p>
          <a:p>
            <a:pPr marL="63500" marR="149860">
              <a:lnSpc>
                <a:spcPct val="100000"/>
              </a:lnSpc>
              <a:spcBef>
                <a:spcPts val="1680"/>
              </a:spcBef>
            </a:pPr>
            <a:r>
              <a:rPr sz="1400" spc="16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северной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стороны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выезд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магистраль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общегородского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значения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Ярославский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тракт</a:t>
            </a:r>
            <a:endParaRPr sz="140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168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центра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города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км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0" y="7330440"/>
            <a:ext cx="3069590" cy="1202690"/>
          </a:xfrm>
          <a:prstGeom prst="rect">
            <a:avLst/>
          </a:prstGeom>
          <a:solidFill>
            <a:srgbClr val="7C8EB5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400" b="1" spc="-120" dirty="0">
                <a:solidFill>
                  <a:srgbClr val="FFFFFF"/>
                </a:solidFill>
                <a:latin typeface="Tahoma"/>
                <a:cs typeface="Tahoma"/>
              </a:rPr>
              <a:t>Ж/Д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50" dirty="0">
                <a:solidFill>
                  <a:srgbClr val="FFFFFF"/>
                </a:solidFill>
                <a:latin typeface="Tahoma"/>
                <a:cs typeface="Tahoma"/>
              </a:rPr>
              <a:t>ВЕТКИ,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СТАНЦИИ</a:t>
            </a:r>
            <a:endParaRPr sz="1400">
              <a:latin typeface="Tahoma"/>
              <a:cs typeface="Tahoma"/>
            </a:endParaRPr>
          </a:p>
          <a:p>
            <a:pPr marL="91440" marR="617855">
              <a:lnSpc>
                <a:spcPct val="100000"/>
              </a:lnSpc>
              <a:spcBef>
                <a:spcPts val="170"/>
              </a:spcBef>
            </a:pP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Ж/д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ветка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вдоль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северной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границы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промпарка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55"/>
              </a:lnSpc>
            </a:pP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Ж/д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станция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"Рыбинск-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55"/>
              </a:lnSpc>
            </a:pP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Товарный"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расположена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км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8664" y="5148071"/>
            <a:ext cx="3069590" cy="1600200"/>
          </a:xfrm>
          <a:prstGeom prst="rect">
            <a:avLst/>
          </a:prstGeom>
          <a:solidFill>
            <a:srgbClr val="7C8EB5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710">
              <a:lnSpc>
                <a:spcPts val="1675"/>
              </a:lnSpc>
              <a:spcBef>
                <a:spcPts val="34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КОММУНИКАЦИИ</a:t>
            </a:r>
            <a:endParaRPr sz="1400">
              <a:latin typeface="Tahoma"/>
              <a:cs typeface="Tahoma"/>
            </a:endParaRPr>
          </a:p>
          <a:p>
            <a:pPr marL="92710" marR="81915">
              <a:lnSpc>
                <a:spcPts val="1680"/>
              </a:lnSpc>
              <a:spcBef>
                <a:spcPts val="50"/>
              </a:spcBef>
              <a:tabLst>
                <a:tab pos="1807210" algn="l"/>
              </a:tabLst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Имеется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возможность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присоединения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к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сетям:</a:t>
            </a:r>
            <a:endParaRPr sz="1400">
              <a:latin typeface="Verdana"/>
              <a:cs typeface="Verdana"/>
            </a:endParaRPr>
          </a:p>
          <a:p>
            <a:pPr marL="180975" marR="1144270">
              <a:lnSpc>
                <a:spcPts val="1680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электроснабжения газоснабжения</a:t>
            </a:r>
            <a:endParaRPr sz="1400">
              <a:latin typeface="Verdana"/>
              <a:cs typeface="Verdana"/>
            </a:endParaRPr>
          </a:p>
          <a:p>
            <a:pPr marL="180975">
              <a:lnSpc>
                <a:spcPts val="1625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водоснабжения</a:t>
            </a:r>
            <a:endParaRPr sz="1400">
              <a:latin typeface="Verdana"/>
              <a:cs typeface="Verdana"/>
            </a:endParaRPr>
          </a:p>
          <a:p>
            <a:pPr marL="18097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водоотведения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8657842"/>
            <a:ext cx="3069590" cy="486409"/>
          </a:xfrm>
          <a:custGeom>
            <a:avLst/>
            <a:gdLst/>
            <a:ahLst/>
            <a:cxnLst/>
            <a:rect l="l" t="t" r="r" b="b"/>
            <a:pathLst>
              <a:path w="3069590" h="486409">
                <a:moveTo>
                  <a:pt x="3069336" y="0"/>
                </a:moveTo>
                <a:lnTo>
                  <a:pt x="0" y="0"/>
                </a:lnTo>
                <a:lnTo>
                  <a:pt x="0" y="486157"/>
                </a:lnTo>
                <a:lnTo>
                  <a:pt x="3069336" y="486157"/>
                </a:lnTo>
                <a:lnTo>
                  <a:pt x="3069336" y="0"/>
                </a:lnTo>
                <a:close/>
              </a:path>
            </a:pathLst>
          </a:custGeom>
          <a:solidFill>
            <a:srgbClr val="7C8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739" y="8687206"/>
            <a:ext cx="2846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РЕЧНОЙ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ПОРТ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Рыбинский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грузовой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порт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км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82918" y="8847226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2</a:t>
            </a:r>
            <a:r>
              <a:rPr lang="ru-RU"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9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3995928"/>
            <a:ext cx="6172200" cy="4629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7515" y="1735074"/>
            <a:ext cx="60134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Рыбинск</a:t>
            </a:r>
            <a:r>
              <a:rPr sz="1600" spc="229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—</a:t>
            </a:r>
            <a:r>
              <a:rPr sz="1600" spc="229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второй</a:t>
            </a:r>
            <a:r>
              <a:rPr sz="1600" spc="2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по</a:t>
            </a:r>
            <a:r>
              <a:rPr sz="1600" spc="229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величине</a:t>
            </a:r>
            <a:r>
              <a:rPr sz="1600" spc="2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город</a:t>
            </a:r>
            <a:r>
              <a:rPr sz="1600" spc="2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600" spc="2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Ярославской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области,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выгодно</a:t>
            </a:r>
            <a:r>
              <a:rPr sz="1600" spc="-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расположенный  в  центральной</a:t>
            </a:r>
            <a:r>
              <a:rPr sz="1600" spc="-5" dirty="0">
                <a:solidFill>
                  <a:srgbClr val="548ED4"/>
                </a:solidFill>
                <a:latin typeface="Verdana"/>
                <a:cs typeface="Verdana"/>
              </a:rPr>
              <a:t>  </a:t>
            </a:r>
            <a:r>
              <a:rPr sz="1600" spc="50" dirty="0">
                <a:solidFill>
                  <a:srgbClr val="548ED4"/>
                </a:solidFill>
                <a:latin typeface="Verdana"/>
                <a:cs typeface="Verdana"/>
              </a:rPr>
              <a:t>ее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части.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515" y="2466593"/>
            <a:ext cx="10687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Рыбинск центрами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8732" y="2466593"/>
            <a:ext cx="1108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  <a:tabLst>
                <a:tab pos="993775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находится России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254" dirty="0">
                <a:solidFill>
                  <a:srgbClr val="548ED4"/>
                </a:solidFill>
                <a:latin typeface="Verdana"/>
                <a:cs typeface="Verdana"/>
              </a:rPr>
              <a:t>–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8477" y="2466593"/>
            <a:ext cx="3543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95"/>
              </a:spcBef>
              <a:tabLst>
                <a:tab pos="1103630" algn="l"/>
                <a:tab pos="1134110" algn="l"/>
                <a:tab pos="1414780" algn="l"/>
                <a:tab pos="2056130" algn="l"/>
              </a:tabLst>
            </a:pP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между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двумя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крупнейшими Москвой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5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	</a:t>
            </a:r>
            <a:r>
              <a:rPr sz="1600" spc="-65" dirty="0">
                <a:solidFill>
                  <a:srgbClr val="548ED4"/>
                </a:solidFill>
                <a:latin typeface="Verdana"/>
                <a:cs typeface="Verdana"/>
              </a:rPr>
              <a:t>Санкт-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Петербургом.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515" y="2954273"/>
            <a:ext cx="60140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Город</a:t>
            </a:r>
            <a:r>
              <a:rPr sz="1600" spc="3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расположен</a:t>
            </a:r>
            <a:r>
              <a:rPr sz="1600" spc="3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</a:t>
            </a:r>
            <a:r>
              <a:rPr sz="1600" spc="3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548ED4"/>
                </a:solidFill>
                <a:latin typeface="Verdana"/>
                <a:cs typeface="Verdana"/>
              </a:rPr>
              <a:t>самой</a:t>
            </a:r>
            <a:r>
              <a:rPr sz="1600" spc="3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северной</a:t>
            </a:r>
            <a:r>
              <a:rPr sz="1600" spc="3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85" dirty="0">
                <a:solidFill>
                  <a:srgbClr val="548ED4"/>
                </a:solidFill>
                <a:latin typeface="Verdana"/>
                <a:cs typeface="Verdana"/>
              </a:rPr>
              <a:t>ее</a:t>
            </a:r>
            <a:r>
              <a:rPr sz="1600" spc="3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точке,</a:t>
            </a:r>
            <a:r>
              <a:rPr sz="1600" spc="3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548ED4"/>
                </a:solidFill>
                <a:latin typeface="Verdana"/>
                <a:cs typeface="Verdana"/>
              </a:rPr>
              <a:t>вдоль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живописных</a:t>
            </a:r>
            <a:r>
              <a:rPr sz="1600" spc="434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берегов</a:t>
            </a:r>
            <a:r>
              <a:rPr sz="1600" spc="4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Волги</a:t>
            </a:r>
            <a:r>
              <a:rPr sz="1600" spc="4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на</a:t>
            </a:r>
            <a:r>
              <a:rPr sz="1600" spc="4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обоих</a:t>
            </a:r>
            <a:r>
              <a:rPr sz="1600" spc="4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80" dirty="0">
                <a:solidFill>
                  <a:srgbClr val="548ED4"/>
                </a:solidFill>
                <a:latin typeface="Verdana"/>
                <a:cs typeface="Verdana"/>
              </a:rPr>
              <a:t>её</a:t>
            </a:r>
            <a:r>
              <a:rPr sz="1600" spc="4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берегах,</a:t>
            </a:r>
            <a:r>
              <a:rPr sz="1600" spc="4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но </a:t>
            </a:r>
            <a:r>
              <a:rPr sz="1600" spc="-30" dirty="0">
                <a:solidFill>
                  <a:srgbClr val="548ED4"/>
                </a:solidFill>
                <a:latin typeface="Verdana"/>
                <a:cs typeface="Verdana"/>
              </a:rPr>
              <a:t>основная</a:t>
            </a:r>
            <a:r>
              <a:rPr sz="16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548ED4"/>
                </a:solidFill>
                <a:latin typeface="Verdana"/>
                <a:cs typeface="Verdana"/>
              </a:rPr>
              <a:t>часть</a:t>
            </a:r>
            <a:r>
              <a:rPr sz="1600" spc="-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548ED4"/>
                </a:solidFill>
                <a:latin typeface="Verdana"/>
                <a:cs typeface="Verdana"/>
              </a:rPr>
              <a:t>находится</a:t>
            </a:r>
            <a:r>
              <a:rPr sz="16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на</a:t>
            </a:r>
            <a:r>
              <a:rPr sz="16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правом</a:t>
            </a:r>
            <a:r>
              <a:rPr sz="16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берегу.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6858000" cy="1332230"/>
          </a:xfrm>
          <a:custGeom>
            <a:avLst/>
            <a:gdLst/>
            <a:ahLst/>
            <a:cxnLst/>
            <a:rect l="l" t="t" r="r" b="b"/>
            <a:pathLst>
              <a:path w="6858000" h="1332230">
                <a:moveTo>
                  <a:pt x="6858000" y="0"/>
                </a:moveTo>
                <a:lnTo>
                  <a:pt x="6015228" y="0"/>
                </a:lnTo>
                <a:lnTo>
                  <a:pt x="6003036" y="0"/>
                </a:lnTo>
                <a:lnTo>
                  <a:pt x="0" y="0"/>
                </a:lnTo>
                <a:lnTo>
                  <a:pt x="0" y="1331976"/>
                </a:lnTo>
                <a:lnTo>
                  <a:pt x="6003036" y="1331976"/>
                </a:lnTo>
                <a:lnTo>
                  <a:pt x="6015228" y="1331976"/>
                </a:lnTo>
                <a:lnTo>
                  <a:pt x="6015228" y="1312989"/>
                </a:lnTo>
                <a:lnTo>
                  <a:pt x="685800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6657" y="391413"/>
            <a:ext cx="3965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Общая</a:t>
            </a:r>
            <a:r>
              <a:rPr sz="20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информация</a:t>
            </a:r>
            <a:r>
              <a:rPr sz="2000" b="1" spc="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о</a:t>
            </a:r>
            <a:r>
              <a:rPr sz="2000" b="1" spc="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городе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63267"/>
            <a:ext cx="4940808" cy="33848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7235952"/>
            <a:ext cx="6858000" cy="1539240"/>
          </a:xfrm>
          <a:custGeom>
            <a:avLst/>
            <a:gdLst/>
            <a:ahLst/>
            <a:cxnLst/>
            <a:rect l="l" t="t" r="r" b="b"/>
            <a:pathLst>
              <a:path w="6858000" h="1539240">
                <a:moveTo>
                  <a:pt x="6858000" y="0"/>
                </a:moveTo>
                <a:lnTo>
                  <a:pt x="0" y="0"/>
                </a:lnTo>
                <a:lnTo>
                  <a:pt x="0" y="1539240"/>
                </a:lnTo>
                <a:lnTo>
                  <a:pt x="6858000" y="1539240"/>
                </a:lnTo>
                <a:lnTo>
                  <a:pt x="6858000" y="0"/>
                </a:lnTo>
                <a:close/>
              </a:path>
            </a:pathLst>
          </a:custGeom>
          <a:solidFill>
            <a:srgbClr val="7C8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7265923"/>
            <a:ext cx="6534784" cy="1457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Резиденты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Восточной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промзоны:</a:t>
            </a:r>
            <a:endParaRPr sz="16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600" spc="114" dirty="0">
                <a:solidFill>
                  <a:srgbClr val="FFFFFF"/>
                </a:solidFill>
                <a:latin typeface="Verdana"/>
                <a:cs typeface="Verdana"/>
              </a:rPr>
              <a:t>ООО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«Русские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газовые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турбины»</a:t>
            </a:r>
            <a:r>
              <a:rPr sz="16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совместное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предприятие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сборке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испытанию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газотурбинного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оборудования</a:t>
            </a:r>
            <a:endParaRPr sz="1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114" dirty="0">
                <a:solidFill>
                  <a:srgbClr val="FFFFFF"/>
                </a:solidFill>
                <a:latin typeface="Verdana"/>
                <a:cs typeface="Verdana"/>
              </a:rPr>
              <a:t>ООО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«Интерлогистика»</a:t>
            </a:r>
            <a:r>
              <a:rPr sz="1600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логистическая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компания</a:t>
            </a:r>
            <a:endParaRPr sz="1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АО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«Ярославский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бройлер»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создание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логистического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объекта</a:t>
            </a:r>
            <a:endParaRPr sz="1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114" dirty="0">
                <a:solidFill>
                  <a:srgbClr val="FFFFFF"/>
                </a:solidFill>
                <a:latin typeface="Verdana"/>
                <a:cs typeface="Verdana"/>
              </a:rPr>
              <a:t>ООО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«Остеомед-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М»</a:t>
            </a:r>
            <a:r>
              <a:rPr sz="1600" spc="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производство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медицинских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изделий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8115" y="5730240"/>
            <a:ext cx="2119884" cy="14127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858000" cy="1332230"/>
            </a:xfrm>
            <a:custGeom>
              <a:avLst/>
              <a:gdLst/>
              <a:ahLst/>
              <a:cxnLst/>
              <a:rect l="l" t="t" r="r" b="b"/>
              <a:pathLst>
                <a:path w="6858000" h="1332230">
                  <a:moveTo>
                    <a:pt x="6858000" y="0"/>
                  </a:moveTo>
                  <a:lnTo>
                    <a:pt x="6015228" y="0"/>
                  </a:lnTo>
                  <a:lnTo>
                    <a:pt x="6003036" y="0"/>
                  </a:lnTo>
                  <a:lnTo>
                    <a:pt x="0" y="0"/>
                  </a:lnTo>
                  <a:lnTo>
                    <a:pt x="0" y="1331976"/>
                  </a:lnTo>
                  <a:lnTo>
                    <a:pt x="6003036" y="1331976"/>
                  </a:lnTo>
                  <a:lnTo>
                    <a:pt x="6015228" y="1331976"/>
                  </a:lnTo>
                  <a:lnTo>
                    <a:pt x="6015228" y="1312989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19" y="286511"/>
              <a:ext cx="452628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7423" y="286511"/>
              <a:ext cx="469391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8" y="591312"/>
              <a:ext cx="5943600" cy="5699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4578" y="352171"/>
            <a:ext cx="56273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4525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Восточная</a:t>
            </a:r>
            <a:r>
              <a:rPr sz="2000" b="1" spc="-114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548ED4"/>
                </a:solidFill>
                <a:latin typeface="Tahoma"/>
                <a:cs typeface="Tahoma"/>
              </a:rPr>
              <a:t>промышленная</a:t>
            </a:r>
            <a:r>
              <a:rPr sz="2000" b="1" spc="-9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зона</a:t>
            </a:r>
            <a:r>
              <a:rPr sz="2000" b="1" spc="-7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35" dirty="0">
                <a:solidFill>
                  <a:srgbClr val="548ED4"/>
                </a:solidFill>
                <a:latin typeface="Tahoma"/>
                <a:cs typeface="Tahoma"/>
              </a:rPr>
              <a:t>– </a:t>
            </a:r>
            <a:r>
              <a:rPr sz="2000" b="1" spc="-30" dirty="0">
                <a:solidFill>
                  <a:srgbClr val="548ED4"/>
                </a:solidFill>
                <a:latin typeface="Tahoma"/>
                <a:cs typeface="Tahoma"/>
              </a:rPr>
              <a:t>перспективная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инвестиционная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площадка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99816" y="4474464"/>
            <a:ext cx="3758565" cy="1019810"/>
            <a:chOff x="3099816" y="4474464"/>
            <a:chExt cx="3758565" cy="10198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15056" y="4474464"/>
              <a:ext cx="3742944" cy="967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9816" y="4587240"/>
              <a:ext cx="3707891" cy="9067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140964" y="4500371"/>
            <a:ext cx="3717290" cy="861060"/>
          </a:xfrm>
          <a:prstGeom prst="rect">
            <a:avLst/>
          </a:prstGeom>
          <a:solidFill>
            <a:srgbClr val="7C8EB5"/>
          </a:solidFill>
        </p:spPr>
        <p:txBody>
          <a:bodyPr vert="horz" wrap="square" lIns="0" tIns="163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290"/>
              </a:spcBef>
            </a:pP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Проект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планировки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утвержден</a:t>
            </a:r>
            <a:endParaRPr sz="14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постановлением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Администрации</a:t>
            </a:r>
            <a:endParaRPr sz="14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города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Рыбинска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11.12.2014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№3885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10839" y="1370075"/>
            <a:ext cx="3947160" cy="906780"/>
            <a:chOff x="2910839" y="1370075"/>
            <a:chExt cx="3947160" cy="90678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7603" y="1377695"/>
              <a:ext cx="3930396" cy="8458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0839" y="1370075"/>
              <a:ext cx="3947160" cy="9067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953511" y="1403603"/>
            <a:ext cx="3904615" cy="739140"/>
          </a:xfrm>
          <a:prstGeom prst="rect">
            <a:avLst/>
          </a:prstGeom>
          <a:solidFill>
            <a:srgbClr val="7C8EB5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логистических</a:t>
            </a:r>
            <a:r>
              <a:rPr sz="1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центра:</a:t>
            </a:r>
            <a:endParaRPr sz="1400">
              <a:latin typeface="Verdana"/>
              <a:cs typeface="Verdana"/>
            </a:endParaRPr>
          </a:p>
          <a:p>
            <a:pPr marL="187325" indent="-95885">
              <a:lnSpc>
                <a:spcPct val="100000"/>
              </a:lnSpc>
              <a:buChar char="-"/>
              <a:tabLst>
                <a:tab pos="187325" algn="l"/>
              </a:tabLst>
            </a:pP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объекты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общественно-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деловой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застройки</a:t>
            </a:r>
            <a:endParaRPr sz="1400">
              <a:latin typeface="Verdana"/>
              <a:cs typeface="Verdana"/>
            </a:endParaRPr>
          </a:p>
          <a:p>
            <a:pPr marL="187325" indent="-95885">
              <a:lnSpc>
                <a:spcPct val="100000"/>
              </a:lnSpc>
              <a:buChar char="-"/>
              <a:tabLst>
                <a:tab pos="187325" algn="l"/>
              </a:tabLst>
            </a:pP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объекты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инженерной</a:t>
            </a:r>
            <a:r>
              <a:rPr sz="1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инфраструктуры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74748" y="5730240"/>
            <a:ext cx="2508504" cy="14127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5730240"/>
            <a:ext cx="2118360" cy="14127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484" y="1900427"/>
            <a:ext cx="1106423" cy="923543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1" y="286511"/>
              <a:ext cx="6237732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804" y="591312"/>
              <a:ext cx="1908047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7476" y="591312"/>
              <a:ext cx="1592579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1802" y="352171"/>
            <a:ext cx="58559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8285" marR="5080" indent="-150622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Инвестиционные</a:t>
            </a:r>
            <a:r>
              <a:rPr sz="20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площадки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промышленного </a:t>
            </a:r>
            <a:r>
              <a:rPr sz="2000" b="1" spc="-55" dirty="0">
                <a:solidFill>
                  <a:srgbClr val="548ED4"/>
                </a:solidFill>
                <a:latin typeface="Tahoma"/>
                <a:cs typeface="Tahoma"/>
              </a:rPr>
              <a:t>назначения</a:t>
            </a:r>
            <a:r>
              <a:rPr sz="2000" b="1" spc="-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greenfield</a:t>
            </a:r>
            <a:endParaRPr sz="20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3406"/>
              </p:ext>
            </p:extLst>
          </p:nvPr>
        </p:nvGraphicFramePr>
        <p:xfrm>
          <a:off x="12575" y="1541272"/>
          <a:ext cx="6791324" cy="477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475"/>
                <a:gridCol w="1614805"/>
                <a:gridCol w="1439545"/>
                <a:gridCol w="1439545"/>
                <a:gridCol w="863600"/>
                <a:gridCol w="935354"/>
              </a:tblGrid>
              <a:tr h="337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281305" indent="-154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площадки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Микрорайон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9090" indent="590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Кадастровый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номер/квартал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356235" marR="121285" indent="-2457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Площадь,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220979" marR="148590" indent="-1085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Категория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земель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Восточная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73025" marR="189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промышленная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зона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(пром.парк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73025">
                        <a:lnSpc>
                          <a:spcPts val="1110"/>
                        </a:lnSpc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«Копаево»)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Восточная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76:20:120306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152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П4,</a:t>
                      </a:r>
                      <a:r>
                        <a:rPr sz="1000" spc="-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927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000" spc="-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т.ч.</a:t>
                      </a:r>
                      <a:r>
                        <a:rPr sz="10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Сысоевская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Восточная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76:20:120306:70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28,4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Южная</a:t>
                      </a: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Южная</a:t>
                      </a: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76:20:100402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19,7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978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Пузырево </a:t>
                      </a: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(участок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1)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Пузырево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19,7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978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Пузырево </a:t>
                      </a: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(участок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2)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Пузырево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15,4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978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Пузырево </a:t>
                      </a: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(участок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3)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Пузырево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Революции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пр.,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35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4502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Юго-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западная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76:20:070809:58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9,9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Фурманова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000" spc="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33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Веретьевская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73660">
                        <a:lnSpc>
                          <a:spcPts val="1110"/>
                        </a:lnSpc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76:20:070703:3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0,2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Ярославский 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158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Восточная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76:20:120230:30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0,8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  9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Авдеева</a:t>
                      </a: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36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Переборы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76:20:050436:419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0,08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  </a:t>
                      </a:r>
                      <a:r>
                        <a:rPr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Пилоставная,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16б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Ягутка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76:20:120101:1062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2,7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П6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  </a:t>
                      </a:r>
                      <a:r>
                        <a:rPr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A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174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Шекснинское</a:t>
                      </a:r>
                      <a:r>
                        <a:rPr sz="1000" spc="-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шоссе,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13б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Волжский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76:20:010310:23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2,5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П3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47015">
                <a:tc gridSpan="4"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Итого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spc="-10" dirty="0" smtClean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ru-RU" sz="1000" b="1" spc="-10" dirty="0" smtClean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51,48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2576" y="7107555"/>
            <a:ext cx="6807200" cy="0"/>
          </a:xfrm>
          <a:custGeom>
            <a:avLst/>
            <a:gdLst/>
            <a:ahLst/>
            <a:cxnLst/>
            <a:rect l="l" t="t" r="r" b="b"/>
            <a:pathLst>
              <a:path w="6807200">
                <a:moveTo>
                  <a:pt x="0" y="0"/>
                </a:moveTo>
                <a:lnTo>
                  <a:pt x="6807196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8180628"/>
            <a:ext cx="67024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В</a:t>
            </a:r>
            <a:r>
              <a:rPr sz="1400" spc="2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Администрации</a:t>
            </a:r>
            <a:r>
              <a:rPr sz="1400" spc="2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Рыбинска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имеется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каталог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частных</a:t>
            </a:r>
            <a:r>
              <a:rPr sz="1400" spc="2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промышленных </a:t>
            </a:r>
            <a:r>
              <a:rPr sz="1400" dirty="0">
                <a:latin typeface="Verdana"/>
                <a:cs typeface="Verdana"/>
              </a:rPr>
              <a:t>площадок</a:t>
            </a:r>
            <a:r>
              <a:rPr sz="1400" spc="15" dirty="0">
                <a:latin typeface="Verdana"/>
                <a:cs typeface="Verdana"/>
              </a:rPr>
              <a:t>  </a:t>
            </a:r>
            <a:r>
              <a:rPr sz="1400" spc="155" dirty="0">
                <a:latin typeface="Verdana"/>
                <a:cs typeface="Verdana"/>
              </a:rPr>
              <a:t>с</a:t>
            </a:r>
            <a:r>
              <a:rPr sz="1400" spc="20" dirty="0">
                <a:latin typeface="Verdana"/>
                <a:cs typeface="Verdana"/>
              </a:rPr>
              <a:t>  </a:t>
            </a:r>
            <a:r>
              <a:rPr sz="1400" dirty="0">
                <a:latin typeface="Verdana"/>
                <a:cs typeface="Verdana"/>
              </a:rPr>
              <a:t>зданиями</a:t>
            </a:r>
            <a:r>
              <a:rPr sz="1400" spc="15" dirty="0">
                <a:latin typeface="Verdana"/>
                <a:cs typeface="Verdana"/>
              </a:rPr>
              <a:t>  </a:t>
            </a:r>
            <a:r>
              <a:rPr sz="1400" dirty="0">
                <a:latin typeface="Verdana"/>
                <a:cs typeface="Verdana"/>
              </a:rPr>
              <a:t>(brownfield)</a:t>
            </a:r>
            <a:r>
              <a:rPr sz="1400" spc="10" dirty="0">
                <a:latin typeface="Verdana"/>
                <a:cs typeface="Verdana"/>
              </a:rPr>
              <a:t>  </a:t>
            </a:r>
            <a:r>
              <a:rPr sz="1400" dirty="0" err="1">
                <a:latin typeface="Verdana"/>
                <a:cs typeface="Verdana"/>
              </a:rPr>
              <a:t>под</a:t>
            </a:r>
            <a:r>
              <a:rPr sz="1400" spc="15" dirty="0">
                <a:latin typeface="Verdana"/>
                <a:cs typeface="Verdana"/>
              </a:rPr>
              <a:t>  </a:t>
            </a:r>
            <a:r>
              <a:rPr sz="1400" spc="55" dirty="0" err="1" smtClean="0">
                <a:latin typeface="Verdana"/>
                <a:cs typeface="Verdana"/>
              </a:rPr>
              <a:t>размещение</a:t>
            </a:r>
            <a:r>
              <a:rPr sz="1400" spc="15" dirty="0" smtClean="0">
                <a:latin typeface="Verdana"/>
                <a:cs typeface="Verdana"/>
              </a:rPr>
              <a:t>  </a:t>
            </a:r>
            <a:r>
              <a:rPr sz="1400" dirty="0" err="1" smtClean="0">
                <a:latin typeface="Verdana"/>
                <a:cs typeface="Verdana"/>
              </a:rPr>
              <a:t>бизнеса</a:t>
            </a:r>
            <a:r>
              <a:rPr lang="ru-RU" sz="1400" smtClean="0"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8467" y="286511"/>
              <a:ext cx="4030979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260" y="591312"/>
              <a:ext cx="2145791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1676" y="591312"/>
              <a:ext cx="448056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8355" y="591312"/>
              <a:ext cx="3093720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700">
              <a:lnSpc>
                <a:spcPct val="100000"/>
              </a:lnSpc>
              <a:spcBef>
                <a:spcPts val="100"/>
              </a:spcBef>
            </a:pPr>
            <a:r>
              <a:rPr spc="-40" smtClean="0"/>
              <a:t>Инвестиционные</a:t>
            </a:r>
            <a:r>
              <a:rPr spc="-30" smtClean="0"/>
              <a:t> </a:t>
            </a:r>
            <a:r>
              <a:rPr spc="-10" smtClean="0"/>
              <a:t>площадки </a:t>
            </a:r>
            <a:r>
              <a:rPr smtClean="0"/>
              <a:t>общественно-</a:t>
            </a:r>
            <a:r>
              <a:rPr spc="-60" smtClean="0"/>
              <a:t>делового</a:t>
            </a:r>
            <a:r>
              <a:rPr spc="160" smtClean="0"/>
              <a:t> </a:t>
            </a:r>
            <a:r>
              <a:rPr spc="-40" smtClean="0"/>
              <a:t>назначения</a:t>
            </a:r>
            <a:endParaRPr spc="-40" dirty="0"/>
          </a:p>
        </p:txBody>
      </p:sp>
      <p:sp>
        <p:nvSpPr>
          <p:cNvPr id="8" name="object 8"/>
          <p:cNvSpPr txBox="1"/>
          <p:nvPr/>
        </p:nvSpPr>
        <p:spPr>
          <a:xfrm>
            <a:off x="6582918" y="8847226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3</a:t>
            </a:r>
            <a:r>
              <a:rPr lang="ru-RU"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146" y="8233751"/>
            <a:ext cx="6075172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marR="5080">
              <a:lnSpc>
                <a:spcPct val="100000"/>
              </a:lnSpc>
              <a:spcBef>
                <a:spcPts val="95"/>
              </a:spcBef>
              <a:buSzPct val="89473"/>
              <a:tabLst>
                <a:tab pos="54610" algn="l"/>
              </a:tabLst>
            </a:pPr>
            <a:r>
              <a:rPr sz="1400" spc="-10" dirty="0" err="1" smtClean="0">
                <a:latin typeface="Verdana"/>
                <a:cs typeface="Verdana"/>
              </a:rPr>
              <a:t>Земельные</a:t>
            </a:r>
            <a:r>
              <a:rPr sz="1400" spc="-35" dirty="0" smtClean="0">
                <a:latin typeface="Verdana"/>
                <a:cs typeface="Verdana"/>
              </a:rPr>
              <a:t> </a:t>
            </a:r>
            <a:r>
              <a:rPr sz="1400" spc="-45" dirty="0" err="1" smtClean="0">
                <a:latin typeface="Verdana"/>
                <a:cs typeface="Verdana"/>
              </a:rPr>
              <a:t>участки</a:t>
            </a:r>
            <a:r>
              <a:rPr sz="1400" spc="-20" dirty="0" smtClean="0">
                <a:latin typeface="Verdana"/>
                <a:cs typeface="Verdana"/>
              </a:rPr>
              <a:t> </a:t>
            </a:r>
            <a:r>
              <a:rPr sz="1400" spc="-130" dirty="0" smtClean="0">
                <a:latin typeface="Verdana"/>
                <a:cs typeface="Verdana"/>
              </a:rPr>
              <a:t>в</a:t>
            </a:r>
            <a:r>
              <a:rPr sz="1400" spc="-35" dirty="0" smtClean="0">
                <a:latin typeface="Verdana"/>
                <a:cs typeface="Verdana"/>
              </a:rPr>
              <a:t> </a:t>
            </a:r>
            <a:r>
              <a:rPr sz="1400" spc="-10" dirty="0" err="1" smtClean="0">
                <a:latin typeface="Verdana"/>
                <a:cs typeface="Verdana"/>
              </a:rPr>
              <a:t>Перечне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-20" dirty="0" err="1" smtClean="0">
                <a:latin typeface="Verdana"/>
                <a:cs typeface="Verdana"/>
              </a:rPr>
              <a:t>муниципального</a:t>
            </a:r>
            <a:r>
              <a:rPr sz="1400" spc="-20" dirty="0" smtClean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имущества</a:t>
            </a:r>
            <a:r>
              <a:rPr sz="1400" dirty="0" smtClean="0">
                <a:latin typeface="Verdana"/>
                <a:cs typeface="Verdana"/>
              </a:rPr>
              <a:t>,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spc="-20" dirty="0" err="1" smtClean="0">
                <a:latin typeface="Verdana"/>
                <a:cs typeface="Verdana"/>
              </a:rPr>
              <a:t>предназначенного</a:t>
            </a:r>
            <a:r>
              <a:rPr sz="1400" spc="-30" dirty="0" smtClean="0">
                <a:latin typeface="Verdana"/>
                <a:cs typeface="Verdana"/>
              </a:rPr>
              <a:t> </a:t>
            </a:r>
            <a:r>
              <a:rPr sz="1400" spc="-85" dirty="0" err="1" smtClean="0">
                <a:latin typeface="Verdana"/>
                <a:cs typeface="Verdana"/>
              </a:rPr>
              <a:t>для</a:t>
            </a:r>
            <a:r>
              <a:rPr sz="1400" spc="-35" dirty="0" smtClean="0">
                <a:latin typeface="Verdana"/>
                <a:cs typeface="Verdana"/>
              </a:rPr>
              <a:t> </a:t>
            </a:r>
            <a:r>
              <a:rPr sz="1400" spc="-10" dirty="0" err="1" smtClean="0">
                <a:latin typeface="Verdana"/>
                <a:cs typeface="Verdana"/>
              </a:rPr>
              <a:t>передачи</a:t>
            </a:r>
            <a:r>
              <a:rPr sz="1400" spc="-30" dirty="0" smtClean="0">
                <a:latin typeface="Verdana"/>
                <a:cs typeface="Verdana"/>
              </a:rPr>
              <a:t> </a:t>
            </a:r>
            <a:r>
              <a:rPr sz="1400" spc="-25" dirty="0" err="1" smtClean="0">
                <a:latin typeface="Verdana"/>
                <a:cs typeface="Verdana"/>
              </a:rPr>
              <a:t>во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-20" dirty="0" err="1" smtClean="0">
                <a:latin typeface="Verdana"/>
                <a:cs typeface="Verdana"/>
              </a:rPr>
              <a:t>владение</a:t>
            </a:r>
            <a:r>
              <a:rPr sz="1400" spc="-35" dirty="0" smtClean="0">
                <a:latin typeface="Verdana"/>
                <a:cs typeface="Verdana"/>
              </a:rPr>
              <a:t> </a:t>
            </a:r>
            <a:r>
              <a:rPr sz="1400" spc="-40" dirty="0" smtClean="0">
                <a:latin typeface="Verdana"/>
                <a:cs typeface="Verdana"/>
              </a:rPr>
              <a:t>и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-70" dirty="0" smtClean="0">
                <a:latin typeface="Verdana"/>
                <a:cs typeface="Verdana"/>
              </a:rPr>
              <a:t>(</a:t>
            </a:r>
            <a:r>
              <a:rPr sz="1400" spc="-70" dirty="0" err="1" smtClean="0">
                <a:latin typeface="Verdana"/>
                <a:cs typeface="Verdana"/>
              </a:rPr>
              <a:t>или</a:t>
            </a:r>
            <a:r>
              <a:rPr sz="1400" spc="-70" dirty="0" smtClean="0">
                <a:latin typeface="Verdana"/>
                <a:cs typeface="Verdana"/>
              </a:rPr>
              <a:t>)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spc="-30" dirty="0" err="1" smtClean="0">
                <a:latin typeface="Verdana"/>
                <a:cs typeface="Verdana"/>
              </a:rPr>
              <a:t>пользование</a:t>
            </a:r>
            <a:r>
              <a:rPr sz="1400" spc="-15" dirty="0" smtClean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субъектам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малого</a:t>
            </a:r>
            <a:r>
              <a:rPr sz="1400" spc="-20" dirty="0" smtClean="0">
                <a:latin typeface="Verdana"/>
                <a:cs typeface="Verdana"/>
              </a:rPr>
              <a:t> </a:t>
            </a:r>
            <a:r>
              <a:rPr sz="1400" spc="-40" dirty="0" smtClean="0">
                <a:latin typeface="Verdana"/>
                <a:cs typeface="Verdana"/>
              </a:rPr>
              <a:t>и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среднего</a:t>
            </a:r>
            <a:r>
              <a:rPr sz="1400" spc="-35" dirty="0" smtClean="0">
                <a:latin typeface="Verdana"/>
                <a:cs typeface="Verdana"/>
              </a:rPr>
              <a:t> </a:t>
            </a:r>
            <a:r>
              <a:rPr sz="1400" spc="-10" dirty="0" err="1" smtClean="0">
                <a:latin typeface="Verdana"/>
                <a:cs typeface="Verdana"/>
              </a:rPr>
              <a:t>предпринимательства</a:t>
            </a:r>
            <a:r>
              <a:rPr sz="1400" spc="-10" dirty="0" smtClean="0"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51913"/>
              </p:ext>
            </p:extLst>
          </p:nvPr>
        </p:nvGraphicFramePr>
        <p:xfrm>
          <a:off x="87970" y="1324573"/>
          <a:ext cx="6691163" cy="6022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798"/>
                <a:gridCol w="1721181"/>
                <a:gridCol w="1577592"/>
                <a:gridCol w="1362522"/>
                <a:gridCol w="788796"/>
                <a:gridCol w="860274"/>
              </a:tblGrid>
              <a:tr h="505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568960" marR="337820" indent="-152400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площадки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ts val="118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Микрорайон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360680" algn="ctr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Кадастровый номер/ квартал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83820" indent="-177165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Площадь,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кв.м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32410" indent="-134620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Катего- рия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50495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земель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</a:tr>
              <a:tr h="504334">
                <a:tc>
                  <a:txBody>
                    <a:bodyPr/>
                    <a:lstStyle/>
                    <a:p>
                      <a:pPr marL="210185" algn="ctr">
                        <a:lnSpc>
                          <a:spcPts val="1185"/>
                        </a:lnSpc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Революции</a:t>
                      </a: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проспект, 51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29944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Юго- </a:t>
                      </a: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западная промзона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85"/>
                        </a:lnSpc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76:20:070801:12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85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11352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85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89176">
                <a:tc>
                  <a:txBody>
                    <a:bodyPr/>
                    <a:lstStyle/>
                    <a:p>
                      <a:pPr marL="210185" algn="ctr">
                        <a:lnSpc>
                          <a:spcPts val="1185"/>
                        </a:lnSpc>
                      </a:pPr>
                      <a:r>
                        <a:rPr lang="ru-RU" sz="10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Революции</a:t>
                      </a: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проспект, 23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85"/>
                        </a:lnSpc>
                      </a:pP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Веретье-</a:t>
                      </a: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85"/>
                        </a:lnSpc>
                      </a:pP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76:20:070604:222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85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1669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85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ИТ4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88548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lang="ru-RU" sz="10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Баррикадная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43*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76:20:060107:29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3491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lang="ru-RU" sz="10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Баррикадная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39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76:20:060107:28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2693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lang="ru-RU" sz="10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Софийская,</a:t>
                      </a:r>
                      <a:r>
                        <a:rPr sz="1000" spc="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112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Софийский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76:20:100402:9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3000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lang="ru-RU" sz="10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Софийская,</a:t>
                      </a:r>
                      <a:r>
                        <a:rPr sz="1000" spc="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90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Софийский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76:20:100306:217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9542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lang="ru-RU" sz="10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7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Луговая,</a:t>
                      </a: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35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Зечеремушный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76:20:110128:106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4800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lang="ru-RU" sz="10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Рабочая,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Зечеремушный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76:20:110110:178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821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Николая</a:t>
                      </a:r>
                      <a:r>
                        <a:rPr sz="10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Невского,</a:t>
                      </a:r>
                      <a:r>
                        <a:rPr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Мариевка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76:20:100525:446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4000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Николая</a:t>
                      </a:r>
                      <a:r>
                        <a:rPr sz="10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Невского,</a:t>
                      </a:r>
                      <a:r>
                        <a:rPr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Мариевка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76:20:000000:2910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27500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ts val="1190"/>
                        </a:lnSpc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Северный</a:t>
                      </a:r>
                      <a:r>
                        <a:rPr sz="10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переулок,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52</a:t>
                      </a: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76:20:030532:6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3203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16412">
                <a:tc>
                  <a:txBody>
                    <a:bodyPr/>
                    <a:lstStyle/>
                    <a:p>
                      <a:pPr marL="217804" algn="ctr">
                        <a:lnSpc>
                          <a:spcPts val="1190"/>
                        </a:lnSpc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</a:pP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Карякинская,</a:t>
                      </a:r>
                      <a:r>
                        <a:rPr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Центр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90"/>
                        </a:lnSpc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76:20:080445:8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90"/>
                        </a:lnSpc>
                      </a:pP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480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</a:t>
                      </a:r>
                      <a:r>
                        <a:rPr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ИЦ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Малая</a:t>
                      </a:r>
                      <a:r>
                        <a:rPr sz="10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Вонговская</a:t>
                      </a:r>
                      <a:r>
                        <a:rPr sz="1000" spc="-6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0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76:20:030532:5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2094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Арефинский</a:t>
                      </a:r>
                      <a:r>
                        <a:rPr sz="1000" spc="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000" spc="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15Б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76:20:030628:13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6000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Арефинский</a:t>
                      </a:r>
                      <a:r>
                        <a:rPr sz="1000" spc="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000" spc="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15В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6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76:20:030628:247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2717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Рулонный</a:t>
                      </a:r>
                      <a:r>
                        <a:rPr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переулок,</a:t>
                      </a:r>
                      <a:r>
                        <a:rPr sz="10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76:20:040502:7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2200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Окружная</a:t>
                      </a:r>
                      <a:r>
                        <a:rPr sz="10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дорога,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207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Восточная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76:20:120311:2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4001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Нефтяников</a:t>
                      </a:r>
                      <a:r>
                        <a:rPr sz="10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Им.</a:t>
                      </a:r>
                      <a:r>
                        <a:rPr sz="10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Кирова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76:20:120208:7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1163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66595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0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5536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Кораблестроителей,</a:t>
                      </a:r>
                      <a:r>
                        <a:rPr sz="1000" spc="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Северный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76:20:060203:1587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1858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91802">
                <a:tc gridSpan="4">
                  <a:txBody>
                    <a:bodyPr/>
                    <a:lstStyle/>
                    <a:p>
                      <a:pPr marL="210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cs typeface="Tahoma"/>
                        </a:rPr>
                        <a:t>Итог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92 584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70" y="7711116"/>
            <a:ext cx="390461" cy="3452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6858000" cy="1161415"/>
            <a:chOff x="0" y="0"/>
            <a:chExt cx="6858000" cy="11614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858000" cy="1031875"/>
            </a:xfrm>
            <a:custGeom>
              <a:avLst/>
              <a:gdLst/>
              <a:ahLst/>
              <a:cxnLst/>
              <a:rect l="l" t="t" r="r" b="b"/>
              <a:pathLst>
                <a:path w="6858000" h="1031875">
                  <a:moveTo>
                    <a:pt x="6858000" y="0"/>
                  </a:moveTo>
                  <a:lnTo>
                    <a:pt x="6015228" y="0"/>
                  </a:lnTo>
                  <a:lnTo>
                    <a:pt x="6003036" y="0"/>
                  </a:lnTo>
                  <a:lnTo>
                    <a:pt x="0" y="0"/>
                  </a:lnTo>
                  <a:lnTo>
                    <a:pt x="0" y="1031748"/>
                  </a:lnTo>
                  <a:lnTo>
                    <a:pt x="6003036" y="1031748"/>
                  </a:lnTo>
                  <a:lnTo>
                    <a:pt x="6015228" y="1031748"/>
                  </a:lnTo>
                  <a:lnTo>
                    <a:pt x="6015228" y="1017041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483" y="286511"/>
              <a:ext cx="4536948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591312"/>
              <a:ext cx="5509260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2510" y="352171"/>
            <a:ext cx="5193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943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Инвестиционные</a:t>
            </a:r>
            <a:r>
              <a:rPr sz="20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площадки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для 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многоквартирной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548ED4"/>
                </a:solidFill>
                <a:latin typeface="Tahoma"/>
                <a:cs typeface="Tahoma"/>
              </a:rPr>
              <a:t>жилищной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застройки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2918" y="8847226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3</a:t>
            </a:r>
            <a:r>
              <a:rPr lang="ru-RU"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800" y="7450482"/>
            <a:ext cx="6372225" cy="151574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R="133350" algn="ctr">
              <a:lnSpc>
                <a:spcPct val="100000"/>
              </a:lnSpc>
              <a:spcBef>
                <a:spcPts val="1105"/>
              </a:spcBef>
            </a:pPr>
            <a:r>
              <a:rPr sz="1800" spc="-10" dirty="0">
                <a:latin typeface="Calibri"/>
                <a:cs typeface="Calibri"/>
                <a:hlinkClick r:id="rId5"/>
              </a:rPr>
              <a:t>http://rybinsk.ru/economy/investicii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10" dirty="0">
                <a:latin typeface="Verdana"/>
                <a:cs typeface="Verdana"/>
              </a:rPr>
              <a:t>Подробная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информация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об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инвестиционных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площадках</a:t>
            </a:r>
            <a:endParaRPr sz="16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города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размещена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официальном</a:t>
            </a:r>
            <a:r>
              <a:rPr sz="1600" spc="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сайте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администрации </a:t>
            </a:r>
            <a:r>
              <a:rPr sz="1600" spc="-25" dirty="0">
                <a:latin typeface="Verdana"/>
                <a:cs typeface="Verdana"/>
              </a:rPr>
              <a:t>Рыбинска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215" dirty="0">
                <a:latin typeface="Verdana"/>
                <a:cs typeface="Verdana"/>
              </a:rPr>
              <a:t>в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разделе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Экономика,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Инвестиции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/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Инвестиции </a:t>
            </a:r>
            <a:r>
              <a:rPr sz="1600" spc="-50" dirty="0">
                <a:latin typeface="Verdana"/>
                <a:cs typeface="Verdana"/>
              </a:rPr>
              <a:t>в </a:t>
            </a:r>
            <a:r>
              <a:rPr sz="1600" spc="-10" dirty="0">
                <a:latin typeface="Verdana"/>
                <a:cs typeface="Verdana"/>
              </a:rPr>
              <a:t>Рыбинск</a:t>
            </a:r>
            <a:endParaRPr sz="1600" dirty="0">
              <a:latin typeface="Verdana"/>
              <a:cs typeface="Verdan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63753"/>
              </p:ext>
            </p:extLst>
          </p:nvPr>
        </p:nvGraphicFramePr>
        <p:xfrm>
          <a:off x="0" y="1080895"/>
          <a:ext cx="6811007" cy="4786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495"/>
                <a:gridCol w="1727835"/>
                <a:gridCol w="1511934"/>
                <a:gridCol w="1367789"/>
                <a:gridCol w="863600"/>
                <a:gridCol w="935354"/>
              </a:tblGrid>
              <a:tr h="593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826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площадки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Микрорайон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4819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Кадастровы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000" b="1" spc="1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номер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1568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Площадь,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кв.м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1873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Категория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земель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</a:tr>
              <a:tr h="395241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Черепанова</a:t>
                      </a: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0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17а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Веретье-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76:20:070603:53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2960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27522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Проектная,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Переборы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76:20:050405:29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5191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27522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Колышкина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0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Заволжье-2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76:20:040439:4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4500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95241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Ширшова,</a:t>
                      </a: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Заволжье-2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76:20:0000002631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3931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1817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Баррикадная,</a:t>
                      </a: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34а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76:20:060106:217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3965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1817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Партизанская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76:20:060106:218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6744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65039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Бульвар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лет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71120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Рыбинска,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Волжский</a:t>
                      </a:r>
                      <a:r>
                        <a:rPr sz="10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поселок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76:20:010511:28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3900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65039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419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Тракт</a:t>
                      </a:r>
                      <a:r>
                        <a:rPr sz="10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Переборский, 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земельный</a:t>
                      </a: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участок</a:t>
                      </a: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3п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r>
                        <a:rPr sz="1000" spc="-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76:20:070403:216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234233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65039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2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419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Переборский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тракт, 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земельный</a:t>
                      </a:r>
                      <a:r>
                        <a:rPr sz="10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участок</a:t>
                      </a: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7п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r>
                        <a:rPr sz="1000" spc="-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76:20:070403:215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92706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8931">
                <a:tc gridSpan="4"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Итого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b="1" spc="-10" dirty="0" smtClean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000" b="1" spc="-10" dirty="0" smtClean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58130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332230"/>
            <a:chOff x="0" y="0"/>
            <a:chExt cx="6858000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286511"/>
              <a:ext cx="4709160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648" y="591312"/>
              <a:ext cx="2607564" cy="5699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352171"/>
            <a:ext cx="6702425" cy="5024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30"/>
              </a:spcBef>
            </a:pPr>
            <a:endParaRPr lang="ru-RU" sz="2000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lang="ru-RU"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000" dirty="0">
              <a:latin typeface="Tahoma"/>
              <a:cs typeface="Tahoma"/>
            </a:endParaRPr>
          </a:p>
          <a:p>
            <a:pPr marL="12700" marR="6985">
              <a:lnSpc>
                <a:spcPct val="100000"/>
              </a:lnSpc>
              <a:tabLst>
                <a:tab pos="1635760" algn="l"/>
                <a:tab pos="3460750" algn="l"/>
                <a:tab pos="4384675" algn="l"/>
                <a:tab pos="5635625" algn="l"/>
              </a:tabLst>
            </a:pPr>
            <a:r>
              <a:rPr sz="1400" spc="-10" dirty="0">
                <a:latin typeface="Verdana"/>
                <a:cs typeface="Verdana"/>
              </a:rPr>
              <a:t>Коммунальная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инфраструктура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города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отличается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5" dirty="0">
                <a:latin typeface="Verdana"/>
                <a:cs typeface="Verdana"/>
              </a:rPr>
              <a:t>устойчивым </a:t>
            </a:r>
            <a:r>
              <a:rPr sz="1400" dirty="0">
                <a:latin typeface="Verdana"/>
                <a:cs typeface="Verdana"/>
              </a:rPr>
              <a:t>энергообеспечением,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надежностью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и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отсутствием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крупных</a:t>
            </a:r>
            <a:r>
              <a:rPr sz="1400" spc="-10" dirty="0">
                <a:latin typeface="Verdana"/>
                <a:cs typeface="Verdana"/>
              </a:rPr>
              <a:t> аварий.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400" spc="-25" dirty="0">
                <a:latin typeface="Verdana"/>
                <a:cs typeface="Verdana"/>
              </a:rPr>
              <a:t>Энергетическая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инфраструктура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города </a:t>
            </a:r>
            <a:r>
              <a:rPr sz="1400" spc="-10" dirty="0">
                <a:latin typeface="Verdana"/>
                <a:cs typeface="Verdana"/>
              </a:rPr>
              <a:t>представлена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предприятиями:</a:t>
            </a:r>
            <a:endParaRPr sz="1400" dirty="0">
              <a:latin typeface="Verdana"/>
              <a:cs typeface="Verdana"/>
            </a:endParaRPr>
          </a:p>
          <a:p>
            <a:pPr marL="12700" marR="5715" indent="107950">
              <a:lnSpc>
                <a:spcPct val="100000"/>
              </a:lnSpc>
              <a:spcBef>
                <a:spcPts val="1680"/>
              </a:spcBef>
              <a:buSzPct val="92857"/>
              <a:buFont typeface="Verdana"/>
              <a:buChar char="•"/>
              <a:tabLst>
                <a:tab pos="120650" algn="l"/>
                <a:tab pos="454025" algn="l"/>
                <a:tab pos="1776095" algn="l"/>
                <a:tab pos="2666365" algn="l"/>
                <a:tab pos="3806190" algn="l"/>
                <a:tab pos="4992370" algn="l"/>
                <a:tab pos="5763895" algn="l"/>
              </a:tabLst>
            </a:pPr>
            <a:r>
              <a:rPr sz="1400" b="1" spc="-25" dirty="0">
                <a:latin typeface="Tahoma"/>
                <a:cs typeface="Tahoma"/>
              </a:rPr>
              <a:t>ГП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Ярославской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области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«Северный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водоканал»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spc="-10" dirty="0">
                <a:latin typeface="Verdana"/>
                <a:cs typeface="Verdana"/>
              </a:rPr>
              <a:t>(услуги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40" dirty="0">
                <a:latin typeface="Verdana"/>
                <a:cs typeface="Verdana"/>
              </a:rPr>
              <a:t>холодного </a:t>
            </a:r>
            <a:r>
              <a:rPr sz="1400" spc="-10" dirty="0">
                <a:latin typeface="Verdana"/>
                <a:cs typeface="Verdana"/>
              </a:rPr>
              <a:t>водоснабжения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и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водоотведения);</a:t>
            </a:r>
            <a:endParaRPr sz="1400" dirty="0">
              <a:latin typeface="Verdana"/>
              <a:cs typeface="Verdana"/>
            </a:endParaRPr>
          </a:p>
          <a:p>
            <a:pPr marL="12700" marR="6985" indent="107950">
              <a:lnSpc>
                <a:spcPct val="100000"/>
              </a:lnSpc>
              <a:buSzPct val="92857"/>
              <a:buFont typeface="Verdana"/>
              <a:buChar char="•"/>
              <a:tabLst>
                <a:tab pos="120650" algn="l"/>
                <a:tab pos="734695" algn="l"/>
                <a:tab pos="1966595" algn="l"/>
                <a:tab pos="3171190" algn="l"/>
                <a:tab pos="3978910" algn="l"/>
                <a:tab pos="5657215" algn="l"/>
                <a:tab pos="5931535" algn="l"/>
              </a:tabLst>
            </a:pPr>
            <a:r>
              <a:rPr sz="1400" b="1" spc="65" dirty="0">
                <a:latin typeface="Tahoma"/>
                <a:cs typeface="Tahoma"/>
              </a:rPr>
              <a:t>ООО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«Рыбинская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генерация»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spc="-10" dirty="0">
                <a:latin typeface="Verdana"/>
                <a:cs typeface="Verdana"/>
              </a:rPr>
              <a:t>(услуги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теплоснабжения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0" dirty="0">
                <a:latin typeface="Verdana"/>
                <a:cs typeface="Verdana"/>
              </a:rPr>
              <a:t>и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70" dirty="0">
                <a:latin typeface="Verdana"/>
                <a:cs typeface="Verdana"/>
              </a:rPr>
              <a:t>горячего </a:t>
            </a:r>
            <a:r>
              <a:rPr sz="1400" spc="-10" dirty="0">
                <a:latin typeface="Verdana"/>
                <a:cs typeface="Verdana"/>
              </a:rPr>
              <a:t>водоснабжения);</a:t>
            </a:r>
            <a:endParaRPr sz="1400" dirty="0">
              <a:latin typeface="Verdana"/>
              <a:cs typeface="Verdana"/>
            </a:endParaRPr>
          </a:p>
          <a:p>
            <a:pPr marL="12700" marR="5715" indent="107950">
              <a:lnSpc>
                <a:spcPct val="100000"/>
              </a:lnSpc>
              <a:spcBef>
                <a:spcPts val="5"/>
              </a:spcBef>
              <a:buSzPct val="92857"/>
              <a:buFont typeface="Verdana"/>
              <a:buChar char="•"/>
              <a:tabLst>
                <a:tab pos="120650" algn="l"/>
                <a:tab pos="710565" algn="l"/>
                <a:tab pos="2738120" algn="l"/>
                <a:tab pos="3931285" algn="l"/>
                <a:tab pos="5361305" algn="l"/>
              </a:tabLst>
            </a:pPr>
            <a:r>
              <a:rPr sz="1400" b="1" spc="65" dirty="0">
                <a:latin typeface="Tahoma"/>
                <a:cs typeface="Tahoma"/>
              </a:rPr>
              <a:t>ОАО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«Рыбинскгазсервис»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spc="-10" dirty="0">
                <a:latin typeface="Verdana"/>
                <a:cs typeface="Verdana"/>
              </a:rPr>
              <a:t>(прокладка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газопроводов,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обслуживание </a:t>
            </a:r>
            <a:r>
              <a:rPr sz="1400" spc="-50" dirty="0">
                <a:latin typeface="Verdana"/>
                <a:cs typeface="Verdana"/>
              </a:rPr>
              <a:t>газового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оборудования,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газовое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обеспечение);</a:t>
            </a:r>
            <a:endParaRPr sz="1400" dirty="0">
              <a:latin typeface="Verdana"/>
              <a:cs typeface="Verdana"/>
            </a:endParaRPr>
          </a:p>
          <a:p>
            <a:pPr marL="12700" marR="5080" indent="107950">
              <a:lnSpc>
                <a:spcPct val="100000"/>
              </a:lnSpc>
              <a:buSzPct val="92857"/>
              <a:buFont typeface="Verdana"/>
              <a:buChar char="•"/>
              <a:tabLst>
                <a:tab pos="120650" algn="l"/>
                <a:tab pos="785495" algn="l"/>
                <a:tab pos="1840230" algn="l"/>
                <a:tab pos="3432810" algn="l"/>
                <a:tab pos="4636135" algn="l"/>
                <a:tab pos="5556250" algn="l"/>
              </a:tabLst>
            </a:pPr>
            <a:r>
              <a:rPr sz="1400" b="1" spc="65" dirty="0">
                <a:latin typeface="Tahoma"/>
                <a:cs typeface="Tahoma"/>
              </a:rPr>
              <a:t>ООО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«Газпром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межрегионгаз»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Рыбинский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10" dirty="0">
                <a:latin typeface="Tahoma"/>
                <a:cs typeface="Tahoma"/>
              </a:rPr>
              <a:t>филиал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spc="-35" dirty="0">
                <a:latin typeface="Verdana"/>
                <a:cs typeface="Verdana"/>
              </a:rPr>
              <a:t>(реализация </a:t>
            </a:r>
            <a:r>
              <a:rPr sz="1400" spc="-10" dirty="0">
                <a:latin typeface="Verdana"/>
                <a:cs typeface="Verdana"/>
              </a:rPr>
              <a:t>природного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газа);</a:t>
            </a:r>
            <a:endParaRPr sz="1400" dirty="0">
              <a:latin typeface="Verdana"/>
              <a:cs typeface="Verdana"/>
            </a:endParaRPr>
          </a:p>
          <a:p>
            <a:pPr marL="12700" marR="5715" indent="107950">
              <a:lnSpc>
                <a:spcPct val="100000"/>
              </a:lnSpc>
              <a:buSzPct val="92857"/>
              <a:buFont typeface="Verdana"/>
              <a:buChar char="•"/>
              <a:tabLst>
                <a:tab pos="120650" algn="l"/>
              </a:tabLst>
            </a:pPr>
            <a:r>
              <a:rPr sz="1400" b="1" spc="90" dirty="0">
                <a:latin typeface="Tahoma"/>
                <a:cs typeface="Tahoma"/>
              </a:rPr>
              <a:t>ОАО</a:t>
            </a:r>
            <a:r>
              <a:rPr sz="1400" b="1" spc="3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«Газпромнефть</a:t>
            </a:r>
            <a:r>
              <a:rPr sz="1400" b="1" spc="35" dirty="0">
                <a:latin typeface="Tahoma"/>
                <a:cs typeface="Tahoma"/>
              </a:rPr>
              <a:t> </a:t>
            </a:r>
            <a:r>
              <a:rPr sz="1400" b="1" spc="-190" dirty="0">
                <a:latin typeface="Tahoma"/>
                <a:cs typeface="Tahoma"/>
              </a:rPr>
              <a:t>–</a:t>
            </a:r>
            <a:r>
              <a:rPr sz="1400" b="1" spc="40" dirty="0">
                <a:latin typeface="Tahoma"/>
                <a:cs typeface="Tahoma"/>
              </a:rPr>
              <a:t> </a:t>
            </a:r>
            <a:r>
              <a:rPr sz="1400" b="1" spc="-80" dirty="0">
                <a:latin typeface="Tahoma"/>
                <a:cs typeface="Tahoma"/>
              </a:rPr>
              <a:t>Терминал»</a:t>
            </a:r>
            <a:r>
              <a:rPr sz="1400" b="1" spc="45" dirty="0">
                <a:latin typeface="Tahoma"/>
                <a:cs typeface="Tahoma"/>
              </a:rPr>
              <a:t> </a:t>
            </a:r>
            <a:r>
              <a:rPr sz="1400" spc="-70" dirty="0">
                <a:latin typeface="Verdana"/>
                <a:cs typeface="Verdana"/>
              </a:rPr>
              <a:t>(розничная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продажа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нефтепродуктов, </a:t>
            </a:r>
            <a:r>
              <a:rPr sz="1400" spc="-40" dirty="0">
                <a:latin typeface="Verdana"/>
                <a:cs typeface="Verdana"/>
              </a:rPr>
              <a:t>производство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тепловой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энергии,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горячего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водоснабжения);</a:t>
            </a:r>
            <a:endParaRPr sz="1400" dirty="0">
              <a:latin typeface="Verdana"/>
              <a:cs typeface="Verdana"/>
            </a:endParaRPr>
          </a:p>
          <a:p>
            <a:pPr marL="120650" indent="-107950">
              <a:lnSpc>
                <a:spcPct val="100000"/>
              </a:lnSpc>
              <a:buSzPct val="92857"/>
              <a:buFont typeface="Verdana"/>
              <a:buChar char="•"/>
              <a:tabLst>
                <a:tab pos="120650" algn="l"/>
              </a:tabLst>
            </a:pPr>
            <a:r>
              <a:rPr sz="1400" b="1" spc="90" dirty="0">
                <a:latin typeface="Tahoma"/>
                <a:cs typeface="Tahoma"/>
              </a:rPr>
              <a:t>ОАО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«Рыбинская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городская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электросеть»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Verdana"/>
                <a:cs typeface="Verdana"/>
              </a:rPr>
              <a:t>(электроснабжение);</a:t>
            </a:r>
            <a:endParaRPr sz="1400" dirty="0">
              <a:latin typeface="Verdana"/>
              <a:cs typeface="Verdana"/>
            </a:endParaRPr>
          </a:p>
          <a:p>
            <a:pPr marL="12700" marR="1049655" indent="107950">
              <a:lnSpc>
                <a:spcPct val="100000"/>
              </a:lnSpc>
              <a:buSzPct val="92857"/>
              <a:buFont typeface="Verdana"/>
              <a:buChar char="•"/>
              <a:tabLst>
                <a:tab pos="120650" algn="l"/>
              </a:tabLst>
            </a:pPr>
            <a:r>
              <a:rPr sz="1400" b="1" spc="-60" dirty="0">
                <a:latin typeface="Tahoma"/>
                <a:cs typeface="Tahoma"/>
              </a:rPr>
              <a:t>Рыбинский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филиал</a:t>
            </a:r>
            <a:r>
              <a:rPr sz="1400" b="1" spc="3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ПАО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65" dirty="0">
                <a:latin typeface="Tahoma"/>
                <a:cs typeface="Tahoma"/>
              </a:rPr>
              <a:t>«ТНС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энерго»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spc="-130" dirty="0">
                <a:latin typeface="Verdana"/>
                <a:cs typeface="Verdana"/>
              </a:rPr>
              <a:t>(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электроснабжение); </a:t>
            </a:r>
            <a:r>
              <a:rPr sz="1400" dirty="0">
                <a:latin typeface="Verdana"/>
                <a:cs typeface="Verdana"/>
              </a:rPr>
              <a:t>И</a:t>
            </a:r>
            <a:r>
              <a:rPr sz="1400" spc="35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другие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предприятия,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производящие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энергоресурсы.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2918" y="8847226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3</a:t>
            </a:r>
            <a:r>
              <a:rPr lang="ru-RU" sz="1200" b="1" spc="-65" dirty="0" smtClean="0">
                <a:solidFill>
                  <a:srgbClr val="17375E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4109" y="6086347"/>
            <a:ext cx="2475478" cy="6185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976" y="7307580"/>
            <a:ext cx="1368552" cy="13685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9515" y="6947916"/>
            <a:ext cx="2039112" cy="16916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5609" y="7396402"/>
            <a:ext cx="2292004" cy="10567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547" y="5975603"/>
            <a:ext cx="2263140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53" y="5464648"/>
            <a:ext cx="6858000" cy="36793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858000" cy="972819"/>
          </a:xfrm>
          <a:custGeom>
            <a:avLst/>
            <a:gdLst/>
            <a:ahLst/>
            <a:cxnLst/>
            <a:rect l="l" t="t" r="r" b="b"/>
            <a:pathLst>
              <a:path w="6858000" h="972819">
                <a:moveTo>
                  <a:pt x="3599688" y="0"/>
                </a:moveTo>
                <a:lnTo>
                  <a:pt x="0" y="0"/>
                </a:lnTo>
                <a:lnTo>
                  <a:pt x="0" y="972312"/>
                </a:lnTo>
                <a:lnTo>
                  <a:pt x="2205355" y="972312"/>
                </a:lnTo>
                <a:lnTo>
                  <a:pt x="3599688" y="0"/>
                </a:lnTo>
                <a:close/>
              </a:path>
              <a:path w="6858000" h="972819">
                <a:moveTo>
                  <a:pt x="6858000" y="0"/>
                </a:moveTo>
                <a:lnTo>
                  <a:pt x="4580763" y="0"/>
                </a:lnTo>
                <a:lnTo>
                  <a:pt x="3140964" y="972312"/>
                </a:lnTo>
                <a:lnTo>
                  <a:pt x="6858000" y="972312"/>
                </a:lnTo>
                <a:lnTo>
                  <a:pt x="685800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788" y="118998"/>
            <a:ext cx="1738630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Администрация городского округа </a:t>
            </a:r>
            <a:r>
              <a:rPr sz="1400" b="1" dirty="0">
                <a:solidFill>
                  <a:srgbClr val="548ED4"/>
                </a:solidFill>
                <a:latin typeface="Tahoma"/>
                <a:cs typeface="Tahoma"/>
              </a:rPr>
              <a:t>город</a:t>
            </a:r>
            <a:r>
              <a:rPr sz="1400" b="1" spc="-8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Рыбинск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6458" y="281127"/>
            <a:ext cx="2066925" cy="452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5"/>
              </a:spcBef>
            </a:pPr>
            <a:r>
              <a:rPr sz="1400" b="1" spc="-45" dirty="0">
                <a:solidFill>
                  <a:srgbClr val="548ED4"/>
                </a:solidFill>
                <a:latin typeface="Tahoma"/>
                <a:cs typeface="Tahoma"/>
              </a:rPr>
              <a:t>Рыбинск</a:t>
            </a:r>
            <a:r>
              <a:rPr sz="14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95" dirty="0">
                <a:solidFill>
                  <a:srgbClr val="548ED4"/>
                </a:solidFill>
                <a:latin typeface="Tahoma"/>
                <a:cs typeface="Tahoma"/>
              </a:rPr>
              <a:t>–</a:t>
            </a:r>
            <a:r>
              <a:rPr sz="14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территория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675"/>
              </a:lnSpc>
            </a:pPr>
            <a:r>
              <a:rPr sz="1400" b="1" spc="-10" dirty="0">
                <a:solidFill>
                  <a:srgbClr val="548ED4"/>
                </a:solidFill>
                <a:latin typeface="Tahoma"/>
                <a:cs typeface="Tahoma"/>
              </a:rPr>
              <a:t>инвестиций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5" y="108204"/>
            <a:ext cx="595884" cy="7193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64956" y="1277099"/>
            <a:ext cx="485858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55015">
              <a:lnSpc>
                <a:spcPct val="100000"/>
              </a:lnSpc>
              <a:spcBef>
                <a:spcPts val="1280"/>
              </a:spcBef>
            </a:pPr>
            <a:r>
              <a:rPr sz="1400" spc="-40" dirty="0" err="1" smtClean="0">
                <a:latin typeface="Verdana"/>
                <a:cs typeface="Verdana"/>
              </a:rPr>
              <a:t>Глава</a:t>
            </a:r>
            <a:r>
              <a:rPr sz="1400" spc="-65" dirty="0" smtClean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городского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округа </a:t>
            </a:r>
            <a:r>
              <a:rPr sz="1400" dirty="0">
                <a:latin typeface="Verdana"/>
                <a:cs typeface="Verdana"/>
              </a:rPr>
              <a:t>город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Рыбинск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latin typeface="Verdana"/>
                <a:cs typeface="Verdana"/>
              </a:rPr>
              <a:t>Рудаков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 err="1">
                <a:latin typeface="Verdana"/>
                <a:cs typeface="Verdana"/>
              </a:rPr>
              <a:t>Дмитрий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5" dirty="0" err="1" smtClean="0">
                <a:latin typeface="Verdana"/>
                <a:cs typeface="Verdana"/>
              </a:rPr>
              <a:t>Станиславович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endParaRPr lang="ru-RU" sz="1400" spc="-25" dirty="0" smtClean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125" dirty="0" err="1" smtClean="0">
                <a:latin typeface="Verdana"/>
                <a:cs typeface="Verdana"/>
              </a:rPr>
              <a:t>тел</a:t>
            </a:r>
            <a:r>
              <a:rPr sz="1400" spc="-125" dirty="0" smtClean="0">
                <a:latin typeface="Verdana"/>
                <a:cs typeface="Verdana"/>
              </a:rPr>
              <a:t>.:</a:t>
            </a:r>
            <a:r>
              <a:rPr lang="ru-RU" sz="1400" spc="-125" dirty="0">
                <a:latin typeface="Verdana"/>
                <a:cs typeface="Verdana"/>
              </a:rPr>
              <a:t> </a:t>
            </a:r>
            <a:r>
              <a:rPr sz="1400" spc="-125" dirty="0" smtClean="0">
                <a:latin typeface="Verdana"/>
                <a:cs typeface="Verdana"/>
              </a:rPr>
              <a:t>8</a:t>
            </a:r>
            <a:r>
              <a:rPr sz="1400" spc="-65" dirty="0" smtClean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(4855)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29-00-</a:t>
            </a:r>
            <a:r>
              <a:rPr sz="1400" spc="-25" dirty="0">
                <a:latin typeface="Verdana"/>
                <a:cs typeface="Verdana"/>
              </a:rPr>
              <a:t>02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  <a:hlinkClick r:id="rId4"/>
              </a:rPr>
              <a:t>office@rybadm.ru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7496" y="3886200"/>
            <a:ext cx="419883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70" dirty="0" smtClean="0">
                <a:latin typeface="Verdana"/>
                <a:cs typeface="Verdana"/>
              </a:rPr>
              <a:t>Замести</a:t>
            </a:r>
            <a:r>
              <a:rPr lang="ru-RU" sz="1400" spc="-70" dirty="0">
                <a:latin typeface="Verdana"/>
                <a:cs typeface="Verdana"/>
              </a:rPr>
              <a:t>т</a:t>
            </a:r>
            <a:r>
              <a:rPr lang="ru-RU" sz="1400" spc="-70" dirty="0" smtClean="0">
                <a:latin typeface="Verdana"/>
                <a:cs typeface="Verdana"/>
              </a:rPr>
              <a:t>ель инвестиционного уполномоченного- </a:t>
            </a:r>
            <a:r>
              <a:rPr lang="ru-RU" sz="1400" spc="-70" dirty="0">
                <a:latin typeface="Verdana"/>
                <a:cs typeface="Verdana"/>
              </a:rPr>
              <a:t>н</a:t>
            </a:r>
            <a:r>
              <a:rPr sz="1400" spc="-70" dirty="0" err="1" smtClean="0">
                <a:latin typeface="Verdana"/>
                <a:cs typeface="Verdana"/>
              </a:rPr>
              <a:t>ачальник</a:t>
            </a:r>
            <a:r>
              <a:rPr sz="1400" spc="-40" dirty="0" smtClean="0">
                <a:latin typeface="Verdana"/>
                <a:cs typeface="Verdana"/>
              </a:rPr>
              <a:t> </a:t>
            </a:r>
            <a:r>
              <a:rPr sz="1400" spc="-10" dirty="0" err="1" smtClean="0">
                <a:latin typeface="Verdana"/>
                <a:cs typeface="Verdana"/>
              </a:rPr>
              <a:t>управления</a:t>
            </a:r>
            <a:r>
              <a:rPr lang="ru-RU" sz="1400" dirty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экономического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развития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и </a:t>
            </a:r>
            <a:r>
              <a:rPr sz="1400" spc="-10" dirty="0">
                <a:latin typeface="Verdana"/>
                <a:cs typeface="Verdana"/>
              </a:rPr>
              <a:t>инвестиций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Мещеряков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Илья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Александрович </a:t>
            </a:r>
            <a:r>
              <a:rPr sz="1400" spc="-125" dirty="0">
                <a:latin typeface="Verdana"/>
                <a:cs typeface="Verdana"/>
              </a:rPr>
              <a:t>тел.: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lang="en-US" sz="1400" spc="-65" dirty="0" smtClean="0">
                <a:latin typeface="Verdana"/>
                <a:cs typeface="Verdana"/>
              </a:rPr>
              <a:t>          </a:t>
            </a:r>
            <a:endParaRPr lang="ru-RU" sz="1400" spc="-65" dirty="0" smtClean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125" dirty="0" smtClean="0">
                <a:latin typeface="Verdana"/>
                <a:cs typeface="Verdana"/>
              </a:rPr>
              <a:t>8</a:t>
            </a:r>
            <a:r>
              <a:rPr sz="1400" spc="-65" dirty="0" smtClean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(4855)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29-00-</a:t>
            </a:r>
            <a:r>
              <a:rPr sz="1400" spc="-25" dirty="0">
                <a:latin typeface="Verdana"/>
                <a:cs typeface="Verdana"/>
              </a:rPr>
              <a:t>35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  <a:hlinkClick r:id="rId5"/>
              </a:rPr>
              <a:t>econ@rybadm.ru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0" y="1975093"/>
            <a:ext cx="2487295" cy="7623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spc="-90" dirty="0">
                <a:latin typeface="Verdana"/>
                <a:cs typeface="Verdana"/>
              </a:rPr>
              <a:t>152900,</a:t>
            </a:r>
            <a:r>
              <a:rPr sz="1350" spc="130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Ярославская</a:t>
            </a:r>
            <a:r>
              <a:rPr sz="1350" spc="-150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обл., </a:t>
            </a:r>
            <a:r>
              <a:rPr sz="1350" spc="-150" dirty="0">
                <a:latin typeface="Verdana"/>
                <a:cs typeface="Verdana"/>
              </a:rPr>
              <a:t>г.</a:t>
            </a:r>
            <a:r>
              <a:rPr sz="1350" spc="-90" dirty="0">
                <a:latin typeface="Verdana"/>
                <a:cs typeface="Verdana"/>
              </a:rPr>
              <a:t> </a:t>
            </a:r>
            <a:r>
              <a:rPr sz="1350" spc="-45" dirty="0">
                <a:latin typeface="Verdana"/>
                <a:cs typeface="Verdana"/>
              </a:rPr>
              <a:t>Рыбинск,</a:t>
            </a:r>
            <a:r>
              <a:rPr sz="1350" spc="-95" dirty="0">
                <a:latin typeface="Verdana"/>
                <a:cs typeface="Verdana"/>
              </a:rPr>
              <a:t> </a:t>
            </a:r>
            <a:r>
              <a:rPr sz="1350" spc="-110" dirty="0">
                <a:latin typeface="Verdana"/>
                <a:cs typeface="Verdana"/>
              </a:rPr>
              <a:t>ул.</a:t>
            </a:r>
            <a:r>
              <a:rPr sz="1350" spc="-95" dirty="0">
                <a:latin typeface="Verdana"/>
                <a:cs typeface="Verdana"/>
              </a:rPr>
              <a:t> </a:t>
            </a:r>
            <a:r>
              <a:rPr sz="1350" spc="-30" dirty="0">
                <a:latin typeface="Verdana"/>
                <a:cs typeface="Verdana"/>
              </a:rPr>
              <a:t>Рабочая,</a:t>
            </a:r>
            <a:r>
              <a:rPr sz="1350" spc="-85" dirty="0">
                <a:latin typeface="Verdana"/>
                <a:cs typeface="Verdana"/>
              </a:rPr>
              <a:t> </a:t>
            </a:r>
            <a:r>
              <a:rPr sz="1350" spc="-80" dirty="0">
                <a:latin typeface="Verdana"/>
                <a:cs typeface="Verdana"/>
              </a:rPr>
              <a:t>д. </a:t>
            </a:r>
            <a:r>
              <a:rPr sz="1350" spc="-65" dirty="0">
                <a:latin typeface="Verdana"/>
                <a:cs typeface="Verdana"/>
              </a:rPr>
              <a:t>1</a:t>
            </a:r>
            <a:endParaRPr sz="1350" dirty="0">
              <a:latin typeface="Verdana"/>
              <a:cs typeface="Verdana"/>
            </a:endParaRPr>
          </a:p>
          <a:p>
            <a:pPr marL="45720">
              <a:lnSpc>
                <a:spcPct val="100000"/>
              </a:lnSpc>
              <a:spcBef>
                <a:spcPts val="780"/>
              </a:spcBef>
            </a:pPr>
            <a:r>
              <a:rPr sz="1500" b="1" spc="-35" dirty="0">
                <a:solidFill>
                  <a:srgbClr val="548ED4"/>
                </a:solidFill>
                <a:latin typeface="Tahoma"/>
                <a:cs typeface="Tahoma"/>
                <a:hlinkClick r:id="rId6"/>
              </a:rPr>
              <a:t>www.rybinsk.ru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9169" y="2444749"/>
            <a:ext cx="4608576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760">
              <a:lnSpc>
                <a:spcPct val="100000"/>
              </a:lnSpc>
              <a:spcBef>
                <a:spcPts val="100"/>
              </a:spcBef>
            </a:pPr>
            <a:r>
              <a:rPr lang="ru-RU" sz="1400" spc="-20" dirty="0" smtClean="0">
                <a:latin typeface="Verdana"/>
                <a:cs typeface="Verdana"/>
              </a:rPr>
              <a:t>Инвестиционный уполномоченный - </a:t>
            </a:r>
          </a:p>
          <a:p>
            <a:pPr marL="12700" marR="365760">
              <a:lnSpc>
                <a:spcPct val="100000"/>
              </a:lnSpc>
              <a:spcBef>
                <a:spcPts val="100"/>
              </a:spcBef>
            </a:pPr>
            <a:r>
              <a:rPr lang="ru-RU" sz="1400" spc="-20" dirty="0" smtClean="0">
                <a:latin typeface="Verdana"/>
                <a:cs typeface="Verdana"/>
              </a:rPr>
              <a:t>з</a:t>
            </a:r>
            <a:r>
              <a:rPr sz="1400" spc="-20" dirty="0" err="1" smtClean="0">
                <a:latin typeface="Verdana"/>
                <a:cs typeface="Verdana"/>
              </a:rPr>
              <a:t>аместитель</a:t>
            </a:r>
            <a:r>
              <a:rPr sz="1400" spc="-55" dirty="0" smtClean="0">
                <a:latin typeface="Verdana"/>
                <a:cs typeface="Verdana"/>
              </a:rPr>
              <a:t> </a:t>
            </a:r>
            <a:r>
              <a:rPr sz="1400" spc="-80" dirty="0" err="1">
                <a:latin typeface="Verdana"/>
                <a:cs typeface="Verdana"/>
              </a:rPr>
              <a:t>Главы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 err="1" smtClean="0">
                <a:latin typeface="Verdana"/>
                <a:cs typeface="Verdana"/>
              </a:rPr>
              <a:t>Администрации</a:t>
            </a:r>
            <a:r>
              <a:rPr lang="ru-RU" sz="1400" spc="-10" dirty="0">
                <a:latin typeface="Verdana"/>
                <a:cs typeface="Verdana"/>
              </a:rPr>
              <a:t> </a:t>
            </a:r>
            <a:r>
              <a:rPr lang="ru-RU" sz="1400" spc="-10" dirty="0" smtClean="0">
                <a:latin typeface="Verdana"/>
                <a:cs typeface="Verdana"/>
              </a:rPr>
              <a:t>по экономике и финансам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 sz="1400" spc="-60" dirty="0" smtClean="0">
                <a:latin typeface="Verdana"/>
                <a:cs typeface="Verdana"/>
              </a:rPr>
              <a:t>Морозов</a:t>
            </a:r>
            <a:r>
              <a:rPr sz="1400" spc="-65" dirty="0" smtClean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Евгений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Владимирович </a:t>
            </a:r>
            <a:r>
              <a:rPr sz="1400" spc="-125" dirty="0">
                <a:latin typeface="Verdana"/>
                <a:cs typeface="Verdana"/>
              </a:rPr>
              <a:t>тел.: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lang="en-US" sz="1400" spc="-65" dirty="0" smtClean="0">
                <a:latin typeface="Verdana"/>
                <a:cs typeface="Verdana"/>
              </a:rPr>
              <a:t>                      </a:t>
            </a:r>
            <a:r>
              <a:rPr lang="ru-RU" sz="1400" spc="-65" dirty="0" smtClean="0">
                <a:latin typeface="Verdana"/>
                <a:cs typeface="Verdana"/>
              </a:rPr>
              <a:t>       </a:t>
            </a:r>
            <a:r>
              <a:rPr sz="1400" spc="-125" dirty="0" smtClean="0">
                <a:latin typeface="Verdana"/>
                <a:cs typeface="Verdana"/>
              </a:rPr>
              <a:t>8</a:t>
            </a:r>
            <a:r>
              <a:rPr sz="1400" spc="-65" dirty="0" smtClean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(4855)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40" dirty="0" smtClean="0">
                <a:latin typeface="Verdana"/>
                <a:cs typeface="Verdana"/>
              </a:rPr>
              <a:t>29-00-</a:t>
            </a:r>
            <a:r>
              <a:rPr sz="1400" spc="-25" dirty="0" smtClean="0">
                <a:latin typeface="Verdana"/>
                <a:cs typeface="Verdana"/>
              </a:rPr>
              <a:t>06</a:t>
            </a:r>
            <a:r>
              <a:rPr lang="en-US" sz="1400" spc="-25" dirty="0" smtClean="0">
                <a:latin typeface="Verdana"/>
                <a:cs typeface="Verdana"/>
              </a:rPr>
              <a:t>   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  <a:hlinkClick r:id="rId7"/>
              </a:rPr>
              <a:t>zamecon@rybadm.ru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653" y="1055131"/>
            <a:ext cx="272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lang="ru-RU" b="1" spc="-10" dirty="0" smtClean="0">
                <a:solidFill>
                  <a:srgbClr val="548ED4"/>
                </a:solidFill>
                <a:latin typeface="Tahoma"/>
                <a:cs typeface="Tahoma"/>
              </a:rPr>
              <a:t>ДОБРО</a:t>
            </a:r>
            <a:endParaRPr lang="ru-RU" dirty="0" smtClean="0">
              <a:latin typeface="Tahoma"/>
              <a:cs typeface="Tahoma"/>
            </a:endParaRPr>
          </a:p>
          <a:p>
            <a:pPr marL="84455" marR="421640">
              <a:lnSpc>
                <a:spcPct val="100000"/>
              </a:lnSpc>
            </a:pPr>
            <a:r>
              <a:rPr lang="ru-RU" b="1" spc="-135" dirty="0" smtClean="0">
                <a:solidFill>
                  <a:srgbClr val="548ED4"/>
                </a:solidFill>
                <a:latin typeface="Tahoma"/>
                <a:cs typeface="Tahoma"/>
              </a:rPr>
              <a:t>ПОЖАЛОВАТЬ </a:t>
            </a:r>
            <a:r>
              <a:rPr lang="ru-RU" b="1" spc="-310" dirty="0" smtClean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lang="ru-RU" b="1" spc="-30" dirty="0" smtClean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lang="ru-RU" b="1" spc="-80" dirty="0" smtClean="0">
                <a:solidFill>
                  <a:srgbClr val="548ED4"/>
                </a:solidFill>
                <a:latin typeface="Tahoma"/>
                <a:cs typeface="Tahoma"/>
              </a:rPr>
              <a:t>РЫБИНСК!</a:t>
            </a:r>
            <a:endParaRPr lang="ru-RU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6657" y="391413"/>
            <a:ext cx="3965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Общая</a:t>
            </a:r>
            <a:r>
              <a:rPr sz="20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информация</a:t>
            </a:r>
            <a:r>
              <a:rPr sz="2000" b="1" spc="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о</a:t>
            </a:r>
            <a:r>
              <a:rPr sz="2000" b="1" spc="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городе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586" y="1388770"/>
            <a:ext cx="5176520" cy="296227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15"/>
              </a:spcBef>
            </a:pP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Год</a:t>
            </a:r>
            <a:r>
              <a:rPr sz="1600" b="1" spc="-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основания: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1071</a:t>
            </a:r>
            <a:endParaRPr sz="1600" dirty="0">
              <a:latin typeface="Tahoma"/>
              <a:cs typeface="Tahoma"/>
            </a:endParaRPr>
          </a:p>
          <a:p>
            <a:pPr marL="84455" marR="5080">
              <a:lnSpc>
                <a:spcPct val="118100"/>
              </a:lnSpc>
              <a:spcBef>
                <a:spcPts val="570"/>
              </a:spcBef>
            </a:pP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Второй</a:t>
            </a:r>
            <a:r>
              <a:rPr sz="1600" b="1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по</a:t>
            </a:r>
            <a:r>
              <a:rPr sz="1600" b="1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величине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город</a:t>
            </a:r>
            <a:r>
              <a:rPr sz="1600" b="1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Ярославской</a:t>
            </a: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области </a:t>
            </a: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Площадь:</a:t>
            </a:r>
            <a:r>
              <a:rPr sz="16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10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тыс.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га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6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84455">
              <a:lnSpc>
                <a:spcPct val="100000"/>
              </a:lnSpc>
            </a:pP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Население:</a:t>
            </a:r>
            <a:r>
              <a:rPr sz="1600" b="1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</a:t>
            </a:r>
            <a:r>
              <a:rPr lang="ru-RU"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67</a:t>
            </a:r>
            <a:r>
              <a:rPr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1600" b="1" spc="-1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7</a:t>
            </a:r>
            <a:r>
              <a:rPr sz="16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тыс.чел.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Автомобильное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сообщение:</a:t>
            </a:r>
            <a:endParaRPr sz="1600" dirty="0">
              <a:latin typeface="Tahoma"/>
              <a:cs typeface="Tahoma"/>
            </a:endParaRPr>
          </a:p>
          <a:p>
            <a:pPr marL="12700" marR="50800">
              <a:lnSpc>
                <a:spcPct val="100000"/>
              </a:lnSpc>
            </a:pP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80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r>
              <a:rPr sz="1600" b="1" spc="-1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до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Ярославля,</a:t>
            </a:r>
            <a:r>
              <a:rPr sz="16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360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до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Москвы,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730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до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Санкт-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Петербурга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5" y="4839392"/>
            <a:ext cx="908741" cy="9318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1824" y="4602861"/>
            <a:ext cx="5482590" cy="448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Воздушное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сообщение: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Международный</a:t>
            </a:r>
            <a:r>
              <a:rPr sz="16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аэропорт</a:t>
            </a:r>
            <a:r>
              <a:rPr sz="1600" b="1" spc="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федерального</a:t>
            </a:r>
            <a:r>
              <a:rPr sz="1600" b="1" spc="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значения</a:t>
            </a:r>
            <a:endParaRPr sz="1600">
              <a:latin typeface="Tahoma"/>
              <a:cs typeface="Tahoma"/>
            </a:endParaRPr>
          </a:p>
          <a:p>
            <a:pPr marL="12700" marR="643890">
              <a:lnSpc>
                <a:spcPct val="100000"/>
              </a:lnSpc>
            </a:pP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«Туношна»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548ED4"/>
                </a:solidFill>
                <a:latin typeface="Tahoma"/>
                <a:cs typeface="Tahoma"/>
              </a:rPr>
              <a:t>г.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Ярославль</a:t>
            </a:r>
            <a:r>
              <a:rPr sz="1600" b="1" spc="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rgbClr val="548ED4"/>
                </a:solidFill>
                <a:latin typeface="Tahoma"/>
                <a:cs typeface="Tahoma"/>
              </a:rPr>
              <a:t>(95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км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от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Рыбинска)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аэропорт</a:t>
            </a:r>
            <a:r>
              <a:rPr sz="1600" b="1" spc="8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548ED4"/>
                </a:solidFill>
                <a:latin typeface="Tahoma"/>
                <a:cs typeface="Tahoma"/>
              </a:rPr>
              <a:t>«Рыбинск»,</a:t>
            </a:r>
            <a:r>
              <a:rPr sz="1600" b="1" spc="9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д.</a:t>
            </a:r>
            <a:r>
              <a:rPr sz="1600" b="1" spc="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Староселье.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rgbClr val="548ED4"/>
                </a:solidFill>
                <a:latin typeface="Tahoma"/>
                <a:cs typeface="Tahoma"/>
              </a:rPr>
              <a:t>(11</a:t>
            </a:r>
            <a:r>
              <a:rPr sz="1600" b="1" spc="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r>
              <a:rPr sz="16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от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Рыбинска)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Водное</a:t>
            </a:r>
            <a:r>
              <a:rPr sz="1600" b="1" spc="-10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сообщение:</a:t>
            </a:r>
            <a:endParaRPr sz="1600">
              <a:latin typeface="Tahoma"/>
              <a:cs typeface="Tahoma"/>
            </a:endParaRPr>
          </a:p>
          <a:p>
            <a:pPr marL="12700" marR="467995">
              <a:lnSpc>
                <a:spcPct val="100000"/>
              </a:lnSpc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до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Москвы,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Санкт-Петербурга,</a:t>
            </a:r>
            <a:r>
              <a:rPr sz="1600" b="1" spc="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Петрозаводска,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Архангельска.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Речной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порт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«Рыбинск»,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пассажирские</a:t>
            </a:r>
            <a:r>
              <a:rPr sz="1600" b="1" spc="9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грузовые</a:t>
            </a:r>
            <a:r>
              <a:rPr sz="1600" b="1" spc="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перевозки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Железнодорожное</a:t>
            </a:r>
            <a:r>
              <a:rPr sz="16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сообщение: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65" dirty="0">
                <a:solidFill>
                  <a:srgbClr val="548ED4"/>
                </a:solidFill>
                <a:latin typeface="Tahoma"/>
                <a:cs typeface="Tahoma"/>
              </a:rPr>
              <a:t>Бологое-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Рыбинск-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Ярославль</a:t>
            </a:r>
            <a:r>
              <a:rPr sz="1600" b="1" spc="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45" dirty="0">
                <a:solidFill>
                  <a:srgbClr val="548ED4"/>
                </a:solidFill>
                <a:latin typeface="Tahoma"/>
                <a:cs typeface="Tahoma"/>
              </a:rPr>
              <a:t>–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магистраль,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связывающая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Латвию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Эстонию,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Псковскую,</a:t>
            </a:r>
            <a:endParaRPr sz="1600">
              <a:latin typeface="Tahoma"/>
              <a:cs typeface="Tahoma"/>
            </a:endParaRPr>
          </a:p>
          <a:p>
            <a:pPr marL="12700" marR="222250">
              <a:lnSpc>
                <a:spcPct val="100000"/>
              </a:lnSpc>
            </a:pP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Новгородскую</a:t>
            </a:r>
            <a:r>
              <a:rPr sz="16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Калининскую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области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170" dirty="0">
                <a:solidFill>
                  <a:srgbClr val="548ED4"/>
                </a:solidFill>
                <a:latin typeface="Tahoma"/>
                <a:cs typeface="Tahoma"/>
              </a:rPr>
              <a:t>с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севером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европейской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части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страны,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Уралом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Сибирью.</a:t>
            </a:r>
            <a:endParaRPr sz="1600">
              <a:latin typeface="Tahoma"/>
              <a:cs typeface="Tahoma"/>
            </a:endParaRPr>
          </a:p>
          <a:p>
            <a:pPr marL="12700" marR="81915">
              <a:lnSpc>
                <a:spcPct val="100000"/>
              </a:lnSpc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Транссибирская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магистраль</a:t>
            </a:r>
            <a:r>
              <a:rPr sz="1600" b="1" spc="-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проходит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через</a:t>
            </a:r>
            <a:r>
              <a:rPr sz="1600" b="1" spc="-7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город </a:t>
            </a: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Ярославль.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Станции: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548ED4"/>
                </a:solidFill>
                <a:latin typeface="Tahoma"/>
                <a:cs typeface="Tahoma"/>
              </a:rPr>
              <a:t>«Рыбинск-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Пассажирский»,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00" dirty="0">
                <a:solidFill>
                  <a:srgbClr val="548ED4"/>
                </a:solidFill>
                <a:latin typeface="Tahoma"/>
                <a:cs typeface="Tahoma"/>
              </a:rPr>
              <a:t>«Рыбинск-</a:t>
            </a:r>
            <a:r>
              <a:rPr sz="1600" b="1" spc="-110" dirty="0">
                <a:solidFill>
                  <a:srgbClr val="548ED4"/>
                </a:solidFill>
                <a:latin typeface="Tahoma"/>
                <a:cs typeface="Tahoma"/>
              </a:rPr>
              <a:t>Товарный»</a:t>
            </a:r>
            <a:r>
              <a:rPr sz="16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16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«Шлюзовая»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901" y="6131390"/>
            <a:ext cx="729945" cy="8344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411" y="7801437"/>
            <a:ext cx="851242" cy="725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104" y="3745241"/>
            <a:ext cx="740259" cy="7940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539803"/>
            <a:ext cx="735573" cy="8898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04" y="2691241"/>
            <a:ext cx="657041" cy="7316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5881" y="884570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7035" y="5719571"/>
            <a:ext cx="3140964" cy="32476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858000" cy="1332230"/>
          </a:xfrm>
          <a:custGeom>
            <a:avLst/>
            <a:gdLst/>
            <a:ahLst/>
            <a:cxnLst/>
            <a:rect l="l" t="t" r="r" b="b"/>
            <a:pathLst>
              <a:path w="6858000" h="1332230">
                <a:moveTo>
                  <a:pt x="6858000" y="0"/>
                </a:moveTo>
                <a:lnTo>
                  <a:pt x="6015228" y="0"/>
                </a:lnTo>
                <a:lnTo>
                  <a:pt x="6003036" y="0"/>
                </a:lnTo>
                <a:lnTo>
                  <a:pt x="0" y="0"/>
                </a:lnTo>
                <a:lnTo>
                  <a:pt x="0" y="1331976"/>
                </a:lnTo>
                <a:lnTo>
                  <a:pt x="6003036" y="1331976"/>
                </a:lnTo>
                <a:lnTo>
                  <a:pt x="6015228" y="1331976"/>
                </a:lnTo>
                <a:lnTo>
                  <a:pt x="6015228" y="1312989"/>
                </a:lnTo>
                <a:lnTo>
                  <a:pt x="685800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9358" y="391413"/>
            <a:ext cx="5336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solidFill>
                  <a:srgbClr val="548ED4"/>
                </a:solidFill>
                <a:latin typeface="Tahoma"/>
                <a:cs typeface="Tahoma"/>
              </a:rPr>
              <a:t>ГЕОГРАФИЧЕСКОЕ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548ED4"/>
                </a:solidFill>
                <a:latin typeface="Tahoma"/>
                <a:cs typeface="Tahoma"/>
              </a:rPr>
              <a:t>ПОЛОЖЕНИЕ</a:t>
            </a:r>
            <a:r>
              <a:rPr sz="20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90" dirty="0">
                <a:solidFill>
                  <a:srgbClr val="548ED4"/>
                </a:solidFill>
                <a:latin typeface="Tahoma"/>
                <a:cs typeface="Tahoma"/>
              </a:rPr>
              <a:t>И</a:t>
            </a:r>
            <a:r>
              <a:rPr sz="2000" b="1" spc="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48ED4"/>
                </a:solidFill>
                <a:latin typeface="Tahoma"/>
                <a:cs typeface="Tahoma"/>
              </a:rPr>
              <a:t>КЛИМАТ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5932" y="3666490"/>
            <a:ext cx="693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360</a:t>
            </a:r>
            <a:r>
              <a:rPr sz="1600" b="1" spc="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433829"/>
            <a:ext cx="67005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ГОРОД</a:t>
            </a:r>
            <a:r>
              <a:rPr sz="1600" b="1" spc="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548ED4"/>
                </a:solidFill>
                <a:latin typeface="Tahoma"/>
                <a:cs typeface="Tahoma"/>
              </a:rPr>
              <a:t>РЫБИНСК</a:t>
            </a:r>
            <a:r>
              <a:rPr sz="1600" b="1" spc="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40" dirty="0">
                <a:solidFill>
                  <a:srgbClr val="548ED4"/>
                </a:solidFill>
                <a:latin typeface="Tahoma"/>
                <a:cs typeface="Tahoma"/>
              </a:rPr>
              <a:t>–</a:t>
            </a:r>
            <a:r>
              <a:rPr sz="16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расположен</a:t>
            </a:r>
            <a:r>
              <a:rPr sz="1600" b="1" spc="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центральной</a:t>
            </a:r>
            <a:r>
              <a:rPr sz="16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548ED4"/>
                </a:solidFill>
                <a:latin typeface="Tahoma"/>
                <a:cs typeface="Tahoma"/>
              </a:rPr>
              <a:t>части</a:t>
            </a:r>
            <a:r>
              <a:rPr sz="1600" b="1" spc="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Восточно-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Европейской</a:t>
            </a:r>
            <a:r>
              <a:rPr sz="1600" b="1" spc="95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548ED4"/>
                </a:solidFill>
                <a:latin typeface="Tahoma"/>
                <a:cs typeface="Tahoma"/>
              </a:rPr>
              <a:t>равнины</a:t>
            </a:r>
            <a:r>
              <a:rPr sz="1600" b="1" spc="9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548ED4"/>
                </a:solidFill>
                <a:latin typeface="Tahoma"/>
                <a:cs typeface="Tahoma"/>
              </a:rPr>
              <a:t>н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а</a:t>
            </a:r>
            <a:r>
              <a:rPr sz="1600" b="1" spc="9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обоих</a:t>
            </a:r>
            <a:r>
              <a:rPr sz="1600" b="1" spc="9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берегах</a:t>
            </a:r>
            <a:r>
              <a:rPr sz="1600" b="1" spc="9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реки</a:t>
            </a:r>
            <a:r>
              <a:rPr sz="1600" b="1" spc="9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548ED4"/>
                </a:solidFill>
                <a:latin typeface="Tahoma"/>
                <a:cs typeface="Tahoma"/>
              </a:rPr>
              <a:t>Волга</a:t>
            </a:r>
            <a:r>
              <a:rPr sz="1600" b="1" spc="9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при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впадении</a:t>
            </a:r>
            <a:r>
              <a:rPr sz="1600" b="1" spc="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548ED4"/>
                </a:solidFill>
                <a:latin typeface="Tahoma"/>
                <a:cs typeface="Tahoma"/>
              </a:rPr>
              <a:t>нее</a:t>
            </a:r>
            <a:r>
              <a:rPr sz="16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реки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Черемуха.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442210"/>
            <a:ext cx="2637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Удаленность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от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городов: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092" y="3552380"/>
            <a:ext cx="1826260" cy="528955"/>
            <a:chOff x="105092" y="3552380"/>
            <a:chExt cx="1826260" cy="528955"/>
          </a:xfrm>
        </p:grpSpPr>
        <p:sp>
          <p:nvSpPr>
            <p:cNvPr id="9" name="object 9"/>
            <p:cNvSpPr/>
            <p:nvPr/>
          </p:nvSpPr>
          <p:spPr>
            <a:xfrm>
              <a:off x="118109" y="3565397"/>
              <a:ext cx="1800225" cy="502920"/>
            </a:xfrm>
            <a:custGeom>
              <a:avLst/>
              <a:gdLst/>
              <a:ahLst/>
              <a:cxnLst/>
              <a:rect l="l" t="t" r="r" b="b"/>
              <a:pathLst>
                <a:path w="1800225" h="502920">
                  <a:moveTo>
                    <a:pt x="1548384" y="0"/>
                  </a:moveTo>
                  <a:lnTo>
                    <a:pt x="1548384" y="125729"/>
                  </a:lnTo>
                  <a:lnTo>
                    <a:pt x="0" y="125729"/>
                  </a:lnTo>
                  <a:lnTo>
                    <a:pt x="125729" y="251460"/>
                  </a:lnTo>
                  <a:lnTo>
                    <a:pt x="0" y="377189"/>
                  </a:lnTo>
                  <a:lnTo>
                    <a:pt x="1548384" y="377189"/>
                  </a:lnTo>
                  <a:lnTo>
                    <a:pt x="1548384" y="502919"/>
                  </a:lnTo>
                  <a:lnTo>
                    <a:pt x="1799844" y="251460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109" y="3565397"/>
              <a:ext cx="1800225" cy="502920"/>
            </a:xfrm>
            <a:custGeom>
              <a:avLst/>
              <a:gdLst/>
              <a:ahLst/>
              <a:cxnLst/>
              <a:rect l="l" t="t" r="r" b="b"/>
              <a:pathLst>
                <a:path w="1800225" h="502920">
                  <a:moveTo>
                    <a:pt x="0" y="125729"/>
                  </a:moveTo>
                  <a:lnTo>
                    <a:pt x="1548384" y="125729"/>
                  </a:lnTo>
                  <a:lnTo>
                    <a:pt x="1548384" y="0"/>
                  </a:lnTo>
                  <a:lnTo>
                    <a:pt x="1799844" y="251460"/>
                  </a:lnTo>
                  <a:lnTo>
                    <a:pt x="1548384" y="502919"/>
                  </a:lnTo>
                  <a:lnTo>
                    <a:pt x="1548384" y="377189"/>
                  </a:lnTo>
                  <a:lnTo>
                    <a:pt x="0" y="377189"/>
                  </a:lnTo>
                  <a:lnTo>
                    <a:pt x="125729" y="251460"/>
                  </a:lnTo>
                  <a:lnTo>
                    <a:pt x="0" y="1257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5609" y="3650945"/>
            <a:ext cx="762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Москва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5155" y="4055364"/>
            <a:ext cx="2113915" cy="530860"/>
            <a:chOff x="105155" y="4055364"/>
            <a:chExt cx="2113915" cy="530860"/>
          </a:xfrm>
        </p:grpSpPr>
        <p:sp>
          <p:nvSpPr>
            <p:cNvPr id="13" name="object 13"/>
            <p:cNvSpPr/>
            <p:nvPr/>
          </p:nvSpPr>
          <p:spPr>
            <a:xfrm>
              <a:off x="118109" y="4068318"/>
              <a:ext cx="2087880" cy="504825"/>
            </a:xfrm>
            <a:custGeom>
              <a:avLst/>
              <a:gdLst/>
              <a:ahLst/>
              <a:cxnLst/>
              <a:rect l="l" t="t" r="r" b="b"/>
              <a:pathLst>
                <a:path w="2087880" h="504825">
                  <a:moveTo>
                    <a:pt x="1835658" y="0"/>
                  </a:moveTo>
                  <a:lnTo>
                    <a:pt x="1835658" y="126111"/>
                  </a:lnTo>
                  <a:lnTo>
                    <a:pt x="0" y="126111"/>
                  </a:lnTo>
                  <a:lnTo>
                    <a:pt x="126111" y="252222"/>
                  </a:lnTo>
                  <a:lnTo>
                    <a:pt x="0" y="378333"/>
                  </a:lnTo>
                  <a:lnTo>
                    <a:pt x="1835658" y="378333"/>
                  </a:lnTo>
                  <a:lnTo>
                    <a:pt x="1835658" y="504444"/>
                  </a:lnTo>
                  <a:lnTo>
                    <a:pt x="2087879" y="252222"/>
                  </a:lnTo>
                  <a:lnTo>
                    <a:pt x="183565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09" y="4068318"/>
              <a:ext cx="2087880" cy="504825"/>
            </a:xfrm>
            <a:custGeom>
              <a:avLst/>
              <a:gdLst/>
              <a:ahLst/>
              <a:cxnLst/>
              <a:rect l="l" t="t" r="r" b="b"/>
              <a:pathLst>
                <a:path w="2087880" h="504825">
                  <a:moveTo>
                    <a:pt x="0" y="126111"/>
                  </a:moveTo>
                  <a:lnTo>
                    <a:pt x="1835658" y="126111"/>
                  </a:lnTo>
                  <a:lnTo>
                    <a:pt x="1835658" y="0"/>
                  </a:lnTo>
                  <a:lnTo>
                    <a:pt x="2087879" y="252222"/>
                  </a:lnTo>
                  <a:lnTo>
                    <a:pt x="1835658" y="504444"/>
                  </a:lnTo>
                  <a:lnTo>
                    <a:pt x="1835658" y="378333"/>
                  </a:lnTo>
                  <a:lnTo>
                    <a:pt x="0" y="378333"/>
                  </a:lnTo>
                  <a:lnTo>
                    <a:pt x="126111" y="252222"/>
                  </a:lnTo>
                  <a:lnTo>
                    <a:pt x="0" y="1261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8734" y="4155135"/>
            <a:ext cx="16440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Санкт-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Петербург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6230" y="4170679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0" dirty="0">
                <a:solidFill>
                  <a:srgbClr val="548ED4"/>
                </a:solidFill>
                <a:latin typeface="Tahoma"/>
                <a:cs typeface="Tahoma"/>
              </a:rPr>
              <a:t>730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08" y="5020767"/>
            <a:ext cx="5814060" cy="163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ts val="1914"/>
              </a:lnSpc>
              <a:spcBef>
                <a:spcPts val="95"/>
              </a:spcBef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Область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548ED4"/>
                </a:solidFill>
                <a:latin typeface="Tahoma"/>
                <a:cs typeface="Tahoma"/>
              </a:rPr>
              <a:t>граничит</a:t>
            </a:r>
            <a:r>
              <a:rPr sz="1600" b="1" spc="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170" dirty="0">
                <a:solidFill>
                  <a:srgbClr val="548ED4"/>
                </a:solidFill>
                <a:latin typeface="Tahoma"/>
                <a:cs typeface="Tahoma"/>
              </a:rPr>
              <a:t>с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областями:</a:t>
            </a:r>
            <a:endParaRPr sz="1600">
              <a:latin typeface="Tahoma"/>
              <a:cs typeface="Tahoma"/>
            </a:endParaRPr>
          </a:p>
          <a:p>
            <a:pPr marL="33655" marR="5080">
              <a:lnSpc>
                <a:spcPts val="1870"/>
              </a:lnSpc>
              <a:spcBef>
                <a:spcPts val="100"/>
              </a:spcBef>
            </a:pPr>
            <a:r>
              <a:rPr sz="1600" spc="-50" dirty="0">
                <a:solidFill>
                  <a:srgbClr val="548ED4"/>
                </a:solidFill>
                <a:latin typeface="Verdana"/>
                <a:cs typeface="Verdana"/>
              </a:rPr>
              <a:t>Вологодская,</a:t>
            </a:r>
            <a:r>
              <a:rPr sz="16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Костромская,</a:t>
            </a:r>
            <a:r>
              <a:rPr sz="16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548ED4"/>
                </a:solidFill>
                <a:latin typeface="Verdana"/>
                <a:cs typeface="Verdana"/>
              </a:rPr>
              <a:t>Ивановская,</a:t>
            </a:r>
            <a:r>
              <a:rPr sz="1600" spc="-9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Владимирская, </a:t>
            </a:r>
            <a:r>
              <a:rPr sz="1600" spc="-20" dirty="0">
                <a:solidFill>
                  <a:srgbClr val="548ED4"/>
                </a:solidFill>
                <a:latin typeface="Verdana"/>
                <a:cs typeface="Verdana"/>
              </a:rPr>
              <a:t>Московская,</a:t>
            </a:r>
            <a:r>
              <a:rPr sz="1600" spc="-8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Тверская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14"/>
              </a:lnSpc>
              <a:spcBef>
                <a:spcPts val="1160"/>
              </a:spcBef>
            </a:pP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Климатические</a:t>
            </a:r>
            <a:r>
              <a:rPr sz="16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условия:</a:t>
            </a:r>
            <a:endParaRPr sz="1600">
              <a:latin typeface="Tahoma"/>
              <a:cs typeface="Tahoma"/>
            </a:endParaRPr>
          </a:p>
          <a:p>
            <a:pPr marL="12700" marR="2100580">
              <a:lnSpc>
                <a:spcPts val="1920"/>
              </a:lnSpc>
              <a:spcBef>
                <a:spcPts val="60"/>
              </a:spcBef>
            </a:pP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Умеренно-</a:t>
            </a:r>
            <a:r>
              <a:rPr sz="1600" spc="-80" dirty="0">
                <a:solidFill>
                  <a:srgbClr val="548ED4"/>
                </a:solidFill>
                <a:latin typeface="Verdana"/>
                <a:cs typeface="Verdana"/>
              </a:rPr>
              <a:t>континентальный</a:t>
            </a:r>
            <a:r>
              <a:rPr sz="1600" spc="2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климат </a:t>
            </a:r>
            <a:r>
              <a:rPr sz="1600" dirty="0">
                <a:solidFill>
                  <a:srgbClr val="548ED4"/>
                </a:solidFill>
                <a:latin typeface="Verdana"/>
                <a:cs typeface="Verdana"/>
              </a:rPr>
              <a:t>Средние</a:t>
            </a:r>
            <a:r>
              <a:rPr sz="1600" spc="1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Verdana"/>
                <a:cs typeface="Verdana"/>
              </a:rPr>
              <a:t>температуры: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40" y="6884468"/>
            <a:ext cx="1128746" cy="127868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780158" y="3090417"/>
            <a:ext cx="577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5" dirty="0">
                <a:solidFill>
                  <a:srgbClr val="548ED4"/>
                </a:solidFill>
                <a:latin typeface="Tahoma"/>
                <a:cs typeface="Tahoma"/>
              </a:rPr>
              <a:t>80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3444" y="2976372"/>
            <a:ext cx="1537970" cy="528955"/>
            <a:chOff x="123444" y="2976372"/>
            <a:chExt cx="1537970" cy="528955"/>
          </a:xfrm>
        </p:grpSpPr>
        <p:sp>
          <p:nvSpPr>
            <p:cNvPr id="21" name="object 21"/>
            <p:cNvSpPr/>
            <p:nvPr/>
          </p:nvSpPr>
          <p:spPr>
            <a:xfrm>
              <a:off x="136398" y="2989326"/>
              <a:ext cx="1511935" cy="502920"/>
            </a:xfrm>
            <a:custGeom>
              <a:avLst/>
              <a:gdLst/>
              <a:ahLst/>
              <a:cxnLst/>
              <a:rect l="l" t="t" r="r" b="b"/>
              <a:pathLst>
                <a:path w="1511935" h="502920">
                  <a:moveTo>
                    <a:pt x="1260348" y="0"/>
                  </a:moveTo>
                  <a:lnTo>
                    <a:pt x="1260348" y="125729"/>
                  </a:lnTo>
                  <a:lnTo>
                    <a:pt x="0" y="125729"/>
                  </a:lnTo>
                  <a:lnTo>
                    <a:pt x="125730" y="251460"/>
                  </a:lnTo>
                  <a:lnTo>
                    <a:pt x="0" y="377189"/>
                  </a:lnTo>
                  <a:lnTo>
                    <a:pt x="1260348" y="377189"/>
                  </a:lnTo>
                  <a:lnTo>
                    <a:pt x="1260348" y="502920"/>
                  </a:lnTo>
                  <a:lnTo>
                    <a:pt x="1511808" y="251460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6398" y="2989326"/>
              <a:ext cx="1511935" cy="502920"/>
            </a:xfrm>
            <a:custGeom>
              <a:avLst/>
              <a:gdLst/>
              <a:ahLst/>
              <a:cxnLst/>
              <a:rect l="l" t="t" r="r" b="b"/>
              <a:pathLst>
                <a:path w="1511935" h="502920">
                  <a:moveTo>
                    <a:pt x="0" y="125729"/>
                  </a:moveTo>
                  <a:lnTo>
                    <a:pt x="1260348" y="125729"/>
                  </a:lnTo>
                  <a:lnTo>
                    <a:pt x="1260348" y="0"/>
                  </a:lnTo>
                  <a:lnTo>
                    <a:pt x="1511808" y="251460"/>
                  </a:lnTo>
                  <a:lnTo>
                    <a:pt x="1260348" y="502920"/>
                  </a:lnTo>
                  <a:lnTo>
                    <a:pt x="1260348" y="377189"/>
                  </a:lnTo>
                  <a:lnTo>
                    <a:pt x="0" y="377189"/>
                  </a:lnTo>
                  <a:lnTo>
                    <a:pt x="125730" y="251460"/>
                  </a:lnTo>
                  <a:lnTo>
                    <a:pt x="0" y="1257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6775" y="3075178"/>
            <a:ext cx="104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Ярославль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8628" y="2442210"/>
            <a:ext cx="31394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Одно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548ED4"/>
                </a:solidFill>
                <a:latin typeface="Tahoma"/>
                <a:cs typeface="Tahoma"/>
              </a:rPr>
              <a:t>из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548ED4"/>
                </a:solidFill>
                <a:latin typeface="Tahoma"/>
                <a:cs typeface="Tahoma"/>
              </a:rPr>
              <a:t>крупнейших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Европе </a:t>
            </a: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Рыбинское</a:t>
            </a:r>
            <a:r>
              <a:rPr sz="1600" b="1" spc="-3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водохранилище.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200" dirty="0">
                <a:solidFill>
                  <a:srgbClr val="548ED4"/>
                </a:solidFill>
                <a:latin typeface="Tahoma"/>
                <a:cs typeface="Tahoma"/>
              </a:rPr>
              <a:t>S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450" dirty="0">
                <a:solidFill>
                  <a:srgbClr val="548ED4"/>
                </a:solidFill>
                <a:latin typeface="Tahoma"/>
                <a:cs typeface="Tahoma"/>
              </a:rPr>
              <a:t>≈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548ED4"/>
                </a:solidFill>
                <a:latin typeface="Tahoma"/>
                <a:cs typeface="Tahoma"/>
              </a:rPr>
              <a:t>3,8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 тыс.</a:t>
            </a:r>
            <a:r>
              <a:rPr sz="1600" b="1" spc="-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548ED4"/>
                </a:solidFill>
                <a:latin typeface="Tahoma"/>
                <a:cs typeface="Tahoma"/>
              </a:rPr>
              <a:t>кв.</a:t>
            </a:r>
            <a:r>
              <a:rPr sz="1600" b="1" spc="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км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12435" y="6659880"/>
            <a:ext cx="864235" cy="277495"/>
          </a:xfrm>
          <a:prstGeom prst="rect">
            <a:avLst/>
          </a:prstGeom>
          <a:solidFill>
            <a:srgbClr val="DFB69C"/>
          </a:solidFill>
        </p:spPr>
        <p:txBody>
          <a:bodyPr vert="horz" wrap="square" lIns="0" tIns="425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Рыбинск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0628" y="3276600"/>
            <a:ext cx="3357372" cy="1943100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91639"/>
            <a:ext cx="6858000" cy="64480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858000" cy="1187450"/>
          </a:xfrm>
          <a:custGeom>
            <a:avLst/>
            <a:gdLst/>
            <a:ahLst/>
            <a:cxnLst/>
            <a:rect l="l" t="t" r="r" b="b"/>
            <a:pathLst>
              <a:path w="6858000" h="1187450">
                <a:moveTo>
                  <a:pt x="6858000" y="0"/>
                </a:moveTo>
                <a:lnTo>
                  <a:pt x="6015228" y="0"/>
                </a:lnTo>
                <a:lnTo>
                  <a:pt x="6003036" y="0"/>
                </a:lnTo>
                <a:lnTo>
                  <a:pt x="0" y="0"/>
                </a:lnTo>
                <a:lnTo>
                  <a:pt x="0" y="1187196"/>
                </a:lnTo>
                <a:lnTo>
                  <a:pt x="6003036" y="1187196"/>
                </a:lnTo>
                <a:lnTo>
                  <a:pt x="6015228" y="1187196"/>
                </a:lnTo>
                <a:lnTo>
                  <a:pt x="6015228" y="1170266"/>
                </a:lnTo>
                <a:lnTo>
                  <a:pt x="685800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7241" y="391413"/>
            <a:ext cx="3768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Географическое</a:t>
            </a:r>
            <a:r>
              <a:rPr sz="2000" b="1" spc="1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48ED4"/>
                </a:solidFill>
                <a:latin typeface="Tahoma"/>
                <a:cs typeface="Tahoma"/>
              </a:rPr>
              <a:t>положение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1300" y="5003291"/>
            <a:ext cx="1152525" cy="340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latin typeface="Times New Roman"/>
                <a:cs typeface="Times New Roman"/>
              </a:rPr>
              <a:t>Ярославль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92879" y="4991100"/>
            <a:ext cx="314325" cy="314325"/>
            <a:chOff x="3992879" y="4991100"/>
            <a:chExt cx="314325" cy="314325"/>
          </a:xfrm>
        </p:grpSpPr>
        <p:sp>
          <p:nvSpPr>
            <p:cNvPr id="7" name="object 7"/>
            <p:cNvSpPr/>
            <p:nvPr/>
          </p:nvSpPr>
          <p:spPr>
            <a:xfrm>
              <a:off x="4005833" y="500405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5833" y="500405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24327" y="3995928"/>
            <a:ext cx="1021080" cy="302260"/>
            <a:chOff x="2624327" y="3995928"/>
            <a:chExt cx="1021080" cy="302260"/>
          </a:xfrm>
        </p:grpSpPr>
        <p:sp>
          <p:nvSpPr>
            <p:cNvPr id="10" name="object 10"/>
            <p:cNvSpPr/>
            <p:nvPr/>
          </p:nvSpPr>
          <p:spPr>
            <a:xfrm>
              <a:off x="2852927" y="3995928"/>
              <a:ext cx="792480" cy="144780"/>
            </a:xfrm>
            <a:custGeom>
              <a:avLst/>
              <a:gdLst/>
              <a:ahLst/>
              <a:cxnLst/>
              <a:rect l="l" t="t" r="r" b="b"/>
              <a:pathLst>
                <a:path w="792479" h="144779">
                  <a:moveTo>
                    <a:pt x="792479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792479" y="144779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4327" y="4055364"/>
              <a:ext cx="242316" cy="24231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952750" y="3949953"/>
            <a:ext cx="953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Рыбинск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766442" y="3016758"/>
            <a:ext cx="734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Рыбинское вдхр.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978" y="387223"/>
            <a:ext cx="4563110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Экономический</a:t>
            </a:r>
            <a:r>
              <a:rPr sz="2000" b="1" spc="-1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48ED4"/>
                </a:solidFill>
                <a:latin typeface="Tahoma"/>
                <a:cs typeface="Tahoma"/>
              </a:rPr>
              <a:t>потенциал</a:t>
            </a:r>
            <a:r>
              <a:rPr sz="2000" b="1" spc="-7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города</a:t>
            </a:r>
            <a:endParaRPr sz="20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00" b="1" spc="-20" dirty="0">
                <a:solidFill>
                  <a:srgbClr val="548ED4"/>
                </a:solidFill>
                <a:latin typeface="Tahoma"/>
                <a:cs typeface="Tahoma"/>
              </a:rPr>
              <a:t>(</a:t>
            </a:r>
            <a:r>
              <a:rPr sz="1000" b="1" spc="-20" dirty="0" err="1">
                <a:solidFill>
                  <a:srgbClr val="548ED4"/>
                </a:solidFill>
                <a:latin typeface="Tahoma"/>
                <a:cs typeface="Tahoma"/>
              </a:rPr>
              <a:t>на</a:t>
            </a:r>
            <a:r>
              <a:rPr sz="1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000" b="1" spc="-10" dirty="0" smtClean="0">
                <a:solidFill>
                  <a:srgbClr val="548ED4"/>
                </a:solidFill>
                <a:latin typeface="Tahoma"/>
                <a:cs typeface="Tahoma"/>
              </a:rPr>
              <a:t>01.01.202</a:t>
            </a:r>
            <a:r>
              <a:rPr lang="ru-RU" sz="1000" b="1" spc="-10" dirty="0" smtClean="0">
                <a:solidFill>
                  <a:srgbClr val="548ED4"/>
                </a:solidFill>
                <a:latin typeface="Tahoma"/>
                <a:cs typeface="Tahoma"/>
              </a:rPr>
              <a:t>6</a:t>
            </a:r>
            <a:r>
              <a:rPr sz="1000" b="1" spc="-10" dirty="0" smtClean="0">
                <a:solidFill>
                  <a:srgbClr val="548ED4"/>
                </a:solidFill>
                <a:latin typeface="Tahoma"/>
                <a:cs typeface="Tahoma"/>
              </a:rPr>
              <a:t>)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420" y="4489562"/>
            <a:ext cx="722300" cy="10181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736" y="1734890"/>
            <a:ext cx="677042" cy="7454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45000" y="4314571"/>
            <a:ext cx="21628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</a:t>
            </a:r>
            <a:r>
              <a:rPr lang="ru-RU" sz="1600" b="1" spc="-14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7,97</a:t>
            </a:r>
            <a:r>
              <a:rPr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млрд.руб. </a:t>
            </a:r>
            <a:r>
              <a:rPr sz="1600" b="1" spc="-15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ИНВЕСТИЦИИ</a:t>
            </a:r>
            <a:r>
              <a:rPr sz="16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 </a:t>
            </a:r>
            <a:r>
              <a:rPr sz="16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ОСНОВНОЙ</a:t>
            </a:r>
            <a:r>
              <a:rPr sz="16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КАПИТАЛ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97155">
              <a:lnSpc>
                <a:spcPct val="100000"/>
              </a:lnSpc>
            </a:pP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(крупные</a:t>
            </a:r>
            <a:r>
              <a:rPr sz="1600" b="1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</a:t>
            </a:r>
            <a:r>
              <a:rPr sz="16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средние организации)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4280" y="1676145"/>
            <a:ext cx="18624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</a:t>
            </a:r>
            <a:r>
              <a:rPr lang="ru-RU"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20</a:t>
            </a:r>
            <a:r>
              <a:rPr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1600" b="1" spc="-1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5</a:t>
            </a:r>
            <a:r>
              <a:rPr sz="1600" b="1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млрд.руб. </a:t>
            </a:r>
            <a:r>
              <a:rPr sz="1600" b="1" spc="-1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ОБЪЕМ</a:t>
            </a: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ОТГРУЗКИ </a:t>
            </a:r>
            <a:r>
              <a:rPr sz="1600" b="1" spc="-1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ПРЕДПРИЯТИЯМИ</a:t>
            </a:r>
            <a:r>
              <a:rPr sz="16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 </a:t>
            </a:r>
            <a:r>
              <a:rPr sz="1600" b="1" spc="-6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ОРГАНИЗАЦИЯМИ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1296" y="1748154"/>
            <a:ext cx="18605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3</a:t>
            </a:r>
            <a:r>
              <a:rPr lang="ru-RU" sz="16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361</a:t>
            </a:r>
            <a:r>
              <a:rPr sz="1600" b="1" spc="-2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ед</a:t>
            </a:r>
            <a:r>
              <a:rPr sz="16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. </a:t>
            </a:r>
            <a:r>
              <a:rPr sz="1600" b="1" spc="-1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ХОЗЯЙСТВУЮЩИХ </a:t>
            </a:r>
            <a:r>
              <a:rPr sz="16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СУБЪЕКТОВ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012" y="6329748"/>
            <a:ext cx="763775" cy="8345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3788" y="6115303"/>
            <a:ext cx="213042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95"/>
              </a:spcBef>
            </a:pPr>
            <a:r>
              <a:rPr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4</a:t>
            </a:r>
            <a:r>
              <a:rPr lang="en-US"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8</a:t>
            </a:r>
            <a:r>
              <a:rPr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en-US"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</a:t>
            </a:r>
            <a:r>
              <a:rPr sz="1600" b="1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тыс.чел. </a:t>
            </a:r>
            <a:r>
              <a:rPr sz="16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СРЕДНЕСПИСОЧНАЯ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ЧИСЛЕННОСТЬ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РАБОТНИКОВ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(крупные</a:t>
            </a:r>
            <a:r>
              <a:rPr sz="1600" b="1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</a:t>
            </a: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средние предприятия)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2736" y="6187185"/>
            <a:ext cx="20751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330">
              <a:lnSpc>
                <a:spcPct val="100000"/>
              </a:lnSpc>
              <a:spcBef>
                <a:spcPts val="95"/>
              </a:spcBef>
            </a:pPr>
            <a:r>
              <a:rPr lang="ru-RU"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90</a:t>
            </a:r>
            <a:r>
              <a:rPr sz="1600" b="1" spc="-1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1600" b="1" spc="-1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9</a:t>
            </a:r>
            <a:r>
              <a:rPr sz="16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тыс.</a:t>
            </a:r>
            <a:r>
              <a:rPr sz="1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руб. </a:t>
            </a:r>
            <a:r>
              <a:rPr sz="1600" b="1" spc="-12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СРЕДНЯЯ</a:t>
            </a: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ЗАРПЛАТА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(крупные</a:t>
            </a:r>
            <a:r>
              <a:rPr sz="1600" b="1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и</a:t>
            </a:r>
            <a:r>
              <a:rPr sz="1600" b="1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средние предприятия)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6651" y="6371844"/>
            <a:ext cx="828084" cy="9357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635" y="3049382"/>
            <a:ext cx="722092" cy="101817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24280" y="3044698"/>
            <a:ext cx="21202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60,3</a:t>
            </a:r>
            <a:r>
              <a:rPr sz="1600" b="1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тыс.руб. </a:t>
            </a:r>
            <a:r>
              <a:rPr sz="16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РАСХОДЫ</a:t>
            </a:r>
            <a:r>
              <a:rPr sz="1600" b="1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БЮДЖЕТА </a:t>
            </a:r>
            <a:r>
              <a:rPr sz="16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НА</a:t>
            </a:r>
            <a:r>
              <a:rPr sz="1600" b="1" spc="-6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</a:t>
            </a:r>
            <a:r>
              <a:rPr sz="1600" b="1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ЖИТЕЛЯ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736" y="4602383"/>
            <a:ext cx="659624" cy="90535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87653" y="4458716"/>
            <a:ext cx="24987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6,4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тыс.ед.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544195">
              <a:lnSpc>
                <a:spcPct val="100000"/>
              </a:lnSpc>
            </a:pP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ЧИСЛО</a:t>
            </a:r>
            <a:r>
              <a:rPr sz="1600" b="1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СУБЪЕКТОВ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МАЛОГО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ПРЕДПРИНИМАТЕЛЬСТВА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5441" y="2924936"/>
            <a:ext cx="21018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51</a:t>
            </a:r>
            <a:r>
              <a:rPr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16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</a:t>
            </a:r>
            <a:r>
              <a:rPr sz="1600" b="1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млрд.руб. </a:t>
            </a:r>
            <a:r>
              <a:rPr sz="1600" b="1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ОБОРОТ</a:t>
            </a:r>
            <a:r>
              <a:rPr sz="1600" b="1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РОЗНИЧНОЙ 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ТОРГОВЛИ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91092" y="3015995"/>
            <a:ext cx="864728" cy="9083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5969" y="1892675"/>
            <a:ext cx="804433" cy="73470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687915"/>
              </p:ext>
            </p:extLst>
          </p:nvPr>
        </p:nvGraphicFramePr>
        <p:xfrm>
          <a:off x="-1406005" y="5058039"/>
          <a:ext cx="723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86" y="456057"/>
            <a:ext cx="5882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Инвестиции</a:t>
            </a:r>
            <a:r>
              <a:rPr spc="-50" dirty="0"/>
              <a:t> </a:t>
            </a:r>
            <a:r>
              <a:rPr spc="-85" dirty="0"/>
              <a:t>крупных</a:t>
            </a:r>
            <a:r>
              <a:rPr spc="-45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средних</a:t>
            </a:r>
            <a:r>
              <a:rPr spc="-55" dirty="0"/>
              <a:t> </a:t>
            </a:r>
            <a:r>
              <a:rPr spc="-10" dirty="0"/>
              <a:t>организаций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98" y="1361948"/>
            <a:ext cx="3385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548ED4"/>
                </a:solidFill>
                <a:latin typeface="Tahoma"/>
                <a:cs typeface="Tahoma"/>
              </a:rPr>
              <a:t>Инвестиции</a:t>
            </a:r>
            <a:r>
              <a:rPr sz="1600" b="1" spc="-9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-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основной</a:t>
            </a:r>
            <a:r>
              <a:rPr sz="1600" b="1" spc="-6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капитал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794" y="4933579"/>
            <a:ext cx="5407660" cy="2489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50" dirty="0">
                <a:solidFill>
                  <a:srgbClr val="548ED4"/>
                </a:solidFill>
                <a:latin typeface="Tahoma"/>
                <a:cs typeface="Tahoma"/>
              </a:rPr>
              <a:t>Видовая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548ED4"/>
                </a:solidFill>
                <a:latin typeface="Tahoma"/>
                <a:cs typeface="Tahoma"/>
              </a:rPr>
              <a:t>структура</a:t>
            </a:r>
            <a:r>
              <a:rPr sz="1600" b="1" spc="3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548ED4"/>
                </a:solidFill>
                <a:latin typeface="Tahoma"/>
                <a:cs typeface="Tahoma"/>
              </a:rPr>
              <a:t>инвестиций</a:t>
            </a:r>
            <a:r>
              <a:rPr sz="1600" b="1" spc="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548ED4"/>
                </a:solidFill>
                <a:latin typeface="Tahoma"/>
                <a:cs typeface="Tahoma"/>
              </a:rPr>
              <a:t>в</a:t>
            </a:r>
            <a:r>
              <a:rPr sz="1600" b="1" spc="-2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основной</a:t>
            </a:r>
            <a:r>
              <a:rPr sz="1600" b="1" spc="1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Tahoma"/>
                <a:cs typeface="Tahoma"/>
              </a:rPr>
              <a:t>капитал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6591" y="6132576"/>
            <a:ext cx="109855" cy="108585"/>
          </a:xfrm>
          <a:custGeom>
            <a:avLst/>
            <a:gdLst/>
            <a:ahLst/>
            <a:cxnLst/>
            <a:rect l="l" t="t" r="r" b="b"/>
            <a:pathLst>
              <a:path w="109854" h="108585">
                <a:moveTo>
                  <a:pt x="109727" y="0"/>
                </a:moveTo>
                <a:lnTo>
                  <a:pt x="0" y="0"/>
                </a:lnTo>
                <a:lnTo>
                  <a:pt x="0" y="108204"/>
                </a:lnTo>
                <a:lnTo>
                  <a:pt x="109727" y="108204"/>
                </a:lnTo>
                <a:lnTo>
                  <a:pt x="10972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83910" y="6045453"/>
            <a:ext cx="1673607" cy="5763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45"/>
              </a:spcBef>
            </a:pPr>
            <a:r>
              <a:rPr lang="ru-RU" sz="1200" b="1" dirty="0">
                <a:latin typeface="Verdana"/>
                <a:cs typeface="Verdana"/>
              </a:rPr>
              <a:t>о</a:t>
            </a:r>
            <a:r>
              <a:rPr lang="ru-RU" sz="1200" b="1" dirty="0" smtClean="0">
                <a:latin typeface="Verdana"/>
                <a:cs typeface="Verdana"/>
              </a:rPr>
              <a:t>бъекты интеллектуальной собственности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6591" y="6947916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109727" y="0"/>
                </a:moveTo>
                <a:lnTo>
                  <a:pt x="0" y="0"/>
                </a:lnTo>
                <a:lnTo>
                  <a:pt x="0" y="109728"/>
                </a:lnTo>
                <a:lnTo>
                  <a:pt x="109727" y="109728"/>
                </a:lnTo>
                <a:lnTo>
                  <a:pt x="10972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83911" y="6862318"/>
            <a:ext cx="129349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latin typeface="Verdana"/>
                <a:cs typeface="Verdana"/>
              </a:rPr>
              <a:t>сооружения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6590" y="7552719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109727" y="0"/>
                </a:moveTo>
                <a:lnTo>
                  <a:pt x="0" y="0"/>
                </a:lnTo>
                <a:lnTo>
                  <a:pt x="0" y="109728"/>
                </a:lnTo>
                <a:lnTo>
                  <a:pt x="109727" y="109728"/>
                </a:lnTo>
                <a:lnTo>
                  <a:pt x="109727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22682" y="7444688"/>
            <a:ext cx="174117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 smtClean="0">
                <a:latin typeface="Verdana"/>
                <a:cs typeface="Verdana"/>
              </a:rPr>
              <a:t>Машины и оборудование</a:t>
            </a:r>
            <a:endParaRPr sz="1200" b="1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8828" y="7409297"/>
            <a:ext cx="353009" cy="41377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8828" y="6810998"/>
            <a:ext cx="342900" cy="3205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6336" y="5994784"/>
            <a:ext cx="387321" cy="384168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0" name="object 30"/>
          <p:cNvSpPr txBox="1"/>
          <p:nvPr/>
        </p:nvSpPr>
        <p:spPr>
          <a:xfrm>
            <a:off x="1253134" y="5510910"/>
            <a:ext cx="189674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0225" algn="l"/>
                <a:tab pos="1050925" algn="l"/>
                <a:tab pos="1573530" algn="l"/>
              </a:tabLst>
            </a:pPr>
            <a:r>
              <a:rPr sz="1650" baseline="2525" dirty="0">
                <a:latin typeface="Verdana"/>
                <a:cs typeface="Verdana"/>
              </a:rPr>
              <a:t>	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" y="1736969"/>
            <a:ext cx="5115052" cy="299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209169"/>
            <a:ext cx="5426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СОЗДАНИЕ</a:t>
            </a:r>
            <a:r>
              <a:rPr spc="-60" dirty="0"/>
              <a:t> </a:t>
            </a:r>
            <a:r>
              <a:rPr spc="-114" dirty="0"/>
              <a:t>УНИВЕРСИТЕТСКОГО</a:t>
            </a:r>
            <a:r>
              <a:rPr spc="-65" dirty="0"/>
              <a:t> </a:t>
            </a:r>
            <a:r>
              <a:rPr spc="-10" dirty="0"/>
              <a:t>КАМПУСА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3134" y="513969"/>
            <a:ext cx="43516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МИРОВОГО</a:t>
            </a:r>
            <a:r>
              <a:rPr sz="2000" b="1" spc="-4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548ED4"/>
                </a:solidFill>
                <a:latin typeface="Tahoma"/>
                <a:cs typeface="Tahoma"/>
              </a:rPr>
              <a:t>УРОВНЯ</a:t>
            </a:r>
            <a:r>
              <a:rPr sz="2000" b="1" spc="-25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548ED4"/>
                </a:solidFill>
                <a:latin typeface="Tahoma"/>
                <a:cs typeface="Tahoma"/>
              </a:rPr>
              <a:t>«МЕРКУРИЙ»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на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48ED4"/>
                </a:solidFill>
                <a:latin typeface="Tahoma"/>
                <a:cs typeface="Tahoma"/>
              </a:rPr>
              <a:t>базе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548ED4"/>
                </a:solidFill>
                <a:latin typeface="Tahoma"/>
                <a:cs typeface="Tahoma"/>
              </a:rPr>
              <a:t>РГАТУ</a:t>
            </a:r>
            <a:r>
              <a:rPr sz="2000" b="1" spc="-4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им.</a:t>
            </a:r>
            <a:r>
              <a:rPr sz="2000" b="1" spc="-35" dirty="0">
                <a:solidFill>
                  <a:srgbClr val="548ED4"/>
                </a:solidFill>
                <a:latin typeface="Tahoma"/>
                <a:cs typeface="Tahoma"/>
              </a:rPr>
              <a:t> П.А.</a:t>
            </a:r>
            <a:r>
              <a:rPr sz="2000" b="1" spc="-50" dirty="0">
                <a:solidFill>
                  <a:srgbClr val="548ED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Tahoma"/>
                <a:cs typeface="Tahoma"/>
              </a:rPr>
              <a:t>Соловьева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04" y="5763895"/>
            <a:ext cx="2855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548ED4"/>
                </a:solidFill>
                <a:latin typeface="Verdana"/>
                <a:cs typeface="Verdana"/>
              </a:rPr>
              <a:t>ОБРАЗОВАТЕЛЬНАЯ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548ED4"/>
                </a:solidFill>
                <a:latin typeface="Verdana"/>
                <a:cs typeface="Verdana"/>
              </a:rPr>
              <a:t>ИНФРАСТУКТУРА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Производственно-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учебный</a:t>
            </a:r>
            <a:r>
              <a:rPr sz="1200" spc="4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центр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04" y="6129654"/>
            <a:ext cx="568706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7325" algn="l"/>
              </a:tabLst>
            </a:pP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Центр</a:t>
            </a:r>
            <a:r>
              <a:rPr sz="12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компьютерного</a:t>
            </a:r>
            <a:r>
              <a:rPr sz="12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моделирования</a:t>
            </a:r>
            <a:r>
              <a:rPr sz="12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промышленного</a:t>
            </a:r>
            <a:r>
              <a:rPr sz="12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дизайна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Центр</a:t>
            </a:r>
            <a:r>
              <a:rPr sz="1200" spc="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548ED4"/>
                </a:solidFill>
                <a:latin typeface="Verdana"/>
                <a:cs typeface="Verdana"/>
              </a:rPr>
              <a:t>«Технополис-</a:t>
            </a:r>
            <a:r>
              <a:rPr sz="1200" spc="-25" dirty="0">
                <a:solidFill>
                  <a:srgbClr val="548ED4"/>
                </a:solidFill>
                <a:latin typeface="Verdana"/>
                <a:cs typeface="Verdana"/>
              </a:rPr>
              <a:t>Р»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65" dirty="0">
                <a:solidFill>
                  <a:srgbClr val="548ED4"/>
                </a:solidFill>
                <a:latin typeface="Verdana"/>
                <a:cs typeface="Verdana"/>
              </a:rPr>
              <a:t>Научно-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образовательный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городок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548ED4"/>
                </a:solidFill>
                <a:latin typeface="Verdana"/>
                <a:cs typeface="Verdana"/>
              </a:rPr>
              <a:t>II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Центр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молодежных</a:t>
            </a:r>
            <a:r>
              <a:rPr sz="1200" spc="1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548ED4"/>
                </a:solidFill>
                <a:latin typeface="Verdana"/>
                <a:cs typeface="Verdana"/>
              </a:rPr>
              <a:t>индустриальных</a:t>
            </a:r>
            <a:r>
              <a:rPr sz="1200" spc="-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конструкторско-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технических</a:t>
            </a:r>
            <a:r>
              <a:rPr sz="1200" spc="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бюро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Центр</a:t>
            </a:r>
            <a:r>
              <a:rPr sz="1200" spc="-5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дополнительного</a:t>
            </a:r>
            <a:r>
              <a:rPr sz="12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образования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Парковая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548ED4"/>
                </a:solidFill>
                <a:latin typeface="Verdana"/>
                <a:cs typeface="Verdana"/>
              </a:rPr>
              <a:t>зона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Учебный</a:t>
            </a:r>
            <a:r>
              <a:rPr sz="1200" spc="-9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548ED4"/>
                </a:solidFill>
                <a:latin typeface="Verdana"/>
                <a:cs typeface="Verdana"/>
              </a:rPr>
              <a:t>учебно-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лабораторный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корпус</a:t>
            </a:r>
            <a:r>
              <a:rPr sz="12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(реконструкция)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548ED4"/>
                </a:solidFill>
                <a:latin typeface="Verdana"/>
                <a:cs typeface="Verdana"/>
              </a:rPr>
              <a:t>СТУДЕНЧЕСКАЯ</a:t>
            </a: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ИНФРАСТУКТУРА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Студенческое</a:t>
            </a:r>
            <a:r>
              <a:rPr sz="12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8ED4"/>
                </a:solidFill>
                <a:latin typeface="Verdana"/>
                <a:cs typeface="Verdana"/>
              </a:rPr>
              <a:t>общежитие</a:t>
            </a:r>
            <a:r>
              <a:rPr sz="1200" spc="-1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(реконструкция)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30" dirty="0">
                <a:solidFill>
                  <a:srgbClr val="548ED4"/>
                </a:solidFill>
                <a:latin typeface="Verdana"/>
                <a:cs typeface="Verdana"/>
              </a:rPr>
              <a:t>Студенческий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 клуб</a:t>
            </a:r>
            <a:r>
              <a:rPr sz="1200" spc="-2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(реконструкция)</a:t>
            </a:r>
            <a:endParaRPr sz="1200">
              <a:latin typeface="Verdana"/>
              <a:cs typeface="Verdana"/>
            </a:endParaRPr>
          </a:p>
          <a:p>
            <a:pPr marL="187325" indent="-174625">
              <a:lnSpc>
                <a:spcPct val="100000"/>
              </a:lnSpc>
              <a:buFont typeface="Microsoft Sans Serif"/>
              <a:buChar char="•"/>
              <a:tabLst>
                <a:tab pos="187325" algn="l"/>
              </a:tabLst>
            </a:pPr>
            <a:r>
              <a:rPr sz="1200" spc="-45" dirty="0">
                <a:solidFill>
                  <a:srgbClr val="548ED4"/>
                </a:solidFill>
                <a:latin typeface="Verdana"/>
                <a:cs typeface="Verdana"/>
              </a:rPr>
              <a:t>Спортивный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комплекс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804" y="8324494"/>
            <a:ext cx="562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548ED4"/>
                </a:solidFill>
                <a:latin typeface="Verdana"/>
                <a:cs typeface="Verdana"/>
              </a:rPr>
              <a:t>ЖИЛЬЁ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804" y="8505850"/>
            <a:ext cx="4994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48ED4"/>
                </a:solidFill>
                <a:latin typeface="Cambria Math"/>
                <a:cs typeface="Cambria Math"/>
              </a:rPr>
              <a:t>▶</a:t>
            </a:r>
            <a:r>
              <a:rPr sz="1200" spc="90" dirty="0">
                <a:solidFill>
                  <a:srgbClr val="548ED4"/>
                </a:solidFill>
                <a:latin typeface="Cambria Math"/>
                <a:cs typeface="Cambria Math"/>
              </a:rPr>
              <a:t> 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Строительство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548ED4"/>
                </a:solidFill>
                <a:latin typeface="Verdana"/>
                <a:cs typeface="Verdana"/>
              </a:rPr>
              <a:t>жилья</a:t>
            </a:r>
            <a:r>
              <a:rPr sz="1200" spc="-5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преподавателям</a:t>
            </a:r>
            <a:r>
              <a:rPr sz="1200" spc="-6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548ED4"/>
                </a:solidFill>
                <a:latin typeface="Verdana"/>
                <a:cs typeface="Verdana"/>
              </a:rPr>
              <a:t>и</a:t>
            </a:r>
            <a:r>
              <a:rPr sz="1200" spc="-65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548ED4"/>
                </a:solidFill>
                <a:latin typeface="Verdana"/>
                <a:cs typeface="Verdana"/>
              </a:rPr>
              <a:t>научным</a:t>
            </a:r>
            <a:r>
              <a:rPr sz="1200" spc="-70" dirty="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8ED4"/>
                </a:solidFill>
                <a:latin typeface="Verdana"/>
                <a:cs typeface="Verdana"/>
              </a:rPr>
              <a:t>работникам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1975"/>
            <a:ext cx="6019800" cy="42565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09515" y="5733288"/>
            <a:ext cx="2304415" cy="221856"/>
          </a:xfrm>
          <a:prstGeom prst="rect">
            <a:avLst/>
          </a:prstGeom>
          <a:solidFill>
            <a:srgbClr val="D0D7E8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spc="-35" dirty="0" err="1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инвестиции</a:t>
            </a:r>
            <a:r>
              <a:rPr sz="1200" spc="-10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200" spc="-55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1</a:t>
            </a:r>
            <a:r>
              <a:rPr lang="ru-RU" sz="1200" spc="-5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9</a:t>
            </a:r>
            <a:r>
              <a:rPr sz="1200" spc="-55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,</a:t>
            </a:r>
            <a:r>
              <a:rPr lang="ru-RU" sz="1200" spc="-55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6</a:t>
            </a:r>
            <a:r>
              <a:rPr sz="1200" spc="275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млрд</a:t>
            </a:r>
            <a:r>
              <a:rPr sz="1200" spc="-9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руб</a:t>
            </a:r>
            <a:r>
              <a:rPr sz="1200" spc="-20" dirty="0">
                <a:solidFill>
                  <a:srgbClr val="7E7E7E"/>
                </a:solidFill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509515" y="8244840"/>
            <a:ext cx="2348865" cy="222497"/>
          </a:xfrm>
          <a:prstGeom prst="rect">
            <a:avLst/>
          </a:prstGeom>
          <a:solidFill>
            <a:srgbClr val="D0D7E8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spc="-3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инвестиции</a:t>
            </a:r>
            <a:r>
              <a:rPr sz="1200" spc="-10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200</a:t>
            </a:r>
            <a:r>
              <a:rPr sz="1200" spc="19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млн</a:t>
            </a:r>
            <a:r>
              <a:rPr sz="1200" spc="-10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руб</a:t>
            </a:r>
            <a:r>
              <a:rPr sz="1200" spc="-20" dirty="0">
                <a:solidFill>
                  <a:srgbClr val="7E7E7E"/>
                </a:solidFill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2942</Words>
  <Application>Microsoft Office PowerPoint</Application>
  <PresentationFormat>Экран (4:3)</PresentationFormat>
  <Paragraphs>782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 Math</vt:lpstr>
      <vt:lpstr>Century Gothic</vt:lpstr>
      <vt:lpstr>Microsoft Sans Serif</vt:lpstr>
      <vt:lpstr>Tahoma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Инвестиции крупных и средних организаций</vt:lpstr>
      <vt:lpstr>СОЗДАНИЕ УНИВЕРСИТЕТСКОГО КАМПУСА</vt:lpstr>
      <vt:lpstr>Презентация PowerPoint</vt:lpstr>
      <vt:lpstr>Презентация PowerPoint</vt:lpstr>
      <vt:lpstr>Презентация PowerPoint</vt:lpstr>
      <vt:lpstr>IT – компании российского уровня</vt:lpstr>
      <vt:lpstr>Презентация PowerPoint</vt:lpstr>
      <vt:lpstr>Презентация PowerPoint</vt:lpstr>
      <vt:lpstr>Презентация PowerPoint</vt:lpstr>
      <vt:lpstr>Малый бизнес Рыбинска</vt:lpstr>
      <vt:lpstr>Презентация PowerPoint</vt:lpstr>
      <vt:lpstr>Высокий туристический потенциал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и муниципальная поддержка инвесторов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Восточная промышленная зона –</vt:lpstr>
      <vt:lpstr>Презентация PowerPoint</vt:lpstr>
      <vt:lpstr>Презентация PowerPoint</vt:lpstr>
      <vt:lpstr>Инвестиционные площадки общественно-делового назначения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pirogova</dc:creator>
  <cp:lastModifiedBy>Добычина Анастасия Александровна</cp:lastModifiedBy>
  <cp:revision>82</cp:revision>
  <cp:lastPrinted>2026-04-02T05:26:37Z</cp:lastPrinted>
  <dcterms:created xsi:type="dcterms:W3CDTF">2026-04-01T06:46:18Z</dcterms:created>
  <dcterms:modified xsi:type="dcterms:W3CDTF">2026-04-07T12:11:50Z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2026-04-01T00:00:00Z</vt:filetime>
  </property>
  <property fmtid="{D5CDD505-2E9C-101B-9397-08002B2CF9AE}" pid="5" name="Producer">
    <vt:lpwstr>Microsoft® PowerPoint® 2013</vt:lpwstr>
  </property>
</Properties>
</file>