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56F"/>
    <a:srgbClr val="5E5B77"/>
    <a:srgbClr val="85234D"/>
    <a:srgbClr val="2B8932"/>
    <a:srgbClr val="393747"/>
    <a:srgbClr val="4D9838"/>
    <a:srgbClr val="49475D"/>
    <a:srgbClr val="DCDFF4"/>
    <a:srgbClr val="D0D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0" autoAdjust="0"/>
  </p:normalViewPr>
  <p:slideViewPr>
    <p:cSldViewPr showGuides="1">
      <p:cViewPr>
        <p:scale>
          <a:sx n="66" d="100"/>
          <a:sy n="66" d="100"/>
        </p:scale>
        <p:origin x="-2934" y="-1074"/>
      </p:cViewPr>
      <p:guideLst>
        <p:guide orient="horz" pos="572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6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0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8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8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9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4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9D16-BF2F-4A0C-BDC1-34C52077DB6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5802-7872-48D1-92FD-D34BF189C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166465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Управление экономического развития и инвестиций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Март 2020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32656"/>
            <a:ext cx="7135313" cy="40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4001143" y="3789040"/>
            <a:ext cx="4963345" cy="215443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endParaRPr lang="ru-RU" sz="3200" b="1" dirty="0" smtClean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3600" b="1" dirty="0" smtClean="0">
                <a:solidFill>
                  <a:srgbClr val="852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Перспективные инвестиционные площадки Рыбинска</a:t>
            </a:r>
            <a:endParaRPr lang="ru-RU" sz="3600" dirty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5400000">
            <a:off x="6879821" y="66606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7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30844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ЖИЛАЯ ЗАСТРОЙКА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08050"/>
            <a:ext cx="8143875" cy="551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араллелограмм 48"/>
          <p:cNvSpPr/>
          <p:nvPr/>
        </p:nvSpPr>
        <p:spPr>
          <a:xfrm>
            <a:off x="6182262" y="1340768"/>
            <a:ext cx="2272234" cy="72008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13 </a:t>
            </a:r>
            <a:r>
              <a:rPr lang="ru-RU" b="1" dirty="0">
                <a:solidFill>
                  <a:srgbClr val="85234D"/>
                </a:solidFill>
                <a:latin typeface="Century Gothic" pitchFamily="34" charset="0"/>
              </a:rPr>
              <a:t>площадок</a:t>
            </a:r>
          </a:p>
          <a:p>
            <a:r>
              <a:rPr lang="ru-RU" sz="2400" b="1" dirty="0">
                <a:solidFill>
                  <a:srgbClr val="85234D"/>
                </a:solidFill>
                <a:latin typeface="Century Gothic" pitchFamily="34" charset="0"/>
              </a:rPr>
              <a:t>9</a:t>
            </a:r>
            <a:r>
              <a:rPr lang="ru-RU" sz="16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79574" y="282134"/>
            <a:ext cx="303536" cy="318924"/>
          </a:xfrm>
          <a:prstGeom prst="rect">
            <a:avLst/>
          </a:prstGeom>
          <a:solidFill>
            <a:srgbClr val="57556F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2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44983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ЖИЛАЯ ЗАСТРОЙКА </a:t>
            </a:r>
            <a:r>
              <a:rPr lang="en-US" sz="2300" b="1" dirty="0" smtClean="0">
                <a:solidFill>
                  <a:srgbClr val="96004B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ПЛАНЫ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82932"/>
              </p:ext>
            </p:extLst>
          </p:nvPr>
        </p:nvGraphicFramePr>
        <p:xfrm>
          <a:off x="395536" y="880797"/>
          <a:ext cx="8208715" cy="525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6496"/>
                <a:gridCol w="1347620"/>
                <a:gridCol w="1482468"/>
                <a:gridCol w="1040785"/>
                <a:gridCol w="191134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Разработка проектов планировок и проектов межеваний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 территории, га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Год реализации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Количество формируемых земельных участков для многоквартирного жилищного строительства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Территория в районе улиц: </a:t>
                      </a:r>
                      <a:r>
                        <a:rPr lang="ru-RU" sz="1200" kern="1200" dirty="0" err="1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Ширшова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Планировочная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Волкова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1-я Тарнопольская (в т.ч. инженерные изыскания)</a:t>
                      </a:r>
                      <a:endParaRPr lang="ru-RU" sz="1200" kern="120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1,4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2019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Не менее 1</a:t>
                      </a:r>
                      <a:endParaRPr lang="ru-RU" sz="1200" kern="120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Территория в районе улиц</a:t>
                      </a:r>
                      <a:r>
                        <a:rPr lang="ru-RU" sz="1200" kern="1200" baseline="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Ростовская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Ширшова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Планировочная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(в т.ч. инженерные изыскания)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3,2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2020 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Не менее 1</a:t>
                      </a:r>
                      <a:endParaRPr lang="ru-RU" sz="1200" kern="120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районе д. 58а по 1-й Выборгской ул. (в т.ч. инженерные изыскания) 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2020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Не менее 1</a:t>
                      </a:r>
                      <a:endParaRPr lang="ru-RU" sz="1200" kern="120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районе д. 50а по Февральской ул. (в т.ч. инженерные изыскания)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0,45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2020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Не менее 1</a:t>
                      </a:r>
                      <a:endParaRPr lang="ru-RU" sz="1200" kern="120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районе д. 1а по Полевой ул. (в т.ч. инженерные изыскания)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0,16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Зачеремушный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2020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Не менее 1</a:t>
                      </a:r>
                      <a:endParaRPr lang="ru-RU" sz="1200" kern="120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Территория в районе улиц Партизанская – Новосёлов – Гражданская – пр. Серова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48,3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2021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93747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Не менее 7</a:t>
                      </a:r>
                      <a:endParaRPr lang="ru-RU" sz="1200" kern="1200" dirty="0">
                        <a:solidFill>
                          <a:srgbClr val="393747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588944" y="301764"/>
            <a:ext cx="303536" cy="318924"/>
          </a:xfrm>
          <a:prstGeom prst="rect">
            <a:avLst/>
          </a:prstGeom>
          <a:solidFill>
            <a:srgbClr val="57556F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11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3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68" y="1328569"/>
            <a:ext cx="49260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Century Gothic" pitchFamily="34" charset="0"/>
            </a:endParaRPr>
          </a:p>
          <a:p>
            <a:endParaRPr lang="ru-RU" sz="1400" dirty="0">
              <a:latin typeface="Century Gothic" pitchFamily="34" charset="0"/>
            </a:endParaRPr>
          </a:p>
          <a:p>
            <a:r>
              <a:rPr lang="ru-RU" sz="1400" b="1" dirty="0" smtClean="0">
                <a:latin typeface="Century Gothic" pitchFamily="34" charset="0"/>
              </a:rPr>
              <a:t>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b="1" dirty="0" smtClean="0">
                <a:latin typeface="Century Gothic" pitchFamily="34" charset="0"/>
              </a:rPr>
              <a:t>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dirty="0" smtClean="0">
                <a:latin typeface="Century Gothic" pitchFamily="34" charset="0"/>
              </a:rPr>
              <a:t>Глава </a:t>
            </a:r>
            <a:r>
              <a:rPr lang="ru-RU" sz="1400" dirty="0">
                <a:latin typeface="Century Gothic" pitchFamily="34" charset="0"/>
              </a:rPr>
              <a:t>городского округа город Рыбинск </a:t>
            </a:r>
          </a:p>
          <a:p>
            <a:r>
              <a:rPr lang="ru-RU" sz="1400" dirty="0">
                <a:latin typeface="Century Gothic" pitchFamily="34" charset="0"/>
              </a:rPr>
              <a:t>Добряков Денис Валерьевич </a:t>
            </a:r>
          </a:p>
          <a:p>
            <a:r>
              <a:rPr lang="ru-RU" sz="1400" dirty="0">
                <a:latin typeface="Century Gothic" pitchFamily="34" charset="0"/>
              </a:rPr>
              <a:t>тел.: </a:t>
            </a:r>
            <a:r>
              <a:rPr lang="ru-RU" sz="1400" dirty="0" smtClean="0">
                <a:latin typeface="Century Gothic" pitchFamily="34" charset="0"/>
              </a:rPr>
              <a:t>+7 </a:t>
            </a:r>
            <a:r>
              <a:rPr lang="ru-RU" sz="1400" dirty="0">
                <a:latin typeface="Century Gothic" pitchFamily="34" charset="0"/>
              </a:rPr>
              <a:t>(4855) 29-00-02</a:t>
            </a:r>
            <a:r>
              <a:rPr lang="ru-RU" sz="1400" dirty="0" smtClean="0">
                <a:latin typeface="Century Gothic" pitchFamily="34" charset="0"/>
              </a:rPr>
              <a:t>,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office@rybadm.ru </a:t>
            </a:r>
            <a:endParaRPr lang="ru-RU" sz="1400" dirty="0" smtClean="0">
              <a:latin typeface="Century Gothic" pitchFamily="34" charset="0"/>
            </a:endParaRPr>
          </a:p>
          <a:p>
            <a:endParaRPr lang="ru-RU" sz="1400" dirty="0">
              <a:latin typeface="Century Gothic" pitchFamily="34" charset="0"/>
            </a:endParaRPr>
          </a:p>
          <a:p>
            <a:r>
              <a:rPr lang="ru-RU" sz="1400" dirty="0" smtClean="0">
                <a:latin typeface="Century Gothic" pitchFamily="34" charset="0"/>
              </a:rPr>
              <a:t>Первый заместитель Главы Администрации городского округа город Рыбинск</a:t>
            </a:r>
          </a:p>
          <a:p>
            <a:r>
              <a:rPr lang="ru-RU" sz="1400" dirty="0" smtClean="0">
                <a:latin typeface="Century Gothic" pitchFamily="34" charset="0"/>
              </a:rPr>
              <a:t>Быков Михаил Борисович</a:t>
            </a:r>
          </a:p>
          <a:p>
            <a:r>
              <a:rPr lang="ru-RU" sz="1400" dirty="0" smtClean="0">
                <a:latin typeface="Century Gothic" pitchFamily="34" charset="0"/>
              </a:rPr>
              <a:t>Тел.: +7 (4855) 29-00-06,</a:t>
            </a:r>
          </a:p>
          <a:p>
            <a:r>
              <a:rPr lang="en-US" sz="1400" dirty="0">
                <a:latin typeface="Century Gothic" pitchFamily="34" charset="0"/>
              </a:rPr>
              <a:t>e-mail</a:t>
            </a:r>
            <a:r>
              <a:rPr lang="en-US" sz="1400" dirty="0" smtClean="0">
                <a:latin typeface="Century Gothic" pitchFamily="34" charset="0"/>
              </a:rPr>
              <a:t>:</a:t>
            </a:r>
            <a:r>
              <a:rPr lang="ru-RU" sz="1400" dirty="0" smtClean="0">
                <a:latin typeface="Century Gothic" pitchFamily="34" charset="0"/>
              </a:rPr>
              <a:t> 1</a:t>
            </a:r>
            <a:r>
              <a:rPr lang="en-US" sz="1400" dirty="0" smtClean="0">
                <a:latin typeface="Century Gothic" pitchFamily="34" charset="0"/>
              </a:rPr>
              <a:t>zam@rybadm.ru</a:t>
            </a:r>
            <a:endParaRPr lang="en-US" sz="1400" dirty="0">
              <a:latin typeface="Century Gothic" pitchFamily="34" charset="0"/>
            </a:endParaRPr>
          </a:p>
          <a:p>
            <a:endParaRPr lang="ru-RU" sz="1400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606823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Century Gothic" pitchFamily="34" charset="0"/>
            </a:endParaRPr>
          </a:p>
          <a:p>
            <a:r>
              <a:rPr lang="ru-RU" sz="1400" dirty="0">
                <a:latin typeface="Century Gothic" pitchFamily="34" charset="0"/>
              </a:rPr>
              <a:t>152900, Ярославская обл., г. Рыбинск, ул. Рабочая, д.1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1643710"/>
            <a:ext cx="1872208" cy="369332"/>
          </a:xfrm>
          <a:prstGeom prst="rect">
            <a:avLst/>
          </a:prstGeom>
          <a:solidFill>
            <a:srgbClr val="96004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КОНТАКТЫ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18453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Начальник управления экономического развития и инвестиций </a:t>
            </a:r>
          </a:p>
          <a:p>
            <a:r>
              <a:rPr lang="ru-RU" sz="1400" dirty="0">
                <a:latin typeface="Century Gothic" pitchFamily="34" charset="0"/>
              </a:rPr>
              <a:t>Харисова Ольга Викторовна</a:t>
            </a:r>
          </a:p>
          <a:p>
            <a:r>
              <a:rPr lang="ru-RU" sz="1400" dirty="0">
                <a:latin typeface="Century Gothic" pitchFamily="34" charset="0"/>
              </a:rPr>
              <a:t>тел.: +7 (4855) 29-00-22</a:t>
            </a:r>
            <a:r>
              <a:rPr lang="ru-RU" sz="1400" dirty="0" smtClean="0">
                <a:latin typeface="Century Gothic" pitchFamily="34" charset="0"/>
              </a:rPr>
              <a:t>, </a:t>
            </a: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econ@rybadm.ru </a:t>
            </a:r>
            <a:endParaRPr lang="ru-RU" sz="1400" dirty="0">
              <a:latin typeface="Century Gothic" pitchFamily="34" charset="0"/>
            </a:endParaRPr>
          </a:p>
          <a:p>
            <a:endParaRPr lang="en-US" sz="1400" dirty="0">
              <a:latin typeface="Century Gothic" pitchFamily="34" charset="0"/>
            </a:endParaRPr>
          </a:p>
          <a:p>
            <a:r>
              <a:rPr lang="ru-RU" sz="1400" dirty="0">
                <a:latin typeface="Century Gothic" pitchFamily="34" charset="0"/>
              </a:rPr>
              <a:t>Директор департамента имущественных и земельных отношений </a:t>
            </a:r>
          </a:p>
          <a:p>
            <a:r>
              <a:rPr lang="ru-RU" sz="1400" dirty="0" err="1">
                <a:latin typeface="Century Gothic" pitchFamily="34" charset="0"/>
              </a:rPr>
              <a:t>Поткина</a:t>
            </a:r>
            <a:r>
              <a:rPr lang="ru-RU" sz="1400" dirty="0">
                <a:latin typeface="Century Gothic" pitchFamily="34" charset="0"/>
              </a:rPr>
              <a:t> Наталия Александровна </a:t>
            </a:r>
          </a:p>
          <a:p>
            <a:r>
              <a:rPr lang="ru-RU" sz="1400" dirty="0">
                <a:latin typeface="Century Gothic" pitchFamily="34" charset="0"/>
              </a:rPr>
              <a:t>Тел.: +7(4855) 28-00-46, </a:t>
            </a:r>
            <a:r>
              <a:rPr lang="en-US" sz="1400" dirty="0" smtClean="0">
                <a:latin typeface="Century Gothic" pitchFamily="34" charset="0"/>
              </a:rPr>
              <a:t>e-mail</a:t>
            </a:r>
            <a:r>
              <a:rPr lang="en-US" sz="1400" dirty="0">
                <a:latin typeface="Century Gothic" pitchFamily="34" charset="0"/>
              </a:rPr>
              <a:t>: imush@rybadm.ru </a:t>
            </a:r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pchr.ru/templates/default/img/ma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390133" cy="36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069899" y="1583083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38213" y="204524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5351" y="1436110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САНКТ-ПЕТЕРБУРГ 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055" y="2090966"/>
            <a:ext cx="643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МОСКВА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Овал 11"/>
          <p:cNvSpPr/>
          <p:nvPr/>
        </p:nvSpPr>
        <p:spPr>
          <a:xfrm>
            <a:off x="1091888" y="1831384"/>
            <a:ext cx="177387" cy="151309"/>
          </a:xfrm>
          <a:custGeom>
            <a:avLst/>
            <a:gdLst>
              <a:gd name="connsiteX0" fmla="*/ 0 w 216024"/>
              <a:gd name="connsiteY0" fmla="*/ 67682 h 135364"/>
              <a:gd name="connsiteX1" fmla="*/ 108012 w 216024"/>
              <a:gd name="connsiteY1" fmla="*/ 0 h 135364"/>
              <a:gd name="connsiteX2" fmla="*/ 216024 w 216024"/>
              <a:gd name="connsiteY2" fmla="*/ 67682 h 135364"/>
              <a:gd name="connsiteX3" fmla="*/ 108012 w 216024"/>
              <a:gd name="connsiteY3" fmla="*/ 135364 h 135364"/>
              <a:gd name="connsiteX4" fmla="*/ 0 w 216024"/>
              <a:gd name="connsiteY4" fmla="*/ 67682 h 135364"/>
              <a:gd name="connsiteX0" fmla="*/ 2827 w 218851"/>
              <a:gd name="connsiteY0" fmla="*/ 73397 h 141079"/>
              <a:gd name="connsiteX1" fmla="*/ 61309 w 218851"/>
              <a:gd name="connsiteY1" fmla="*/ 0 h 141079"/>
              <a:gd name="connsiteX2" fmla="*/ 218851 w 218851"/>
              <a:gd name="connsiteY2" fmla="*/ 73397 h 141079"/>
              <a:gd name="connsiteX3" fmla="*/ 110839 w 218851"/>
              <a:gd name="connsiteY3" fmla="*/ 141079 h 141079"/>
              <a:gd name="connsiteX4" fmla="*/ 2827 w 218851"/>
              <a:gd name="connsiteY4" fmla="*/ 73397 h 141079"/>
              <a:gd name="connsiteX0" fmla="*/ 32117 w 248141"/>
              <a:gd name="connsiteY0" fmla="*/ 73397 h 142984"/>
              <a:gd name="connsiteX1" fmla="*/ 90599 w 248141"/>
              <a:gd name="connsiteY1" fmla="*/ 0 h 142984"/>
              <a:gd name="connsiteX2" fmla="*/ 248141 w 248141"/>
              <a:gd name="connsiteY2" fmla="*/ 73397 h 142984"/>
              <a:gd name="connsiteX3" fmla="*/ 27734 w 248141"/>
              <a:gd name="connsiteY3" fmla="*/ 142984 h 142984"/>
              <a:gd name="connsiteX4" fmla="*/ 32117 w 248141"/>
              <a:gd name="connsiteY4" fmla="*/ 73397 h 142984"/>
              <a:gd name="connsiteX0" fmla="*/ 16427 w 161966"/>
              <a:gd name="connsiteY0" fmla="*/ 73466 h 143212"/>
              <a:gd name="connsiteX1" fmla="*/ 74909 w 161966"/>
              <a:gd name="connsiteY1" fmla="*/ 69 h 143212"/>
              <a:gd name="connsiteX2" fmla="*/ 161966 w 161966"/>
              <a:gd name="connsiteY2" fmla="*/ 86801 h 143212"/>
              <a:gd name="connsiteX3" fmla="*/ 12044 w 161966"/>
              <a:gd name="connsiteY3" fmla="*/ 143053 h 143212"/>
              <a:gd name="connsiteX4" fmla="*/ 16427 w 161966"/>
              <a:gd name="connsiteY4" fmla="*/ 73466 h 143212"/>
              <a:gd name="connsiteX0" fmla="*/ 16427 w 167262"/>
              <a:gd name="connsiteY0" fmla="*/ 75186 h 144864"/>
              <a:gd name="connsiteX1" fmla="*/ 74909 w 167262"/>
              <a:gd name="connsiteY1" fmla="*/ 1789 h 144864"/>
              <a:gd name="connsiteX2" fmla="*/ 128049 w 167262"/>
              <a:gd name="connsiteY2" fmla="*/ 28067 h 144864"/>
              <a:gd name="connsiteX3" fmla="*/ 161966 w 167262"/>
              <a:gd name="connsiteY3" fmla="*/ 88521 h 144864"/>
              <a:gd name="connsiteX4" fmla="*/ 12044 w 167262"/>
              <a:gd name="connsiteY4" fmla="*/ 144773 h 144864"/>
              <a:gd name="connsiteX5" fmla="*/ 16427 w 167262"/>
              <a:gd name="connsiteY5" fmla="*/ 75186 h 144864"/>
              <a:gd name="connsiteX0" fmla="*/ 16427 w 168651"/>
              <a:gd name="connsiteY0" fmla="*/ 77776 h 147454"/>
              <a:gd name="connsiteX1" fmla="*/ 74909 w 168651"/>
              <a:gd name="connsiteY1" fmla="*/ 4379 h 147454"/>
              <a:gd name="connsiteX2" fmla="*/ 139479 w 168651"/>
              <a:gd name="connsiteY2" fmla="*/ 17322 h 147454"/>
              <a:gd name="connsiteX3" fmla="*/ 161966 w 168651"/>
              <a:gd name="connsiteY3" fmla="*/ 91111 h 147454"/>
              <a:gd name="connsiteX4" fmla="*/ 12044 w 168651"/>
              <a:gd name="connsiteY4" fmla="*/ 147363 h 147454"/>
              <a:gd name="connsiteX5" fmla="*/ 16427 w 168651"/>
              <a:gd name="connsiteY5" fmla="*/ 77776 h 147454"/>
              <a:gd name="connsiteX0" fmla="*/ 16427 w 164199"/>
              <a:gd name="connsiteY0" fmla="*/ 77776 h 149466"/>
              <a:gd name="connsiteX1" fmla="*/ 74909 w 164199"/>
              <a:gd name="connsiteY1" fmla="*/ 4379 h 149466"/>
              <a:gd name="connsiteX2" fmla="*/ 139479 w 164199"/>
              <a:gd name="connsiteY2" fmla="*/ 17322 h 149466"/>
              <a:gd name="connsiteX3" fmla="*/ 161966 w 164199"/>
              <a:gd name="connsiteY3" fmla="*/ 91111 h 149466"/>
              <a:gd name="connsiteX4" fmla="*/ 89949 w 164199"/>
              <a:gd name="connsiteY4" fmla="*/ 127812 h 149466"/>
              <a:gd name="connsiteX5" fmla="*/ 12044 w 164199"/>
              <a:gd name="connsiteY5" fmla="*/ 147363 h 149466"/>
              <a:gd name="connsiteX6" fmla="*/ 16427 w 164199"/>
              <a:gd name="connsiteY6" fmla="*/ 77776 h 149466"/>
              <a:gd name="connsiteX0" fmla="*/ 11431 w 159203"/>
              <a:gd name="connsiteY0" fmla="*/ 77776 h 154069"/>
              <a:gd name="connsiteX1" fmla="*/ 69913 w 159203"/>
              <a:gd name="connsiteY1" fmla="*/ 4379 h 154069"/>
              <a:gd name="connsiteX2" fmla="*/ 134483 w 159203"/>
              <a:gd name="connsiteY2" fmla="*/ 17322 h 154069"/>
              <a:gd name="connsiteX3" fmla="*/ 156970 w 159203"/>
              <a:gd name="connsiteY3" fmla="*/ 91111 h 154069"/>
              <a:gd name="connsiteX4" fmla="*/ 88763 w 159203"/>
              <a:gd name="connsiteY4" fmla="*/ 144957 h 154069"/>
              <a:gd name="connsiteX5" fmla="*/ 7048 w 159203"/>
              <a:gd name="connsiteY5" fmla="*/ 147363 h 154069"/>
              <a:gd name="connsiteX6" fmla="*/ 11431 w 159203"/>
              <a:gd name="connsiteY6" fmla="*/ 77776 h 154069"/>
              <a:gd name="connsiteX0" fmla="*/ 11431 w 159203"/>
              <a:gd name="connsiteY0" fmla="*/ 77776 h 150004"/>
              <a:gd name="connsiteX1" fmla="*/ 69913 w 159203"/>
              <a:gd name="connsiteY1" fmla="*/ 4379 h 150004"/>
              <a:gd name="connsiteX2" fmla="*/ 134483 w 159203"/>
              <a:gd name="connsiteY2" fmla="*/ 17322 h 150004"/>
              <a:gd name="connsiteX3" fmla="*/ 156970 w 159203"/>
              <a:gd name="connsiteY3" fmla="*/ 91111 h 150004"/>
              <a:gd name="connsiteX4" fmla="*/ 88763 w 159203"/>
              <a:gd name="connsiteY4" fmla="*/ 144957 h 150004"/>
              <a:gd name="connsiteX5" fmla="*/ 7048 w 159203"/>
              <a:gd name="connsiteY5" fmla="*/ 147363 h 150004"/>
              <a:gd name="connsiteX6" fmla="*/ 11431 w 159203"/>
              <a:gd name="connsiteY6" fmla="*/ 77776 h 150004"/>
              <a:gd name="connsiteX0" fmla="*/ 11431 w 162707"/>
              <a:gd name="connsiteY0" fmla="*/ 77776 h 150004"/>
              <a:gd name="connsiteX1" fmla="*/ 69913 w 162707"/>
              <a:gd name="connsiteY1" fmla="*/ 4379 h 150004"/>
              <a:gd name="connsiteX2" fmla="*/ 134483 w 162707"/>
              <a:gd name="connsiteY2" fmla="*/ 17322 h 150004"/>
              <a:gd name="connsiteX3" fmla="*/ 160780 w 162707"/>
              <a:gd name="connsiteY3" fmla="*/ 93016 h 150004"/>
              <a:gd name="connsiteX4" fmla="*/ 88763 w 162707"/>
              <a:gd name="connsiteY4" fmla="*/ 144957 h 150004"/>
              <a:gd name="connsiteX5" fmla="*/ 7048 w 162707"/>
              <a:gd name="connsiteY5" fmla="*/ 147363 h 150004"/>
              <a:gd name="connsiteX6" fmla="*/ 11431 w 162707"/>
              <a:gd name="connsiteY6" fmla="*/ 77776 h 150004"/>
              <a:gd name="connsiteX0" fmla="*/ 10461 w 161737"/>
              <a:gd name="connsiteY0" fmla="*/ 77776 h 150004"/>
              <a:gd name="connsiteX1" fmla="*/ 68943 w 161737"/>
              <a:gd name="connsiteY1" fmla="*/ 4379 h 150004"/>
              <a:gd name="connsiteX2" fmla="*/ 133513 w 161737"/>
              <a:gd name="connsiteY2" fmla="*/ 17322 h 150004"/>
              <a:gd name="connsiteX3" fmla="*/ 159810 w 161737"/>
              <a:gd name="connsiteY3" fmla="*/ 93016 h 150004"/>
              <a:gd name="connsiteX4" fmla="*/ 87793 w 161737"/>
              <a:gd name="connsiteY4" fmla="*/ 144957 h 150004"/>
              <a:gd name="connsiteX5" fmla="*/ 6078 w 161737"/>
              <a:gd name="connsiteY5" fmla="*/ 147363 h 150004"/>
              <a:gd name="connsiteX6" fmla="*/ 10461 w 161737"/>
              <a:gd name="connsiteY6" fmla="*/ 77776 h 150004"/>
              <a:gd name="connsiteX0" fmla="*/ 11172 w 162448"/>
              <a:gd name="connsiteY0" fmla="*/ 84152 h 156380"/>
              <a:gd name="connsiteX1" fmla="*/ 63939 w 162448"/>
              <a:gd name="connsiteY1" fmla="*/ 3135 h 156380"/>
              <a:gd name="connsiteX2" fmla="*/ 134224 w 162448"/>
              <a:gd name="connsiteY2" fmla="*/ 23698 h 156380"/>
              <a:gd name="connsiteX3" fmla="*/ 160521 w 162448"/>
              <a:gd name="connsiteY3" fmla="*/ 99392 h 156380"/>
              <a:gd name="connsiteX4" fmla="*/ 88504 w 162448"/>
              <a:gd name="connsiteY4" fmla="*/ 151333 h 156380"/>
              <a:gd name="connsiteX5" fmla="*/ 6789 w 162448"/>
              <a:gd name="connsiteY5" fmla="*/ 153739 h 156380"/>
              <a:gd name="connsiteX6" fmla="*/ 11172 w 162448"/>
              <a:gd name="connsiteY6" fmla="*/ 84152 h 156380"/>
              <a:gd name="connsiteX0" fmla="*/ 9485 w 160761"/>
              <a:gd name="connsiteY0" fmla="*/ 84152 h 156380"/>
              <a:gd name="connsiteX1" fmla="*/ 62252 w 160761"/>
              <a:gd name="connsiteY1" fmla="*/ 3135 h 156380"/>
              <a:gd name="connsiteX2" fmla="*/ 132537 w 160761"/>
              <a:gd name="connsiteY2" fmla="*/ 23698 h 156380"/>
              <a:gd name="connsiteX3" fmla="*/ 158834 w 160761"/>
              <a:gd name="connsiteY3" fmla="*/ 99392 h 156380"/>
              <a:gd name="connsiteX4" fmla="*/ 86817 w 160761"/>
              <a:gd name="connsiteY4" fmla="*/ 151333 h 156380"/>
              <a:gd name="connsiteX5" fmla="*/ 5102 w 160761"/>
              <a:gd name="connsiteY5" fmla="*/ 153739 h 156380"/>
              <a:gd name="connsiteX6" fmla="*/ 9485 w 160761"/>
              <a:gd name="connsiteY6" fmla="*/ 84152 h 156380"/>
              <a:gd name="connsiteX0" fmla="*/ 12190 w 163466"/>
              <a:gd name="connsiteY0" fmla="*/ 84152 h 156380"/>
              <a:gd name="connsiteX1" fmla="*/ 64957 w 163466"/>
              <a:gd name="connsiteY1" fmla="*/ 3135 h 156380"/>
              <a:gd name="connsiteX2" fmla="*/ 135242 w 163466"/>
              <a:gd name="connsiteY2" fmla="*/ 23698 h 156380"/>
              <a:gd name="connsiteX3" fmla="*/ 161539 w 163466"/>
              <a:gd name="connsiteY3" fmla="*/ 99392 h 156380"/>
              <a:gd name="connsiteX4" fmla="*/ 89522 w 163466"/>
              <a:gd name="connsiteY4" fmla="*/ 151333 h 156380"/>
              <a:gd name="connsiteX5" fmla="*/ 7807 w 163466"/>
              <a:gd name="connsiteY5" fmla="*/ 153739 h 156380"/>
              <a:gd name="connsiteX6" fmla="*/ 3797 w 163466"/>
              <a:gd name="connsiteY6" fmla="*/ 124663 h 156380"/>
              <a:gd name="connsiteX7" fmla="*/ 12190 w 163466"/>
              <a:gd name="connsiteY7" fmla="*/ 84152 h 156380"/>
              <a:gd name="connsiteX0" fmla="*/ 23728 w 175004"/>
              <a:gd name="connsiteY0" fmla="*/ 84152 h 154338"/>
              <a:gd name="connsiteX1" fmla="*/ 76495 w 175004"/>
              <a:gd name="connsiteY1" fmla="*/ 3135 h 154338"/>
              <a:gd name="connsiteX2" fmla="*/ 146780 w 175004"/>
              <a:gd name="connsiteY2" fmla="*/ 23698 h 154338"/>
              <a:gd name="connsiteX3" fmla="*/ 173077 w 175004"/>
              <a:gd name="connsiteY3" fmla="*/ 99392 h 154338"/>
              <a:gd name="connsiteX4" fmla="*/ 101060 w 175004"/>
              <a:gd name="connsiteY4" fmla="*/ 151333 h 154338"/>
              <a:gd name="connsiteX5" fmla="*/ 19345 w 175004"/>
              <a:gd name="connsiteY5" fmla="*/ 153739 h 154338"/>
              <a:gd name="connsiteX6" fmla="*/ 95 w 175004"/>
              <a:gd name="connsiteY6" fmla="*/ 124663 h 154338"/>
              <a:gd name="connsiteX7" fmla="*/ 23728 w 175004"/>
              <a:gd name="connsiteY7" fmla="*/ 84152 h 154338"/>
              <a:gd name="connsiteX0" fmla="*/ 27538 w 175004"/>
              <a:gd name="connsiteY0" fmla="*/ 86184 h 154465"/>
              <a:gd name="connsiteX1" fmla="*/ 76495 w 175004"/>
              <a:gd name="connsiteY1" fmla="*/ 3262 h 154465"/>
              <a:gd name="connsiteX2" fmla="*/ 146780 w 175004"/>
              <a:gd name="connsiteY2" fmla="*/ 23825 h 154465"/>
              <a:gd name="connsiteX3" fmla="*/ 173077 w 175004"/>
              <a:gd name="connsiteY3" fmla="*/ 99519 h 154465"/>
              <a:gd name="connsiteX4" fmla="*/ 101060 w 175004"/>
              <a:gd name="connsiteY4" fmla="*/ 151460 h 154465"/>
              <a:gd name="connsiteX5" fmla="*/ 19345 w 175004"/>
              <a:gd name="connsiteY5" fmla="*/ 153866 h 154465"/>
              <a:gd name="connsiteX6" fmla="*/ 95 w 175004"/>
              <a:gd name="connsiteY6" fmla="*/ 124790 h 154465"/>
              <a:gd name="connsiteX7" fmla="*/ 27538 w 175004"/>
              <a:gd name="connsiteY7" fmla="*/ 86184 h 154465"/>
              <a:gd name="connsiteX0" fmla="*/ 27538 w 175004"/>
              <a:gd name="connsiteY0" fmla="*/ 83642 h 151923"/>
              <a:gd name="connsiteX1" fmla="*/ 49625 w 175004"/>
              <a:gd name="connsiteY1" fmla="*/ 42239 h 151923"/>
              <a:gd name="connsiteX2" fmla="*/ 76495 w 175004"/>
              <a:gd name="connsiteY2" fmla="*/ 720 h 151923"/>
              <a:gd name="connsiteX3" fmla="*/ 146780 w 175004"/>
              <a:gd name="connsiteY3" fmla="*/ 21283 h 151923"/>
              <a:gd name="connsiteX4" fmla="*/ 173077 w 175004"/>
              <a:gd name="connsiteY4" fmla="*/ 96977 h 151923"/>
              <a:gd name="connsiteX5" fmla="*/ 101060 w 175004"/>
              <a:gd name="connsiteY5" fmla="*/ 148918 h 151923"/>
              <a:gd name="connsiteX6" fmla="*/ 19345 w 175004"/>
              <a:gd name="connsiteY6" fmla="*/ 151324 h 151923"/>
              <a:gd name="connsiteX7" fmla="*/ 95 w 175004"/>
              <a:gd name="connsiteY7" fmla="*/ 122248 h 151923"/>
              <a:gd name="connsiteX8" fmla="*/ 27538 w 175004"/>
              <a:gd name="connsiteY8" fmla="*/ 83642 h 151923"/>
              <a:gd name="connsiteX0" fmla="*/ 27538 w 175004"/>
              <a:gd name="connsiteY0" fmla="*/ 83363 h 151644"/>
              <a:gd name="connsiteX1" fmla="*/ 49625 w 175004"/>
              <a:gd name="connsiteY1" fmla="*/ 41960 h 151644"/>
              <a:gd name="connsiteX2" fmla="*/ 36290 w 175004"/>
              <a:gd name="connsiteY2" fmla="*/ 36245 h 151644"/>
              <a:gd name="connsiteX3" fmla="*/ 76495 w 175004"/>
              <a:gd name="connsiteY3" fmla="*/ 441 h 151644"/>
              <a:gd name="connsiteX4" fmla="*/ 146780 w 175004"/>
              <a:gd name="connsiteY4" fmla="*/ 21004 h 151644"/>
              <a:gd name="connsiteX5" fmla="*/ 173077 w 175004"/>
              <a:gd name="connsiteY5" fmla="*/ 96698 h 151644"/>
              <a:gd name="connsiteX6" fmla="*/ 101060 w 175004"/>
              <a:gd name="connsiteY6" fmla="*/ 148639 h 151644"/>
              <a:gd name="connsiteX7" fmla="*/ 19345 w 175004"/>
              <a:gd name="connsiteY7" fmla="*/ 151045 h 151644"/>
              <a:gd name="connsiteX8" fmla="*/ 95 w 175004"/>
              <a:gd name="connsiteY8" fmla="*/ 121969 h 151644"/>
              <a:gd name="connsiteX9" fmla="*/ 27538 w 175004"/>
              <a:gd name="connsiteY9" fmla="*/ 83363 h 151644"/>
              <a:gd name="connsiteX0" fmla="*/ 27538 w 175004"/>
              <a:gd name="connsiteY0" fmla="*/ 83363 h 151644"/>
              <a:gd name="connsiteX1" fmla="*/ 36290 w 175004"/>
              <a:gd name="connsiteY1" fmla="*/ 36245 h 151644"/>
              <a:gd name="connsiteX2" fmla="*/ 76495 w 175004"/>
              <a:gd name="connsiteY2" fmla="*/ 441 h 151644"/>
              <a:gd name="connsiteX3" fmla="*/ 146780 w 175004"/>
              <a:gd name="connsiteY3" fmla="*/ 21004 h 151644"/>
              <a:gd name="connsiteX4" fmla="*/ 173077 w 175004"/>
              <a:gd name="connsiteY4" fmla="*/ 96698 h 151644"/>
              <a:gd name="connsiteX5" fmla="*/ 101060 w 175004"/>
              <a:gd name="connsiteY5" fmla="*/ 148639 h 151644"/>
              <a:gd name="connsiteX6" fmla="*/ 19345 w 175004"/>
              <a:gd name="connsiteY6" fmla="*/ 151045 h 151644"/>
              <a:gd name="connsiteX7" fmla="*/ 95 w 175004"/>
              <a:gd name="connsiteY7" fmla="*/ 121969 h 151644"/>
              <a:gd name="connsiteX8" fmla="*/ 27538 w 175004"/>
              <a:gd name="connsiteY8" fmla="*/ 83363 h 151644"/>
              <a:gd name="connsiteX0" fmla="*/ 27538 w 176290"/>
              <a:gd name="connsiteY0" fmla="*/ 82939 h 151220"/>
              <a:gd name="connsiteX1" fmla="*/ 36290 w 176290"/>
              <a:gd name="connsiteY1" fmla="*/ 35821 h 151220"/>
              <a:gd name="connsiteX2" fmla="*/ 76495 w 176290"/>
              <a:gd name="connsiteY2" fmla="*/ 17 h 151220"/>
              <a:gd name="connsiteX3" fmla="*/ 158210 w 176290"/>
              <a:gd name="connsiteY3" fmla="*/ 32010 h 151220"/>
              <a:gd name="connsiteX4" fmla="*/ 173077 w 176290"/>
              <a:gd name="connsiteY4" fmla="*/ 96274 h 151220"/>
              <a:gd name="connsiteX5" fmla="*/ 101060 w 176290"/>
              <a:gd name="connsiteY5" fmla="*/ 148215 h 151220"/>
              <a:gd name="connsiteX6" fmla="*/ 19345 w 176290"/>
              <a:gd name="connsiteY6" fmla="*/ 150621 h 151220"/>
              <a:gd name="connsiteX7" fmla="*/ 95 w 176290"/>
              <a:gd name="connsiteY7" fmla="*/ 121545 h 151220"/>
              <a:gd name="connsiteX8" fmla="*/ 27538 w 176290"/>
              <a:gd name="connsiteY8" fmla="*/ 82939 h 151220"/>
              <a:gd name="connsiteX0" fmla="*/ 27538 w 175520"/>
              <a:gd name="connsiteY0" fmla="*/ 83685 h 151966"/>
              <a:gd name="connsiteX1" fmla="*/ 36290 w 175520"/>
              <a:gd name="connsiteY1" fmla="*/ 36567 h 151966"/>
              <a:gd name="connsiteX2" fmla="*/ 76495 w 175520"/>
              <a:gd name="connsiteY2" fmla="*/ 763 h 151966"/>
              <a:gd name="connsiteX3" fmla="*/ 122015 w 175520"/>
              <a:gd name="connsiteY3" fmla="*/ 13706 h 151966"/>
              <a:gd name="connsiteX4" fmla="*/ 158210 w 175520"/>
              <a:gd name="connsiteY4" fmla="*/ 32756 h 151966"/>
              <a:gd name="connsiteX5" fmla="*/ 173077 w 175520"/>
              <a:gd name="connsiteY5" fmla="*/ 97020 h 151966"/>
              <a:gd name="connsiteX6" fmla="*/ 101060 w 175520"/>
              <a:gd name="connsiteY6" fmla="*/ 148961 h 151966"/>
              <a:gd name="connsiteX7" fmla="*/ 19345 w 175520"/>
              <a:gd name="connsiteY7" fmla="*/ 151367 h 151966"/>
              <a:gd name="connsiteX8" fmla="*/ 95 w 175520"/>
              <a:gd name="connsiteY8" fmla="*/ 122291 h 151966"/>
              <a:gd name="connsiteX9" fmla="*/ 27538 w 175520"/>
              <a:gd name="connsiteY9" fmla="*/ 83685 h 151966"/>
              <a:gd name="connsiteX0" fmla="*/ 27538 w 175520"/>
              <a:gd name="connsiteY0" fmla="*/ 83169 h 151450"/>
              <a:gd name="connsiteX1" fmla="*/ 36290 w 175520"/>
              <a:gd name="connsiteY1" fmla="*/ 36051 h 151450"/>
              <a:gd name="connsiteX2" fmla="*/ 76495 w 175520"/>
              <a:gd name="connsiteY2" fmla="*/ 247 h 151450"/>
              <a:gd name="connsiteX3" fmla="*/ 122015 w 175520"/>
              <a:gd name="connsiteY3" fmla="*/ 20810 h 151450"/>
              <a:gd name="connsiteX4" fmla="*/ 158210 w 175520"/>
              <a:gd name="connsiteY4" fmla="*/ 32240 h 151450"/>
              <a:gd name="connsiteX5" fmla="*/ 173077 w 175520"/>
              <a:gd name="connsiteY5" fmla="*/ 96504 h 151450"/>
              <a:gd name="connsiteX6" fmla="*/ 101060 w 175520"/>
              <a:gd name="connsiteY6" fmla="*/ 148445 h 151450"/>
              <a:gd name="connsiteX7" fmla="*/ 19345 w 175520"/>
              <a:gd name="connsiteY7" fmla="*/ 150851 h 151450"/>
              <a:gd name="connsiteX8" fmla="*/ 95 w 175520"/>
              <a:gd name="connsiteY8" fmla="*/ 121775 h 151450"/>
              <a:gd name="connsiteX9" fmla="*/ 27538 w 175520"/>
              <a:gd name="connsiteY9" fmla="*/ 83169 h 151450"/>
              <a:gd name="connsiteX0" fmla="*/ 27538 w 179150"/>
              <a:gd name="connsiteY0" fmla="*/ 83169 h 151450"/>
              <a:gd name="connsiteX1" fmla="*/ 36290 w 179150"/>
              <a:gd name="connsiteY1" fmla="*/ 36051 h 151450"/>
              <a:gd name="connsiteX2" fmla="*/ 76495 w 179150"/>
              <a:gd name="connsiteY2" fmla="*/ 247 h 151450"/>
              <a:gd name="connsiteX3" fmla="*/ 122015 w 179150"/>
              <a:gd name="connsiteY3" fmla="*/ 20810 h 151450"/>
              <a:gd name="connsiteX4" fmla="*/ 158210 w 179150"/>
              <a:gd name="connsiteY4" fmla="*/ 32240 h 151450"/>
              <a:gd name="connsiteX5" fmla="*/ 173450 w 179150"/>
              <a:gd name="connsiteY5" fmla="*/ 64625 h 151450"/>
              <a:gd name="connsiteX6" fmla="*/ 173077 w 179150"/>
              <a:gd name="connsiteY6" fmla="*/ 96504 h 151450"/>
              <a:gd name="connsiteX7" fmla="*/ 101060 w 179150"/>
              <a:gd name="connsiteY7" fmla="*/ 148445 h 151450"/>
              <a:gd name="connsiteX8" fmla="*/ 19345 w 179150"/>
              <a:gd name="connsiteY8" fmla="*/ 150851 h 151450"/>
              <a:gd name="connsiteX9" fmla="*/ 95 w 179150"/>
              <a:gd name="connsiteY9" fmla="*/ 121775 h 151450"/>
              <a:gd name="connsiteX10" fmla="*/ 27538 w 17915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96504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1530"/>
              <a:gd name="connsiteY0" fmla="*/ 83169 h 151450"/>
              <a:gd name="connsiteX1" fmla="*/ 36290 w 171530"/>
              <a:gd name="connsiteY1" fmla="*/ 36051 h 151450"/>
              <a:gd name="connsiteX2" fmla="*/ 76495 w 171530"/>
              <a:gd name="connsiteY2" fmla="*/ 247 h 151450"/>
              <a:gd name="connsiteX3" fmla="*/ 122015 w 171530"/>
              <a:gd name="connsiteY3" fmla="*/ 20810 h 151450"/>
              <a:gd name="connsiteX4" fmla="*/ 158210 w 171530"/>
              <a:gd name="connsiteY4" fmla="*/ 32240 h 151450"/>
              <a:gd name="connsiteX5" fmla="*/ 165830 w 171530"/>
              <a:gd name="connsiteY5" fmla="*/ 68435 h 151450"/>
              <a:gd name="connsiteX6" fmla="*/ 165457 w 171530"/>
              <a:gd name="connsiteY6" fmla="*/ 109839 h 151450"/>
              <a:gd name="connsiteX7" fmla="*/ 101060 w 171530"/>
              <a:gd name="connsiteY7" fmla="*/ 148445 h 151450"/>
              <a:gd name="connsiteX8" fmla="*/ 19345 w 171530"/>
              <a:gd name="connsiteY8" fmla="*/ 150851 h 151450"/>
              <a:gd name="connsiteX9" fmla="*/ 95 w 171530"/>
              <a:gd name="connsiteY9" fmla="*/ 121775 h 151450"/>
              <a:gd name="connsiteX10" fmla="*/ 27538 w 17153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106029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753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48685 w 177387"/>
              <a:gd name="connsiteY4" fmla="*/ 22574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87" h="151309">
                <a:moveTo>
                  <a:pt x="23728" y="83028"/>
                </a:moveTo>
                <a:cubicBezTo>
                  <a:pt x="29125" y="67788"/>
                  <a:pt x="24321" y="44015"/>
                  <a:pt x="32480" y="30195"/>
                </a:cubicBezTo>
                <a:cubicBezTo>
                  <a:pt x="40639" y="16375"/>
                  <a:pt x="61573" y="1694"/>
                  <a:pt x="76495" y="106"/>
                </a:cubicBezTo>
                <a:cubicBezTo>
                  <a:pt x="91418" y="-1482"/>
                  <a:pt x="108396" y="15337"/>
                  <a:pt x="122015" y="20669"/>
                </a:cubicBezTo>
                <a:cubicBezTo>
                  <a:pt x="135634" y="26001"/>
                  <a:pt x="140112" y="15271"/>
                  <a:pt x="148685" y="22574"/>
                </a:cubicBezTo>
                <a:cubicBezTo>
                  <a:pt x="157258" y="29877"/>
                  <a:pt x="163352" y="57583"/>
                  <a:pt x="165830" y="68294"/>
                </a:cubicBezTo>
                <a:cubicBezTo>
                  <a:pt x="168308" y="79005"/>
                  <a:pt x="185142" y="91918"/>
                  <a:pt x="173077" y="105888"/>
                </a:cubicBezTo>
                <a:cubicBezTo>
                  <a:pt x="161012" y="119858"/>
                  <a:pt x="126047" y="138929"/>
                  <a:pt x="101060" y="148304"/>
                </a:cubicBezTo>
                <a:cubicBezTo>
                  <a:pt x="62738" y="132914"/>
                  <a:pt x="36173" y="155155"/>
                  <a:pt x="19345" y="150710"/>
                </a:cubicBezTo>
                <a:cubicBezTo>
                  <a:pt x="2517" y="146265"/>
                  <a:pt x="-635" y="133232"/>
                  <a:pt x="95" y="121634"/>
                </a:cubicBezTo>
                <a:cubicBezTo>
                  <a:pt x="825" y="110036"/>
                  <a:pt x="18331" y="98268"/>
                  <a:pt x="23728" y="83028"/>
                </a:cubicBezTo>
                <a:close/>
              </a:path>
            </a:pathLst>
          </a:custGeom>
          <a:pattFill prst="pct25">
            <a:fgClr>
              <a:srgbClr val="9E2A5C"/>
            </a:fgClr>
            <a:bgClr>
              <a:schemeClr val="bg1"/>
            </a:bgClr>
          </a:pattFill>
          <a:ln w="3175">
            <a:solidFill>
              <a:srgbClr val="8523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87625" y="1844824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85234D"/>
                </a:solidFill>
                <a:latin typeface="Century Gothic" pitchFamily="34" charset="0"/>
              </a:rPr>
              <a:t>ЯРОСЛАВСКАЯ ОБЛАСТЬ</a:t>
            </a:r>
            <a:endParaRPr lang="ru-RU" sz="105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3" y="1700809"/>
            <a:ext cx="704291" cy="1692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endParaRPr lang="ru-RU" sz="10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68577" y="1850650"/>
            <a:ext cx="45719" cy="45719"/>
          </a:xfrm>
          <a:prstGeom prst="ellipse">
            <a:avLst/>
          </a:prstGeom>
          <a:solidFill>
            <a:srgbClr val="9E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9" descr="https://cdn.onlinewebfonts.com/svg/img_281585.png"/>
          <p:cNvSpPr>
            <a:spLocks noChangeAspect="1" noChangeArrowheads="1"/>
          </p:cNvSpPr>
          <p:nvPr/>
        </p:nvSpPr>
        <p:spPr bwMode="auto">
          <a:xfrm>
            <a:off x="2064768" y="7339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20074" y="414628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55931" y="4126296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0091" y="412580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6" descr="http://xtremesecuritytransport.eu/wp-content/uploads/2018/05/truc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4" y="4201642"/>
            <a:ext cx="208859" cy="2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9487" y="4224725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ТРАССЫ Р-104, Р-151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38" y="4199015"/>
            <a:ext cx="215087" cy="2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6457" y="4224725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Ж/Д МАГИСТРАЛЬ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77" y="4210227"/>
            <a:ext cx="232648" cy="2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80112" y="4224725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РЕЧНОЙ ПОРТ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693559"/>
            <a:ext cx="230425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5234D"/>
                </a:solidFill>
                <a:latin typeface="Century Gothic" pitchFamily="34" charset="0"/>
              </a:rPr>
              <a:t>1071</a:t>
            </a:r>
            <a:endParaRPr lang="en-US" sz="2000" b="1" dirty="0" smtClean="0">
              <a:solidFill>
                <a:srgbClr val="85234D"/>
              </a:solidFill>
              <a:latin typeface="Century Gothic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ГОД ОСНОВАНИЯ</a:t>
            </a:r>
          </a:p>
          <a:p>
            <a:endParaRPr lang="ru-RU" sz="1200" b="1" dirty="0">
              <a:solidFill>
                <a:srgbClr val="85234D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85234D"/>
                </a:solidFill>
                <a:latin typeface="Century Gothic" pitchFamily="34" charset="0"/>
              </a:rPr>
              <a:t>9 954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ПЛОЩАДЬ ГОРОДА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184 700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чел.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НАСЕЛЕНИЕ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41 055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СРЕДНЯЯ ЗАРПЛАТА В ПРОМЫШЛЕННОСТИ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88,0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ОБЪЕМ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ОТГРУЗКИ В ПРОМЫШЛЕННОСТИ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85234D"/>
                </a:solidFill>
                <a:latin typeface="Century Gothic" pitchFamily="34" charset="0"/>
              </a:rPr>
              <a:t>33,8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ОБОРОТ РОЗНИЧНОЙ ТОРГОВЛИ</a:t>
            </a: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85234D"/>
                </a:solidFill>
                <a:latin typeface="Century Gothic" pitchFamily="34" charset="0"/>
              </a:rPr>
              <a:t>11,7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ИНВЕСТИЦИИ В ОСНОВНОЙ КАПИТАЛ</a:t>
            </a:r>
          </a:p>
          <a:p>
            <a:endParaRPr lang="ru-RU" sz="1200" b="1" dirty="0">
              <a:solidFill>
                <a:srgbClr val="85234D"/>
              </a:solidFill>
              <a:latin typeface="Century Gothic" pitchFamily="34" charset="0"/>
            </a:endParaRPr>
          </a:p>
          <a:p>
            <a:r>
              <a:rPr lang="ru-RU" sz="2000" b="1" dirty="0">
                <a:solidFill>
                  <a:srgbClr val="85234D"/>
                </a:solidFill>
                <a:latin typeface="Century Gothic" pitchFamily="34" charset="0"/>
              </a:rPr>
              <a:t>62 </a:t>
            </a:r>
            <a:r>
              <a:rPr lang="ru-RU" sz="1400" b="1" dirty="0">
                <a:solidFill>
                  <a:srgbClr val="85234D"/>
                </a:solidFill>
                <a:latin typeface="Century Gothic" pitchFamily="34" charset="0"/>
              </a:rPr>
              <a:t>млрд. руб.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ИНВЕСТИЦИИ ПО ТЕКУЩИМ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ПРОЕКТАМ</a:t>
            </a:r>
            <a:endParaRPr lang="ru-RU" sz="1400" dirty="0" smtClean="0"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4797440"/>
            <a:ext cx="648824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/>
            <a:r>
              <a:rPr lang="ru-RU" sz="1400" b="1" i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r>
              <a:rPr lang="ru-RU" sz="1400" i="1" dirty="0" smtClean="0">
                <a:latin typeface="Century Gothic" pitchFamily="34" charset="0"/>
              </a:rPr>
              <a:t> </a:t>
            </a:r>
            <a:r>
              <a:rPr lang="ru-RU" sz="1400" i="1" dirty="0">
                <a:latin typeface="Century Gothic" pitchFamily="34" charset="0"/>
              </a:rPr>
              <a:t>расположен на участке главного судоходного пути европейской России, на стыке с Волго-Балтом</a:t>
            </a:r>
          </a:p>
          <a:p>
            <a:pPr marL="92075"/>
            <a:endParaRPr lang="ru-RU" sz="1000" i="1" dirty="0">
              <a:latin typeface="Century Gothic" pitchFamily="34" charset="0"/>
            </a:endParaRPr>
          </a:p>
          <a:p>
            <a:pPr marL="92075"/>
            <a:r>
              <a:rPr lang="ru-RU" sz="1400" i="1" dirty="0">
                <a:latin typeface="Century Gothic" pitchFamily="34" charset="0"/>
              </a:rPr>
              <a:t>Железнодорожная </a:t>
            </a:r>
            <a:r>
              <a:rPr lang="ru-RU" sz="1400" i="1" dirty="0" smtClean="0">
                <a:latin typeface="Century Gothic" pitchFamily="34" charset="0"/>
              </a:rPr>
              <a:t>магистраль - связь </a:t>
            </a:r>
            <a:r>
              <a:rPr lang="ru-RU" sz="1400" i="1" dirty="0">
                <a:latin typeface="Century Gothic" pitchFamily="34" charset="0"/>
              </a:rPr>
              <a:t>с Москвой, </a:t>
            </a:r>
            <a:r>
              <a:rPr lang="ru-RU" sz="1400" i="1" dirty="0" smtClean="0">
                <a:latin typeface="Century Gothic" pitchFamily="34" charset="0"/>
              </a:rPr>
              <a:t>Санкт- </a:t>
            </a:r>
            <a:r>
              <a:rPr lang="ru-RU" sz="1400" i="1" dirty="0">
                <a:latin typeface="Century Gothic" pitchFamily="34" charset="0"/>
              </a:rPr>
              <a:t>П</a:t>
            </a:r>
            <a:r>
              <a:rPr lang="ru-RU" sz="1400" i="1" dirty="0" smtClean="0">
                <a:latin typeface="Century Gothic" pitchFamily="34" charset="0"/>
              </a:rPr>
              <a:t>етербургом</a:t>
            </a:r>
            <a:r>
              <a:rPr lang="ru-RU" sz="1400" i="1" dirty="0">
                <a:latin typeface="Century Gothic" pitchFamily="34" charset="0"/>
              </a:rPr>
              <a:t>, </a:t>
            </a:r>
            <a:r>
              <a:rPr lang="ru-RU" sz="1400" i="1" dirty="0" smtClean="0">
                <a:latin typeface="Century Gothic" pitchFamily="34" charset="0"/>
              </a:rPr>
              <a:t>Ярославлем</a:t>
            </a:r>
          </a:p>
          <a:p>
            <a:pPr marL="444500"/>
            <a:endParaRPr lang="ru-RU" sz="1000" i="1" dirty="0">
              <a:latin typeface="Century Gothic" pitchFamily="34" charset="0"/>
            </a:endParaRPr>
          </a:p>
          <a:p>
            <a:pPr marL="88900" lvl="0">
              <a:tabLst>
                <a:tab pos="2959100" algn="l"/>
              </a:tabLst>
            </a:pPr>
            <a:r>
              <a:rPr lang="ru-RU" sz="1400" i="1" dirty="0" smtClean="0">
                <a:latin typeface="Century Gothic" pitchFamily="34" charset="0"/>
              </a:rPr>
              <a:t>Сеть </a:t>
            </a:r>
            <a:r>
              <a:rPr lang="ru-RU" sz="1400" i="1" dirty="0">
                <a:latin typeface="Century Gothic" pitchFamily="34" charset="0"/>
              </a:rPr>
              <a:t>автодорог с твердым покрытием - связь с Ярославлем </a:t>
            </a:r>
            <a:r>
              <a:rPr lang="ru-RU" sz="1400" i="1" dirty="0" smtClean="0">
                <a:latin typeface="Century Gothic" pitchFamily="34" charset="0"/>
              </a:rPr>
              <a:t>(</a:t>
            </a:r>
            <a:r>
              <a:rPr lang="ru-RU" sz="1400" i="1" dirty="0">
                <a:latin typeface="Century Gothic" pitchFamily="34" charset="0"/>
              </a:rPr>
              <a:t>82 км), Москвой (</a:t>
            </a:r>
            <a:r>
              <a:rPr lang="en-US" sz="1400" i="1" dirty="0">
                <a:latin typeface="Century Gothic" pitchFamily="34" charset="0"/>
              </a:rPr>
              <a:t>350</a:t>
            </a:r>
            <a:r>
              <a:rPr lang="ru-RU" sz="1400" i="1" dirty="0">
                <a:latin typeface="Century Gothic" pitchFamily="34" charset="0"/>
              </a:rPr>
              <a:t> км), с правобережьем Верхней </a:t>
            </a:r>
            <a:r>
              <a:rPr lang="ru-RU" sz="1400" i="1" dirty="0" smtClean="0">
                <a:latin typeface="Century Gothic" pitchFamily="34" charset="0"/>
              </a:rPr>
              <a:t>Волги, с </a:t>
            </a:r>
            <a:r>
              <a:rPr lang="ru-RU" sz="1400" i="1" dirty="0">
                <a:latin typeface="Century Gothic" pitchFamily="34" charset="0"/>
              </a:rPr>
              <a:t>крупными центрами </a:t>
            </a:r>
            <a:r>
              <a:rPr lang="ru-RU" sz="1400" i="1" dirty="0" smtClean="0">
                <a:latin typeface="Century Gothic" pitchFamily="34" charset="0"/>
              </a:rPr>
              <a:t> Вологодской области</a:t>
            </a:r>
          </a:p>
          <a:p>
            <a:pPr marL="88900" lvl="0">
              <a:tabLst>
                <a:tab pos="2959100" algn="l"/>
              </a:tabLst>
            </a:pPr>
            <a:endParaRPr lang="ru-RU" sz="700" dirty="0">
              <a:latin typeface="Century Gothic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8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23" y="112856"/>
            <a:ext cx="45897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РЫБИНСК </a:t>
            </a:r>
            <a:r>
              <a:rPr lang="en-US" sz="2300" b="1" dirty="0" smtClean="0">
                <a:solidFill>
                  <a:srgbClr val="85234D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ОБЩИЕ СВЕДЕНИЯ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8319982" y="102610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468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82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23" y="112856"/>
            <a:ext cx="56525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ЗЕМЛЯ </a:t>
            </a:r>
            <a:r>
              <a:rPr lang="en-US" sz="2300" b="1" dirty="0" smtClean="0">
                <a:solidFill>
                  <a:srgbClr val="85234D"/>
                </a:solidFill>
                <a:latin typeface="Century Gothic" pitchFamily="34" charset="0"/>
              </a:rPr>
              <a:t>| </a:t>
            </a: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УСЛОВИЯ ПРЕДОСТАВЛЕНИЯ</a:t>
            </a:r>
            <a:endParaRPr lang="ru-RU" sz="23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155" y="6381328"/>
            <a:ext cx="520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i="1" dirty="0" smtClean="0">
                <a:solidFill>
                  <a:srgbClr val="393747"/>
                </a:solidFill>
                <a:latin typeface="Century Gothic" pitchFamily="34" charset="0"/>
              </a:rPr>
              <a:t>Продажа земельных участков и муниципального имущества</a:t>
            </a:r>
            <a:r>
              <a:rPr lang="en-US" sz="900" b="1" i="1" dirty="0" smtClean="0">
                <a:solidFill>
                  <a:srgbClr val="393747"/>
                </a:solidFill>
                <a:latin typeface="Century Gothic" pitchFamily="34" charset="0"/>
              </a:rPr>
              <a:t> www.torgi-rybinsk.ru</a:t>
            </a:r>
            <a:endParaRPr lang="ru-RU" sz="900" b="1" i="1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900" b="1" i="1" dirty="0" smtClean="0">
                <a:solidFill>
                  <a:srgbClr val="393747"/>
                </a:solidFill>
                <a:latin typeface="Century Gothic" pitchFamily="34" charset="0"/>
              </a:rPr>
              <a:t>Генеральный план, Правила землепользования и застройки </a:t>
            </a:r>
            <a:r>
              <a:rPr lang="en-US" sz="900" b="1" i="1" dirty="0" smtClean="0">
                <a:solidFill>
                  <a:srgbClr val="393747"/>
                </a:solidFill>
                <a:latin typeface="Century Gothic" pitchFamily="34" charset="0"/>
              </a:rPr>
              <a:t>www.rybinsk.ru/gradostroi</a:t>
            </a:r>
            <a:endParaRPr lang="ru-RU" sz="900" b="1" i="1" dirty="0" smtClean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374467"/>
            <a:ext cx="55234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Участки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аренду или в собственность по результатам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аукционов</a:t>
            </a:r>
          </a:p>
          <a:p>
            <a:pPr indent="182563"/>
            <a:endParaRPr lang="ru-RU" sz="600" dirty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Возможен выкуп арендуемого участка в собственность после ввода в эксплуатацию объекта строительства</a:t>
            </a:r>
          </a:p>
          <a:p>
            <a:pPr indent="182563"/>
            <a:endParaRPr lang="ru-RU" sz="6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pPr indent="182563"/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Исключительное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право выкупа участков, на которых расположены здания, сооружения, в т.ч. вновь возведенные здания и сооружения, имеют собственники объектов недвижимости после проведения </a:t>
            </a:r>
            <a:r>
              <a:rPr lang="ru-RU" sz="1600" dirty="0" err="1" smtClean="0">
                <a:solidFill>
                  <a:srgbClr val="393747"/>
                </a:solidFill>
                <a:latin typeface="Century Gothic" pitchFamily="34" charset="0"/>
              </a:rPr>
              <a:t>гос.регистрации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права собственности на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недвижимость</a:t>
            </a: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17831" y="76470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417831" y="1328992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20752" y="213285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1712" y="686301"/>
            <a:ext cx="2641178" cy="5878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108000">
            <a:spAutoFit/>
          </a:bodyPr>
          <a:lstStyle/>
          <a:p>
            <a:pPr>
              <a:tabLst>
                <a:tab pos="2874963" algn="l"/>
              </a:tabLst>
            </a:pP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Стоимость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выкупа участка в собственность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– </a:t>
            </a: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25% кадастровой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стоимости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(постановление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Правительства ЯО №180-п от 26.02.2015 (ред. 18.12.2018 №940-п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).</a:t>
            </a:r>
          </a:p>
          <a:p>
            <a:pPr>
              <a:tabLst>
                <a:tab pos="2874963" algn="l"/>
              </a:tabLst>
            </a:pP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>
              <a:tabLst>
                <a:tab pos="2874963" algn="l"/>
              </a:tabLst>
            </a:pP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Кадастровая стоимость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–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приказ департамента имущественных и земельных отношений ЯО № 20-Н от 21.10.2019.</a:t>
            </a:r>
          </a:p>
          <a:p>
            <a:pPr>
              <a:tabLst>
                <a:tab pos="2874963" algn="l"/>
              </a:tabLst>
            </a:pPr>
            <a:endParaRPr lang="ru-RU" sz="1600" dirty="0">
              <a:solidFill>
                <a:srgbClr val="393747"/>
              </a:solidFill>
              <a:latin typeface="Century Gothic" pitchFamily="34" charset="0"/>
            </a:endParaRPr>
          </a:p>
          <a:p>
            <a:pPr>
              <a:tabLst>
                <a:tab pos="2874963" algn="l"/>
              </a:tabLst>
            </a:pPr>
            <a:r>
              <a:rPr lang="ru-RU" sz="1600" dirty="0">
                <a:solidFill>
                  <a:srgbClr val="393747"/>
                </a:solidFill>
                <a:latin typeface="Century Gothic" pitchFamily="34" charset="0"/>
              </a:rPr>
              <a:t>Размер арендной платы, порядок, условия и сроки ее </a:t>
            </a:r>
            <a:r>
              <a:rPr lang="ru-RU" sz="1600" dirty="0" smtClean="0">
                <a:solidFill>
                  <a:srgbClr val="393747"/>
                </a:solidFill>
                <a:latin typeface="Century Gothic" pitchFamily="34" charset="0"/>
              </a:rPr>
              <a:t>внесения – </a:t>
            </a:r>
          </a:p>
          <a:p>
            <a:pPr>
              <a:tabLst>
                <a:tab pos="2874963" algn="l"/>
              </a:tabLst>
            </a:pP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постановление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Правительства ЯО №710-п от 24.12.2008 (ред. 21.03.2019 №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196-п), постановление Администрации </a:t>
            </a:r>
            <a:r>
              <a:rPr lang="ru-RU" sz="1200" dirty="0">
                <a:solidFill>
                  <a:srgbClr val="393747"/>
                </a:solidFill>
                <a:latin typeface="Century Gothic" pitchFamily="34" charset="0"/>
              </a:rPr>
              <a:t>ГОГР № 396 от 12.02.2014 (ред. от 11.02.2015 № 421, от 02.02.2016 № 239), № 3452 от </a:t>
            </a:r>
            <a:r>
              <a:rPr lang="ru-RU" sz="1200" dirty="0" smtClean="0">
                <a:solidFill>
                  <a:srgbClr val="393747"/>
                </a:solidFill>
                <a:latin typeface="Century Gothic" pitchFamily="34" charset="0"/>
              </a:rPr>
              <a:t>26.12.2019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50045"/>
              </p:ext>
            </p:extLst>
          </p:nvPr>
        </p:nvGraphicFramePr>
        <p:xfrm>
          <a:off x="420752" y="3977600"/>
          <a:ext cx="5599940" cy="228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246"/>
                <a:gridCol w="1520694"/>
              </a:tblGrid>
              <a:tr h="4606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Вид объекта</a:t>
                      </a:r>
                      <a:endParaRPr lang="ru-RU" sz="9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Ставка земельного налога, % от кадастровой стоимости</a:t>
                      </a:r>
                      <a:endParaRPr lang="ru-RU" sz="9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209367">
                <a:tc>
                  <a:txBody>
                    <a:bodyPr/>
                    <a:lstStyle/>
                    <a:p>
                      <a:r>
                        <a:rPr lang="ru-RU" sz="9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Земли с/х назначения, с/х производства</a:t>
                      </a:r>
                      <a:endParaRPr lang="ru-RU" sz="9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9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46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Жилищный фонд, жилищное строительство, объекты инженерной инфраструктуры жилищно-коммунального комплекса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360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используемые в предпринимательской деятельности земли для ведения ЛПХ, садоводства, огородничества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354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Ограниченные в обороте (предоставленных для обеспечения обороны, безопасности и таможенных нужд)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Прочие земельные участки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1,5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2640" y="3625279"/>
            <a:ext cx="26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393747"/>
                </a:solidFill>
                <a:latin typeface="Century Gothic" pitchFamily="34" charset="0"/>
              </a:rPr>
              <a:t>Ставки земельного налога </a:t>
            </a:r>
            <a:endParaRPr lang="ru-RU" sz="1400" b="1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5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3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5" name="Группа 54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68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520" y="116632"/>
            <a:ext cx="42851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ПРЕФЕРЕНЦИИ ИНВЕСТОРАМ</a:t>
            </a:r>
            <a:endParaRPr lang="ru-RU" sz="2300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9716" y="105581"/>
            <a:ext cx="288032" cy="443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34975" y="824970"/>
            <a:ext cx="3865345" cy="379204"/>
          </a:xfrm>
          <a:prstGeom prst="rect">
            <a:avLst/>
          </a:prstGeom>
          <a:gradFill flip="none" rotWithShape="1">
            <a:gsLst>
              <a:gs pos="87000">
                <a:srgbClr val="DCDFF4"/>
              </a:gs>
              <a:gs pos="0">
                <a:srgbClr val="5E5B7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РЕГИОНАЛЬНАЯ ПОДДЕРЖКА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6944" y="1124744"/>
            <a:ext cx="29573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Подбор инвестиционных </a:t>
            </a:r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площадок</a:t>
            </a:r>
          </a:p>
          <a:p>
            <a:endParaRPr lang="ru-RU" sz="15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Поддержка в решении инфраструктурных вопросов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Сокращенные сроки получения разрешительной документации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Консультационная</a:t>
            </a:r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, информационная и организационная поддержка </a:t>
            </a:r>
            <a:endParaRPr lang="ru-RU" sz="1500" dirty="0" smtClean="0">
              <a:solidFill>
                <a:srgbClr val="393747"/>
              </a:solidFill>
              <a:latin typeface="Century Gothic" pitchFamily="34" charset="0"/>
            </a:endParaRPr>
          </a:p>
          <a:p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srgbClr val="393747"/>
                </a:solidFill>
                <a:latin typeface="Century Gothic" pitchFamily="34" charset="0"/>
              </a:rPr>
              <a:t>Обращение в региональные органы власти с предложениями по поддержке </a:t>
            </a:r>
            <a:r>
              <a:rPr lang="ru-RU" sz="1500" dirty="0" smtClean="0">
                <a:solidFill>
                  <a:srgbClr val="393747"/>
                </a:solidFill>
                <a:latin typeface="Century Gothic" pitchFamily="34" charset="0"/>
              </a:rPr>
              <a:t>проектов</a:t>
            </a:r>
            <a:endParaRPr lang="ru-RU" sz="1500" dirty="0">
              <a:solidFill>
                <a:srgbClr val="393747"/>
              </a:solidFill>
              <a:latin typeface="Century Gothic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868144" y="306781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90507"/>
              </p:ext>
            </p:extLst>
          </p:nvPr>
        </p:nvGraphicFramePr>
        <p:xfrm>
          <a:off x="434975" y="1382224"/>
          <a:ext cx="534738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7"/>
                <a:gridCol w="1780069"/>
                <a:gridCol w="20906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Виды проектов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Финансовые меры 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Нефинансовые меры</a:t>
                      </a:r>
                      <a:endParaRPr lang="ru-RU" sz="14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861408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Приоритет-</a:t>
                      </a:r>
                      <a:r>
                        <a:rPr lang="ru-RU" sz="1400" b="1" spc="-20" dirty="0" err="1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ные</a:t>
                      </a:r>
                      <a:r>
                        <a:rPr lang="ru-RU" sz="1400" b="1" spc="-20" baseline="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проекты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12,5% налог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в региональный бюджет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налог на имущество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в рамках проекта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транспортный налог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в рамках проекта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Предоставление государственных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гарантий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Региональные проекты 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по налогу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в ФБ в течение 10 лет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10% по налогу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в РБ в течение 5 лет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Снижение налоговых ставок на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добычу полезных ископаемых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  <a:tr h="1632768">
                <a:tc>
                  <a:txBody>
                    <a:bodyPr/>
                    <a:lstStyle/>
                    <a:p>
                      <a:r>
                        <a:rPr lang="ru-RU" sz="1400" b="1" spc="-2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Специальные инвест-контракты</a:t>
                      </a:r>
                      <a:endParaRPr lang="ru-RU" sz="1400" b="1" spc="-20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0% налог на прибыль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в течение действия контракта</a:t>
                      </a:r>
                      <a:endParaRPr lang="ru-RU" sz="12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Ускоренная </a:t>
                      </a:r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амортизация ОС</a:t>
                      </a:r>
                      <a:endParaRPr lang="ru-RU" sz="12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Аренда </a:t>
                      </a:r>
                      <a:r>
                        <a:rPr lang="ru-RU" sz="1200" b="1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гос.земли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без проведения торгов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Участник СПИК —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единственный поставщик для закупок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Гарантия</a:t>
                      </a:r>
                      <a:r>
                        <a:rPr lang="ru-RU" sz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не ухудшения налоговых условий</a:t>
                      </a:r>
                    </a:p>
                  </a:txBody>
                  <a:tcPr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sp>
        <p:nvSpPr>
          <p:cNvPr id="103" name="Скругленный прямоугольник 102"/>
          <p:cNvSpPr/>
          <p:nvPr/>
        </p:nvSpPr>
        <p:spPr>
          <a:xfrm>
            <a:off x="5874862" y="146781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874862" y="214804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879445" y="400506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879335" y="5141761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96136" y="836712"/>
            <a:ext cx="3107867" cy="379204"/>
          </a:xfrm>
          <a:prstGeom prst="rect">
            <a:avLst/>
          </a:prstGeom>
          <a:gradFill flip="none" rotWithShape="1">
            <a:gsLst>
              <a:gs pos="87000">
                <a:srgbClr val="DCDFF4"/>
              </a:gs>
              <a:gs pos="0">
                <a:srgbClr val="5E5B7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МУНИЦИПАЛЬНАЯ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ПОДДЕРЖКА</a:t>
            </a:r>
          </a:p>
        </p:txBody>
      </p:sp>
      <p:sp>
        <p:nvSpPr>
          <p:cNvPr id="57" name="TextBox 56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21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3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5" name="Группа 54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68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1102" y="116632"/>
            <a:ext cx="463139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ПРОМЫШЛЕННЫЕ ПЛОЩАДКИ</a:t>
            </a:r>
            <a:endParaRPr lang="ru-RU" sz="2300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9716" y="105581"/>
            <a:ext cx="288032" cy="443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852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87319085"/>
              </p:ext>
            </p:extLst>
          </p:nvPr>
        </p:nvGraphicFramePr>
        <p:xfrm>
          <a:off x="395536" y="771962"/>
          <a:ext cx="8246007" cy="5681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295"/>
                <a:gridCol w="2405110"/>
                <a:gridCol w="2010266"/>
                <a:gridCol w="1518999"/>
                <a:gridCol w="868001"/>
                <a:gridCol w="940336"/>
              </a:tblGrid>
              <a:tr h="413617">
                <a:tc>
                  <a:txBody>
                    <a:bodyPr/>
                    <a:lstStyle/>
                    <a:p>
                      <a:endParaRPr lang="ru-RU" sz="1100" dirty="0"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Наименование площадки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Кадастровый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номер/квартал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Площадь, га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Категория земель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361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Промышленный парк «Копаево»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76:20:120306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166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П4,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28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47675"/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 т.ч. Сысоевская ул.,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40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76:20:120306:70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28,4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64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Южная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Южная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76:20:100402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19,7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Николая Невского ул.,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20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Южная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76:20:100525:11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Пузырево (участок 1)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 Пузырево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76:20:070402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Пузырево (участок 2)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Район Пузырево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76:20:070402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10,2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Революции пр., 35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Юго-западная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76:20:070809:58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9,9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Черепанова ул., 18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Юго-западная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76:20:070809:51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4,4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Революции пр., 48 «в»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Юго-западная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76:20:070504:59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0,18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97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Революции пр., 48 «г»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Юго-западная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76:20:070504:61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0,15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Труда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ул., 114 «г»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76:20:090102:123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Труда ул., 114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«в»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76:20:090102:136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Фурманова ул., 33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76:20:070703:3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Труда ул., 120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промзона</a:t>
                      </a:r>
                      <a:endParaRPr lang="ru-RU" sz="1100" dirty="0" smtClean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76:20:090102:117</a:t>
                      </a:r>
                      <a:r>
                        <a:rPr lang="ru-RU" sz="1100" dirty="0" smtClean="0">
                          <a:latin typeface="Century Gothic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59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Победы б-р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, 13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Тоговщинская промзона</a:t>
                      </a: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76:20:060209:14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97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Большая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Тоговщинская ул., 14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Тоговщинская промзона</a:t>
                      </a: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76:20:060203:1351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0,3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0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Каменниковская ул., 200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Левобережный район</a:t>
                      </a: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76:20:010104:11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971">
                <a:tc gridSpan="4"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Итого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234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327" marR="72327" marT="36162" marB="36162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5" name="TextBox 94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4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18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33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520" y="116632"/>
            <a:ext cx="56012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ПРОМПЛОЩАДКИ НА КАРТЕ ГОРОДА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414"/>
            <a:ext cx="8208714" cy="555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араллелограмм 7"/>
          <p:cNvSpPr/>
          <p:nvPr/>
        </p:nvSpPr>
        <p:spPr>
          <a:xfrm>
            <a:off x="6182262" y="1340768"/>
            <a:ext cx="2272234" cy="72008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2400" b="1" dirty="0">
                <a:solidFill>
                  <a:srgbClr val="85234D"/>
                </a:solidFill>
                <a:latin typeface="Century Gothic" pitchFamily="34" charset="0"/>
              </a:rPr>
              <a:t>16 </a:t>
            </a:r>
            <a:r>
              <a:rPr lang="ru-RU" b="1" dirty="0">
                <a:solidFill>
                  <a:srgbClr val="85234D"/>
                </a:solidFill>
                <a:latin typeface="Century Gothic" pitchFamily="34" charset="0"/>
              </a:rPr>
              <a:t>площадок</a:t>
            </a:r>
          </a:p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234</a:t>
            </a:r>
            <a:r>
              <a:rPr lang="ru-RU" sz="16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57310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ОБЩЕСТВЕННО-ДЕЛОВАЯ ЗАСТРОЙКА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19567"/>
              </p:ext>
            </p:extLst>
          </p:nvPr>
        </p:nvGraphicFramePr>
        <p:xfrm>
          <a:off x="396000" y="980728"/>
          <a:ext cx="8208912" cy="518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029"/>
                <a:gridCol w="2394292"/>
                <a:gridCol w="1929215"/>
                <a:gridCol w="1512168"/>
                <a:gridCol w="864096"/>
                <a:gridCol w="1008112"/>
              </a:tblGrid>
              <a:tr h="404847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Наименование площадки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Кадастровый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номер/квартал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Площадь, кв.м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Категория земель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</a:tr>
              <a:tr h="37665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Николая Невского ул., 24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Мариевка/Южная промзона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76:20:000000:1027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27505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Генерала Батова проспект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, 35а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Мариевка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76:20:100514:5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2200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Революции проспект, 51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Юго-западная промзона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76:20:070801:12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11352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Революции проспект, 9а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Веретье-3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76:20:070702:3211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6974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Новая ул., 24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Северный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76:20:060307:892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4606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Баррикадная ул., 43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76:20:060107:29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3491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Гражданская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ул., 64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76:20:060211:6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3049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Баррикадная ул., 39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76:20:060107:28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2693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Северный переулок, 52 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Заволжье-1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76:20:030532:6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3203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Малая </a:t>
                      </a:r>
                      <a:r>
                        <a:rPr lang="ru-RU" sz="11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Вонговская</a:t>
                      </a: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 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30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76:20:030532:5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2094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Пошехонский тракт, 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Заволжье-1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76:20:030226:26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1911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Пошехонский тракт,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11 б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Заволжье-1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76:20:030105:286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1001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Рулонный переулок, 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Заволжье-2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76:20:040502:7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2200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0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Захарова ул.,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32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Зачеремушный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76:20:110111:123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1805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46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Ошурковская ул., 7 в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Копаево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76:20:120235:1635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1600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5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Окружная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дорога, 207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Восточная промзона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76:20:120311:2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4001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955">
                <a:tc gridSpan="4"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Итого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79685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4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52790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ОД ПЛОЩАДКИ НА КАРТЕ ГОРОДА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8" y="893653"/>
            <a:ext cx="8211652" cy="55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араллелограмм 48"/>
          <p:cNvSpPr/>
          <p:nvPr/>
        </p:nvSpPr>
        <p:spPr>
          <a:xfrm>
            <a:off x="6182262" y="1340768"/>
            <a:ext cx="2272234" cy="72008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2400" b="1" dirty="0">
                <a:solidFill>
                  <a:srgbClr val="85234D"/>
                </a:solidFill>
                <a:latin typeface="Century Gothic" pitchFamily="34" charset="0"/>
              </a:rPr>
              <a:t>16 </a:t>
            </a:r>
            <a:r>
              <a:rPr lang="ru-RU" b="1" dirty="0">
                <a:solidFill>
                  <a:srgbClr val="85234D"/>
                </a:solidFill>
                <a:latin typeface="Century Gothic" pitchFamily="34" charset="0"/>
              </a:rPr>
              <a:t>площадок</a:t>
            </a:r>
          </a:p>
          <a:p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8</a:t>
            </a:r>
            <a:r>
              <a:rPr lang="ru-RU" sz="16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85234D"/>
                </a:solidFill>
                <a:latin typeface="Century Gothic" pitchFamily="34" charset="0"/>
              </a:rPr>
              <a:t>га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2083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30844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ЖИЛАЯ ЗАСТРОЙКА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16143"/>
              </p:ext>
            </p:extLst>
          </p:nvPr>
        </p:nvGraphicFramePr>
        <p:xfrm>
          <a:off x="395536" y="1312845"/>
          <a:ext cx="8208912" cy="4636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029"/>
                <a:gridCol w="2394292"/>
                <a:gridCol w="1929215"/>
                <a:gridCol w="1512168"/>
                <a:gridCol w="864096"/>
                <a:gridCol w="1008112"/>
              </a:tblGrid>
              <a:tr h="432048">
                <a:tc>
                  <a:txBody>
                    <a:bodyPr/>
                    <a:lstStyle/>
                    <a:p>
                      <a:endParaRPr lang="ru-RU" sz="1100" dirty="0"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Наименование площадки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Кадастровый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номер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Площадь, кв.м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Категория земель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Гражданская ул., 68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76:20:000000:1262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4438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Корнева ул., 111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76:20:060211:4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3207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Гражданская ул., 66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Прибрежный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76:20:060211:5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3123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Черепанова ул., 17а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Веретье-3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76:20:070603:53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2960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Академика Губкина ул., 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Северный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76:20:060306:19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33251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Р2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Гаванская ул., 7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Центр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76:20:080508:195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6400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 ИЦ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Малая Казанская ул., 8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Центр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76:20:080504:17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1271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ОД ИЦ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Николая Невского ул., 25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Мариевка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76:20:100516:280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3000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8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Волочаевская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ул., 45а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Мариевка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76:20:000000:649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2119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24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Генерала Батова проспект, 42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Гагаринский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76:20:100235:583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12371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99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Сельскохозяйственная</a:t>
                      </a:r>
                      <a:r>
                        <a:rPr lang="ru-RU" sz="1100" baseline="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 ул., 31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Гагаринский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76:20:100235:584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5513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Проектная ул., 6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Переборы</a:t>
                      </a: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76:20:050405:29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5190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Ж2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Колышкина ул., 21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Заволжье-2</a:t>
                      </a:r>
                      <a:endParaRPr lang="ru-RU" sz="11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76:20:040439:4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4500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Ж1</a:t>
                      </a:r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963">
                <a:tc gridSpan="4"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Итого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A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393747"/>
                          </a:solidFill>
                          <a:latin typeface="Century Gothic" pitchFamily="34" charset="0"/>
                        </a:rPr>
                        <a:t>87343</a:t>
                      </a:r>
                      <a:endParaRPr lang="ru-RU" sz="1100" b="1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393747"/>
                        </a:solidFill>
                        <a:latin typeface="Century Gothic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579574" y="282134"/>
            <a:ext cx="300082" cy="338554"/>
          </a:xfrm>
          <a:prstGeom prst="rect">
            <a:avLst/>
          </a:prstGeom>
          <a:solidFill>
            <a:srgbClr val="57556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9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1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1266</Words>
  <Application>Microsoft Office PowerPoint</Application>
  <PresentationFormat>Экран (4:3)</PresentationFormat>
  <Paragraphs>485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Сажинова Ольга Владимировна</dc:creator>
  <cp:lastModifiedBy>Кузнецов Алексей Владимирович</cp:lastModifiedBy>
  <cp:revision>331</cp:revision>
  <cp:lastPrinted>2020-03-03T08:41:41Z</cp:lastPrinted>
  <dcterms:created xsi:type="dcterms:W3CDTF">2020-02-17T11:50:21Z</dcterms:created>
  <dcterms:modified xsi:type="dcterms:W3CDTF">2020-03-25T13:14:18Z</dcterms:modified>
</cp:coreProperties>
</file>