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8522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8522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8522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735445" cy="736600"/>
          </a:xfrm>
          <a:custGeom>
            <a:avLst/>
            <a:gdLst/>
            <a:ahLst/>
            <a:cxnLst/>
            <a:rect l="l" t="t" r="r" b="b"/>
            <a:pathLst>
              <a:path w="6735445" h="736600">
                <a:moveTo>
                  <a:pt x="603199" y="0"/>
                </a:moveTo>
                <a:lnTo>
                  <a:pt x="538340" y="0"/>
                </a:lnTo>
                <a:lnTo>
                  <a:pt x="395846" y="9398"/>
                </a:lnTo>
                <a:lnTo>
                  <a:pt x="0" y="718947"/>
                </a:lnTo>
                <a:lnTo>
                  <a:pt x="195529" y="710946"/>
                </a:lnTo>
                <a:lnTo>
                  <a:pt x="603199" y="0"/>
                </a:lnTo>
                <a:close/>
              </a:path>
              <a:path w="6735445" h="736600">
                <a:moveTo>
                  <a:pt x="838327" y="0"/>
                </a:moveTo>
                <a:lnTo>
                  <a:pt x="773468" y="0"/>
                </a:lnTo>
                <a:lnTo>
                  <a:pt x="630961" y="9398"/>
                </a:lnTo>
                <a:lnTo>
                  <a:pt x="235102" y="718947"/>
                </a:lnTo>
                <a:lnTo>
                  <a:pt x="430644" y="710946"/>
                </a:lnTo>
                <a:lnTo>
                  <a:pt x="838327" y="0"/>
                </a:lnTo>
                <a:close/>
              </a:path>
              <a:path w="6735445" h="736600">
                <a:moveTo>
                  <a:pt x="1076947" y="0"/>
                </a:moveTo>
                <a:lnTo>
                  <a:pt x="1012698" y="0"/>
                </a:lnTo>
                <a:lnTo>
                  <a:pt x="869581" y="9525"/>
                </a:lnTo>
                <a:lnTo>
                  <a:pt x="473722" y="718947"/>
                </a:lnTo>
                <a:lnTo>
                  <a:pt x="669277" y="710946"/>
                </a:lnTo>
                <a:lnTo>
                  <a:pt x="1076947" y="0"/>
                </a:lnTo>
                <a:close/>
              </a:path>
              <a:path w="6735445" h="736600">
                <a:moveTo>
                  <a:pt x="1318044" y="0"/>
                </a:moveTo>
                <a:lnTo>
                  <a:pt x="1244333" y="0"/>
                </a:lnTo>
                <a:lnTo>
                  <a:pt x="1111846" y="12319"/>
                </a:lnTo>
                <a:lnTo>
                  <a:pt x="715784" y="724662"/>
                </a:lnTo>
                <a:lnTo>
                  <a:pt x="911961" y="708152"/>
                </a:lnTo>
                <a:lnTo>
                  <a:pt x="1318044" y="0"/>
                </a:lnTo>
                <a:close/>
              </a:path>
              <a:path w="6735445" h="736600">
                <a:moveTo>
                  <a:pt x="1541411" y="0"/>
                </a:moveTo>
                <a:lnTo>
                  <a:pt x="1432077" y="0"/>
                </a:lnTo>
                <a:lnTo>
                  <a:pt x="1335786" y="6350"/>
                </a:lnTo>
                <a:lnTo>
                  <a:pt x="939888" y="715899"/>
                </a:lnTo>
                <a:lnTo>
                  <a:pt x="1135443" y="707771"/>
                </a:lnTo>
                <a:lnTo>
                  <a:pt x="1541411" y="0"/>
                </a:lnTo>
                <a:close/>
              </a:path>
              <a:path w="6735445" h="736600">
                <a:moveTo>
                  <a:pt x="1771484" y="0"/>
                </a:moveTo>
                <a:lnTo>
                  <a:pt x="1664004" y="0"/>
                </a:lnTo>
                <a:lnTo>
                  <a:pt x="1565783" y="6477"/>
                </a:lnTo>
                <a:lnTo>
                  <a:pt x="1169873" y="716026"/>
                </a:lnTo>
                <a:lnTo>
                  <a:pt x="1365377" y="708025"/>
                </a:lnTo>
                <a:lnTo>
                  <a:pt x="1771484" y="0"/>
                </a:lnTo>
                <a:close/>
              </a:path>
              <a:path w="6735445" h="736600">
                <a:moveTo>
                  <a:pt x="2005545" y="0"/>
                </a:moveTo>
                <a:lnTo>
                  <a:pt x="1898065" y="0"/>
                </a:lnTo>
                <a:lnTo>
                  <a:pt x="1799844" y="6477"/>
                </a:lnTo>
                <a:lnTo>
                  <a:pt x="1403985" y="716026"/>
                </a:lnTo>
                <a:lnTo>
                  <a:pt x="1599565" y="708025"/>
                </a:lnTo>
                <a:lnTo>
                  <a:pt x="2005545" y="0"/>
                </a:lnTo>
                <a:close/>
              </a:path>
              <a:path w="6735445" h="736600">
                <a:moveTo>
                  <a:pt x="2240623" y="0"/>
                </a:moveTo>
                <a:lnTo>
                  <a:pt x="2133142" y="0"/>
                </a:lnTo>
                <a:lnTo>
                  <a:pt x="2034921" y="6477"/>
                </a:lnTo>
                <a:lnTo>
                  <a:pt x="1639062" y="716026"/>
                </a:lnTo>
                <a:lnTo>
                  <a:pt x="1834642" y="708025"/>
                </a:lnTo>
                <a:lnTo>
                  <a:pt x="2240623" y="0"/>
                </a:lnTo>
                <a:close/>
              </a:path>
              <a:path w="6735445" h="736600">
                <a:moveTo>
                  <a:pt x="2479256" y="0"/>
                </a:moveTo>
                <a:lnTo>
                  <a:pt x="2371775" y="0"/>
                </a:lnTo>
                <a:lnTo>
                  <a:pt x="2273554" y="6477"/>
                </a:lnTo>
                <a:lnTo>
                  <a:pt x="1877695" y="716026"/>
                </a:lnTo>
                <a:lnTo>
                  <a:pt x="2073275" y="708025"/>
                </a:lnTo>
                <a:lnTo>
                  <a:pt x="2479256" y="0"/>
                </a:lnTo>
                <a:close/>
              </a:path>
              <a:path w="6735445" h="736600">
                <a:moveTo>
                  <a:pt x="2720352" y="0"/>
                </a:moveTo>
                <a:lnTo>
                  <a:pt x="2616924" y="0"/>
                </a:lnTo>
                <a:lnTo>
                  <a:pt x="2515870" y="9398"/>
                </a:lnTo>
                <a:lnTo>
                  <a:pt x="2119757" y="721741"/>
                </a:lnTo>
                <a:lnTo>
                  <a:pt x="2315972" y="705104"/>
                </a:lnTo>
                <a:lnTo>
                  <a:pt x="2720352" y="0"/>
                </a:lnTo>
                <a:close/>
              </a:path>
              <a:path w="6735445" h="736600">
                <a:moveTo>
                  <a:pt x="2943644" y="0"/>
                </a:moveTo>
                <a:lnTo>
                  <a:pt x="2791295" y="0"/>
                </a:lnTo>
                <a:lnTo>
                  <a:pt x="2739771" y="3429"/>
                </a:lnTo>
                <a:lnTo>
                  <a:pt x="2343912" y="712978"/>
                </a:lnTo>
                <a:lnTo>
                  <a:pt x="2539365" y="704850"/>
                </a:lnTo>
                <a:lnTo>
                  <a:pt x="2943644" y="0"/>
                </a:lnTo>
                <a:close/>
              </a:path>
              <a:path w="6735445" h="736600">
                <a:moveTo>
                  <a:pt x="3177717" y="0"/>
                </a:moveTo>
                <a:lnTo>
                  <a:pt x="3025356" y="0"/>
                </a:lnTo>
                <a:lnTo>
                  <a:pt x="2973832" y="3429"/>
                </a:lnTo>
                <a:lnTo>
                  <a:pt x="2577973" y="712978"/>
                </a:lnTo>
                <a:lnTo>
                  <a:pt x="2773553" y="704850"/>
                </a:lnTo>
                <a:lnTo>
                  <a:pt x="3177717" y="0"/>
                </a:lnTo>
                <a:close/>
              </a:path>
              <a:path w="6735445" h="736600">
                <a:moveTo>
                  <a:pt x="3412794" y="0"/>
                </a:moveTo>
                <a:lnTo>
                  <a:pt x="3260433" y="0"/>
                </a:lnTo>
                <a:lnTo>
                  <a:pt x="3208909" y="3429"/>
                </a:lnTo>
                <a:lnTo>
                  <a:pt x="2813050" y="712978"/>
                </a:lnTo>
                <a:lnTo>
                  <a:pt x="3008630" y="704850"/>
                </a:lnTo>
                <a:lnTo>
                  <a:pt x="3412794" y="0"/>
                </a:lnTo>
                <a:close/>
              </a:path>
              <a:path w="6735445" h="736600">
                <a:moveTo>
                  <a:pt x="3651427" y="0"/>
                </a:moveTo>
                <a:lnTo>
                  <a:pt x="3499066" y="0"/>
                </a:lnTo>
                <a:lnTo>
                  <a:pt x="3447542" y="3429"/>
                </a:lnTo>
                <a:lnTo>
                  <a:pt x="3051683" y="712978"/>
                </a:lnTo>
                <a:lnTo>
                  <a:pt x="3247263" y="704850"/>
                </a:lnTo>
                <a:lnTo>
                  <a:pt x="3651427" y="0"/>
                </a:lnTo>
                <a:close/>
              </a:path>
              <a:path w="6735445" h="736600">
                <a:moveTo>
                  <a:pt x="3892512" y="0"/>
                </a:moveTo>
                <a:lnTo>
                  <a:pt x="3756774" y="0"/>
                </a:lnTo>
                <a:lnTo>
                  <a:pt x="3689858" y="6223"/>
                </a:lnTo>
                <a:lnTo>
                  <a:pt x="3293745" y="718566"/>
                </a:lnTo>
                <a:lnTo>
                  <a:pt x="3489960" y="702056"/>
                </a:lnTo>
                <a:lnTo>
                  <a:pt x="3892512" y="0"/>
                </a:lnTo>
                <a:close/>
              </a:path>
              <a:path w="6735445" h="736600">
                <a:moveTo>
                  <a:pt x="4134523" y="0"/>
                </a:moveTo>
                <a:lnTo>
                  <a:pt x="4067810" y="0"/>
                </a:lnTo>
                <a:lnTo>
                  <a:pt x="3927221" y="9271"/>
                </a:lnTo>
                <a:lnTo>
                  <a:pt x="3531362" y="718820"/>
                </a:lnTo>
                <a:lnTo>
                  <a:pt x="3726942" y="710819"/>
                </a:lnTo>
                <a:lnTo>
                  <a:pt x="4134523" y="0"/>
                </a:lnTo>
                <a:close/>
              </a:path>
              <a:path w="6735445" h="736600">
                <a:moveTo>
                  <a:pt x="4368584" y="0"/>
                </a:moveTo>
                <a:lnTo>
                  <a:pt x="4301871" y="0"/>
                </a:lnTo>
                <a:lnTo>
                  <a:pt x="4161282" y="9271"/>
                </a:lnTo>
                <a:lnTo>
                  <a:pt x="3765423" y="718820"/>
                </a:lnTo>
                <a:lnTo>
                  <a:pt x="3961003" y="710819"/>
                </a:lnTo>
                <a:lnTo>
                  <a:pt x="4368584" y="0"/>
                </a:lnTo>
                <a:close/>
              </a:path>
              <a:path w="6735445" h="736600">
                <a:moveTo>
                  <a:pt x="4603788" y="0"/>
                </a:moveTo>
                <a:lnTo>
                  <a:pt x="4537075" y="0"/>
                </a:lnTo>
                <a:lnTo>
                  <a:pt x="4396486" y="9271"/>
                </a:lnTo>
                <a:lnTo>
                  <a:pt x="4000627" y="718820"/>
                </a:lnTo>
                <a:lnTo>
                  <a:pt x="4196080" y="710819"/>
                </a:lnTo>
                <a:lnTo>
                  <a:pt x="4603788" y="0"/>
                </a:lnTo>
                <a:close/>
              </a:path>
              <a:path w="6735445" h="736600">
                <a:moveTo>
                  <a:pt x="4842294" y="0"/>
                </a:moveTo>
                <a:lnTo>
                  <a:pt x="4775619" y="0"/>
                </a:lnTo>
                <a:lnTo>
                  <a:pt x="4635119" y="9271"/>
                </a:lnTo>
                <a:lnTo>
                  <a:pt x="4239260" y="718820"/>
                </a:lnTo>
                <a:lnTo>
                  <a:pt x="4434713" y="710819"/>
                </a:lnTo>
                <a:lnTo>
                  <a:pt x="4842294" y="0"/>
                </a:lnTo>
                <a:close/>
              </a:path>
              <a:path w="6735445" h="736600">
                <a:moveTo>
                  <a:pt x="5083391" y="0"/>
                </a:moveTo>
                <a:lnTo>
                  <a:pt x="5008410" y="0"/>
                </a:lnTo>
                <a:lnTo>
                  <a:pt x="4877308" y="12192"/>
                </a:lnTo>
                <a:lnTo>
                  <a:pt x="4481322" y="724535"/>
                </a:lnTo>
                <a:lnTo>
                  <a:pt x="4677410" y="707898"/>
                </a:lnTo>
                <a:lnTo>
                  <a:pt x="5083391" y="0"/>
                </a:lnTo>
                <a:close/>
              </a:path>
              <a:path w="6735445" h="736600">
                <a:moveTo>
                  <a:pt x="5306695" y="0"/>
                </a:moveTo>
                <a:lnTo>
                  <a:pt x="5194719" y="0"/>
                </a:lnTo>
                <a:lnTo>
                  <a:pt x="5101209" y="6223"/>
                </a:lnTo>
                <a:lnTo>
                  <a:pt x="4705350" y="715772"/>
                </a:lnTo>
                <a:lnTo>
                  <a:pt x="4900930" y="707644"/>
                </a:lnTo>
                <a:lnTo>
                  <a:pt x="5306695" y="0"/>
                </a:lnTo>
                <a:close/>
              </a:path>
              <a:path w="6735445" h="736600">
                <a:moveTo>
                  <a:pt x="5540756" y="0"/>
                </a:moveTo>
                <a:lnTo>
                  <a:pt x="5428780" y="0"/>
                </a:lnTo>
                <a:lnTo>
                  <a:pt x="5335270" y="6223"/>
                </a:lnTo>
                <a:lnTo>
                  <a:pt x="4939411" y="715772"/>
                </a:lnTo>
                <a:lnTo>
                  <a:pt x="5134991" y="707644"/>
                </a:lnTo>
                <a:lnTo>
                  <a:pt x="5540756" y="0"/>
                </a:lnTo>
                <a:close/>
              </a:path>
              <a:path w="6735445" h="736600">
                <a:moveTo>
                  <a:pt x="5775960" y="0"/>
                </a:moveTo>
                <a:lnTo>
                  <a:pt x="5663984" y="0"/>
                </a:lnTo>
                <a:lnTo>
                  <a:pt x="5570474" y="6223"/>
                </a:lnTo>
                <a:lnTo>
                  <a:pt x="5174615" y="715772"/>
                </a:lnTo>
                <a:lnTo>
                  <a:pt x="5370068" y="707644"/>
                </a:lnTo>
                <a:lnTo>
                  <a:pt x="5775960" y="0"/>
                </a:lnTo>
                <a:close/>
              </a:path>
              <a:path w="6735445" h="736600">
                <a:moveTo>
                  <a:pt x="6014466" y="0"/>
                </a:moveTo>
                <a:lnTo>
                  <a:pt x="5902553" y="0"/>
                </a:lnTo>
                <a:lnTo>
                  <a:pt x="5809107" y="6223"/>
                </a:lnTo>
                <a:lnTo>
                  <a:pt x="5413248" y="715772"/>
                </a:lnTo>
                <a:lnTo>
                  <a:pt x="5608701" y="707644"/>
                </a:lnTo>
                <a:lnTo>
                  <a:pt x="6014466" y="0"/>
                </a:lnTo>
                <a:close/>
              </a:path>
              <a:path w="6735445" h="736600">
                <a:moveTo>
                  <a:pt x="6255563" y="0"/>
                </a:moveTo>
                <a:lnTo>
                  <a:pt x="6148248" y="0"/>
                </a:lnTo>
                <a:lnTo>
                  <a:pt x="6051296" y="9017"/>
                </a:lnTo>
                <a:lnTo>
                  <a:pt x="5655310" y="721360"/>
                </a:lnTo>
                <a:lnTo>
                  <a:pt x="5851398" y="704850"/>
                </a:lnTo>
                <a:lnTo>
                  <a:pt x="6255563" y="0"/>
                </a:lnTo>
                <a:close/>
              </a:path>
              <a:path w="6735445" h="736600">
                <a:moveTo>
                  <a:pt x="6492748" y="7239"/>
                </a:moveTo>
                <a:lnTo>
                  <a:pt x="6282817" y="21082"/>
                </a:lnTo>
                <a:lnTo>
                  <a:pt x="5886958" y="730631"/>
                </a:lnTo>
                <a:lnTo>
                  <a:pt x="6082538" y="722630"/>
                </a:lnTo>
                <a:lnTo>
                  <a:pt x="6492748" y="7239"/>
                </a:lnTo>
                <a:close/>
              </a:path>
              <a:path w="6735445" h="736600">
                <a:moveTo>
                  <a:pt x="6735445" y="4445"/>
                </a:moveTo>
                <a:lnTo>
                  <a:pt x="6525006" y="24003"/>
                </a:lnTo>
                <a:lnTo>
                  <a:pt x="6129020" y="736346"/>
                </a:lnTo>
                <a:lnTo>
                  <a:pt x="6325108" y="719709"/>
                </a:lnTo>
                <a:lnTo>
                  <a:pt x="6735445" y="444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82766" y="-2286"/>
            <a:ext cx="2614295" cy="715645"/>
          </a:xfrm>
          <a:custGeom>
            <a:avLst/>
            <a:gdLst/>
            <a:ahLst/>
            <a:cxnLst/>
            <a:rect l="l" t="t" r="r" b="b"/>
            <a:pathLst>
              <a:path w="2614295" h="715645">
                <a:moveTo>
                  <a:pt x="596404" y="2286"/>
                </a:moveTo>
                <a:lnTo>
                  <a:pt x="394652" y="2286"/>
                </a:lnTo>
                <a:lnTo>
                  <a:pt x="0" y="709676"/>
                </a:lnTo>
                <a:lnTo>
                  <a:pt x="195453" y="701548"/>
                </a:lnTo>
                <a:lnTo>
                  <a:pt x="596404" y="2286"/>
                </a:lnTo>
                <a:close/>
              </a:path>
              <a:path w="2614295" h="715645">
                <a:moveTo>
                  <a:pt x="831608" y="2286"/>
                </a:moveTo>
                <a:lnTo>
                  <a:pt x="629729" y="2286"/>
                </a:lnTo>
                <a:lnTo>
                  <a:pt x="235077" y="709676"/>
                </a:lnTo>
                <a:lnTo>
                  <a:pt x="430657" y="701548"/>
                </a:lnTo>
                <a:lnTo>
                  <a:pt x="831608" y="2286"/>
                </a:lnTo>
                <a:close/>
              </a:path>
              <a:path w="2614295" h="715645">
                <a:moveTo>
                  <a:pt x="1070241" y="2286"/>
                </a:moveTo>
                <a:lnTo>
                  <a:pt x="868362" y="2286"/>
                </a:lnTo>
                <a:lnTo>
                  <a:pt x="473710" y="709676"/>
                </a:lnTo>
                <a:lnTo>
                  <a:pt x="669290" y="701548"/>
                </a:lnTo>
                <a:lnTo>
                  <a:pt x="1070241" y="2286"/>
                </a:lnTo>
                <a:close/>
              </a:path>
              <a:path w="2614295" h="715645">
                <a:moveTo>
                  <a:pt x="1311338" y="2286"/>
                </a:moveTo>
                <a:lnTo>
                  <a:pt x="1118577" y="2286"/>
                </a:lnTo>
                <a:lnTo>
                  <a:pt x="1111758" y="2921"/>
                </a:lnTo>
                <a:lnTo>
                  <a:pt x="715772" y="715264"/>
                </a:lnTo>
                <a:lnTo>
                  <a:pt x="911987" y="698754"/>
                </a:lnTo>
                <a:lnTo>
                  <a:pt x="1311338" y="2286"/>
                </a:lnTo>
                <a:close/>
              </a:path>
              <a:path w="2614295" h="715645">
                <a:moveTo>
                  <a:pt x="1534591" y="2286"/>
                </a:moveTo>
                <a:lnTo>
                  <a:pt x="1332674" y="2286"/>
                </a:lnTo>
                <a:lnTo>
                  <a:pt x="939800" y="706501"/>
                </a:lnTo>
                <a:lnTo>
                  <a:pt x="1135380" y="698500"/>
                </a:lnTo>
                <a:lnTo>
                  <a:pt x="1534591" y="2286"/>
                </a:lnTo>
                <a:close/>
              </a:path>
              <a:path w="2614295" h="715645">
                <a:moveTo>
                  <a:pt x="1764652" y="2286"/>
                </a:moveTo>
                <a:lnTo>
                  <a:pt x="1562747" y="2286"/>
                </a:lnTo>
                <a:lnTo>
                  <a:pt x="1169797" y="706628"/>
                </a:lnTo>
                <a:lnTo>
                  <a:pt x="1365377" y="698627"/>
                </a:lnTo>
                <a:lnTo>
                  <a:pt x="1764652" y="2286"/>
                </a:lnTo>
                <a:close/>
              </a:path>
              <a:path w="2614295" h="715645">
                <a:moveTo>
                  <a:pt x="1998713" y="2286"/>
                </a:moveTo>
                <a:lnTo>
                  <a:pt x="1796935" y="2286"/>
                </a:lnTo>
                <a:lnTo>
                  <a:pt x="1403985" y="706628"/>
                </a:lnTo>
                <a:lnTo>
                  <a:pt x="1599438" y="698627"/>
                </a:lnTo>
                <a:lnTo>
                  <a:pt x="1998713" y="2286"/>
                </a:lnTo>
                <a:close/>
              </a:path>
              <a:path w="2614295" h="715645">
                <a:moveTo>
                  <a:pt x="2233917" y="2286"/>
                </a:moveTo>
                <a:lnTo>
                  <a:pt x="2032012" y="2286"/>
                </a:lnTo>
                <a:lnTo>
                  <a:pt x="1639062" y="706628"/>
                </a:lnTo>
                <a:lnTo>
                  <a:pt x="1834642" y="698627"/>
                </a:lnTo>
                <a:lnTo>
                  <a:pt x="2233917" y="2286"/>
                </a:lnTo>
                <a:close/>
              </a:path>
              <a:path w="2614295" h="715645">
                <a:moveTo>
                  <a:pt x="2472550" y="2286"/>
                </a:moveTo>
                <a:lnTo>
                  <a:pt x="2270645" y="2286"/>
                </a:lnTo>
                <a:lnTo>
                  <a:pt x="1877695" y="706628"/>
                </a:lnTo>
                <a:lnTo>
                  <a:pt x="2073275" y="698627"/>
                </a:lnTo>
                <a:lnTo>
                  <a:pt x="2472550" y="2286"/>
                </a:lnTo>
                <a:close/>
              </a:path>
              <a:path w="2614295" h="715645">
                <a:moveTo>
                  <a:pt x="2613914" y="6604"/>
                </a:moveTo>
                <a:lnTo>
                  <a:pt x="2519045" y="0"/>
                </a:lnTo>
                <a:lnTo>
                  <a:pt x="2122932" y="712343"/>
                </a:lnTo>
                <a:lnTo>
                  <a:pt x="2319147" y="695706"/>
                </a:lnTo>
                <a:lnTo>
                  <a:pt x="2609977" y="67818"/>
                </a:lnTo>
                <a:lnTo>
                  <a:pt x="2613914" y="66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29471" y="100584"/>
            <a:ext cx="300355" cy="338455"/>
          </a:xfrm>
          <a:custGeom>
            <a:avLst/>
            <a:gdLst/>
            <a:ahLst/>
            <a:cxnLst/>
            <a:rect l="l" t="t" r="r" b="b"/>
            <a:pathLst>
              <a:path w="300354" h="338455">
                <a:moveTo>
                  <a:pt x="300227" y="0"/>
                </a:moveTo>
                <a:lnTo>
                  <a:pt x="0" y="0"/>
                </a:lnTo>
                <a:lnTo>
                  <a:pt x="0" y="338328"/>
                </a:lnTo>
                <a:lnTo>
                  <a:pt x="300227" y="338328"/>
                </a:lnTo>
                <a:lnTo>
                  <a:pt x="300227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8522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735445" cy="736600"/>
          </a:xfrm>
          <a:custGeom>
            <a:avLst/>
            <a:gdLst/>
            <a:ahLst/>
            <a:cxnLst/>
            <a:rect l="l" t="t" r="r" b="b"/>
            <a:pathLst>
              <a:path w="6735445" h="736600">
                <a:moveTo>
                  <a:pt x="603199" y="0"/>
                </a:moveTo>
                <a:lnTo>
                  <a:pt x="538340" y="0"/>
                </a:lnTo>
                <a:lnTo>
                  <a:pt x="395846" y="9398"/>
                </a:lnTo>
                <a:lnTo>
                  <a:pt x="0" y="718947"/>
                </a:lnTo>
                <a:lnTo>
                  <a:pt x="195529" y="710946"/>
                </a:lnTo>
                <a:lnTo>
                  <a:pt x="603199" y="0"/>
                </a:lnTo>
                <a:close/>
              </a:path>
              <a:path w="6735445" h="736600">
                <a:moveTo>
                  <a:pt x="838327" y="0"/>
                </a:moveTo>
                <a:lnTo>
                  <a:pt x="773468" y="0"/>
                </a:lnTo>
                <a:lnTo>
                  <a:pt x="630961" y="9398"/>
                </a:lnTo>
                <a:lnTo>
                  <a:pt x="235102" y="718947"/>
                </a:lnTo>
                <a:lnTo>
                  <a:pt x="430644" y="710946"/>
                </a:lnTo>
                <a:lnTo>
                  <a:pt x="838327" y="0"/>
                </a:lnTo>
                <a:close/>
              </a:path>
              <a:path w="6735445" h="736600">
                <a:moveTo>
                  <a:pt x="1076947" y="0"/>
                </a:moveTo>
                <a:lnTo>
                  <a:pt x="1012698" y="0"/>
                </a:lnTo>
                <a:lnTo>
                  <a:pt x="869581" y="9525"/>
                </a:lnTo>
                <a:lnTo>
                  <a:pt x="473722" y="718947"/>
                </a:lnTo>
                <a:lnTo>
                  <a:pt x="669277" y="710946"/>
                </a:lnTo>
                <a:lnTo>
                  <a:pt x="1076947" y="0"/>
                </a:lnTo>
                <a:close/>
              </a:path>
              <a:path w="6735445" h="736600">
                <a:moveTo>
                  <a:pt x="1318044" y="0"/>
                </a:moveTo>
                <a:lnTo>
                  <a:pt x="1244333" y="0"/>
                </a:lnTo>
                <a:lnTo>
                  <a:pt x="1111846" y="12319"/>
                </a:lnTo>
                <a:lnTo>
                  <a:pt x="715784" y="724662"/>
                </a:lnTo>
                <a:lnTo>
                  <a:pt x="911961" y="708152"/>
                </a:lnTo>
                <a:lnTo>
                  <a:pt x="1318044" y="0"/>
                </a:lnTo>
                <a:close/>
              </a:path>
              <a:path w="6735445" h="736600">
                <a:moveTo>
                  <a:pt x="1541411" y="0"/>
                </a:moveTo>
                <a:lnTo>
                  <a:pt x="1432077" y="0"/>
                </a:lnTo>
                <a:lnTo>
                  <a:pt x="1335786" y="6350"/>
                </a:lnTo>
                <a:lnTo>
                  <a:pt x="939888" y="715899"/>
                </a:lnTo>
                <a:lnTo>
                  <a:pt x="1135443" y="707771"/>
                </a:lnTo>
                <a:lnTo>
                  <a:pt x="1541411" y="0"/>
                </a:lnTo>
                <a:close/>
              </a:path>
              <a:path w="6735445" h="736600">
                <a:moveTo>
                  <a:pt x="1771484" y="0"/>
                </a:moveTo>
                <a:lnTo>
                  <a:pt x="1664004" y="0"/>
                </a:lnTo>
                <a:lnTo>
                  <a:pt x="1565783" y="6477"/>
                </a:lnTo>
                <a:lnTo>
                  <a:pt x="1169873" y="716026"/>
                </a:lnTo>
                <a:lnTo>
                  <a:pt x="1365377" y="708025"/>
                </a:lnTo>
                <a:lnTo>
                  <a:pt x="1771484" y="0"/>
                </a:lnTo>
                <a:close/>
              </a:path>
              <a:path w="6735445" h="736600">
                <a:moveTo>
                  <a:pt x="2005545" y="0"/>
                </a:moveTo>
                <a:lnTo>
                  <a:pt x="1898065" y="0"/>
                </a:lnTo>
                <a:lnTo>
                  <a:pt x="1799844" y="6477"/>
                </a:lnTo>
                <a:lnTo>
                  <a:pt x="1403985" y="716026"/>
                </a:lnTo>
                <a:lnTo>
                  <a:pt x="1599565" y="708025"/>
                </a:lnTo>
                <a:lnTo>
                  <a:pt x="2005545" y="0"/>
                </a:lnTo>
                <a:close/>
              </a:path>
              <a:path w="6735445" h="736600">
                <a:moveTo>
                  <a:pt x="2240623" y="0"/>
                </a:moveTo>
                <a:lnTo>
                  <a:pt x="2133142" y="0"/>
                </a:lnTo>
                <a:lnTo>
                  <a:pt x="2034921" y="6477"/>
                </a:lnTo>
                <a:lnTo>
                  <a:pt x="1639062" y="716026"/>
                </a:lnTo>
                <a:lnTo>
                  <a:pt x="1834642" y="708025"/>
                </a:lnTo>
                <a:lnTo>
                  <a:pt x="2240623" y="0"/>
                </a:lnTo>
                <a:close/>
              </a:path>
              <a:path w="6735445" h="736600">
                <a:moveTo>
                  <a:pt x="2479256" y="0"/>
                </a:moveTo>
                <a:lnTo>
                  <a:pt x="2371775" y="0"/>
                </a:lnTo>
                <a:lnTo>
                  <a:pt x="2273554" y="6477"/>
                </a:lnTo>
                <a:lnTo>
                  <a:pt x="1877695" y="716026"/>
                </a:lnTo>
                <a:lnTo>
                  <a:pt x="2073275" y="708025"/>
                </a:lnTo>
                <a:lnTo>
                  <a:pt x="2479256" y="0"/>
                </a:lnTo>
                <a:close/>
              </a:path>
              <a:path w="6735445" h="736600">
                <a:moveTo>
                  <a:pt x="2720352" y="0"/>
                </a:moveTo>
                <a:lnTo>
                  <a:pt x="2616924" y="0"/>
                </a:lnTo>
                <a:lnTo>
                  <a:pt x="2515870" y="9398"/>
                </a:lnTo>
                <a:lnTo>
                  <a:pt x="2119757" y="721741"/>
                </a:lnTo>
                <a:lnTo>
                  <a:pt x="2315972" y="705104"/>
                </a:lnTo>
                <a:lnTo>
                  <a:pt x="2720352" y="0"/>
                </a:lnTo>
                <a:close/>
              </a:path>
              <a:path w="6735445" h="736600">
                <a:moveTo>
                  <a:pt x="2943644" y="0"/>
                </a:moveTo>
                <a:lnTo>
                  <a:pt x="2791295" y="0"/>
                </a:lnTo>
                <a:lnTo>
                  <a:pt x="2739771" y="3429"/>
                </a:lnTo>
                <a:lnTo>
                  <a:pt x="2343912" y="712978"/>
                </a:lnTo>
                <a:lnTo>
                  <a:pt x="2539365" y="704850"/>
                </a:lnTo>
                <a:lnTo>
                  <a:pt x="2943644" y="0"/>
                </a:lnTo>
                <a:close/>
              </a:path>
              <a:path w="6735445" h="736600">
                <a:moveTo>
                  <a:pt x="3177717" y="0"/>
                </a:moveTo>
                <a:lnTo>
                  <a:pt x="3025356" y="0"/>
                </a:lnTo>
                <a:lnTo>
                  <a:pt x="2973832" y="3429"/>
                </a:lnTo>
                <a:lnTo>
                  <a:pt x="2577973" y="712978"/>
                </a:lnTo>
                <a:lnTo>
                  <a:pt x="2773553" y="704850"/>
                </a:lnTo>
                <a:lnTo>
                  <a:pt x="3177717" y="0"/>
                </a:lnTo>
                <a:close/>
              </a:path>
              <a:path w="6735445" h="736600">
                <a:moveTo>
                  <a:pt x="3412794" y="0"/>
                </a:moveTo>
                <a:lnTo>
                  <a:pt x="3260433" y="0"/>
                </a:lnTo>
                <a:lnTo>
                  <a:pt x="3208909" y="3429"/>
                </a:lnTo>
                <a:lnTo>
                  <a:pt x="2813050" y="712978"/>
                </a:lnTo>
                <a:lnTo>
                  <a:pt x="3008630" y="704850"/>
                </a:lnTo>
                <a:lnTo>
                  <a:pt x="3412794" y="0"/>
                </a:lnTo>
                <a:close/>
              </a:path>
              <a:path w="6735445" h="736600">
                <a:moveTo>
                  <a:pt x="3651427" y="0"/>
                </a:moveTo>
                <a:lnTo>
                  <a:pt x="3499066" y="0"/>
                </a:lnTo>
                <a:lnTo>
                  <a:pt x="3447542" y="3429"/>
                </a:lnTo>
                <a:lnTo>
                  <a:pt x="3051683" y="712978"/>
                </a:lnTo>
                <a:lnTo>
                  <a:pt x="3247263" y="704850"/>
                </a:lnTo>
                <a:lnTo>
                  <a:pt x="3651427" y="0"/>
                </a:lnTo>
                <a:close/>
              </a:path>
              <a:path w="6735445" h="736600">
                <a:moveTo>
                  <a:pt x="3892512" y="0"/>
                </a:moveTo>
                <a:lnTo>
                  <a:pt x="3756774" y="0"/>
                </a:lnTo>
                <a:lnTo>
                  <a:pt x="3689858" y="6223"/>
                </a:lnTo>
                <a:lnTo>
                  <a:pt x="3293745" y="718566"/>
                </a:lnTo>
                <a:lnTo>
                  <a:pt x="3489960" y="702056"/>
                </a:lnTo>
                <a:lnTo>
                  <a:pt x="3892512" y="0"/>
                </a:lnTo>
                <a:close/>
              </a:path>
              <a:path w="6735445" h="736600">
                <a:moveTo>
                  <a:pt x="4134523" y="0"/>
                </a:moveTo>
                <a:lnTo>
                  <a:pt x="4067810" y="0"/>
                </a:lnTo>
                <a:lnTo>
                  <a:pt x="3927221" y="9271"/>
                </a:lnTo>
                <a:lnTo>
                  <a:pt x="3531362" y="718820"/>
                </a:lnTo>
                <a:lnTo>
                  <a:pt x="3726942" y="710819"/>
                </a:lnTo>
                <a:lnTo>
                  <a:pt x="4134523" y="0"/>
                </a:lnTo>
                <a:close/>
              </a:path>
              <a:path w="6735445" h="736600">
                <a:moveTo>
                  <a:pt x="4368584" y="0"/>
                </a:moveTo>
                <a:lnTo>
                  <a:pt x="4301871" y="0"/>
                </a:lnTo>
                <a:lnTo>
                  <a:pt x="4161282" y="9271"/>
                </a:lnTo>
                <a:lnTo>
                  <a:pt x="3765423" y="718820"/>
                </a:lnTo>
                <a:lnTo>
                  <a:pt x="3961003" y="710819"/>
                </a:lnTo>
                <a:lnTo>
                  <a:pt x="4368584" y="0"/>
                </a:lnTo>
                <a:close/>
              </a:path>
              <a:path w="6735445" h="736600">
                <a:moveTo>
                  <a:pt x="4603788" y="0"/>
                </a:moveTo>
                <a:lnTo>
                  <a:pt x="4537075" y="0"/>
                </a:lnTo>
                <a:lnTo>
                  <a:pt x="4396486" y="9271"/>
                </a:lnTo>
                <a:lnTo>
                  <a:pt x="4000627" y="718820"/>
                </a:lnTo>
                <a:lnTo>
                  <a:pt x="4196080" y="710819"/>
                </a:lnTo>
                <a:lnTo>
                  <a:pt x="4603788" y="0"/>
                </a:lnTo>
                <a:close/>
              </a:path>
              <a:path w="6735445" h="736600">
                <a:moveTo>
                  <a:pt x="4842294" y="0"/>
                </a:moveTo>
                <a:lnTo>
                  <a:pt x="4775619" y="0"/>
                </a:lnTo>
                <a:lnTo>
                  <a:pt x="4635119" y="9271"/>
                </a:lnTo>
                <a:lnTo>
                  <a:pt x="4239260" y="718820"/>
                </a:lnTo>
                <a:lnTo>
                  <a:pt x="4434713" y="710819"/>
                </a:lnTo>
                <a:lnTo>
                  <a:pt x="4842294" y="0"/>
                </a:lnTo>
                <a:close/>
              </a:path>
              <a:path w="6735445" h="736600">
                <a:moveTo>
                  <a:pt x="5083391" y="0"/>
                </a:moveTo>
                <a:lnTo>
                  <a:pt x="5008410" y="0"/>
                </a:lnTo>
                <a:lnTo>
                  <a:pt x="4877308" y="12192"/>
                </a:lnTo>
                <a:lnTo>
                  <a:pt x="4481322" y="724535"/>
                </a:lnTo>
                <a:lnTo>
                  <a:pt x="4677410" y="707898"/>
                </a:lnTo>
                <a:lnTo>
                  <a:pt x="5083391" y="0"/>
                </a:lnTo>
                <a:close/>
              </a:path>
              <a:path w="6735445" h="736600">
                <a:moveTo>
                  <a:pt x="5306695" y="0"/>
                </a:moveTo>
                <a:lnTo>
                  <a:pt x="5194719" y="0"/>
                </a:lnTo>
                <a:lnTo>
                  <a:pt x="5101209" y="6223"/>
                </a:lnTo>
                <a:lnTo>
                  <a:pt x="4705350" y="715772"/>
                </a:lnTo>
                <a:lnTo>
                  <a:pt x="4900930" y="707644"/>
                </a:lnTo>
                <a:lnTo>
                  <a:pt x="5306695" y="0"/>
                </a:lnTo>
                <a:close/>
              </a:path>
              <a:path w="6735445" h="736600">
                <a:moveTo>
                  <a:pt x="5540756" y="0"/>
                </a:moveTo>
                <a:lnTo>
                  <a:pt x="5428780" y="0"/>
                </a:lnTo>
                <a:lnTo>
                  <a:pt x="5335270" y="6223"/>
                </a:lnTo>
                <a:lnTo>
                  <a:pt x="4939411" y="715772"/>
                </a:lnTo>
                <a:lnTo>
                  <a:pt x="5134991" y="707644"/>
                </a:lnTo>
                <a:lnTo>
                  <a:pt x="5540756" y="0"/>
                </a:lnTo>
                <a:close/>
              </a:path>
              <a:path w="6735445" h="736600">
                <a:moveTo>
                  <a:pt x="5775960" y="0"/>
                </a:moveTo>
                <a:lnTo>
                  <a:pt x="5663984" y="0"/>
                </a:lnTo>
                <a:lnTo>
                  <a:pt x="5570474" y="6223"/>
                </a:lnTo>
                <a:lnTo>
                  <a:pt x="5174615" y="715772"/>
                </a:lnTo>
                <a:lnTo>
                  <a:pt x="5370068" y="707644"/>
                </a:lnTo>
                <a:lnTo>
                  <a:pt x="5775960" y="0"/>
                </a:lnTo>
                <a:close/>
              </a:path>
              <a:path w="6735445" h="736600">
                <a:moveTo>
                  <a:pt x="6014466" y="0"/>
                </a:moveTo>
                <a:lnTo>
                  <a:pt x="5902553" y="0"/>
                </a:lnTo>
                <a:lnTo>
                  <a:pt x="5809107" y="6223"/>
                </a:lnTo>
                <a:lnTo>
                  <a:pt x="5413248" y="715772"/>
                </a:lnTo>
                <a:lnTo>
                  <a:pt x="5608701" y="707644"/>
                </a:lnTo>
                <a:lnTo>
                  <a:pt x="6014466" y="0"/>
                </a:lnTo>
                <a:close/>
              </a:path>
              <a:path w="6735445" h="736600">
                <a:moveTo>
                  <a:pt x="6255563" y="0"/>
                </a:moveTo>
                <a:lnTo>
                  <a:pt x="6148248" y="0"/>
                </a:lnTo>
                <a:lnTo>
                  <a:pt x="6051296" y="9017"/>
                </a:lnTo>
                <a:lnTo>
                  <a:pt x="5655310" y="721360"/>
                </a:lnTo>
                <a:lnTo>
                  <a:pt x="5851398" y="704850"/>
                </a:lnTo>
                <a:lnTo>
                  <a:pt x="6255563" y="0"/>
                </a:lnTo>
                <a:close/>
              </a:path>
              <a:path w="6735445" h="736600">
                <a:moveTo>
                  <a:pt x="6492748" y="7239"/>
                </a:moveTo>
                <a:lnTo>
                  <a:pt x="6282817" y="21082"/>
                </a:lnTo>
                <a:lnTo>
                  <a:pt x="5886958" y="730631"/>
                </a:lnTo>
                <a:lnTo>
                  <a:pt x="6082538" y="722630"/>
                </a:lnTo>
                <a:lnTo>
                  <a:pt x="6492748" y="7239"/>
                </a:lnTo>
                <a:close/>
              </a:path>
              <a:path w="6735445" h="736600">
                <a:moveTo>
                  <a:pt x="6735445" y="4445"/>
                </a:moveTo>
                <a:lnTo>
                  <a:pt x="6525006" y="24003"/>
                </a:lnTo>
                <a:lnTo>
                  <a:pt x="6129020" y="736346"/>
                </a:lnTo>
                <a:lnTo>
                  <a:pt x="6325108" y="719709"/>
                </a:lnTo>
                <a:lnTo>
                  <a:pt x="6735445" y="444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82766" y="-2286"/>
            <a:ext cx="2614295" cy="715645"/>
          </a:xfrm>
          <a:custGeom>
            <a:avLst/>
            <a:gdLst/>
            <a:ahLst/>
            <a:cxnLst/>
            <a:rect l="l" t="t" r="r" b="b"/>
            <a:pathLst>
              <a:path w="2614295" h="715645">
                <a:moveTo>
                  <a:pt x="596404" y="2286"/>
                </a:moveTo>
                <a:lnTo>
                  <a:pt x="394652" y="2286"/>
                </a:lnTo>
                <a:lnTo>
                  <a:pt x="0" y="709676"/>
                </a:lnTo>
                <a:lnTo>
                  <a:pt x="195453" y="701548"/>
                </a:lnTo>
                <a:lnTo>
                  <a:pt x="596404" y="2286"/>
                </a:lnTo>
                <a:close/>
              </a:path>
              <a:path w="2614295" h="715645">
                <a:moveTo>
                  <a:pt x="831608" y="2286"/>
                </a:moveTo>
                <a:lnTo>
                  <a:pt x="629729" y="2286"/>
                </a:lnTo>
                <a:lnTo>
                  <a:pt x="235077" y="709676"/>
                </a:lnTo>
                <a:lnTo>
                  <a:pt x="430657" y="701548"/>
                </a:lnTo>
                <a:lnTo>
                  <a:pt x="831608" y="2286"/>
                </a:lnTo>
                <a:close/>
              </a:path>
              <a:path w="2614295" h="715645">
                <a:moveTo>
                  <a:pt x="1070241" y="2286"/>
                </a:moveTo>
                <a:lnTo>
                  <a:pt x="868362" y="2286"/>
                </a:lnTo>
                <a:lnTo>
                  <a:pt x="473710" y="709676"/>
                </a:lnTo>
                <a:lnTo>
                  <a:pt x="669290" y="701548"/>
                </a:lnTo>
                <a:lnTo>
                  <a:pt x="1070241" y="2286"/>
                </a:lnTo>
                <a:close/>
              </a:path>
              <a:path w="2614295" h="715645">
                <a:moveTo>
                  <a:pt x="1311338" y="2286"/>
                </a:moveTo>
                <a:lnTo>
                  <a:pt x="1118577" y="2286"/>
                </a:lnTo>
                <a:lnTo>
                  <a:pt x="1111758" y="2921"/>
                </a:lnTo>
                <a:lnTo>
                  <a:pt x="715772" y="715264"/>
                </a:lnTo>
                <a:lnTo>
                  <a:pt x="911987" y="698754"/>
                </a:lnTo>
                <a:lnTo>
                  <a:pt x="1311338" y="2286"/>
                </a:lnTo>
                <a:close/>
              </a:path>
              <a:path w="2614295" h="715645">
                <a:moveTo>
                  <a:pt x="1534591" y="2286"/>
                </a:moveTo>
                <a:lnTo>
                  <a:pt x="1332674" y="2286"/>
                </a:lnTo>
                <a:lnTo>
                  <a:pt x="939800" y="706501"/>
                </a:lnTo>
                <a:lnTo>
                  <a:pt x="1135380" y="698500"/>
                </a:lnTo>
                <a:lnTo>
                  <a:pt x="1534591" y="2286"/>
                </a:lnTo>
                <a:close/>
              </a:path>
              <a:path w="2614295" h="715645">
                <a:moveTo>
                  <a:pt x="1764652" y="2286"/>
                </a:moveTo>
                <a:lnTo>
                  <a:pt x="1562747" y="2286"/>
                </a:lnTo>
                <a:lnTo>
                  <a:pt x="1169797" y="706628"/>
                </a:lnTo>
                <a:lnTo>
                  <a:pt x="1365377" y="698627"/>
                </a:lnTo>
                <a:lnTo>
                  <a:pt x="1764652" y="2286"/>
                </a:lnTo>
                <a:close/>
              </a:path>
              <a:path w="2614295" h="715645">
                <a:moveTo>
                  <a:pt x="1998713" y="2286"/>
                </a:moveTo>
                <a:lnTo>
                  <a:pt x="1796935" y="2286"/>
                </a:lnTo>
                <a:lnTo>
                  <a:pt x="1403985" y="706628"/>
                </a:lnTo>
                <a:lnTo>
                  <a:pt x="1599438" y="698627"/>
                </a:lnTo>
                <a:lnTo>
                  <a:pt x="1998713" y="2286"/>
                </a:lnTo>
                <a:close/>
              </a:path>
              <a:path w="2614295" h="715645">
                <a:moveTo>
                  <a:pt x="2233917" y="2286"/>
                </a:moveTo>
                <a:lnTo>
                  <a:pt x="2032012" y="2286"/>
                </a:lnTo>
                <a:lnTo>
                  <a:pt x="1639062" y="706628"/>
                </a:lnTo>
                <a:lnTo>
                  <a:pt x="1834642" y="698627"/>
                </a:lnTo>
                <a:lnTo>
                  <a:pt x="2233917" y="2286"/>
                </a:lnTo>
                <a:close/>
              </a:path>
              <a:path w="2614295" h="715645">
                <a:moveTo>
                  <a:pt x="2472550" y="2286"/>
                </a:moveTo>
                <a:lnTo>
                  <a:pt x="2270645" y="2286"/>
                </a:lnTo>
                <a:lnTo>
                  <a:pt x="1877695" y="706628"/>
                </a:lnTo>
                <a:lnTo>
                  <a:pt x="2073275" y="698627"/>
                </a:lnTo>
                <a:lnTo>
                  <a:pt x="2472550" y="2286"/>
                </a:lnTo>
                <a:close/>
              </a:path>
              <a:path w="2614295" h="715645">
                <a:moveTo>
                  <a:pt x="2613914" y="6604"/>
                </a:moveTo>
                <a:lnTo>
                  <a:pt x="2519045" y="0"/>
                </a:lnTo>
                <a:lnTo>
                  <a:pt x="2122932" y="712343"/>
                </a:lnTo>
                <a:lnTo>
                  <a:pt x="2319147" y="695706"/>
                </a:lnTo>
                <a:lnTo>
                  <a:pt x="2609977" y="67818"/>
                </a:lnTo>
                <a:lnTo>
                  <a:pt x="2613914" y="66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999" y="143637"/>
            <a:ext cx="8344001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8522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ybinsk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://www.rybinsk.ru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ybinsk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hyperlink" Target="http://www.rybinsk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con@rybadm.ru" TargetMode="External"/><Relationship Id="rId2" Type="http://schemas.openxmlformats.org/officeDocument/2006/relationships/hyperlink" Target="mailto:office@rybad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mailto:imush@rybadm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ybinsk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ybinsk.ru/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hyperlink" Target="http://www.rybinsk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589" y="6197904"/>
            <a:ext cx="373189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Управление</a:t>
            </a:r>
            <a:r>
              <a:rPr sz="1100" spc="-4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экономического</a:t>
            </a:r>
            <a:r>
              <a:rPr sz="1100" spc="-4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65" dirty="0">
                <a:solidFill>
                  <a:srgbClr val="7E7E7E"/>
                </a:solidFill>
                <a:latin typeface="Verdana"/>
                <a:cs typeface="Verdana"/>
              </a:rPr>
              <a:t>развития</a:t>
            </a:r>
            <a:r>
              <a:rPr sz="1100" spc="-7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rgbClr val="7E7E7E"/>
                </a:solidFill>
                <a:latin typeface="Verdana"/>
                <a:cs typeface="Verdana"/>
              </a:rPr>
              <a:t>и</a:t>
            </a:r>
            <a:r>
              <a:rPr sz="1100" spc="-1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инвестиций</a:t>
            </a:r>
            <a:endParaRPr sz="1100" dirty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lang="ru-RU" sz="1100" spc="-20" dirty="0" smtClean="0">
                <a:solidFill>
                  <a:srgbClr val="7E7E7E"/>
                </a:solidFill>
                <a:latin typeface="Verdana"/>
                <a:cs typeface="Verdana"/>
              </a:rPr>
              <a:t>Апрель</a:t>
            </a:r>
            <a:r>
              <a:rPr sz="1100" spc="-70" dirty="0" smtClean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20" dirty="0" smtClean="0">
                <a:solidFill>
                  <a:srgbClr val="7E7E7E"/>
                </a:solidFill>
                <a:latin typeface="Verdana"/>
                <a:cs typeface="Verdana"/>
              </a:rPr>
              <a:t>202</a:t>
            </a:r>
            <a:r>
              <a:rPr lang="ru-RU" sz="1100" spc="-20" dirty="0" smtClean="0">
                <a:solidFill>
                  <a:srgbClr val="7E7E7E"/>
                </a:solidFill>
                <a:latin typeface="Verdana"/>
                <a:cs typeface="Verdana"/>
              </a:rPr>
              <a:t>6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531902"/>
            <a:ext cx="8964295" cy="5836920"/>
            <a:chOff x="179831" y="531902"/>
            <a:chExt cx="8964295" cy="5836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531902"/>
              <a:ext cx="7135368" cy="38145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8072" y="4415027"/>
              <a:ext cx="3961129" cy="1724025"/>
            </a:xfrm>
            <a:custGeom>
              <a:avLst/>
              <a:gdLst/>
              <a:ahLst/>
              <a:cxnLst/>
              <a:rect l="l" t="t" r="r" b="b"/>
              <a:pathLst>
                <a:path w="3961129" h="1724025">
                  <a:moveTo>
                    <a:pt x="0" y="1723644"/>
                  </a:moveTo>
                  <a:lnTo>
                    <a:pt x="3960876" y="1723644"/>
                  </a:lnTo>
                  <a:lnTo>
                    <a:pt x="3960876" y="0"/>
                  </a:lnTo>
                  <a:lnTo>
                    <a:pt x="0" y="0"/>
                  </a:lnTo>
                  <a:lnTo>
                    <a:pt x="0" y="172364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0" y="4300727"/>
              <a:ext cx="2054352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8720" y="4727447"/>
              <a:ext cx="682751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2079" y="4727447"/>
              <a:ext cx="3249168" cy="789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8720" y="5154168"/>
              <a:ext cx="3646931" cy="789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8720" y="5579364"/>
              <a:ext cx="4145279" cy="7894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08270" y="4397121"/>
            <a:ext cx="3755390" cy="1731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85224D"/>
                </a:solidFill>
                <a:latin typeface="Tahoma"/>
                <a:cs typeface="Tahoma"/>
              </a:rPr>
              <a:t>Частные промышленные инвестиционные </a:t>
            </a:r>
            <a:r>
              <a:rPr sz="2800" b="1" spc="-55" dirty="0">
                <a:solidFill>
                  <a:srgbClr val="85224D"/>
                </a:solidFill>
                <a:latin typeface="Tahoma"/>
                <a:cs typeface="Tahoma"/>
              </a:rPr>
              <a:t>площадки</a:t>
            </a:r>
            <a:r>
              <a:rPr sz="2800" b="1" spc="-85" dirty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2800" b="1" spc="-55" dirty="0">
                <a:solidFill>
                  <a:srgbClr val="85224D"/>
                </a:solidFill>
                <a:latin typeface="Tahoma"/>
                <a:cs typeface="Tahoma"/>
              </a:rPr>
              <a:t>Рыбинска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4494" y="316484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8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 </a:t>
            </a:r>
            <a:r>
              <a:rPr spc="-10" dirty="0"/>
              <a:t>2.2|Серова</a:t>
            </a:r>
            <a:r>
              <a:rPr spc="-70" dirty="0"/>
              <a:t> </a:t>
            </a:r>
            <a:r>
              <a:rPr spc="-40" dirty="0"/>
              <a:t>пр-</a:t>
            </a:r>
            <a:r>
              <a:rPr dirty="0"/>
              <a:t>т,</a:t>
            </a:r>
            <a:r>
              <a:rPr spc="-50" dirty="0"/>
              <a:t> </a:t>
            </a:r>
            <a:r>
              <a:rPr spc="-185" dirty="0"/>
              <a:t>89</a:t>
            </a:r>
            <a:r>
              <a:rPr spc="-40" dirty="0"/>
              <a:t> </a:t>
            </a:r>
            <a:r>
              <a:rPr spc="-75" dirty="0"/>
              <a:t>(корп.</a:t>
            </a:r>
            <a:r>
              <a:rPr spc="-45" dirty="0"/>
              <a:t> </a:t>
            </a:r>
            <a:r>
              <a:rPr spc="-150" dirty="0"/>
              <a:t>13,</a:t>
            </a:r>
            <a:r>
              <a:rPr spc="-40" dirty="0"/>
              <a:t> </a:t>
            </a:r>
            <a:r>
              <a:rPr dirty="0"/>
              <a:t>этаж</a:t>
            </a:r>
            <a:r>
              <a:rPr spc="-60" dirty="0"/>
              <a:t> </a:t>
            </a:r>
            <a:r>
              <a:rPr spc="-105" dirty="0"/>
              <a:t>3-</a:t>
            </a:r>
            <a:r>
              <a:rPr spc="-25" dirty="0"/>
              <a:t>4)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4296" y="961263"/>
          <a:ext cx="5243830" cy="5866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515"/>
                <a:gridCol w="2901315"/>
              </a:tblGrid>
              <a:tr h="543560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</a:t>
                      </a:r>
                      <a:r>
                        <a:rPr sz="1200" spc="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№2,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381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2600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43815">
                        <a:lnSpc>
                          <a:spcPts val="1395"/>
                        </a:lnSpc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4381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395"/>
                        </a:lnSpc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кирпич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marL="43815">
                        <a:lnSpc>
                          <a:spcPts val="1395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Произв.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2й-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4й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эт.-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3,9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2909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200" spc="67" baseline="243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2593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100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43815">
                        <a:lnSpc>
                          <a:spcPts val="1400"/>
                        </a:lnSpc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Речной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порт,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пристань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43815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аренды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(руб.):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Годовая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арендная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плата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1143000" algn="l"/>
                        </a:tabLst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пользование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недвижимости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3400</a:t>
                      </a:r>
                      <a:r>
                        <a:rPr sz="1200" spc="1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рублей</a:t>
                      </a: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год,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4450" marR="51308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включая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НДС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коммунальные платежи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532" y="966216"/>
            <a:ext cx="2945891" cy="26029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3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55" dirty="0"/>
              <a:t> </a:t>
            </a:r>
            <a:r>
              <a:rPr spc="-10" dirty="0"/>
              <a:t>2.3|Серова</a:t>
            </a:r>
            <a:r>
              <a:rPr spc="-75" dirty="0"/>
              <a:t> </a:t>
            </a:r>
            <a:r>
              <a:rPr spc="-40" dirty="0"/>
              <a:t>пр-</a:t>
            </a:r>
            <a:r>
              <a:rPr dirty="0"/>
              <a:t>т,</a:t>
            </a:r>
            <a:r>
              <a:rPr spc="-60" dirty="0"/>
              <a:t> </a:t>
            </a:r>
            <a:r>
              <a:rPr spc="-185" dirty="0"/>
              <a:t>89</a:t>
            </a:r>
            <a:r>
              <a:rPr spc="-45" dirty="0"/>
              <a:t> </a:t>
            </a:r>
            <a:r>
              <a:rPr spc="-75" dirty="0"/>
              <a:t>(корп.</a:t>
            </a:r>
            <a:r>
              <a:rPr spc="-45" dirty="0"/>
              <a:t> </a:t>
            </a:r>
            <a:r>
              <a:rPr spc="-65" dirty="0"/>
              <a:t>23а,</a:t>
            </a:r>
            <a:r>
              <a:rPr spc="-60" dirty="0"/>
              <a:t> </a:t>
            </a:r>
            <a:r>
              <a:rPr dirty="0"/>
              <a:t>этаж</a:t>
            </a:r>
            <a:r>
              <a:rPr spc="-65" dirty="0"/>
              <a:t> </a:t>
            </a:r>
            <a:r>
              <a:rPr spc="-105" dirty="0"/>
              <a:t>2-</a:t>
            </a:r>
            <a:r>
              <a:rPr spc="-25" dirty="0"/>
              <a:t>4)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17068" y="875283"/>
          <a:ext cx="5038725" cy="5385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045"/>
                <a:gridCol w="2519680"/>
              </a:tblGrid>
              <a:tr h="489584"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39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проспект</a:t>
                      </a:r>
                      <a:r>
                        <a:rPr sz="12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№23а,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2-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кирпич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395"/>
                        </a:lnSpc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94690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2й-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4й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эт.-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3,3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08915">
                <a:tc gridSpan="2"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80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8925">
                <a:tc gridSpan="2">
                  <a:txBody>
                    <a:bodyPr/>
                    <a:lstStyle/>
                    <a:p>
                      <a:pPr marL="4635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875">
                <a:tc>
                  <a:txBody>
                    <a:bodyPr/>
                    <a:lstStyle/>
                    <a:p>
                      <a:pPr marL="46355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4635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marL="46355">
                        <a:lnSpc>
                          <a:spcPts val="1405"/>
                        </a:lnSpc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Речной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порт,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пристань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371" y="893063"/>
            <a:ext cx="3112007" cy="29458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3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 </a:t>
            </a:r>
            <a:r>
              <a:rPr spc="-10" dirty="0"/>
              <a:t>2.4|Серова</a:t>
            </a:r>
            <a:r>
              <a:rPr spc="-70" dirty="0"/>
              <a:t> </a:t>
            </a:r>
            <a:r>
              <a:rPr spc="-40" dirty="0"/>
              <a:t>пр-</a:t>
            </a:r>
            <a:r>
              <a:rPr dirty="0"/>
              <a:t>т,</a:t>
            </a:r>
            <a:r>
              <a:rPr spc="-50" dirty="0"/>
              <a:t> </a:t>
            </a:r>
            <a:r>
              <a:rPr spc="-185" dirty="0"/>
              <a:t>89</a:t>
            </a:r>
            <a:r>
              <a:rPr spc="-40" dirty="0"/>
              <a:t> </a:t>
            </a:r>
            <a:r>
              <a:rPr spc="-75" dirty="0"/>
              <a:t>(корп.</a:t>
            </a:r>
            <a:r>
              <a:rPr spc="-45" dirty="0"/>
              <a:t> </a:t>
            </a:r>
            <a:r>
              <a:rPr spc="-150" dirty="0"/>
              <a:t>35,</a:t>
            </a:r>
            <a:r>
              <a:rPr spc="-40" dirty="0"/>
              <a:t> </a:t>
            </a:r>
            <a:r>
              <a:rPr dirty="0"/>
              <a:t>этаж</a:t>
            </a:r>
            <a:r>
              <a:rPr spc="-60" dirty="0"/>
              <a:t> </a:t>
            </a:r>
            <a:r>
              <a:rPr spc="-105" dirty="0"/>
              <a:t>3-</a:t>
            </a:r>
            <a:r>
              <a:rPr spc="-25" dirty="0"/>
              <a:t>4)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3649" y="875283"/>
          <a:ext cx="4669154" cy="523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4260"/>
                <a:gridCol w="2334894"/>
              </a:tblGrid>
              <a:tr h="772795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№35,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3-</a:t>
                      </a:r>
                      <a:r>
                        <a:rPr sz="12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кирпич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Произв.-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3й-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4й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эт.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1615">
                <a:tc gridSpan="2"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400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1615">
                <a:tc gridSpan="2"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Речной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порт,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пристань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803" y="893063"/>
            <a:ext cx="3444240" cy="27355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3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 </a:t>
            </a:r>
            <a:r>
              <a:rPr spc="-10" dirty="0"/>
              <a:t>2.5|Серова</a:t>
            </a:r>
            <a:r>
              <a:rPr spc="-70" dirty="0"/>
              <a:t> </a:t>
            </a:r>
            <a:r>
              <a:rPr spc="-40" dirty="0"/>
              <a:t>пр-</a:t>
            </a:r>
            <a:r>
              <a:rPr dirty="0"/>
              <a:t>т,</a:t>
            </a:r>
            <a:r>
              <a:rPr spc="-50" dirty="0"/>
              <a:t> </a:t>
            </a:r>
            <a:r>
              <a:rPr spc="-185" dirty="0"/>
              <a:t>89</a:t>
            </a:r>
            <a:r>
              <a:rPr spc="-40" dirty="0"/>
              <a:t> </a:t>
            </a:r>
            <a:r>
              <a:rPr spc="-75" dirty="0"/>
              <a:t>(корп.</a:t>
            </a:r>
            <a:r>
              <a:rPr spc="-45" dirty="0"/>
              <a:t> </a:t>
            </a:r>
            <a:r>
              <a:rPr spc="-150" dirty="0"/>
              <a:t>31,</a:t>
            </a:r>
            <a:r>
              <a:rPr spc="-40" dirty="0"/>
              <a:t> </a:t>
            </a:r>
            <a:r>
              <a:rPr dirty="0"/>
              <a:t>этаж</a:t>
            </a:r>
            <a:r>
              <a:rPr spc="-60" dirty="0"/>
              <a:t> </a:t>
            </a:r>
            <a:r>
              <a:rPr spc="-105" dirty="0"/>
              <a:t>3-</a:t>
            </a:r>
            <a:r>
              <a:rPr spc="-25" dirty="0"/>
              <a:t>4)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2411" y="1104900"/>
            <a:ext cx="3147060" cy="240030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022" y="1081913"/>
          <a:ext cx="4965065" cy="5374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2215"/>
                <a:gridCol w="2482850"/>
              </a:tblGrid>
              <a:tr h="768350">
                <a:tc>
                  <a:txBody>
                    <a:bodyPr/>
                    <a:lstStyle/>
                    <a:p>
                      <a:pPr marL="45720">
                        <a:lnSpc>
                          <a:spcPts val="1395"/>
                        </a:lnSpc>
                      </a:pPr>
                      <a:r>
                        <a:rPr sz="1200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395"/>
                        </a:lnSpc>
                      </a:pP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</a:t>
                      </a:r>
                      <a:r>
                        <a:rPr sz="1200" spc="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№31,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3-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395"/>
                        </a:lnSpc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395"/>
                        </a:lnSpc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панели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11809">
                <a:tc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11809">
                <a:tc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3й-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4й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эт.-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3,3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 gridSpan="2"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 gridSpan="2">
                  <a:txBody>
                    <a:bodyPr/>
                    <a:lstStyle/>
                    <a:p>
                      <a:pPr marL="45720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ts val="1405"/>
                        </a:lnSpc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Речной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порт,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пристань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3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70" dirty="0"/>
              <a:t> </a:t>
            </a:r>
            <a:r>
              <a:rPr spc="-110" dirty="0"/>
              <a:t>2.6|Юго-</a:t>
            </a:r>
            <a:r>
              <a:rPr spc="-25" dirty="0"/>
              <a:t>западная</a:t>
            </a:r>
            <a:r>
              <a:rPr spc="-75" dirty="0"/>
              <a:t> </a:t>
            </a:r>
            <a:r>
              <a:rPr spc="-20" dirty="0"/>
              <a:t>промзона,</a:t>
            </a:r>
            <a:r>
              <a:rPr spc="-70" dirty="0"/>
              <a:t> </a:t>
            </a:r>
            <a:r>
              <a:rPr spc="-60" dirty="0"/>
              <a:t>5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8574" y="868552"/>
          <a:ext cx="5285740" cy="5648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088005"/>
              </a:tblGrid>
              <a:tr h="454659">
                <a:tc>
                  <a:txBody>
                    <a:bodyPr/>
                    <a:lstStyle/>
                    <a:p>
                      <a:pPr marL="42545">
                        <a:lnSpc>
                          <a:spcPts val="1395"/>
                        </a:lnSpc>
                      </a:pP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39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Юго-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западная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промышленная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зона,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д.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12507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395"/>
                        </a:lnSpc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панели,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кирпич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395"/>
                        </a:lnSpc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панели,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кирпич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Вспомогательного,</a:t>
                      </a:r>
                      <a:r>
                        <a:rPr sz="12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административно-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68935" marR="361950" algn="ctr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бытового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09955">
                <a:tc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Вспомогательные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4,0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м;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АБК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1й-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3й</a:t>
                      </a:r>
                      <a:r>
                        <a:rPr sz="1200" spc="2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эт.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2,7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м;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6515" marR="46990"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Производственный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От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5,5м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до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6,5м.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200" spc="60" baseline="243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38197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 gridSpan="2"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300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 gridSpan="2">
                  <a:txBody>
                    <a:bodyPr/>
                    <a:lstStyle/>
                    <a:p>
                      <a:pPr marL="4254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marL="42545">
                        <a:lnSpc>
                          <a:spcPts val="1405"/>
                        </a:lnSpc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Речной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порт,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пристань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496" y="865632"/>
            <a:ext cx="2855976" cy="22494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3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65" dirty="0"/>
              <a:t> </a:t>
            </a:r>
            <a:r>
              <a:rPr spc="-90" dirty="0"/>
              <a:t>3|Чкалова</a:t>
            </a:r>
            <a:r>
              <a:rPr spc="-85" dirty="0"/>
              <a:t> </a:t>
            </a:r>
            <a:r>
              <a:rPr spc="-114" dirty="0"/>
              <a:t>ул.,</a:t>
            </a:r>
            <a:r>
              <a:rPr spc="-55" dirty="0"/>
              <a:t> </a:t>
            </a:r>
            <a:r>
              <a:rPr spc="-25" dirty="0"/>
              <a:t>24а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7789" y="806958"/>
          <a:ext cx="4989830" cy="604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4915"/>
                <a:gridCol w="2494915"/>
              </a:tblGrid>
              <a:tr h="2101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производственная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600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кв.м;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вспомогательная;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административно-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бытовая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Нежилое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Складские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торговые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метра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1526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178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30кВ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метр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передачи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предоставления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200" spc="-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000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000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рублей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аренды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150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000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руб.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или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300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руб.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8-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910-828-</a:t>
                      </a:r>
                      <a:r>
                        <a:rPr sz="1200" spc="-1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66-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46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Гонулёв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Андрей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7359" y="4340352"/>
            <a:ext cx="3176016" cy="22021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7359" y="838200"/>
            <a:ext cx="3179064" cy="34198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70" dirty="0"/>
              <a:t> </a:t>
            </a:r>
            <a:r>
              <a:rPr spc="-50" dirty="0"/>
              <a:t>4|Механизации</a:t>
            </a:r>
            <a:r>
              <a:rPr spc="-80" dirty="0"/>
              <a:t> </a:t>
            </a:r>
            <a:r>
              <a:rPr spc="-114" dirty="0"/>
              <a:t>ул.,</a:t>
            </a:r>
            <a:r>
              <a:rPr spc="-60" dirty="0"/>
              <a:t> </a:t>
            </a:r>
            <a:r>
              <a:rPr spc="-50" dirty="0"/>
              <a:t>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09844" y="851916"/>
            <a:ext cx="3068320" cy="3637915"/>
            <a:chOff x="5609844" y="851916"/>
            <a:chExt cx="3068320" cy="36379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416" y="2715767"/>
              <a:ext cx="3044951" cy="1773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9844" y="851916"/>
              <a:ext cx="3067811" cy="183489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7464" y="4614671"/>
            <a:ext cx="2226564" cy="1886712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5450" y="827786"/>
          <a:ext cx="4989830" cy="5662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4915"/>
                <a:gridCol w="2494915"/>
              </a:tblGrid>
              <a:tr h="21462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производственная;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вспомогательная;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административно-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бытовая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Нежилое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34925" marR="427355">
                        <a:lnSpc>
                          <a:spcPts val="1660"/>
                        </a:lnSpc>
                        <a:spcBef>
                          <a:spcPts val="4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эксплуатации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производственной</a:t>
                      </a:r>
                      <a:r>
                        <a:rPr sz="1200" spc="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базы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метра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34925" marR="214629">
                        <a:lnSpc>
                          <a:spcPts val="166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 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13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365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289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270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метров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4629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передачи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972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предоставления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1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+7(4855)229-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458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Ирина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Васильевна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Кудряшова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60" dirty="0"/>
              <a:t> </a:t>
            </a:r>
            <a:r>
              <a:rPr spc="-75" dirty="0"/>
              <a:t>5.1|Железнодорожная</a:t>
            </a:r>
            <a:r>
              <a:rPr spc="-70" dirty="0"/>
              <a:t> </a:t>
            </a:r>
            <a:r>
              <a:rPr spc="-114" dirty="0"/>
              <a:t>ул.,</a:t>
            </a:r>
            <a:r>
              <a:rPr spc="-55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388" y="2898648"/>
            <a:ext cx="2511552" cy="1639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730" y="5030539"/>
            <a:ext cx="2685570" cy="1736087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6128" y="766572"/>
          <a:ext cx="5892165" cy="593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4565"/>
                <a:gridCol w="3657600"/>
              </a:tblGrid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35" dirty="0"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ул.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Железнодорожная,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2.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165,6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Частная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Здание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70" dirty="0">
                          <a:latin typeface="Verdana"/>
                          <a:cs typeface="Verdana"/>
                        </a:rPr>
                        <a:t>Культурно-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просветительное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з/у,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кв.м.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186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передачи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785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каких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условиях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передается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 marR="543560">
                        <a:lnSpc>
                          <a:spcPts val="152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площадка: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аренда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или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продажи/аренды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итогам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рыночной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оценки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Дополнительные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260985">
                        <a:lnSpc>
                          <a:spcPct val="114500"/>
                        </a:lnSpc>
                        <a:spcBef>
                          <a:spcPts val="484"/>
                        </a:spcBef>
                      </a:pPr>
                      <a:r>
                        <a:rPr sz="1100" spc="-30" dirty="0">
                          <a:latin typeface="Verdana"/>
                          <a:cs typeface="Verdana"/>
                        </a:rPr>
                        <a:t>Окончательное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решение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передаче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аренду,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продаже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принимается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соответствии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latin typeface="Verdana"/>
                          <a:cs typeface="Verdana"/>
                        </a:rPr>
                        <a:t>с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Verdana"/>
                          <a:cs typeface="Verdana"/>
                        </a:rPr>
                        <a:t>корпоративными</a:t>
                      </a:r>
                      <a:r>
                        <a:rPr sz="1100" spc="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процедурами</a:t>
                      </a:r>
                      <a:r>
                        <a:rPr sz="11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35" dirty="0">
                          <a:latin typeface="Verdana"/>
                          <a:cs typeface="Verdana"/>
                        </a:rPr>
                        <a:t>АО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45" dirty="0">
                          <a:latin typeface="Verdana"/>
                          <a:cs typeface="Verdana"/>
                        </a:rPr>
                        <a:t>«Воентелеком»,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Москва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55" dirty="0">
                          <a:latin typeface="Verdana"/>
                          <a:cs typeface="Verdana"/>
                        </a:rPr>
                        <a:t>+7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(980)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652-44-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43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0" dirty="0">
                          <a:latin typeface="Verdana"/>
                          <a:cs typeface="Verdana"/>
                        </a:rPr>
                        <a:t>Илья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Алексеевич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Серебряков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2388" y="786383"/>
            <a:ext cx="2511552" cy="1510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60" dirty="0"/>
              <a:t> </a:t>
            </a:r>
            <a:r>
              <a:rPr spc="-75" dirty="0"/>
              <a:t>5.2|Железнодорожная</a:t>
            </a:r>
            <a:r>
              <a:rPr spc="-70" dirty="0"/>
              <a:t> </a:t>
            </a:r>
            <a:r>
              <a:rPr spc="-114" dirty="0"/>
              <a:t>ул.,</a:t>
            </a:r>
            <a:r>
              <a:rPr spc="-55" dirty="0"/>
              <a:t> </a:t>
            </a:r>
            <a:r>
              <a:rPr spc="-25" dirty="0"/>
              <a:t>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38444" y="850391"/>
            <a:ext cx="2891155" cy="5989320"/>
            <a:chOff x="5838444" y="850391"/>
            <a:chExt cx="2891155" cy="59893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924" y="3041903"/>
              <a:ext cx="2811779" cy="1776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924" y="4762498"/>
              <a:ext cx="2860548" cy="2077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8444" y="850391"/>
              <a:ext cx="2842259" cy="2197607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3080" y="830325"/>
          <a:ext cx="5363210" cy="599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7435"/>
                <a:gridCol w="3025775"/>
              </a:tblGrid>
              <a:tr h="4203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Железнодорожная, 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д.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19.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2022,4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Бытовое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обслуживание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marL="34290" marR="58419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 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289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предоставления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продажа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продажи/аренды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итогам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рыночной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оценки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Дополнительные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Окончательное</a:t>
                      </a:r>
                      <a:r>
                        <a:rPr sz="1200" spc="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решение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200" spc="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передаче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 marR="31750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аренду,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продаже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принимается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соответствии </a:t>
                      </a:r>
                      <a:r>
                        <a:rPr sz="1200" spc="1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корпоративными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 marR="213995">
                        <a:lnSpc>
                          <a:spcPct val="114999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процедурами</a:t>
                      </a:r>
                      <a:r>
                        <a:rPr sz="1200" spc="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r>
                        <a:rPr sz="1200" spc="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«Воентелеком»,</a:t>
                      </a:r>
                      <a:r>
                        <a:rPr sz="1200" spc="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г.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Москва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(980)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652-</a:t>
                      </a:r>
                      <a:r>
                        <a:rPr sz="1200" spc="-1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44-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43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Илья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Алексеевич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Серебряков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19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60" dirty="0"/>
              <a:t> </a:t>
            </a:r>
            <a:r>
              <a:rPr spc="-75" dirty="0"/>
              <a:t>5.3|Железнодорожная</a:t>
            </a:r>
            <a:r>
              <a:rPr spc="-70" dirty="0"/>
              <a:t> </a:t>
            </a:r>
            <a:r>
              <a:rPr spc="-114" dirty="0"/>
              <a:t>ул.,</a:t>
            </a:r>
            <a:r>
              <a:rPr spc="-55" dirty="0"/>
              <a:t> </a:t>
            </a:r>
            <a:r>
              <a:rPr spc="-25" dirty="0"/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4203" y="2869692"/>
            <a:ext cx="2525268" cy="1235963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5450" y="849502"/>
          <a:ext cx="5685154" cy="579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410"/>
                <a:gridCol w="2658744"/>
              </a:tblGrid>
              <a:tr h="38544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1483360" algn="l"/>
                        </a:tabLst>
                      </a:pPr>
                      <a:r>
                        <a:rPr sz="11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Общие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100" spc="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Помещение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общественно-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культурного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центра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«Офицерское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собрание»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1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Железнодорожная,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д.</a:t>
                      </a:r>
                      <a:r>
                        <a:rPr sz="11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509,8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Культурно-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просветительное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853,</a:t>
                      </a:r>
                      <a:r>
                        <a:rPr sz="11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долевая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1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1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1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Имеется</a:t>
                      </a:r>
                      <a:r>
                        <a:rPr sz="11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свободная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мощность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каких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условиях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передается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площадка: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аренда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или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продажи/аренды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итогам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рыночной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оценки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Дополнительные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Окончательное</a:t>
                      </a:r>
                      <a:r>
                        <a:rPr sz="1100" spc="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решение</a:t>
                      </a:r>
                      <a:r>
                        <a:rPr sz="1100" spc="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 marR="47879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передаче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аренду,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продаже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принимается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соответствии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корпоративными</a:t>
                      </a:r>
                      <a:r>
                        <a:rPr sz="1100" spc="1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процедурами</a:t>
                      </a:r>
                      <a:r>
                        <a:rPr sz="1100" spc="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«Воентелеком»,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Москва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(980)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652-44-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Илья</a:t>
                      </a:r>
                      <a:r>
                        <a:rPr sz="11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Алексеевич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Серебряков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4971" y="4587240"/>
            <a:ext cx="2438046" cy="19615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0967" y="854963"/>
            <a:ext cx="2513076" cy="1533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477012"/>
            <a:ext cx="6390640" cy="3649979"/>
            <a:chOff x="251459" y="477012"/>
            <a:chExt cx="6390640" cy="3649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477012"/>
              <a:ext cx="6390132" cy="36499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7844" y="1583435"/>
              <a:ext cx="78105" cy="508000"/>
            </a:xfrm>
            <a:custGeom>
              <a:avLst/>
              <a:gdLst/>
              <a:ahLst/>
              <a:cxnLst/>
              <a:rect l="l" t="t" r="r" b="b"/>
              <a:pathLst>
                <a:path w="78105" h="508000">
                  <a:moveTo>
                    <a:pt x="45720" y="484632"/>
                  </a:moveTo>
                  <a:lnTo>
                    <a:pt x="43916" y="475767"/>
                  </a:lnTo>
                  <a:lnTo>
                    <a:pt x="39014" y="468490"/>
                  </a:lnTo>
                  <a:lnTo>
                    <a:pt x="31750" y="463588"/>
                  </a:lnTo>
                  <a:lnTo>
                    <a:pt x="22860" y="461772"/>
                  </a:lnTo>
                  <a:lnTo>
                    <a:pt x="13957" y="463588"/>
                  </a:lnTo>
                  <a:lnTo>
                    <a:pt x="6692" y="468490"/>
                  </a:lnTo>
                  <a:lnTo>
                    <a:pt x="1790" y="475767"/>
                  </a:lnTo>
                  <a:lnTo>
                    <a:pt x="0" y="484632"/>
                  </a:lnTo>
                  <a:lnTo>
                    <a:pt x="1790" y="493509"/>
                  </a:lnTo>
                  <a:lnTo>
                    <a:pt x="6692" y="500786"/>
                  </a:lnTo>
                  <a:lnTo>
                    <a:pt x="13957" y="505688"/>
                  </a:lnTo>
                  <a:lnTo>
                    <a:pt x="22860" y="507492"/>
                  </a:lnTo>
                  <a:lnTo>
                    <a:pt x="31750" y="505688"/>
                  </a:lnTo>
                  <a:lnTo>
                    <a:pt x="39014" y="500786"/>
                  </a:lnTo>
                  <a:lnTo>
                    <a:pt x="43916" y="493509"/>
                  </a:lnTo>
                  <a:lnTo>
                    <a:pt x="45720" y="484632"/>
                  </a:lnTo>
                  <a:close/>
                </a:path>
                <a:path w="78105" h="508000">
                  <a:moveTo>
                    <a:pt x="77724" y="22860"/>
                  </a:moveTo>
                  <a:lnTo>
                    <a:pt x="75920" y="13995"/>
                  </a:lnTo>
                  <a:lnTo>
                    <a:pt x="71018" y="6718"/>
                  </a:lnTo>
                  <a:lnTo>
                    <a:pt x="63754" y="1816"/>
                  </a:lnTo>
                  <a:lnTo>
                    <a:pt x="54864" y="0"/>
                  </a:lnTo>
                  <a:lnTo>
                    <a:pt x="45961" y="1816"/>
                  </a:lnTo>
                  <a:lnTo>
                    <a:pt x="38696" y="6718"/>
                  </a:lnTo>
                  <a:lnTo>
                    <a:pt x="33794" y="13995"/>
                  </a:lnTo>
                  <a:lnTo>
                    <a:pt x="32004" y="22860"/>
                  </a:lnTo>
                  <a:lnTo>
                    <a:pt x="33794" y="31737"/>
                  </a:lnTo>
                  <a:lnTo>
                    <a:pt x="38696" y="39014"/>
                  </a:lnTo>
                  <a:lnTo>
                    <a:pt x="45961" y="43916"/>
                  </a:lnTo>
                  <a:lnTo>
                    <a:pt x="54864" y="45720"/>
                  </a:lnTo>
                  <a:lnTo>
                    <a:pt x="63754" y="43916"/>
                  </a:lnTo>
                  <a:lnTo>
                    <a:pt x="71018" y="39014"/>
                  </a:lnTo>
                  <a:lnTo>
                    <a:pt x="75920" y="31737"/>
                  </a:lnTo>
                  <a:lnTo>
                    <a:pt x="77724" y="228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4391" y="1467993"/>
            <a:ext cx="9048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solidFill>
                  <a:srgbClr val="585858"/>
                </a:solidFill>
                <a:latin typeface="Tahoma"/>
                <a:cs typeface="Tahoma"/>
              </a:rPr>
              <a:t>САНКТ-</a:t>
            </a:r>
            <a:r>
              <a:rPr sz="800" b="1" spc="-75" dirty="0">
                <a:solidFill>
                  <a:srgbClr val="585858"/>
                </a:solidFill>
                <a:latin typeface="Tahoma"/>
                <a:cs typeface="Tahoma"/>
              </a:rPr>
              <a:t>ПЕТЕРБУРГ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9761" y="1830451"/>
            <a:ext cx="181610" cy="153670"/>
            <a:chOff x="1089761" y="1830451"/>
            <a:chExt cx="181610" cy="1536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285" y="1831975"/>
              <a:ext cx="178181" cy="1501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761" y="1830451"/>
              <a:ext cx="181229" cy="1531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73048" y="1875282"/>
            <a:ext cx="2076450" cy="396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85224D"/>
                </a:solidFill>
                <a:latin typeface="Tahoma"/>
                <a:cs typeface="Tahoma"/>
              </a:rPr>
              <a:t>ЯРОСЛАВСКАЯ</a:t>
            </a:r>
            <a:r>
              <a:rPr sz="1050" b="1" spc="10" dirty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050" b="1" spc="-25" dirty="0">
                <a:solidFill>
                  <a:srgbClr val="85224D"/>
                </a:solidFill>
                <a:latin typeface="Tahoma"/>
                <a:cs typeface="Tahoma"/>
              </a:rPr>
              <a:t>ОБЛАСТЬ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800" b="1" spc="-10" dirty="0">
                <a:solidFill>
                  <a:srgbClr val="585858"/>
                </a:solidFill>
                <a:latin typeface="Tahoma"/>
                <a:cs typeface="Tahoma"/>
              </a:rPr>
              <a:t>МОСКВА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68908" y="1632204"/>
            <a:ext cx="940435" cy="401320"/>
            <a:chOff x="1168908" y="1632204"/>
            <a:chExt cx="940435" cy="4013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40" y="1674876"/>
              <a:ext cx="810768" cy="275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908" y="1632204"/>
              <a:ext cx="940308" cy="4008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0347" y="1700783"/>
            <a:ext cx="704215" cy="1695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05"/>
              </a:lnSpc>
            </a:pPr>
            <a:r>
              <a:rPr sz="1100" b="1" spc="-60" dirty="0">
                <a:solidFill>
                  <a:srgbClr val="85224D"/>
                </a:solidFill>
                <a:latin typeface="Tahoma"/>
                <a:cs typeface="Tahoma"/>
              </a:rPr>
              <a:t>РЫБИНСК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-1905"/>
            <a:ext cx="9144000" cy="4508500"/>
            <a:chOff x="0" y="-1905"/>
            <a:chExt cx="9144000" cy="4508500"/>
          </a:xfrm>
        </p:grpSpPr>
        <p:sp>
          <p:nvSpPr>
            <p:cNvPr id="15" name="object 15"/>
            <p:cNvSpPr/>
            <p:nvPr/>
          </p:nvSpPr>
          <p:spPr>
            <a:xfrm>
              <a:off x="1168907" y="185013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59" y="0"/>
                  </a:moveTo>
                  <a:lnTo>
                    <a:pt x="13962" y="1803"/>
                  </a:lnTo>
                  <a:lnTo>
                    <a:pt x="6696" y="6715"/>
                  </a:lnTo>
                  <a:lnTo>
                    <a:pt x="1796" y="13983"/>
                  </a:lnTo>
                  <a:lnTo>
                    <a:pt x="0" y="22860"/>
                  </a:lnTo>
                  <a:lnTo>
                    <a:pt x="1796" y="31736"/>
                  </a:lnTo>
                  <a:lnTo>
                    <a:pt x="6696" y="39004"/>
                  </a:lnTo>
                  <a:lnTo>
                    <a:pt x="13962" y="43916"/>
                  </a:lnTo>
                  <a:lnTo>
                    <a:pt x="22859" y="45719"/>
                  </a:lnTo>
                  <a:lnTo>
                    <a:pt x="31757" y="43916"/>
                  </a:lnTo>
                  <a:lnTo>
                    <a:pt x="39023" y="39004"/>
                  </a:lnTo>
                  <a:lnTo>
                    <a:pt x="43923" y="31736"/>
                  </a:lnTo>
                  <a:lnTo>
                    <a:pt x="45719" y="22860"/>
                  </a:lnTo>
                  <a:lnTo>
                    <a:pt x="43923" y="13983"/>
                  </a:lnTo>
                  <a:lnTo>
                    <a:pt x="39023" y="6715"/>
                  </a:lnTo>
                  <a:lnTo>
                    <a:pt x="31757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E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624" y="4125467"/>
              <a:ext cx="5160645" cy="381000"/>
            </a:xfrm>
            <a:custGeom>
              <a:avLst/>
              <a:gdLst/>
              <a:ahLst/>
              <a:cxnLst/>
              <a:rect l="l" t="t" r="r" b="b"/>
              <a:pathLst>
                <a:path w="5160645" h="381000">
                  <a:moveTo>
                    <a:pt x="361188" y="180594"/>
                  </a:moveTo>
                  <a:lnTo>
                    <a:pt x="354736" y="132600"/>
                  </a:lnTo>
                  <a:lnTo>
                    <a:pt x="336524" y="89471"/>
                  </a:lnTo>
                  <a:lnTo>
                    <a:pt x="308279" y="52920"/>
                  </a:lnTo>
                  <a:lnTo>
                    <a:pt x="271729" y="24676"/>
                  </a:lnTo>
                  <a:lnTo>
                    <a:pt x="228600" y="6464"/>
                  </a:lnTo>
                  <a:lnTo>
                    <a:pt x="180594" y="0"/>
                  </a:lnTo>
                  <a:lnTo>
                    <a:pt x="132575" y="6464"/>
                  </a:lnTo>
                  <a:lnTo>
                    <a:pt x="89446" y="24676"/>
                  </a:lnTo>
                  <a:lnTo>
                    <a:pt x="52895" y="52920"/>
                  </a:lnTo>
                  <a:lnTo>
                    <a:pt x="24650" y="89471"/>
                  </a:lnTo>
                  <a:lnTo>
                    <a:pt x="6438" y="132600"/>
                  </a:lnTo>
                  <a:lnTo>
                    <a:pt x="0" y="180594"/>
                  </a:lnTo>
                  <a:lnTo>
                    <a:pt x="6438" y="228600"/>
                  </a:lnTo>
                  <a:lnTo>
                    <a:pt x="24650" y="271729"/>
                  </a:lnTo>
                  <a:lnTo>
                    <a:pt x="52895" y="308279"/>
                  </a:lnTo>
                  <a:lnTo>
                    <a:pt x="89446" y="336524"/>
                  </a:lnTo>
                  <a:lnTo>
                    <a:pt x="132575" y="354736"/>
                  </a:lnTo>
                  <a:lnTo>
                    <a:pt x="180594" y="361188"/>
                  </a:lnTo>
                  <a:lnTo>
                    <a:pt x="228600" y="354736"/>
                  </a:lnTo>
                  <a:lnTo>
                    <a:pt x="271729" y="336524"/>
                  </a:lnTo>
                  <a:lnTo>
                    <a:pt x="308279" y="308279"/>
                  </a:lnTo>
                  <a:lnTo>
                    <a:pt x="336524" y="271729"/>
                  </a:lnTo>
                  <a:lnTo>
                    <a:pt x="354736" y="228600"/>
                  </a:lnTo>
                  <a:lnTo>
                    <a:pt x="361188" y="180594"/>
                  </a:lnTo>
                  <a:close/>
                </a:path>
                <a:path w="5160645" h="381000">
                  <a:moveTo>
                    <a:pt x="2755392" y="181356"/>
                  </a:moveTo>
                  <a:lnTo>
                    <a:pt x="2748927" y="133553"/>
                  </a:lnTo>
                  <a:lnTo>
                    <a:pt x="2730716" y="90601"/>
                  </a:lnTo>
                  <a:lnTo>
                    <a:pt x="2702471" y="54203"/>
                  </a:lnTo>
                  <a:lnTo>
                    <a:pt x="2665920" y="26085"/>
                  </a:lnTo>
                  <a:lnTo>
                    <a:pt x="2622791" y="7950"/>
                  </a:lnTo>
                  <a:lnTo>
                    <a:pt x="2574798" y="1524"/>
                  </a:lnTo>
                  <a:lnTo>
                    <a:pt x="2526792" y="7950"/>
                  </a:lnTo>
                  <a:lnTo>
                    <a:pt x="2483662" y="26085"/>
                  </a:lnTo>
                  <a:lnTo>
                    <a:pt x="2447112" y="54203"/>
                  </a:lnTo>
                  <a:lnTo>
                    <a:pt x="2418867" y="90601"/>
                  </a:lnTo>
                  <a:lnTo>
                    <a:pt x="2400655" y="133553"/>
                  </a:lnTo>
                  <a:lnTo>
                    <a:pt x="2394204" y="181356"/>
                  </a:lnTo>
                  <a:lnTo>
                    <a:pt x="2400655" y="229171"/>
                  </a:lnTo>
                  <a:lnTo>
                    <a:pt x="2418867" y="272122"/>
                  </a:lnTo>
                  <a:lnTo>
                    <a:pt x="2447112" y="308521"/>
                  </a:lnTo>
                  <a:lnTo>
                    <a:pt x="2483662" y="336638"/>
                  </a:lnTo>
                  <a:lnTo>
                    <a:pt x="2526792" y="354774"/>
                  </a:lnTo>
                  <a:lnTo>
                    <a:pt x="2574798" y="361188"/>
                  </a:lnTo>
                  <a:lnTo>
                    <a:pt x="2622791" y="354774"/>
                  </a:lnTo>
                  <a:lnTo>
                    <a:pt x="2665920" y="336638"/>
                  </a:lnTo>
                  <a:lnTo>
                    <a:pt x="2702471" y="308521"/>
                  </a:lnTo>
                  <a:lnTo>
                    <a:pt x="2730716" y="272122"/>
                  </a:lnTo>
                  <a:lnTo>
                    <a:pt x="2748927" y="229171"/>
                  </a:lnTo>
                  <a:lnTo>
                    <a:pt x="2755392" y="181356"/>
                  </a:lnTo>
                  <a:close/>
                </a:path>
                <a:path w="5160645" h="381000">
                  <a:moveTo>
                    <a:pt x="5160264" y="201168"/>
                  </a:moveTo>
                  <a:lnTo>
                    <a:pt x="5153799" y="153365"/>
                  </a:lnTo>
                  <a:lnTo>
                    <a:pt x="5135588" y="110413"/>
                  </a:lnTo>
                  <a:lnTo>
                    <a:pt x="5107343" y="74015"/>
                  </a:lnTo>
                  <a:lnTo>
                    <a:pt x="5070792" y="45897"/>
                  </a:lnTo>
                  <a:lnTo>
                    <a:pt x="5027663" y="27762"/>
                  </a:lnTo>
                  <a:lnTo>
                    <a:pt x="4979670" y="21336"/>
                  </a:lnTo>
                  <a:lnTo>
                    <a:pt x="4931664" y="27762"/>
                  </a:lnTo>
                  <a:lnTo>
                    <a:pt x="4888535" y="45897"/>
                  </a:lnTo>
                  <a:lnTo>
                    <a:pt x="4851984" y="74015"/>
                  </a:lnTo>
                  <a:lnTo>
                    <a:pt x="4823739" y="110413"/>
                  </a:lnTo>
                  <a:lnTo>
                    <a:pt x="4805527" y="153365"/>
                  </a:lnTo>
                  <a:lnTo>
                    <a:pt x="4799076" y="201168"/>
                  </a:lnTo>
                  <a:lnTo>
                    <a:pt x="4805527" y="248983"/>
                  </a:lnTo>
                  <a:lnTo>
                    <a:pt x="4823739" y="291934"/>
                  </a:lnTo>
                  <a:lnTo>
                    <a:pt x="4851984" y="328333"/>
                  </a:lnTo>
                  <a:lnTo>
                    <a:pt x="4888535" y="356450"/>
                  </a:lnTo>
                  <a:lnTo>
                    <a:pt x="4931664" y="374586"/>
                  </a:lnTo>
                  <a:lnTo>
                    <a:pt x="4979670" y="381000"/>
                  </a:lnTo>
                  <a:lnTo>
                    <a:pt x="5027663" y="374586"/>
                  </a:lnTo>
                  <a:lnTo>
                    <a:pt x="5070792" y="356450"/>
                  </a:lnTo>
                  <a:lnTo>
                    <a:pt x="5107343" y="328333"/>
                  </a:lnTo>
                  <a:lnTo>
                    <a:pt x="5135588" y="291934"/>
                  </a:lnTo>
                  <a:lnTo>
                    <a:pt x="5153799" y="248983"/>
                  </a:lnTo>
                  <a:lnTo>
                    <a:pt x="5160264" y="20116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823" y="4201667"/>
              <a:ext cx="208788" cy="208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8544" y="4198619"/>
              <a:ext cx="216407" cy="2148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6088" y="4210811"/>
              <a:ext cx="233172" cy="2316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-1905"/>
              <a:ext cx="9144000" cy="633095"/>
            </a:xfrm>
            <a:custGeom>
              <a:avLst/>
              <a:gdLst/>
              <a:ahLst/>
              <a:cxnLst/>
              <a:rect l="l" t="t" r="r" b="b"/>
              <a:pathLst>
                <a:path w="9144000" h="633095">
                  <a:moveTo>
                    <a:pt x="538835" y="7747"/>
                  </a:moveTo>
                  <a:lnTo>
                    <a:pt x="333286" y="5207"/>
                  </a:lnTo>
                  <a:lnTo>
                    <a:pt x="0" y="606552"/>
                  </a:lnTo>
                  <a:lnTo>
                    <a:pt x="0" y="616140"/>
                  </a:lnTo>
                  <a:lnTo>
                    <a:pt x="186601" y="622808"/>
                  </a:lnTo>
                  <a:lnTo>
                    <a:pt x="538835" y="7747"/>
                  </a:lnTo>
                  <a:close/>
                </a:path>
                <a:path w="9144000" h="633095">
                  <a:moveTo>
                    <a:pt x="779919" y="7747"/>
                  </a:moveTo>
                  <a:lnTo>
                    <a:pt x="574382" y="5207"/>
                  </a:lnTo>
                  <a:lnTo>
                    <a:pt x="235877" y="615950"/>
                  </a:lnTo>
                  <a:lnTo>
                    <a:pt x="427710" y="622808"/>
                  </a:lnTo>
                  <a:lnTo>
                    <a:pt x="779919" y="7747"/>
                  </a:lnTo>
                  <a:close/>
                </a:path>
                <a:path w="9144000" h="633095">
                  <a:moveTo>
                    <a:pt x="1024610" y="7747"/>
                  </a:moveTo>
                  <a:lnTo>
                    <a:pt x="819048" y="5207"/>
                  </a:lnTo>
                  <a:lnTo>
                    <a:pt x="480568" y="615950"/>
                  </a:lnTo>
                  <a:lnTo>
                    <a:pt x="672388" y="622808"/>
                  </a:lnTo>
                  <a:lnTo>
                    <a:pt x="1024610" y="7747"/>
                  </a:lnTo>
                  <a:close/>
                </a:path>
                <a:path w="9144000" h="633095">
                  <a:moveTo>
                    <a:pt x="1273175" y="5207"/>
                  </a:moveTo>
                  <a:lnTo>
                    <a:pt x="1067600" y="7747"/>
                  </a:lnTo>
                  <a:lnTo>
                    <a:pt x="729094" y="621030"/>
                  </a:lnTo>
                  <a:lnTo>
                    <a:pt x="920927" y="620268"/>
                  </a:lnTo>
                  <a:lnTo>
                    <a:pt x="1273175" y="5207"/>
                  </a:lnTo>
                  <a:close/>
                </a:path>
                <a:path w="9144000" h="633095">
                  <a:moveTo>
                    <a:pt x="1502664" y="5080"/>
                  </a:moveTo>
                  <a:lnTo>
                    <a:pt x="1297051" y="2540"/>
                  </a:lnTo>
                  <a:lnTo>
                    <a:pt x="958570" y="613283"/>
                  </a:lnTo>
                  <a:lnTo>
                    <a:pt x="1150404" y="620141"/>
                  </a:lnTo>
                  <a:lnTo>
                    <a:pt x="1502664" y="5080"/>
                  </a:lnTo>
                  <a:close/>
                </a:path>
                <a:path w="9144000" h="633095">
                  <a:moveTo>
                    <a:pt x="1738503" y="5207"/>
                  </a:moveTo>
                  <a:lnTo>
                    <a:pt x="1532890" y="2667"/>
                  </a:lnTo>
                  <a:lnTo>
                    <a:pt x="1194409" y="613410"/>
                  </a:lnTo>
                  <a:lnTo>
                    <a:pt x="1386205" y="620268"/>
                  </a:lnTo>
                  <a:lnTo>
                    <a:pt x="1738503" y="5207"/>
                  </a:lnTo>
                  <a:close/>
                </a:path>
                <a:path w="9144000" h="633095">
                  <a:moveTo>
                    <a:pt x="1978533" y="5207"/>
                  </a:moveTo>
                  <a:lnTo>
                    <a:pt x="1772920" y="2667"/>
                  </a:lnTo>
                  <a:lnTo>
                    <a:pt x="1434465" y="613410"/>
                  </a:lnTo>
                  <a:lnTo>
                    <a:pt x="1626235" y="620268"/>
                  </a:lnTo>
                  <a:lnTo>
                    <a:pt x="1978533" y="5207"/>
                  </a:lnTo>
                  <a:close/>
                </a:path>
                <a:path w="9144000" h="633095">
                  <a:moveTo>
                    <a:pt x="2219579" y="5207"/>
                  </a:moveTo>
                  <a:lnTo>
                    <a:pt x="2013966" y="2667"/>
                  </a:lnTo>
                  <a:lnTo>
                    <a:pt x="1675511" y="613410"/>
                  </a:lnTo>
                  <a:lnTo>
                    <a:pt x="1867408" y="620268"/>
                  </a:lnTo>
                  <a:lnTo>
                    <a:pt x="2219579" y="5207"/>
                  </a:lnTo>
                  <a:close/>
                </a:path>
                <a:path w="9144000" h="633095">
                  <a:moveTo>
                    <a:pt x="2464308" y="5207"/>
                  </a:moveTo>
                  <a:lnTo>
                    <a:pt x="2258695" y="2667"/>
                  </a:lnTo>
                  <a:lnTo>
                    <a:pt x="1920240" y="613410"/>
                  </a:lnTo>
                  <a:lnTo>
                    <a:pt x="2112010" y="620268"/>
                  </a:lnTo>
                  <a:lnTo>
                    <a:pt x="2464308" y="5207"/>
                  </a:lnTo>
                  <a:close/>
                </a:path>
                <a:path w="9144000" h="633095">
                  <a:moveTo>
                    <a:pt x="2712720" y="2667"/>
                  </a:moveTo>
                  <a:lnTo>
                    <a:pt x="2507234" y="5207"/>
                  </a:lnTo>
                  <a:lnTo>
                    <a:pt x="2168779" y="618490"/>
                  </a:lnTo>
                  <a:lnTo>
                    <a:pt x="2360549" y="617728"/>
                  </a:lnTo>
                  <a:lnTo>
                    <a:pt x="2712720" y="2667"/>
                  </a:lnTo>
                  <a:close/>
                </a:path>
                <a:path w="9144000" h="633095">
                  <a:moveTo>
                    <a:pt x="2942209" y="2540"/>
                  </a:moveTo>
                  <a:lnTo>
                    <a:pt x="2736723" y="0"/>
                  </a:lnTo>
                  <a:lnTo>
                    <a:pt x="2398268" y="610743"/>
                  </a:lnTo>
                  <a:lnTo>
                    <a:pt x="2590038" y="617601"/>
                  </a:lnTo>
                  <a:lnTo>
                    <a:pt x="2942209" y="2540"/>
                  </a:lnTo>
                  <a:close/>
                </a:path>
                <a:path w="9144000" h="633095">
                  <a:moveTo>
                    <a:pt x="3182239" y="2540"/>
                  </a:moveTo>
                  <a:lnTo>
                    <a:pt x="2976753" y="0"/>
                  </a:lnTo>
                  <a:lnTo>
                    <a:pt x="2638298" y="610743"/>
                  </a:lnTo>
                  <a:lnTo>
                    <a:pt x="2830068" y="617601"/>
                  </a:lnTo>
                  <a:lnTo>
                    <a:pt x="3182239" y="2540"/>
                  </a:lnTo>
                  <a:close/>
                </a:path>
                <a:path w="9144000" h="633095">
                  <a:moveTo>
                    <a:pt x="3423412" y="2540"/>
                  </a:moveTo>
                  <a:lnTo>
                    <a:pt x="3217799" y="0"/>
                  </a:lnTo>
                  <a:lnTo>
                    <a:pt x="2879344" y="610743"/>
                  </a:lnTo>
                  <a:lnTo>
                    <a:pt x="3071114" y="617601"/>
                  </a:lnTo>
                  <a:lnTo>
                    <a:pt x="3423412" y="2540"/>
                  </a:lnTo>
                  <a:close/>
                </a:path>
                <a:path w="9144000" h="633095">
                  <a:moveTo>
                    <a:pt x="3668014" y="2540"/>
                  </a:moveTo>
                  <a:lnTo>
                    <a:pt x="3462528" y="0"/>
                  </a:lnTo>
                  <a:lnTo>
                    <a:pt x="3124073" y="610743"/>
                  </a:lnTo>
                  <a:lnTo>
                    <a:pt x="3315830" y="617601"/>
                  </a:lnTo>
                  <a:lnTo>
                    <a:pt x="3668014" y="2540"/>
                  </a:lnTo>
                  <a:close/>
                </a:path>
                <a:path w="9144000" h="633095">
                  <a:moveTo>
                    <a:pt x="3916553" y="0"/>
                  </a:moveTo>
                  <a:lnTo>
                    <a:pt x="3711067" y="2540"/>
                  </a:lnTo>
                  <a:lnTo>
                    <a:pt x="3372612" y="615823"/>
                  </a:lnTo>
                  <a:lnTo>
                    <a:pt x="3564382" y="615061"/>
                  </a:lnTo>
                  <a:lnTo>
                    <a:pt x="3916553" y="0"/>
                  </a:lnTo>
                  <a:close/>
                </a:path>
                <a:path w="9144000" h="633095">
                  <a:moveTo>
                    <a:pt x="4160012" y="7620"/>
                  </a:moveTo>
                  <a:lnTo>
                    <a:pt x="3954399" y="5080"/>
                  </a:lnTo>
                  <a:lnTo>
                    <a:pt x="3615944" y="615823"/>
                  </a:lnTo>
                  <a:lnTo>
                    <a:pt x="3807714" y="622681"/>
                  </a:lnTo>
                  <a:lnTo>
                    <a:pt x="4160012" y="7620"/>
                  </a:lnTo>
                  <a:close/>
                </a:path>
                <a:path w="9144000" h="633095">
                  <a:moveTo>
                    <a:pt x="4400042" y="7620"/>
                  </a:moveTo>
                  <a:lnTo>
                    <a:pt x="4194429" y="5080"/>
                  </a:lnTo>
                  <a:lnTo>
                    <a:pt x="3855974" y="615823"/>
                  </a:lnTo>
                  <a:lnTo>
                    <a:pt x="4047744" y="622681"/>
                  </a:lnTo>
                  <a:lnTo>
                    <a:pt x="4400042" y="7620"/>
                  </a:lnTo>
                  <a:close/>
                </a:path>
                <a:path w="9144000" h="633095">
                  <a:moveTo>
                    <a:pt x="4641088" y="7620"/>
                  </a:moveTo>
                  <a:lnTo>
                    <a:pt x="4435475" y="5080"/>
                  </a:lnTo>
                  <a:lnTo>
                    <a:pt x="4097020" y="615823"/>
                  </a:lnTo>
                  <a:lnTo>
                    <a:pt x="4288917" y="622681"/>
                  </a:lnTo>
                  <a:lnTo>
                    <a:pt x="4641088" y="7620"/>
                  </a:lnTo>
                  <a:close/>
                </a:path>
                <a:path w="9144000" h="633095">
                  <a:moveTo>
                    <a:pt x="4885817" y="7620"/>
                  </a:moveTo>
                  <a:lnTo>
                    <a:pt x="4680204" y="5080"/>
                  </a:lnTo>
                  <a:lnTo>
                    <a:pt x="4341749" y="615823"/>
                  </a:lnTo>
                  <a:lnTo>
                    <a:pt x="4533519" y="622681"/>
                  </a:lnTo>
                  <a:lnTo>
                    <a:pt x="4885817" y="7620"/>
                  </a:lnTo>
                  <a:close/>
                </a:path>
                <a:path w="9144000" h="633095">
                  <a:moveTo>
                    <a:pt x="5134229" y="5080"/>
                  </a:moveTo>
                  <a:lnTo>
                    <a:pt x="4928743" y="7620"/>
                  </a:lnTo>
                  <a:lnTo>
                    <a:pt x="4590288" y="620903"/>
                  </a:lnTo>
                  <a:lnTo>
                    <a:pt x="4782058" y="620141"/>
                  </a:lnTo>
                  <a:lnTo>
                    <a:pt x="5134229" y="5080"/>
                  </a:lnTo>
                  <a:close/>
                </a:path>
                <a:path w="9144000" h="633095">
                  <a:moveTo>
                    <a:pt x="5363718" y="4953"/>
                  </a:moveTo>
                  <a:lnTo>
                    <a:pt x="5158232" y="2413"/>
                  </a:lnTo>
                  <a:lnTo>
                    <a:pt x="4819777" y="613156"/>
                  </a:lnTo>
                  <a:lnTo>
                    <a:pt x="5011547" y="620014"/>
                  </a:lnTo>
                  <a:lnTo>
                    <a:pt x="5363718" y="4953"/>
                  </a:lnTo>
                  <a:close/>
                </a:path>
                <a:path w="9144000" h="633095">
                  <a:moveTo>
                    <a:pt x="5603748" y="4953"/>
                  </a:moveTo>
                  <a:lnTo>
                    <a:pt x="5398262" y="2413"/>
                  </a:lnTo>
                  <a:lnTo>
                    <a:pt x="5059807" y="613156"/>
                  </a:lnTo>
                  <a:lnTo>
                    <a:pt x="5251577" y="620014"/>
                  </a:lnTo>
                  <a:lnTo>
                    <a:pt x="5603748" y="4953"/>
                  </a:lnTo>
                  <a:close/>
                </a:path>
                <a:path w="9144000" h="633095">
                  <a:moveTo>
                    <a:pt x="5844921" y="4953"/>
                  </a:moveTo>
                  <a:lnTo>
                    <a:pt x="5639308" y="2413"/>
                  </a:lnTo>
                  <a:lnTo>
                    <a:pt x="5300853" y="613156"/>
                  </a:lnTo>
                  <a:lnTo>
                    <a:pt x="5492623" y="620014"/>
                  </a:lnTo>
                  <a:lnTo>
                    <a:pt x="5844921" y="4953"/>
                  </a:lnTo>
                  <a:close/>
                </a:path>
                <a:path w="9144000" h="633095">
                  <a:moveTo>
                    <a:pt x="6089523" y="4953"/>
                  </a:moveTo>
                  <a:lnTo>
                    <a:pt x="5884037" y="2413"/>
                  </a:lnTo>
                  <a:lnTo>
                    <a:pt x="5545582" y="613156"/>
                  </a:lnTo>
                  <a:lnTo>
                    <a:pt x="5737352" y="620014"/>
                  </a:lnTo>
                  <a:lnTo>
                    <a:pt x="6089523" y="4953"/>
                  </a:lnTo>
                  <a:close/>
                </a:path>
                <a:path w="9144000" h="633095">
                  <a:moveTo>
                    <a:pt x="6338062" y="2413"/>
                  </a:moveTo>
                  <a:lnTo>
                    <a:pt x="6132576" y="4953"/>
                  </a:lnTo>
                  <a:lnTo>
                    <a:pt x="5794121" y="618236"/>
                  </a:lnTo>
                  <a:lnTo>
                    <a:pt x="5985891" y="617474"/>
                  </a:lnTo>
                  <a:lnTo>
                    <a:pt x="6338062" y="2413"/>
                  </a:lnTo>
                  <a:close/>
                </a:path>
                <a:path w="9144000" h="633095">
                  <a:moveTo>
                    <a:pt x="6575298" y="17780"/>
                  </a:moveTo>
                  <a:lnTo>
                    <a:pt x="6369812" y="15240"/>
                  </a:lnTo>
                  <a:lnTo>
                    <a:pt x="6031357" y="625983"/>
                  </a:lnTo>
                  <a:lnTo>
                    <a:pt x="6223127" y="632841"/>
                  </a:lnTo>
                  <a:lnTo>
                    <a:pt x="6575298" y="17780"/>
                  </a:lnTo>
                  <a:close/>
                </a:path>
                <a:path w="9144000" h="633095">
                  <a:moveTo>
                    <a:pt x="6823837" y="15240"/>
                  </a:moveTo>
                  <a:lnTo>
                    <a:pt x="6618351" y="17780"/>
                  </a:lnTo>
                  <a:lnTo>
                    <a:pt x="6279896" y="631063"/>
                  </a:lnTo>
                  <a:lnTo>
                    <a:pt x="6471666" y="630301"/>
                  </a:lnTo>
                  <a:lnTo>
                    <a:pt x="6823837" y="15240"/>
                  </a:lnTo>
                  <a:close/>
                </a:path>
                <a:path w="9144000" h="633095">
                  <a:moveTo>
                    <a:pt x="7081279" y="1905"/>
                  </a:moveTo>
                  <a:lnTo>
                    <a:pt x="6874459" y="1905"/>
                  </a:lnTo>
                  <a:lnTo>
                    <a:pt x="6539738" y="605917"/>
                  </a:lnTo>
                  <a:lnTo>
                    <a:pt x="6731508" y="612775"/>
                  </a:lnTo>
                  <a:lnTo>
                    <a:pt x="7081279" y="1905"/>
                  </a:lnTo>
                  <a:close/>
                </a:path>
                <a:path w="9144000" h="633095">
                  <a:moveTo>
                    <a:pt x="7322439" y="1905"/>
                  </a:moveTo>
                  <a:lnTo>
                    <a:pt x="7115505" y="1905"/>
                  </a:lnTo>
                  <a:lnTo>
                    <a:pt x="6780784" y="605917"/>
                  </a:lnTo>
                  <a:lnTo>
                    <a:pt x="6972554" y="612775"/>
                  </a:lnTo>
                  <a:lnTo>
                    <a:pt x="7322439" y="1905"/>
                  </a:lnTo>
                  <a:close/>
                </a:path>
                <a:path w="9144000" h="633095">
                  <a:moveTo>
                    <a:pt x="7567054" y="1905"/>
                  </a:moveTo>
                  <a:lnTo>
                    <a:pt x="7360234" y="1905"/>
                  </a:lnTo>
                  <a:lnTo>
                    <a:pt x="7025513" y="606044"/>
                  </a:lnTo>
                  <a:lnTo>
                    <a:pt x="7217283" y="612775"/>
                  </a:lnTo>
                  <a:lnTo>
                    <a:pt x="7567054" y="1905"/>
                  </a:lnTo>
                  <a:close/>
                </a:path>
                <a:path w="9144000" h="633095">
                  <a:moveTo>
                    <a:pt x="7814132" y="1905"/>
                  </a:moveTo>
                  <a:lnTo>
                    <a:pt x="7610183" y="1905"/>
                  </a:lnTo>
                  <a:lnTo>
                    <a:pt x="7274052" y="611124"/>
                  </a:lnTo>
                  <a:lnTo>
                    <a:pt x="7465822" y="610235"/>
                  </a:lnTo>
                  <a:lnTo>
                    <a:pt x="7814132" y="1905"/>
                  </a:lnTo>
                  <a:close/>
                </a:path>
                <a:path w="9144000" h="633095">
                  <a:moveTo>
                    <a:pt x="8043545" y="1905"/>
                  </a:moveTo>
                  <a:lnTo>
                    <a:pt x="7836776" y="1905"/>
                  </a:lnTo>
                  <a:lnTo>
                    <a:pt x="7503414" y="603250"/>
                  </a:lnTo>
                  <a:lnTo>
                    <a:pt x="7695311" y="610108"/>
                  </a:lnTo>
                  <a:lnTo>
                    <a:pt x="8043545" y="1905"/>
                  </a:lnTo>
                  <a:close/>
                </a:path>
                <a:path w="9144000" h="633095">
                  <a:moveTo>
                    <a:pt x="8279460" y="1905"/>
                  </a:moveTo>
                  <a:lnTo>
                    <a:pt x="8072691" y="1905"/>
                  </a:lnTo>
                  <a:lnTo>
                    <a:pt x="7739253" y="603504"/>
                  </a:lnTo>
                  <a:lnTo>
                    <a:pt x="7931150" y="610235"/>
                  </a:lnTo>
                  <a:lnTo>
                    <a:pt x="8279460" y="1905"/>
                  </a:lnTo>
                  <a:close/>
                </a:path>
                <a:path w="9144000" h="633095">
                  <a:moveTo>
                    <a:pt x="8519490" y="1905"/>
                  </a:moveTo>
                  <a:lnTo>
                    <a:pt x="8312721" y="1905"/>
                  </a:lnTo>
                  <a:lnTo>
                    <a:pt x="7979283" y="603377"/>
                  </a:lnTo>
                  <a:lnTo>
                    <a:pt x="8171180" y="610235"/>
                  </a:lnTo>
                  <a:lnTo>
                    <a:pt x="8519490" y="1905"/>
                  </a:lnTo>
                  <a:close/>
                </a:path>
                <a:path w="9144000" h="633095">
                  <a:moveTo>
                    <a:pt x="8760536" y="1905"/>
                  </a:moveTo>
                  <a:lnTo>
                    <a:pt x="8553767" y="1905"/>
                  </a:lnTo>
                  <a:lnTo>
                    <a:pt x="8220456" y="603377"/>
                  </a:lnTo>
                  <a:lnTo>
                    <a:pt x="8412226" y="610235"/>
                  </a:lnTo>
                  <a:lnTo>
                    <a:pt x="8760536" y="1905"/>
                  </a:lnTo>
                  <a:close/>
                </a:path>
                <a:path w="9144000" h="633095">
                  <a:moveTo>
                    <a:pt x="9005265" y="1905"/>
                  </a:moveTo>
                  <a:lnTo>
                    <a:pt x="8798496" y="1905"/>
                  </a:lnTo>
                  <a:lnTo>
                    <a:pt x="8465058" y="603504"/>
                  </a:lnTo>
                  <a:lnTo>
                    <a:pt x="8656955" y="610235"/>
                  </a:lnTo>
                  <a:lnTo>
                    <a:pt x="9005265" y="1905"/>
                  </a:lnTo>
                  <a:close/>
                </a:path>
                <a:path w="9144000" h="633095">
                  <a:moveTo>
                    <a:pt x="9144000" y="7620"/>
                  </a:moveTo>
                  <a:lnTo>
                    <a:pt x="9101849" y="1905"/>
                  </a:lnTo>
                  <a:lnTo>
                    <a:pt x="9048458" y="1905"/>
                  </a:lnTo>
                  <a:lnTo>
                    <a:pt x="8713597" y="608584"/>
                  </a:lnTo>
                  <a:lnTo>
                    <a:pt x="8905494" y="607695"/>
                  </a:lnTo>
                  <a:lnTo>
                    <a:pt x="9144000" y="68618"/>
                  </a:lnTo>
                  <a:lnTo>
                    <a:pt x="9144000" y="762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9332" y="4255770"/>
            <a:ext cx="146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585858"/>
                </a:solidFill>
                <a:latin typeface="Tahoma"/>
                <a:cs typeface="Tahoma"/>
              </a:rPr>
              <a:t>ТРАССЫ</a:t>
            </a:r>
            <a:r>
              <a:rPr sz="1100" b="1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85858"/>
                </a:solidFill>
                <a:latin typeface="Tahoma"/>
                <a:cs typeface="Tahoma"/>
              </a:rPr>
              <a:t>Р-</a:t>
            </a:r>
            <a:r>
              <a:rPr sz="1100" b="1" spc="-85" dirty="0">
                <a:solidFill>
                  <a:srgbClr val="585858"/>
                </a:solidFill>
                <a:latin typeface="Tahoma"/>
                <a:cs typeface="Tahoma"/>
              </a:rPr>
              <a:t>104,</a:t>
            </a:r>
            <a:r>
              <a:rPr sz="1100" b="1" spc="-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85858"/>
                </a:solidFill>
                <a:latin typeface="Tahoma"/>
                <a:cs typeface="Tahoma"/>
              </a:rPr>
              <a:t>Р-</a:t>
            </a:r>
            <a:r>
              <a:rPr sz="1100" b="1" spc="-45" dirty="0">
                <a:solidFill>
                  <a:srgbClr val="585858"/>
                </a:solidFill>
                <a:latin typeface="Tahoma"/>
                <a:cs typeface="Tahoma"/>
              </a:rPr>
              <a:t>151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55009" y="4255770"/>
            <a:ext cx="1285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585858"/>
                </a:solidFill>
                <a:latin typeface="Tahoma"/>
                <a:cs typeface="Tahoma"/>
              </a:rPr>
              <a:t>Ж/Д</a:t>
            </a:r>
            <a:r>
              <a:rPr sz="1100" b="1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585858"/>
                </a:solidFill>
                <a:latin typeface="Tahoma"/>
                <a:cs typeface="Tahoma"/>
              </a:rPr>
              <a:t>МАГИСТРАЛЬ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9882" y="4255770"/>
            <a:ext cx="96011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585858"/>
                </a:solidFill>
                <a:latin typeface="Tahoma"/>
                <a:cs typeface="Tahoma"/>
              </a:rPr>
              <a:t>РЕЧНОЙ</a:t>
            </a:r>
            <a:r>
              <a:rPr sz="11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85858"/>
                </a:solidFill>
                <a:latin typeface="Tahoma"/>
                <a:cs typeface="Tahoma"/>
              </a:rPr>
              <a:t>ПОРТ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7560" y="4827270"/>
            <a:ext cx="6086475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616585">
              <a:lnSpc>
                <a:spcPct val="100000"/>
              </a:lnSpc>
              <a:spcBef>
                <a:spcPts val="100"/>
              </a:spcBef>
            </a:pPr>
            <a:r>
              <a:rPr sz="1400" b="1" i="1" spc="-145" dirty="0">
                <a:solidFill>
                  <a:srgbClr val="85224D"/>
                </a:solidFill>
                <a:latin typeface="Verdana"/>
                <a:cs typeface="Verdana"/>
              </a:rPr>
              <a:t>Рыбинск</a:t>
            </a:r>
            <a:r>
              <a:rPr sz="1400" b="1" i="1" spc="-10" dirty="0">
                <a:solidFill>
                  <a:srgbClr val="85224D"/>
                </a:solidFill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расположен</a:t>
            </a:r>
            <a:r>
              <a:rPr sz="1400" i="1" spc="-6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на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участке</a:t>
            </a:r>
            <a:r>
              <a:rPr sz="1400" i="1" spc="-45" dirty="0">
                <a:latin typeface="Verdana"/>
                <a:cs typeface="Verdana"/>
              </a:rPr>
              <a:t> </a:t>
            </a:r>
            <a:r>
              <a:rPr sz="1400" i="1" spc="-65" dirty="0">
                <a:latin typeface="Verdana"/>
                <a:cs typeface="Verdana"/>
              </a:rPr>
              <a:t>главного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судоходного</a:t>
            </a:r>
            <a:r>
              <a:rPr sz="1400" i="1" spc="-10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пути </a:t>
            </a:r>
            <a:r>
              <a:rPr sz="1400" i="1" dirty="0">
                <a:latin typeface="Verdana"/>
                <a:cs typeface="Verdana"/>
              </a:rPr>
              <a:t>европейской</a:t>
            </a:r>
            <a:r>
              <a:rPr sz="1400" i="1" spc="-6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России,</a:t>
            </a:r>
            <a:r>
              <a:rPr sz="1400" i="1" spc="-4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на</a:t>
            </a:r>
            <a:r>
              <a:rPr sz="1400" i="1" spc="-70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стыке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55" dirty="0">
                <a:latin typeface="Verdana"/>
                <a:cs typeface="Verdana"/>
              </a:rPr>
              <a:t> </a:t>
            </a:r>
            <a:r>
              <a:rPr sz="1400" i="1" spc="-85" dirty="0">
                <a:latin typeface="Verdana"/>
                <a:cs typeface="Verdana"/>
              </a:rPr>
              <a:t>Волго-</a:t>
            </a:r>
            <a:r>
              <a:rPr sz="1400" i="1" spc="-10" dirty="0">
                <a:latin typeface="Verdana"/>
                <a:cs typeface="Verdana"/>
              </a:rPr>
              <a:t>Балтом</a:t>
            </a:r>
            <a:endParaRPr sz="1400">
              <a:latin typeface="Verdana"/>
              <a:cs typeface="Verdana"/>
            </a:endParaRPr>
          </a:p>
          <a:p>
            <a:pPr marL="15240" marR="971550">
              <a:lnSpc>
                <a:spcPct val="100000"/>
              </a:lnSpc>
              <a:spcBef>
                <a:spcPts val="1200"/>
              </a:spcBef>
            </a:pPr>
            <a:r>
              <a:rPr sz="1400" i="1" spc="-25" dirty="0">
                <a:latin typeface="Verdana"/>
                <a:cs typeface="Verdana"/>
              </a:rPr>
              <a:t>Железнодорожная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магистраль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180" dirty="0">
                <a:latin typeface="Verdana"/>
                <a:cs typeface="Verdana"/>
              </a:rPr>
              <a:t>-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95" dirty="0">
                <a:latin typeface="Verdana"/>
                <a:cs typeface="Verdana"/>
              </a:rPr>
              <a:t>связь</a:t>
            </a:r>
            <a:r>
              <a:rPr sz="1400" i="1" spc="-90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65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Москвой,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Санкт- </a:t>
            </a:r>
            <a:r>
              <a:rPr sz="1400" i="1" dirty="0">
                <a:latin typeface="Verdana"/>
                <a:cs typeface="Verdana"/>
              </a:rPr>
              <a:t>Петербургом,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Ярославлем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i="1" spc="-10" dirty="0">
                <a:latin typeface="Verdana"/>
                <a:cs typeface="Verdana"/>
              </a:rPr>
              <a:t>Сеть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автодорог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30" dirty="0">
                <a:latin typeface="Verdana"/>
                <a:cs typeface="Verdana"/>
              </a:rPr>
              <a:t>твердым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покрытием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180" dirty="0">
                <a:latin typeface="Verdana"/>
                <a:cs typeface="Verdana"/>
              </a:rPr>
              <a:t>-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95" dirty="0">
                <a:latin typeface="Verdana"/>
                <a:cs typeface="Verdana"/>
              </a:rPr>
              <a:t>связь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Ярославлем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(82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км),</a:t>
            </a:r>
            <a:endParaRPr sz="1400">
              <a:latin typeface="Verdana"/>
              <a:cs typeface="Verdana"/>
            </a:endParaRPr>
          </a:p>
          <a:p>
            <a:pPr marL="12700" marR="228600">
              <a:lnSpc>
                <a:spcPct val="100000"/>
              </a:lnSpc>
            </a:pPr>
            <a:r>
              <a:rPr sz="1400" i="1" dirty="0">
                <a:latin typeface="Verdana"/>
                <a:cs typeface="Verdana"/>
              </a:rPr>
              <a:t>Москвой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125" dirty="0">
                <a:latin typeface="Verdana"/>
                <a:cs typeface="Verdana"/>
              </a:rPr>
              <a:t>(350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spc="-50" dirty="0">
                <a:latin typeface="Verdana"/>
                <a:cs typeface="Verdana"/>
              </a:rPr>
              <a:t>км),</a:t>
            </a:r>
            <a:r>
              <a:rPr sz="1400" i="1" spc="-2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2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правобережьем</a:t>
            </a:r>
            <a:r>
              <a:rPr sz="1400" i="1" spc="-6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Верхней</a:t>
            </a:r>
            <a:r>
              <a:rPr sz="1400" i="1" spc="-50" dirty="0">
                <a:latin typeface="Verdana"/>
                <a:cs typeface="Verdana"/>
              </a:rPr>
              <a:t> </a:t>
            </a:r>
            <a:r>
              <a:rPr sz="1400" i="1" spc="-110" dirty="0">
                <a:latin typeface="Verdana"/>
                <a:cs typeface="Verdana"/>
              </a:rPr>
              <a:t>Волги,</a:t>
            </a:r>
            <a:r>
              <a:rPr sz="1400" i="1" spc="-6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крупными </a:t>
            </a:r>
            <a:r>
              <a:rPr sz="1400" i="1" dirty="0">
                <a:latin typeface="Verdana"/>
                <a:cs typeface="Verdana"/>
              </a:rPr>
              <a:t>центрами</a:t>
            </a:r>
            <a:r>
              <a:rPr sz="1400" i="1" spc="475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Вологодской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области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0679" y="139953"/>
            <a:ext cx="66135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РЫБИНСК</a:t>
            </a:r>
            <a:r>
              <a:rPr spc="-7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pc="-155" dirty="0"/>
              <a:t>ОБЩИЕ</a:t>
            </a:r>
            <a:r>
              <a:rPr spc="-40" dirty="0"/>
              <a:t> </a:t>
            </a:r>
            <a:r>
              <a:rPr spc="-160" dirty="0"/>
              <a:t>СВЕДЕНИЯ</a:t>
            </a:r>
            <a:r>
              <a:rPr spc="-50" dirty="0"/>
              <a:t> </a:t>
            </a:r>
            <a:r>
              <a:rPr spc="-40" dirty="0"/>
              <a:t>(на</a:t>
            </a:r>
            <a:r>
              <a:rPr spc="-55" dirty="0"/>
              <a:t> </a:t>
            </a:r>
            <a:r>
              <a:rPr spc="-130" dirty="0"/>
              <a:t>01.01.2024)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10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02040" y="118871"/>
            <a:ext cx="300355" cy="338455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4034" y="722121"/>
            <a:ext cx="1272540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85224D"/>
                </a:solidFill>
                <a:latin typeface="Tahoma"/>
                <a:cs typeface="Tahoma"/>
              </a:rPr>
              <a:t>1071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ГОД</a:t>
            </a:r>
            <a:r>
              <a:rPr sz="1100" spc="-10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ОСНОВАНИЯ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4034" y="1377822"/>
            <a:ext cx="1419860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0" dirty="0">
                <a:solidFill>
                  <a:srgbClr val="85224D"/>
                </a:solidFill>
                <a:latin typeface="Tahoma"/>
                <a:cs typeface="Tahoma"/>
              </a:rPr>
              <a:t>9</a:t>
            </a:r>
            <a:r>
              <a:rPr sz="2000" b="1" spc="-15" dirty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85224D"/>
                </a:solidFill>
                <a:latin typeface="Tahoma"/>
                <a:cs typeface="Tahoma"/>
              </a:rPr>
              <a:t>954</a:t>
            </a:r>
            <a:r>
              <a:rPr sz="2000" b="1" spc="-20" dirty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85224D"/>
                </a:solidFill>
                <a:latin typeface="Tahoma"/>
                <a:cs typeface="Tahoma"/>
              </a:rPr>
              <a:t>га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ПЛОЩАДЬ</a:t>
            </a:r>
            <a:r>
              <a:rPr sz="1100" spc="-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ГОРОДА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4034" y="2032838"/>
            <a:ext cx="1386205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5" dirty="0" smtClean="0">
                <a:solidFill>
                  <a:srgbClr val="85224D"/>
                </a:solidFill>
                <a:latin typeface="Tahoma"/>
                <a:cs typeface="Tahoma"/>
              </a:rPr>
              <a:t>1</a:t>
            </a:r>
            <a:r>
              <a:rPr lang="ru-RU" sz="2000" b="1" spc="-155" dirty="0" smtClean="0">
                <a:solidFill>
                  <a:srgbClr val="85224D"/>
                </a:solidFill>
                <a:latin typeface="Tahoma"/>
                <a:cs typeface="Tahoma"/>
              </a:rPr>
              <a:t>67</a:t>
            </a:r>
            <a:r>
              <a:rPr lang="ru-RU" sz="2000" b="1" spc="-10" dirty="0" smtClean="0">
                <a:solidFill>
                  <a:srgbClr val="85224D"/>
                </a:solidFill>
                <a:latin typeface="Tahoma"/>
                <a:cs typeface="Tahoma"/>
              </a:rPr>
              <a:t>,7</a:t>
            </a:r>
            <a:r>
              <a:rPr sz="2000" b="1" spc="-10" dirty="0" smtClean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85224D"/>
                </a:solidFill>
                <a:latin typeface="Tahoma"/>
                <a:cs typeface="Tahoma"/>
              </a:rPr>
              <a:t>чел.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НАСЕЛЕНИЕ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84034" y="2688717"/>
            <a:ext cx="1649095" cy="1488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165" dirty="0" smtClean="0">
                <a:solidFill>
                  <a:srgbClr val="85224D"/>
                </a:solidFill>
                <a:latin typeface="Tahoma"/>
                <a:cs typeface="Tahoma"/>
              </a:rPr>
              <a:t>90,9 </a:t>
            </a:r>
            <a:r>
              <a:rPr sz="1400" b="1" spc="-10" dirty="0" err="1" smtClean="0">
                <a:solidFill>
                  <a:srgbClr val="85224D"/>
                </a:solidFill>
                <a:latin typeface="Tahoma"/>
                <a:cs typeface="Tahoma"/>
              </a:rPr>
              <a:t>руб</a:t>
            </a:r>
            <a:r>
              <a:rPr sz="1400" b="1" spc="-10" dirty="0">
                <a:solidFill>
                  <a:srgbClr val="85224D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  <a:p>
            <a:pPr marL="12700" marR="113030">
              <a:lnSpc>
                <a:spcPct val="100000"/>
              </a:lnSpc>
              <a:spcBef>
                <a:spcPts val="10"/>
              </a:spcBef>
            </a:pPr>
            <a:r>
              <a:rPr sz="1100" spc="-60" dirty="0">
                <a:solidFill>
                  <a:srgbClr val="585858"/>
                </a:solidFill>
                <a:latin typeface="Verdana"/>
                <a:cs typeface="Verdana"/>
              </a:rPr>
              <a:t>СРЕДНЯЯ</a:t>
            </a:r>
            <a:r>
              <a:rPr sz="1100" spc="-8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ЗАРПЛАТА</a:t>
            </a:r>
            <a:r>
              <a:rPr sz="1100" spc="-4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585858"/>
                </a:solidFill>
                <a:latin typeface="Verdana"/>
                <a:cs typeface="Verdana"/>
              </a:rPr>
              <a:t>В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ПРОМЫШЛЕННОСТИ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140" dirty="0" smtClean="0">
                <a:solidFill>
                  <a:srgbClr val="85224D"/>
                </a:solidFill>
                <a:latin typeface="Tahoma"/>
                <a:cs typeface="Tahoma"/>
              </a:rPr>
              <a:t>1</a:t>
            </a:r>
            <a:r>
              <a:rPr lang="ru-RU" sz="2000" b="1" spc="-140" dirty="0" smtClean="0">
                <a:solidFill>
                  <a:srgbClr val="85224D"/>
                </a:solidFill>
                <a:latin typeface="Tahoma"/>
                <a:cs typeface="Tahoma"/>
              </a:rPr>
              <a:t>20</a:t>
            </a:r>
            <a:r>
              <a:rPr sz="2000" b="1" spc="-140" dirty="0" smtClean="0">
                <a:solidFill>
                  <a:srgbClr val="85224D"/>
                </a:solidFill>
                <a:latin typeface="Tahoma"/>
                <a:cs typeface="Tahoma"/>
              </a:rPr>
              <a:t>,</a:t>
            </a:r>
            <a:r>
              <a:rPr lang="ru-RU" sz="2000" b="1" spc="-140" dirty="0" smtClean="0">
                <a:solidFill>
                  <a:srgbClr val="85224D"/>
                </a:solidFill>
                <a:latin typeface="Tahoma"/>
                <a:cs typeface="Tahoma"/>
              </a:rPr>
              <a:t>5</a:t>
            </a:r>
            <a:r>
              <a:rPr sz="2000" b="1" spc="-10" dirty="0" smtClean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85224D"/>
                </a:solidFill>
                <a:latin typeface="Tahoma"/>
                <a:cs typeface="Tahoma"/>
              </a:rPr>
              <a:t>млрд.руб.</a:t>
            </a:r>
            <a:endParaRPr sz="1400" dirty="0">
              <a:latin typeface="Tahoma"/>
              <a:cs typeface="Tahoma"/>
            </a:endParaRPr>
          </a:p>
          <a:p>
            <a:pPr marL="12700" marR="183515">
              <a:lnSpc>
                <a:spcPct val="100000"/>
              </a:lnSpc>
              <a:spcBef>
                <a:spcPts val="10"/>
              </a:spcBef>
            </a:pPr>
            <a:r>
              <a:rPr sz="1100" spc="-45" dirty="0">
                <a:solidFill>
                  <a:srgbClr val="585858"/>
                </a:solidFill>
                <a:latin typeface="Verdana"/>
                <a:cs typeface="Verdana"/>
              </a:rPr>
              <a:t>ОБЪЕМ</a:t>
            </a:r>
            <a:r>
              <a:rPr sz="1100" spc="-7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585858"/>
                </a:solidFill>
                <a:latin typeface="Verdana"/>
                <a:cs typeface="Verdana"/>
              </a:rPr>
              <a:t>ОТГРУЗКИ</a:t>
            </a:r>
            <a:r>
              <a:rPr sz="1100" spc="-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585858"/>
                </a:solidFill>
                <a:latin typeface="Verdana"/>
                <a:cs typeface="Verdana"/>
              </a:rPr>
              <a:t>В 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ПРОМЫШЛЕННОСТИ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4034" y="4335017"/>
            <a:ext cx="1552575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solidFill>
                  <a:srgbClr val="85224D"/>
                </a:solidFill>
                <a:latin typeface="Tahoma"/>
                <a:cs typeface="Tahoma"/>
              </a:rPr>
              <a:t>60,5</a:t>
            </a:r>
            <a:r>
              <a:rPr sz="2000" b="1" spc="-25" dirty="0" smtClean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24D"/>
                </a:solidFill>
                <a:latin typeface="Tahoma"/>
                <a:cs typeface="Tahoma"/>
              </a:rPr>
              <a:t>млрд.</a:t>
            </a:r>
            <a:r>
              <a:rPr sz="1400" b="1" spc="-65" dirty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2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ОБОРОТ</a:t>
            </a:r>
            <a:r>
              <a:rPr sz="1100" spc="-10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РОЗНИЧНОЙ</a:t>
            </a:r>
            <a:endParaRPr sz="1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ТОРГОВЛИ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4034" y="5158232"/>
            <a:ext cx="1973580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5" dirty="0" smtClean="0">
                <a:solidFill>
                  <a:srgbClr val="85224D"/>
                </a:solidFill>
                <a:latin typeface="Tahoma"/>
                <a:cs typeface="Tahoma"/>
              </a:rPr>
              <a:t>1</a:t>
            </a:r>
            <a:r>
              <a:rPr lang="ru-RU" sz="2000" b="1" spc="-135" dirty="0" smtClean="0">
                <a:solidFill>
                  <a:srgbClr val="85224D"/>
                </a:solidFill>
                <a:latin typeface="Tahoma"/>
                <a:cs typeface="Tahoma"/>
              </a:rPr>
              <a:t>7</a:t>
            </a:r>
            <a:r>
              <a:rPr sz="2000" b="1" spc="-135" dirty="0" smtClean="0">
                <a:solidFill>
                  <a:srgbClr val="85224D"/>
                </a:solidFill>
                <a:latin typeface="Tahoma"/>
                <a:cs typeface="Tahoma"/>
              </a:rPr>
              <a:t>,</a:t>
            </a:r>
            <a:r>
              <a:rPr lang="ru-RU" sz="2000" b="1" spc="-135" dirty="0" smtClean="0">
                <a:solidFill>
                  <a:srgbClr val="85224D"/>
                </a:solidFill>
                <a:latin typeface="Tahoma"/>
                <a:cs typeface="Tahoma"/>
              </a:rPr>
              <a:t>9</a:t>
            </a:r>
            <a:r>
              <a:rPr sz="2000" b="1" spc="-25" dirty="0" smtClean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24D"/>
                </a:solidFill>
                <a:latin typeface="Tahoma"/>
                <a:cs typeface="Tahoma"/>
              </a:rPr>
              <a:t>млрд.</a:t>
            </a:r>
            <a:r>
              <a:rPr sz="1400" b="1" spc="-65" dirty="0">
                <a:solidFill>
                  <a:srgbClr val="8522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2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100" spc="-60" dirty="0">
                <a:solidFill>
                  <a:srgbClr val="585858"/>
                </a:solidFill>
                <a:latin typeface="Verdana"/>
                <a:cs typeface="Verdana"/>
              </a:rPr>
              <a:t>ИНВЕСТИЦИИ</a:t>
            </a:r>
            <a:r>
              <a:rPr sz="1100" spc="-7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Verdana"/>
                <a:cs typeface="Verdana"/>
              </a:rPr>
              <a:t>В</a:t>
            </a:r>
            <a:r>
              <a:rPr sz="1100" spc="-4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ОСНОВНОЙ КАПИТАЛ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416559" cy="338455"/>
          </a:xfrm>
          <a:custGeom>
            <a:avLst/>
            <a:gdLst/>
            <a:ahLst/>
            <a:cxnLst/>
            <a:rect l="l" t="t" r="r" b="b"/>
            <a:pathLst>
              <a:path w="416559" h="338455">
                <a:moveTo>
                  <a:pt x="416051" y="0"/>
                </a:moveTo>
                <a:lnTo>
                  <a:pt x="0" y="0"/>
                </a:lnTo>
                <a:lnTo>
                  <a:pt x="0" y="338328"/>
                </a:lnTo>
                <a:lnTo>
                  <a:pt x="416051" y="338328"/>
                </a:lnTo>
                <a:lnTo>
                  <a:pt x="416051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790" y="112521"/>
            <a:ext cx="51327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85" dirty="0"/>
              <a:t> </a:t>
            </a:r>
            <a:r>
              <a:rPr spc="-30" dirty="0"/>
              <a:t>5.4|Элеватор</a:t>
            </a:r>
            <a:r>
              <a:rPr spc="-80" dirty="0"/>
              <a:t> </a:t>
            </a:r>
            <a:r>
              <a:rPr spc="-110" dirty="0"/>
              <a:t>ул.</a:t>
            </a:r>
            <a:r>
              <a:rPr spc="-60" dirty="0"/>
              <a:t> </a:t>
            </a:r>
            <a:r>
              <a:rPr spc="-185" dirty="0"/>
              <a:t>7</a:t>
            </a:r>
            <a:r>
              <a:rPr spc="-30" dirty="0"/>
              <a:t> </a:t>
            </a:r>
            <a:r>
              <a:rPr spc="-85" dirty="0"/>
              <a:t>(1)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0032" y="3893820"/>
            <a:ext cx="3166871" cy="2759964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4720" y="830325"/>
          <a:ext cx="4722495" cy="554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2550795"/>
              </a:tblGrid>
              <a:tr h="2679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Общие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Промышленно-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складская</a:t>
                      </a:r>
                      <a:r>
                        <a:rPr sz="1100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база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1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1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Элеватор,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д.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4434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Складское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з/у,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кв.м.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11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326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предоставления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продажи/аренды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итогам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рыночной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оценки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Дополнительные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Окончательное</a:t>
                      </a:r>
                      <a:r>
                        <a:rPr sz="1100" spc="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решение</a:t>
                      </a:r>
                      <a:r>
                        <a:rPr sz="1100" spc="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 marR="37084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передаче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аренду,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продаже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принимается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соответствии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корпоративными</a:t>
                      </a:r>
                      <a:r>
                        <a:rPr sz="11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процедурами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spc="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r>
                        <a:rPr sz="11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«Воентелеком»,</a:t>
                      </a:r>
                      <a:r>
                        <a:rPr sz="11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Москва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(980)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652-44-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Илья</a:t>
                      </a:r>
                      <a:r>
                        <a:rPr sz="11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Алексеевич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Серебряков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1140" y="832103"/>
            <a:ext cx="3471671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4385" y="809244"/>
          <a:ext cx="4721225" cy="5882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065"/>
                <a:gridCol w="2550160"/>
              </a:tblGrid>
              <a:tr h="25082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Общие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Промышленно-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складская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база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1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1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Элеватор,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12,8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" marR="277495">
                        <a:lnSpc>
                          <a:spcPts val="1320"/>
                        </a:lnSpc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 опасности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Складское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з/у,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кв.м.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11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326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68910">
                <a:tc gridSpan="2">
                  <a:txBody>
                    <a:bodyPr/>
                    <a:lstStyle/>
                    <a:p>
                      <a:pPr marL="34290">
                        <a:lnSpc>
                          <a:spcPts val="1235"/>
                        </a:lnSpc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каких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условиях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 marR="474980">
                        <a:lnSpc>
                          <a:spcPts val="152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передается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площадка: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аренда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или</a:t>
                      </a:r>
                      <a:r>
                        <a:rPr sz="1100" spc="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продажи/аренды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итогам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рыночной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оценки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Дополнительные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Окончательное</a:t>
                      </a:r>
                      <a:r>
                        <a:rPr sz="1100" spc="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решение</a:t>
                      </a:r>
                      <a:r>
                        <a:rPr sz="1100" spc="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 marR="36957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передаче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аренду,</a:t>
                      </a:r>
                      <a:r>
                        <a:rPr sz="11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продаже </a:t>
                      </a:r>
                      <a:r>
                        <a:rPr sz="1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принимается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соответствии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корпоративными</a:t>
                      </a:r>
                      <a:r>
                        <a:rPr sz="1100" spc="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процедурами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r>
                        <a:rPr sz="11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«Воентелеком»,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Москва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</a:t>
                      </a:r>
                      <a:r>
                        <a:rPr sz="11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(980)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652-44-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Илья</a:t>
                      </a:r>
                      <a:r>
                        <a:rPr sz="11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Алексеевич</a:t>
                      </a:r>
                      <a:r>
                        <a:rPr sz="11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Серебряков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576" y="2686811"/>
            <a:ext cx="3259835" cy="28879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0576" y="865632"/>
            <a:ext cx="3317748" cy="12496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-2286"/>
            <a:ext cx="9145905" cy="739140"/>
            <a:chOff x="0" y="-2286"/>
            <a:chExt cx="9145905" cy="739140"/>
          </a:xfrm>
        </p:grpSpPr>
        <p:sp>
          <p:nvSpPr>
            <p:cNvPr id="6" name="object 6"/>
            <p:cNvSpPr/>
            <p:nvPr/>
          </p:nvSpPr>
          <p:spPr>
            <a:xfrm>
              <a:off x="0" y="-2286"/>
              <a:ext cx="8996680" cy="739140"/>
            </a:xfrm>
            <a:custGeom>
              <a:avLst/>
              <a:gdLst/>
              <a:ahLst/>
              <a:cxnLst/>
              <a:rect l="l" t="t" r="r" b="b"/>
              <a:pathLst>
                <a:path w="8996680" h="739140">
                  <a:moveTo>
                    <a:pt x="603199" y="2286"/>
                  </a:moveTo>
                  <a:lnTo>
                    <a:pt x="538340" y="2286"/>
                  </a:lnTo>
                  <a:lnTo>
                    <a:pt x="395846" y="11684"/>
                  </a:lnTo>
                  <a:lnTo>
                    <a:pt x="0" y="721233"/>
                  </a:lnTo>
                  <a:lnTo>
                    <a:pt x="195529" y="713232"/>
                  </a:lnTo>
                  <a:lnTo>
                    <a:pt x="603199" y="2286"/>
                  </a:lnTo>
                  <a:close/>
                </a:path>
                <a:path w="8996680" h="739140">
                  <a:moveTo>
                    <a:pt x="838327" y="2286"/>
                  </a:moveTo>
                  <a:lnTo>
                    <a:pt x="773468" y="2286"/>
                  </a:lnTo>
                  <a:lnTo>
                    <a:pt x="630961" y="11684"/>
                  </a:lnTo>
                  <a:lnTo>
                    <a:pt x="235102" y="721233"/>
                  </a:lnTo>
                  <a:lnTo>
                    <a:pt x="430644" y="713232"/>
                  </a:lnTo>
                  <a:lnTo>
                    <a:pt x="838327" y="2286"/>
                  </a:lnTo>
                  <a:close/>
                </a:path>
                <a:path w="8996680" h="739140">
                  <a:moveTo>
                    <a:pt x="1076947" y="2286"/>
                  </a:moveTo>
                  <a:lnTo>
                    <a:pt x="1012698" y="2286"/>
                  </a:lnTo>
                  <a:lnTo>
                    <a:pt x="869581" y="11811"/>
                  </a:lnTo>
                  <a:lnTo>
                    <a:pt x="473722" y="721233"/>
                  </a:lnTo>
                  <a:lnTo>
                    <a:pt x="669277" y="713232"/>
                  </a:lnTo>
                  <a:lnTo>
                    <a:pt x="1076947" y="2286"/>
                  </a:lnTo>
                  <a:close/>
                </a:path>
                <a:path w="8996680" h="739140">
                  <a:moveTo>
                    <a:pt x="1318044" y="2286"/>
                  </a:moveTo>
                  <a:lnTo>
                    <a:pt x="1244333" y="2286"/>
                  </a:lnTo>
                  <a:lnTo>
                    <a:pt x="1111846" y="14605"/>
                  </a:lnTo>
                  <a:lnTo>
                    <a:pt x="715784" y="726948"/>
                  </a:lnTo>
                  <a:lnTo>
                    <a:pt x="911961" y="710438"/>
                  </a:lnTo>
                  <a:lnTo>
                    <a:pt x="1318044" y="2286"/>
                  </a:lnTo>
                  <a:close/>
                </a:path>
                <a:path w="8996680" h="739140">
                  <a:moveTo>
                    <a:pt x="1541411" y="2286"/>
                  </a:moveTo>
                  <a:lnTo>
                    <a:pt x="1432077" y="2286"/>
                  </a:lnTo>
                  <a:lnTo>
                    <a:pt x="1335786" y="8636"/>
                  </a:lnTo>
                  <a:lnTo>
                    <a:pt x="939888" y="718185"/>
                  </a:lnTo>
                  <a:lnTo>
                    <a:pt x="1135443" y="710057"/>
                  </a:lnTo>
                  <a:lnTo>
                    <a:pt x="1541411" y="2286"/>
                  </a:lnTo>
                  <a:close/>
                </a:path>
                <a:path w="8996680" h="739140">
                  <a:moveTo>
                    <a:pt x="1771484" y="2286"/>
                  </a:moveTo>
                  <a:lnTo>
                    <a:pt x="1664004" y="2286"/>
                  </a:lnTo>
                  <a:lnTo>
                    <a:pt x="1565783" y="8763"/>
                  </a:lnTo>
                  <a:lnTo>
                    <a:pt x="1169873" y="718312"/>
                  </a:lnTo>
                  <a:lnTo>
                    <a:pt x="1365377" y="710311"/>
                  </a:lnTo>
                  <a:lnTo>
                    <a:pt x="1771484" y="2286"/>
                  </a:lnTo>
                  <a:close/>
                </a:path>
                <a:path w="8996680" h="739140">
                  <a:moveTo>
                    <a:pt x="2005545" y="2286"/>
                  </a:moveTo>
                  <a:lnTo>
                    <a:pt x="1898065" y="2286"/>
                  </a:lnTo>
                  <a:lnTo>
                    <a:pt x="1799844" y="8763"/>
                  </a:lnTo>
                  <a:lnTo>
                    <a:pt x="1403985" y="718312"/>
                  </a:lnTo>
                  <a:lnTo>
                    <a:pt x="1599565" y="710311"/>
                  </a:lnTo>
                  <a:lnTo>
                    <a:pt x="2005545" y="2286"/>
                  </a:lnTo>
                  <a:close/>
                </a:path>
                <a:path w="8996680" h="739140">
                  <a:moveTo>
                    <a:pt x="2240623" y="2286"/>
                  </a:moveTo>
                  <a:lnTo>
                    <a:pt x="2133142" y="2286"/>
                  </a:lnTo>
                  <a:lnTo>
                    <a:pt x="2034921" y="8763"/>
                  </a:lnTo>
                  <a:lnTo>
                    <a:pt x="1639062" y="718312"/>
                  </a:lnTo>
                  <a:lnTo>
                    <a:pt x="1834642" y="710311"/>
                  </a:lnTo>
                  <a:lnTo>
                    <a:pt x="2240623" y="2286"/>
                  </a:lnTo>
                  <a:close/>
                </a:path>
                <a:path w="8996680" h="739140">
                  <a:moveTo>
                    <a:pt x="2479256" y="2286"/>
                  </a:moveTo>
                  <a:lnTo>
                    <a:pt x="2371775" y="2286"/>
                  </a:lnTo>
                  <a:lnTo>
                    <a:pt x="2273554" y="8763"/>
                  </a:lnTo>
                  <a:lnTo>
                    <a:pt x="1877695" y="718312"/>
                  </a:lnTo>
                  <a:lnTo>
                    <a:pt x="2073275" y="710311"/>
                  </a:lnTo>
                  <a:lnTo>
                    <a:pt x="2479256" y="2286"/>
                  </a:lnTo>
                  <a:close/>
                </a:path>
                <a:path w="8996680" h="739140">
                  <a:moveTo>
                    <a:pt x="2720352" y="2286"/>
                  </a:moveTo>
                  <a:lnTo>
                    <a:pt x="2616924" y="2286"/>
                  </a:lnTo>
                  <a:lnTo>
                    <a:pt x="2515870" y="11684"/>
                  </a:lnTo>
                  <a:lnTo>
                    <a:pt x="2119757" y="724027"/>
                  </a:lnTo>
                  <a:lnTo>
                    <a:pt x="2315972" y="707390"/>
                  </a:lnTo>
                  <a:lnTo>
                    <a:pt x="2720352" y="2286"/>
                  </a:lnTo>
                  <a:close/>
                </a:path>
                <a:path w="8996680" h="739140">
                  <a:moveTo>
                    <a:pt x="2943644" y="2286"/>
                  </a:moveTo>
                  <a:lnTo>
                    <a:pt x="2791295" y="2286"/>
                  </a:lnTo>
                  <a:lnTo>
                    <a:pt x="2739771" y="5715"/>
                  </a:lnTo>
                  <a:lnTo>
                    <a:pt x="2343912" y="715264"/>
                  </a:lnTo>
                  <a:lnTo>
                    <a:pt x="2539365" y="707136"/>
                  </a:lnTo>
                  <a:lnTo>
                    <a:pt x="2943644" y="2286"/>
                  </a:lnTo>
                  <a:close/>
                </a:path>
                <a:path w="8996680" h="739140">
                  <a:moveTo>
                    <a:pt x="3177717" y="2286"/>
                  </a:moveTo>
                  <a:lnTo>
                    <a:pt x="3025356" y="2286"/>
                  </a:lnTo>
                  <a:lnTo>
                    <a:pt x="2973832" y="5715"/>
                  </a:lnTo>
                  <a:lnTo>
                    <a:pt x="2577973" y="715264"/>
                  </a:lnTo>
                  <a:lnTo>
                    <a:pt x="2773553" y="707136"/>
                  </a:lnTo>
                  <a:lnTo>
                    <a:pt x="3177717" y="2286"/>
                  </a:lnTo>
                  <a:close/>
                </a:path>
                <a:path w="8996680" h="739140">
                  <a:moveTo>
                    <a:pt x="3412794" y="2286"/>
                  </a:moveTo>
                  <a:lnTo>
                    <a:pt x="3260433" y="2286"/>
                  </a:lnTo>
                  <a:lnTo>
                    <a:pt x="3208909" y="5715"/>
                  </a:lnTo>
                  <a:lnTo>
                    <a:pt x="2813050" y="715264"/>
                  </a:lnTo>
                  <a:lnTo>
                    <a:pt x="3008630" y="707136"/>
                  </a:lnTo>
                  <a:lnTo>
                    <a:pt x="3412794" y="2286"/>
                  </a:lnTo>
                  <a:close/>
                </a:path>
                <a:path w="8996680" h="739140">
                  <a:moveTo>
                    <a:pt x="3651427" y="2286"/>
                  </a:moveTo>
                  <a:lnTo>
                    <a:pt x="3499066" y="2286"/>
                  </a:lnTo>
                  <a:lnTo>
                    <a:pt x="3447542" y="5715"/>
                  </a:lnTo>
                  <a:lnTo>
                    <a:pt x="3051683" y="715264"/>
                  </a:lnTo>
                  <a:lnTo>
                    <a:pt x="3247263" y="707136"/>
                  </a:lnTo>
                  <a:lnTo>
                    <a:pt x="3651427" y="2286"/>
                  </a:lnTo>
                  <a:close/>
                </a:path>
                <a:path w="8996680" h="739140">
                  <a:moveTo>
                    <a:pt x="3892512" y="2286"/>
                  </a:moveTo>
                  <a:lnTo>
                    <a:pt x="3756774" y="2286"/>
                  </a:lnTo>
                  <a:lnTo>
                    <a:pt x="3689858" y="8509"/>
                  </a:lnTo>
                  <a:lnTo>
                    <a:pt x="3293745" y="720852"/>
                  </a:lnTo>
                  <a:lnTo>
                    <a:pt x="3489960" y="704342"/>
                  </a:lnTo>
                  <a:lnTo>
                    <a:pt x="3892512" y="2286"/>
                  </a:lnTo>
                  <a:close/>
                </a:path>
                <a:path w="8996680" h="739140">
                  <a:moveTo>
                    <a:pt x="4134523" y="2286"/>
                  </a:moveTo>
                  <a:lnTo>
                    <a:pt x="4067810" y="2286"/>
                  </a:lnTo>
                  <a:lnTo>
                    <a:pt x="3927221" y="11557"/>
                  </a:lnTo>
                  <a:lnTo>
                    <a:pt x="3531362" y="721106"/>
                  </a:lnTo>
                  <a:lnTo>
                    <a:pt x="3726942" y="713105"/>
                  </a:lnTo>
                  <a:lnTo>
                    <a:pt x="4134523" y="2286"/>
                  </a:lnTo>
                  <a:close/>
                </a:path>
                <a:path w="8996680" h="739140">
                  <a:moveTo>
                    <a:pt x="4368584" y="2286"/>
                  </a:moveTo>
                  <a:lnTo>
                    <a:pt x="4301871" y="2286"/>
                  </a:lnTo>
                  <a:lnTo>
                    <a:pt x="4161282" y="11557"/>
                  </a:lnTo>
                  <a:lnTo>
                    <a:pt x="3765423" y="721106"/>
                  </a:lnTo>
                  <a:lnTo>
                    <a:pt x="3961003" y="713105"/>
                  </a:lnTo>
                  <a:lnTo>
                    <a:pt x="4368584" y="2286"/>
                  </a:lnTo>
                  <a:close/>
                </a:path>
                <a:path w="8996680" h="739140">
                  <a:moveTo>
                    <a:pt x="4603788" y="2286"/>
                  </a:moveTo>
                  <a:lnTo>
                    <a:pt x="4537075" y="2286"/>
                  </a:lnTo>
                  <a:lnTo>
                    <a:pt x="4396486" y="11557"/>
                  </a:lnTo>
                  <a:lnTo>
                    <a:pt x="4000627" y="721106"/>
                  </a:lnTo>
                  <a:lnTo>
                    <a:pt x="4196080" y="713105"/>
                  </a:lnTo>
                  <a:lnTo>
                    <a:pt x="4603788" y="2286"/>
                  </a:lnTo>
                  <a:close/>
                </a:path>
                <a:path w="8996680" h="739140">
                  <a:moveTo>
                    <a:pt x="4842294" y="2286"/>
                  </a:moveTo>
                  <a:lnTo>
                    <a:pt x="4775619" y="2286"/>
                  </a:lnTo>
                  <a:lnTo>
                    <a:pt x="4635119" y="11557"/>
                  </a:lnTo>
                  <a:lnTo>
                    <a:pt x="4239260" y="721106"/>
                  </a:lnTo>
                  <a:lnTo>
                    <a:pt x="4434713" y="713105"/>
                  </a:lnTo>
                  <a:lnTo>
                    <a:pt x="4842294" y="2286"/>
                  </a:lnTo>
                  <a:close/>
                </a:path>
                <a:path w="8996680" h="739140">
                  <a:moveTo>
                    <a:pt x="5083391" y="2286"/>
                  </a:moveTo>
                  <a:lnTo>
                    <a:pt x="5008410" y="2286"/>
                  </a:lnTo>
                  <a:lnTo>
                    <a:pt x="4877308" y="14478"/>
                  </a:lnTo>
                  <a:lnTo>
                    <a:pt x="4481322" y="726821"/>
                  </a:lnTo>
                  <a:lnTo>
                    <a:pt x="4677410" y="710184"/>
                  </a:lnTo>
                  <a:lnTo>
                    <a:pt x="5083391" y="2286"/>
                  </a:lnTo>
                  <a:close/>
                </a:path>
                <a:path w="8996680" h="739140">
                  <a:moveTo>
                    <a:pt x="5306695" y="2286"/>
                  </a:moveTo>
                  <a:lnTo>
                    <a:pt x="5194719" y="2286"/>
                  </a:lnTo>
                  <a:lnTo>
                    <a:pt x="5101209" y="8509"/>
                  </a:lnTo>
                  <a:lnTo>
                    <a:pt x="4705350" y="718058"/>
                  </a:lnTo>
                  <a:lnTo>
                    <a:pt x="4900930" y="709930"/>
                  </a:lnTo>
                  <a:lnTo>
                    <a:pt x="5306695" y="2286"/>
                  </a:lnTo>
                  <a:close/>
                </a:path>
                <a:path w="8996680" h="739140">
                  <a:moveTo>
                    <a:pt x="5540756" y="2286"/>
                  </a:moveTo>
                  <a:lnTo>
                    <a:pt x="5428780" y="2286"/>
                  </a:lnTo>
                  <a:lnTo>
                    <a:pt x="5335270" y="8509"/>
                  </a:lnTo>
                  <a:lnTo>
                    <a:pt x="4939411" y="718058"/>
                  </a:lnTo>
                  <a:lnTo>
                    <a:pt x="5134991" y="709930"/>
                  </a:lnTo>
                  <a:lnTo>
                    <a:pt x="5540756" y="2286"/>
                  </a:lnTo>
                  <a:close/>
                </a:path>
                <a:path w="8996680" h="739140">
                  <a:moveTo>
                    <a:pt x="5775960" y="2286"/>
                  </a:moveTo>
                  <a:lnTo>
                    <a:pt x="5663984" y="2286"/>
                  </a:lnTo>
                  <a:lnTo>
                    <a:pt x="5570474" y="8509"/>
                  </a:lnTo>
                  <a:lnTo>
                    <a:pt x="5174615" y="718058"/>
                  </a:lnTo>
                  <a:lnTo>
                    <a:pt x="5370068" y="709930"/>
                  </a:lnTo>
                  <a:lnTo>
                    <a:pt x="5775960" y="2286"/>
                  </a:lnTo>
                  <a:close/>
                </a:path>
                <a:path w="8996680" h="739140">
                  <a:moveTo>
                    <a:pt x="6014466" y="2286"/>
                  </a:moveTo>
                  <a:lnTo>
                    <a:pt x="5902553" y="2286"/>
                  </a:lnTo>
                  <a:lnTo>
                    <a:pt x="5809107" y="8509"/>
                  </a:lnTo>
                  <a:lnTo>
                    <a:pt x="5413248" y="718058"/>
                  </a:lnTo>
                  <a:lnTo>
                    <a:pt x="5608701" y="709930"/>
                  </a:lnTo>
                  <a:lnTo>
                    <a:pt x="6014466" y="2286"/>
                  </a:lnTo>
                  <a:close/>
                </a:path>
                <a:path w="8996680" h="739140">
                  <a:moveTo>
                    <a:pt x="6255563" y="2286"/>
                  </a:moveTo>
                  <a:lnTo>
                    <a:pt x="6148248" y="2286"/>
                  </a:lnTo>
                  <a:lnTo>
                    <a:pt x="6051296" y="11303"/>
                  </a:lnTo>
                  <a:lnTo>
                    <a:pt x="5655310" y="723646"/>
                  </a:lnTo>
                  <a:lnTo>
                    <a:pt x="5851398" y="707136"/>
                  </a:lnTo>
                  <a:lnTo>
                    <a:pt x="6255563" y="2286"/>
                  </a:lnTo>
                  <a:close/>
                </a:path>
                <a:path w="8996680" h="739140">
                  <a:moveTo>
                    <a:pt x="6492748" y="9525"/>
                  </a:moveTo>
                  <a:lnTo>
                    <a:pt x="6282817" y="23368"/>
                  </a:lnTo>
                  <a:lnTo>
                    <a:pt x="5886958" y="732917"/>
                  </a:lnTo>
                  <a:lnTo>
                    <a:pt x="6082538" y="724916"/>
                  </a:lnTo>
                  <a:lnTo>
                    <a:pt x="6492748" y="9525"/>
                  </a:lnTo>
                  <a:close/>
                </a:path>
                <a:path w="8996680" h="739140">
                  <a:moveTo>
                    <a:pt x="6735445" y="6731"/>
                  </a:moveTo>
                  <a:lnTo>
                    <a:pt x="6525006" y="26289"/>
                  </a:lnTo>
                  <a:lnTo>
                    <a:pt x="6129020" y="738632"/>
                  </a:lnTo>
                  <a:lnTo>
                    <a:pt x="6325108" y="721995"/>
                  </a:lnTo>
                  <a:lnTo>
                    <a:pt x="6735445" y="6731"/>
                  </a:lnTo>
                  <a:close/>
                </a:path>
                <a:path w="8996680" h="739140">
                  <a:moveTo>
                    <a:pt x="6979171" y="2286"/>
                  </a:moveTo>
                  <a:lnTo>
                    <a:pt x="6777418" y="2286"/>
                  </a:lnTo>
                  <a:lnTo>
                    <a:pt x="6382766" y="709676"/>
                  </a:lnTo>
                  <a:lnTo>
                    <a:pt x="6578219" y="701548"/>
                  </a:lnTo>
                  <a:lnTo>
                    <a:pt x="6979171" y="2286"/>
                  </a:lnTo>
                  <a:close/>
                </a:path>
                <a:path w="8996680" h="739140">
                  <a:moveTo>
                    <a:pt x="7214375" y="2286"/>
                  </a:moveTo>
                  <a:lnTo>
                    <a:pt x="7012495" y="2286"/>
                  </a:lnTo>
                  <a:lnTo>
                    <a:pt x="6617843" y="709676"/>
                  </a:lnTo>
                  <a:lnTo>
                    <a:pt x="6813423" y="701548"/>
                  </a:lnTo>
                  <a:lnTo>
                    <a:pt x="7214375" y="2286"/>
                  </a:lnTo>
                  <a:close/>
                </a:path>
                <a:path w="8996680" h="739140">
                  <a:moveTo>
                    <a:pt x="7453008" y="2286"/>
                  </a:moveTo>
                  <a:lnTo>
                    <a:pt x="7251128" y="2286"/>
                  </a:lnTo>
                  <a:lnTo>
                    <a:pt x="6856476" y="709676"/>
                  </a:lnTo>
                  <a:lnTo>
                    <a:pt x="7052056" y="701548"/>
                  </a:lnTo>
                  <a:lnTo>
                    <a:pt x="7453008" y="2286"/>
                  </a:lnTo>
                  <a:close/>
                </a:path>
                <a:path w="8996680" h="739140">
                  <a:moveTo>
                    <a:pt x="7694104" y="2286"/>
                  </a:moveTo>
                  <a:lnTo>
                    <a:pt x="7501344" y="2286"/>
                  </a:lnTo>
                  <a:lnTo>
                    <a:pt x="7494524" y="2921"/>
                  </a:lnTo>
                  <a:lnTo>
                    <a:pt x="7098538" y="715264"/>
                  </a:lnTo>
                  <a:lnTo>
                    <a:pt x="7294753" y="698754"/>
                  </a:lnTo>
                  <a:lnTo>
                    <a:pt x="7694104" y="2286"/>
                  </a:lnTo>
                  <a:close/>
                </a:path>
                <a:path w="8996680" h="739140">
                  <a:moveTo>
                    <a:pt x="7917358" y="2286"/>
                  </a:moveTo>
                  <a:lnTo>
                    <a:pt x="7715440" y="2286"/>
                  </a:lnTo>
                  <a:lnTo>
                    <a:pt x="7322566" y="706501"/>
                  </a:lnTo>
                  <a:lnTo>
                    <a:pt x="7518146" y="698500"/>
                  </a:lnTo>
                  <a:lnTo>
                    <a:pt x="7917358" y="2286"/>
                  </a:lnTo>
                  <a:close/>
                </a:path>
                <a:path w="8996680" h="739140">
                  <a:moveTo>
                    <a:pt x="8147418" y="2286"/>
                  </a:moveTo>
                  <a:lnTo>
                    <a:pt x="7945514" y="2286"/>
                  </a:lnTo>
                  <a:lnTo>
                    <a:pt x="7552563" y="706628"/>
                  </a:lnTo>
                  <a:lnTo>
                    <a:pt x="7748143" y="698627"/>
                  </a:lnTo>
                  <a:lnTo>
                    <a:pt x="8147418" y="2286"/>
                  </a:lnTo>
                  <a:close/>
                </a:path>
                <a:path w="8996680" h="739140">
                  <a:moveTo>
                    <a:pt x="8381479" y="2286"/>
                  </a:moveTo>
                  <a:lnTo>
                    <a:pt x="8179702" y="2286"/>
                  </a:lnTo>
                  <a:lnTo>
                    <a:pt x="7786751" y="706628"/>
                  </a:lnTo>
                  <a:lnTo>
                    <a:pt x="7982204" y="698627"/>
                  </a:lnTo>
                  <a:lnTo>
                    <a:pt x="8381479" y="2286"/>
                  </a:lnTo>
                  <a:close/>
                </a:path>
                <a:path w="8996680" h="739140">
                  <a:moveTo>
                    <a:pt x="8616683" y="2286"/>
                  </a:moveTo>
                  <a:lnTo>
                    <a:pt x="8414779" y="2286"/>
                  </a:lnTo>
                  <a:lnTo>
                    <a:pt x="8021828" y="706628"/>
                  </a:lnTo>
                  <a:lnTo>
                    <a:pt x="8217408" y="698627"/>
                  </a:lnTo>
                  <a:lnTo>
                    <a:pt x="8616683" y="2286"/>
                  </a:lnTo>
                  <a:close/>
                </a:path>
                <a:path w="8996680" h="739140">
                  <a:moveTo>
                    <a:pt x="8855316" y="2286"/>
                  </a:moveTo>
                  <a:lnTo>
                    <a:pt x="8653412" y="2286"/>
                  </a:lnTo>
                  <a:lnTo>
                    <a:pt x="8260461" y="706628"/>
                  </a:lnTo>
                  <a:lnTo>
                    <a:pt x="8456041" y="698627"/>
                  </a:lnTo>
                  <a:lnTo>
                    <a:pt x="8855316" y="2286"/>
                  </a:lnTo>
                  <a:close/>
                </a:path>
                <a:path w="8996680" h="739140">
                  <a:moveTo>
                    <a:pt x="8996680" y="6604"/>
                  </a:moveTo>
                  <a:lnTo>
                    <a:pt x="8901811" y="0"/>
                  </a:lnTo>
                  <a:lnTo>
                    <a:pt x="8505698" y="712343"/>
                  </a:lnTo>
                  <a:lnTo>
                    <a:pt x="8701913" y="695706"/>
                  </a:lnTo>
                  <a:lnTo>
                    <a:pt x="8992743" y="67818"/>
                  </a:lnTo>
                  <a:lnTo>
                    <a:pt x="8996680" y="660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29471" y="100584"/>
              <a:ext cx="416559" cy="338455"/>
            </a:xfrm>
            <a:custGeom>
              <a:avLst/>
              <a:gdLst/>
              <a:ahLst/>
              <a:cxnLst/>
              <a:rect l="l" t="t" r="r" b="b"/>
              <a:pathLst>
                <a:path w="416559" h="338455">
                  <a:moveTo>
                    <a:pt x="416051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416051" y="338328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56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790" y="112521"/>
            <a:ext cx="51327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85" dirty="0"/>
              <a:t> </a:t>
            </a:r>
            <a:r>
              <a:rPr spc="-30" dirty="0"/>
              <a:t>5.4|Элеватор</a:t>
            </a:r>
            <a:r>
              <a:rPr spc="-80" dirty="0"/>
              <a:t> </a:t>
            </a:r>
            <a:r>
              <a:rPr spc="-110" dirty="0"/>
              <a:t>ул.</a:t>
            </a:r>
            <a:r>
              <a:rPr spc="-60" dirty="0"/>
              <a:t> </a:t>
            </a:r>
            <a:r>
              <a:rPr spc="-185" dirty="0"/>
              <a:t>7</a:t>
            </a:r>
            <a:r>
              <a:rPr spc="-30" dirty="0"/>
              <a:t> </a:t>
            </a:r>
            <a:r>
              <a:rPr spc="-85" dirty="0"/>
              <a:t>(2)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4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6544" y="832103"/>
            <a:ext cx="2799588" cy="16474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29" y="4547615"/>
            <a:ext cx="2026668" cy="188366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9155" y="829436"/>
          <a:ext cx="5374640" cy="5696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7320"/>
                <a:gridCol w="2687320"/>
              </a:tblGrid>
              <a:tr h="249554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Общие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Промышленно-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складская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база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1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1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Элеватор,</a:t>
                      </a:r>
                      <a:r>
                        <a:rPr sz="11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Складское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 marR="579120">
                        <a:lnSpc>
                          <a:spcPct val="114999"/>
                        </a:lnSpc>
                      </a:pP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кв.м. 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11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326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Требуется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ремонт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Стоимость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продажи/аренды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всего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объекта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(руб.)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Аренда,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продажа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Дополнительные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сведения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Окончательное</a:t>
                      </a:r>
                      <a:r>
                        <a:rPr sz="1200" spc="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решение</a:t>
                      </a:r>
                      <a:r>
                        <a:rPr sz="1200" spc="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 marR="311785">
                        <a:lnSpc>
                          <a:spcPct val="114999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передаче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аренду,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продаже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принимается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соответствии </a:t>
                      </a:r>
                      <a:r>
                        <a:rPr sz="1200" spc="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корпоративными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процедурами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«Воентелеком»,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Москва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(980)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652-</a:t>
                      </a:r>
                      <a:r>
                        <a:rPr sz="1200" spc="-1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44-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43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Илья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Алексеевич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Серебряков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-2286"/>
            <a:ext cx="9145905" cy="739140"/>
            <a:chOff x="0" y="-2286"/>
            <a:chExt cx="9145905" cy="739140"/>
          </a:xfrm>
        </p:grpSpPr>
        <p:sp>
          <p:nvSpPr>
            <p:cNvPr id="6" name="object 6"/>
            <p:cNvSpPr/>
            <p:nvPr/>
          </p:nvSpPr>
          <p:spPr>
            <a:xfrm>
              <a:off x="0" y="-2286"/>
              <a:ext cx="8996680" cy="739140"/>
            </a:xfrm>
            <a:custGeom>
              <a:avLst/>
              <a:gdLst/>
              <a:ahLst/>
              <a:cxnLst/>
              <a:rect l="l" t="t" r="r" b="b"/>
              <a:pathLst>
                <a:path w="8996680" h="739140">
                  <a:moveTo>
                    <a:pt x="603199" y="2286"/>
                  </a:moveTo>
                  <a:lnTo>
                    <a:pt x="538340" y="2286"/>
                  </a:lnTo>
                  <a:lnTo>
                    <a:pt x="395846" y="11684"/>
                  </a:lnTo>
                  <a:lnTo>
                    <a:pt x="0" y="721233"/>
                  </a:lnTo>
                  <a:lnTo>
                    <a:pt x="195529" y="713232"/>
                  </a:lnTo>
                  <a:lnTo>
                    <a:pt x="603199" y="2286"/>
                  </a:lnTo>
                  <a:close/>
                </a:path>
                <a:path w="8996680" h="739140">
                  <a:moveTo>
                    <a:pt x="838327" y="2286"/>
                  </a:moveTo>
                  <a:lnTo>
                    <a:pt x="773468" y="2286"/>
                  </a:lnTo>
                  <a:lnTo>
                    <a:pt x="630961" y="11684"/>
                  </a:lnTo>
                  <a:lnTo>
                    <a:pt x="235102" y="721233"/>
                  </a:lnTo>
                  <a:lnTo>
                    <a:pt x="430644" y="713232"/>
                  </a:lnTo>
                  <a:lnTo>
                    <a:pt x="838327" y="2286"/>
                  </a:lnTo>
                  <a:close/>
                </a:path>
                <a:path w="8996680" h="739140">
                  <a:moveTo>
                    <a:pt x="1076947" y="2286"/>
                  </a:moveTo>
                  <a:lnTo>
                    <a:pt x="1012698" y="2286"/>
                  </a:lnTo>
                  <a:lnTo>
                    <a:pt x="869581" y="11811"/>
                  </a:lnTo>
                  <a:lnTo>
                    <a:pt x="473722" y="721233"/>
                  </a:lnTo>
                  <a:lnTo>
                    <a:pt x="669277" y="713232"/>
                  </a:lnTo>
                  <a:lnTo>
                    <a:pt x="1076947" y="2286"/>
                  </a:lnTo>
                  <a:close/>
                </a:path>
                <a:path w="8996680" h="739140">
                  <a:moveTo>
                    <a:pt x="1318044" y="2286"/>
                  </a:moveTo>
                  <a:lnTo>
                    <a:pt x="1244333" y="2286"/>
                  </a:lnTo>
                  <a:lnTo>
                    <a:pt x="1111846" y="14605"/>
                  </a:lnTo>
                  <a:lnTo>
                    <a:pt x="715784" y="726948"/>
                  </a:lnTo>
                  <a:lnTo>
                    <a:pt x="911961" y="710438"/>
                  </a:lnTo>
                  <a:lnTo>
                    <a:pt x="1318044" y="2286"/>
                  </a:lnTo>
                  <a:close/>
                </a:path>
                <a:path w="8996680" h="739140">
                  <a:moveTo>
                    <a:pt x="1541411" y="2286"/>
                  </a:moveTo>
                  <a:lnTo>
                    <a:pt x="1432077" y="2286"/>
                  </a:lnTo>
                  <a:lnTo>
                    <a:pt x="1335786" y="8636"/>
                  </a:lnTo>
                  <a:lnTo>
                    <a:pt x="939888" y="718185"/>
                  </a:lnTo>
                  <a:lnTo>
                    <a:pt x="1135443" y="710057"/>
                  </a:lnTo>
                  <a:lnTo>
                    <a:pt x="1541411" y="2286"/>
                  </a:lnTo>
                  <a:close/>
                </a:path>
                <a:path w="8996680" h="739140">
                  <a:moveTo>
                    <a:pt x="1771484" y="2286"/>
                  </a:moveTo>
                  <a:lnTo>
                    <a:pt x="1664004" y="2286"/>
                  </a:lnTo>
                  <a:lnTo>
                    <a:pt x="1565783" y="8763"/>
                  </a:lnTo>
                  <a:lnTo>
                    <a:pt x="1169873" y="718312"/>
                  </a:lnTo>
                  <a:lnTo>
                    <a:pt x="1365377" y="710311"/>
                  </a:lnTo>
                  <a:lnTo>
                    <a:pt x="1771484" y="2286"/>
                  </a:lnTo>
                  <a:close/>
                </a:path>
                <a:path w="8996680" h="739140">
                  <a:moveTo>
                    <a:pt x="2005545" y="2286"/>
                  </a:moveTo>
                  <a:lnTo>
                    <a:pt x="1898065" y="2286"/>
                  </a:lnTo>
                  <a:lnTo>
                    <a:pt x="1799844" y="8763"/>
                  </a:lnTo>
                  <a:lnTo>
                    <a:pt x="1403985" y="718312"/>
                  </a:lnTo>
                  <a:lnTo>
                    <a:pt x="1599565" y="710311"/>
                  </a:lnTo>
                  <a:lnTo>
                    <a:pt x="2005545" y="2286"/>
                  </a:lnTo>
                  <a:close/>
                </a:path>
                <a:path w="8996680" h="739140">
                  <a:moveTo>
                    <a:pt x="2240623" y="2286"/>
                  </a:moveTo>
                  <a:lnTo>
                    <a:pt x="2133142" y="2286"/>
                  </a:lnTo>
                  <a:lnTo>
                    <a:pt x="2034921" y="8763"/>
                  </a:lnTo>
                  <a:lnTo>
                    <a:pt x="1639062" y="718312"/>
                  </a:lnTo>
                  <a:lnTo>
                    <a:pt x="1834642" y="710311"/>
                  </a:lnTo>
                  <a:lnTo>
                    <a:pt x="2240623" y="2286"/>
                  </a:lnTo>
                  <a:close/>
                </a:path>
                <a:path w="8996680" h="739140">
                  <a:moveTo>
                    <a:pt x="2479256" y="2286"/>
                  </a:moveTo>
                  <a:lnTo>
                    <a:pt x="2371775" y="2286"/>
                  </a:lnTo>
                  <a:lnTo>
                    <a:pt x="2273554" y="8763"/>
                  </a:lnTo>
                  <a:lnTo>
                    <a:pt x="1877695" y="718312"/>
                  </a:lnTo>
                  <a:lnTo>
                    <a:pt x="2073275" y="710311"/>
                  </a:lnTo>
                  <a:lnTo>
                    <a:pt x="2479256" y="2286"/>
                  </a:lnTo>
                  <a:close/>
                </a:path>
                <a:path w="8996680" h="739140">
                  <a:moveTo>
                    <a:pt x="2720352" y="2286"/>
                  </a:moveTo>
                  <a:lnTo>
                    <a:pt x="2616924" y="2286"/>
                  </a:lnTo>
                  <a:lnTo>
                    <a:pt x="2515870" y="11684"/>
                  </a:lnTo>
                  <a:lnTo>
                    <a:pt x="2119757" y="724027"/>
                  </a:lnTo>
                  <a:lnTo>
                    <a:pt x="2315972" y="707390"/>
                  </a:lnTo>
                  <a:lnTo>
                    <a:pt x="2720352" y="2286"/>
                  </a:lnTo>
                  <a:close/>
                </a:path>
                <a:path w="8996680" h="739140">
                  <a:moveTo>
                    <a:pt x="2943644" y="2286"/>
                  </a:moveTo>
                  <a:lnTo>
                    <a:pt x="2791295" y="2286"/>
                  </a:lnTo>
                  <a:lnTo>
                    <a:pt x="2739771" y="5715"/>
                  </a:lnTo>
                  <a:lnTo>
                    <a:pt x="2343912" y="715264"/>
                  </a:lnTo>
                  <a:lnTo>
                    <a:pt x="2539365" y="707136"/>
                  </a:lnTo>
                  <a:lnTo>
                    <a:pt x="2943644" y="2286"/>
                  </a:lnTo>
                  <a:close/>
                </a:path>
                <a:path w="8996680" h="739140">
                  <a:moveTo>
                    <a:pt x="3177717" y="2286"/>
                  </a:moveTo>
                  <a:lnTo>
                    <a:pt x="3025356" y="2286"/>
                  </a:lnTo>
                  <a:lnTo>
                    <a:pt x="2973832" y="5715"/>
                  </a:lnTo>
                  <a:lnTo>
                    <a:pt x="2577973" y="715264"/>
                  </a:lnTo>
                  <a:lnTo>
                    <a:pt x="2773553" y="707136"/>
                  </a:lnTo>
                  <a:lnTo>
                    <a:pt x="3177717" y="2286"/>
                  </a:lnTo>
                  <a:close/>
                </a:path>
                <a:path w="8996680" h="739140">
                  <a:moveTo>
                    <a:pt x="3412794" y="2286"/>
                  </a:moveTo>
                  <a:lnTo>
                    <a:pt x="3260433" y="2286"/>
                  </a:lnTo>
                  <a:lnTo>
                    <a:pt x="3208909" y="5715"/>
                  </a:lnTo>
                  <a:lnTo>
                    <a:pt x="2813050" y="715264"/>
                  </a:lnTo>
                  <a:lnTo>
                    <a:pt x="3008630" y="707136"/>
                  </a:lnTo>
                  <a:lnTo>
                    <a:pt x="3412794" y="2286"/>
                  </a:lnTo>
                  <a:close/>
                </a:path>
                <a:path w="8996680" h="739140">
                  <a:moveTo>
                    <a:pt x="3651427" y="2286"/>
                  </a:moveTo>
                  <a:lnTo>
                    <a:pt x="3499066" y="2286"/>
                  </a:lnTo>
                  <a:lnTo>
                    <a:pt x="3447542" y="5715"/>
                  </a:lnTo>
                  <a:lnTo>
                    <a:pt x="3051683" y="715264"/>
                  </a:lnTo>
                  <a:lnTo>
                    <a:pt x="3247263" y="707136"/>
                  </a:lnTo>
                  <a:lnTo>
                    <a:pt x="3651427" y="2286"/>
                  </a:lnTo>
                  <a:close/>
                </a:path>
                <a:path w="8996680" h="739140">
                  <a:moveTo>
                    <a:pt x="3892512" y="2286"/>
                  </a:moveTo>
                  <a:lnTo>
                    <a:pt x="3756774" y="2286"/>
                  </a:lnTo>
                  <a:lnTo>
                    <a:pt x="3689858" y="8509"/>
                  </a:lnTo>
                  <a:lnTo>
                    <a:pt x="3293745" y="720852"/>
                  </a:lnTo>
                  <a:lnTo>
                    <a:pt x="3489960" y="704342"/>
                  </a:lnTo>
                  <a:lnTo>
                    <a:pt x="3892512" y="2286"/>
                  </a:lnTo>
                  <a:close/>
                </a:path>
                <a:path w="8996680" h="739140">
                  <a:moveTo>
                    <a:pt x="4134523" y="2286"/>
                  </a:moveTo>
                  <a:lnTo>
                    <a:pt x="4067810" y="2286"/>
                  </a:lnTo>
                  <a:lnTo>
                    <a:pt x="3927221" y="11557"/>
                  </a:lnTo>
                  <a:lnTo>
                    <a:pt x="3531362" y="721106"/>
                  </a:lnTo>
                  <a:lnTo>
                    <a:pt x="3726942" y="713105"/>
                  </a:lnTo>
                  <a:lnTo>
                    <a:pt x="4134523" y="2286"/>
                  </a:lnTo>
                  <a:close/>
                </a:path>
                <a:path w="8996680" h="739140">
                  <a:moveTo>
                    <a:pt x="4368584" y="2286"/>
                  </a:moveTo>
                  <a:lnTo>
                    <a:pt x="4301871" y="2286"/>
                  </a:lnTo>
                  <a:lnTo>
                    <a:pt x="4161282" y="11557"/>
                  </a:lnTo>
                  <a:lnTo>
                    <a:pt x="3765423" y="721106"/>
                  </a:lnTo>
                  <a:lnTo>
                    <a:pt x="3961003" y="713105"/>
                  </a:lnTo>
                  <a:lnTo>
                    <a:pt x="4368584" y="2286"/>
                  </a:lnTo>
                  <a:close/>
                </a:path>
                <a:path w="8996680" h="739140">
                  <a:moveTo>
                    <a:pt x="4603788" y="2286"/>
                  </a:moveTo>
                  <a:lnTo>
                    <a:pt x="4537075" y="2286"/>
                  </a:lnTo>
                  <a:lnTo>
                    <a:pt x="4396486" y="11557"/>
                  </a:lnTo>
                  <a:lnTo>
                    <a:pt x="4000627" y="721106"/>
                  </a:lnTo>
                  <a:lnTo>
                    <a:pt x="4196080" y="713105"/>
                  </a:lnTo>
                  <a:lnTo>
                    <a:pt x="4603788" y="2286"/>
                  </a:lnTo>
                  <a:close/>
                </a:path>
                <a:path w="8996680" h="739140">
                  <a:moveTo>
                    <a:pt x="4842294" y="2286"/>
                  </a:moveTo>
                  <a:lnTo>
                    <a:pt x="4775619" y="2286"/>
                  </a:lnTo>
                  <a:lnTo>
                    <a:pt x="4635119" y="11557"/>
                  </a:lnTo>
                  <a:lnTo>
                    <a:pt x="4239260" y="721106"/>
                  </a:lnTo>
                  <a:lnTo>
                    <a:pt x="4434713" y="713105"/>
                  </a:lnTo>
                  <a:lnTo>
                    <a:pt x="4842294" y="2286"/>
                  </a:lnTo>
                  <a:close/>
                </a:path>
                <a:path w="8996680" h="739140">
                  <a:moveTo>
                    <a:pt x="5083391" y="2286"/>
                  </a:moveTo>
                  <a:lnTo>
                    <a:pt x="5008410" y="2286"/>
                  </a:lnTo>
                  <a:lnTo>
                    <a:pt x="4877308" y="14478"/>
                  </a:lnTo>
                  <a:lnTo>
                    <a:pt x="4481322" y="726821"/>
                  </a:lnTo>
                  <a:lnTo>
                    <a:pt x="4677410" y="710184"/>
                  </a:lnTo>
                  <a:lnTo>
                    <a:pt x="5083391" y="2286"/>
                  </a:lnTo>
                  <a:close/>
                </a:path>
                <a:path w="8996680" h="739140">
                  <a:moveTo>
                    <a:pt x="5306695" y="2286"/>
                  </a:moveTo>
                  <a:lnTo>
                    <a:pt x="5194719" y="2286"/>
                  </a:lnTo>
                  <a:lnTo>
                    <a:pt x="5101209" y="8509"/>
                  </a:lnTo>
                  <a:lnTo>
                    <a:pt x="4705350" y="718058"/>
                  </a:lnTo>
                  <a:lnTo>
                    <a:pt x="4900930" y="709930"/>
                  </a:lnTo>
                  <a:lnTo>
                    <a:pt x="5306695" y="2286"/>
                  </a:lnTo>
                  <a:close/>
                </a:path>
                <a:path w="8996680" h="739140">
                  <a:moveTo>
                    <a:pt x="5540756" y="2286"/>
                  </a:moveTo>
                  <a:lnTo>
                    <a:pt x="5428780" y="2286"/>
                  </a:lnTo>
                  <a:lnTo>
                    <a:pt x="5335270" y="8509"/>
                  </a:lnTo>
                  <a:lnTo>
                    <a:pt x="4939411" y="718058"/>
                  </a:lnTo>
                  <a:lnTo>
                    <a:pt x="5134991" y="709930"/>
                  </a:lnTo>
                  <a:lnTo>
                    <a:pt x="5540756" y="2286"/>
                  </a:lnTo>
                  <a:close/>
                </a:path>
                <a:path w="8996680" h="739140">
                  <a:moveTo>
                    <a:pt x="5775960" y="2286"/>
                  </a:moveTo>
                  <a:lnTo>
                    <a:pt x="5663984" y="2286"/>
                  </a:lnTo>
                  <a:lnTo>
                    <a:pt x="5570474" y="8509"/>
                  </a:lnTo>
                  <a:lnTo>
                    <a:pt x="5174615" y="718058"/>
                  </a:lnTo>
                  <a:lnTo>
                    <a:pt x="5370068" y="709930"/>
                  </a:lnTo>
                  <a:lnTo>
                    <a:pt x="5775960" y="2286"/>
                  </a:lnTo>
                  <a:close/>
                </a:path>
                <a:path w="8996680" h="739140">
                  <a:moveTo>
                    <a:pt x="6014466" y="2286"/>
                  </a:moveTo>
                  <a:lnTo>
                    <a:pt x="5902553" y="2286"/>
                  </a:lnTo>
                  <a:lnTo>
                    <a:pt x="5809107" y="8509"/>
                  </a:lnTo>
                  <a:lnTo>
                    <a:pt x="5413248" y="718058"/>
                  </a:lnTo>
                  <a:lnTo>
                    <a:pt x="5608701" y="709930"/>
                  </a:lnTo>
                  <a:lnTo>
                    <a:pt x="6014466" y="2286"/>
                  </a:lnTo>
                  <a:close/>
                </a:path>
                <a:path w="8996680" h="739140">
                  <a:moveTo>
                    <a:pt x="6255563" y="2286"/>
                  </a:moveTo>
                  <a:lnTo>
                    <a:pt x="6148248" y="2286"/>
                  </a:lnTo>
                  <a:lnTo>
                    <a:pt x="6051296" y="11303"/>
                  </a:lnTo>
                  <a:lnTo>
                    <a:pt x="5655310" y="723646"/>
                  </a:lnTo>
                  <a:lnTo>
                    <a:pt x="5851398" y="707136"/>
                  </a:lnTo>
                  <a:lnTo>
                    <a:pt x="6255563" y="2286"/>
                  </a:lnTo>
                  <a:close/>
                </a:path>
                <a:path w="8996680" h="739140">
                  <a:moveTo>
                    <a:pt x="6492748" y="9525"/>
                  </a:moveTo>
                  <a:lnTo>
                    <a:pt x="6282817" y="23368"/>
                  </a:lnTo>
                  <a:lnTo>
                    <a:pt x="5886958" y="732917"/>
                  </a:lnTo>
                  <a:lnTo>
                    <a:pt x="6082538" y="724916"/>
                  </a:lnTo>
                  <a:lnTo>
                    <a:pt x="6492748" y="9525"/>
                  </a:lnTo>
                  <a:close/>
                </a:path>
                <a:path w="8996680" h="739140">
                  <a:moveTo>
                    <a:pt x="6735445" y="6731"/>
                  </a:moveTo>
                  <a:lnTo>
                    <a:pt x="6525006" y="26289"/>
                  </a:lnTo>
                  <a:lnTo>
                    <a:pt x="6129020" y="738632"/>
                  </a:lnTo>
                  <a:lnTo>
                    <a:pt x="6325108" y="721995"/>
                  </a:lnTo>
                  <a:lnTo>
                    <a:pt x="6735445" y="6731"/>
                  </a:lnTo>
                  <a:close/>
                </a:path>
                <a:path w="8996680" h="739140">
                  <a:moveTo>
                    <a:pt x="6979171" y="2286"/>
                  </a:moveTo>
                  <a:lnTo>
                    <a:pt x="6777418" y="2286"/>
                  </a:lnTo>
                  <a:lnTo>
                    <a:pt x="6382766" y="709676"/>
                  </a:lnTo>
                  <a:lnTo>
                    <a:pt x="6578219" y="701548"/>
                  </a:lnTo>
                  <a:lnTo>
                    <a:pt x="6979171" y="2286"/>
                  </a:lnTo>
                  <a:close/>
                </a:path>
                <a:path w="8996680" h="739140">
                  <a:moveTo>
                    <a:pt x="7214375" y="2286"/>
                  </a:moveTo>
                  <a:lnTo>
                    <a:pt x="7012495" y="2286"/>
                  </a:lnTo>
                  <a:lnTo>
                    <a:pt x="6617843" y="709676"/>
                  </a:lnTo>
                  <a:lnTo>
                    <a:pt x="6813423" y="701548"/>
                  </a:lnTo>
                  <a:lnTo>
                    <a:pt x="7214375" y="2286"/>
                  </a:lnTo>
                  <a:close/>
                </a:path>
                <a:path w="8996680" h="739140">
                  <a:moveTo>
                    <a:pt x="7453008" y="2286"/>
                  </a:moveTo>
                  <a:lnTo>
                    <a:pt x="7251128" y="2286"/>
                  </a:lnTo>
                  <a:lnTo>
                    <a:pt x="6856476" y="709676"/>
                  </a:lnTo>
                  <a:lnTo>
                    <a:pt x="7052056" y="701548"/>
                  </a:lnTo>
                  <a:lnTo>
                    <a:pt x="7453008" y="2286"/>
                  </a:lnTo>
                  <a:close/>
                </a:path>
                <a:path w="8996680" h="739140">
                  <a:moveTo>
                    <a:pt x="7694104" y="2286"/>
                  </a:moveTo>
                  <a:lnTo>
                    <a:pt x="7501344" y="2286"/>
                  </a:lnTo>
                  <a:lnTo>
                    <a:pt x="7494524" y="2921"/>
                  </a:lnTo>
                  <a:lnTo>
                    <a:pt x="7098538" y="715264"/>
                  </a:lnTo>
                  <a:lnTo>
                    <a:pt x="7294753" y="698754"/>
                  </a:lnTo>
                  <a:lnTo>
                    <a:pt x="7694104" y="2286"/>
                  </a:lnTo>
                  <a:close/>
                </a:path>
                <a:path w="8996680" h="739140">
                  <a:moveTo>
                    <a:pt x="7917358" y="2286"/>
                  </a:moveTo>
                  <a:lnTo>
                    <a:pt x="7715440" y="2286"/>
                  </a:lnTo>
                  <a:lnTo>
                    <a:pt x="7322566" y="706501"/>
                  </a:lnTo>
                  <a:lnTo>
                    <a:pt x="7518146" y="698500"/>
                  </a:lnTo>
                  <a:lnTo>
                    <a:pt x="7917358" y="2286"/>
                  </a:lnTo>
                  <a:close/>
                </a:path>
                <a:path w="8996680" h="739140">
                  <a:moveTo>
                    <a:pt x="8147418" y="2286"/>
                  </a:moveTo>
                  <a:lnTo>
                    <a:pt x="7945514" y="2286"/>
                  </a:lnTo>
                  <a:lnTo>
                    <a:pt x="7552563" y="706628"/>
                  </a:lnTo>
                  <a:lnTo>
                    <a:pt x="7748143" y="698627"/>
                  </a:lnTo>
                  <a:lnTo>
                    <a:pt x="8147418" y="2286"/>
                  </a:lnTo>
                  <a:close/>
                </a:path>
                <a:path w="8996680" h="739140">
                  <a:moveTo>
                    <a:pt x="8381479" y="2286"/>
                  </a:moveTo>
                  <a:lnTo>
                    <a:pt x="8179702" y="2286"/>
                  </a:lnTo>
                  <a:lnTo>
                    <a:pt x="7786751" y="706628"/>
                  </a:lnTo>
                  <a:lnTo>
                    <a:pt x="7982204" y="698627"/>
                  </a:lnTo>
                  <a:lnTo>
                    <a:pt x="8381479" y="2286"/>
                  </a:lnTo>
                  <a:close/>
                </a:path>
                <a:path w="8996680" h="739140">
                  <a:moveTo>
                    <a:pt x="8616683" y="2286"/>
                  </a:moveTo>
                  <a:lnTo>
                    <a:pt x="8414779" y="2286"/>
                  </a:lnTo>
                  <a:lnTo>
                    <a:pt x="8021828" y="706628"/>
                  </a:lnTo>
                  <a:lnTo>
                    <a:pt x="8217408" y="698627"/>
                  </a:lnTo>
                  <a:lnTo>
                    <a:pt x="8616683" y="2286"/>
                  </a:lnTo>
                  <a:close/>
                </a:path>
                <a:path w="8996680" h="739140">
                  <a:moveTo>
                    <a:pt x="8855316" y="2286"/>
                  </a:moveTo>
                  <a:lnTo>
                    <a:pt x="8653412" y="2286"/>
                  </a:lnTo>
                  <a:lnTo>
                    <a:pt x="8260461" y="706628"/>
                  </a:lnTo>
                  <a:lnTo>
                    <a:pt x="8456041" y="698627"/>
                  </a:lnTo>
                  <a:lnTo>
                    <a:pt x="8855316" y="2286"/>
                  </a:lnTo>
                  <a:close/>
                </a:path>
                <a:path w="8996680" h="739140">
                  <a:moveTo>
                    <a:pt x="8996680" y="6604"/>
                  </a:moveTo>
                  <a:lnTo>
                    <a:pt x="8901811" y="0"/>
                  </a:lnTo>
                  <a:lnTo>
                    <a:pt x="8505698" y="712343"/>
                  </a:lnTo>
                  <a:lnTo>
                    <a:pt x="8701913" y="695706"/>
                  </a:lnTo>
                  <a:lnTo>
                    <a:pt x="8992743" y="67818"/>
                  </a:lnTo>
                  <a:lnTo>
                    <a:pt x="8996680" y="660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29471" y="100584"/>
              <a:ext cx="416559" cy="338455"/>
            </a:xfrm>
            <a:custGeom>
              <a:avLst/>
              <a:gdLst/>
              <a:ahLst/>
              <a:cxnLst/>
              <a:rect l="l" t="t" r="r" b="b"/>
              <a:pathLst>
                <a:path w="416559" h="338455">
                  <a:moveTo>
                    <a:pt x="416051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416051" y="338328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56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09735" y="13081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790" y="112521"/>
            <a:ext cx="51327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85" dirty="0"/>
              <a:t> </a:t>
            </a:r>
            <a:r>
              <a:rPr spc="-30" dirty="0"/>
              <a:t>5.4|Элеватор</a:t>
            </a:r>
            <a:r>
              <a:rPr spc="-80" dirty="0"/>
              <a:t> </a:t>
            </a:r>
            <a:r>
              <a:rPr spc="-110" dirty="0"/>
              <a:t>ул.</a:t>
            </a:r>
            <a:r>
              <a:rPr spc="-60" dirty="0"/>
              <a:t> </a:t>
            </a:r>
            <a:r>
              <a:rPr spc="-185" dirty="0"/>
              <a:t>7</a:t>
            </a:r>
            <a:r>
              <a:rPr spc="-30" dirty="0"/>
              <a:t> </a:t>
            </a:r>
            <a:r>
              <a:rPr spc="-85" dirty="0"/>
              <a:t>(3)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4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6544" y="2769107"/>
            <a:ext cx="2770631" cy="15788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29360"/>
            <a:ext cx="7901940" cy="5321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3A394B"/>
                </a:solidFill>
                <a:latin typeface="Verdana"/>
                <a:cs typeface="Verdana"/>
              </a:rPr>
              <a:t>Глава</a:t>
            </a:r>
            <a:r>
              <a:rPr sz="1600" spc="-12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городского</a:t>
            </a:r>
            <a:r>
              <a:rPr sz="1600" spc="-114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A394B"/>
                </a:solidFill>
                <a:latin typeface="Verdana"/>
                <a:cs typeface="Verdana"/>
              </a:rPr>
              <a:t>округа</a:t>
            </a:r>
            <a:r>
              <a:rPr sz="1600" spc="-13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город</a:t>
            </a:r>
            <a:r>
              <a:rPr sz="1600" spc="-12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Рыбинск</a:t>
            </a:r>
            <a:endParaRPr sz="1600" dirty="0">
              <a:latin typeface="Verdana"/>
              <a:cs typeface="Verdana"/>
            </a:endParaRPr>
          </a:p>
          <a:p>
            <a:pPr marL="12700" marR="4476115">
              <a:lnSpc>
                <a:spcPct val="100000"/>
              </a:lnSpc>
              <a:spcBef>
                <a:spcPts val="5"/>
              </a:spcBef>
            </a:pPr>
            <a:r>
              <a:rPr sz="1600" spc="-55" dirty="0">
                <a:solidFill>
                  <a:srgbClr val="3A394B"/>
                </a:solidFill>
                <a:latin typeface="Verdana"/>
                <a:cs typeface="Verdana"/>
              </a:rPr>
              <a:t>Рудаков</a:t>
            </a:r>
            <a:r>
              <a:rPr sz="1600" spc="-12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Дмитрий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A394B"/>
                </a:solidFill>
                <a:latin typeface="Verdana"/>
                <a:cs typeface="Verdana"/>
              </a:rPr>
              <a:t>Станиславович </a:t>
            </a:r>
            <a:r>
              <a:rPr sz="1600" spc="-140" dirty="0">
                <a:solidFill>
                  <a:srgbClr val="3A394B"/>
                </a:solidFill>
                <a:latin typeface="Verdana"/>
                <a:cs typeface="Verdana"/>
              </a:rPr>
              <a:t>тел.:</a:t>
            </a:r>
            <a:r>
              <a:rPr sz="1600" spc="-8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245" dirty="0">
                <a:solidFill>
                  <a:srgbClr val="3A394B"/>
                </a:solidFill>
                <a:latin typeface="Verdana"/>
                <a:cs typeface="Verdana"/>
              </a:rPr>
              <a:t>+7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50" dirty="0">
                <a:solidFill>
                  <a:srgbClr val="3A394B"/>
                </a:solidFill>
                <a:latin typeface="Verdana"/>
                <a:cs typeface="Verdana"/>
              </a:rPr>
              <a:t>(4855)</a:t>
            </a:r>
            <a:r>
              <a:rPr sz="1600" spc="-3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60" dirty="0" smtClean="0">
                <a:solidFill>
                  <a:srgbClr val="3A394B"/>
                </a:solidFill>
                <a:latin typeface="Verdana"/>
                <a:cs typeface="Verdana"/>
              </a:rPr>
              <a:t>29-00-</a:t>
            </a:r>
            <a:r>
              <a:rPr sz="1600" spc="-25" dirty="0" smtClean="0">
                <a:solidFill>
                  <a:srgbClr val="3A394B"/>
                </a:solidFill>
                <a:latin typeface="Verdana"/>
                <a:cs typeface="Verdana"/>
              </a:rPr>
              <a:t>0</a:t>
            </a:r>
            <a:r>
              <a:rPr lang="ru-RU" sz="1600" spc="-25" dirty="0" smtClean="0">
                <a:solidFill>
                  <a:srgbClr val="3A394B"/>
                </a:solidFill>
                <a:latin typeface="Verdana"/>
                <a:cs typeface="Verdana"/>
              </a:rPr>
              <a:t>2</a:t>
            </a:r>
            <a:r>
              <a:rPr sz="1600" spc="-25" dirty="0" smtClean="0">
                <a:solidFill>
                  <a:srgbClr val="3A394B"/>
                </a:solidFill>
                <a:latin typeface="Verdana"/>
                <a:cs typeface="Verdana"/>
              </a:rPr>
              <a:t>,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70" dirty="0">
                <a:solidFill>
                  <a:srgbClr val="3A394B"/>
                </a:solidFill>
                <a:latin typeface="Verdana"/>
                <a:cs typeface="Verdana"/>
              </a:rPr>
              <a:t>e-</a:t>
            </a:r>
            <a:r>
              <a:rPr sz="1600" spc="-100" dirty="0">
                <a:solidFill>
                  <a:srgbClr val="3A394B"/>
                </a:solidFill>
                <a:latin typeface="Verdana"/>
                <a:cs typeface="Verdana"/>
              </a:rPr>
              <a:t>mail:</a:t>
            </a:r>
            <a:r>
              <a:rPr sz="1600" spc="-8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  <a:hlinkClick r:id="rId2"/>
              </a:rPr>
              <a:t>office@rybadm.ru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600" dirty="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1600" spc="-80" dirty="0">
                <a:solidFill>
                  <a:srgbClr val="3A394B"/>
                </a:solidFill>
                <a:latin typeface="Verdana"/>
                <a:cs typeface="Verdana"/>
              </a:rPr>
              <a:t>Начальник</a:t>
            </a:r>
            <a:r>
              <a:rPr sz="1600" spc="-7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A394B"/>
                </a:solidFill>
                <a:latin typeface="Verdana"/>
                <a:cs typeface="Verdana"/>
              </a:rPr>
              <a:t>управления</a:t>
            </a:r>
            <a:r>
              <a:rPr sz="1600" spc="-3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экономического</a:t>
            </a:r>
            <a:r>
              <a:rPr sz="1600" spc="1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развития</a:t>
            </a:r>
            <a:r>
              <a:rPr sz="1600" spc="-5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A394B"/>
                </a:solidFill>
                <a:latin typeface="Verdana"/>
                <a:cs typeface="Verdana"/>
              </a:rPr>
              <a:t>и</a:t>
            </a:r>
            <a:endParaRPr sz="1600" dirty="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</a:pP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инвестиций</a:t>
            </a:r>
            <a:endParaRPr sz="1600" dirty="0">
              <a:latin typeface="Verdana"/>
              <a:cs typeface="Verdana"/>
            </a:endParaRPr>
          </a:p>
          <a:p>
            <a:pPr marL="16510" marR="4508500">
              <a:lnSpc>
                <a:spcPct val="100000"/>
              </a:lnSpc>
            </a:pP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Мещеряков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40" dirty="0">
                <a:solidFill>
                  <a:srgbClr val="3A394B"/>
                </a:solidFill>
                <a:latin typeface="Verdana"/>
                <a:cs typeface="Verdana"/>
              </a:rPr>
              <a:t>Илья</a:t>
            </a:r>
            <a:r>
              <a:rPr sz="1600" spc="-11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Александрович </a:t>
            </a:r>
            <a:r>
              <a:rPr sz="1600" spc="-140" dirty="0">
                <a:solidFill>
                  <a:srgbClr val="3A394B"/>
                </a:solidFill>
                <a:latin typeface="Verdana"/>
                <a:cs typeface="Verdana"/>
              </a:rPr>
              <a:t>тел.:</a:t>
            </a:r>
            <a:r>
              <a:rPr sz="1600" spc="-8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245" dirty="0">
                <a:solidFill>
                  <a:srgbClr val="3A394B"/>
                </a:solidFill>
                <a:latin typeface="Verdana"/>
                <a:cs typeface="Verdana"/>
              </a:rPr>
              <a:t>+7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50" dirty="0">
                <a:solidFill>
                  <a:srgbClr val="3A394B"/>
                </a:solidFill>
                <a:latin typeface="Verdana"/>
                <a:cs typeface="Verdana"/>
              </a:rPr>
              <a:t>(4855)</a:t>
            </a:r>
            <a:r>
              <a:rPr sz="1600" spc="-3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3A394B"/>
                </a:solidFill>
                <a:latin typeface="Verdana"/>
                <a:cs typeface="Verdana"/>
              </a:rPr>
              <a:t>29-00-</a:t>
            </a:r>
            <a:r>
              <a:rPr sz="1600" spc="-25" dirty="0">
                <a:solidFill>
                  <a:srgbClr val="3A394B"/>
                </a:solidFill>
                <a:latin typeface="Verdana"/>
                <a:cs typeface="Verdana"/>
              </a:rPr>
              <a:t>35,</a:t>
            </a:r>
            <a:endParaRPr sz="1600" dirty="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</a:pPr>
            <a:r>
              <a:rPr sz="1600" spc="-70" dirty="0">
                <a:solidFill>
                  <a:srgbClr val="3A394B"/>
                </a:solidFill>
                <a:latin typeface="Verdana"/>
                <a:cs typeface="Verdana"/>
              </a:rPr>
              <a:t>e-</a:t>
            </a:r>
            <a:r>
              <a:rPr sz="1600" spc="-100" dirty="0">
                <a:solidFill>
                  <a:srgbClr val="3A394B"/>
                </a:solidFill>
                <a:latin typeface="Verdana"/>
                <a:cs typeface="Verdana"/>
              </a:rPr>
              <a:t>mail:</a:t>
            </a:r>
            <a:r>
              <a:rPr sz="1600" spc="-8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  <a:hlinkClick r:id="rId3"/>
              </a:rPr>
              <a:t>econ@rybadm.ru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1600" dirty="0">
              <a:latin typeface="Verdana"/>
              <a:cs typeface="Verdana"/>
            </a:endParaRPr>
          </a:p>
          <a:p>
            <a:pPr marL="16510" marR="2261235">
              <a:lnSpc>
                <a:spcPct val="100000"/>
              </a:lnSpc>
            </a:pPr>
            <a:r>
              <a:rPr sz="1600" spc="-20" dirty="0">
                <a:solidFill>
                  <a:srgbClr val="3A394B"/>
                </a:solidFill>
                <a:latin typeface="Verdana"/>
                <a:cs typeface="Verdana"/>
              </a:rPr>
              <a:t>Директор</a:t>
            </a:r>
            <a:r>
              <a:rPr sz="1600" spc="-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департамента</a:t>
            </a:r>
            <a:r>
              <a:rPr sz="1600" spc="-1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A394B"/>
                </a:solidFill>
                <a:latin typeface="Verdana"/>
                <a:cs typeface="Verdana"/>
              </a:rPr>
              <a:t>имущественных</a:t>
            </a:r>
            <a:r>
              <a:rPr sz="1600" spc="1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A394B"/>
                </a:solidFill>
                <a:latin typeface="Verdana"/>
                <a:cs typeface="Verdana"/>
              </a:rPr>
              <a:t>и</a:t>
            </a:r>
            <a:r>
              <a:rPr sz="1600" spc="-25" dirty="0">
                <a:solidFill>
                  <a:srgbClr val="3A394B"/>
                </a:solidFill>
                <a:latin typeface="Verdana"/>
                <a:cs typeface="Verdana"/>
              </a:rPr>
              <a:t> земельных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отношений</a:t>
            </a:r>
            <a:endParaRPr sz="1600" dirty="0">
              <a:latin typeface="Verdana"/>
              <a:cs typeface="Verdana"/>
            </a:endParaRPr>
          </a:p>
          <a:p>
            <a:pPr marL="16510" marR="4634230">
              <a:lnSpc>
                <a:spcPct val="100000"/>
              </a:lnSpc>
            </a:pP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Наумова</a:t>
            </a:r>
            <a:r>
              <a:rPr sz="1600" spc="-2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A394B"/>
                </a:solidFill>
                <a:latin typeface="Verdana"/>
                <a:cs typeface="Verdana"/>
              </a:rPr>
              <a:t>Ольга</a:t>
            </a:r>
            <a:r>
              <a:rPr sz="1600" spc="-4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Николаевна </a:t>
            </a:r>
            <a:r>
              <a:rPr sz="1600" spc="-170" dirty="0">
                <a:solidFill>
                  <a:srgbClr val="3A394B"/>
                </a:solidFill>
                <a:latin typeface="Verdana"/>
                <a:cs typeface="Verdana"/>
              </a:rPr>
              <a:t>Тел.:</a:t>
            </a:r>
            <a:r>
              <a:rPr sz="1600" spc="-6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70" dirty="0">
                <a:solidFill>
                  <a:srgbClr val="3A394B"/>
                </a:solidFill>
                <a:latin typeface="Verdana"/>
                <a:cs typeface="Verdana"/>
              </a:rPr>
              <a:t>+7(4855)</a:t>
            </a:r>
            <a:r>
              <a:rPr sz="1600" spc="-5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3A394B"/>
                </a:solidFill>
                <a:latin typeface="Verdana"/>
                <a:cs typeface="Verdana"/>
              </a:rPr>
              <a:t>20-44-</a:t>
            </a:r>
            <a:r>
              <a:rPr sz="1600" spc="-140" dirty="0">
                <a:solidFill>
                  <a:srgbClr val="3A394B"/>
                </a:solidFill>
                <a:latin typeface="Verdana"/>
                <a:cs typeface="Verdana"/>
              </a:rPr>
              <a:t>74</a:t>
            </a:r>
            <a:r>
              <a:rPr sz="1600" spc="-7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3A394B"/>
                </a:solidFill>
                <a:latin typeface="Verdana"/>
                <a:cs typeface="Verdana"/>
              </a:rPr>
              <a:t>(доб.208),</a:t>
            </a:r>
            <a:endParaRPr sz="1600" dirty="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</a:pPr>
            <a:r>
              <a:rPr sz="1600" spc="-70" dirty="0">
                <a:solidFill>
                  <a:srgbClr val="3A394B"/>
                </a:solidFill>
                <a:latin typeface="Verdana"/>
                <a:cs typeface="Verdana"/>
              </a:rPr>
              <a:t>e-</a:t>
            </a:r>
            <a:r>
              <a:rPr sz="1600" spc="-100" dirty="0">
                <a:solidFill>
                  <a:srgbClr val="3A394B"/>
                </a:solidFill>
                <a:latin typeface="Verdana"/>
                <a:cs typeface="Verdana"/>
              </a:rPr>
              <a:t>mail:</a:t>
            </a:r>
            <a:r>
              <a:rPr sz="1600" spc="-9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20" dirty="0" smtClean="0">
                <a:solidFill>
                  <a:srgbClr val="3A394B"/>
                </a:solidFill>
                <a:latin typeface="Verdana"/>
                <a:cs typeface="Verdana"/>
                <a:hlinkClick r:id="rId4"/>
              </a:rPr>
              <a:t>imush@rybadm.ru</a:t>
            </a:r>
            <a:endParaRPr lang="ru-RU" sz="1600" dirty="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</a:pPr>
            <a:endParaRPr lang="ru-RU" sz="1600" dirty="0">
              <a:solidFill>
                <a:srgbClr val="3A394B"/>
              </a:solidFill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</a:pPr>
            <a:endParaRPr lang="ru-RU" sz="1600" dirty="0">
              <a:solidFill>
                <a:srgbClr val="3A394B"/>
              </a:solidFill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</a:pPr>
            <a:r>
              <a:rPr sz="1600" dirty="0" err="1" smtClean="0">
                <a:solidFill>
                  <a:srgbClr val="3A394B"/>
                </a:solidFill>
                <a:latin typeface="Verdana"/>
                <a:cs typeface="Verdana"/>
              </a:rPr>
              <a:t>Администрация</a:t>
            </a:r>
            <a:r>
              <a:rPr sz="1600" spc="-75" dirty="0" smtClean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городского</a:t>
            </a:r>
            <a:r>
              <a:rPr sz="1600" spc="-10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A394B"/>
                </a:solidFill>
                <a:latin typeface="Verdana"/>
                <a:cs typeface="Verdana"/>
              </a:rPr>
              <a:t>округа</a:t>
            </a:r>
            <a:r>
              <a:rPr sz="1600" spc="-10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A394B"/>
                </a:solidFill>
                <a:latin typeface="Verdana"/>
                <a:cs typeface="Verdana"/>
              </a:rPr>
              <a:t>город</a:t>
            </a:r>
            <a:r>
              <a:rPr sz="1600" spc="-10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A394B"/>
                </a:solidFill>
                <a:latin typeface="Verdana"/>
                <a:cs typeface="Verdana"/>
              </a:rPr>
              <a:t>Рыбинск</a:t>
            </a:r>
            <a:r>
              <a:rPr sz="1600" spc="-7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Ярославской</a:t>
            </a:r>
            <a:r>
              <a:rPr sz="1600" spc="-7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A394B"/>
                </a:solidFill>
                <a:latin typeface="Verdana"/>
                <a:cs typeface="Verdana"/>
              </a:rPr>
              <a:t>области </a:t>
            </a:r>
            <a:r>
              <a:rPr sz="1600" spc="-140" dirty="0">
                <a:solidFill>
                  <a:srgbClr val="3A394B"/>
                </a:solidFill>
                <a:latin typeface="Verdana"/>
                <a:cs typeface="Verdana"/>
              </a:rPr>
              <a:t>152900,</a:t>
            </a:r>
            <a:r>
              <a:rPr sz="1600" spc="-10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A394B"/>
                </a:solidFill>
                <a:latin typeface="Verdana"/>
                <a:cs typeface="Verdana"/>
              </a:rPr>
              <a:t>Ярославская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A394B"/>
                </a:solidFill>
                <a:latin typeface="Verdana"/>
                <a:cs typeface="Verdana"/>
              </a:rPr>
              <a:t>обл.,</a:t>
            </a:r>
            <a:r>
              <a:rPr sz="1600" spc="-9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65" dirty="0">
                <a:solidFill>
                  <a:srgbClr val="3A394B"/>
                </a:solidFill>
                <a:latin typeface="Verdana"/>
                <a:cs typeface="Verdana"/>
              </a:rPr>
              <a:t>г.</a:t>
            </a:r>
            <a:r>
              <a:rPr sz="1600" spc="-10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A394B"/>
                </a:solidFill>
                <a:latin typeface="Verdana"/>
                <a:cs typeface="Verdana"/>
              </a:rPr>
              <a:t>Рыбинск,</a:t>
            </a:r>
            <a:r>
              <a:rPr sz="1600" spc="-7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3A394B"/>
                </a:solidFill>
                <a:latin typeface="Verdana"/>
                <a:cs typeface="Verdana"/>
              </a:rPr>
              <a:t>ул.</a:t>
            </a:r>
            <a:r>
              <a:rPr sz="1600" spc="-105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A394B"/>
                </a:solidFill>
                <a:latin typeface="Verdana"/>
                <a:cs typeface="Verdana"/>
              </a:rPr>
              <a:t>Рабочая,</a:t>
            </a:r>
            <a:r>
              <a:rPr sz="1600" spc="-90" dirty="0">
                <a:solidFill>
                  <a:srgbClr val="3A394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A394B"/>
                </a:solidFill>
                <a:latin typeface="Verdana"/>
                <a:cs typeface="Verdana"/>
              </a:rPr>
              <a:t>д.1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952" y="406908"/>
            <a:ext cx="2016760" cy="586740"/>
            <a:chOff x="377952" y="406908"/>
            <a:chExt cx="2016760" cy="586740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794" y="448056"/>
              <a:ext cx="1961430" cy="448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52" y="406908"/>
              <a:ext cx="1566672" cy="586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9580" y="455676"/>
            <a:ext cx="1873250" cy="368935"/>
          </a:xfrm>
          <a:prstGeom prst="rect">
            <a:avLst/>
          </a:prstGeom>
          <a:solidFill>
            <a:srgbClr val="95004A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35" dirty="0">
                <a:solidFill>
                  <a:srgbClr val="FFFFFF"/>
                </a:solidFill>
              </a:rPr>
              <a:t>КОНТАКТЫ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"/>
            <a:ext cx="6824345" cy="633095"/>
          </a:xfrm>
          <a:custGeom>
            <a:avLst/>
            <a:gdLst/>
            <a:ahLst/>
            <a:cxnLst/>
            <a:rect l="l" t="t" r="r" b="b"/>
            <a:pathLst>
              <a:path w="6824345" h="633095">
                <a:moveTo>
                  <a:pt x="538835" y="7747"/>
                </a:moveTo>
                <a:lnTo>
                  <a:pt x="333286" y="5207"/>
                </a:lnTo>
                <a:lnTo>
                  <a:pt x="0" y="606552"/>
                </a:lnTo>
                <a:lnTo>
                  <a:pt x="0" y="616140"/>
                </a:lnTo>
                <a:lnTo>
                  <a:pt x="186601" y="622808"/>
                </a:lnTo>
                <a:lnTo>
                  <a:pt x="538835" y="7747"/>
                </a:lnTo>
                <a:close/>
              </a:path>
              <a:path w="6824345" h="633095">
                <a:moveTo>
                  <a:pt x="779919" y="7747"/>
                </a:moveTo>
                <a:lnTo>
                  <a:pt x="574382" y="5207"/>
                </a:lnTo>
                <a:lnTo>
                  <a:pt x="235877" y="615950"/>
                </a:lnTo>
                <a:lnTo>
                  <a:pt x="427710" y="622808"/>
                </a:lnTo>
                <a:lnTo>
                  <a:pt x="779919" y="7747"/>
                </a:lnTo>
                <a:close/>
              </a:path>
              <a:path w="6824345" h="633095">
                <a:moveTo>
                  <a:pt x="1024610" y="7747"/>
                </a:moveTo>
                <a:lnTo>
                  <a:pt x="819048" y="5207"/>
                </a:lnTo>
                <a:lnTo>
                  <a:pt x="480568" y="615950"/>
                </a:lnTo>
                <a:lnTo>
                  <a:pt x="672388" y="622808"/>
                </a:lnTo>
                <a:lnTo>
                  <a:pt x="1024610" y="7747"/>
                </a:lnTo>
                <a:close/>
              </a:path>
              <a:path w="6824345" h="633095">
                <a:moveTo>
                  <a:pt x="1273175" y="5207"/>
                </a:moveTo>
                <a:lnTo>
                  <a:pt x="1067600" y="7747"/>
                </a:lnTo>
                <a:lnTo>
                  <a:pt x="729094" y="621030"/>
                </a:lnTo>
                <a:lnTo>
                  <a:pt x="920927" y="620268"/>
                </a:lnTo>
                <a:lnTo>
                  <a:pt x="1273175" y="5207"/>
                </a:lnTo>
                <a:close/>
              </a:path>
              <a:path w="6824345" h="633095">
                <a:moveTo>
                  <a:pt x="1502664" y="5080"/>
                </a:moveTo>
                <a:lnTo>
                  <a:pt x="1297051" y="2540"/>
                </a:lnTo>
                <a:lnTo>
                  <a:pt x="958570" y="613283"/>
                </a:lnTo>
                <a:lnTo>
                  <a:pt x="1150404" y="620141"/>
                </a:lnTo>
                <a:lnTo>
                  <a:pt x="1502664" y="5080"/>
                </a:lnTo>
                <a:close/>
              </a:path>
              <a:path w="6824345" h="633095">
                <a:moveTo>
                  <a:pt x="1738503" y="5207"/>
                </a:moveTo>
                <a:lnTo>
                  <a:pt x="1532890" y="2667"/>
                </a:lnTo>
                <a:lnTo>
                  <a:pt x="1194409" y="613410"/>
                </a:lnTo>
                <a:lnTo>
                  <a:pt x="1386205" y="620268"/>
                </a:lnTo>
                <a:lnTo>
                  <a:pt x="1738503" y="5207"/>
                </a:lnTo>
                <a:close/>
              </a:path>
              <a:path w="6824345" h="633095">
                <a:moveTo>
                  <a:pt x="1978533" y="5207"/>
                </a:moveTo>
                <a:lnTo>
                  <a:pt x="1772920" y="2667"/>
                </a:lnTo>
                <a:lnTo>
                  <a:pt x="1434465" y="613410"/>
                </a:lnTo>
                <a:lnTo>
                  <a:pt x="1626235" y="620268"/>
                </a:lnTo>
                <a:lnTo>
                  <a:pt x="1978533" y="5207"/>
                </a:lnTo>
                <a:close/>
              </a:path>
              <a:path w="6824345" h="633095">
                <a:moveTo>
                  <a:pt x="2219579" y="5207"/>
                </a:moveTo>
                <a:lnTo>
                  <a:pt x="2013966" y="2667"/>
                </a:lnTo>
                <a:lnTo>
                  <a:pt x="1675511" y="613410"/>
                </a:lnTo>
                <a:lnTo>
                  <a:pt x="1867408" y="620268"/>
                </a:lnTo>
                <a:lnTo>
                  <a:pt x="2219579" y="5207"/>
                </a:lnTo>
                <a:close/>
              </a:path>
              <a:path w="6824345" h="633095">
                <a:moveTo>
                  <a:pt x="2464308" y="5207"/>
                </a:moveTo>
                <a:lnTo>
                  <a:pt x="2258695" y="2667"/>
                </a:lnTo>
                <a:lnTo>
                  <a:pt x="1920240" y="613410"/>
                </a:lnTo>
                <a:lnTo>
                  <a:pt x="2112010" y="620268"/>
                </a:lnTo>
                <a:lnTo>
                  <a:pt x="2464308" y="5207"/>
                </a:lnTo>
                <a:close/>
              </a:path>
              <a:path w="6824345" h="633095">
                <a:moveTo>
                  <a:pt x="2712720" y="2667"/>
                </a:moveTo>
                <a:lnTo>
                  <a:pt x="2507234" y="5207"/>
                </a:lnTo>
                <a:lnTo>
                  <a:pt x="2168779" y="618490"/>
                </a:lnTo>
                <a:lnTo>
                  <a:pt x="2360549" y="617728"/>
                </a:lnTo>
                <a:lnTo>
                  <a:pt x="2712720" y="2667"/>
                </a:lnTo>
                <a:close/>
              </a:path>
              <a:path w="6824345" h="633095">
                <a:moveTo>
                  <a:pt x="2942209" y="2540"/>
                </a:moveTo>
                <a:lnTo>
                  <a:pt x="2736723" y="0"/>
                </a:lnTo>
                <a:lnTo>
                  <a:pt x="2398268" y="610743"/>
                </a:lnTo>
                <a:lnTo>
                  <a:pt x="2590038" y="617601"/>
                </a:lnTo>
                <a:lnTo>
                  <a:pt x="2942209" y="2540"/>
                </a:lnTo>
                <a:close/>
              </a:path>
              <a:path w="6824345" h="633095">
                <a:moveTo>
                  <a:pt x="3182239" y="2540"/>
                </a:moveTo>
                <a:lnTo>
                  <a:pt x="2976753" y="0"/>
                </a:lnTo>
                <a:lnTo>
                  <a:pt x="2638298" y="610743"/>
                </a:lnTo>
                <a:lnTo>
                  <a:pt x="2830068" y="617601"/>
                </a:lnTo>
                <a:lnTo>
                  <a:pt x="3182239" y="2540"/>
                </a:lnTo>
                <a:close/>
              </a:path>
              <a:path w="6824345" h="633095">
                <a:moveTo>
                  <a:pt x="3423412" y="2540"/>
                </a:moveTo>
                <a:lnTo>
                  <a:pt x="3217799" y="0"/>
                </a:lnTo>
                <a:lnTo>
                  <a:pt x="2879344" y="610743"/>
                </a:lnTo>
                <a:lnTo>
                  <a:pt x="3071114" y="617601"/>
                </a:lnTo>
                <a:lnTo>
                  <a:pt x="3423412" y="2540"/>
                </a:lnTo>
                <a:close/>
              </a:path>
              <a:path w="6824345" h="633095">
                <a:moveTo>
                  <a:pt x="3668014" y="2540"/>
                </a:moveTo>
                <a:lnTo>
                  <a:pt x="3462528" y="0"/>
                </a:lnTo>
                <a:lnTo>
                  <a:pt x="3124073" y="610743"/>
                </a:lnTo>
                <a:lnTo>
                  <a:pt x="3315830" y="617601"/>
                </a:lnTo>
                <a:lnTo>
                  <a:pt x="3668014" y="2540"/>
                </a:lnTo>
                <a:close/>
              </a:path>
              <a:path w="6824345" h="633095">
                <a:moveTo>
                  <a:pt x="3916553" y="0"/>
                </a:moveTo>
                <a:lnTo>
                  <a:pt x="3711067" y="2540"/>
                </a:lnTo>
                <a:lnTo>
                  <a:pt x="3372612" y="615823"/>
                </a:lnTo>
                <a:lnTo>
                  <a:pt x="3564382" y="615061"/>
                </a:lnTo>
                <a:lnTo>
                  <a:pt x="3916553" y="0"/>
                </a:lnTo>
                <a:close/>
              </a:path>
              <a:path w="6824345" h="633095">
                <a:moveTo>
                  <a:pt x="4160012" y="7620"/>
                </a:moveTo>
                <a:lnTo>
                  <a:pt x="3954399" y="5080"/>
                </a:lnTo>
                <a:lnTo>
                  <a:pt x="3615944" y="615823"/>
                </a:lnTo>
                <a:lnTo>
                  <a:pt x="3807714" y="622681"/>
                </a:lnTo>
                <a:lnTo>
                  <a:pt x="4160012" y="7620"/>
                </a:lnTo>
                <a:close/>
              </a:path>
              <a:path w="6824345" h="633095">
                <a:moveTo>
                  <a:pt x="4400042" y="7620"/>
                </a:moveTo>
                <a:lnTo>
                  <a:pt x="4194429" y="5080"/>
                </a:lnTo>
                <a:lnTo>
                  <a:pt x="3855974" y="615823"/>
                </a:lnTo>
                <a:lnTo>
                  <a:pt x="4047744" y="622681"/>
                </a:lnTo>
                <a:lnTo>
                  <a:pt x="4400042" y="7620"/>
                </a:lnTo>
                <a:close/>
              </a:path>
              <a:path w="6824345" h="633095">
                <a:moveTo>
                  <a:pt x="4641088" y="7620"/>
                </a:moveTo>
                <a:lnTo>
                  <a:pt x="4435475" y="5080"/>
                </a:lnTo>
                <a:lnTo>
                  <a:pt x="4097020" y="615823"/>
                </a:lnTo>
                <a:lnTo>
                  <a:pt x="4288917" y="622681"/>
                </a:lnTo>
                <a:lnTo>
                  <a:pt x="4641088" y="7620"/>
                </a:lnTo>
                <a:close/>
              </a:path>
              <a:path w="6824345" h="633095">
                <a:moveTo>
                  <a:pt x="4885817" y="7620"/>
                </a:moveTo>
                <a:lnTo>
                  <a:pt x="4680204" y="5080"/>
                </a:lnTo>
                <a:lnTo>
                  <a:pt x="4341749" y="615823"/>
                </a:lnTo>
                <a:lnTo>
                  <a:pt x="4533519" y="622681"/>
                </a:lnTo>
                <a:lnTo>
                  <a:pt x="4885817" y="7620"/>
                </a:lnTo>
                <a:close/>
              </a:path>
              <a:path w="6824345" h="633095">
                <a:moveTo>
                  <a:pt x="5134229" y="5080"/>
                </a:moveTo>
                <a:lnTo>
                  <a:pt x="4928743" y="7620"/>
                </a:lnTo>
                <a:lnTo>
                  <a:pt x="4590288" y="620903"/>
                </a:lnTo>
                <a:lnTo>
                  <a:pt x="4782058" y="620141"/>
                </a:lnTo>
                <a:lnTo>
                  <a:pt x="5134229" y="5080"/>
                </a:lnTo>
                <a:close/>
              </a:path>
              <a:path w="6824345" h="633095">
                <a:moveTo>
                  <a:pt x="5363718" y="4953"/>
                </a:moveTo>
                <a:lnTo>
                  <a:pt x="5158232" y="2413"/>
                </a:lnTo>
                <a:lnTo>
                  <a:pt x="4819777" y="613156"/>
                </a:lnTo>
                <a:lnTo>
                  <a:pt x="5011547" y="620014"/>
                </a:lnTo>
                <a:lnTo>
                  <a:pt x="5363718" y="4953"/>
                </a:lnTo>
                <a:close/>
              </a:path>
              <a:path w="6824345" h="633095">
                <a:moveTo>
                  <a:pt x="5603748" y="4953"/>
                </a:moveTo>
                <a:lnTo>
                  <a:pt x="5398262" y="2413"/>
                </a:lnTo>
                <a:lnTo>
                  <a:pt x="5059807" y="613156"/>
                </a:lnTo>
                <a:lnTo>
                  <a:pt x="5251577" y="620014"/>
                </a:lnTo>
                <a:lnTo>
                  <a:pt x="5603748" y="4953"/>
                </a:lnTo>
                <a:close/>
              </a:path>
              <a:path w="6824345" h="633095">
                <a:moveTo>
                  <a:pt x="5844921" y="4953"/>
                </a:moveTo>
                <a:lnTo>
                  <a:pt x="5639308" y="2413"/>
                </a:lnTo>
                <a:lnTo>
                  <a:pt x="5300853" y="613156"/>
                </a:lnTo>
                <a:lnTo>
                  <a:pt x="5492623" y="620014"/>
                </a:lnTo>
                <a:lnTo>
                  <a:pt x="5844921" y="4953"/>
                </a:lnTo>
                <a:close/>
              </a:path>
              <a:path w="6824345" h="633095">
                <a:moveTo>
                  <a:pt x="6089523" y="4953"/>
                </a:moveTo>
                <a:lnTo>
                  <a:pt x="5884037" y="2413"/>
                </a:lnTo>
                <a:lnTo>
                  <a:pt x="5545582" y="613156"/>
                </a:lnTo>
                <a:lnTo>
                  <a:pt x="5737352" y="620014"/>
                </a:lnTo>
                <a:lnTo>
                  <a:pt x="6089523" y="4953"/>
                </a:lnTo>
                <a:close/>
              </a:path>
              <a:path w="6824345" h="633095">
                <a:moveTo>
                  <a:pt x="6338062" y="2413"/>
                </a:moveTo>
                <a:lnTo>
                  <a:pt x="6132576" y="4953"/>
                </a:lnTo>
                <a:lnTo>
                  <a:pt x="5794121" y="618236"/>
                </a:lnTo>
                <a:lnTo>
                  <a:pt x="5985891" y="617474"/>
                </a:lnTo>
                <a:lnTo>
                  <a:pt x="6338062" y="2413"/>
                </a:lnTo>
                <a:close/>
              </a:path>
              <a:path w="6824345" h="633095">
                <a:moveTo>
                  <a:pt x="6575298" y="17780"/>
                </a:moveTo>
                <a:lnTo>
                  <a:pt x="6369812" y="15240"/>
                </a:lnTo>
                <a:lnTo>
                  <a:pt x="6031357" y="625983"/>
                </a:lnTo>
                <a:lnTo>
                  <a:pt x="6223127" y="632841"/>
                </a:lnTo>
                <a:lnTo>
                  <a:pt x="6575298" y="17780"/>
                </a:lnTo>
                <a:close/>
              </a:path>
              <a:path w="6824345" h="633095">
                <a:moveTo>
                  <a:pt x="6823837" y="15240"/>
                </a:moveTo>
                <a:lnTo>
                  <a:pt x="6618351" y="17780"/>
                </a:lnTo>
                <a:lnTo>
                  <a:pt x="6279896" y="631063"/>
                </a:lnTo>
                <a:lnTo>
                  <a:pt x="6471666" y="630301"/>
                </a:lnTo>
                <a:lnTo>
                  <a:pt x="6823837" y="152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39738" y="0"/>
            <a:ext cx="2604770" cy="610870"/>
            <a:chOff x="6539738" y="0"/>
            <a:chExt cx="2604770" cy="610870"/>
          </a:xfrm>
        </p:grpSpPr>
        <p:sp>
          <p:nvSpPr>
            <p:cNvPr id="4" name="object 4"/>
            <p:cNvSpPr/>
            <p:nvPr/>
          </p:nvSpPr>
          <p:spPr>
            <a:xfrm>
              <a:off x="6539738" y="0"/>
              <a:ext cx="2604770" cy="610870"/>
            </a:xfrm>
            <a:custGeom>
              <a:avLst/>
              <a:gdLst/>
              <a:ahLst/>
              <a:cxnLst/>
              <a:rect l="l" t="t" r="r" b="b"/>
              <a:pathLst>
                <a:path w="2604770" h="610870">
                  <a:moveTo>
                    <a:pt x="541540" y="0"/>
                  </a:moveTo>
                  <a:lnTo>
                    <a:pt x="334721" y="0"/>
                  </a:lnTo>
                  <a:lnTo>
                    <a:pt x="0" y="604012"/>
                  </a:lnTo>
                  <a:lnTo>
                    <a:pt x="191770" y="610870"/>
                  </a:lnTo>
                  <a:lnTo>
                    <a:pt x="541540" y="0"/>
                  </a:lnTo>
                  <a:close/>
                </a:path>
                <a:path w="2604770" h="610870">
                  <a:moveTo>
                    <a:pt x="782701" y="0"/>
                  </a:moveTo>
                  <a:lnTo>
                    <a:pt x="575767" y="0"/>
                  </a:lnTo>
                  <a:lnTo>
                    <a:pt x="241046" y="604012"/>
                  </a:lnTo>
                  <a:lnTo>
                    <a:pt x="432816" y="610870"/>
                  </a:lnTo>
                  <a:lnTo>
                    <a:pt x="782701" y="0"/>
                  </a:lnTo>
                  <a:close/>
                </a:path>
                <a:path w="2604770" h="610870">
                  <a:moveTo>
                    <a:pt x="1027315" y="0"/>
                  </a:moveTo>
                  <a:lnTo>
                    <a:pt x="820496" y="0"/>
                  </a:lnTo>
                  <a:lnTo>
                    <a:pt x="485775" y="604139"/>
                  </a:lnTo>
                  <a:lnTo>
                    <a:pt x="677545" y="610870"/>
                  </a:lnTo>
                  <a:lnTo>
                    <a:pt x="1027315" y="0"/>
                  </a:lnTo>
                  <a:close/>
                </a:path>
                <a:path w="2604770" h="610870">
                  <a:moveTo>
                    <a:pt x="1274394" y="0"/>
                  </a:moveTo>
                  <a:lnTo>
                    <a:pt x="1070444" y="0"/>
                  </a:lnTo>
                  <a:lnTo>
                    <a:pt x="734314" y="609219"/>
                  </a:lnTo>
                  <a:lnTo>
                    <a:pt x="926084" y="608330"/>
                  </a:lnTo>
                  <a:lnTo>
                    <a:pt x="1274394" y="0"/>
                  </a:lnTo>
                  <a:close/>
                </a:path>
                <a:path w="2604770" h="610870">
                  <a:moveTo>
                    <a:pt x="1503807" y="0"/>
                  </a:moveTo>
                  <a:lnTo>
                    <a:pt x="1297038" y="0"/>
                  </a:lnTo>
                  <a:lnTo>
                    <a:pt x="963676" y="601345"/>
                  </a:lnTo>
                  <a:lnTo>
                    <a:pt x="1155573" y="608203"/>
                  </a:lnTo>
                  <a:lnTo>
                    <a:pt x="1503807" y="0"/>
                  </a:lnTo>
                  <a:close/>
                </a:path>
                <a:path w="2604770" h="610870">
                  <a:moveTo>
                    <a:pt x="1739722" y="0"/>
                  </a:moveTo>
                  <a:lnTo>
                    <a:pt x="1532953" y="0"/>
                  </a:lnTo>
                  <a:lnTo>
                    <a:pt x="1199515" y="601599"/>
                  </a:lnTo>
                  <a:lnTo>
                    <a:pt x="1391412" y="608330"/>
                  </a:lnTo>
                  <a:lnTo>
                    <a:pt x="1739722" y="0"/>
                  </a:lnTo>
                  <a:close/>
                </a:path>
                <a:path w="2604770" h="610870">
                  <a:moveTo>
                    <a:pt x="1979752" y="0"/>
                  </a:moveTo>
                  <a:lnTo>
                    <a:pt x="1772983" y="0"/>
                  </a:lnTo>
                  <a:lnTo>
                    <a:pt x="1439545" y="601472"/>
                  </a:lnTo>
                  <a:lnTo>
                    <a:pt x="1631442" y="608330"/>
                  </a:lnTo>
                  <a:lnTo>
                    <a:pt x="1979752" y="0"/>
                  </a:lnTo>
                  <a:close/>
                </a:path>
                <a:path w="2604770" h="610870">
                  <a:moveTo>
                    <a:pt x="2220798" y="0"/>
                  </a:moveTo>
                  <a:lnTo>
                    <a:pt x="2014029" y="0"/>
                  </a:lnTo>
                  <a:lnTo>
                    <a:pt x="1680718" y="601472"/>
                  </a:lnTo>
                  <a:lnTo>
                    <a:pt x="1872488" y="608330"/>
                  </a:lnTo>
                  <a:lnTo>
                    <a:pt x="2220798" y="0"/>
                  </a:lnTo>
                  <a:close/>
                </a:path>
                <a:path w="2604770" h="610870">
                  <a:moveTo>
                    <a:pt x="2465527" y="0"/>
                  </a:moveTo>
                  <a:lnTo>
                    <a:pt x="2258758" y="0"/>
                  </a:lnTo>
                  <a:lnTo>
                    <a:pt x="1925320" y="601599"/>
                  </a:lnTo>
                  <a:lnTo>
                    <a:pt x="2117217" y="608330"/>
                  </a:lnTo>
                  <a:lnTo>
                    <a:pt x="2465527" y="0"/>
                  </a:lnTo>
                  <a:close/>
                </a:path>
                <a:path w="2604770" h="610870">
                  <a:moveTo>
                    <a:pt x="2604262" y="5715"/>
                  </a:moveTo>
                  <a:lnTo>
                    <a:pt x="2562110" y="0"/>
                  </a:lnTo>
                  <a:lnTo>
                    <a:pt x="2508720" y="0"/>
                  </a:lnTo>
                  <a:lnTo>
                    <a:pt x="2173859" y="606679"/>
                  </a:lnTo>
                  <a:lnTo>
                    <a:pt x="2365756" y="605790"/>
                  </a:lnTo>
                  <a:lnTo>
                    <a:pt x="2604262" y="66713"/>
                  </a:lnTo>
                  <a:lnTo>
                    <a:pt x="2604262" y="571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7760" y="120395"/>
              <a:ext cx="300355" cy="340360"/>
            </a:xfrm>
            <a:custGeom>
              <a:avLst/>
              <a:gdLst/>
              <a:ahLst/>
              <a:cxnLst/>
              <a:rect l="l" t="t" r="r" b="b"/>
              <a:pathLst>
                <a:path w="300354" h="340359">
                  <a:moveTo>
                    <a:pt x="300227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300227" y="339851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6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ЧАСТНЫЕ</a:t>
            </a:r>
            <a:r>
              <a:rPr spc="-40" dirty="0"/>
              <a:t> </a:t>
            </a:r>
            <a:r>
              <a:rPr spc="-170" dirty="0"/>
              <a:t>ИНВЕСТИЦИОННЫЕ</a:t>
            </a:r>
            <a:r>
              <a:rPr spc="-40" dirty="0"/>
              <a:t> </a:t>
            </a:r>
            <a:r>
              <a:rPr spc="-50" dirty="0"/>
              <a:t>ПЛОЩАДКИ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8658" y="151003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6212" y="692530"/>
          <a:ext cx="8518524" cy="593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1739900"/>
                <a:gridCol w="2964815"/>
                <a:gridCol w="3481704"/>
              </a:tblGrid>
              <a:tr h="624840">
                <a:tc>
                  <a:txBody>
                    <a:bodyPr/>
                    <a:lstStyle/>
                    <a:p>
                      <a:pPr marL="13970" marR="6032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№ 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п/п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Название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компании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8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Адрес,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</a:t>
                      </a:r>
                      <a:r>
                        <a:rPr sz="1200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номер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3970" indent="-1803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(здания),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территориальная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зона,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вид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разрешенного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использования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Имущественный</a:t>
                      </a:r>
                      <a:r>
                        <a:rPr sz="1200" b="1" spc="-3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комплекс</a:t>
                      </a:r>
                      <a:r>
                        <a:rPr sz="1200" b="1" spc="-1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200" b="1" spc="-5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ул.</a:t>
                      </a:r>
                      <a:r>
                        <a:rPr sz="1200" b="1" spc="1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Нобелевская</a:t>
                      </a:r>
                      <a:r>
                        <a:rPr sz="1200" b="1" spc="-4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(территория</a:t>
                      </a:r>
                      <a:r>
                        <a:rPr sz="1200" b="1" spc="-3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Рыбинской</a:t>
                      </a:r>
                      <a:r>
                        <a:rPr sz="1200" b="1" spc="1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нефтебазы)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R="52705" algn="r">
                        <a:lnSpc>
                          <a:spcPts val="142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70" marR="6261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Общество</a:t>
                      </a:r>
                      <a:r>
                        <a:rPr sz="1200" spc="1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ограниченной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ответственностью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 marR="454025">
                        <a:lnSpc>
                          <a:spcPct val="100000"/>
                        </a:lnSpc>
                      </a:pP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«Газпромнефть-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Терминал»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420"/>
                        </a:lnSpc>
                      </a:pP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Нобелевская,</a:t>
                      </a:r>
                      <a:r>
                        <a:rPr sz="1200" spc="-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>
                        <a:lnSpc>
                          <a:spcPts val="136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76:20:120201:13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1019175">
                        <a:lnSpc>
                          <a:spcPts val="144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413145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м.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52705" algn="r">
                        <a:lnSpc>
                          <a:spcPts val="142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420"/>
                        </a:lnSpc>
                      </a:pP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Нобелевская,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>
                        <a:lnSpc>
                          <a:spcPts val="136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76:20:120201:12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1102995">
                        <a:lnSpc>
                          <a:spcPts val="144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17428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м.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52705" algn="r">
                        <a:lnSpc>
                          <a:spcPts val="142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948055">
                        <a:lnSpc>
                          <a:spcPts val="1440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Нобелевская 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76:20:120201:24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1076960">
                        <a:lnSpc>
                          <a:spcPts val="144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5505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 </a:t>
                      </a: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эксплуатации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причала</a:t>
                      </a: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52705" algn="r">
                        <a:lnSpc>
                          <a:spcPts val="142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ts val="136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76:20:120201:25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ts val="1360"/>
                        </a:lnSpc>
                      </a:pP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эксплуатации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причала</a:t>
                      </a: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Имущественный</a:t>
                      </a:r>
                      <a:r>
                        <a:rPr sz="1200" b="1" spc="-3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комплекс</a:t>
                      </a:r>
                      <a:r>
                        <a:rPr sz="1200" b="1" spc="-1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АО</a:t>
                      </a:r>
                      <a:r>
                        <a:rPr sz="1200" b="1" spc="1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«Рыбинский</a:t>
                      </a:r>
                      <a:r>
                        <a:rPr sz="1200" b="1" spc="2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завод</a:t>
                      </a:r>
                      <a:r>
                        <a:rPr sz="1200" b="1" spc="-3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приборостроения»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 marR="52705" algn="r">
                        <a:lnSpc>
                          <a:spcPts val="142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70" marR="53340">
                        <a:lnSpc>
                          <a:spcPct val="100000"/>
                        </a:lnSpc>
                      </a:pPr>
                      <a:r>
                        <a:rPr sz="1200" spc="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«Рыбинский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завод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приборостроения»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201295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Серова,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№2,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>
                        <a:lnSpc>
                          <a:spcPts val="1310"/>
                        </a:lnSpc>
                      </a:pP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76:20:060224:176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212312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marR="4540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3000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R="75565" algn="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24765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№13,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3-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этаж/76:20:060224:177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2593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П4.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marR="4540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2600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R="52705" algn="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83515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r>
                        <a:rPr sz="1200" spc="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№23а, </a:t>
                      </a:r>
                      <a:r>
                        <a:rPr sz="1200" spc="-1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2-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этаж/76:20:060224:113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П4.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marR="4540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3500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R="52705" algn="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этаж/76:20:060224:176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45402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6000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R="52705" algn="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24765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№31,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3-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этаж/76:20:060224:176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ts val="135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600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52705" algn="r">
                        <a:lnSpc>
                          <a:spcPts val="143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52400">
                        <a:lnSpc>
                          <a:spcPts val="1440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Юго-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западная</a:t>
                      </a:r>
                      <a:r>
                        <a:rPr sz="1200" spc="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промышленная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зона, 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д. 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5/76:20:070809:50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889000">
                        <a:lnSpc>
                          <a:spcPts val="144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38197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П5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12507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"/>
            <a:ext cx="6824345" cy="633095"/>
          </a:xfrm>
          <a:custGeom>
            <a:avLst/>
            <a:gdLst/>
            <a:ahLst/>
            <a:cxnLst/>
            <a:rect l="l" t="t" r="r" b="b"/>
            <a:pathLst>
              <a:path w="6824345" h="633095">
                <a:moveTo>
                  <a:pt x="538835" y="7747"/>
                </a:moveTo>
                <a:lnTo>
                  <a:pt x="333286" y="5207"/>
                </a:lnTo>
                <a:lnTo>
                  <a:pt x="0" y="606552"/>
                </a:lnTo>
                <a:lnTo>
                  <a:pt x="0" y="616140"/>
                </a:lnTo>
                <a:lnTo>
                  <a:pt x="186601" y="622808"/>
                </a:lnTo>
                <a:lnTo>
                  <a:pt x="538835" y="7747"/>
                </a:lnTo>
                <a:close/>
              </a:path>
              <a:path w="6824345" h="633095">
                <a:moveTo>
                  <a:pt x="779919" y="7747"/>
                </a:moveTo>
                <a:lnTo>
                  <a:pt x="574382" y="5207"/>
                </a:lnTo>
                <a:lnTo>
                  <a:pt x="235877" y="615950"/>
                </a:lnTo>
                <a:lnTo>
                  <a:pt x="427710" y="622808"/>
                </a:lnTo>
                <a:lnTo>
                  <a:pt x="779919" y="7747"/>
                </a:lnTo>
                <a:close/>
              </a:path>
              <a:path w="6824345" h="633095">
                <a:moveTo>
                  <a:pt x="1024610" y="7747"/>
                </a:moveTo>
                <a:lnTo>
                  <a:pt x="819048" y="5207"/>
                </a:lnTo>
                <a:lnTo>
                  <a:pt x="480568" y="615950"/>
                </a:lnTo>
                <a:lnTo>
                  <a:pt x="672388" y="622808"/>
                </a:lnTo>
                <a:lnTo>
                  <a:pt x="1024610" y="7747"/>
                </a:lnTo>
                <a:close/>
              </a:path>
              <a:path w="6824345" h="633095">
                <a:moveTo>
                  <a:pt x="1273175" y="5207"/>
                </a:moveTo>
                <a:lnTo>
                  <a:pt x="1067600" y="7747"/>
                </a:lnTo>
                <a:lnTo>
                  <a:pt x="729094" y="621030"/>
                </a:lnTo>
                <a:lnTo>
                  <a:pt x="920927" y="620268"/>
                </a:lnTo>
                <a:lnTo>
                  <a:pt x="1273175" y="5207"/>
                </a:lnTo>
                <a:close/>
              </a:path>
              <a:path w="6824345" h="633095">
                <a:moveTo>
                  <a:pt x="1502664" y="5080"/>
                </a:moveTo>
                <a:lnTo>
                  <a:pt x="1297051" y="2540"/>
                </a:lnTo>
                <a:lnTo>
                  <a:pt x="958570" y="613283"/>
                </a:lnTo>
                <a:lnTo>
                  <a:pt x="1150404" y="620141"/>
                </a:lnTo>
                <a:lnTo>
                  <a:pt x="1502664" y="5080"/>
                </a:lnTo>
                <a:close/>
              </a:path>
              <a:path w="6824345" h="633095">
                <a:moveTo>
                  <a:pt x="1738503" y="5207"/>
                </a:moveTo>
                <a:lnTo>
                  <a:pt x="1532890" y="2667"/>
                </a:lnTo>
                <a:lnTo>
                  <a:pt x="1194409" y="613410"/>
                </a:lnTo>
                <a:lnTo>
                  <a:pt x="1386205" y="620268"/>
                </a:lnTo>
                <a:lnTo>
                  <a:pt x="1738503" y="5207"/>
                </a:lnTo>
                <a:close/>
              </a:path>
              <a:path w="6824345" h="633095">
                <a:moveTo>
                  <a:pt x="1978533" y="5207"/>
                </a:moveTo>
                <a:lnTo>
                  <a:pt x="1772920" y="2667"/>
                </a:lnTo>
                <a:lnTo>
                  <a:pt x="1434465" y="613410"/>
                </a:lnTo>
                <a:lnTo>
                  <a:pt x="1626235" y="620268"/>
                </a:lnTo>
                <a:lnTo>
                  <a:pt x="1978533" y="5207"/>
                </a:lnTo>
                <a:close/>
              </a:path>
              <a:path w="6824345" h="633095">
                <a:moveTo>
                  <a:pt x="2219579" y="5207"/>
                </a:moveTo>
                <a:lnTo>
                  <a:pt x="2013966" y="2667"/>
                </a:lnTo>
                <a:lnTo>
                  <a:pt x="1675511" y="613410"/>
                </a:lnTo>
                <a:lnTo>
                  <a:pt x="1867408" y="620268"/>
                </a:lnTo>
                <a:lnTo>
                  <a:pt x="2219579" y="5207"/>
                </a:lnTo>
                <a:close/>
              </a:path>
              <a:path w="6824345" h="633095">
                <a:moveTo>
                  <a:pt x="2464308" y="5207"/>
                </a:moveTo>
                <a:lnTo>
                  <a:pt x="2258695" y="2667"/>
                </a:lnTo>
                <a:lnTo>
                  <a:pt x="1920240" y="613410"/>
                </a:lnTo>
                <a:lnTo>
                  <a:pt x="2112010" y="620268"/>
                </a:lnTo>
                <a:lnTo>
                  <a:pt x="2464308" y="5207"/>
                </a:lnTo>
                <a:close/>
              </a:path>
              <a:path w="6824345" h="633095">
                <a:moveTo>
                  <a:pt x="2712720" y="2667"/>
                </a:moveTo>
                <a:lnTo>
                  <a:pt x="2507234" y="5207"/>
                </a:lnTo>
                <a:lnTo>
                  <a:pt x="2168779" y="618490"/>
                </a:lnTo>
                <a:lnTo>
                  <a:pt x="2360549" y="617728"/>
                </a:lnTo>
                <a:lnTo>
                  <a:pt x="2712720" y="2667"/>
                </a:lnTo>
                <a:close/>
              </a:path>
              <a:path w="6824345" h="633095">
                <a:moveTo>
                  <a:pt x="2942209" y="2540"/>
                </a:moveTo>
                <a:lnTo>
                  <a:pt x="2736723" y="0"/>
                </a:lnTo>
                <a:lnTo>
                  <a:pt x="2398268" y="610743"/>
                </a:lnTo>
                <a:lnTo>
                  <a:pt x="2590038" y="617601"/>
                </a:lnTo>
                <a:lnTo>
                  <a:pt x="2942209" y="2540"/>
                </a:lnTo>
                <a:close/>
              </a:path>
              <a:path w="6824345" h="633095">
                <a:moveTo>
                  <a:pt x="3182239" y="2540"/>
                </a:moveTo>
                <a:lnTo>
                  <a:pt x="2976753" y="0"/>
                </a:lnTo>
                <a:lnTo>
                  <a:pt x="2638298" y="610743"/>
                </a:lnTo>
                <a:lnTo>
                  <a:pt x="2830068" y="617601"/>
                </a:lnTo>
                <a:lnTo>
                  <a:pt x="3182239" y="2540"/>
                </a:lnTo>
                <a:close/>
              </a:path>
              <a:path w="6824345" h="633095">
                <a:moveTo>
                  <a:pt x="3423412" y="2540"/>
                </a:moveTo>
                <a:lnTo>
                  <a:pt x="3217799" y="0"/>
                </a:lnTo>
                <a:lnTo>
                  <a:pt x="2879344" y="610743"/>
                </a:lnTo>
                <a:lnTo>
                  <a:pt x="3071114" y="617601"/>
                </a:lnTo>
                <a:lnTo>
                  <a:pt x="3423412" y="2540"/>
                </a:lnTo>
                <a:close/>
              </a:path>
              <a:path w="6824345" h="633095">
                <a:moveTo>
                  <a:pt x="3668014" y="2540"/>
                </a:moveTo>
                <a:lnTo>
                  <a:pt x="3462528" y="0"/>
                </a:lnTo>
                <a:lnTo>
                  <a:pt x="3124073" y="610743"/>
                </a:lnTo>
                <a:lnTo>
                  <a:pt x="3315830" y="617601"/>
                </a:lnTo>
                <a:lnTo>
                  <a:pt x="3668014" y="2540"/>
                </a:lnTo>
                <a:close/>
              </a:path>
              <a:path w="6824345" h="633095">
                <a:moveTo>
                  <a:pt x="3916553" y="0"/>
                </a:moveTo>
                <a:lnTo>
                  <a:pt x="3711067" y="2540"/>
                </a:lnTo>
                <a:lnTo>
                  <a:pt x="3372612" y="615823"/>
                </a:lnTo>
                <a:lnTo>
                  <a:pt x="3564382" y="615061"/>
                </a:lnTo>
                <a:lnTo>
                  <a:pt x="3916553" y="0"/>
                </a:lnTo>
                <a:close/>
              </a:path>
              <a:path w="6824345" h="633095">
                <a:moveTo>
                  <a:pt x="4160012" y="7620"/>
                </a:moveTo>
                <a:lnTo>
                  <a:pt x="3954399" y="5080"/>
                </a:lnTo>
                <a:lnTo>
                  <a:pt x="3615944" y="615823"/>
                </a:lnTo>
                <a:lnTo>
                  <a:pt x="3807714" y="622681"/>
                </a:lnTo>
                <a:lnTo>
                  <a:pt x="4160012" y="7620"/>
                </a:lnTo>
                <a:close/>
              </a:path>
              <a:path w="6824345" h="633095">
                <a:moveTo>
                  <a:pt x="4400042" y="7620"/>
                </a:moveTo>
                <a:lnTo>
                  <a:pt x="4194429" y="5080"/>
                </a:lnTo>
                <a:lnTo>
                  <a:pt x="3855974" y="615823"/>
                </a:lnTo>
                <a:lnTo>
                  <a:pt x="4047744" y="622681"/>
                </a:lnTo>
                <a:lnTo>
                  <a:pt x="4400042" y="7620"/>
                </a:lnTo>
                <a:close/>
              </a:path>
              <a:path w="6824345" h="633095">
                <a:moveTo>
                  <a:pt x="4641088" y="7620"/>
                </a:moveTo>
                <a:lnTo>
                  <a:pt x="4435475" y="5080"/>
                </a:lnTo>
                <a:lnTo>
                  <a:pt x="4097020" y="615823"/>
                </a:lnTo>
                <a:lnTo>
                  <a:pt x="4288917" y="622681"/>
                </a:lnTo>
                <a:lnTo>
                  <a:pt x="4641088" y="7620"/>
                </a:lnTo>
                <a:close/>
              </a:path>
              <a:path w="6824345" h="633095">
                <a:moveTo>
                  <a:pt x="4885817" y="7620"/>
                </a:moveTo>
                <a:lnTo>
                  <a:pt x="4680204" y="5080"/>
                </a:lnTo>
                <a:lnTo>
                  <a:pt x="4341749" y="615823"/>
                </a:lnTo>
                <a:lnTo>
                  <a:pt x="4533519" y="622681"/>
                </a:lnTo>
                <a:lnTo>
                  <a:pt x="4885817" y="7620"/>
                </a:lnTo>
                <a:close/>
              </a:path>
              <a:path w="6824345" h="633095">
                <a:moveTo>
                  <a:pt x="5134229" y="5080"/>
                </a:moveTo>
                <a:lnTo>
                  <a:pt x="4928743" y="7620"/>
                </a:lnTo>
                <a:lnTo>
                  <a:pt x="4590288" y="620903"/>
                </a:lnTo>
                <a:lnTo>
                  <a:pt x="4782058" y="620141"/>
                </a:lnTo>
                <a:lnTo>
                  <a:pt x="5134229" y="5080"/>
                </a:lnTo>
                <a:close/>
              </a:path>
              <a:path w="6824345" h="633095">
                <a:moveTo>
                  <a:pt x="5363718" y="4953"/>
                </a:moveTo>
                <a:lnTo>
                  <a:pt x="5158232" y="2413"/>
                </a:lnTo>
                <a:lnTo>
                  <a:pt x="4819777" y="613156"/>
                </a:lnTo>
                <a:lnTo>
                  <a:pt x="5011547" y="620014"/>
                </a:lnTo>
                <a:lnTo>
                  <a:pt x="5363718" y="4953"/>
                </a:lnTo>
                <a:close/>
              </a:path>
              <a:path w="6824345" h="633095">
                <a:moveTo>
                  <a:pt x="5603748" y="4953"/>
                </a:moveTo>
                <a:lnTo>
                  <a:pt x="5398262" y="2413"/>
                </a:lnTo>
                <a:lnTo>
                  <a:pt x="5059807" y="613156"/>
                </a:lnTo>
                <a:lnTo>
                  <a:pt x="5251577" y="620014"/>
                </a:lnTo>
                <a:lnTo>
                  <a:pt x="5603748" y="4953"/>
                </a:lnTo>
                <a:close/>
              </a:path>
              <a:path w="6824345" h="633095">
                <a:moveTo>
                  <a:pt x="5844921" y="4953"/>
                </a:moveTo>
                <a:lnTo>
                  <a:pt x="5639308" y="2413"/>
                </a:lnTo>
                <a:lnTo>
                  <a:pt x="5300853" y="613156"/>
                </a:lnTo>
                <a:lnTo>
                  <a:pt x="5492623" y="620014"/>
                </a:lnTo>
                <a:lnTo>
                  <a:pt x="5844921" y="4953"/>
                </a:lnTo>
                <a:close/>
              </a:path>
              <a:path w="6824345" h="633095">
                <a:moveTo>
                  <a:pt x="6089523" y="4953"/>
                </a:moveTo>
                <a:lnTo>
                  <a:pt x="5884037" y="2413"/>
                </a:lnTo>
                <a:lnTo>
                  <a:pt x="5545582" y="613156"/>
                </a:lnTo>
                <a:lnTo>
                  <a:pt x="5737352" y="620014"/>
                </a:lnTo>
                <a:lnTo>
                  <a:pt x="6089523" y="4953"/>
                </a:lnTo>
                <a:close/>
              </a:path>
              <a:path w="6824345" h="633095">
                <a:moveTo>
                  <a:pt x="6338062" y="2413"/>
                </a:moveTo>
                <a:lnTo>
                  <a:pt x="6132576" y="4953"/>
                </a:lnTo>
                <a:lnTo>
                  <a:pt x="5794121" y="618236"/>
                </a:lnTo>
                <a:lnTo>
                  <a:pt x="5985891" y="617474"/>
                </a:lnTo>
                <a:lnTo>
                  <a:pt x="6338062" y="2413"/>
                </a:lnTo>
                <a:close/>
              </a:path>
              <a:path w="6824345" h="633095">
                <a:moveTo>
                  <a:pt x="6575298" y="17780"/>
                </a:moveTo>
                <a:lnTo>
                  <a:pt x="6369812" y="15240"/>
                </a:lnTo>
                <a:lnTo>
                  <a:pt x="6031357" y="625983"/>
                </a:lnTo>
                <a:lnTo>
                  <a:pt x="6223127" y="632841"/>
                </a:lnTo>
                <a:lnTo>
                  <a:pt x="6575298" y="17780"/>
                </a:lnTo>
                <a:close/>
              </a:path>
              <a:path w="6824345" h="633095">
                <a:moveTo>
                  <a:pt x="6823837" y="15240"/>
                </a:moveTo>
                <a:lnTo>
                  <a:pt x="6618351" y="17780"/>
                </a:lnTo>
                <a:lnTo>
                  <a:pt x="6279896" y="631063"/>
                </a:lnTo>
                <a:lnTo>
                  <a:pt x="6471666" y="630301"/>
                </a:lnTo>
                <a:lnTo>
                  <a:pt x="6823837" y="152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39738" y="0"/>
            <a:ext cx="2604770" cy="610870"/>
            <a:chOff x="6539738" y="0"/>
            <a:chExt cx="2604770" cy="610870"/>
          </a:xfrm>
        </p:grpSpPr>
        <p:sp>
          <p:nvSpPr>
            <p:cNvPr id="4" name="object 4"/>
            <p:cNvSpPr/>
            <p:nvPr/>
          </p:nvSpPr>
          <p:spPr>
            <a:xfrm>
              <a:off x="6539738" y="0"/>
              <a:ext cx="2604770" cy="610870"/>
            </a:xfrm>
            <a:custGeom>
              <a:avLst/>
              <a:gdLst/>
              <a:ahLst/>
              <a:cxnLst/>
              <a:rect l="l" t="t" r="r" b="b"/>
              <a:pathLst>
                <a:path w="2604770" h="610870">
                  <a:moveTo>
                    <a:pt x="541540" y="0"/>
                  </a:moveTo>
                  <a:lnTo>
                    <a:pt x="334721" y="0"/>
                  </a:lnTo>
                  <a:lnTo>
                    <a:pt x="0" y="604012"/>
                  </a:lnTo>
                  <a:lnTo>
                    <a:pt x="191770" y="610870"/>
                  </a:lnTo>
                  <a:lnTo>
                    <a:pt x="541540" y="0"/>
                  </a:lnTo>
                  <a:close/>
                </a:path>
                <a:path w="2604770" h="610870">
                  <a:moveTo>
                    <a:pt x="782701" y="0"/>
                  </a:moveTo>
                  <a:lnTo>
                    <a:pt x="575767" y="0"/>
                  </a:lnTo>
                  <a:lnTo>
                    <a:pt x="241046" y="604012"/>
                  </a:lnTo>
                  <a:lnTo>
                    <a:pt x="432816" y="610870"/>
                  </a:lnTo>
                  <a:lnTo>
                    <a:pt x="782701" y="0"/>
                  </a:lnTo>
                  <a:close/>
                </a:path>
                <a:path w="2604770" h="610870">
                  <a:moveTo>
                    <a:pt x="1027315" y="0"/>
                  </a:moveTo>
                  <a:lnTo>
                    <a:pt x="820496" y="0"/>
                  </a:lnTo>
                  <a:lnTo>
                    <a:pt x="485775" y="604139"/>
                  </a:lnTo>
                  <a:lnTo>
                    <a:pt x="677545" y="610870"/>
                  </a:lnTo>
                  <a:lnTo>
                    <a:pt x="1027315" y="0"/>
                  </a:lnTo>
                  <a:close/>
                </a:path>
                <a:path w="2604770" h="610870">
                  <a:moveTo>
                    <a:pt x="1274394" y="0"/>
                  </a:moveTo>
                  <a:lnTo>
                    <a:pt x="1070444" y="0"/>
                  </a:lnTo>
                  <a:lnTo>
                    <a:pt x="734314" y="609219"/>
                  </a:lnTo>
                  <a:lnTo>
                    <a:pt x="926084" y="608330"/>
                  </a:lnTo>
                  <a:lnTo>
                    <a:pt x="1274394" y="0"/>
                  </a:lnTo>
                  <a:close/>
                </a:path>
                <a:path w="2604770" h="610870">
                  <a:moveTo>
                    <a:pt x="1503807" y="0"/>
                  </a:moveTo>
                  <a:lnTo>
                    <a:pt x="1297038" y="0"/>
                  </a:lnTo>
                  <a:lnTo>
                    <a:pt x="963676" y="601345"/>
                  </a:lnTo>
                  <a:lnTo>
                    <a:pt x="1155573" y="608203"/>
                  </a:lnTo>
                  <a:lnTo>
                    <a:pt x="1503807" y="0"/>
                  </a:lnTo>
                  <a:close/>
                </a:path>
                <a:path w="2604770" h="610870">
                  <a:moveTo>
                    <a:pt x="1739722" y="0"/>
                  </a:moveTo>
                  <a:lnTo>
                    <a:pt x="1532953" y="0"/>
                  </a:lnTo>
                  <a:lnTo>
                    <a:pt x="1199515" y="601599"/>
                  </a:lnTo>
                  <a:lnTo>
                    <a:pt x="1391412" y="608330"/>
                  </a:lnTo>
                  <a:lnTo>
                    <a:pt x="1739722" y="0"/>
                  </a:lnTo>
                  <a:close/>
                </a:path>
                <a:path w="2604770" h="610870">
                  <a:moveTo>
                    <a:pt x="1979752" y="0"/>
                  </a:moveTo>
                  <a:lnTo>
                    <a:pt x="1772983" y="0"/>
                  </a:lnTo>
                  <a:lnTo>
                    <a:pt x="1439545" y="601472"/>
                  </a:lnTo>
                  <a:lnTo>
                    <a:pt x="1631442" y="608330"/>
                  </a:lnTo>
                  <a:lnTo>
                    <a:pt x="1979752" y="0"/>
                  </a:lnTo>
                  <a:close/>
                </a:path>
                <a:path w="2604770" h="610870">
                  <a:moveTo>
                    <a:pt x="2220798" y="0"/>
                  </a:moveTo>
                  <a:lnTo>
                    <a:pt x="2014029" y="0"/>
                  </a:lnTo>
                  <a:lnTo>
                    <a:pt x="1680718" y="601472"/>
                  </a:lnTo>
                  <a:lnTo>
                    <a:pt x="1872488" y="608330"/>
                  </a:lnTo>
                  <a:lnTo>
                    <a:pt x="2220798" y="0"/>
                  </a:lnTo>
                  <a:close/>
                </a:path>
                <a:path w="2604770" h="610870">
                  <a:moveTo>
                    <a:pt x="2465527" y="0"/>
                  </a:moveTo>
                  <a:lnTo>
                    <a:pt x="2258758" y="0"/>
                  </a:lnTo>
                  <a:lnTo>
                    <a:pt x="1925320" y="601599"/>
                  </a:lnTo>
                  <a:lnTo>
                    <a:pt x="2117217" y="608330"/>
                  </a:lnTo>
                  <a:lnTo>
                    <a:pt x="2465527" y="0"/>
                  </a:lnTo>
                  <a:close/>
                </a:path>
                <a:path w="2604770" h="610870">
                  <a:moveTo>
                    <a:pt x="2604262" y="5715"/>
                  </a:moveTo>
                  <a:lnTo>
                    <a:pt x="2562110" y="0"/>
                  </a:lnTo>
                  <a:lnTo>
                    <a:pt x="2508720" y="0"/>
                  </a:lnTo>
                  <a:lnTo>
                    <a:pt x="2173859" y="606679"/>
                  </a:lnTo>
                  <a:lnTo>
                    <a:pt x="2365756" y="605790"/>
                  </a:lnTo>
                  <a:lnTo>
                    <a:pt x="2604262" y="66713"/>
                  </a:lnTo>
                  <a:lnTo>
                    <a:pt x="2604262" y="571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7760" y="120395"/>
              <a:ext cx="300355" cy="340360"/>
            </a:xfrm>
            <a:custGeom>
              <a:avLst/>
              <a:gdLst/>
              <a:ahLst/>
              <a:cxnLst/>
              <a:rect l="l" t="t" r="r" b="b"/>
              <a:pathLst>
                <a:path w="300354" h="340359">
                  <a:moveTo>
                    <a:pt x="300227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300227" y="339851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6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ЧАСТНЫЕ</a:t>
            </a:r>
            <a:r>
              <a:rPr spc="-40" dirty="0"/>
              <a:t> </a:t>
            </a:r>
            <a:r>
              <a:rPr spc="-170" dirty="0"/>
              <a:t>ИНВЕСТИЦИОННЫЕ</a:t>
            </a:r>
            <a:r>
              <a:rPr spc="-40" dirty="0"/>
              <a:t> </a:t>
            </a:r>
            <a:r>
              <a:rPr spc="-50" dirty="0"/>
              <a:t>ПЛОЩАДКИ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28658" y="151003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037" y="594613"/>
          <a:ext cx="8569324" cy="6022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10"/>
                <a:gridCol w="2244725"/>
                <a:gridCol w="2299335"/>
                <a:gridCol w="3691254"/>
              </a:tblGrid>
              <a:tr h="604520">
                <a:tc>
                  <a:txBody>
                    <a:bodyPr/>
                    <a:lstStyle/>
                    <a:p>
                      <a:pPr marL="13970">
                        <a:lnSpc>
                          <a:spcPts val="1415"/>
                        </a:lnSpc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№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п/п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Название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компании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Адрес,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</a:t>
                      </a:r>
                      <a:r>
                        <a:rPr sz="1200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номер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120014" indent="-18161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(здания),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территориальная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зона,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вид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разрешенного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использования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6769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Частный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собственник 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А.В.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Гонулев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30670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Чкалова,</a:t>
                      </a:r>
                      <a:r>
                        <a:rPr sz="1200" spc="-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24а 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76:20:080416:51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685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ОД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ИЦ.1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marR="23431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(общественно-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деловая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зона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исторического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центра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города).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площадью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600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marR="133350">
                        <a:lnSpc>
                          <a:spcPct val="100000"/>
                        </a:lnSpc>
                      </a:pP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Вид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разрешенного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использования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торговое, складское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29055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424180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ООО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«Верхневолжское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электроизделие»;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>
                        <a:lnSpc>
                          <a:spcPts val="139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Общероссийская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970" marR="3810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общественная</a:t>
                      </a: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организация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инвалидов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«Всероссийское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ордена</a:t>
                      </a:r>
                      <a:r>
                        <a:rPr sz="1200" spc="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Трудового</a:t>
                      </a:r>
                      <a:r>
                        <a:rPr sz="1200" spc="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Красного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Знамени</a:t>
                      </a:r>
                      <a:r>
                        <a:rPr sz="1200" spc="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общество</a:t>
                      </a:r>
                      <a:r>
                        <a:rPr sz="1200" spc="1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слепых»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0"/>
                        </a:lnSpc>
                      </a:pP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Механизации,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76:20:120307:36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629285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13365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П5.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Для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эксплуатации</a:t>
                      </a:r>
                      <a:r>
                        <a:rPr sz="1200" spc="-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производственной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базы.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Здание</a:t>
                      </a:r>
                      <a:r>
                        <a:rPr sz="1200" spc="-1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производственного,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административного,</a:t>
                      </a:r>
                      <a:r>
                        <a:rPr sz="1200" spc="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вспомогательного назначения.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Имущественный</a:t>
                      </a:r>
                      <a:r>
                        <a:rPr sz="1200" b="1" spc="-2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комплекс</a:t>
                      </a:r>
                      <a:r>
                        <a:rPr sz="1200" b="1" spc="-1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АО</a:t>
                      </a:r>
                      <a:r>
                        <a:rPr sz="1200" b="1" spc="15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A394B"/>
                          </a:solidFill>
                          <a:latin typeface="Tahoma"/>
                          <a:cs typeface="Tahoma"/>
                        </a:rPr>
                        <a:t>«Воентелеком»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5.1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1200" spc="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АО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«Воентелеком»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Железнодорожная,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76:20:090212:1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1336675" algn="just">
                        <a:lnSpc>
                          <a:spcPts val="144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1186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9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эксплуатации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спортивно-</a:t>
                      </a:r>
                      <a:r>
                        <a:rPr sz="1200" spc="-1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оздоровительного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комплекса.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algn="just">
                        <a:lnSpc>
                          <a:spcPts val="131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165,6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5.2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Железнодорожная,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19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ts val="1355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76:20:090212:5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4289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 marR="13970">
                        <a:lnSpc>
                          <a:spcPct val="100000"/>
                        </a:lnSpc>
                      </a:pP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Бытовое</a:t>
                      </a:r>
                      <a:r>
                        <a:rPr sz="1200" spc="-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обслуживание.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2022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5.3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Железнодорожная,</a:t>
                      </a:r>
                      <a:r>
                        <a:rPr sz="1200" spc="-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23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ts val="1355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76:20:090212:7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Помещение</a:t>
                      </a:r>
                      <a:r>
                        <a:rPr sz="1200" spc="2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общественно-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культурного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ts val="135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центра.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509,8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25194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5.4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ул.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Элеватор,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76:20:120101:1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2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11326</a:t>
                      </a:r>
                      <a:r>
                        <a:rPr sz="1200" spc="-6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кв.м.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эксплуатации</a:t>
                      </a:r>
                      <a:r>
                        <a:rPr sz="1200" spc="-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промышленно-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складской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базы.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участке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размещено</a:t>
                      </a:r>
                      <a:r>
                        <a:rPr sz="1200" spc="-8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складских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общей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площадью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более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4500</a:t>
                      </a:r>
                      <a:r>
                        <a:rPr sz="1200" spc="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"/>
            <a:ext cx="6824345" cy="633095"/>
          </a:xfrm>
          <a:custGeom>
            <a:avLst/>
            <a:gdLst/>
            <a:ahLst/>
            <a:cxnLst/>
            <a:rect l="l" t="t" r="r" b="b"/>
            <a:pathLst>
              <a:path w="6824345" h="633095">
                <a:moveTo>
                  <a:pt x="538835" y="7747"/>
                </a:moveTo>
                <a:lnTo>
                  <a:pt x="333286" y="5207"/>
                </a:lnTo>
                <a:lnTo>
                  <a:pt x="0" y="606552"/>
                </a:lnTo>
                <a:lnTo>
                  <a:pt x="0" y="616140"/>
                </a:lnTo>
                <a:lnTo>
                  <a:pt x="186601" y="622808"/>
                </a:lnTo>
                <a:lnTo>
                  <a:pt x="538835" y="7747"/>
                </a:lnTo>
                <a:close/>
              </a:path>
              <a:path w="6824345" h="633095">
                <a:moveTo>
                  <a:pt x="779919" y="7747"/>
                </a:moveTo>
                <a:lnTo>
                  <a:pt x="574382" y="5207"/>
                </a:lnTo>
                <a:lnTo>
                  <a:pt x="235877" y="615950"/>
                </a:lnTo>
                <a:lnTo>
                  <a:pt x="427710" y="622808"/>
                </a:lnTo>
                <a:lnTo>
                  <a:pt x="779919" y="7747"/>
                </a:lnTo>
                <a:close/>
              </a:path>
              <a:path w="6824345" h="633095">
                <a:moveTo>
                  <a:pt x="1024610" y="7747"/>
                </a:moveTo>
                <a:lnTo>
                  <a:pt x="819048" y="5207"/>
                </a:lnTo>
                <a:lnTo>
                  <a:pt x="480568" y="615950"/>
                </a:lnTo>
                <a:lnTo>
                  <a:pt x="672388" y="622808"/>
                </a:lnTo>
                <a:lnTo>
                  <a:pt x="1024610" y="7747"/>
                </a:lnTo>
                <a:close/>
              </a:path>
              <a:path w="6824345" h="633095">
                <a:moveTo>
                  <a:pt x="1273175" y="5207"/>
                </a:moveTo>
                <a:lnTo>
                  <a:pt x="1067600" y="7747"/>
                </a:lnTo>
                <a:lnTo>
                  <a:pt x="729094" y="621030"/>
                </a:lnTo>
                <a:lnTo>
                  <a:pt x="920927" y="620268"/>
                </a:lnTo>
                <a:lnTo>
                  <a:pt x="1273175" y="5207"/>
                </a:lnTo>
                <a:close/>
              </a:path>
              <a:path w="6824345" h="633095">
                <a:moveTo>
                  <a:pt x="1502664" y="5080"/>
                </a:moveTo>
                <a:lnTo>
                  <a:pt x="1297051" y="2540"/>
                </a:lnTo>
                <a:lnTo>
                  <a:pt x="958570" y="613283"/>
                </a:lnTo>
                <a:lnTo>
                  <a:pt x="1150404" y="620141"/>
                </a:lnTo>
                <a:lnTo>
                  <a:pt x="1502664" y="5080"/>
                </a:lnTo>
                <a:close/>
              </a:path>
              <a:path w="6824345" h="633095">
                <a:moveTo>
                  <a:pt x="1738503" y="5207"/>
                </a:moveTo>
                <a:lnTo>
                  <a:pt x="1532890" y="2667"/>
                </a:lnTo>
                <a:lnTo>
                  <a:pt x="1194409" y="613410"/>
                </a:lnTo>
                <a:lnTo>
                  <a:pt x="1386205" y="620268"/>
                </a:lnTo>
                <a:lnTo>
                  <a:pt x="1738503" y="5207"/>
                </a:lnTo>
                <a:close/>
              </a:path>
              <a:path w="6824345" h="633095">
                <a:moveTo>
                  <a:pt x="1978533" y="5207"/>
                </a:moveTo>
                <a:lnTo>
                  <a:pt x="1772920" y="2667"/>
                </a:lnTo>
                <a:lnTo>
                  <a:pt x="1434465" y="613410"/>
                </a:lnTo>
                <a:lnTo>
                  <a:pt x="1626235" y="620268"/>
                </a:lnTo>
                <a:lnTo>
                  <a:pt x="1978533" y="5207"/>
                </a:lnTo>
                <a:close/>
              </a:path>
              <a:path w="6824345" h="633095">
                <a:moveTo>
                  <a:pt x="2219579" y="5207"/>
                </a:moveTo>
                <a:lnTo>
                  <a:pt x="2013966" y="2667"/>
                </a:lnTo>
                <a:lnTo>
                  <a:pt x="1675511" y="613410"/>
                </a:lnTo>
                <a:lnTo>
                  <a:pt x="1867408" y="620268"/>
                </a:lnTo>
                <a:lnTo>
                  <a:pt x="2219579" y="5207"/>
                </a:lnTo>
                <a:close/>
              </a:path>
              <a:path w="6824345" h="633095">
                <a:moveTo>
                  <a:pt x="2464308" y="5207"/>
                </a:moveTo>
                <a:lnTo>
                  <a:pt x="2258695" y="2667"/>
                </a:lnTo>
                <a:lnTo>
                  <a:pt x="1920240" y="613410"/>
                </a:lnTo>
                <a:lnTo>
                  <a:pt x="2112010" y="620268"/>
                </a:lnTo>
                <a:lnTo>
                  <a:pt x="2464308" y="5207"/>
                </a:lnTo>
                <a:close/>
              </a:path>
              <a:path w="6824345" h="633095">
                <a:moveTo>
                  <a:pt x="2712720" y="2667"/>
                </a:moveTo>
                <a:lnTo>
                  <a:pt x="2507234" y="5207"/>
                </a:lnTo>
                <a:lnTo>
                  <a:pt x="2168779" y="618490"/>
                </a:lnTo>
                <a:lnTo>
                  <a:pt x="2360549" y="617728"/>
                </a:lnTo>
                <a:lnTo>
                  <a:pt x="2712720" y="2667"/>
                </a:lnTo>
                <a:close/>
              </a:path>
              <a:path w="6824345" h="633095">
                <a:moveTo>
                  <a:pt x="2942209" y="2540"/>
                </a:moveTo>
                <a:lnTo>
                  <a:pt x="2736723" y="0"/>
                </a:lnTo>
                <a:lnTo>
                  <a:pt x="2398268" y="610743"/>
                </a:lnTo>
                <a:lnTo>
                  <a:pt x="2590038" y="617601"/>
                </a:lnTo>
                <a:lnTo>
                  <a:pt x="2942209" y="2540"/>
                </a:lnTo>
                <a:close/>
              </a:path>
              <a:path w="6824345" h="633095">
                <a:moveTo>
                  <a:pt x="3182239" y="2540"/>
                </a:moveTo>
                <a:lnTo>
                  <a:pt x="2976753" y="0"/>
                </a:lnTo>
                <a:lnTo>
                  <a:pt x="2638298" y="610743"/>
                </a:lnTo>
                <a:lnTo>
                  <a:pt x="2830068" y="617601"/>
                </a:lnTo>
                <a:lnTo>
                  <a:pt x="3182239" y="2540"/>
                </a:lnTo>
                <a:close/>
              </a:path>
              <a:path w="6824345" h="633095">
                <a:moveTo>
                  <a:pt x="3423412" y="2540"/>
                </a:moveTo>
                <a:lnTo>
                  <a:pt x="3217799" y="0"/>
                </a:lnTo>
                <a:lnTo>
                  <a:pt x="2879344" y="610743"/>
                </a:lnTo>
                <a:lnTo>
                  <a:pt x="3071114" y="617601"/>
                </a:lnTo>
                <a:lnTo>
                  <a:pt x="3423412" y="2540"/>
                </a:lnTo>
                <a:close/>
              </a:path>
              <a:path w="6824345" h="633095">
                <a:moveTo>
                  <a:pt x="3668014" y="2540"/>
                </a:moveTo>
                <a:lnTo>
                  <a:pt x="3462528" y="0"/>
                </a:lnTo>
                <a:lnTo>
                  <a:pt x="3124073" y="610743"/>
                </a:lnTo>
                <a:lnTo>
                  <a:pt x="3315830" y="617601"/>
                </a:lnTo>
                <a:lnTo>
                  <a:pt x="3668014" y="2540"/>
                </a:lnTo>
                <a:close/>
              </a:path>
              <a:path w="6824345" h="633095">
                <a:moveTo>
                  <a:pt x="3916553" y="0"/>
                </a:moveTo>
                <a:lnTo>
                  <a:pt x="3711067" y="2540"/>
                </a:lnTo>
                <a:lnTo>
                  <a:pt x="3372612" y="615823"/>
                </a:lnTo>
                <a:lnTo>
                  <a:pt x="3564382" y="615061"/>
                </a:lnTo>
                <a:lnTo>
                  <a:pt x="3916553" y="0"/>
                </a:lnTo>
                <a:close/>
              </a:path>
              <a:path w="6824345" h="633095">
                <a:moveTo>
                  <a:pt x="4160012" y="7620"/>
                </a:moveTo>
                <a:lnTo>
                  <a:pt x="3954399" y="5080"/>
                </a:lnTo>
                <a:lnTo>
                  <a:pt x="3615944" y="615823"/>
                </a:lnTo>
                <a:lnTo>
                  <a:pt x="3807714" y="622681"/>
                </a:lnTo>
                <a:lnTo>
                  <a:pt x="4160012" y="7620"/>
                </a:lnTo>
                <a:close/>
              </a:path>
              <a:path w="6824345" h="633095">
                <a:moveTo>
                  <a:pt x="4400042" y="7620"/>
                </a:moveTo>
                <a:lnTo>
                  <a:pt x="4194429" y="5080"/>
                </a:lnTo>
                <a:lnTo>
                  <a:pt x="3855974" y="615823"/>
                </a:lnTo>
                <a:lnTo>
                  <a:pt x="4047744" y="622681"/>
                </a:lnTo>
                <a:lnTo>
                  <a:pt x="4400042" y="7620"/>
                </a:lnTo>
                <a:close/>
              </a:path>
              <a:path w="6824345" h="633095">
                <a:moveTo>
                  <a:pt x="4641088" y="7620"/>
                </a:moveTo>
                <a:lnTo>
                  <a:pt x="4435475" y="5080"/>
                </a:lnTo>
                <a:lnTo>
                  <a:pt x="4097020" y="615823"/>
                </a:lnTo>
                <a:lnTo>
                  <a:pt x="4288917" y="622681"/>
                </a:lnTo>
                <a:lnTo>
                  <a:pt x="4641088" y="7620"/>
                </a:lnTo>
                <a:close/>
              </a:path>
              <a:path w="6824345" h="633095">
                <a:moveTo>
                  <a:pt x="4885817" y="7620"/>
                </a:moveTo>
                <a:lnTo>
                  <a:pt x="4680204" y="5080"/>
                </a:lnTo>
                <a:lnTo>
                  <a:pt x="4341749" y="615823"/>
                </a:lnTo>
                <a:lnTo>
                  <a:pt x="4533519" y="622681"/>
                </a:lnTo>
                <a:lnTo>
                  <a:pt x="4885817" y="7620"/>
                </a:lnTo>
                <a:close/>
              </a:path>
              <a:path w="6824345" h="633095">
                <a:moveTo>
                  <a:pt x="5134229" y="5080"/>
                </a:moveTo>
                <a:lnTo>
                  <a:pt x="4928743" y="7620"/>
                </a:lnTo>
                <a:lnTo>
                  <a:pt x="4590288" y="620903"/>
                </a:lnTo>
                <a:lnTo>
                  <a:pt x="4782058" y="620141"/>
                </a:lnTo>
                <a:lnTo>
                  <a:pt x="5134229" y="5080"/>
                </a:lnTo>
                <a:close/>
              </a:path>
              <a:path w="6824345" h="633095">
                <a:moveTo>
                  <a:pt x="5363718" y="4953"/>
                </a:moveTo>
                <a:lnTo>
                  <a:pt x="5158232" y="2413"/>
                </a:lnTo>
                <a:lnTo>
                  <a:pt x="4819777" y="613156"/>
                </a:lnTo>
                <a:lnTo>
                  <a:pt x="5011547" y="620014"/>
                </a:lnTo>
                <a:lnTo>
                  <a:pt x="5363718" y="4953"/>
                </a:lnTo>
                <a:close/>
              </a:path>
              <a:path w="6824345" h="633095">
                <a:moveTo>
                  <a:pt x="5603748" y="4953"/>
                </a:moveTo>
                <a:lnTo>
                  <a:pt x="5398262" y="2413"/>
                </a:lnTo>
                <a:lnTo>
                  <a:pt x="5059807" y="613156"/>
                </a:lnTo>
                <a:lnTo>
                  <a:pt x="5251577" y="620014"/>
                </a:lnTo>
                <a:lnTo>
                  <a:pt x="5603748" y="4953"/>
                </a:lnTo>
                <a:close/>
              </a:path>
              <a:path w="6824345" h="633095">
                <a:moveTo>
                  <a:pt x="5844921" y="4953"/>
                </a:moveTo>
                <a:lnTo>
                  <a:pt x="5639308" y="2413"/>
                </a:lnTo>
                <a:lnTo>
                  <a:pt x="5300853" y="613156"/>
                </a:lnTo>
                <a:lnTo>
                  <a:pt x="5492623" y="620014"/>
                </a:lnTo>
                <a:lnTo>
                  <a:pt x="5844921" y="4953"/>
                </a:lnTo>
                <a:close/>
              </a:path>
              <a:path w="6824345" h="633095">
                <a:moveTo>
                  <a:pt x="6089523" y="4953"/>
                </a:moveTo>
                <a:lnTo>
                  <a:pt x="5884037" y="2413"/>
                </a:lnTo>
                <a:lnTo>
                  <a:pt x="5545582" y="613156"/>
                </a:lnTo>
                <a:lnTo>
                  <a:pt x="5737352" y="620014"/>
                </a:lnTo>
                <a:lnTo>
                  <a:pt x="6089523" y="4953"/>
                </a:lnTo>
                <a:close/>
              </a:path>
              <a:path w="6824345" h="633095">
                <a:moveTo>
                  <a:pt x="6338062" y="2413"/>
                </a:moveTo>
                <a:lnTo>
                  <a:pt x="6132576" y="4953"/>
                </a:lnTo>
                <a:lnTo>
                  <a:pt x="5794121" y="618236"/>
                </a:lnTo>
                <a:lnTo>
                  <a:pt x="5985891" y="617474"/>
                </a:lnTo>
                <a:lnTo>
                  <a:pt x="6338062" y="2413"/>
                </a:lnTo>
                <a:close/>
              </a:path>
              <a:path w="6824345" h="633095">
                <a:moveTo>
                  <a:pt x="6575298" y="17780"/>
                </a:moveTo>
                <a:lnTo>
                  <a:pt x="6369812" y="15240"/>
                </a:lnTo>
                <a:lnTo>
                  <a:pt x="6031357" y="625983"/>
                </a:lnTo>
                <a:lnTo>
                  <a:pt x="6223127" y="632841"/>
                </a:lnTo>
                <a:lnTo>
                  <a:pt x="6575298" y="17780"/>
                </a:lnTo>
                <a:close/>
              </a:path>
              <a:path w="6824345" h="633095">
                <a:moveTo>
                  <a:pt x="6823837" y="15240"/>
                </a:moveTo>
                <a:lnTo>
                  <a:pt x="6618351" y="17780"/>
                </a:lnTo>
                <a:lnTo>
                  <a:pt x="6279896" y="631063"/>
                </a:lnTo>
                <a:lnTo>
                  <a:pt x="6471666" y="630301"/>
                </a:lnTo>
                <a:lnTo>
                  <a:pt x="6823837" y="152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39738" y="0"/>
            <a:ext cx="2604770" cy="610870"/>
            <a:chOff x="6539738" y="0"/>
            <a:chExt cx="2604770" cy="610870"/>
          </a:xfrm>
        </p:grpSpPr>
        <p:sp>
          <p:nvSpPr>
            <p:cNvPr id="4" name="object 4"/>
            <p:cNvSpPr/>
            <p:nvPr/>
          </p:nvSpPr>
          <p:spPr>
            <a:xfrm>
              <a:off x="6539738" y="0"/>
              <a:ext cx="2604770" cy="610870"/>
            </a:xfrm>
            <a:custGeom>
              <a:avLst/>
              <a:gdLst/>
              <a:ahLst/>
              <a:cxnLst/>
              <a:rect l="l" t="t" r="r" b="b"/>
              <a:pathLst>
                <a:path w="2604770" h="610870">
                  <a:moveTo>
                    <a:pt x="541540" y="0"/>
                  </a:moveTo>
                  <a:lnTo>
                    <a:pt x="334721" y="0"/>
                  </a:lnTo>
                  <a:lnTo>
                    <a:pt x="0" y="604012"/>
                  </a:lnTo>
                  <a:lnTo>
                    <a:pt x="191770" y="610870"/>
                  </a:lnTo>
                  <a:lnTo>
                    <a:pt x="541540" y="0"/>
                  </a:lnTo>
                  <a:close/>
                </a:path>
                <a:path w="2604770" h="610870">
                  <a:moveTo>
                    <a:pt x="782701" y="0"/>
                  </a:moveTo>
                  <a:lnTo>
                    <a:pt x="575767" y="0"/>
                  </a:lnTo>
                  <a:lnTo>
                    <a:pt x="241046" y="604012"/>
                  </a:lnTo>
                  <a:lnTo>
                    <a:pt x="432816" y="610870"/>
                  </a:lnTo>
                  <a:lnTo>
                    <a:pt x="782701" y="0"/>
                  </a:lnTo>
                  <a:close/>
                </a:path>
                <a:path w="2604770" h="610870">
                  <a:moveTo>
                    <a:pt x="1027315" y="0"/>
                  </a:moveTo>
                  <a:lnTo>
                    <a:pt x="820496" y="0"/>
                  </a:lnTo>
                  <a:lnTo>
                    <a:pt x="485775" y="604139"/>
                  </a:lnTo>
                  <a:lnTo>
                    <a:pt x="677545" y="610870"/>
                  </a:lnTo>
                  <a:lnTo>
                    <a:pt x="1027315" y="0"/>
                  </a:lnTo>
                  <a:close/>
                </a:path>
                <a:path w="2604770" h="610870">
                  <a:moveTo>
                    <a:pt x="1274394" y="0"/>
                  </a:moveTo>
                  <a:lnTo>
                    <a:pt x="1070444" y="0"/>
                  </a:lnTo>
                  <a:lnTo>
                    <a:pt x="734314" y="609219"/>
                  </a:lnTo>
                  <a:lnTo>
                    <a:pt x="926084" y="608330"/>
                  </a:lnTo>
                  <a:lnTo>
                    <a:pt x="1274394" y="0"/>
                  </a:lnTo>
                  <a:close/>
                </a:path>
                <a:path w="2604770" h="610870">
                  <a:moveTo>
                    <a:pt x="1503807" y="0"/>
                  </a:moveTo>
                  <a:lnTo>
                    <a:pt x="1297038" y="0"/>
                  </a:lnTo>
                  <a:lnTo>
                    <a:pt x="963676" y="601345"/>
                  </a:lnTo>
                  <a:lnTo>
                    <a:pt x="1155573" y="608203"/>
                  </a:lnTo>
                  <a:lnTo>
                    <a:pt x="1503807" y="0"/>
                  </a:lnTo>
                  <a:close/>
                </a:path>
                <a:path w="2604770" h="610870">
                  <a:moveTo>
                    <a:pt x="1739722" y="0"/>
                  </a:moveTo>
                  <a:lnTo>
                    <a:pt x="1532953" y="0"/>
                  </a:lnTo>
                  <a:lnTo>
                    <a:pt x="1199515" y="601599"/>
                  </a:lnTo>
                  <a:lnTo>
                    <a:pt x="1391412" y="608330"/>
                  </a:lnTo>
                  <a:lnTo>
                    <a:pt x="1739722" y="0"/>
                  </a:lnTo>
                  <a:close/>
                </a:path>
                <a:path w="2604770" h="610870">
                  <a:moveTo>
                    <a:pt x="1979752" y="0"/>
                  </a:moveTo>
                  <a:lnTo>
                    <a:pt x="1772983" y="0"/>
                  </a:lnTo>
                  <a:lnTo>
                    <a:pt x="1439545" y="601472"/>
                  </a:lnTo>
                  <a:lnTo>
                    <a:pt x="1631442" y="608330"/>
                  </a:lnTo>
                  <a:lnTo>
                    <a:pt x="1979752" y="0"/>
                  </a:lnTo>
                  <a:close/>
                </a:path>
                <a:path w="2604770" h="610870">
                  <a:moveTo>
                    <a:pt x="2220798" y="0"/>
                  </a:moveTo>
                  <a:lnTo>
                    <a:pt x="2014029" y="0"/>
                  </a:lnTo>
                  <a:lnTo>
                    <a:pt x="1680718" y="601472"/>
                  </a:lnTo>
                  <a:lnTo>
                    <a:pt x="1872488" y="608330"/>
                  </a:lnTo>
                  <a:lnTo>
                    <a:pt x="2220798" y="0"/>
                  </a:lnTo>
                  <a:close/>
                </a:path>
                <a:path w="2604770" h="610870">
                  <a:moveTo>
                    <a:pt x="2465527" y="0"/>
                  </a:moveTo>
                  <a:lnTo>
                    <a:pt x="2258758" y="0"/>
                  </a:lnTo>
                  <a:lnTo>
                    <a:pt x="1925320" y="601599"/>
                  </a:lnTo>
                  <a:lnTo>
                    <a:pt x="2117217" y="608330"/>
                  </a:lnTo>
                  <a:lnTo>
                    <a:pt x="2465527" y="0"/>
                  </a:lnTo>
                  <a:close/>
                </a:path>
                <a:path w="2604770" h="610870">
                  <a:moveTo>
                    <a:pt x="2604262" y="5715"/>
                  </a:moveTo>
                  <a:lnTo>
                    <a:pt x="2562110" y="0"/>
                  </a:lnTo>
                  <a:lnTo>
                    <a:pt x="2508720" y="0"/>
                  </a:lnTo>
                  <a:lnTo>
                    <a:pt x="2173859" y="606679"/>
                  </a:lnTo>
                  <a:lnTo>
                    <a:pt x="2365756" y="605790"/>
                  </a:lnTo>
                  <a:lnTo>
                    <a:pt x="2604262" y="66713"/>
                  </a:lnTo>
                  <a:lnTo>
                    <a:pt x="2604262" y="571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7760" y="118871"/>
              <a:ext cx="300355" cy="338455"/>
            </a:xfrm>
            <a:custGeom>
              <a:avLst/>
              <a:gdLst/>
              <a:ahLst/>
              <a:cxnLst/>
              <a:rect l="l" t="t" r="r" b="b"/>
              <a:pathLst>
                <a:path w="300354" h="338455">
                  <a:moveTo>
                    <a:pt x="300227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300227" y="33832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65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ПЛОЩАДКИ</a:t>
            </a:r>
            <a:r>
              <a:rPr spc="-60" dirty="0"/>
              <a:t> </a:t>
            </a:r>
            <a:r>
              <a:rPr dirty="0">
                <a:solidFill>
                  <a:srgbClr val="95004A"/>
                </a:solidFill>
              </a:rPr>
              <a:t>НА</a:t>
            </a:r>
            <a:r>
              <a:rPr spc="-40" dirty="0">
                <a:solidFill>
                  <a:srgbClr val="95004A"/>
                </a:solidFill>
              </a:rPr>
              <a:t> </a:t>
            </a:r>
            <a:r>
              <a:rPr spc="-200" dirty="0">
                <a:solidFill>
                  <a:srgbClr val="95004A"/>
                </a:solidFill>
              </a:rPr>
              <a:t>КАРТЕ</a:t>
            </a:r>
            <a:r>
              <a:rPr spc="-65" dirty="0">
                <a:solidFill>
                  <a:srgbClr val="95004A"/>
                </a:solidFill>
              </a:rPr>
              <a:t> </a:t>
            </a:r>
            <a:r>
              <a:rPr spc="-10" dirty="0">
                <a:solidFill>
                  <a:srgbClr val="95004A"/>
                </a:solidFill>
              </a:rPr>
              <a:t>ГОРОДА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8658" y="148843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6408" y="790955"/>
            <a:ext cx="8525510" cy="5547360"/>
            <a:chOff x="216408" y="790955"/>
            <a:chExt cx="8525510" cy="55473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800099"/>
              <a:ext cx="8506968" cy="55290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980" y="795527"/>
              <a:ext cx="8516620" cy="5538470"/>
            </a:xfrm>
            <a:custGeom>
              <a:avLst/>
              <a:gdLst/>
              <a:ahLst/>
              <a:cxnLst/>
              <a:rect l="l" t="t" r="r" b="b"/>
              <a:pathLst>
                <a:path w="8516620" h="5538470">
                  <a:moveTo>
                    <a:pt x="0" y="5538216"/>
                  </a:moveTo>
                  <a:lnTo>
                    <a:pt x="8516112" y="5538216"/>
                  </a:lnTo>
                  <a:lnTo>
                    <a:pt x="8516112" y="0"/>
                  </a:lnTo>
                  <a:lnTo>
                    <a:pt x="0" y="0"/>
                  </a:lnTo>
                  <a:lnTo>
                    <a:pt x="0" y="5538216"/>
                  </a:lnTo>
                  <a:close/>
                </a:path>
              </a:pathLst>
            </a:custGeom>
            <a:ln w="9144">
              <a:solidFill>
                <a:srgbClr val="848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60" dirty="0"/>
              <a:t> </a:t>
            </a:r>
            <a:r>
              <a:rPr spc="-135" dirty="0"/>
              <a:t>1.1|</a:t>
            </a:r>
            <a:r>
              <a:rPr spc="-70" dirty="0"/>
              <a:t> </a:t>
            </a:r>
            <a:r>
              <a:rPr spc="-30" dirty="0"/>
              <a:t>Нобелевская</a:t>
            </a:r>
            <a:r>
              <a:rPr spc="-65" dirty="0"/>
              <a:t> </a:t>
            </a:r>
            <a:r>
              <a:rPr spc="-114" dirty="0"/>
              <a:t>ул.,</a:t>
            </a:r>
            <a:r>
              <a:rPr spc="-50" dirty="0"/>
              <a:t> 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508760"/>
            <a:ext cx="3685032" cy="266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6532" y="1525524"/>
            <a:ext cx="4404360" cy="26258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4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300355" cy="338455"/>
          </a:xfrm>
          <a:custGeom>
            <a:avLst/>
            <a:gdLst/>
            <a:ahLst/>
            <a:cxnLst/>
            <a:rect l="l" t="t" r="r" b="b"/>
            <a:pathLst>
              <a:path w="300354" h="338455">
                <a:moveTo>
                  <a:pt x="300227" y="0"/>
                </a:moveTo>
                <a:lnTo>
                  <a:pt x="0" y="0"/>
                </a:lnTo>
                <a:lnTo>
                  <a:pt x="0" y="338328"/>
                </a:lnTo>
                <a:lnTo>
                  <a:pt x="300227" y="338328"/>
                </a:lnTo>
                <a:lnTo>
                  <a:pt x="300227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60" dirty="0"/>
              <a:t> </a:t>
            </a:r>
            <a:r>
              <a:rPr spc="-135" dirty="0"/>
              <a:t>1.2|</a:t>
            </a:r>
            <a:r>
              <a:rPr spc="-70" dirty="0"/>
              <a:t> </a:t>
            </a:r>
            <a:r>
              <a:rPr spc="-30" dirty="0"/>
              <a:t>Нобелевская</a:t>
            </a:r>
            <a:r>
              <a:rPr spc="-65" dirty="0"/>
              <a:t> </a:t>
            </a:r>
            <a:r>
              <a:rPr spc="-114" dirty="0"/>
              <a:t>ул.,</a:t>
            </a:r>
            <a:r>
              <a:rPr spc="-50" dirty="0"/>
              <a:t>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9735" y="130810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87" y="874775"/>
            <a:ext cx="2973324" cy="2040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91" y="2973323"/>
            <a:ext cx="2982468" cy="21854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5823" y="880841"/>
            <a:ext cx="2724891" cy="20223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1507" y="880850"/>
            <a:ext cx="2014557" cy="20223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5823" y="2965666"/>
            <a:ext cx="2725447" cy="22143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9983" y="2965752"/>
            <a:ext cx="1990227" cy="2208227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25450" y="5384800"/>
          <a:ext cx="8299446" cy="109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/>
                <a:gridCol w="1019175"/>
                <a:gridCol w="1019175"/>
                <a:gridCol w="1228089"/>
                <a:gridCol w="1037589"/>
                <a:gridCol w="1037589"/>
                <a:gridCol w="1037589"/>
                <a:gridCol w="1037590"/>
              </a:tblGrid>
              <a:tr h="548640">
                <a:tc>
                  <a:txBody>
                    <a:bodyPr/>
                    <a:lstStyle/>
                    <a:p>
                      <a:pPr marL="35560">
                        <a:lnSpc>
                          <a:spcPts val="142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Год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постройки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42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Статус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09855">
                        <a:lnSpc>
                          <a:spcPts val="1440"/>
                        </a:lnSpc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Количество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объектов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НДИ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425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оборудование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425"/>
                        </a:lnSpc>
                      </a:pPr>
                      <a:r>
                        <a:rPr sz="1200" spc="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Объём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6195" marR="723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резервуарн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ого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парка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84455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 </a:t>
                      </a: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70485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Авто-</a:t>
                      </a:r>
                      <a:r>
                        <a:rPr sz="1200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ж/д, 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водные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пути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42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Контакты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35560">
                        <a:lnSpc>
                          <a:spcPts val="1425"/>
                        </a:lnSpc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1893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Законсерви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5560" marR="22161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рована </a:t>
                      </a:r>
                      <a:r>
                        <a:rPr sz="1200" spc="-114" dirty="0">
                          <a:latin typeface="Verdana"/>
                          <a:cs typeface="Verdana"/>
                        </a:rPr>
                        <a:t>16.12.2016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Verdana"/>
                          <a:cs typeface="Verdana"/>
                        </a:rPr>
                        <a:t>37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Имеется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425"/>
                        </a:lnSpc>
                      </a:pPr>
                      <a:r>
                        <a:rPr sz="1200" spc="-270" dirty="0">
                          <a:latin typeface="Verdana"/>
                          <a:cs typeface="Verdana"/>
                        </a:rPr>
                        <a:t>~</a:t>
                      </a:r>
                      <a:r>
                        <a:rPr sz="12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100000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Verdana"/>
                          <a:cs typeface="Verdana"/>
                        </a:rPr>
                        <a:t>куб.</a:t>
                      </a:r>
                      <a:r>
                        <a:rPr sz="12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5" dirty="0">
                          <a:latin typeface="Verdana"/>
                          <a:cs typeface="Verdana"/>
                        </a:rPr>
                        <a:t>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Имеются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Имеются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Александр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36830" marR="698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Лебедев </a:t>
                      </a:r>
                      <a:r>
                        <a:rPr sz="1200" spc="-114" dirty="0">
                          <a:latin typeface="Verdana"/>
                          <a:cs typeface="Verdana"/>
                        </a:rPr>
                        <a:t>89139713880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8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ПЛОЩАДКИ</a:t>
            </a:r>
            <a:r>
              <a:rPr spc="-55" dirty="0"/>
              <a:t> </a:t>
            </a:r>
            <a:r>
              <a:rPr spc="-130" dirty="0"/>
              <a:t>1.3,</a:t>
            </a:r>
            <a:r>
              <a:rPr spc="-55" dirty="0"/>
              <a:t> </a:t>
            </a:r>
            <a:r>
              <a:rPr spc="-135" dirty="0"/>
              <a:t>1.4|</a:t>
            </a:r>
            <a:r>
              <a:rPr spc="-70" dirty="0"/>
              <a:t> </a:t>
            </a:r>
            <a:r>
              <a:rPr spc="-25" dirty="0"/>
              <a:t>Нобелевская</a:t>
            </a:r>
            <a:r>
              <a:rPr spc="-65" dirty="0"/>
              <a:t> </a:t>
            </a:r>
            <a:r>
              <a:rPr spc="-25" dirty="0"/>
              <a:t>ул.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861060"/>
            <a:ext cx="4181855" cy="25679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584" y="861060"/>
            <a:ext cx="3473196" cy="25679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4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" y="3713988"/>
            <a:ext cx="4165091" cy="28376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3584" y="3713988"/>
            <a:ext cx="3502152" cy="2811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9471" y="100584"/>
            <a:ext cx="300355" cy="338455"/>
          </a:xfrm>
          <a:custGeom>
            <a:avLst/>
            <a:gdLst/>
            <a:ahLst/>
            <a:cxnLst/>
            <a:rect l="l" t="t" r="r" b="b"/>
            <a:pathLst>
              <a:path w="300354" h="338455">
                <a:moveTo>
                  <a:pt x="300227" y="0"/>
                </a:moveTo>
                <a:lnTo>
                  <a:pt x="0" y="0"/>
                </a:lnTo>
                <a:lnTo>
                  <a:pt x="0" y="338328"/>
                </a:lnTo>
                <a:lnTo>
                  <a:pt x="300227" y="338328"/>
                </a:lnTo>
                <a:lnTo>
                  <a:pt x="300227" y="0"/>
                </a:lnTo>
                <a:close/>
              </a:path>
            </a:pathLst>
          </a:custGeom>
          <a:solidFill>
            <a:srgbClr val="565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9735" y="130810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ПЛОЩАДКА</a:t>
            </a:r>
            <a:r>
              <a:rPr spc="-55" dirty="0"/>
              <a:t> </a:t>
            </a:r>
            <a:r>
              <a:rPr spc="-10" dirty="0"/>
              <a:t>2.1|Серова</a:t>
            </a:r>
            <a:r>
              <a:rPr spc="-70" dirty="0"/>
              <a:t> </a:t>
            </a:r>
            <a:r>
              <a:rPr spc="-40" dirty="0"/>
              <a:t>пр-</a:t>
            </a:r>
            <a:r>
              <a:rPr dirty="0"/>
              <a:t>т,</a:t>
            </a:r>
            <a:r>
              <a:rPr spc="-55" dirty="0"/>
              <a:t> </a:t>
            </a:r>
            <a:r>
              <a:rPr spc="-185" dirty="0"/>
              <a:t>89</a:t>
            </a:r>
            <a:r>
              <a:rPr spc="-40" dirty="0"/>
              <a:t> </a:t>
            </a:r>
            <a:r>
              <a:rPr spc="-75" dirty="0"/>
              <a:t>(корп.</a:t>
            </a:r>
            <a:r>
              <a:rPr spc="-45" dirty="0"/>
              <a:t> </a:t>
            </a:r>
            <a:r>
              <a:rPr spc="-135" dirty="0"/>
              <a:t>2,</a:t>
            </a:r>
            <a:r>
              <a:rPr spc="-30" dirty="0"/>
              <a:t> </a:t>
            </a:r>
            <a:r>
              <a:rPr dirty="0"/>
              <a:t>этаж</a:t>
            </a:r>
            <a:r>
              <a:rPr spc="-65" dirty="0"/>
              <a:t> </a:t>
            </a:r>
            <a:r>
              <a:rPr spc="-25" dirty="0"/>
              <a:t>3)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5450" y="974344"/>
          <a:ext cx="4881245" cy="5674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285"/>
                <a:gridCol w="2727960"/>
              </a:tblGrid>
              <a:tr h="427990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Адрес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4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Рыбинск,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Проспект</a:t>
                      </a:r>
                      <a:r>
                        <a:rPr sz="1200" spc="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Серова</a:t>
                      </a:r>
                      <a:r>
                        <a:rPr sz="1200" spc="1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89.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Корпус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№2,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этаж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помещения,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Технический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план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Собственность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</a:pPr>
                      <a:r>
                        <a:rPr sz="12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Тип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строения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ж/б</a:t>
                      </a:r>
                      <a:r>
                        <a:rPr sz="1200" spc="-7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каркас,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кирпич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Назначение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здания,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класс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опасности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3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Производственного</a:t>
                      </a:r>
                      <a:r>
                        <a:rPr sz="1200" spc="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назначения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Высота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 marR="61658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производственного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помещения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10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-9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эт. </a:t>
                      </a:r>
                      <a:r>
                        <a:rPr sz="1200" spc="-1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200" spc="-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4,0м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Общая</a:t>
                      </a:r>
                      <a:r>
                        <a:rPr sz="1200" spc="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земельного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участка,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200" spc="60" baseline="243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212312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 gridSpan="2"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Инженерные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сети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Электроэнергия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114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200" spc="-6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кВт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Водоотведение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Теплоснабжение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Газоснабжение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Нет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 gridSpan="2"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Транспортная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инфраструктура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Ж/Д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Автодорога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Есть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Речной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порт,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пристань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47625">
                        <a:lnSpc>
                          <a:spcPts val="1405"/>
                        </a:lnSpc>
                      </a:pPr>
                      <a:r>
                        <a:rPr sz="12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Контактная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информация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7625" marR="123189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(по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всем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площадкам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1.1-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1.6)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spc="-18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+7</a:t>
                      </a:r>
                      <a:r>
                        <a:rPr sz="1200" spc="-7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(4855)</a:t>
                      </a:r>
                      <a:r>
                        <a:rPr sz="1200" spc="-4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3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28-51-</a:t>
                      </a:r>
                      <a:r>
                        <a:rPr sz="1200" spc="-2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59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Жанна</a:t>
                      </a:r>
                      <a:r>
                        <a:rPr sz="1200" spc="-55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3A394B"/>
                          </a:solidFill>
                          <a:latin typeface="Verdana"/>
                          <a:cs typeface="Verdana"/>
                        </a:rPr>
                        <a:t>Владимировна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1367" y="979932"/>
            <a:ext cx="3019043" cy="31958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84928" y="676401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E7E7E"/>
                </a:solidFill>
                <a:latin typeface="Verdana"/>
                <a:cs typeface="Verdana"/>
                <a:hlinkClick r:id="rId3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2291</Words>
  <Application>Microsoft Office PowerPoint</Application>
  <PresentationFormat>Экран (4:3)</PresentationFormat>
  <Paragraphs>856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Tahoma</vt:lpstr>
      <vt:lpstr>Times New Roman</vt:lpstr>
      <vt:lpstr>Verdana</vt:lpstr>
      <vt:lpstr>Office Theme</vt:lpstr>
      <vt:lpstr>Презентация PowerPoint</vt:lpstr>
      <vt:lpstr>РЫБИНСК | ОБЩИЕ СВЕДЕНИЯ (на 01.01.2024)</vt:lpstr>
      <vt:lpstr>ЧАСТНЫЕ ИНВЕСТИЦИОННЫЕ ПЛОЩАДКИ</vt:lpstr>
      <vt:lpstr>ЧАСТНЫЕ ИНВЕСТИЦИОННЫЕ ПЛОЩАДКИ</vt:lpstr>
      <vt:lpstr>ПЛОЩАДКИ НА КАРТЕ ГОРОДА</vt:lpstr>
      <vt:lpstr>ПЛОЩАДКА 1.1| Нобелевская ул., 3</vt:lpstr>
      <vt:lpstr>ПЛОЩАДКА 1.2| Нобелевская ул., 1</vt:lpstr>
      <vt:lpstr>ПЛОЩАДКИ 1.3, 1.4| Нобелевская ул.</vt:lpstr>
      <vt:lpstr>ПЛОЩАДКА 2.1|Серова пр-т, 89 (корп. 2, этаж 3)</vt:lpstr>
      <vt:lpstr>ПЛОЩАДКА 2.2|Серова пр-т, 89 (корп. 13, этаж 3-4)</vt:lpstr>
      <vt:lpstr>ПЛОЩАДКА 2.3|Серова пр-т, 89 (корп. 23а, этаж 2-4)</vt:lpstr>
      <vt:lpstr>ПЛОЩАДКА 2.4|Серова пр-т, 89 (корп. 35, этаж 3-4)</vt:lpstr>
      <vt:lpstr>ПЛОЩАДКА 2.5|Серова пр-т, 89 (корп. 31, этаж 3-4)</vt:lpstr>
      <vt:lpstr>ПЛОЩАДКА 2.6|Юго-западная промзона, 5</vt:lpstr>
      <vt:lpstr>ПЛОЩАДКА 3|Чкалова ул., 24а</vt:lpstr>
      <vt:lpstr>ПЛОЩАДКА 4|Механизации ул., 7</vt:lpstr>
      <vt:lpstr>ПЛОЩАДКА 5.1|Железнодорожная ул., 2</vt:lpstr>
      <vt:lpstr>ПЛОЩАДКА 5.2|Железнодорожная ул., 19</vt:lpstr>
      <vt:lpstr>ПЛОЩАДКА 5.3|Железнодорожная ул., 23</vt:lpstr>
      <vt:lpstr>ПЛОЩАДКА 5.4|Элеватор ул. 7 (1)</vt:lpstr>
      <vt:lpstr>ПЛОЩАДКА 5.4|Элеватор ул. 7 (2)</vt:lpstr>
      <vt:lpstr>ПЛОЩАДКА 5.4|Элеватор ул. 7 (3)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Цветкова Татьяна Александровна</dc:creator>
  <cp:lastModifiedBy>Добычина Анастасия Александровна</cp:lastModifiedBy>
  <cp:revision>9</cp:revision>
  <dcterms:created xsi:type="dcterms:W3CDTF">2026-04-03T11:23:21Z</dcterms:created>
  <dcterms:modified xsi:type="dcterms:W3CDTF">2026-04-06T08:01:08Z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2026-04-03T00:00:00Z</vt:filetime>
  </property>
  <property fmtid="{D5CDD505-2E9C-101B-9397-08002B2CF9AE}" pid="5" name="Producer">
    <vt:lpwstr>Microsoft® PowerPoint® 2013</vt:lpwstr>
  </property>
</Properties>
</file>