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1"/>
  </p:notesMasterIdLst>
  <p:sldIdLst>
    <p:sldId id="304" r:id="rId2"/>
    <p:sldId id="306" r:id="rId3"/>
    <p:sldId id="307" r:id="rId4"/>
    <p:sldId id="321" r:id="rId5"/>
    <p:sldId id="309" r:id="rId6"/>
    <p:sldId id="319" r:id="rId7"/>
    <p:sldId id="320" r:id="rId8"/>
    <p:sldId id="318" r:id="rId9"/>
    <p:sldId id="31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0" autoAdjust="0"/>
    <p:restoredTop sz="95455" autoAdjust="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Объекты</a:t>
            </a:r>
            <a:r>
              <a:rPr lang="ru-RU" sz="1200" b="1" baseline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реализации алкогольной продукции, ед.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5320256318036238"/>
          <c:y val="1.4697441025071275E-2"/>
        </c:manualLayout>
      </c:layout>
    </c:title>
    <c:plotArea>
      <c:layout>
        <c:manualLayout>
          <c:layoutTarget val="inner"/>
          <c:xMode val="edge"/>
          <c:yMode val="edge"/>
          <c:x val="0.16883287725222107"/>
          <c:y val="0.11731119128839976"/>
          <c:w val="0.55906262054237776"/>
          <c:h val="0.728549742196222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1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2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3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6.4126584805079155E-3"/>
                  <c:y val="9.5852876250466547E-4"/>
                </c:manualLayout>
              </c:layout>
              <c:showVal val="1"/>
            </c:dLbl>
            <c:dLbl>
              <c:idx val="1"/>
              <c:layout>
                <c:manualLayout>
                  <c:x val="2.8446660048525143E-3"/>
                  <c:y val="-1.8371801281339577E-2"/>
                </c:manualLayout>
              </c:layout>
              <c:showVal val="1"/>
            </c:dLbl>
            <c:dLbl>
              <c:idx val="2"/>
              <c:layout>
                <c:manualLayout>
                  <c:x val="-1.7359182313076364E-3"/>
                  <c:y val="-1.8371750964868747E-2"/>
                </c:manualLayout>
              </c:layout>
              <c:showVal val="1"/>
            </c:dLbl>
            <c:dLbl>
              <c:idx val="3"/>
              <c:layout>
                <c:manualLayout>
                  <c:x val="1.8176888067051027E-2"/>
                  <c:y val="-1.070352086483177E-2"/>
                </c:manualLayout>
              </c:layout>
              <c:showVal val="1"/>
            </c:dLbl>
            <c:dLbl>
              <c:idx val="4"/>
              <c:layout>
                <c:manualLayout>
                  <c:x val="1.658596314157184E-2"/>
                  <c:y val="-6.8694058148129023E-3"/>
                </c:manualLayout>
              </c:layout>
              <c:showVal val="1"/>
            </c:dLbl>
            <c:txPr>
              <a:bodyPr/>
              <a:lstStyle/>
              <a:p>
                <a:pPr>
                  <a:defRPr sz="13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Лист1!$A$2:$A$17</c:f>
              <c:strCache>
                <c:ptCount val="16"/>
                <c:pt idx="0">
                  <c:v>Торговые сети </c:v>
                </c:pt>
                <c:pt idx="1">
                  <c:v>«Пятерочка» </c:v>
                </c:pt>
                <c:pt idx="2">
                  <c:v>«Дикси» </c:v>
                </c:pt>
                <c:pt idx="3">
                  <c:v>«Ашан» </c:v>
                </c:pt>
                <c:pt idx="4">
                  <c:v>«Верный» </c:v>
                </c:pt>
                <c:pt idx="5">
                  <c:v>«Высшая лига» </c:v>
                </c:pt>
                <c:pt idx="6">
                  <c:v>«Дружба» </c:v>
                </c:pt>
                <c:pt idx="7">
                  <c:v>«Мировой» </c:v>
                </c:pt>
                <c:pt idx="8">
                  <c:v>«Молодежный» </c:v>
                </c:pt>
                <c:pt idx="9">
                  <c:v>Спец.магазины</c:v>
                </c:pt>
                <c:pt idx="10">
                  <c:v>«Красное-белое» </c:v>
                </c:pt>
                <c:pt idx="11">
                  <c:v>«Винный склад» </c:v>
                </c:pt>
                <c:pt idx="12">
                  <c:v>«Виномания» </c:v>
                </c:pt>
                <c:pt idx="13">
                  <c:v>«Винный двор» </c:v>
                </c:pt>
                <c:pt idx="14">
                  <c:v>Специализ.магазины по продаже пива</c:v>
                </c:pt>
                <c:pt idx="15">
                  <c:v>Другие магазины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33</c:v>
                </c:pt>
                <c:pt idx="1">
                  <c:v>18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21</c:v>
                </c:pt>
                <c:pt idx="7">
                  <c:v>8</c:v>
                </c:pt>
                <c:pt idx="8">
                  <c:v>10</c:v>
                </c:pt>
                <c:pt idx="9">
                  <c:v>25</c:v>
                </c:pt>
                <c:pt idx="10">
                  <c:v>21</c:v>
                </c:pt>
                <c:pt idx="11">
                  <c:v>7</c:v>
                </c:pt>
                <c:pt idx="12">
                  <c:v>2</c:v>
                </c:pt>
                <c:pt idx="13">
                  <c:v>12</c:v>
                </c:pt>
                <c:pt idx="14">
                  <c:v>18</c:v>
                </c:pt>
                <c:pt idx="15">
                  <c:v>72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ayout>
        <c:manualLayout>
          <c:xMode val="edge"/>
          <c:yMode val="edge"/>
          <c:x val="0.70201039338378901"/>
          <c:y val="0.76665856571492041"/>
          <c:w val="0.29330662883031838"/>
          <c:h val="0.21232640817687012"/>
        </c:manualLayout>
      </c:layout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spPr>
    <a:solidFill>
      <a:schemeClr val="accent2">
        <a:lumMod val="20000"/>
        <a:lumOff val="80000"/>
      </a:schemeClr>
    </a:solidFill>
    <a:ln w="25400" cmpd="dbl">
      <a:solidFill>
        <a:schemeClr val="accent3">
          <a:lumMod val="60000"/>
          <a:lumOff val="40000"/>
        </a:schemeClr>
      </a:solidFill>
    </a:ln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Динамика открытия магазинов «КБ»</a:t>
            </a:r>
            <a:r>
              <a:rPr lang="ru-RU" sz="1200" b="1" baseline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(ед.)</a:t>
            </a:r>
          </a:p>
          <a:p>
            <a:pPr>
              <a:defRPr sz="1400"/>
            </a:pP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0010508091693528"/>
          <c:y val="2.8167666055123004E-2"/>
        </c:manualLayout>
      </c:layout>
      <c:spPr>
        <a:solidFill>
          <a:schemeClr val="accent1">
            <a:lumMod val="20000"/>
            <a:lumOff val="80000"/>
          </a:schemeClr>
        </a:solidFill>
      </c:spPr>
    </c:title>
    <c:plotArea>
      <c:layout>
        <c:manualLayout>
          <c:layoutTarget val="inner"/>
          <c:xMode val="edge"/>
          <c:yMode val="edge"/>
          <c:x val="7.9651222815871184E-2"/>
          <c:y val="6.6130278453909161E-2"/>
          <c:w val="0.7213726252638597"/>
          <c:h val="0.611054477430436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КБ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2.0349590786208952E-3"/>
                  <c:y val="6.5789236631365294E-2"/>
                </c:manualLayout>
              </c:layout>
              <c:showVal val="1"/>
            </c:dLbl>
            <c:dLbl>
              <c:idx val="1"/>
              <c:layout>
                <c:manualLayout>
                  <c:x val="5.4267118468318337E-3"/>
                  <c:y val="0.11232948591297659"/>
                </c:manualLayout>
              </c:layout>
              <c:showVal val="1"/>
            </c:dLbl>
            <c:dLbl>
              <c:idx val="2"/>
              <c:layout>
                <c:manualLayout>
                  <c:x val="1.3567936895900461E-3"/>
                  <c:y val="9.8938331176415914E-2"/>
                </c:manualLayout>
              </c:layout>
              <c:showVal val="1"/>
            </c:dLbl>
            <c:dLbl>
              <c:idx val="3"/>
              <c:layout>
                <c:manualLayout>
                  <c:x val="-5.2008110209976737E-3"/>
                  <c:y val="8.6746367520725925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0.12393517837357425"/>
                </c:manualLayout>
              </c:layout>
              <c:showVal val="1"/>
            </c:dLbl>
            <c:txPr>
              <a:bodyPr/>
              <a:lstStyle/>
              <a:p>
                <a:pPr>
                  <a:defRPr sz="13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на 20.03.2019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21</c:v>
                </c:pt>
              </c:numCache>
            </c:numRef>
          </c:val>
        </c:ser>
        <c:gapWidth val="100"/>
        <c:axId val="105511936"/>
        <c:axId val="117830784"/>
      </c:barChart>
      <c:catAx>
        <c:axId val="105511936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7830784"/>
        <c:crosses val="autoZero"/>
        <c:auto val="1"/>
        <c:lblAlgn val="ctr"/>
        <c:lblOffset val="100"/>
      </c:catAx>
      <c:valAx>
        <c:axId val="1178307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511936"/>
        <c:crosses val="autoZero"/>
        <c:crossBetween val="between"/>
      </c:valAx>
      <c:spPr>
        <a:noFill/>
        <a:ln>
          <a:noFill/>
        </a:ln>
      </c:spPr>
    </c:plotArea>
    <c:plotVisOnly val="1"/>
  </c:chart>
  <c:spPr>
    <a:solidFill>
      <a:schemeClr val="accent4">
        <a:lumMod val="20000"/>
        <a:lumOff val="80000"/>
      </a:schemeClr>
    </a:solidFill>
    <a:ln w="25400" cmpd="dbl">
      <a:solidFill>
        <a:srgbClr val="B32C16">
          <a:lumMod val="60000"/>
          <a:lumOff val="40000"/>
        </a:srgbClr>
      </a:solidFill>
    </a:ln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Динамика открытия магазинов «Бристоль» </a:t>
            </a:r>
            <a:r>
              <a:rPr lang="ru-RU" sz="1200" b="1" baseline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(ед.)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5531272387359271"/>
          <c:y val="2.2302326768497151E-3"/>
        </c:manualLayout>
      </c:layout>
      <c:spPr>
        <a:solidFill>
          <a:schemeClr val="accent1">
            <a:lumMod val="20000"/>
            <a:lumOff val="80000"/>
          </a:schemeClr>
        </a:solidFill>
      </c:spPr>
    </c:title>
    <c:plotArea>
      <c:layout>
        <c:manualLayout>
          <c:layoutTarget val="inner"/>
          <c:xMode val="edge"/>
          <c:yMode val="edge"/>
          <c:x val="7.9651222815871184E-2"/>
          <c:y val="6.6130278453909161E-2"/>
          <c:w val="0.7650177279152891"/>
          <c:h val="0.6075180835762994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Бристоль</c:v>
                </c:pt>
              </c:strCache>
            </c:strRef>
          </c:tx>
          <c:dLbls>
            <c:dLbl>
              <c:idx val="0"/>
              <c:layout>
                <c:manualLayout>
                  <c:x val="3.8204567308613435E-3"/>
                  <c:y val="1.4683281378321799E-2"/>
                </c:manualLayout>
              </c:layout>
              <c:showVal val="1"/>
            </c:dLbl>
            <c:dLbl>
              <c:idx val="1"/>
              <c:layout>
                <c:manualLayout>
                  <c:x val="-3.0408498672561345E-3"/>
                  <c:y val="1.4739647664420718E-3"/>
                </c:manualLayout>
              </c:layout>
              <c:showVal val="1"/>
            </c:dLbl>
            <c:dLbl>
              <c:idx val="2"/>
              <c:layout>
                <c:manualLayout>
                  <c:x val="-7.0178983944312826E-4"/>
                  <c:y val="7.0650558346369866E-2"/>
                </c:manualLayout>
              </c:layout>
              <c:showVal val="1"/>
            </c:dLbl>
            <c:dLbl>
              <c:idx val="3"/>
              <c:layout>
                <c:manualLayout>
                  <c:x val="-5.3020928709070639E-3"/>
                  <c:y val="8.6259559748616543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8.5801277335551249E-2"/>
                </c:manualLayout>
              </c:layout>
              <c:showVal val="1"/>
            </c:dLbl>
            <c:dLbl>
              <c:idx val="5"/>
              <c:layout>
                <c:manualLayout>
                  <c:x val="-3.040849867256131E-3"/>
                  <c:y val="9.0568014965304158E-2"/>
                </c:manualLayout>
              </c:layout>
              <c:showVal val="1"/>
            </c:dLbl>
            <c:dLbl>
              <c:idx val="6"/>
              <c:layout>
                <c:manualLayout>
                  <c:x val="3.040849867256131E-3"/>
                  <c:y val="9.0568014965304158E-2"/>
                </c:manualLayout>
              </c:layout>
              <c:showVal val="1"/>
            </c:dLbl>
            <c:txPr>
              <a:bodyPr/>
              <a:lstStyle/>
              <a:p>
                <a:pPr>
                  <a:defRPr sz="13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на 20.03.2019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22</c:v>
                </c:pt>
                <c:pt idx="5">
                  <c:v>25</c:v>
                </c:pt>
                <c:pt idx="6">
                  <c:v>25</c:v>
                </c:pt>
              </c:numCache>
            </c:numRef>
          </c:val>
        </c:ser>
        <c:gapWidth val="100"/>
        <c:axId val="129508096"/>
        <c:axId val="129509632"/>
      </c:barChart>
      <c:catAx>
        <c:axId val="129508096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9509632"/>
        <c:crosses val="autoZero"/>
        <c:auto val="1"/>
        <c:lblAlgn val="ctr"/>
        <c:lblOffset val="100"/>
      </c:catAx>
      <c:valAx>
        <c:axId val="1295096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9508096"/>
        <c:crosses val="autoZero"/>
        <c:crossBetween val="between"/>
      </c:valAx>
      <c:spPr>
        <a:noFill/>
        <a:ln>
          <a:noFill/>
        </a:ln>
      </c:spPr>
    </c:plotArea>
    <c:plotVisOnly val="1"/>
  </c:chart>
  <c:spPr>
    <a:solidFill>
      <a:schemeClr val="accent4">
        <a:lumMod val="20000"/>
        <a:lumOff val="80000"/>
      </a:schemeClr>
    </a:solidFill>
    <a:ln w="25400" cmpd="dbl">
      <a:solidFill>
        <a:srgbClr val="B32C16">
          <a:lumMod val="60000"/>
          <a:lumOff val="40000"/>
        </a:srgbClr>
      </a:solidFill>
    </a:ln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9651222815871184E-2"/>
          <c:y val="6.6130278453909161E-2"/>
          <c:w val="0.65017156292192368"/>
          <c:h val="0.7867695939066879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Объекты с реализацией алкоголя</c:v>
                </c:pt>
              </c:strCache>
            </c:strRef>
          </c:tx>
          <c:dLbls>
            <c:dLbl>
              <c:idx val="0"/>
              <c:layout>
                <c:manualLayout>
                  <c:x val="-2.261065642912119E-3"/>
                  <c:y val="1.1696617042550827E-2"/>
                </c:manualLayout>
              </c:layout>
              <c:showVal val="1"/>
            </c:dLbl>
            <c:dLbl>
              <c:idx val="1"/>
              <c:layout>
                <c:manualLayout>
                  <c:x val="-2.6298518271632401E-3"/>
                  <c:y val="1.5789596610477661E-2"/>
                </c:manualLayout>
              </c:layout>
              <c:showVal val="1"/>
            </c:dLbl>
            <c:dLbl>
              <c:idx val="2"/>
              <c:layout>
                <c:manualLayout>
                  <c:x val="-4.6059697070695883E-3"/>
                  <c:y val="2.0370527012150186E-2"/>
                </c:manualLayout>
              </c:layout>
              <c:showVal val="1"/>
            </c:dLbl>
            <c:dLbl>
              <c:idx val="3"/>
              <c:layout>
                <c:manualLayout>
                  <c:x val="-2.2613228159834272E-3"/>
                  <c:y val="9.2521595961104527E-2"/>
                </c:manualLayout>
              </c:layout>
              <c:showVal val="1"/>
            </c:dLbl>
            <c:txPr>
              <a:bodyPr/>
              <a:lstStyle/>
              <a:p>
                <a:pPr>
                  <a:defRPr sz="13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98</c:v>
                </c:pt>
                <c:pt idx="1">
                  <c:v>109</c:v>
                </c:pt>
                <c:pt idx="2">
                  <c:v>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Объекты-лицензиаты</c:v>
                </c:pt>
              </c:strCache>
            </c:strRef>
          </c:tx>
          <c:dLbls>
            <c:txPr>
              <a:bodyPr/>
              <a:lstStyle/>
              <a:p>
                <a:pPr>
                  <a:defRPr sz="13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72</c:v>
                </c:pt>
                <c:pt idx="1">
                  <c:v>79</c:v>
                </c:pt>
                <c:pt idx="2">
                  <c:v>67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Объекты с реализ.пива</c:v>
                </c:pt>
              </c:strCache>
            </c:strRef>
          </c:tx>
          <c:dLbls>
            <c:txPr>
              <a:bodyPr/>
              <a:lstStyle/>
              <a:p>
                <a:pPr>
                  <a:defRPr sz="13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26</c:v>
                </c:pt>
                <c:pt idx="1">
                  <c:v>30</c:v>
                </c:pt>
                <c:pt idx="2">
                  <c:v>32</c:v>
                </c:pt>
              </c:numCache>
            </c:numRef>
          </c:val>
        </c:ser>
        <c:gapWidth val="100"/>
        <c:axId val="105384576"/>
        <c:axId val="128151936"/>
      </c:barChart>
      <c:catAx>
        <c:axId val="1053845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8151936"/>
        <c:crosses val="autoZero"/>
        <c:auto val="1"/>
        <c:lblAlgn val="ctr"/>
        <c:lblOffset val="100"/>
      </c:catAx>
      <c:valAx>
        <c:axId val="1281519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384576"/>
        <c:crosses val="autoZero"/>
        <c:crossBetween val="between"/>
      </c:val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71943117431396508"/>
          <c:y val="0.23070258607629518"/>
          <c:w val="0.27563487944205928"/>
          <c:h val="0.55484402196052285"/>
        </c:manualLayout>
      </c:layout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solidFill>
      <a:schemeClr val="accent4">
        <a:lumMod val="20000"/>
        <a:lumOff val="80000"/>
      </a:schemeClr>
    </a:solidFill>
    <a:ln w="25400" cmpd="dbl">
      <a:solidFill>
        <a:srgbClr val="B32C16">
          <a:lumMod val="60000"/>
          <a:lumOff val="40000"/>
        </a:srgbClr>
      </a:solidFill>
    </a:ln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0.5678</cdr:x>
      <cdr:y>0.06667</cdr:y>
    </cdr:from>
    <cdr:to>
      <cdr:x>0.71446</cdr:x>
      <cdr:y>0.12917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24536" y="288032"/>
          <a:ext cx="1246218" cy="27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«Магнит»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0.64407</cdr:x>
      <cdr:y>0.18333</cdr:y>
    </cdr:from>
    <cdr:to>
      <cdr:x>0.83073</cdr:x>
      <cdr:y>0.24583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2608" y="792088"/>
          <a:ext cx="1586097" cy="27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«Пятерочка»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0.65254</cdr:x>
      <cdr:y>0.28333</cdr:y>
    </cdr:from>
    <cdr:to>
      <cdr:x>0.75155</cdr:x>
      <cdr:y>0.34583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544616" y="1224136"/>
          <a:ext cx="841281" cy="27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«Дикси»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0.67797</cdr:x>
      <cdr:y>0.35</cdr:y>
    </cdr:from>
    <cdr:to>
      <cdr:x>0.77698</cdr:x>
      <cdr:y>0.4125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760640" y="1512168"/>
          <a:ext cx="841281" cy="27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rtl="0" eaLnBrk="1" fontAlgn="t" latinLnBrk="0" hangingPunct="1"/>
          <a:r>
            <a:rPr lang="ru-RU" b="1" dirty="0" smtClean="0">
              <a:latin typeface="Times New Roman" pitchFamily="18" charset="0"/>
              <a:cs typeface="Times New Roman" pitchFamily="18" charset="0"/>
            </a:rPr>
            <a:t>«Ашан»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0.68644</cdr:x>
      <cdr:y>0.4</cdr:y>
    </cdr:from>
    <cdr:to>
      <cdr:x>0.79535</cdr:x>
      <cdr:y>0.44687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832648" y="1728192"/>
          <a:ext cx="925410" cy="2025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«Верный»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0.66102</cdr:x>
      <cdr:y>0.45</cdr:y>
    </cdr:from>
    <cdr:to>
      <cdr:x>0.80953</cdr:x>
      <cdr:y>0.5125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616624" y="1944216"/>
          <a:ext cx="1261923" cy="270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«Высшая лига»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0.63559</cdr:x>
      <cdr:y>0.55</cdr:y>
    </cdr:from>
    <cdr:to>
      <cdr:x>0.7445</cdr:x>
      <cdr:y>0.59687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00600" y="2376264"/>
          <a:ext cx="925410" cy="2025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«Дружба»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0.60169</cdr:x>
      <cdr:y>0.68333</cdr:y>
    </cdr:from>
    <cdr:to>
      <cdr:x>0.72051</cdr:x>
      <cdr:y>0.74583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112568" y="2952328"/>
          <a:ext cx="1009538" cy="270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«Мировой»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0.5678</cdr:x>
      <cdr:y>0.75</cdr:y>
    </cdr:from>
    <cdr:to>
      <cdr:x>0.71631</cdr:x>
      <cdr:y>0.79688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824536" y="3240360"/>
          <a:ext cx="1261923" cy="2025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«Молодежный»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0.47458</cdr:x>
      <cdr:y>0.83333</cdr:y>
    </cdr:from>
    <cdr:to>
      <cdr:x>0.60329</cdr:x>
      <cdr:y>0.89112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4032448" y="3600400"/>
          <a:ext cx="1093666" cy="2496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«Бристоль»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0.36842</cdr:x>
      <cdr:y>0.83051</cdr:y>
    </cdr:from>
    <cdr:to>
      <cdr:x>0.43773</cdr:x>
      <cdr:y>0.8883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016224" y="3528392"/>
          <a:ext cx="379289" cy="2455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«КБ»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0.27119</cdr:x>
      <cdr:y>0.81667</cdr:y>
    </cdr:from>
    <cdr:to>
      <cdr:x>0.38136</cdr:x>
      <cdr:y>0.93531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304256" y="3528392"/>
          <a:ext cx="936104" cy="512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«Винный </a:t>
          </a:r>
        </a:p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склад»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0.18644</cdr:x>
      <cdr:y>0.76667</cdr:y>
    </cdr:from>
    <cdr:to>
      <cdr:x>0.31515</cdr:x>
      <cdr:y>0.82917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1584176" y="3312368"/>
          <a:ext cx="1093666" cy="27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«Виномания»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0.10169</cdr:x>
      <cdr:y>0.7</cdr:y>
    </cdr:from>
    <cdr:to>
      <cdr:x>0.29906</cdr:x>
      <cdr:y>0.7678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864096" y="3024336"/>
          <a:ext cx="1677028" cy="2929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«Винный двор»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0.15254</cdr:x>
      <cdr:y>0.56667</cdr:y>
    </cdr:from>
    <cdr:to>
      <cdr:x>0.26271</cdr:x>
      <cdr:y>0.68333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1296144" y="2448272"/>
          <a:ext cx="93610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Пивные </a:t>
          </a:r>
        </a:p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магазины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0.14407</cdr:x>
      <cdr:y>0.18333</cdr:y>
    </cdr:from>
    <cdr:to>
      <cdr:x>0.30508</cdr:x>
      <cdr:y>0.26437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224136" y="792088"/>
          <a:ext cx="1368152" cy="3501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Другие магазины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7A37E-E9B1-454B-A8CD-1CCD0AF0CF93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95C88-93D0-416C-8512-C98BD452F1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5C88-93D0-416C-8512-C98BD452F1C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5C88-93D0-416C-8512-C98BD452F1C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5C88-93D0-416C-8512-C98BD452F1C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5C88-93D0-416C-8512-C98BD452F1C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5C88-93D0-416C-8512-C98BD452F1C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5C88-93D0-416C-8512-C98BD452F1C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 flipH="1">
            <a:off x="-828598" y="1988840"/>
            <a:ext cx="3312368" cy="2894920"/>
            <a:chOff x="381793" y="1673225"/>
            <a:chExt cx="3120000" cy="2894920"/>
          </a:xfrm>
        </p:grpSpPr>
        <p:sp>
          <p:nvSpPr>
            <p:cNvPr id="10" name="Пирог 9"/>
            <p:cNvSpPr/>
            <p:nvPr/>
          </p:nvSpPr>
          <p:spPr>
            <a:xfrm>
              <a:off x="381793" y="1673225"/>
              <a:ext cx="3120000" cy="2880000"/>
            </a:xfrm>
            <a:prstGeom prst="pie">
              <a:avLst>
                <a:gd name="adj1" fmla="val 5400000"/>
                <a:gd name="adj2" fmla="val 16200000"/>
              </a:avLst>
            </a:prstGeom>
            <a:gradFill flip="none" rotWithShape="1">
              <a:gsLst>
                <a:gs pos="0">
                  <a:srgbClr val="FF3B3B">
                    <a:shade val="30000"/>
                    <a:satMod val="115000"/>
                  </a:srgbClr>
                </a:gs>
                <a:gs pos="50000">
                  <a:srgbClr val="FF3B3B">
                    <a:shade val="67500"/>
                    <a:satMod val="115000"/>
                  </a:srgbClr>
                </a:gs>
                <a:gs pos="100000">
                  <a:srgbClr val="FF3B3B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76200" dist="12700" dir="2700000" sy="-23000" kx="-8004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soft" dir="t"/>
            </a:scene3d>
            <a:sp3d prstMaterial="dkEdge">
              <a:bevelT w="762000" h="76200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ирог 10"/>
            <p:cNvSpPr/>
            <p:nvPr/>
          </p:nvSpPr>
          <p:spPr>
            <a:xfrm>
              <a:off x="770206" y="2408145"/>
              <a:ext cx="2340000" cy="2160000"/>
            </a:xfrm>
            <a:prstGeom prst="pie">
              <a:avLst>
                <a:gd name="adj1" fmla="val 5400000"/>
                <a:gd name="adj2" fmla="val 16200000"/>
              </a:avLst>
            </a:prstGeom>
            <a:gradFill flip="none" rotWithShape="1">
              <a:gsLst>
                <a:gs pos="0">
                  <a:srgbClr val="FFFF66">
                    <a:shade val="30000"/>
                    <a:satMod val="115000"/>
                  </a:srgbClr>
                </a:gs>
                <a:gs pos="50000">
                  <a:srgbClr val="FFFF66">
                    <a:shade val="67500"/>
                    <a:satMod val="115000"/>
                  </a:srgbClr>
                </a:gs>
                <a:gs pos="100000">
                  <a:srgbClr val="FFFF66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76200" dist="12700" dir="2700000" sy="-23000" kx="-8004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soft" dir="t"/>
            </a:scene3d>
            <a:sp3d prstMaterial="dkEdge">
              <a:bevelT w="635000" h="63500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ирог 11"/>
            <p:cNvSpPr/>
            <p:nvPr/>
          </p:nvSpPr>
          <p:spPr>
            <a:xfrm>
              <a:off x="1159409" y="3124200"/>
              <a:ext cx="1560000" cy="1440000"/>
            </a:xfrm>
            <a:prstGeom prst="pie">
              <a:avLst>
                <a:gd name="adj1" fmla="val 5400000"/>
                <a:gd name="adj2" fmla="val 16200000"/>
              </a:avLst>
            </a:prstGeom>
            <a:gradFill flip="none" rotWithShape="1">
              <a:gsLst>
                <a:gs pos="0">
                  <a:srgbClr val="99FF33">
                    <a:shade val="30000"/>
                    <a:satMod val="115000"/>
                  </a:srgbClr>
                </a:gs>
                <a:gs pos="50000">
                  <a:srgbClr val="99FF33">
                    <a:shade val="67500"/>
                    <a:satMod val="115000"/>
                  </a:srgbClr>
                </a:gs>
                <a:gs pos="100000">
                  <a:srgbClr val="99FF33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76200" dist="12700" dir="2700000" sy="-23000" kx="-8004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soft" dir="t"/>
            </a:scene3d>
            <a:sp3d prstMaterial="dkEdge">
              <a:bevelT w="381000" h="38100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3" name="TextBox 12"/>
          <p:cNvSpPr txBox="1"/>
          <p:nvPr/>
        </p:nvSpPr>
        <p:spPr>
          <a:xfrm>
            <a:off x="1115616" y="332656"/>
            <a:ext cx="7666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Arial" charset="0"/>
              </a:rPr>
              <a:t> </a:t>
            </a: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Потребительский рынок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27784" y="2132856"/>
            <a:ext cx="6182914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 рынка алкогольной продукции 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г. Рыбинске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63888" y="5949280"/>
            <a:ext cx="3456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  2019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AutoShape 4" descr="&amp;Kcy;&amp;acy;&amp;rcy;&amp;tcy;&amp;icy;&amp;ncy;&amp;kcy;&amp;icy; &amp;pcy;&amp;ocy; &amp;zcy;&amp;acy;&amp;pcy;&amp;rcy;&amp;ocy;&amp;scy;&amp;ucy; candy cart Flora Zhu &amp;icy; Mei Ch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5606" name="AutoShape 6" descr="&amp;Kcy;&amp;acy;&amp;rcy;&amp;tcy;&amp;icy;&amp;ncy;&amp;kcy;&amp;icy; &amp;pcy;&amp;ocy; &amp;zcy;&amp;acy;&amp;pcy;&amp;rcy;&amp;ocy;&amp;scy;&amp;ucy; candy cart Flora Zhu &amp;icy; Mei Ch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61662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 от 22.11.1995 N 171-ФЗ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продукции»</a:t>
            </a:r>
          </a:p>
          <a:p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 ЯО от 02.04.2013 N 13-з (ред. от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25.12.2017)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"Об отдельных вопросах розничной продажи алкогольной продукции в Ярославской области" (принят Ярославской областной Думой 26.03.2013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Правительства РФ от 27.12.2012 N 1425 "Об определении органами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власти субъектов Российской Федерации мест массового скопления граждан и мест нахождения источников повышенной опасности, в которых не допускается розничная продажа алкогольной продукции, а также определении органами местного самоуправления границ прилегающих к некоторым организациям и объектам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...»</a:t>
            </a:r>
          </a:p>
          <a:p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городского округа г. Рыбинск от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29.04.2013 N 1276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"Об определении способа расчета расстояния от организаций и объектов до границ прилегающих территорий, на которых не допускается розничная продажа алкогольной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продукции«</a:t>
            </a:r>
          </a:p>
          <a:p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Распоряжение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Администрации городского округа г. Рыбинск от 13.05.2013 N 287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"О мерах по реализации   Постановления Правительства РФ от 27.12.2012 N 1425 »</a:t>
            </a:r>
          </a:p>
          <a:p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Администрации городского округа г. Рыбинск от 22.06.2016 N 1675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 внесении изменений в Постановление администрации городского округа г. Рыбинск от 29.04.2013 N 1276 "Об определении способа расчета расстояния от организаций и объектов до границ…….»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116632"/>
            <a:ext cx="6013176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нормативные документы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8678C91D-E5D9-48EE-A06E-D91039E9DE48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88640"/>
            <a:ext cx="8496944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Информация о количестве  объектов, реализующих  алкогольную продукцию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г. Рыбинске (по состоянию на 20.03.2019)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0" y="6488113"/>
            <a:ext cx="500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Calibri" pitchFamily="34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51520" y="1268760"/>
          <a:ext cx="8277588" cy="5131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6212"/>
                <a:gridCol w="2311376"/>
              </a:tblGrid>
              <a:tr h="648071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Категория предприятий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6942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Объекты торговли, имеющие лицензию на розничную продажу алкогольной продукции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91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Объекты торговли, реализующие пиво (без лицензии)*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778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Объекты общественного питания, имеющие лицензию на розничную продажу алкогольной продукции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</a:p>
                  </a:txBody>
                  <a:tcPr/>
                </a:tc>
              </a:tr>
              <a:tr h="51691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Объекты общественного питания, реализующие пиво (без лицензии)*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</a:tr>
              <a:tr h="51691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объектов, реализующих алкогольную продукцию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91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объектов, реализующих алкогольную продукцию, в т.ч.пиво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363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91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лицензиатов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6919">
                <a:tc>
                  <a:txBody>
                    <a:bodyPr/>
                    <a:lstStyle/>
                    <a:p>
                      <a:r>
                        <a:rPr lang="ru-RU" sz="12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*- законодательно</a:t>
                      </a:r>
                      <a:r>
                        <a:rPr lang="ru-RU" sz="1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 требуется</a:t>
                      </a:r>
                      <a:endParaRPr lang="ru-RU" sz="1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453336"/>
            <a:ext cx="86774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 i="1" dirty="0" smtClean="0">
                <a:latin typeface="Constantia" pitchFamily="18" charset="0"/>
              </a:rPr>
              <a:t>Источник: мониторинг состояния сети</a:t>
            </a:r>
            <a:r>
              <a:rPr lang="en-US" sz="1100" i="1" dirty="0" smtClean="0">
                <a:latin typeface="Constantia" pitchFamily="18" charset="0"/>
              </a:rPr>
              <a:t>,</a:t>
            </a:r>
            <a:r>
              <a:rPr lang="ru-RU" sz="1100" i="1" dirty="0" smtClean="0">
                <a:latin typeface="Constantia" pitchFamily="18" charset="0"/>
              </a:rPr>
              <a:t> данные Комитета лицензирования Департамента АПК и потребительского рынка ЯО. </a:t>
            </a:r>
            <a:endParaRPr lang="ru-RU" sz="1100" i="1" dirty="0">
              <a:latin typeface="Constantia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8024" y="2420888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198884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79512" y="52531"/>
            <a:ext cx="8856984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Рынок объектов розничной торговли алкогольной продукцией в г. Рыбинске</a:t>
            </a:r>
            <a:endParaRPr lang="ru-RU" sz="1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23528" y="908718"/>
          <a:ext cx="5532120" cy="5498430"/>
        </p:xfrm>
        <a:graphic>
          <a:graphicData uri="http://schemas.openxmlformats.org/drawingml/2006/table">
            <a:tbl>
              <a:tblPr/>
              <a:tblGrid>
                <a:gridCol w="1626519"/>
                <a:gridCol w="517529"/>
                <a:gridCol w="517529"/>
                <a:gridCol w="665394"/>
                <a:gridCol w="517529"/>
                <a:gridCol w="591461"/>
                <a:gridCol w="517529"/>
                <a:gridCol w="578630"/>
              </a:tblGrid>
              <a:tr h="533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 состоянию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1 января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2017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2018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Откл</a:t>
                      </a: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(+,-)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2019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Откл</a:t>
                      </a: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(+,-)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1кв.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2019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Откл</a:t>
                      </a: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(+,-)</a:t>
                      </a:r>
                      <a:endParaRPr lang="ru-RU" sz="11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27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Объекты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продовольственной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торговли, всего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(ед.), в т.ч.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414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447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465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473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Объекты торговли,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реализующие алкогольную продукцию, из них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227 </a:t>
                      </a:r>
                      <a:endParaRPr lang="ru-RU" sz="12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243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254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264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объекты лицензирования (ед.)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953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объекты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 реализации пива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без лицензии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(ед.)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-3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622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Доля объектов с реализацией алкогольной продукции в общем количестве объектов продовольственной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торговли (%)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54,8</a:t>
                      </a:r>
                      <a:endParaRPr lang="ru-RU" sz="12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54,4</a:t>
                      </a:r>
                      <a:endParaRPr lang="ru-RU" sz="12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54,6</a:t>
                      </a:r>
                      <a:endParaRPr lang="ru-RU" sz="12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55,8</a:t>
                      </a:r>
                      <a:endParaRPr lang="ru-RU" sz="12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51520" y="458525"/>
            <a:ext cx="6264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Динамика роста  объектов розничной торговли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940152" y="574265"/>
            <a:ext cx="2952328" cy="28931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Тенденции:</a:t>
            </a:r>
          </a:p>
          <a:p>
            <a:endParaRPr lang="ru-RU" sz="1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Ежегодное увеличение объектов по реализации алкогольной продукции, объектов лицензирования :</a:t>
            </a:r>
          </a:p>
          <a:p>
            <a:pPr>
              <a:buFont typeface="Wingdings" pitchFamily="2" charset="2"/>
              <a:buChar char="Ø"/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2017г.+10ед.;</a:t>
            </a:r>
          </a:p>
          <a:p>
            <a:pPr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2018 г.+14 ед.;</a:t>
            </a:r>
          </a:p>
          <a:p>
            <a:pPr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1кв. 2019г. +10 </a:t>
            </a:r>
            <a:r>
              <a:rPr lang="ru-RU" sz="1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ед.</a:t>
            </a: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Впервые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2018году наметилось сокращение специализированных пивных магазинов -  на 3 объекта, в 2017году - +6. </a:t>
            </a:r>
          </a:p>
          <a:p>
            <a:pPr>
              <a:buFont typeface="Wingdings" pitchFamily="2" charset="2"/>
              <a:buChar char="Ø"/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http://www.rybinsk-portal.ru/images/list/firms/firm776/photo_1231_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2367" y="3356992"/>
            <a:ext cx="2633718" cy="26221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88024" y="2420888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116632"/>
            <a:ext cx="640871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игроки в рознице алкоголя в Рыбинске</a:t>
            </a:r>
            <a:endParaRPr lang="ru-RU" sz="16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198884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323528" y="548680"/>
          <a:ext cx="84969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547664" y="5013176"/>
            <a:ext cx="6264696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Основные игроки в розничной продаже алкоголя: 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магазины розничный сетей (104 объекта), 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специализированные магазины (70 объектов), 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специализированные магазины по продаже пива (18 объектов)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другие магазины (72 объекта) 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788024" y="2420888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198884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16632"/>
            <a:ext cx="820891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Розничная продажа алкогольной продукции в г. Рыбинске. Тенденции развития. </a:t>
            </a:r>
            <a:endParaRPr lang="ru-RU" sz="16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4644008" y="764704"/>
          <a:ext cx="432048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/>
          <p:nvPr/>
        </p:nvGraphicFramePr>
        <p:xfrm>
          <a:off x="323528" y="764704"/>
          <a:ext cx="417646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194" name="AutoShape 2" descr="https://avatars.mds.yandex.net/get-altay/932730/2a00000165ee91434f5aca7552fa64aaa585/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6" name="AutoShape 4" descr="https://avatars.mds.yandex.net/get-altay/932730/2a00000165ee91434f5aca7552fa64aaa585/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https://avatars.mds.yandex.net/get-altay/932730/2a00000165ee91434f5aca7552fa64aaa585/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0" name="Picture 8" descr="http://photos.wikimapia.org/p/00/06/13/38/94_bi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149080"/>
            <a:ext cx="2880320" cy="25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8202" name="AutoShape 10" descr="https://avatars.mds.yandex.net/get-altay/1025206/2a0000016286bc71e16bfe4a536cf36cee06/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3" name="Picture 11" descr="C:\Users\abramovich\Desktop\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24128" y="4221088"/>
            <a:ext cx="3175000" cy="2381250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059832" y="3429000"/>
            <a:ext cx="2592288" cy="33123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Специализированные сети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«Бристоль»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( 25 маг.) и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«Красное и белое»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(21 маг.)  конкурируют с «Магнитом» и «Пятерочкой».  Алкогольные «специалисты»  переходят в формат 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«магазин у дома»,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значительно увеличивается доля продовольственного ассортимента - 50% у КБ, 30% - у «Бристоля».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3501008"/>
            <a:ext cx="266429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3501008"/>
            <a:ext cx="266429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Сеть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«Бристоль»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вошла в город в 2013 году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086217" y="3501008"/>
            <a:ext cx="2463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Сеть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«Красное и белое»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вошла в город в 2015 году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596390"/>
            <a:ext cx="86774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 i="1" dirty="0" smtClean="0">
                <a:latin typeface="Constantia" pitchFamily="18" charset="0"/>
              </a:rPr>
              <a:t>Источник: мониторинг состояния сети</a:t>
            </a:r>
            <a:r>
              <a:rPr lang="en-US" sz="1100" i="1" dirty="0" smtClean="0">
                <a:latin typeface="Constantia" pitchFamily="18" charset="0"/>
              </a:rPr>
              <a:t>,</a:t>
            </a:r>
            <a:r>
              <a:rPr lang="ru-RU" sz="1100" i="1" dirty="0" smtClean="0">
                <a:latin typeface="Constantia" pitchFamily="18" charset="0"/>
              </a:rPr>
              <a:t> данные Комитета лицензирования Департамента АПК и потребительского рынка ЯО. </a:t>
            </a:r>
            <a:endParaRPr lang="ru-RU" sz="1100" i="1" dirty="0">
              <a:latin typeface="Constantia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8024" y="2420888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198884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-7695"/>
            <a:ext cx="9144000" cy="3231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Рынок объектов общественного питания</a:t>
            </a:r>
            <a:r>
              <a:rPr lang="en-US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реализующих </a:t>
            </a:r>
            <a:r>
              <a:rPr lang="ru-RU" sz="15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алкогольную продукцию 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г. Рыбинске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7504" y="3645024"/>
          <a:ext cx="6768752" cy="2944943"/>
        </p:xfrm>
        <a:graphic>
          <a:graphicData uri="http://schemas.openxmlformats.org/drawingml/2006/table">
            <a:tbl>
              <a:tblPr/>
              <a:tblGrid>
                <a:gridCol w="2088231"/>
                <a:gridCol w="677494"/>
                <a:gridCol w="762667"/>
                <a:gridCol w="648071"/>
                <a:gridCol w="720081"/>
                <a:gridCol w="576064"/>
                <a:gridCol w="713883"/>
                <a:gridCol w="582261"/>
              </a:tblGrid>
              <a:tr h="461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01.01.2017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01.01.2018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2017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 2016 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9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ед. (+</a:t>
                      </a:r>
                      <a:r>
                        <a:rPr lang="en-US" sz="900" b="1" baseline="0" dirty="0" smtClean="0">
                          <a:latin typeface="Calibri"/>
                          <a:ea typeface="Calibri"/>
                          <a:cs typeface="Times New Roman"/>
                        </a:rPr>
                        <a:t>,-)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01.01.1019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201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8/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 201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900" b="1" baseline="0" dirty="0" smtClean="0">
                          <a:latin typeface="+mn-lt"/>
                          <a:ea typeface="Calibri"/>
                          <a:cs typeface="Times New Roman"/>
                        </a:rPr>
                        <a:t> ед. (+</a:t>
                      </a:r>
                      <a:r>
                        <a:rPr lang="en-US" sz="900" b="1" baseline="0" dirty="0" smtClean="0">
                          <a:latin typeface="+mn-lt"/>
                          <a:ea typeface="Calibri"/>
                          <a:cs typeface="Times New Roman"/>
                        </a:rPr>
                        <a:t>,-)</a:t>
                      </a:r>
                      <a:endParaRPr lang="ru-R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20.03.1019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201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9/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 201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900" b="1" baseline="0" dirty="0" smtClean="0">
                          <a:latin typeface="+mn-lt"/>
                          <a:ea typeface="Calibri"/>
                          <a:cs typeface="Times New Roman"/>
                        </a:rPr>
                        <a:t> ед. (+</a:t>
                      </a:r>
                      <a:r>
                        <a:rPr lang="en-US" sz="900" b="1" baseline="0" dirty="0" smtClean="0">
                          <a:latin typeface="+mn-lt"/>
                          <a:ea typeface="Calibri"/>
                          <a:cs typeface="Times New Roman"/>
                        </a:rPr>
                        <a:t>,-)</a:t>
                      </a:r>
                      <a:endParaRPr lang="ru-RU" sz="9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25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Объекты общественного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питания</a:t>
                      </a:r>
                      <a:r>
                        <a:rPr lang="en-US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r>
                        <a:rPr lang="en-US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в т.ч.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239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240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+1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248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+8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248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0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объекты общественного питания</a:t>
                      </a:r>
                      <a:r>
                        <a:rPr lang="en-US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реализующие алкогольную продукцию</a:t>
                      </a:r>
                      <a:r>
                        <a:rPr lang="en-US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из них</a:t>
                      </a:r>
                      <a:r>
                        <a:rPr lang="en-US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98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109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2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11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-10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9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- объекты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лицензирования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79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+ 7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67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-12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67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8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объекты 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по реализации пива </a:t>
                      </a:r>
                      <a:r>
                        <a:rPr lang="ru-RU" sz="1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без лицензии</a:t>
                      </a:r>
                      <a:r>
                        <a:rPr lang="ru-RU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+4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4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Доля объектов с реализацией алкогольной продукции в общем количестве объектов общественного питания</a:t>
                      </a:r>
                      <a:r>
                        <a:rPr lang="ru-RU" sz="10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(%)</a:t>
                      </a: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,0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alibri"/>
                          <a:ea typeface="Calibri"/>
                          <a:cs typeface="Times New Roman"/>
                        </a:rPr>
                        <a:t>45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,4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39,9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39,9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6948264" y="476672"/>
            <a:ext cx="2195736" cy="5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1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1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В 2018 году уменьшилось количество объектов   общественного питания с реализацией алкогольной продукции  на 10 ед.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(- 9</a:t>
            </a:r>
            <a:r>
              <a:rPr lang="en-US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2%)  к 2017 году.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В нарушение требований законодательства  администрацией  некоторых предприятий</a:t>
            </a:r>
            <a:r>
              <a:rPr lang="en-US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 имеющих лицензии</a:t>
            </a:r>
            <a:r>
              <a:rPr lang="en-US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разрешается приносить с собой и потреблять алкогольную продукцию</a:t>
            </a:r>
            <a:r>
              <a:rPr lang="en-US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заплатив «пробковый» сбор. 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Ответственность за это законодательством не предусмотрена.</a:t>
            </a: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07504" y="404664"/>
          <a:ext cx="669674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79512" y="404664"/>
            <a:ext cx="6524600" cy="2616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Динамика объектов общественного питания</a:t>
            </a:r>
            <a:r>
              <a:rPr lang="en-US" sz="1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реализующих алкогольную продукцию (ед.)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6453336"/>
            <a:ext cx="24354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200" i="1" dirty="0" smtClean="0">
                <a:latin typeface="Constantia" pitchFamily="18" charset="0"/>
              </a:rPr>
              <a:t>Источник:  Консультант плюс </a:t>
            </a:r>
            <a:endParaRPr lang="ru-RU" sz="1200" i="1" dirty="0">
              <a:latin typeface="Constant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64088" y="306896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- 2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92280" y="2564904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+ 6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32240" y="1556792"/>
            <a:ext cx="377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32240" y="2924944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40152" y="3068960"/>
            <a:ext cx="377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8024" y="2420888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0"/>
            <a:ext cx="9144000" cy="55399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ИЗМЕНЕНИЯ В ЗАКОНОДАТЕЛЬСТВЕ</a:t>
            </a:r>
            <a:r>
              <a:rPr lang="en-US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регулирующем оборот и розничную продажу (потребление) алкогольной продукции</a:t>
            </a:r>
            <a:r>
              <a:rPr lang="en-US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 2018 году (ФЗ от 22.11.1995 № 171)</a:t>
            </a:r>
            <a:endParaRPr lang="ru-RU" sz="15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198884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52120" y="1340768"/>
            <a:ext cx="377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+5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0" y="548680"/>
            <a:ext cx="9144000" cy="66479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введение системы ЕГАИС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единая государственная автоматизированная информационная система, предназначенная для контроля производства и оборота алкогольной продукции, в том числе и пива. Все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юрлица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ИП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занимающиеся производством, импортом и продажей алкогольной продукции (в т.ч. пива), обязаны работать через данную систему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запрет на продажу  алкогольной продукции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тонизирующими веществами (запрещено продавать алкогольные энергетические напитки в магазинах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производить – только на экспорт)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дистанционным способом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полимерной потребительской таре (потребительской таре либо упаковке, полностью изготовленных из полиэтилена, полистирола, полиэтилентерефталата или иного полимерного материала) объемом более 1500 миллилитров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хранение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алкогольной продукции возможно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только в стационарных складских помещениях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каждому месту нахождения обособленного подразделения, в котором осуществляется розничная продажа алкогольной продукции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осуществление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розничной продажи алкогольной продукции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оказании услуг общественного питания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возможно при условии вскрытия лицом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непосредственно осуществляющим отпуск алкогольной продукции (продавцом), потребительской тары (упаковки)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потребление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(распитие) алкогольной продукции, приобретенной в объекте общественного питания,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допускается только в данном объекте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уточнены полномочия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федеральных властей и субъектов Российской Федерации. Субъекты РФ вправе принимать законы и устанавливать дополнительные ограничения времени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условий и мест розничной продажи алкогольной продукции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вплоть до полного запрета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 исключением розничной продажи алкогольной продукции при оказании услуг общественного питания.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79512" y="4221088"/>
            <a:ext cx="6768752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2019 год -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ПРОЕКТ ФЗ № 662706-7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«О внесении изменений в статью 16 ФЗ «О государственном регулировании производства и оборота этилового спирта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алкогольной и спиртосодержащей продукции и об ограничении потребления (распития) алкогольной продукции» 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целях наделения органов государственной власти субъектов РФ устанавливать дополнительные ограничения времени в период с 23 часов до 8 часов по местному времени и условий розничной продажи алкогольной продукции при оказании услуг общественного питания в объектах общественного питания</a:t>
            </a:r>
            <a:r>
              <a:rPr lang="en-US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расположенных в нежилых встроенных и (или) встроенно-пристроенных помещениях многоквартирных домов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внесен Брянской областной Думой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64088" y="306896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- 2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92280" y="2564904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+ 6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32240" y="1556792"/>
            <a:ext cx="377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20272" y="3068960"/>
            <a:ext cx="1584176" cy="9694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Снят с рассмотрения </a:t>
            </a: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Комитетом ГД РФ по экономической политике, 06.12.2017</a:t>
            </a:r>
            <a:endParaRPr lang="ru-RU" sz="1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40152" y="3068960"/>
            <a:ext cx="377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8024" y="2420888"/>
            <a:ext cx="421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Проекты  законодательных актов по регулированию  оборота и розничной </a:t>
            </a:r>
            <a:r>
              <a:rPr lang="ru-RU" sz="1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продажи 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алкогольной продукции</a:t>
            </a: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внесенных в Государственную Думу РФ</a:t>
            </a:r>
            <a:endParaRPr lang="ru-RU" sz="16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1988840"/>
            <a:ext cx="378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52120" y="1340768"/>
            <a:ext cx="377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+5</a:t>
            </a:r>
            <a:endParaRPr lang="ru-RU" sz="14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9512" y="1844824"/>
            <a:ext cx="6768752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2017 год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- ПРОЕКТ ФЗ№ 1130243-6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«О внесении изменений в статью 16 Федерального Закона «О государственном регулировании производства и оборота этилового спирта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алкогольной и спиртосодержащей продукции и об ограничении потребления (распития) алкогольной продукции» 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целях недопущения розничной продажи алкогольной продукции во встроенных и пристроенных (встроенно-пристроенных) нежилых помещениях многоквартирных жилых домов».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внесен депутатами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ГосДумы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В.Ф.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Рашкиным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.В..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Корниенко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, Обуховым С.П.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164288" y="1916832"/>
            <a:ext cx="1692696" cy="9387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ОТКЛОНЕН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Официальный отзыв Правительством   РФ</a:t>
            </a:r>
          </a:p>
          <a:p>
            <a:endParaRPr lang="ru-RU" sz="11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 flipV="1">
            <a:off x="6804248" y="1340768"/>
            <a:ext cx="216024" cy="1177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020272" y="4653136"/>
            <a:ext cx="1944216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ОДОБРЕН 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Комитетом ГД РФ по экономической политике. </a:t>
            </a:r>
          </a:p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Внесен на рассмотрение в  Государственную Думу РФ 11.03.2019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07504" y="620689"/>
            <a:ext cx="6876256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2016 год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– ПРОЕКТ ЗАКОНА ЯО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«О внесении изменений в Закон ЯО от 02.04.2013 № 13-з  «Об отдельных вопросах розничной продажи алкогольной продукции и Ярославской области» 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целях недопущения розничной продажи алкогольной продукции при оказании услуг общественного питания в помещениях</a:t>
            </a:r>
            <a:r>
              <a:rPr lang="en-US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расположенных в многоквартирных жилых домах</a:t>
            </a:r>
            <a:r>
              <a:rPr lang="en-US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пристроенных</a:t>
            </a:r>
            <a:r>
              <a:rPr lang="en-US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встроенных и встроенно-пристроенных помещениях к многоквартирных жилых домам…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внесен Главой городского округа город Рыбинск Д.В.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Добряковым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983760" y="620688"/>
            <a:ext cx="216024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ОТКЛОНЕН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отрицательные заключения: 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Мин-во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юстиции РФ ЯО ; 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-Правовое  </a:t>
            </a:r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уравление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Яр. ОД;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-Прокуратура  ЯО;</a:t>
            </a: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-Правительство ЯО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79512" y="6021288"/>
            <a:ext cx="6552728" cy="6924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2019 год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Минздрав РФ разработал законодательную инициативу об изменении минимального возраста для  продажи алкогольной продукции с 21 года и уведомил о принятии решения о подготовке проекта федерального закона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3068960"/>
            <a:ext cx="6768752" cy="11521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год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ПРОЕКТ ФЗ № 320969-7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«О внесении изменений в статью16 ФЗ«О государственном регулировании производства и оборота …. алкогольной … продукции и об ограничении потребления … алкогольной продукции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»: исключив   слова « за исключением розничной продажи алкогольной </a:t>
            </a:r>
            <a:r>
              <a:rPr lang="ru-RU" sz="1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продкуции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при оказании услуг общественного питания».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внесен депутатами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Государственной Думы А.Г.Сидякиным, Е.В.Паниной, И.П.Павловой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9294</TotalTime>
  <Words>1666</Words>
  <Application>Microsoft Office PowerPoint</Application>
  <PresentationFormat>Экран (4:3)</PresentationFormat>
  <Paragraphs>277</Paragraphs>
  <Slides>9</Slides>
  <Notes>6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Евсеева Снежана Александровна</dc:creator>
  <cp:lastModifiedBy>belova</cp:lastModifiedBy>
  <cp:revision>1445</cp:revision>
  <dcterms:created xsi:type="dcterms:W3CDTF">2017-01-24T10:24:00Z</dcterms:created>
  <dcterms:modified xsi:type="dcterms:W3CDTF">2019-03-25T07:38:30Z</dcterms:modified>
</cp:coreProperties>
</file>