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ppt/drawings/drawing10.xml" ContentType="application/vnd.openxmlformats-officedocument.drawingml.chartshapes+xml"/>
  <Override PartName="/ppt/notesSlides/notesSlide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78" r:id="rId3"/>
    <p:sldId id="287" r:id="rId4"/>
    <p:sldId id="296" r:id="rId5"/>
    <p:sldId id="297" r:id="rId6"/>
    <p:sldId id="298" r:id="rId7"/>
    <p:sldId id="299" r:id="rId8"/>
    <p:sldId id="290" r:id="rId9"/>
    <p:sldId id="294" r:id="rId10"/>
    <p:sldId id="292" r:id="rId11"/>
    <p:sldId id="293" r:id="rId12"/>
    <p:sldId id="259" r:id="rId13"/>
    <p:sldId id="269" r:id="rId14"/>
    <p:sldId id="271" r:id="rId15"/>
    <p:sldId id="276" r:id="rId16"/>
    <p:sldId id="270" r:id="rId17"/>
    <p:sldId id="272" r:id="rId18"/>
    <p:sldId id="257" r:id="rId19"/>
    <p:sldId id="300" r:id="rId20"/>
    <p:sldId id="284" r:id="rId21"/>
    <p:sldId id="258" r:id="rId22"/>
    <p:sldId id="262" r:id="rId23"/>
    <p:sldId id="260" r:id="rId24"/>
    <p:sldId id="261" r:id="rId25"/>
    <p:sldId id="263" r:id="rId26"/>
    <p:sldId id="282" r:id="rId27"/>
    <p:sldId id="275" r:id="rId28"/>
    <p:sldId id="264" r:id="rId29"/>
    <p:sldId id="268" r:id="rId30"/>
    <p:sldId id="266" r:id="rId31"/>
    <p:sldId id="288" r:id="rId32"/>
    <p:sldId id="289" r:id="rId33"/>
    <p:sldId id="295" r:id="rId3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snapToGrid="0">
      <p:cViewPr>
        <p:scale>
          <a:sx n="75" d="100"/>
          <a:sy n="75" d="100"/>
        </p:scale>
        <p:origin x="-1666" y="-269"/>
      </p:cViewPr>
      <p:guideLst>
        <p:guide orient="horz" pos="2160"/>
        <p:guide pos="2880"/>
      </p:guideLst>
    </p:cSldViewPr>
  </p:slideViewPr>
  <p:outlineViewPr>
    <p:cViewPr>
      <p:scale>
        <a:sx n="33" d="100"/>
        <a:sy n="33" d="100"/>
      </p:scale>
      <p:origin x="0" y="21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0"/>
      <c:rAngAx val="0"/>
      <c:perspective val="30"/>
    </c:view3D>
    <c:floor>
      <c:thickness val="0"/>
    </c:floor>
    <c:sideWall>
      <c:thickness val="0"/>
    </c:sideWall>
    <c:backWall>
      <c:thickness val="0"/>
    </c:backWall>
    <c:plotArea>
      <c:layout>
        <c:manualLayout>
          <c:layoutTarget val="inner"/>
          <c:xMode val="edge"/>
          <c:yMode val="edge"/>
          <c:x val="5.5009571172024555E-5"/>
          <c:y val="0.12567642435196918"/>
          <c:w val="0.86511505140804767"/>
          <c:h val="0.76394556398535285"/>
        </c:manualLayout>
      </c:layout>
      <c:pie3DChart>
        <c:varyColors val="1"/>
        <c:ser>
          <c:idx val="0"/>
          <c:order val="0"/>
          <c:spPr>
            <a:solidFill>
              <a:schemeClr val="accent3">
                <a:lumMod val="50000"/>
              </a:schemeClr>
            </a:solidFill>
            <a:scene3d>
              <a:camera prst="orthographicFront"/>
              <a:lightRig rig="threePt" dir="t"/>
            </a:scene3d>
            <a:sp3d>
              <a:bevelT/>
              <a:bevelB/>
            </a:sp3d>
          </c:spPr>
          <c:dPt>
            <c:idx val="1"/>
            <c:bubble3D val="0"/>
            <c:spPr>
              <a:solidFill>
                <a:schemeClr val="accent6">
                  <a:lumMod val="75000"/>
                </a:schemeClr>
              </a:solidFill>
              <a:ln>
                <a:solidFill>
                  <a:schemeClr val="tx2">
                    <a:lumMod val="60000"/>
                    <a:lumOff val="40000"/>
                  </a:schemeClr>
                </a:solidFill>
              </a:ln>
              <a:scene3d>
                <a:camera prst="orthographicFront"/>
                <a:lightRig rig="threePt" dir="t"/>
              </a:scene3d>
              <a:sp3d>
                <a:bevelT/>
                <a:bevelB/>
              </a:sp3d>
            </c:spPr>
          </c:dPt>
          <c:dPt>
            <c:idx val="2"/>
            <c:bubble3D val="0"/>
            <c:explosion val="3"/>
          </c:dPt>
          <c:dLbls>
            <c:dLbl>
              <c:idx val="1"/>
              <c:layout>
                <c:manualLayout>
                  <c:x val="-5.8302498371914036E-2"/>
                  <c:y val="7.7671244260694328E-2"/>
                </c:manualLayout>
              </c:layout>
              <c:tx>
                <c:rich>
                  <a:bodyPr/>
                  <a:lstStyle/>
                  <a:p>
                    <a:pPr>
                      <a:defRPr sz="1400" b="1" baseline="0">
                        <a:solidFill>
                          <a:schemeClr val="tx1"/>
                        </a:solidFill>
                        <a:latin typeface="Times New Roman" panose="02020603050405020304" pitchFamily="18" charset="0"/>
                        <a:cs typeface="Times New Roman" panose="02020603050405020304" pitchFamily="18" charset="0"/>
                      </a:defRPr>
                    </a:pPr>
                    <a:r>
                      <a:rPr lang="ru-RU" sz="1400" b="1" baseline="0" dirty="0" smtClean="0">
                        <a:solidFill>
                          <a:schemeClr val="tx1"/>
                        </a:solidFill>
                        <a:latin typeface="Times New Roman" panose="02020603050405020304" pitchFamily="18" charset="0"/>
                        <a:cs typeface="Times New Roman" panose="02020603050405020304" pitchFamily="18" charset="0"/>
                      </a:rPr>
                      <a:t> 80</a:t>
                    </a:r>
                    <a:r>
                      <a:rPr lang="en-US" sz="1400" b="1" baseline="0"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c:rich>
              </c:tx>
              <c:spPr/>
              <c:showLegendKey val="0"/>
              <c:showVal val="1"/>
              <c:showCatName val="0"/>
              <c:showSerName val="0"/>
              <c:showPercent val="1"/>
              <c:showBubbleSize val="0"/>
            </c:dLbl>
            <c:dLbl>
              <c:idx val="2"/>
              <c:layout>
                <c:manualLayout>
                  <c:x val="9.2053707102401669E-2"/>
                  <c:y val="-5.6550599380882138E-2"/>
                </c:manualLayout>
              </c:layout>
              <c:tx>
                <c:rich>
                  <a:bodyPr rot="0"/>
                  <a:lstStyle/>
                  <a:p>
                    <a:pPr algn="just">
                      <a:defRPr sz="1400" b="1" baseline="0">
                        <a:solidFill>
                          <a:schemeClr val="tx1"/>
                        </a:solidFill>
                        <a:latin typeface="Times New Roman" panose="02020603050405020304" pitchFamily="18" charset="0"/>
                        <a:cs typeface="Times New Roman" panose="02020603050405020304" pitchFamily="18" charset="0"/>
                      </a:defRPr>
                    </a:pPr>
                    <a:r>
                      <a:rPr lang="en-US" sz="1400" b="1" baseline="0" dirty="0" smtClean="0">
                        <a:solidFill>
                          <a:schemeClr val="tx1"/>
                        </a:solidFill>
                      </a:rPr>
                      <a:t>2</a:t>
                    </a:r>
                    <a:r>
                      <a:rPr lang="ru-RU" sz="1400" b="1" baseline="0" dirty="0" smtClean="0">
                        <a:solidFill>
                          <a:schemeClr val="tx1"/>
                        </a:solidFill>
                      </a:rPr>
                      <a:t>0</a:t>
                    </a:r>
                    <a:r>
                      <a:rPr lang="en-US" sz="1400" b="1" baseline="0" dirty="0" smtClean="0">
                        <a:solidFill>
                          <a:schemeClr val="tx1"/>
                        </a:solidFill>
                      </a:rPr>
                      <a:t>%</a:t>
                    </a:r>
                    <a:endParaRPr lang="en-US" dirty="0">
                      <a:solidFill>
                        <a:schemeClr val="tx1"/>
                      </a:solidFill>
                    </a:endParaRPr>
                  </a:p>
                </c:rich>
              </c:tx>
              <c:spPr/>
              <c:showLegendKey val="0"/>
              <c:showVal val="1"/>
              <c:showCatName val="0"/>
              <c:showSerName val="0"/>
              <c:showPercent val="1"/>
              <c:showBubbleSize val="0"/>
            </c:dLbl>
            <c:txPr>
              <a:bodyPr/>
              <a:lstStyle/>
              <a:p>
                <a:pPr>
                  <a:defRPr sz="1400" b="1" baseline="0">
                    <a:solidFill>
                      <a:schemeClr val="bg1"/>
                    </a:solidFill>
                  </a:defRPr>
                </a:pPr>
                <a:endParaRPr lang="ru-RU"/>
              </a:p>
            </c:txPr>
            <c:showLegendKey val="0"/>
            <c:showVal val="1"/>
            <c:showCatName val="0"/>
            <c:showSerName val="0"/>
            <c:showPercent val="1"/>
            <c:showBubbleSize val="0"/>
            <c:showLeaderLines val="1"/>
          </c:dLbls>
          <c:cat>
            <c:strRef>
              <c:f>Лист1!$A$1:$C$1</c:f>
              <c:strCache>
                <c:ptCount val="3"/>
                <c:pt idx="0">
                  <c:v> </c:v>
                </c:pt>
                <c:pt idx="1">
                  <c:v>Налоговые доходы </c:v>
                </c:pt>
                <c:pt idx="2">
                  <c:v>Неналоговые доходы</c:v>
                </c:pt>
              </c:strCache>
            </c:strRef>
          </c:cat>
          <c:val>
            <c:numRef>
              <c:f>Лист1!$A$2:$C$2</c:f>
              <c:numCache>
                <c:formatCode>General</c:formatCode>
                <c:ptCount val="3"/>
                <c:pt idx="1">
                  <c:v>1465.2</c:v>
                </c:pt>
                <c:pt idx="2">
                  <c:v>360.8</c:v>
                </c:pt>
              </c:numCache>
            </c:numRef>
          </c:val>
        </c:ser>
        <c:dLbls>
          <c:showLegendKey val="0"/>
          <c:showVal val="1"/>
          <c:showCatName val="0"/>
          <c:showSerName val="0"/>
          <c:showPercent val="0"/>
          <c:showBubbleSize val="0"/>
          <c:showLeaderLines val="1"/>
        </c:dLbls>
      </c:pie3DChart>
    </c:plotArea>
    <c:legend>
      <c:legendPos val="b"/>
      <c:legendEntry>
        <c:idx val="0"/>
        <c:delete val="1"/>
      </c:legendEntry>
      <c:layout>
        <c:manualLayout>
          <c:xMode val="edge"/>
          <c:yMode val="edge"/>
          <c:x val="2.0523750320682583E-4"/>
          <c:y val="0.83393006725223173"/>
          <c:w val="0.99652748998480467"/>
          <c:h val="0.16606993274776824"/>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18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48522259473795459"/>
          <c:h val="0.4330300954681671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92D05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1.930600698206332E-2"/>
                  <c:y val="-0.19669994058812842"/>
                </c:manualLayout>
              </c:layout>
              <c:tx>
                <c:rich>
                  <a:bodyPr/>
                  <a:lstStyle/>
                  <a:p>
                    <a:r>
                      <a:rPr lang="ru-RU" dirty="0"/>
                      <a:t>Общее образование; </a:t>
                    </a:r>
                    <a:r>
                      <a:rPr lang="ru-RU" dirty="0" smtClean="0"/>
                      <a:t>1010,6</a:t>
                    </a:r>
                    <a:r>
                      <a:rPr lang="ru-RU" dirty="0"/>
                      <a:t>; 52%</a:t>
                    </a:r>
                  </a:p>
                </c:rich>
              </c:tx>
              <c:showLegendKey val="0"/>
              <c:showVal val="1"/>
              <c:showCatName val="1"/>
              <c:showSerName val="0"/>
              <c:showPercent val="1"/>
              <c:showBubbleSize val="0"/>
            </c:dLbl>
            <c:dLbl>
              <c:idx val="1"/>
              <c:layout>
                <c:manualLayout>
                  <c:x val="-0.18003600037535936"/>
                  <c:y val="-0.16715399131571926"/>
                </c:manualLayout>
              </c:layout>
              <c:tx>
                <c:rich>
                  <a:bodyPr/>
                  <a:lstStyle/>
                  <a:p>
                    <a:r>
                      <a:rPr lang="ru-RU" dirty="0"/>
                      <a:t>Дошкольное образование; </a:t>
                    </a:r>
                    <a:r>
                      <a:rPr lang="ru-RU" dirty="0" smtClean="0"/>
                      <a:t>791,1</a:t>
                    </a:r>
                    <a:r>
                      <a:rPr lang="ru-RU" dirty="0"/>
                      <a:t>; 41%</a:t>
                    </a:r>
                  </a:p>
                </c:rich>
              </c:tx>
              <c:showLegendKey val="0"/>
              <c:showVal val="1"/>
              <c:showCatName val="1"/>
              <c:showSerName val="0"/>
              <c:showPercent val="1"/>
              <c:showBubbleSize val="0"/>
            </c:dLbl>
            <c:dLbl>
              <c:idx val="2"/>
              <c:layout>
                <c:manualLayout>
                  <c:x val="-4.3899450610385513E-2"/>
                  <c:y val="0.11274016389820439"/>
                </c:manualLayout>
              </c:layout>
              <c:tx>
                <c:rich>
                  <a:bodyPr/>
                  <a:lstStyle/>
                  <a:p>
                    <a:r>
                      <a:rPr lang="ru-RU" dirty="0"/>
                      <a:t>Другие вопросы в области образования; </a:t>
                    </a:r>
                    <a:r>
                      <a:rPr lang="ru-RU" dirty="0" smtClean="0"/>
                      <a:t>92,9</a:t>
                    </a:r>
                    <a:r>
                      <a:rPr lang="ru-RU" dirty="0"/>
                      <a:t>; 5%</a:t>
                    </a:r>
                  </a:p>
                </c:rich>
              </c:tx>
              <c:showLegendKey val="0"/>
              <c:showVal val="1"/>
              <c:showCatName val="1"/>
              <c:showSerName val="0"/>
              <c:showPercent val="1"/>
              <c:showBubbleSize val="0"/>
            </c:dLbl>
            <c:dLbl>
              <c:idx val="3"/>
              <c:layout>
                <c:manualLayout>
                  <c:x val="-0.22881370090114683"/>
                  <c:y val="7.5187523834307976E-2"/>
                </c:manualLayout>
              </c:layout>
              <c:tx>
                <c:rich>
                  <a:bodyPr/>
                  <a:lstStyle/>
                  <a:p>
                    <a:r>
                      <a:rPr lang="ru-RU" dirty="0"/>
                      <a:t>Молодежная политика и оздоровление детей; </a:t>
                    </a:r>
                    <a:r>
                      <a:rPr lang="ru-RU" dirty="0" smtClean="0"/>
                      <a:t>47,6</a:t>
                    </a:r>
                    <a:r>
                      <a:rPr lang="ru-RU" dirty="0"/>
                      <a:t>; 2%</a:t>
                    </a:r>
                  </a:p>
                </c:rich>
              </c:tx>
              <c:showLegendKey val="0"/>
              <c:showVal val="1"/>
              <c:showCatName val="1"/>
              <c:showSerName val="0"/>
              <c:showPercent val="1"/>
              <c:showBubbleSize val="0"/>
            </c:dLbl>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0"/>
          </c:dLbls>
          <c:cat>
            <c:strRef>
              <c:f>Лист1!$A$1:$D$1</c:f>
              <c:strCache>
                <c:ptCount val="4"/>
                <c:pt idx="0">
                  <c:v>Общее образование</c:v>
                </c:pt>
                <c:pt idx="1">
                  <c:v>Дошкольное образование</c:v>
                </c:pt>
                <c:pt idx="2">
                  <c:v>Другие вопросы в области образования</c:v>
                </c:pt>
                <c:pt idx="3">
                  <c:v>Молодежная политика и оздоровление детей</c:v>
                </c:pt>
              </c:strCache>
            </c:strRef>
          </c:cat>
          <c:val>
            <c:numRef>
              <c:f>Лист1!$A$2:$D$2</c:f>
              <c:numCache>
                <c:formatCode>0.0</c:formatCode>
                <c:ptCount val="4"/>
                <c:pt idx="0">
                  <c:v>1010.6</c:v>
                </c:pt>
                <c:pt idx="1">
                  <c:v>791.1</c:v>
                </c:pt>
                <c:pt idx="2">
                  <c:v>92.9</c:v>
                </c:pt>
                <c:pt idx="3">
                  <c:v>47.6</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71079853651113"/>
          <c:y val="0.21248312169071351"/>
          <c:w val="0.58078461313853069"/>
          <c:h val="0.49477284450715336"/>
        </c:manualLayout>
      </c:layout>
      <c:ofPieChart>
        <c:ofPieType val="bar"/>
        <c:varyColors val="1"/>
        <c:ser>
          <c:idx val="0"/>
          <c:order val="0"/>
          <c:spPr>
            <a:ln w="17693">
              <a:solidFill>
                <a:srgbClr val="000000"/>
              </a:solidFill>
              <a:prstDash val="solid"/>
            </a:ln>
          </c:spPr>
          <c:dPt>
            <c:idx val="0"/>
            <c:bubble3D val="0"/>
            <c:spPr>
              <a:solidFill>
                <a:srgbClr val="000080"/>
              </a:solidFill>
              <a:ln w="17693">
                <a:solidFill>
                  <a:srgbClr val="000000"/>
                </a:solidFill>
                <a:prstDash val="solid"/>
              </a:ln>
            </c:spPr>
          </c:dPt>
          <c:dPt>
            <c:idx val="1"/>
            <c:bubble3D val="0"/>
            <c:spPr>
              <a:solidFill>
                <a:srgbClr val="00B050"/>
              </a:solidFill>
              <a:ln w="17693">
                <a:solidFill>
                  <a:srgbClr val="000000"/>
                </a:solidFill>
                <a:prstDash val="solid"/>
              </a:ln>
              <a:scene3d>
                <a:camera prst="orthographicFront"/>
                <a:lightRig rig="threePt" dir="t"/>
              </a:scene3d>
              <a:sp3d prstMaterial="matte">
                <a:bevelT/>
              </a:sp3d>
            </c:spPr>
          </c:dPt>
          <c:dPt>
            <c:idx val="2"/>
            <c:bubble3D val="0"/>
            <c:spPr>
              <a:solidFill>
                <a:srgbClr val="FFFF00"/>
              </a:solidFill>
              <a:ln w="17693">
                <a:solidFill>
                  <a:srgbClr val="000000"/>
                </a:solidFill>
                <a:prstDash val="solid"/>
              </a:ln>
              <a:scene3d>
                <a:camera prst="orthographicFront"/>
                <a:lightRig rig="threePt" dir="t"/>
              </a:scene3d>
              <a:sp3d prstMaterial="matte">
                <a:bevelT/>
              </a:sp3d>
            </c:spPr>
          </c:dPt>
          <c:dPt>
            <c:idx val="3"/>
            <c:bubble3D val="0"/>
            <c:spPr>
              <a:solidFill>
                <a:srgbClr val="00FFFF"/>
              </a:solidFill>
              <a:ln w="17693">
                <a:solidFill>
                  <a:srgbClr val="000000"/>
                </a:solidFill>
                <a:prstDash val="solid"/>
              </a:ln>
            </c:spPr>
          </c:dPt>
          <c:dPt>
            <c:idx val="4"/>
            <c:bubble3D val="0"/>
            <c:spPr>
              <a:solidFill>
                <a:srgbClr val="660066"/>
              </a:solidFill>
              <a:ln w="17693">
                <a:solidFill>
                  <a:srgbClr val="000000"/>
                </a:solidFill>
                <a:prstDash val="solid"/>
              </a:ln>
            </c:spPr>
          </c:dPt>
          <c:dPt>
            <c:idx val="5"/>
            <c:bubble3D val="0"/>
            <c:spPr>
              <a:solidFill>
                <a:srgbClr val="FF8080"/>
              </a:solidFill>
              <a:ln w="17693">
                <a:solidFill>
                  <a:srgbClr val="000000"/>
                </a:solidFill>
                <a:prstDash val="solid"/>
              </a:ln>
            </c:spPr>
          </c:dPt>
          <c:dPt>
            <c:idx val="6"/>
            <c:bubble3D val="0"/>
            <c:spPr>
              <a:solidFill>
                <a:srgbClr val="00FF00"/>
              </a:solidFill>
              <a:ln w="17693">
                <a:solidFill>
                  <a:srgbClr val="000000"/>
                </a:solidFill>
                <a:prstDash val="solid"/>
              </a:ln>
              <a:scene3d>
                <a:camera prst="orthographicFront"/>
                <a:lightRig rig="threePt" dir="t"/>
              </a:scene3d>
              <a:sp3d>
                <a:bevelT/>
              </a:sp3d>
            </c:spPr>
          </c:dPt>
          <c:dPt>
            <c:idx val="7"/>
            <c:bubble3D val="0"/>
            <c:spPr>
              <a:solidFill>
                <a:schemeClr val="accent6">
                  <a:lumMod val="50000"/>
                </a:schemeClr>
              </a:solidFill>
              <a:ln w="17693">
                <a:solidFill>
                  <a:srgbClr val="000000"/>
                </a:solidFill>
                <a:prstDash val="solid"/>
              </a:ln>
              <a:scene3d>
                <a:camera prst="orthographicFront"/>
                <a:lightRig rig="threePt" dir="t"/>
              </a:scene3d>
              <a:sp3d>
                <a:bevelT/>
              </a:sp3d>
            </c:spPr>
          </c:dPt>
          <c:dPt>
            <c:idx val="8"/>
            <c:bubble3D val="0"/>
            <c:spPr>
              <a:solidFill>
                <a:srgbClr val="00B0F0"/>
              </a:solidFill>
              <a:ln w="17693">
                <a:solidFill>
                  <a:srgbClr val="000000"/>
                </a:solidFill>
                <a:prstDash val="solid"/>
              </a:ln>
              <a:scene3d>
                <a:camera prst="orthographicFront"/>
                <a:lightRig rig="threePt" dir="t"/>
              </a:scene3d>
              <a:sp3d>
                <a:bevelT/>
              </a:sp3d>
            </c:spPr>
          </c:dPt>
          <c:dPt>
            <c:idx val="9"/>
            <c:bubble3D val="0"/>
            <c:spPr>
              <a:solidFill>
                <a:schemeClr val="accent2">
                  <a:lumMod val="60000"/>
                  <a:lumOff val="40000"/>
                </a:schemeClr>
              </a:solidFill>
              <a:ln w="17693">
                <a:solidFill>
                  <a:srgbClr val="000000"/>
                </a:solidFill>
                <a:prstDash val="solid"/>
              </a:ln>
              <a:scene3d>
                <a:camera prst="orthographicFront"/>
                <a:lightRig rig="threePt" dir="t"/>
              </a:scene3d>
              <a:sp3d>
                <a:bevelT/>
              </a:sp3d>
            </c:spPr>
          </c:dPt>
          <c:dPt>
            <c:idx val="10"/>
            <c:bubble3D val="0"/>
            <c:spPr>
              <a:solidFill>
                <a:schemeClr val="accent1">
                  <a:lumMod val="60000"/>
                  <a:lumOff val="40000"/>
                </a:schemeClr>
              </a:solidFill>
              <a:ln w="17693">
                <a:solidFill>
                  <a:srgbClr val="000000"/>
                </a:solidFill>
                <a:prstDash val="solid"/>
              </a:ln>
              <a:scene3d>
                <a:camera prst="orthographicFront"/>
                <a:lightRig rig="threePt" dir="t"/>
              </a:scene3d>
              <a:sp3d>
                <a:bevelT/>
              </a:sp3d>
            </c:spPr>
          </c:dPt>
          <c:dLbls>
            <c:dLbl>
              <c:idx val="0"/>
              <c:delete val="1"/>
            </c:dLbl>
            <c:dLbl>
              <c:idx val="1"/>
              <c:layout>
                <c:manualLayout>
                  <c:x val="-6.1107613184175534E-2"/>
                  <c:y val="-3.5192223081941345E-3"/>
                </c:manualLayout>
              </c:layout>
              <c:tx>
                <c:rich>
                  <a:bodyPr/>
                  <a:lstStyle/>
                  <a:p>
                    <a:r>
                      <a:rPr lang="ru-RU" dirty="0" smtClean="0"/>
                      <a:t>Массовый </a:t>
                    </a:r>
                    <a:r>
                      <a:rPr lang="ru-RU" dirty="0"/>
                      <a:t>спорт; </a:t>
                    </a:r>
                    <a:endParaRPr lang="ru-RU" dirty="0" smtClean="0"/>
                  </a:p>
                  <a:p>
                    <a:r>
                      <a:rPr lang="ru-RU" dirty="0" smtClean="0"/>
                      <a:t>10,0</a:t>
                    </a:r>
                    <a:r>
                      <a:rPr lang="ru-RU" dirty="0"/>
                      <a:t>; 3%</a:t>
                    </a:r>
                  </a:p>
                </c:rich>
              </c:tx>
              <c:showLegendKey val="0"/>
              <c:showVal val="1"/>
              <c:showCatName val="1"/>
              <c:showSerName val="0"/>
              <c:showPercent val="1"/>
              <c:showBubbleSize val="0"/>
            </c:dLbl>
            <c:dLbl>
              <c:idx val="2"/>
              <c:layout>
                <c:manualLayout>
                  <c:x val="-2.3157786481631807E-2"/>
                  <c:y val="-0.18441335548374371"/>
                </c:manualLayout>
              </c:layout>
              <c:tx>
                <c:rich>
                  <a:bodyPr/>
                  <a:lstStyle/>
                  <a:p>
                    <a:r>
                      <a:rPr lang="ru-RU" dirty="0"/>
                      <a:t>Другие вопросы в области физической культуры и спорта; </a:t>
                    </a:r>
                    <a:r>
                      <a:rPr lang="ru-RU" dirty="0" smtClean="0"/>
                      <a:t>14,4</a:t>
                    </a:r>
                    <a:r>
                      <a:rPr lang="ru-RU" dirty="0"/>
                      <a:t>; 5%</a:t>
                    </a:r>
                  </a:p>
                </c:rich>
              </c:tx>
              <c:showLegendKey val="0"/>
              <c:showVal val="1"/>
              <c:showCatName val="1"/>
              <c:showSerName val="0"/>
              <c:showPercent val="1"/>
              <c:showBubbleSize val="0"/>
            </c:dLbl>
            <c:dLbl>
              <c:idx val="3"/>
              <c:delete val="1"/>
            </c:dLbl>
            <c:dLbl>
              <c:idx val="4"/>
              <c:delete val="1"/>
            </c:dLbl>
            <c:dLbl>
              <c:idx val="5"/>
              <c:delete val="1"/>
            </c:dLbl>
            <c:dLbl>
              <c:idx val="6"/>
              <c:layout>
                <c:manualLayout>
                  <c:x val="2.7330267767533931E-2"/>
                  <c:y val="-0.12524084778420039"/>
                </c:manualLayout>
              </c:layout>
              <c:tx>
                <c:rich>
                  <a:bodyPr/>
                  <a:lstStyle/>
                  <a:p>
                    <a:r>
                      <a:rPr lang="ru-RU" dirty="0"/>
                      <a:t>Спортивные мероприятия; </a:t>
                    </a:r>
                    <a:endParaRPr lang="ru-RU" dirty="0" smtClean="0"/>
                  </a:p>
                  <a:p>
                    <a:r>
                      <a:rPr lang="ru-RU" dirty="0" smtClean="0"/>
                      <a:t>8,0</a:t>
                    </a:r>
                    <a:endParaRPr lang="ru-RU" dirty="0"/>
                  </a:p>
                </c:rich>
              </c:tx>
              <c:showLegendKey val="0"/>
              <c:showVal val="1"/>
              <c:showCatName val="1"/>
              <c:showSerName val="0"/>
              <c:showPercent val="1"/>
              <c:showBubbleSize val="0"/>
            </c:dLbl>
            <c:dLbl>
              <c:idx val="7"/>
              <c:layout>
                <c:manualLayout>
                  <c:x val="7.4798627574303389E-2"/>
                  <c:y val="-9.6339113680154135E-3"/>
                </c:manualLayout>
              </c:layout>
              <c:tx>
                <c:rich>
                  <a:bodyPr/>
                  <a:lstStyle/>
                  <a:p>
                    <a:r>
                      <a:rPr lang="ru-RU" dirty="0" smtClean="0"/>
                      <a:t>Адресно-инвестиционная </a:t>
                    </a:r>
                    <a:r>
                      <a:rPr lang="ru-RU" dirty="0"/>
                      <a:t>программа; </a:t>
                    </a:r>
                    <a:endParaRPr lang="ru-RU" dirty="0" smtClean="0"/>
                  </a:p>
                  <a:p>
                    <a:r>
                      <a:rPr lang="ru-RU" dirty="0" smtClean="0"/>
                      <a:t>10,2</a:t>
                    </a:r>
                    <a:endParaRPr lang="ru-RU" dirty="0"/>
                  </a:p>
                </c:rich>
              </c:tx>
              <c:showLegendKey val="0"/>
              <c:showVal val="1"/>
              <c:showCatName val="1"/>
              <c:showSerName val="0"/>
              <c:showPercent val="1"/>
              <c:showBubbleSize val="0"/>
            </c:dLbl>
            <c:dLbl>
              <c:idx val="8"/>
              <c:delete val="1"/>
            </c:dLbl>
            <c:dLbl>
              <c:idx val="9"/>
              <c:layout>
                <c:manualLayout>
                  <c:x val="5.4660535535067861E-2"/>
                  <c:y val="0.12764913598227967"/>
                </c:manualLayout>
              </c:layout>
              <c:tx>
                <c:rich>
                  <a:bodyPr/>
                  <a:lstStyle/>
                  <a:p>
                    <a:r>
                      <a:rPr lang="ru-RU" dirty="0" smtClean="0"/>
                      <a:t>Содержание учреждений физической культуры и спорта; </a:t>
                    </a:r>
                  </a:p>
                  <a:p>
                    <a:r>
                      <a:rPr lang="ru-RU" dirty="0" smtClean="0"/>
                      <a:t>263,5</a:t>
                    </a:r>
                    <a:endParaRPr lang="ru-RU" dirty="0"/>
                  </a:p>
                </c:rich>
              </c:tx>
              <c:showLegendKey val="0"/>
              <c:showVal val="1"/>
              <c:showCatName val="1"/>
              <c:showSerName val="0"/>
              <c:showPercent val="1"/>
              <c:showBubbleSize val="0"/>
            </c:dLbl>
            <c:dLbl>
              <c:idx val="10"/>
              <c:layout>
                <c:manualLayout>
                  <c:x val="-0.24061214363193995"/>
                  <c:y val="-0.10209006569265547"/>
                </c:manualLayout>
              </c:layout>
              <c:tx>
                <c:rich>
                  <a:bodyPr/>
                  <a:lstStyle/>
                  <a:p>
                    <a:r>
                      <a:rPr lang="ru-RU" dirty="0" smtClean="0"/>
                      <a:t>Физическая культура; </a:t>
                    </a:r>
                  </a:p>
                  <a:p>
                    <a:r>
                      <a:rPr lang="ru-RU" dirty="0" smtClean="0"/>
                      <a:t>281,7</a:t>
                    </a:r>
                    <a:r>
                      <a:rPr lang="ru-RU" dirty="0"/>
                      <a:t>; 92%</a:t>
                    </a:r>
                  </a:p>
                </c:rich>
              </c:tx>
              <c:showLegendKey val="0"/>
              <c:showVal val="1"/>
              <c:showCatName val="1"/>
              <c:showSerName val="0"/>
              <c:showPercent val="1"/>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Лист5!$B$3:$B$12</c:f>
              <c:strCache>
                <c:ptCount val="9"/>
                <c:pt idx="0">
                  <c:v>Физическая культура</c:v>
                </c:pt>
                <c:pt idx="1">
                  <c:v>Массовый спорт</c:v>
                </c:pt>
                <c:pt idx="2">
                  <c:v>Другие вопросы в области физической культуры и спорта</c:v>
                </c:pt>
                <c:pt idx="6">
                  <c:v>Спортивные мероприятия</c:v>
                </c:pt>
                <c:pt idx="7">
                  <c:v>Адресно инвестиционная программа</c:v>
                </c:pt>
                <c:pt idx="8">
                  <c:v>Содержание учреждений физической культуры и спорта</c:v>
                </c:pt>
              </c:strCache>
            </c:strRef>
          </c:cat>
          <c:val>
            <c:numRef>
              <c:f>Лист5!$C$3:$C$12</c:f>
              <c:numCache>
                <c:formatCode>0.0</c:formatCode>
                <c:ptCount val="10"/>
                <c:pt idx="1">
                  <c:v>10</c:v>
                </c:pt>
                <c:pt idx="2" formatCode="General">
                  <c:v>14.4</c:v>
                </c:pt>
                <c:pt idx="6">
                  <c:v>8</c:v>
                </c:pt>
                <c:pt idx="7" formatCode="General">
                  <c:v>10.199999999999999</c:v>
                </c:pt>
                <c:pt idx="8" formatCode="General">
                  <c:v>263.5</c:v>
                </c:pt>
              </c:numCache>
            </c:numRef>
          </c:val>
        </c:ser>
        <c:dLbls>
          <c:showLegendKey val="0"/>
          <c:showVal val="1"/>
          <c:showCatName val="0"/>
          <c:showSerName val="0"/>
          <c:showPercent val="0"/>
          <c:showBubbleSize val="0"/>
          <c:showLeaderLines val="1"/>
        </c:dLbls>
        <c:gapWidth val="100"/>
        <c:secondPieSize val="75"/>
        <c:serLines>
          <c:spPr>
            <a:ln w="4424">
              <a:solidFill>
                <a:srgbClr val="000000"/>
              </a:solidFill>
              <a:prstDash val="solid"/>
            </a:ln>
            <a:effectLst>
              <a:outerShdw blurRad="50800" dist="38100" dir="2700000" algn="tl" rotWithShape="0">
                <a:prstClr val="black">
                  <a:alpha val="40000"/>
                </a:prstClr>
              </a:outerShdw>
            </a:effectLst>
          </c:spPr>
        </c:serLines>
      </c:ofPieChart>
      <c:spPr>
        <a:noFill/>
        <a:ln w="25400">
          <a:noFill/>
        </a:ln>
        <a:scene3d>
          <a:camera prst="orthographicFront"/>
          <a:lightRig rig="threePt" dir="t"/>
        </a:scene3d>
        <a:sp3d>
          <a:bevelT/>
        </a:sp3d>
      </c:spPr>
    </c:plotArea>
    <c:plotVisOnly val="1"/>
    <c:dispBlanksAs val="zero"/>
    <c:showDLblsOverMax val="0"/>
  </c:chart>
  <c:spPr>
    <a:noFill/>
    <a:ln>
      <a:noFill/>
    </a:ln>
  </c:spPr>
  <c:txPr>
    <a:bodyPr/>
    <a:lstStyle/>
    <a:p>
      <a:pPr>
        <a:defRPr sz="167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230"/>
      <c:rAngAx val="0"/>
      <c:perspective val="30"/>
    </c:view3D>
    <c:floor>
      <c:thickness val="0"/>
    </c:floor>
    <c:sideWall>
      <c:thickness val="0"/>
    </c:sideWall>
    <c:backWall>
      <c:thickness val="0"/>
    </c:backWall>
    <c:plotArea>
      <c:layout>
        <c:manualLayout>
          <c:layoutTarget val="inner"/>
          <c:xMode val="edge"/>
          <c:yMode val="edge"/>
          <c:x val="6.8241388402065842E-4"/>
          <c:y val="0.20030863894440001"/>
          <c:w val="0.43707043390973743"/>
          <c:h val="0.39145815227442721"/>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bg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chemeClr val="accent3">
                  <a:lumMod val="75000"/>
                </a:schemeClr>
              </a:solidFill>
              <a:scene3d>
                <a:camera prst="orthographicFront"/>
                <a:lightRig rig="threePt" dir="t"/>
              </a:scene3d>
              <a:sp3d prstMaterial="plastic">
                <a:bevelT w="139700" h="139700" prst="divot"/>
                <a:bevelB w="139700" h="139700" prst="divot"/>
              </a:sp3d>
            </c:spPr>
          </c:dPt>
          <c:dPt>
            <c:idx val="4"/>
            <c:bubble3D val="0"/>
            <c:spPr>
              <a:solidFill>
                <a:srgbClr val="7030A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1.4088298550980153E-2"/>
                  <c:y val="-0.13841186175201189"/>
                </c:manualLayout>
              </c:layout>
              <c:tx>
                <c:rich>
                  <a:bodyPr/>
                  <a:lstStyle/>
                  <a:p>
                    <a:r>
                      <a:rPr lang="ru-RU" dirty="0" smtClean="0"/>
                      <a:t>Культурно-досуговые </a:t>
                    </a:r>
                    <a:r>
                      <a:rPr lang="ru-RU" dirty="0"/>
                      <a:t>учреждения; </a:t>
                    </a:r>
                    <a:endParaRPr lang="ru-RU" dirty="0" smtClean="0"/>
                  </a:p>
                  <a:p>
                    <a:r>
                      <a:rPr lang="ru-RU" dirty="0" smtClean="0"/>
                      <a:t>66.5</a:t>
                    </a:r>
                    <a:r>
                      <a:rPr lang="ru-RU" dirty="0"/>
                      <a:t>; 40%</a:t>
                    </a:r>
                  </a:p>
                </c:rich>
              </c:tx>
              <c:showLegendKey val="0"/>
              <c:showVal val="1"/>
              <c:showCatName val="1"/>
              <c:showSerName val="0"/>
              <c:showPercent val="1"/>
              <c:showBubbleSize val="0"/>
            </c:dLbl>
            <c:dLbl>
              <c:idx val="1"/>
              <c:layout>
                <c:manualLayout>
                  <c:x val="-0.11901806559120524"/>
                  <c:y val="-0.1751657967655719"/>
                </c:manualLayout>
              </c:layout>
              <c:showLegendKey val="0"/>
              <c:showVal val="1"/>
              <c:showCatName val="1"/>
              <c:showSerName val="0"/>
              <c:showPercent val="1"/>
              <c:showBubbleSize val="0"/>
            </c:dLbl>
            <c:dLbl>
              <c:idx val="2"/>
              <c:layout>
                <c:manualLayout>
                  <c:x val="-3.2896551528025411E-2"/>
                  <c:y val="4.1187320884664043E-2"/>
                </c:manualLayout>
              </c:layout>
              <c:tx>
                <c:rich>
                  <a:bodyPr/>
                  <a:lstStyle/>
                  <a:p>
                    <a:r>
                      <a:rPr lang="ru-RU" dirty="0"/>
                      <a:t>Учреждения исполнительского  искусства; </a:t>
                    </a:r>
                    <a:endParaRPr lang="ru-RU" dirty="0" smtClean="0"/>
                  </a:p>
                  <a:p>
                    <a:r>
                      <a:rPr lang="ru-RU" dirty="0" smtClean="0"/>
                      <a:t>54.2</a:t>
                    </a:r>
                    <a:r>
                      <a:rPr lang="ru-RU" dirty="0"/>
                      <a:t>; 32%</a:t>
                    </a:r>
                  </a:p>
                </c:rich>
              </c:tx>
              <c:showLegendKey val="0"/>
              <c:showVal val="1"/>
              <c:showCatName val="1"/>
              <c:showSerName val="0"/>
              <c:showPercent val="1"/>
              <c:showBubbleSize val="0"/>
            </c:dLbl>
            <c:dLbl>
              <c:idx val="3"/>
              <c:layout>
                <c:manualLayout>
                  <c:x val="0.11716401782388253"/>
                  <c:y val="0.15510221951622696"/>
                </c:manualLayout>
              </c:layout>
              <c:tx>
                <c:rich>
                  <a:bodyPr/>
                  <a:lstStyle/>
                  <a:p>
                    <a:r>
                      <a:rPr lang="ru-RU" dirty="0"/>
                      <a:t>Общественно-значимые мероприятия в рамках подпрограмм "Культура" и "Туризм"; </a:t>
                    </a:r>
                    <a:endParaRPr lang="ru-RU" dirty="0" smtClean="0"/>
                  </a:p>
                  <a:p>
                    <a:r>
                      <a:rPr lang="ru-RU" dirty="0" smtClean="0"/>
                      <a:t>1.2</a:t>
                    </a:r>
                    <a:r>
                      <a:rPr lang="ru-RU" dirty="0"/>
                      <a:t>; 1%</a:t>
                    </a:r>
                  </a:p>
                </c:rich>
              </c:tx>
              <c:showLegendKey val="0"/>
              <c:showVal val="1"/>
              <c:showCatName val="1"/>
              <c:showSerName val="0"/>
              <c:showPercent val="1"/>
              <c:showBubbleSize val="0"/>
            </c:dLbl>
            <c:dLbl>
              <c:idx val="4"/>
              <c:layout>
                <c:manualLayout>
                  <c:x val="1.6552305284699653E-2"/>
                  <c:y val="9.8845887569170635E-2"/>
                </c:manualLayout>
              </c:layout>
              <c:tx>
                <c:rich>
                  <a:bodyPr/>
                  <a:lstStyle/>
                  <a:p>
                    <a:r>
                      <a:rPr lang="ru-RU"/>
                      <a:t>Прочие; </a:t>
                    </a:r>
                    <a:endParaRPr lang="ru-RU" smtClean="0"/>
                  </a:p>
                  <a:p>
                    <a:r>
                      <a:rPr lang="ru-RU" smtClean="0"/>
                      <a:t>9.1</a:t>
                    </a:r>
                    <a:r>
                      <a:rPr lang="ru-RU"/>
                      <a:t>; 5%</a:t>
                    </a:r>
                  </a:p>
                </c:rich>
              </c:tx>
              <c:showLegendKey val="0"/>
              <c:showVal val="1"/>
              <c:showCatName val="1"/>
              <c:showSerName val="0"/>
              <c:showPercent val="1"/>
              <c:showBubbleSize val="0"/>
            </c:dLbl>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Лист1!$A$1:$E$1</c:f>
              <c:strCache>
                <c:ptCount val="5"/>
                <c:pt idx="0">
                  <c:v>Культурно-досуговые учреждения</c:v>
                </c:pt>
                <c:pt idx="1">
                  <c:v>Библиотечная система</c:v>
                </c:pt>
                <c:pt idx="2">
                  <c:v>Учреждения исполнительского  искусства</c:v>
                </c:pt>
                <c:pt idx="3">
                  <c:v>Общественно-значимые мероприятия в рамках подпрограмм "Культура" и "Туризм"</c:v>
                </c:pt>
                <c:pt idx="4">
                  <c:v>Прочие</c:v>
                </c:pt>
              </c:strCache>
            </c:strRef>
          </c:cat>
          <c:val>
            <c:numRef>
              <c:f>Лист1!$A$2:$E$2</c:f>
              <c:numCache>
                <c:formatCode>0.0</c:formatCode>
                <c:ptCount val="5"/>
                <c:pt idx="0">
                  <c:v>66.5</c:v>
                </c:pt>
                <c:pt idx="1">
                  <c:v>37.799999999999997</c:v>
                </c:pt>
                <c:pt idx="2">
                  <c:v>54.2</c:v>
                </c:pt>
                <c:pt idx="3">
                  <c:v>1.2</c:v>
                </c:pt>
                <c:pt idx="4">
                  <c:v>9.1</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60"/>
      <c:rAngAx val="0"/>
      <c:perspective val="30"/>
    </c:view3D>
    <c:floor>
      <c:thickness val="0"/>
    </c:floor>
    <c:sideWall>
      <c:thickness val="0"/>
    </c:sideWall>
    <c:backWall>
      <c:thickness val="0"/>
    </c:backWall>
    <c:plotArea>
      <c:layout>
        <c:manualLayout>
          <c:layoutTarget val="inner"/>
          <c:xMode val="edge"/>
          <c:yMode val="edge"/>
          <c:x val="7.5547790735649198E-2"/>
          <c:y val="0.17692442089792121"/>
          <c:w val="0.74125915167772893"/>
          <c:h val="0.65907753658412838"/>
        </c:manualLayout>
      </c:layout>
      <c:pie3DChart>
        <c:varyColors val="1"/>
        <c:ser>
          <c:idx val="0"/>
          <c:order val="0"/>
          <c:spPr>
            <a:ln w="19050">
              <a:solidFill>
                <a:schemeClr val="bg1"/>
              </a:solidFill>
            </a:ln>
            <a:scene3d>
              <a:camera prst="orthographicFront"/>
              <a:lightRig rig="threePt" dir="t"/>
            </a:scene3d>
            <a:sp3d prstMaterial="plastic">
              <a:bevelT w="139700" h="139700" prst="divot"/>
              <a:bevelB w="139700" h="139700" prst="divot"/>
            </a:sp3d>
          </c:spPr>
          <c:explosion val="1"/>
          <c:dPt>
            <c:idx val="0"/>
            <c:bubble3D val="0"/>
            <c:explosion val="2"/>
            <c:spPr>
              <a:solidFill>
                <a:srgbClr val="004C22"/>
              </a:solidFill>
              <a:ln w="19050">
                <a:solidFill>
                  <a:schemeClr val="bg1"/>
                </a:solidFill>
              </a:ln>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explosion val="2"/>
            <c:spPr>
              <a:solidFill>
                <a:srgbClr val="FF0000"/>
              </a:solidFill>
              <a:ln w="19050">
                <a:solidFill>
                  <a:schemeClr val="bg1"/>
                </a:solidFill>
              </a:ln>
              <a:scene3d>
                <a:camera prst="orthographicFront"/>
                <a:lightRig rig="threePt" dir="t"/>
              </a:scene3d>
              <a:sp3d prstMaterial="plastic">
                <a:bevelT w="139700" h="139700" prst="divot"/>
                <a:bevelB w="139700" h="139700" prst="divot"/>
              </a:sp3d>
            </c:spPr>
          </c:dPt>
          <c:dPt>
            <c:idx val="2"/>
            <c:bubble3D val="0"/>
            <c:explosion val="2"/>
            <c:spPr>
              <a:solidFill>
                <a:schemeClr val="tx2"/>
              </a:solidFill>
              <a:ln w="19050">
                <a:solidFill>
                  <a:schemeClr val="bg1"/>
                </a:solidFill>
              </a:ln>
              <a:scene3d>
                <a:camera prst="orthographicFront"/>
                <a:lightRig rig="threePt" dir="t"/>
              </a:scene3d>
              <a:sp3d prstMaterial="plastic">
                <a:bevelT w="139700" h="139700" prst="divot"/>
                <a:bevelB w="139700" h="139700" prst="divot"/>
              </a:sp3d>
            </c:spPr>
          </c:dPt>
          <c:dPt>
            <c:idx val="3"/>
            <c:bubble3D val="0"/>
            <c:explosion val="4"/>
            <c:spPr>
              <a:solidFill>
                <a:srgbClr val="FFFF00"/>
              </a:solidFill>
              <a:ln w="19050">
                <a:solidFill>
                  <a:schemeClr val="bg1"/>
                </a:solidFill>
              </a:ln>
              <a:scene3d>
                <a:camera prst="orthographicFront"/>
                <a:lightRig rig="threePt" dir="t"/>
              </a:scene3d>
              <a:sp3d prstMaterial="plastic">
                <a:bevelT w="139700" h="139700" prst="divot"/>
                <a:bevelB w="139700" h="139700" prst="divot"/>
              </a:sp3d>
            </c:spPr>
          </c:dPt>
          <c:dPt>
            <c:idx val="4"/>
            <c:bubble3D val="0"/>
            <c:explosion val="3"/>
            <c:spPr>
              <a:solidFill>
                <a:srgbClr val="00B050"/>
              </a:solidFill>
              <a:ln w="19050">
                <a:solidFill>
                  <a:schemeClr val="bg1"/>
                </a:solidFill>
              </a:ln>
              <a:scene3d>
                <a:camera prst="orthographicFront"/>
                <a:lightRig rig="threePt" dir="t"/>
              </a:scene3d>
              <a:sp3d prstMaterial="plastic">
                <a:bevelT w="139700" h="139700" prst="divot"/>
                <a:bevelB w="139700" h="139700" prst="divot"/>
              </a:sp3d>
            </c:spPr>
          </c:dPt>
          <c:dPt>
            <c:idx val="5"/>
            <c:bubble3D val="0"/>
            <c:explosion val="0"/>
            <c:spPr>
              <a:solidFill>
                <a:schemeClr val="accent6">
                  <a:lumMod val="50000"/>
                </a:schemeClr>
              </a:solidFill>
              <a:ln w="22225">
                <a:solidFill>
                  <a:srgbClr val="FF0000"/>
                </a:solidFill>
              </a:ln>
              <a:effectLst>
                <a:outerShdw blurRad="40000" dist="23000" dir="5400000" rotWithShape="0">
                  <a:schemeClr val="bg1">
                    <a:alpha val="35000"/>
                  </a:schemeClr>
                </a:outerShdw>
              </a:effectLst>
              <a:scene3d>
                <a:camera prst="orthographicFront"/>
                <a:lightRig rig="threePt" dir="t"/>
              </a:scene3d>
              <a:sp3d prstMaterial="plastic">
                <a:bevelT w="139700" h="139700" prst="divot"/>
                <a:bevelB w="139700" h="139700" prst="divot"/>
              </a:sp3d>
            </c:spPr>
          </c:dPt>
          <c:dPt>
            <c:idx val="6"/>
            <c:bubble3D val="0"/>
            <c:spPr>
              <a:solidFill>
                <a:srgbClr val="7030A0"/>
              </a:solidFill>
              <a:ln w="19050">
                <a:solidFill>
                  <a:schemeClr val="bg1"/>
                </a:solidFill>
              </a:ln>
              <a:scene3d>
                <a:camera prst="orthographicFront"/>
                <a:lightRig rig="threePt" dir="t"/>
              </a:scene3d>
              <a:sp3d prstMaterial="plastic">
                <a:bevelT w="139700" h="139700" prst="divot"/>
                <a:bevelB w="139700" h="139700" prst="divot"/>
              </a:sp3d>
            </c:spPr>
          </c:dPt>
          <c:dPt>
            <c:idx val="7"/>
            <c:bubble3D val="0"/>
            <c:spPr>
              <a:solidFill>
                <a:srgbClr val="FFC000"/>
              </a:solidFill>
              <a:ln w="19050">
                <a:solidFill>
                  <a:schemeClr val="bg1"/>
                </a:solidFill>
              </a:ln>
              <a:scene3d>
                <a:camera prst="orthographicFront"/>
                <a:lightRig rig="threePt" dir="t"/>
              </a:scene3d>
              <a:sp3d prstMaterial="plastic">
                <a:bevelT w="139700" h="139700" prst="divot"/>
                <a:bevelB w="139700" h="139700" prst="divot"/>
              </a:sp3d>
            </c:spPr>
          </c:dPt>
          <c:dPt>
            <c:idx val="8"/>
            <c:bubble3D val="0"/>
            <c:spPr>
              <a:solidFill>
                <a:srgbClr val="180371"/>
              </a:solidFill>
              <a:ln w="19050">
                <a:solidFill>
                  <a:schemeClr val="bg1"/>
                </a:solidFill>
              </a:ln>
              <a:scene3d>
                <a:camera prst="orthographicFront"/>
                <a:lightRig rig="threePt" dir="t"/>
              </a:scene3d>
              <a:sp3d prstMaterial="plastic">
                <a:bevelT w="139700" h="139700" prst="divot"/>
                <a:bevelB w="139700" h="139700" prst="divot"/>
              </a:sp3d>
            </c:spPr>
          </c:dPt>
          <c:dLbls>
            <c:dLbl>
              <c:idx val="0"/>
              <c:layout>
                <c:manualLayout>
                  <c:x val="-9.8674827946724965E-4"/>
                  <c:y val="0.16447268281425689"/>
                </c:manualLayout>
              </c:layout>
              <c:tx>
                <c:rich>
                  <a:bodyPr/>
                  <a:lstStyle/>
                  <a:p>
                    <a:r>
                      <a:rPr lang="ru-RU" dirty="0"/>
                      <a:t>Благоустройство; </a:t>
                    </a:r>
                    <a:r>
                      <a:rPr lang="ru-RU" dirty="0" smtClean="0"/>
                      <a:t>106,5</a:t>
                    </a:r>
                    <a:r>
                      <a:rPr lang="ru-RU" dirty="0"/>
                      <a:t>; 22%</a:t>
                    </a:r>
                  </a:p>
                </c:rich>
              </c:tx>
              <c:showLegendKey val="0"/>
              <c:showVal val="1"/>
              <c:showCatName val="1"/>
              <c:showSerName val="0"/>
              <c:showPercent val="1"/>
              <c:showBubbleSize val="0"/>
            </c:dLbl>
            <c:dLbl>
              <c:idx val="1"/>
              <c:layout>
                <c:manualLayout>
                  <c:x val="-0.16885287671123805"/>
                  <c:y val="0.14455763524384235"/>
                </c:manualLayout>
              </c:layout>
              <c:tx>
                <c:rich>
                  <a:bodyPr/>
                  <a:lstStyle/>
                  <a:p>
                    <a:r>
                      <a:rPr lang="ru-RU" dirty="0"/>
                      <a:t>Жилищное хозяйство; </a:t>
                    </a:r>
                    <a:endParaRPr lang="ru-RU" dirty="0" smtClean="0"/>
                  </a:p>
                  <a:p>
                    <a:r>
                      <a:rPr lang="ru-RU" dirty="0" smtClean="0"/>
                      <a:t>29,8</a:t>
                    </a:r>
                    <a:r>
                      <a:rPr lang="ru-RU" dirty="0"/>
                      <a:t>; 6%</a:t>
                    </a:r>
                  </a:p>
                </c:rich>
              </c:tx>
              <c:showLegendKey val="0"/>
              <c:showVal val="1"/>
              <c:showCatName val="1"/>
              <c:showSerName val="0"/>
              <c:showPercent val="1"/>
              <c:showBubbleSize val="0"/>
            </c:dLbl>
            <c:dLbl>
              <c:idx val="2"/>
              <c:layout>
                <c:manualLayout>
                  <c:x val="7.5143639393749864E-2"/>
                  <c:y val="0.23436960403542453"/>
                </c:manualLayout>
              </c:layout>
              <c:tx>
                <c:rich>
                  <a:bodyPr/>
                  <a:lstStyle/>
                  <a:p>
                    <a:r>
                      <a:rPr lang="ru-RU" dirty="0"/>
                      <a:t>Дорожное хозяйство; </a:t>
                    </a:r>
                    <a:endParaRPr lang="ru-RU" dirty="0" smtClean="0"/>
                  </a:p>
                  <a:p>
                    <a:r>
                      <a:rPr lang="ru-RU" dirty="0" smtClean="0"/>
                      <a:t>256,8</a:t>
                    </a:r>
                    <a:r>
                      <a:rPr lang="ru-RU" dirty="0"/>
                      <a:t>; 53%</a:t>
                    </a:r>
                  </a:p>
                </c:rich>
              </c:tx>
              <c:showLegendKey val="0"/>
              <c:showVal val="1"/>
              <c:showCatName val="1"/>
              <c:showSerName val="0"/>
              <c:showPercent val="1"/>
              <c:showBubbleSize val="0"/>
            </c:dLbl>
            <c:dLbl>
              <c:idx val="3"/>
              <c:layout>
                <c:manualLayout>
                  <c:x val="-0.20231312752137076"/>
                  <c:y val="-6.2745196722035906E-2"/>
                </c:manualLayout>
              </c:layout>
              <c:tx>
                <c:rich>
                  <a:bodyPr/>
                  <a:lstStyle/>
                  <a:p>
                    <a:r>
                      <a:rPr lang="ru-RU" dirty="0"/>
                      <a:t>Другие вопросы в области городского хозяйства; </a:t>
                    </a:r>
                    <a:endParaRPr lang="ru-RU" dirty="0" smtClean="0"/>
                  </a:p>
                  <a:p>
                    <a:r>
                      <a:rPr lang="ru-RU" dirty="0" smtClean="0"/>
                      <a:t>43,9</a:t>
                    </a:r>
                    <a:r>
                      <a:rPr lang="ru-RU" dirty="0"/>
                      <a:t>; 9%</a:t>
                    </a:r>
                  </a:p>
                </c:rich>
              </c:tx>
              <c:showLegendKey val="0"/>
              <c:showVal val="1"/>
              <c:showCatName val="1"/>
              <c:showSerName val="0"/>
              <c:showPercent val="1"/>
              <c:showBubbleSize val="0"/>
            </c:dLbl>
            <c:dLbl>
              <c:idx val="4"/>
              <c:layout>
                <c:manualLayout>
                  <c:x val="1.2402193641532016E-2"/>
                  <c:y val="-0.14488681465623768"/>
                </c:manualLayout>
              </c:layout>
              <c:tx>
                <c:rich>
                  <a:bodyPr/>
                  <a:lstStyle/>
                  <a:p>
                    <a:r>
                      <a:rPr lang="ru-RU" dirty="0"/>
                      <a:t>Коммунальное хозяйство; </a:t>
                    </a:r>
                    <a:endParaRPr lang="ru-RU" dirty="0" smtClean="0"/>
                  </a:p>
                  <a:p>
                    <a:r>
                      <a:rPr lang="ru-RU" dirty="0" smtClean="0"/>
                      <a:t>37,4</a:t>
                    </a:r>
                    <a:r>
                      <a:rPr lang="ru-RU" dirty="0"/>
                      <a:t>; 8%</a:t>
                    </a:r>
                  </a:p>
                </c:rich>
              </c:tx>
              <c:showLegendKey val="0"/>
              <c:showVal val="1"/>
              <c:showCatName val="1"/>
              <c:showSerName val="0"/>
              <c:showPercent val="1"/>
              <c:showBubbleSize val="0"/>
            </c:dLbl>
            <c:dLbl>
              <c:idx val="5"/>
              <c:layout>
                <c:manualLayout>
                  <c:x val="0.11900914984768234"/>
                  <c:y val="-0.18578751008610631"/>
                </c:manualLayout>
              </c:layout>
              <c:tx>
                <c:rich>
                  <a:bodyPr/>
                  <a:lstStyle/>
                  <a:p>
                    <a:r>
                      <a:rPr lang="ru-RU" dirty="0"/>
                      <a:t>Транспорт; </a:t>
                    </a:r>
                    <a:endParaRPr lang="ru-RU" dirty="0" smtClean="0"/>
                  </a:p>
                  <a:p>
                    <a:r>
                      <a:rPr lang="ru-RU" dirty="0" smtClean="0"/>
                      <a:t>12,9</a:t>
                    </a:r>
                    <a:r>
                      <a:rPr lang="ru-RU" dirty="0"/>
                      <a:t>; 2%</a:t>
                    </a:r>
                  </a:p>
                </c:rich>
              </c:tx>
              <c:showLegendKey val="0"/>
              <c:showVal val="1"/>
              <c:showCatName val="1"/>
              <c:showSerName val="0"/>
              <c:showPercent val="1"/>
              <c:showBubbleSize val="0"/>
            </c:dLbl>
            <c:dLbl>
              <c:idx val="6"/>
              <c:layout>
                <c:manualLayout>
                  <c:x val="0.12578160647782555"/>
                  <c:y val="-1.8598534507167887E-2"/>
                </c:manualLayout>
              </c:layout>
              <c:tx>
                <c:rich>
                  <a:bodyPr/>
                  <a:lstStyle/>
                  <a:p>
                    <a:r>
                      <a:rPr lang="ru-RU"/>
                      <a:t>Сельское хозяйство; </a:t>
                    </a:r>
                    <a:r>
                      <a:rPr lang="ru-RU" smtClean="0"/>
                      <a:t>0,2</a:t>
                    </a:r>
                    <a:r>
                      <a:rPr lang="ru-RU"/>
                      <a:t>; 0%</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Лист1!$A$1:$G$1</c:f>
              <c:strCache>
                <c:ptCount val="7"/>
                <c:pt idx="0">
                  <c:v>Благоустройство</c:v>
                </c:pt>
                <c:pt idx="1">
                  <c:v>Жилищное хозяйство</c:v>
                </c:pt>
                <c:pt idx="2">
                  <c:v>Дорожное хозяйство</c:v>
                </c:pt>
                <c:pt idx="3">
                  <c:v>Другие вопросы в области городского хозяйства</c:v>
                </c:pt>
                <c:pt idx="4">
                  <c:v>Коммунальное хозяйство</c:v>
                </c:pt>
                <c:pt idx="5">
                  <c:v>Транспорт</c:v>
                </c:pt>
                <c:pt idx="6">
                  <c:v>Сельское хозяйство</c:v>
                </c:pt>
              </c:strCache>
            </c:strRef>
          </c:cat>
          <c:val>
            <c:numRef>
              <c:f>Лист1!$A$2:$G$2</c:f>
              <c:numCache>
                <c:formatCode>General</c:formatCode>
                <c:ptCount val="7"/>
                <c:pt idx="0">
                  <c:v>106.5</c:v>
                </c:pt>
                <c:pt idx="1">
                  <c:v>29.8</c:v>
                </c:pt>
                <c:pt idx="2">
                  <c:v>256.8</c:v>
                </c:pt>
                <c:pt idx="3">
                  <c:v>43.9</c:v>
                </c:pt>
                <c:pt idx="4" formatCode="0.0">
                  <c:v>37.4</c:v>
                </c:pt>
                <c:pt idx="5">
                  <c:v>12.9</c:v>
                </c:pt>
                <c:pt idx="6" formatCode="0.0">
                  <c:v>0.2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0"/>
      <c:depthPercent val="100"/>
      <c:rAngAx val="1"/>
    </c:view3D>
    <c:floor>
      <c:thickness val="0"/>
    </c:floor>
    <c:sideWall>
      <c:thickness val="0"/>
    </c:sideWall>
    <c:backWall>
      <c:thickness val="0"/>
      <c:spPr>
        <a:scene3d>
          <a:camera prst="orthographicFront"/>
          <a:lightRig rig="threePt" dir="t"/>
        </a:scene3d>
        <a:sp3d prstMaterial="matte"/>
      </c:spPr>
    </c:backWall>
    <c:plotArea>
      <c:layout>
        <c:manualLayout>
          <c:layoutTarget val="inner"/>
          <c:xMode val="edge"/>
          <c:yMode val="edge"/>
          <c:x val="8.6152425391270736E-5"/>
          <c:y val="1.2387538476790267E-2"/>
          <c:w val="0.97884259259259254"/>
          <c:h val="0.82642943443365768"/>
        </c:manualLayout>
      </c:layout>
      <c:bar3DChart>
        <c:barDir val="col"/>
        <c:grouping val="stacked"/>
        <c:varyColors val="0"/>
        <c:ser>
          <c:idx val="0"/>
          <c:order val="0"/>
          <c:spPr>
            <a:scene3d>
              <a:camera prst="orthographicFront"/>
              <a:lightRig rig="threePt" dir="t"/>
            </a:scene3d>
            <a:sp3d>
              <a:bevelT/>
            </a:sp3d>
          </c:spPr>
          <c:invertIfNegative val="0"/>
          <c:dLbls>
            <c:dLbl>
              <c:idx val="0"/>
              <c:layout/>
              <c:tx>
                <c:rich>
                  <a:bodyPr/>
                  <a:lstStyle/>
                  <a:p>
                    <a:r>
                      <a:rPr lang="ru-RU" sz="1600" b="1" smtClean="0">
                        <a:latin typeface="Times New Roman" panose="02020603050405020304" pitchFamily="18" charset="0"/>
                        <a:cs typeface="Times New Roman" panose="02020603050405020304" pitchFamily="18" charset="0"/>
                      </a:rPr>
                      <a:t>5</a:t>
                    </a:r>
                    <a:r>
                      <a:rPr lang="en-US" sz="1600" b="1" smtClean="0">
                        <a:latin typeface="Times New Roman" panose="02020603050405020304" pitchFamily="18" charset="0"/>
                        <a:cs typeface="Times New Roman" panose="02020603050405020304" pitchFamily="18" charset="0"/>
                      </a:rPr>
                      <a:t>0,0</a:t>
                    </a:r>
                    <a:endParaRPr lang="en-US"/>
                  </a:p>
                </c:rich>
              </c:tx>
              <c:showLegendKey val="0"/>
              <c:showVal val="1"/>
              <c:showCatName val="0"/>
              <c:showSerName val="0"/>
              <c:showPercent val="0"/>
              <c:showBubbleSize val="0"/>
            </c:dLbl>
            <c:dLbl>
              <c:idx val="1"/>
              <c:layout>
                <c:manualLayout>
                  <c:x val="0"/>
                  <c:y val="2.2871511428924737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 на 01.01.2015</c:v>
                </c:pt>
                <c:pt idx="6">
                  <c:v>прогноз           на 01.01.2016</c:v>
                </c:pt>
                <c:pt idx="7">
                  <c:v>прогноз           на 01.01.2017</c:v>
                </c:pt>
                <c:pt idx="8">
                  <c:v>прогноз           на 01.01.2018</c:v>
                </c:pt>
              </c:strCache>
            </c:strRef>
          </c:cat>
          <c:val>
            <c:numRef>
              <c:f>Лист1!$A$2:$I$2</c:f>
              <c:numCache>
                <c:formatCode>0.0</c:formatCode>
                <c:ptCount val="9"/>
                <c:pt idx="0">
                  <c:v>100</c:v>
                </c:pt>
                <c:pt idx="1">
                  <c:v>155</c:v>
                </c:pt>
                <c:pt idx="2">
                  <c:v>356</c:v>
                </c:pt>
                <c:pt idx="3">
                  <c:v>546</c:v>
                </c:pt>
                <c:pt idx="4">
                  <c:v>741</c:v>
                </c:pt>
                <c:pt idx="5">
                  <c:v>1070</c:v>
                </c:pt>
                <c:pt idx="6">
                  <c:v>1200</c:v>
                </c:pt>
                <c:pt idx="7">
                  <c:v>1360</c:v>
                </c:pt>
                <c:pt idx="8">
                  <c:v>1246</c:v>
                </c:pt>
              </c:numCache>
            </c:numRef>
          </c:val>
        </c:ser>
        <c:ser>
          <c:idx val="1"/>
          <c:order val="1"/>
          <c:spPr>
            <a:scene3d>
              <a:camera prst="orthographicFront"/>
              <a:lightRig rig="threePt" dir="t"/>
            </a:scene3d>
            <a:sp3d>
              <a:bevelT/>
            </a:sp3d>
          </c:spPr>
          <c:invertIfNegative val="0"/>
          <c:dLbls>
            <c:dLbl>
              <c:idx val="0"/>
              <c:layout>
                <c:manualLayout>
                  <c:x val="0"/>
                  <c:y val="-8.5352060447760308E-2"/>
                </c:manualLayout>
              </c:layout>
              <c:tx>
                <c:rich>
                  <a:bodyPr/>
                  <a:lstStyle/>
                  <a:p>
                    <a:r>
                      <a:rPr lang="ru-RU" sz="16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0,0</a:t>
                    </a:r>
                    <a:endParaRPr lang="en-US" dirty="0"/>
                  </a:p>
                </c:rich>
              </c:tx>
              <c:showLegendKey val="0"/>
              <c:showVal val="1"/>
              <c:showCatName val="0"/>
              <c:showSerName val="0"/>
              <c:showPercent val="0"/>
              <c:showBubbleSize val="0"/>
            </c:dLbl>
            <c:dLbl>
              <c:idx val="1"/>
              <c:layout>
                <c:manualLayout>
                  <c:x val="0"/>
                  <c:y val="-1.1437507246964916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 на 01.01.2015</c:v>
                </c:pt>
                <c:pt idx="6">
                  <c:v>прогноз           на 01.01.2016</c:v>
                </c:pt>
                <c:pt idx="7">
                  <c:v>прогноз           на 01.01.2017</c:v>
                </c:pt>
                <c:pt idx="8">
                  <c:v>прогноз           на 01.01.2018</c:v>
                </c:pt>
              </c:strCache>
            </c:strRef>
          </c:cat>
          <c:val>
            <c:numRef>
              <c:f>Лист1!$A$3:$I$3</c:f>
              <c:numCache>
                <c:formatCode>0.0</c:formatCode>
                <c:ptCount val="9"/>
                <c:pt idx="0">
                  <c:v>40</c:v>
                </c:pt>
                <c:pt idx="1">
                  <c:v>160</c:v>
                </c:pt>
                <c:pt idx="2">
                  <c:v>234</c:v>
                </c:pt>
                <c:pt idx="3">
                  <c:v>234</c:v>
                </c:pt>
                <c:pt idx="4">
                  <c:v>380</c:v>
                </c:pt>
                <c:pt idx="5">
                  <c:v>185</c:v>
                </c:pt>
                <c:pt idx="6">
                  <c:v>25</c:v>
                </c:pt>
              </c:numCache>
            </c:numRef>
          </c:val>
        </c:ser>
        <c:ser>
          <c:idx val="2"/>
          <c:order val="2"/>
          <c:spPr>
            <a:scene3d>
              <a:camera prst="orthographicFront"/>
              <a:lightRig rig="threePt" dir="t"/>
            </a:scene3d>
            <a:sp3d>
              <a:bevelT/>
            </a:sp3d>
          </c:spPr>
          <c:invertIfNegative val="0"/>
          <c:dLbls>
            <c:dLbl>
              <c:idx val="1"/>
              <c:layout>
                <c:manualLayout>
                  <c:x val="0"/>
                  <c:y val="-7.5310641571553219E-2"/>
                </c:manualLayout>
              </c:layout>
              <c:tx>
                <c:rich>
                  <a:bodyPr/>
                  <a:lstStyle/>
                  <a:p>
                    <a:r>
                      <a:rPr lang="en-US" dirty="0" smtClean="0"/>
                      <a:t>16,0</a:t>
                    </a:r>
                    <a:endParaRPr lang="en-US" dirty="0"/>
                  </a:p>
                </c:rich>
              </c:tx>
              <c:showLegendKey val="0"/>
              <c:showVal val="1"/>
              <c:showCatName val="0"/>
              <c:showSerName val="0"/>
              <c:showPercent val="0"/>
              <c:showBubbleSize val="0"/>
            </c:dLbl>
            <c:dLbl>
              <c:idx val="2"/>
              <c:layout>
                <c:manualLayout>
                  <c:x val="-1.5432098765432098E-3"/>
                  <c:y val="-2.5103547190517737E-2"/>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 на 01.01.2015</c:v>
                </c:pt>
                <c:pt idx="6">
                  <c:v>прогноз           на 01.01.2016</c:v>
                </c:pt>
                <c:pt idx="7">
                  <c:v>прогноз           на 01.01.2017</c:v>
                </c:pt>
                <c:pt idx="8">
                  <c:v>прогноз           на 01.01.2018</c:v>
                </c:pt>
              </c:strCache>
            </c:strRef>
          </c:cat>
          <c:val>
            <c:numRef>
              <c:f>Лист1!$A$4:$I$4</c:f>
              <c:numCache>
                <c:formatCode>0.0</c:formatCode>
                <c:ptCount val="9"/>
                <c:pt idx="1">
                  <c:v>40</c:v>
                </c:pt>
                <c:pt idx="2">
                  <c:v>238.4</c:v>
                </c:pt>
                <c:pt idx="3">
                  <c:v>298.39999999999998</c:v>
                </c:pt>
                <c:pt idx="4">
                  <c:v>321</c:v>
                </c:pt>
                <c:pt idx="5">
                  <c:v>321</c:v>
                </c:pt>
                <c:pt idx="6">
                  <c:v>306</c:v>
                </c:pt>
                <c:pt idx="7">
                  <c:v>121</c:v>
                </c:pt>
              </c:numCache>
            </c:numRef>
          </c:val>
        </c:ser>
        <c:dLbls>
          <c:showLegendKey val="0"/>
          <c:showVal val="1"/>
          <c:showCatName val="0"/>
          <c:showSerName val="0"/>
          <c:showPercent val="0"/>
          <c:showBubbleSize val="0"/>
        </c:dLbls>
        <c:gapWidth val="22"/>
        <c:gapDepth val="156"/>
        <c:shape val="cylinder"/>
        <c:axId val="213474688"/>
        <c:axId val="213496960"/>
        <c:axId val="0"/>
      </c:bar3DChart>
      <c:catAx>
        <c:axId val="213474688"/>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213496960"/>
        <c:crosses val="autoZero"/>
        <c:auto val="1"/>
        <c:lblAlgn val="r"/>
        <c:lblOffset val="100"/>
        <c:noMultiLvlLbl val="0"/>
      </c:catAx>
      <c:valAx>
        <c:axId val="213496960"/>
        <c:scaling>
          <c:orientation val="minMax"/>
          <c:max val="1600"/>
        </c:scaling>
        <c:delete val="1"/>
        <c:axPos val="l"/>
        <c:majorGridlines>
          <c:spPr>
            <a:ln>
              <a:solidFill>
                <a:schemeClr val="bg1">
                  <a:lumMod val="85000"/>
                </a:schemeClr>
              </a:solidFill>
            </a:ln>
          </c:spPr>
        </c:majorGridlines>
        <c:numFmt formatCode="General" sourceLinked="0"/>
        <c:majorTickMark val="out"/>
        <c:minorTickMark val="none"/>
        <c:tickLblPos val="nextTo"/>
        <c:crossAx val="213474688"/>
        <c:crosses val="autoZero"/>
        <c:crossBetween val="between"/>
        <c:majorUnit val="400"/>
      </c:valAx>
      <c:spPr>
        <a:scene3d>
          <a:camera prst="orthographicFront"/>
          <a:lightRig rig="threePt" dir="t"/>
        </a:scene3d>
      </c:spPr>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02413187560191E-2"/>
          <c:w val="0.9995694444444444"/>
          <c:h val="0.77440655396016678"/>
        </c:manualLayout>
      </c:layout>
      <c:lineChart>
        <c:grouping val="standard"/>
        <c:varyColors val="0"/>
        <c:ser>
          <c:idx val="0"/>
          <c:order val="0"/>
          <c:tx>
            <c:strRef>
              <c:f>Лист1!$B$1</c:f>
              <c:strCache>
                <c:ptCount val="1"/>
                <c:pt idx="0">
                  <c:v>Ряд 1</c:v>
                </c:pt>
              </c:strCache>
            </c:strRef>
          </c:tx>
          <c:spPr>
            <a:ln w="44450">
              <a:solidFill>
                <a:schemeClr val="accent6">
                  <a:lumMod val="75000"/>
                </a:schemeClr>
              </a:solidFill>
            </a:ln>
          </c:spPr>
          <c:marker>
            <c:spPr>
              <a:solidFill>
                <a:schemeClr val="accent6">
                  <a:lumMod val="75000"/>
                </a:schemeClr>
              </a:solidFill>
              <a:ln w="12700"/>
            </c:spPr>
          </c:marker>
          <c:dLbls>
            <c:dLbl>
              <c:idx val="0"/>
              <c:layout>
                <c:manualLayout>
                  <c:x val="-1.8130302260604522E-2"/>
                  <c:y val="0.1108649837887911"/>
                </c:manualLayout>
              </c:layout>
              <c:showLegendKey val="0"/>
              <c:showVal val="1"/>
              <c:showCatName val="0"/>
              <c:showSerName val="0"/>
              <c:showPercent val="0"/>
              <c:showBubbleSize val="0"/>
            </c:dLbl>
            <c:dLbl>
              <c:idx val="1"/>
              <c:layout>
                <c:manualLayout>
                  <c:x val="-2.3772542545085061E-2"/>
                  <c:y val="8.3892359125500374E-2"/>
                </c:manualLayout>
              </c:layout>
              <c:showLegendKey val="0"/>
              <c:showVal val="1"/>
              <c:showCatName val="0"/>
              <c:showSerName val="0"/>
              <c:showPercent val="0"/>
              <c:showBubbleSize val="0"/>
            </c:dLbl>
            <c:dLbl>
              <c:idx val="2"/>
              <c:layout>
                <c:manualLayout>
                  <c:x val="-3.2855838728093327E-2"/>
                  <c:y val="0.14270735290741718"/>
                </c:manualLayout>
              </c:layout>
              <c:showLegendKey val="0"/>
              <c:showVal val="1"/>
              <c:showCatName val="0"/>
              <c:showSerName val="0"/>
              <c:showPercent val="0"/>
              <c:showBubbleSize val="0"/>
            </c:dLbl>
            <c:dLbl>
              <c:idx val="3"/>
              <c:layout>
                <c:manualLayout>
                  <c:x val="-5.0833719314497455E-2"/>
                  <c:y val="0.17016597415119028"/>
                </c:manualLayout>
              </c:layout>
              <c:showLegendKey val="0"/>
              <c:showVal val="1"/>
              <c:showCatName val="0"/>
              <c:showSerName val="0"/>
              <c:showPercent val="0"/>
              <c:showBubbleSize val="0"/>
            </c:dLbl>
            <c:dLbl>
              <c:idx val="4"/>
              <c:layout>
                <c:manualLayout>
                  <c:x val="-5.418044529659511E-2"/>
                  <c:y val="0.17236691076880695"/>
                </c:manualLayout>
              </c:layout>
              <c:showLegendKey val="0"/>
              <c:showVal val="1"/>
              <c:showCatName val="0"/>
              <c:showSerName val="0"/>
              <c:showPercent val="0"/>
              <c:showBubbleSize val="0"/>
            </c:dLbl>
            <c:dLbl>
              <c:idx val="5"/>
              <c:layout>
                <c:manualLayout>
                  <c:x val="-4.8387096774193665E-2"/>
                  <c:y val="0.10474860335195531"/>
                </c:manualLayout>
              </c:layout>
              <c:showLegendKey val="0"/>
              <c:showVal val="1"/>
              <c:showCatName val="0"/>
              <c:showSerName val="0"/>
              <c:showPercent val="0"/>
              <c:showBubbleSize val="0"/>
            </c:dLbl>
            <c:dLbl>
              <c:idx val="6"/>
              <c:layout>
                <c:manualLayout>
                  <c:x val="-4.583333333333333E-2"/>
                  <c:y val="0.13970588235294118"/>
                </c:manualLayout>
              </c:layout>
              <c:showLegendKey val="0"/>
              <c:showVal val="1"/>
              <c:showCatName val="0"/>
              <c:showSerName val="0"/>
              <c:showPercent val="0"/>
              <c:showBubbleSize val="0"/>
            </c:dLbl>
            <c:dLbl>
              <c:idx val="7"/>
              <c:layout>
                <c:manualLayout>
                  <c:x val="-5.8333333333333334E-2"/>
                  <c:y val="0.14705882352941177"/>
                </c:manualLayout>
              </c:layout>
              <c:showLegendKey val="0"/>
              <c:showVal val="1"/>
              <c:showCatName val="0"/>
              <c:showSerName val="0"/>
              <c:showPercent val="0"/>
              <c:showBubbleSize val="0"/>
            </c:dLbl>
            <c:dLbl>
              <c:idx val="8"/>
              <c:layout>
                <c:manualLayout>
                  <c:x val="-3.7499999999999999E-2"/>
                  <c:y val="0.14705882352941177"/>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val>
            <c:numRef>
              <c:f>Лист1!$B$2:$B$10</c:f>
              <c:numCache>
                <c:formatCode>0.0</c:formatCode>
                <c:ptCount val="9"/>
                <c:pt idx="0">
                  <c:v>70</c:v>
                </c:pt>
                <c:pt idx="1">
                  <c:v>331</c:v>
                </c:pt>
                <c:pt idx="2">
                  <c:v>828.4</c:v>
                </c:pt>
                <c:pt idx="3">
                  <c:v>1078.4000000000001</c:v>
                </c:pt>
                <c:pt idx="4">
                  <c:v>1442</c:v>
                </c:pt>
                <c:pt idx="5">
                  <c:v>1576</c:v>
                </c:pt>
                <c:pt idx="6">
                  <c:v>1531</c:v>
                </c:pt>
                <c:pt idx="7">
                  <c:v>1481</c:v>
                </c:pt>
                <c:pt idx="8">
                  <c:v>1246</c:v>
                </c:pt>
              </c:numCache>
            </c:numRef>
          </c:val>
          <c:smooth val="0"/>
        </c:ser>
        <c:dLbls>
          <c:showLegendKey val="0"/>
          <c:showVal val="0"/>
          <c:showCatName val="0"/>
          <c:showSerName val="0"/>
          <c:showPercent val="0"/>
          <c:showBubbleSize val="0"/>
        </c:dLbls>
        <c:marker val="1"/>
        <c:smooth val="0"/>
        <c:axId val="213402368"/>
        <c:axId val="213403904"/>
      </c:lineChart>
      <c:catAx>
        <c:axId val="213402368"/>
        <c:scaling>
          <c:orientation val="minMax"/>
        </c:scaling>
        <c:delete val="1"/>
        <c:axPos val="b"/>
        <c:majorTickMark val="out"/>
        <c:minorTickMark val="none"/>
        <c:tickLblPos val="nextTo"/>
        <c:crossAx val="213403904"/>
        <c:crosses val="autoZero"/>
        <c:auto val="1"/>
        <c:lblAlgn val="ctr"/>
        <c:lblOffset val="100"/>
        <c:noMultiLvlLbl val="0"/>
      </c:catAx>
      <c:valAx>
        <c:axId val="213403904"/>
        <c:scaling>
          <c:orientation val="minMax"/>
          <c:max val="1600"/>
        </c:scaling>
        <c:delete val="1"/>
        <c:axPos val="l"/>
        <c:majorGridlines>
          <c:spPr>
            <a:ln>
              <a:noFill/>
            </a:ln>
          </c:spPr>
        </c:majorGridlines>
        <c:numFmt formatCode="0.0" sourceLinked="1"/>
        <c:majorTickMark val="out"/>
        <c:minorTickMark val="none"/>
        <c:tickLblPos val="nextTo"/>
        <c:crossAx val="213402368"/>
        <c:crosses val="autoZero"/>
        <c:crossBetween val="between"/>
        <c:majorUnit val="400"/>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15"/>
      <c:depthPercent val="100"/>
      <c:rAngAx val="1"/>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4879668629537338E-2"/>
          <c:y val="4.5246450393747105E-2"/>
          <c:w val="0.89910755995895875"/>
          <c:h val="0.72716879310612137"/>
        </c:manualLayout>
      </c:layout>
      <c:bar3DChart>
        <c:barDir val="col"/>
        <c:grouping val="clustered"/>
        <c:varyColors val="0"/>
        <c:ser>
          <c:idx val="0"/>
          <c:order val="0"/>
          <c:tx>
            <c:strRef>
              <c:f>Лист1!$B$1</c:f>
              <c:strCache>
                <c:ptCount val="1"/>
                <c:pt idx="0">
                  <c:v>Ряд 1</c:v>
                </c:pt>
              </c:strCache>
            </c:strRef>
          </c:tx>
          <c:spPr>
            <a:ln>
              <a:noFill/>
            </a:ln>
            <a:scene3d>
              <a:camera prst="orthographicFront"/>
              <a:lightRig rig="threePt" dir="t"/>
            </a:scene3d>
            <a:sp3d>
              <a:bevelT w="127000" h="127000"/>
              <a:bevelB w="127000" h="127000"/>
            </a:sp3d>
          </c:spPr>
          <c:invertIfNegative val="0"/>
          <c:dPt>
            <c:idx val="0"/>
            <c:invertIfNegative val="0"/>
            <c:bubble3D val="0"/>
            <c:spPr>
              <a:solidFill>
                <a:srgbClr val="00B050"/>
              </a:solidFill>
              <a:ln>
                <a:noFill/>
              </a:ln>
              <a:scene3d>
                <a:camera prst="orthographicFront"/>
                <a:lightRig rig="threePt" dir="t"/>
              </a:scene3d>
              <a:sp3d>
                <a:bevelT w="127000" h="127000"/>
                <a:bevelB w="127000" h="127000"/>
              </a:sp3d>
            </c:spPr>
          </c:dPt>
          <c:dPt>
            <c:idx val="1"/>
            <c:invertIfNegative val="0"/>
            <c:bubble3D val="0"/>
            <c:spPr>
              <a:solidFill>
                <a:srgbClr val="0070C0"/>
              </a:solidFill>
              <a:ln>
                <a:noFill/>
              </a:ln>
              <a:scene3d>
                <a:camera prst="orthographicFront"/>
                <a:lightRig rig="threePt" dir="t"/>
              </a:scene3d>
              <a:sp3d>
                <a:bevelT w="127000" h="127000"/>
                <a:bevelB w="127000" h="127000"/>
              </a:sp3d>
            </c:spPr>
          </c:dPt>
          <c:dPt>
            <c:idx val="2"/>
            <c:invertIfNegative val="0"/>
            <c:bubble3D val="0"/>
            <c:spPr>
              <a:solidFill>
                <a:schemeClr val="accent2">
                  <a:lumMod val="75000"/>
                </a:schemeClr>
              </a:solidFill>
              <a:ln>
                <a:noFill/>
              </a:ln>
              <a:scene3d>
                <a:camera prst="orthographicFront"/>
                <a:lightRig rig="threePt" dir="t"/>
              </a:scene3d>
              <a:sp3d>
                <a:bevelT w="127000" h="127000"/>
                <a:bevelB w="127000" h="127000"/>
              </a:sp3d>
            </c:spPr>
          </c:dPt>
          <c:dLbls>
            <c:dLbl>
              <c:idx val="0"/>
              <c:layout>
                <c:manualLayout>
                  <c:x val="2.1124106621373793E-2"/>
                  <c:y val="0"/>
                </c:manualLayout>
              </c:layout>
              <c:showLegendKey val="0"/>
              <c:showVal val="1"/>
              <c:showCatName val="0"/>
              <c:showSerName val="0"/>
              <c:showPercent val="0"/>
              <c:showBubbleSize val="0"/>
            </c:dLbl>
            <c:dLbl>
              <c:idx val="1"/>
              <c:layout>
                <c:manualLayout>
                  <c:x val="2.1124106621373737E-2"/>
                  <c:y val="-7.2926183198611305E-3"/>
                </c:manualLayout>
              </c:layout>
              <c:showLegendKey val="0"/>
              <c:showVal val="1"/>
              <c:showCatName val="0"/>
              <c:showSerName val="0"/>
              <c:showPercent val="0"/>
              <c:showBubbleSize val="0"/>
            </c:dLbl>
            <c:dLbl>
              <c:idx val="2"/>
              <c:layout>
                <c:manualLayout>
                  <c:x val="2.7159565656052022E-2"/>
                  <c:y val="1.6712057257236892E-17"/>
                </c:manualLayout>
              </c:layout>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на 01.01.2017</c:v>
                </c:pt>
                <c:pt idx="1">
                  <c:v>на 01.01.2018</c:v>
                </c:pt>
                <c:pt idx="2">
                  <c:v>на 01.01.2019</c:v>
                </c:pt>
              </c:strCache>
            </c:strRef>
          </c:cat>
          <c:val>
            <c:numRef>
              <c:f>Лист1!$B$2:$B$4</c:f>
              <c:numCache>
                <c:formatCode>0.0</c:formatCode>
                <c:ptCount val="3"/>
                <c:pt idx="0">
                  <c:v>1481</c:v>
                </c:pt>
                <c:pt idx="1">
                  <c:v>1246</c:v>
                </c:pt>
                <c:pt idx="2">
                  <c:v>1075</c:v>
                </c:pt>
              </c:numCache>
            </c:numRef>
          </c:val>
        </c:ser>
        <c:dLbls>
          <c:showLegendKey val="0"/>
          <c:showVal val="1"/>
          <c:showCatName val="0"/>
          <c:showSerName val="0"/>
          <c:showPercent val="0"/>
          <c:showBubbleSize val="0"/>
        </c:dLbls>
        <c:gapWidth val="86"/>
        <c:gapDepth val="206"/>
        <c:shape val="box"/>
        <c:axId val="213088128"/>
        <c:axId val="213141376"/>
        <c:axId val="0"/>
      </c:bar3DChart>
      <c:catAx>
        <c:axId val="213088128"/>
        <c:scaling>
          <c:orientation val="minMax"/>
        </c:scaling>
        <c:delete val="1"/>
        <c:axPos val="b"/>
        <c:majorTickMark val="out"/>
        <c:minorTickMark val="none"/>
        <c:tickLblPos val="nextTo"/>
        <c:crossAx val="213141376"/>
        <c:crosses val="autoZero"/>
        <c:auto val="1"/>
        <c:lblAlgn val="ctr"/>
        <c:lblOffset val="100"/>
        <c:noMultiLvlLbl val="0"/>
      </c:catAx>
      <c:valAx>
        <c:axId val="213141376"/>
        <c:scaling>
          <c:orientation val="minMax"/>
          <c:max val="1600"/>
          <c:min val="0"/>
        </c:scaling>
        <c:delete val="1"/>
        <c:axPos val="l"/>
        <c:majorGridlines>
          <c:spPr>
            <a:ln>
              <a:solidFill>
                <a:schemeClr val="accent1">
                  <a:lumMod val="40000"/>
                  <a:lumOff val="60000"/>
                </a:schemeClr>
              </a:solidFill>
            </a:ln>
          </c:spPr>
        </c:majorGridlines>
        <c:numFmt formatCode="0.0" sourceLinked="1"/>
        <c:majorTickMark val="out"/>
        <c:minorTickMark val="none"/>
        <c:tickLblPos val="nextTo"/>
        <c:crossAx val="213088128"/>
        <c:crosses val="autoZero"/>
        <c:crossBetween val="between"/>
        <c:majorUnit val="400"/>
        <c:minorUnit val="200"/>
      </c:valAx>
      <c:spPr>
        <a:noFill/>
        <a:ln w="25399">
          <a:noFill/>
        </a:ln>
      </c:spPr>
    </c:plotArea>
    <c:legend>
      <c:legendPos val="b"/>
      <c:layout/>
      <c:overlay val="0"/>
    </c:legend>
    <c:plotVisOnly val="1"/>
    <c:dispBlanksAs val="gap"/>
    <c:showDLblsOverMax val="0"/>
  </c:chart>
  <c:txPr>
    <a:bodyPr/>
    <a:lstStyle/>
    <a:p>
      <a:pPr>
        <a:defRPr sz="1200" b="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floor>
    <c:sideWall>
      <c:thickness val="0"/>
    </c:sideWall>
    <c:backWall>
      <c:thickness val="0"/>
    </c:backWall>
    <c:plotArea>
      <c:layout>
        <c:manualLayout>
          <c:layoutTarget val="inner"/>
          <c:xMode val="edge"/>
          <c:yMode val="edge"/>
          <c:x val="0.15018679090464393"/>
          <c:y val="0.16022875189381816"/>
          <c:w val="0.74214780802067137"/>
          <c:h val="0.60855712395706629"/>
        </c:manualLayout>
      </c:layout>
      <c:bar3DChart>
        <c:barDir val="col"/>
        <c:grouping val="stacked"/>
        <c:varyColors val="0"/>
        <c:ser>
          <c:idx val="0"/>
          <c:order val="0"/>
          <c:tx>
            <c:strRef>
              <c:f>Лист1!$A$2</c:f>
              <c:strCache>
                <c:ptCount val="1"/>
                <c:pt idx="0">
                  <c:v>налоговые</c:v>
                </c:pt>
              </c:strCache>
            </c:strRef>
          </c:tx>
          <c:spPr>
            <a:solidFill>
              <a:schemeClr val="accent6">
                <a:lumMod val="75000"/>
              </a:schemeClr>
            </a:solidFill>
            <a:scene3d>
              <a:camera prst="orthographicFront"/>
              <a:lightRig rig="threePt" dir="t"/>
            </a:scene3d>
            <a:sp3d>
              <a:bevelT/>
            </a:sp3d>
          </c:spPr>
          <c:invertIfNegative val="0"/>
          <c:dLbls>
            <c:dLbl>
              <c:idx val="0"/>
              <c:layout/>
              <c:tx>
                <c:rich>
                  <a:bodyPr/>
                  <a:lstStyle/>
                  <a:p>
                    <a:r>
                      <a:rPr lang="en-US" smtClean="0"/>
                      <a:t>1386</a:t>
                    </a:r>
                    <a:r>
                      <a:rPr lang="ru-RU" smtClean="0"/>
                      <a:t>,</a:t>
                    </a:r>
                    <a:r>
                      <a:rPr lang="en-US" smtClean="0"/>
                      <a:t>7</a:t>
                    </a:r>
                    <a:endParaRPr lang="en-US"/>
                  </a:p>
                </c:rich>
              </c:tx>
              <c:showLegendKey val="0"/>
              <c:showVal val="1"/>
              <c:showCatName val="0"/>
              <c:showSerName val="0"/>
              <c:showPercent val="0"/>
              <c:showBubbleSize val="0"/>
            </c:dLbl>
            <c:dLbl>
              <c:idx val="1"/>
              <c:layout/>
              <c:tx>
                <c:rich>
                  <a:bodyPr/>
                  <a:lstStyle/>
                  <a:p>
                    <a:r>
                      <a:rPr lang="en-US" smtClean="0"/>
                      <a:t>1465</a:t>
                    </a:r>
                    <a:r>
                      <a:rPr lang="ru-RU" smtClean="0"/>
                      <a:t>,</a:t>
                    </a:r>
                    <a:r>
                      <a:rPr lang="en-US" smtClean="0"/>
                      <a:t>2</a:t>
                    </a:r>
                    <a:endParaRPr lang="en-US"/>
                  </a:p>
                </c:rich>
              </c:tx>
              <c:showLegendKey val="0"/>
              <c:showVal val="1"/>
              <c:showCatName val="0"/>
              <c:showSerName val="0"/>
              <c:showPercent val="0"/>
              <c:showBubbleSize val="0"/>
            </c:dLbl>
            <c:txPr>
              <a:bodyPr/>
              <a:lstStyle/>
              <a:p>
                <a:pPr>
                  <a:defRPr sz="1600" b="1" baseline="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Лист1!$B$1:$D$1</c:f>
              <c:strCache>
                <c:ptCount val="3"/>
                <c:pt idx="0">
                  <c:v>Столбец2</c:v>
                </c:pt>
                <c:pt idx="1">
                  <c:v>Столбец3</c:v>
                </c:pt>
                <c:pt idx="2">
                  <c:v>Столбец1</c:v>
                </c:pt>
              </c:strCache>
            </c:strRef>
          </c:cat>
          <c:val>
            <c:numRef>
              <c:f>Лист1!$B$2:$D$2</c:f>
              <c:numCache>
                <c:formatCode>General</c:formatCode>
                <c:ptCount val="3"/>
                <c:pt idx="0">
                  <c:v>1386.7</c:v>
                </c:pt>
                <c:pt idx="1">
                  <c:v>1465.2</c:v>
                </c:pt>
              </c:numCache>
            </c:numRef>
          </c:val>
        </c:ser>
        <c:ser>
          <c:idx val="1"/>
          <c:order val="1"/>
          <c:tx>
            <c:strRef>
              <c:f>Лист1!$A$3</c:f>
              <c:strCache>
                <c:ptCount val="1"/>
                <c:pt idx="0">
                  <c:v>неналоговые</c:v>
                </c:pt>
              </c:strCache>
            </c:strRef>
          </c:tx>
          <c:spPr>
            <a:solidFill>
              <a:schemeClr val="accent3">
                <a:lumMod val="50000"/>
              </a:schemeClr>
            </a:solidFill>
            <a:scene3d>
              <a:camera prst="orthographicFront"/>
              <a:lightRig rig="threePt" dir="t"/>
            </a:scene3d>
            <a:sp3d>
              <a:bevelT/>
            </a:sp3d>
          </c:spPr>
          <c:invertIfNegative val="0"/>
          <c:dLbls>
            <c:dLbl>
              <c:idx val="0"/>
              <c:layout/>
              <c:tx>
                <c:rich>
                  <a:bodyPr/>
                  <a:lstStyle/>
                  <a:p>
                    <a:r>
                      <a:rPr lang="en-US" smtClean="0"/>
                      <a:t>402</a:t>
                    </a:r>
                    <a:r>
                      <a:rPr lang="ru-RU" smtClean="0"/>
                      <a:t>,</a:t>
                    </a:r>
                    <a:r>
                      <a:rPr lang="en-US" smtClean="0"/>
                      <a:t>8</a:t>
                    </a:r>
                    <a:endParaRPr lang="en-US"/>
                  </a:p>
                </c:rich>
              </c:tx>
              <c:showLegendKey val="0"/>
              <c:showVal val="1"/>
              <c:showCatName val="0"/>
              <c:showSerName val="0"/>
              <c:showPercent val="0"/>
              <c:showBubbleSize val="0"/>
            </c:dLbl>
            <c:dLbl>
              <c:idx val="1"/>
              <c:layout/>
              <c:tx>
                <c:rich>
                  <a:bodyPr/>
                  <a:lstStyle/>
                  <a:p>
                    <a:r>
                      <a:rPr lang="en-US" smtClean="0"/>
                      <a:t>360</a:t>
                    </a:r>
                    <a:r>
                      <a:rPr lang="ru-RU" smtClean="0"/>
                      <a:t>,</a:t>
                    </a:r>
                    <a:r>
                      <a:rPr lang="en-US" smtClean="0"/>
                      <a:t>8</a:t>
                    </a:r>
                    <a:endParaRPr lang="en-US"/>
                  </a:p>
                </c:rich>
              </c:tx>
              <c:showLegendKey val="0"/>
              <c:showVal val="1"/>
              <c:showCatName val="0"/>
              <c:showSerName val="0"/>
              <c:showPercent val="0"/>
              <c:showBubbleSize val="0"/>
            </c:dLbl>
            <c:txPr>
              <a:bodyPr/>
              <a:lstStyle/>
              <a:p>
                <a:pPr>
                  <a:defRPr sz="16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Лист1!$B$1:$D$1</c:f>
              <c:strCache>
                <c:ptCount val="3"/>
                <c:pt idx="0">
                  <c:v>Столбец2</c:v>
                </c:pt>
                <c:pt idx="1">
                  <c:v>Столбец3</c:v>
                </c:pt>
                <c:pt idx="2">
                  <c:v>Столбец1</c:v>
                </c:pt>
              </c:strCache>
            </c:strRef>
          </c:cat>
          <c:val>
            <c:numRef>
              <c:f>Лист1!$B$3:$D$3</c:f>
              <c:numCache>
                <c:formatCode>General</c:formatCode>
                <c:ptCount val="3"/>
                <c:pt idx="0">
                  <c:v>402.8</c:v>
                </c:pt>
                <c:pt idx="1">
                  <c:v>360.8</c:v>
                </c:pt>
              </c:numCache>
            </c:numRef>
          </c:val>
        </c:ser>
        <c:dLbls>
          <c:showLegendKey val="0"/>
          <c:showVal val="1"/>
          <c:showCatName val="0"/>
          <c:showSerName val="0"/>
          <c:showPercent val="0"/>
          <c:showBubbleSize val="0"/>
        </c:dLbls>
        <c:gapWidth val="43"/>
        <c:shape val="cylinder"/>
        <c:axId val="162419072"/>
        <c:axId val="162420608"/>
        <c:axId val="0"/>
      </c:bar3DChart>
      <c:catAx>
        <c:axId val="162419072"/>
        <c:scaling>
          <c:orientation val="minMax"/>
        </c:scaling>
        <c:delete val="1"/>
        <c:axPos val="b"/>
        <c:numFmt formatCode="General" sourceLinked="1"/>
        <c:majorTickMark val="out"/>
        <c:minorTickMark val="none"/>
        <c:tickLblPos val="nextTo"/>
        <c:crossAx val="162420608"/>
        <c:crosses val="autoZero"/>
        <c:auto val="1"/>
        <c:lblAlgn val="ctr"/>
        <c:lblOffset val="100"/>
        <c:noMultiLvlLbl val="0"/>
      </c:catAx>
      <c:valAx>
        <c:axId val="162420608"/>
        <c:scaling>
          <c:orientation val="minMax"/>
          <c:max val="2000"/>
        </c:scaling>
        <c:delete val="0"/>
        <c:axPos val="l"/>
        <c:majorGridlines/>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62419072"/>
        <c:crosses val="autoZero"/>
        <c:crossBetween val="between"/>
        <c:majorUnit val="400"/>
      </c:valAx>
    </c:plotArea>
    <c:legend>
      <c:legendPos val="r"/>
      <c:layout>
        <c:manualLayout>
          <c:xMode val="edge"/>
          <c:yMode val="edge"/>
          <c:x val="0.65596350180676311"/>
          <c:y val="0.6263998250218723"/>
          <c:w val="0.25460803496757295"/>
          <c:h val="0.14464716300706315"/>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tx2">
        <a:lumMod val="20000"/>
        <a:lumOff val="80000"/>
      </a:schemeClr>
    </a:solid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Столбец1</c:v>
                </c:pt>
              </c:strCache>
            </c:strRef>
          </c:tx>
          <c:spPr>
            <a:scene3d>
              <a:camera prst="orthographicFront"/>
              <a:lightRig rig="threePt" dir="t"/>
            </a:scene3d>
            <a:sp3d>
              <a:bevelT/>
            </a:sp3d>
          </c:spPr>
          <c:invertIfNegative val="0"/>
          <c:dLbls>
            <c:dLbl>
              <c:idx val="0"/>
              <c:layout>
                <c:manualLayout>
                  <c:x val="-3.1847133757961785E-3"/>
                  <c:y val="0.30312499999999998"/>
                </c:manualLayout>
              </c:layout>
              <c:tx>
                <c:rich>
                  <a:bodyPr/>
                  <a:lstStyle/>
                  <a:p>
                    <a:r>
                      <a:rPr lang="en-US" dirty="0" smtClean="0"/>
                      <a:t>820</a:t>
                    </a:r>
                    <a:r>
                      <a:rPr lang="ru-RU" dirty="0" smtClean="0"/>
                      <a:t>,</a:t>
                    </a:r>
                    <a:r>
                      <a:rPr lang="en-US" dirty="0" smtClean="0"/>
                      <a:t>4</a:t>
                    </a:r>
                    <a:endParaRPr lang="en-US" dirty="0"/>
                  </a:p>
                </c:rich>
              </c:tx>
              <c:showLegendKey val="0"/>
              <c:showVal val="1"/>
              <c:showCatName val="0"/>
              <c:showSerName val="0"/>
              <c:showPercent val="0"/>
              <c:showBubbleSize val="0"/>
            </c:dLbl>
            <c:dLbl>
              <c:idx val="1"/>
              <c:layout>
                <c:manualLayout>
                  <c:x val="4.7770700636942673E-3"/>
                  <c:y val="0.34374975393700785"/>
                </c:manualLayout>
              </c:layout>
              <c:tx>
                <c:rich>
                  <a:bodyPr/>
                  <a:lstStyle/>
                  <a:p>
                    <a:r>
                      <a:rPr lang="en-US" dirty="0" smtClean="0"/>
                      <a:t>877</a:t>
                    </a:r>
                    <a:r>
                      <a:rPr lang="ru-RU" dirty="0" smtClean="0"/>
                      <a:t>,</a:t>
                    </a:r>
                    <a:r>
                      <a:rPr lang="en-US" dirty="0" smtClean="0"/>
                      <a:t>8</a:t>
                    </a:r>
                    <a:endParaRPr lang="en-US" dirty="0"/>
                  </a:p>
                </c:rich>
              </c:tx>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Лист1!$A$2:$A$3</c:f>
              <c:strCache>
                <c:ptCount val="2"/>
                <c:pt idx="0">
                  <c:v>Ожидаемое   2015</c:v>
                </c:pt>
                <c:pt idx="1">
                  <c:v>Прогноз 2016</c:v>
                </c:pt>
              </c:strCache>
            </c:strRef>
          </c:cat>
          <c:val>
            <c:numRef>
              <c:f>Лист1!$B$2:$B$3</c:f>
              <c:numCache>
                <c:formatCode>General</c:formatCode>
                <c:ptCount val="2"/>
                <c:pt idx="0">
                  <c:v>820.4</c:v>
                </c:pt>
                <c:pt idx="1">
                  <c:v>877.8</c:v>
                </c:pt>
              </c:numCache>
            </c:numRef>
          </c:val>
        </c:ser>
        <c:dLbls>
          <c:showLegendKey val="0"/>
          <c:showVal val="0"/>
          <c:showCatName val="0"/>
          <c:showSerName val="0"/>
          <c:showPercent val="0"/>
          <c:showBubbleSize val="0"/>
        </c:dLbls>
        <c:gapWidth val="101"/>
        <c:gapDepth val="62"/>
        <c:shape val="box"/>
        <c:axId val="168408192"/>
        <c:axId val="168409728"/>
        <c:axId val="0"/>
      </c:bar3DChart>
      <c:catAx>
        <c:axId val="168408192"/>
        <c:scaling>
          <c:orientation val="minMax"/>
        </c:scaling>
        <c:delete val="0"/>
        <c:axPos val="b"/>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ru-RU"/>
          </a:p>
        </c:txPr>
        <c:crossAx val="168409728"/>
        <c:crosses val="autoZero"/>
        <c:auto val="1"/>
        <c:lblAlgn val="ctr"/>
        <c:lblOffset val="100"/>
        <c:noMultiLvlLbl val="0"/>
      </c:catAx>
      <c:valAx>
        <c:axId val="168409728"/>
        <c:scaling>
          <c:orientation val="minMax"/>
          <c:max val="880"/>
          <c:min val="0"/>
        </c:scaling>
        <c:delete val="1"/>
        <c:axPos val="l"/>
        <c:majorGridlines>
          <c:spPr>
            <a:ln>
              <a:solidFill>
                <a:schemeClr val="accent1">
                  <a:lumMod val="40000"/>
                  <a:lumOff val="60000"/>
                </a:schemeClr>
              </a:solidFill>
            </a:ln>
          </c:spPr>
        </c:majorGridlines>
        <c:numFmt formatCode="General" sourceLinked="1"/>
        <c:majorTickMark val="out"/>
        <c:minorTickMark val="none"/>
        <c:tickLblPos val="nextTo"/>
        <c:crossAx val="168408192"/>
        <c:crosses val="autoZero"/>
        <c:crossBetween val="between"/>
        <c:majorUnit val="100"/>
        <c:minorUnit val="4"/>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depthPercent val="80"/>
      <c:rAngAx val="1"/>
    </c:view3D>
    <c:floor>
      <c:thickness val="0"/>
    </c:floor>
    <c:sideWall>
      <c:thickness val="0"/>
      <c:spPr>
        <a:noFill/>
        <a:ln>
          <a:solidFill>
            <a:schemeClr val="bg1">
              <a:lumMod val="85000"/>
            </a:schemeClr>
          </a:solidFill>
        </a:ln>
      </c:spPr>
    </c:sideWall>
    <c:backWall>
      <c:thickness val="0"/>
      <c:spPr>
        <a:noFill/>
        <a:ln w="3175">
          <a:solidFill>
            <a:schemeClr val="bg1">
              <a:lumMod val="85000"/>
            </a:schemeClr>
          </a:solidFill>
        </a:ln>
        <a:scene3d>
          <a:camera prst="orthographicFront"/>
          <a:lightRig rig="threePt" dir="t"/>
        </a:scene3d>
      </c:spPr>
    </c:backWall>
    <c:plotArea>
      <c:layout>
        <c:manualLayout>
          <c:layoutTarget val="inner"/>
          <c:xMode val="edge"/>
          <c:yMode val="edge"/>
          <c:x val="0.16477250801642793"/>
          <c:y val="8.3420085373371949E-2"/>
          <c:w val="0.78736367478569258"/>
          <c:h val="0.81641779106154844"/>
        </c:manualLayout>
      </c:layout>
      <c:bar3DChart>
        <c:barDir val="col"/>
        <c:grouping val="clustered"/>
        <c:varyColors val="0"/>
        <c:ser>
          <c:idx val="0"/>
          <c:order val="0"/>
          <c:tx>
            <c:strRef>
              <c:f>Лист1!$A$2</c:f>
              <c:strCache>
                <c:ptCount val="1"/>
                <c:pt idx="0">
                  <c:v>Ожидаемое 2015 год  всего 390,7 млн. руб. </c:v>
                </c:pt>
              </c:strCache>
            </c:strRef>
          </c:tx>
          <c:spPr>
            <a:scene3d>
              <a:camera prst="orthographicFront"/>
              <a:lightRig rig="threePt" dir="t"/>
            </a:scene3d>
            <a:sp3d>
              <a:bevelT/>
            </a:sp3d>
          </c:spPr>
          <c:invertIfNegative val="0"/>
          <c:dLbls>
            <c:dLbl>
              <c:idx val="0"/>
              <c:layout>
                <c:manualLayout>
                  <c:x val="2.4795799299883313E-2"/>
                  <c:y val="-2.192979717971329E-2"/>
                </c:manualLayout>
              </c:layout>
              <c:tx>
                <c:rich>
                  <a:bodyPr/>
                  <a:lstStyle/>
                  <a:p>
                    <a:r>
                      <a:rPr lang="en-US" dirty="0" smtClean="0"/>
                      <a:t>68</a:t>
                    </a:r>
                    <a:r>
                      <a:rPr lang="ru-RU" dirty="0" smtClean="0"/>
                      <a:t>,</a:t>
                    </a:r>
                    <a:r>
                      <a:rPr lang="en-US" dirty="0" smtClean="0"/>
                      <a:t>7</a:t>
                    </a:r>
                    <a:endParaRPr lang="en-US" dirty="0"/>
                  </a:p>
                </c:rich>
              </c:tx>
              <c:showLegendKey val="0"/>
              <c:showVal val="1"/>
              <c:showCatName val="0"/>
              <c:showSerName val="0"/>
              <c:showPercent val="0"/>
              <c:showBubbleSize val="0"/>
            </c:dLbl>
            <c:dLbl>
              <c:idx val="1"/>
              <c:layout>
                <c:manualLayout>
                  <c:x val="2.9171528588098017E-2"/>
                  <c:y val="-2.7412344021913018E-2"/>
                </c:manualLayout>
              </c:layout>
              <c:tx>
                <c:rich>
                  <a:bodyPr/>
                  <a:lstStyle/>
                  <a:p>
                    <a:r>
                      <a:rPr lang="en-US" dirty="0" smtClean="0"/>
                      <a:t>322</a:t>
                    </a:r>
                    <a:r>
                      <a:rPr lang="ru-RU" dirty="0" smtClean="0"/>
                      <a:t>,</a:t>
                    </a:r>
                    <a:r>
                      <a:rPr lang="en-US" dirty="0" smtClean="0"/>
                      <a:t>0</a:t>
                    </a:r>
                    <a:endParaRPr lang="en-US" dirty="0"/>
                  </a:p>
                </c:rich>
              </c:tx>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Налог на имущество физических лиц</c:v>
                </c:pt>
                <c:pt idx="1">
                  <c:v>Земельный налог</c:v>
                </c:pt>
              </c:strCache>
            </c:strRef>
          </c:cat>
          <c:val>
            <c:numRef>
              <c:f>Лист1!$B$2:$C$2</c:f>
              <c:numCache>
                <c:formatCode>0.0</c:formatCode>
                <c:ptCount val="2"/>
                <c:pt idx="0">
                  <c:v>68.7</c:v>
                </c:pt>
                <c:pt idx="1">
                  <c:v>322</c:v>
                </c:pt>
              </c:numCache>
            </c:numRef>
          </c:val>
        </c:ser>
        <c:ser>
          <c:idx val="1"/>
          <c:order val="1"/>
          <c:tx>
            <c:strRef>
              <c:f>Лист1!$A$3</c:f>
              <c:strCache>
                <c:ptCount val="1"/>
                <c:pt idx="0">
                  <c:v>Прогноз 2016 год        всего  393,3 млн. руб.</c:v>
                </c:pt>
              </c:strCache>
            </c:strRef>
          </c:tx>
          <c:spPr>
            <a:scene3d>
              <a:camera prst="orthographicFront"/>
              <a:lightRig rig="threePt" dir="t"/>
            </a:scene3d>
            <a:sp3d>
              <a:bevelT/>
            </a:sp3d>
          </c:spPr>
          <c:invertIfNegative val="0"/>
          <c:dLbls>
            <c:dLbl>
              <c:idx val="0"/>
              <c:layout>
                <c:manualLayout>
                  <c:x val="2.9171528588098017E-2"/>
                  <c:y val="-1.1122534980451527E-2"/>
                </c:manualLayout>
              </c:layout>
              <c:tx>
                <c:rich>
                  <a:bodyPr/>
                  <a:lstStyle/>
                  <a:p>
                    <a:r>
                      <a:rPr lang="ru-RU" dirty="0" smtClean="0"/>
                      <a:t>6</a:t>
                    </a:r>
                    <a:r>
                      <a:rPr lang="en-US" dirty="0" smtClean="0"/>
                      <a:t>9</a:t>
                    </a:r>
                    <a:r>
                      <a:rPr lang="ru-RU" dirty="0" smtClean="0"/>
                      <a:t>,</a:t>
                    </a:r>
                    <a:r>
                      <a:rPr lang="en-US" dirty="0" smtClean="0"/>
                      <a:t>4</a:t>
                    </a:r>
                    <a:endParaRPr lang="en-US" dirty="0"/>
                  </a:p>
                </c:rich>
              </c:tx>
              <c:showLegendKey val="0"/>
              <c:showVal val="1"/>
              <c:showCatName val="0"/>
              <c:showSerName val="0"/>
              <c:showPercent val="0"/>
              <c:showBubbleSize val="0"/>
            </c:dLbl>
            <c:dLbl>
              <c:idx val="1"/>
              <c:layout>
                <c:manualLayout>
                  <c:x val="4.2298716452742122E-2"/>
                  <c:y val="-2.7148771294569347E-2"/>
                </c:manualLayout>
              </c:layout>
              <c:tx>
                <c:rich>
                  <a:bodyPr/>
                  <a:lstStyle/>
                  <a:p>
                    <a:r>
                      <a:rPr lang="en-US" dirty="0" smtClean="0"/>
                      <a:t>323</a:t>
                    </a:r>
                    <a:r>
                      <a:rPr lang="ru-RU" dirty="0" smtClean="0"/>
                      <a:t>,</a:t>
                    </a:r>
                    <a:r>
                      <a:rPr lang="en-US" dirty="0" smtClean="0"/>
                      <a:t>9</a:t>
                    </a:r>
                    <a:endParaRPr lang="en-US" dirty="0"/>
                  </a:p>
                </c:rich>
              </c:tx>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Налог на имущество физических лиц</c:v>
                </c:pt>
                <c:pt idx="1">
                  <c:v>Земельный налог</c:v>
                </c:pt>
              </c:strCache>
            </c:strRef>
          </c:cat>
          <c:val>
            <c:numRef>
              <c:f>Лист1!$B$3:$C$3</c:f>
              <c:numCache>
                <c:formatCode>General</c:formatCode>
                <c:ptCount val="2"/>
                <c:pt idx="0">
                  <c:v>69.400000000000006</c:v>
                </c:pt>
                <c:pt idx="1">
                  <c:v>323.89999999999998</c:v>
                </c:pt>
              </c:numCache>
            </c:numRef>
          </c:val>
        </c:ser>
        <c:dLbls>
          <c:showLegendKey val="0"/>
          <c:showVal val="1"/>
          <c:showCatName val="0"/>
          <c:showSerName val="0"/>
          <c:showPercent val="0"/>
          <c:showBubbleSize val="0"/>
        </c:dLbls>
        <c:gapWidth val="43"/>
        <c:shape val="box"/>
        <c:axId val="168748544"/>
        <c:axId val="168750080"/>
        <c:axId val="0"/>
      </c:bar3DChart>
      <c:catAx>
        <c:axId val="168748544"/>
        <c:scaling>
          <c:orientation val="minMax"/>
        </c:scaling>
        <c:delete val="1"/>
        <c:axPos val="b"/>
        <c:numFmt formatCode="General" sourceLinked="1"/>
        <c:majorTickMark val="out"/>
        <c:minorTickMark val="none"/>
        <c:tickLblPos val="nextTo"/>
        <c:crossAx val="168750080"/>
        <c:crosses val="autoZero"/>
        <c:auto val="1"/>
        <c:lblAlgn val="ctr"/>
        <c:lblOffset val="100"/>
        <c:noMultiLvlLbl val="0"/>
      </c:catAx>
      <c:valAx>
        <c:axId val="168750080"/>
        <c:scaling>
          <c:orientation val="minMax"/>
          <c:max val="400"/>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168748544"/>
        <c:crosses val="autoZero"/>
        <c:crossBetween val="between"/>
        <c:majorUnit val="100"/>
      </c:valAx>
    </c:plotArea>
    <c:legend>
      <c:legendPos val="r"/>
      <c:layout>
        <c:manualLayout>
          <c:xMode val="edge"/>
          <c:yMode val="edge"/>
          <c:x val="0.14012061393434339"/>
          <c:y val="9.203780151861591E-3"/>
          <c:w val="0.71839747241338126"/>
          <c:h val="0.16395121075673272"/>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2898243730619592E-3"/>
          <c:y val="0"/>
          <c:w val="0.99471010988590824"/>
          <c:h val="1"/>
        </c:manualLayout>
      </c:layout>
      <c:pie3DChart>
        <c:varyColors val="1"/>
        <c:ser>
          <c:idx val="0"/>
          <c:order val="0"/>
          <c:tx>
            <c:strRef>
              <c:f>Лист1!$B$1</c:f>
              <c:strCache>
                <c:ptCount val="1"/>
                <c:pt idx="0">
                  <c:v>Столбец1</c:v>
                </c:pt>
              </c:strCache>
            </c:strRef>
          </c:tx>
          <c:spPr>
            <a:solidFill>
              <a:schemeClr val="accent1"/>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idx val="0"/>
            <c:bubble3D val="0"/>
            <c:spPr>
              <a:solidFill>
                <a:srgbClr val="005DA2"/>
              </a:solidFill>
              <a:ln w="23294">
                <a:solidFill>
                  <a:prstClr val="black"/>
                </a:solidFill>
              </a:ln>
              <a:effectLst/>
              <a:scene3d>
                <a:camera prst="orthographicFront"/>
                <a:lightRig rig="threePt" dir="t"/>
              </a:scene3d>
              <a:sp3d prstMaterial="plastic">
                <a:bevelT w="139700" h="139700" prst="divot"/>
                <a:bevelB w="139700" h="139700" prst="divot"/>
                <a:contourClr>
                  <a:srgbClr val="000000"/>
                </a:contourClr>
              </a:sp3d>
            </c:spPr>
          </c:dPt>
          <c:dPt>
            <c:idx val="1"/>
            <c:bubble3D val="0"/>
            <c:spPr>
              <a:solidFill>
                <a:srgbClr val="E25B00"/>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dPt>
            <c:idx val="2"/>
            <c:bubble3D val="0"/>
            <c:spPr>
              <a:solidFill>
                <a:srgbClr val="C00000"/>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cat>
            <c:strRef>
              <c:f>Лист1!$A$2:$A$5</c:f>
              <c:strCache>
                <c:ptCount val="3"/>
                <c:pt idx="0">
                  <c:v>исп им</c:v>
                </c:pt>
                <c:pt idx="1">
                  <c:v>ар з</c:v>
                </c:pt>
                <c:pt idx="2">
                  <c:v>реал им</c:v>
                </c:pt>
              </c:strCache>
            </c:strRef>
          </c:cat>
          <c:val>
            <c:numRef>
              <c:f>Лист1!$B$2:$B$4</c:f>
              <c:numCache>
                <c:formatCode>General</c:formatCode>
                <c:ptCount val="3"/>
                <c:pt idx="0">
                  <c:v>208.2</c:v>
                </c:pt>
                <c:pt idx="1">
                  <c:v>135.80000000000001</c:v>
                </c:pt>
                <c:pt idx="2">
                  <c:v>16.8</c:v>
                </c:pt>
              </c:numCache>
            </c:numRef>
          </c:val>
        </c:ser>
        <c:dLbls>
          <c:showLegendKey val="0"/>
          <c:showVal val="0"/>
          <c:showCatName val="0"/>
          <c:showSerName val="0"/>
          <c:showPercent val="0"/>
          <c:showBubbleSize val="0"/>
          <c:showLeaderLines val="1"/>
        </c:dLbls>
      </c:pie3DChart>
      <c:spPr>
        <a:noFill/>
        <a:ln w="25406">
          <a:noFill/>
        </a:ln>
      </c:spPr>
    </c:plotArea>
    <c:plotVisOnly val="1"/>
    <c:dispBlanksAs val="zero"/>
    <c:showDLblsOverMax val="0"/>
  </c:chart>
  <c:txPr>
    <a:bodyPr/>
    <a:lstStyle/>
    <a:p>
      <a:pPr>
        <a:defRPr sz="1649">
          <a:solidFill>
            <a:schemeClr val="bg1"/>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0.18156206869494049"/>
          <c:y val="0.23928233568853127"/>
          <c:w val="0.74125915167772893"/>
          <c:h val="0.6590775365841283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FF0000"/>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chemeClr val="accent6">
                  <a:lumMod val="50000"/>
                </a:schemeClr>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9.7159035672038693E-2"/>
                  <c:y val="-5.9670264112774533E-2"/>
                </c:manualLayout>
              </c:layout>
              <c:tx>
                <c:rich>
                  <a:bodyPr/>
                  <a:lstStyle/>
                  <a:p>
                    <a:r>
                      <a:rPr lang="ru-RU" dirty="0"/>
                      <a:t>Жилищно-коммунальное хозяйство; </a:t>
                    </a:r>
                    <a:endParaRPr lang="ru-RU" dirty="0" smtClean="0"/>
                  </a:p>
                  <a:p>
                    <a:r>
                      <a:rPr lang="ru-RU" dirty="0" smtClean="0"/>
                      <a:t>197.7</a:t>
                    </a:r>
                    <a:r>
                      <a:rPr lang="ru-RU" dirty="0"/>
                      <a:t>; 4%</a:t>
                    </a:r>
                  </a:p>
                </c:rich>
              </c:tx>
              <c:showLegendKey val="0"/>
              <c:showVal val="1"/>
              <c:showCatName val="1"/>
              <c:showSerName val="0"/>
              <c:showPercent val="1"/>
              <c:showBubbleSize val="0"/>
            </c:dLbl>
            <c:dLbl>
              <c:idx val="1"/>
              <c:layout>
                <c:manualLayout>
                  <c:x val="-1.6566737561173321E-2"/>
                  <c:y val="0.22395943298488188"/>
                </c:manualLayout>
              </c:layout>
              <c:showLegendKey val="0"/>
              <c:showVal val="1"/>
              <c:showCatName val="1"/>
              <c:showSerName val="0"/>
              <c:showPercent val="1"/>
              <c:showBubbleSize val="0"/>
            </c:dLbl>
            <c:dLbl>
              <c:idx val="2"/>
              <c:layout>
                <c:manualLayout>
                  <c:x val="-3.371921845580797E-2"/>
                  <c:y val="0.11677256055346331"/>
                </c:manualLayout>
              </c:layout>
              <c:tx>
                <c:rich>
                  <a:bodyPr/>
                  <a:lstStyle/>
                  <a:p>
                    <a:r>
                      <a:rPr lang="ru-RU" dirty="0"/>
                      <a:t>Культура; </a:t>
                    </a:r>
                    <a:endParaRPr lang="ru-RU" dirty="0" smtClean="0"/>
                  </a:p>
                  <a:p>
                    <a:r>
                      <a:rPr lang="ru-RU" dirty="0" smtClean="0"/>
                      <a:t>168.8</a:t>
                    </a:r>
                    <a:r>
                      <a:rPr lang="ru-RU" dirty="0"/>
                      <a:t>; 4%</a:t>
                    </a:r>
                  </a:p>
                </c:rich>
              </c:tx>
              <c:showLegendKey val="0"/>
              <c:showVal val="1"/>
              <c:showCatName val="1"/>
              <c:showSerName val="0"/>
              <c:showPercent val="1"/>
              <c:showBubbleSize val="0"/>
            </c:dLbl>
            <c:dLbl>
              <c:idx val="3"/>
              <c:layout>
                <c:manualLayout>
                  <c:x val="6.0269213338098732E-2"/>
                  <c:y val="0.16684486136411622"/>
                </c:manualLayout>
              </c:layout>
              <c:tx>
                <c:rich>
                  <a:bodyPr/>
                  <a:lstStyle/>
                  <a:p>
                    <a:r>
                      <a:rPr lang="ru-RU" dirty="0"/>
                      <a:t>Социальная политика; </a:t>
                    </a:r>
                    <a:endParaRPr lang="ru-RU" dirty="0" smtClean="0"/>
                  </a:p>
                  <a:p>
                    <a:r>
                      <a:rPr lang="ru-RU" dirty="0" smtClean="0"/>
                      <a:t>1139.0</a:t>
                    </a:r>
                    <a:r>
                      <a:rPr lang="ru-RU" dirty="0"/>
                      <a:t>; 25%</a:t>
                    </a:r>
                  </a:p>
                </c:rich>
              </c:tx>
              <c:showLegendKey val="0"/>
              <c:showVal val="1"/>
              <c:showCatName val="1"/>
              <c:showSerName val="0"/>
              <c:showPercent val="1"/>
              <c:showBubbleSize val="0"/>
            </c:dLbl>
            <c:dLbl>
              <c:idx val="4"/>
              <c:layout>
                <c:manualLayout>
                  <c:x val="-4.666554595041511E-2"/>
                  <c:y val="2.9384326068063418E-2"/>
                </c:manualLayout>
              </c:layout>
              <c:showLegendKey val="0"/>
              <c:showVal val="1"/>
              <c:showCatName val="1"/>
              <c:showSerName val="0"/>
              <c:showPercent val="1"/>
              <c:showBubbleSize val="0"/>
            </c:dLbl>
            <c:dLbl>
              <c:idx val="5"/>
              <c:layout>
                <c:manualLayout>
                  <c:x val="-0.10778845997020299"/>
                  <c:y val="-0.15836639448500708"/>
                </c:manualLayout>
              </c:layout>
              <c:showLegendKey val="0"/>
              <c:showVal val="1"/>
              <c:showCatName val="1"/>
              <c:showSerName val="0"/>
              <c:showPercent val="1"/>
              <c:showBubbleSize val="0"/>
            </c:dLbl>
            <c:dLbl>
              <c:idx val="6"/>
              <c:layout>
                <c:manualLayout>
                  <c:x val="-0.15605308136823787"/>
                  <c:y val="-0.28095145739121324"/>
                </c:manualLayout>
              </c:layout>
              <c:showLegendKey val="0"/>
              <c:showVal val="1"/>
              <c:showCatName val="1"/>
              <c:showSerName val="0"/>
              <c:showPercent val="1"/>
              <c:showBubbleSize val="0"/>
            </c:dLbl>
            <c:dLbl>
              <c:idx val="7"/>
              <c:layout>
                <c:manualLayout>
                  <c:x val="4.5562894720180706E-2"/>
                  <c:y val="-0.22656074822950986"/>
                </c:manualLayout>
              </c:layout>
              <c:tx>
                <c:rich>
                  <a:bodyPr/>
                  <a:lstStyle/>
                  <a:p>
                    <a:r>
                      <a:rPr lang="ru-RU" dirty="0"/>
                      <a:t>Национальная экономика; </a:t>
                    </a:r>
                    <a:endParaRPr lang="ru-RU" dirty="0" smtClean="0"/>
                  </a:p>
                  <a:p>
                    <a:r>
                      <a:rPr lang="ru-RU" dirty="0" smtClean="0"/>
                      <a:t>289.8</a:t>
                    </a:r>
                    <a:r>
                      <a:rPr lang="ru-RU" dirty="0"/>
                      <a:t>; 6%</a:t>
                    </a:r>
                  </a:p>
                </c:rich>
              </c:tx>
              <c:showLegendKey val="0"/>
              <c:showVal val="1"/>
              <c:showCatName val="1"/>
              <c:showSerName val="0"/>
              <c:showPercent val="1"/>
              <c:showBubbleSize val="0"/>
            </c:dLbl>
            <c:dLbl>
              <c:idx val="8"/>
              <c:layout>
                <c:manualLayout>
                  <c:x val="0.14103610431496733"/>
                  <c:y val="-8.4613430029018527E-2"/>
                </c:manualLayout>
              </c:layout>
              <c:tx>
                <c:rich>
                  <a:bodyPr/>
                  <a:lstStyle/>
                  <a:p>
                    <a:r>
                      <a:rPr lang="ru-RU" dirty="0"/>
                      <a:t>обслуживание муниципального долга; </a:t>
                    </a:r>
                    <a:endParaRPr lang="ru-RU" dirty="0" smtClean="0"/>
                  </a:p>
                  <a:p>
                    <a:r>
                      <a:rPr lang="ru-RU" dirty="0" smtClean="0"/>
                      <a:t>201.9</a:t>
                    </a:r>
                    <a:r>
                      <a:rPr lang="ru-RU" dirty="0"/>
                      <a:t>; 5%</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Лист1!$A$1:$I$1</c:f>
              <c:strCache>
                <c:ptCount val="9"/>
                <c:pt idx="0">
                  <c:v>Жилищно-коммунальное хозяйство</c:v>
                </c:pt>
                <c:pt idx="1">
                  <c:v>Образование</c:v>
                </c:pt>
                <c:pt idx="2">
                  <c:v>Культура</c:v>
                </c:pt>
                <c:pt idx="3">
                  <c:v>Социальная политика</c:v>
                </c:pt>
                <c:pt idx="4">
                  <c:v>Физическая культура и спорт</c:v>
                </c:pt>
                <c:pt idx="5">
                  <c:v>Общегосударственные вопросы</c:v>
                </c:pt>
                <c:pt idx="6">
                  <c:v>Прочие расходы</c:v>
                </c:pt>
                <c:pt idx="7">
                  <c:v>Национальная экономика</c:v>
                </c:pt>
                <c:pt idx="8">
                  <c:v>обслуживание муниципального долга</c:v>
                </c:pt>
              </c:strCache>
            </c:strRef>
          </c:cat>
          <c:val>
            <c:numRef>
              <c:f>Лист1!$A$2:$I$2</c:f>
              <c:numCache>
                <c:formatCode>General</c:formatCode>
                <c:ptCount val="9"/>
                <c:pt idx="0">
                  <c:v>197.7</c:v>
                </c:pt>
                <c:pt idx="1">
                  <c:v>1942.2</c:v>
                </c:pt>
                <c:pt idx="2">
                  <c:v>168.8</c:v>
                </c:pt>
                <c:pt idx="3" formatCode="0.0">
                  <c:v>1139</c:v>
                </c:pt>
                <c:pt idx="4" formatCode="0.0">
                  <c:v>306.10000000000002</c:v>
                </c:pt>
                <c:pt idx="5">
                  <c:v>215.4</c:v>
                </c:pt>
                <c:pt idx="6">
                  <c:v>31.4</c:v>
                </c:pt>
                <c:pt idx="7">
                  <c:v>289.8</c:v>
                </c:pt>
                <c:pt idx="8" formatCode="0.0">
                  <c:v>201.9</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815343075551962"/>
          <c:y val="0.27565778598305368"/>
          <c:w val="0.68583320317165719"/>
          <c:h val="0.60971085404156211"/>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accent5">
                  <a:lumMod val="75000"/>
                </a:schemeClr>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0.16531086969336253"/>
                  <c:y val="1.0507349559484704E-2"/>
                </c:manualLayout>
              </c:layout>
              <c:tx>
                <c:rich>
                  <a:bodyPr/>
                  <a:lstStyle/>
                  <a:p>
                    <a:r>
                      <a:rPr lang="ru-RU" dirty="0"/>
                      <a:t>Налоги(земельный,транспортный,имущество); </a:t>
                    </a:r>
                    <a:endParaRPr lang="ru-RU" dirty="0" smtClean="0"/>
                  </a:p>
                  <a:p>
                    <a:r>
                      <a:rPr lang="ru-RU" dirty="0" smtClean="0"/>
                      <a:t>193.5</a:t>
                    </a:r>
                    <a:r>
                      <a:rPr lang="ru-RU" dirty="0"/>
                      <a:t>; 4%</a:t>
                    </a:r>
                  </a:p>
                </c:rich>
              </c:tx>
              <c:showLegendKey val="0"/>
              <c:showVal val="1"/>
              <c:showCatName val="1"/>
              <c:showSerName val="0"/>
              <c:showPercent val="1"/>
              <c:showBubbleSize val="0"/>
            </c:dLbl>
            <c:dLbl>
              <c:idx val="1"/>
              <c:layout>
                <c:manualLayout>
                  <c:x val="-7.2521856856452557E-2"/>
                  <c:y val="0.16008021421007579"/>
                </c:manualLayout>
              </c:layout>
              <c:tx>
                <c:rich>
                  <a:bodyPr/>
                  <a:lstStyle/>
                  <a:p>
                    <a:r>
                      <a:rPr lang="ru-RU" dirty="0"/>
                      <a:t>Заработная плата и начисления на нее; </a:t>
                    </a:r>
                    <a:endParaRPr lang="ru-RU" dirty="0" smtClean="0"/>
                  </a:p>
                  <a:p>
                    <a:r>
                      <a:rPr lang="ru-RU" dirty="0" smtClean="0"/>
                      <a:t>2155.2</a:t>
                    </a:r>
                    <a:r>
                      <a:rPr lang="ru-RU" dirty="0"/>
                      <a:t>; 48%</a:t>
                    </a:r>
                  </a:p>
                </c:rich>
              </c:tx>
              <c:showLegendKey val="0"/>
              <c:showVal val="1"/>
              <c:showCatName val="1"/>
              <c:showSerName val="0"/>
              <c:showPercent val="1"/>
              <c:showBubbleSize val="0"/>
            </c:dLbl>
            <c:dLbl>
              <c:idx val="2"/>
              <c:layout>
                <c:manualLayout>
                  <c:x val="0.18825015054541167"/>
                  <c:y val="0.16025329424915996"/>
                </c:manualLayout>
              </c:layout>
              <c:tx>
                <c:rich>
                  <a:bodyPr/>
                  <a:lstStyle/>
                  <a:p>
                    <a:r>
                      <a:rPr lang="ru-RU" dirty="0"/>
                      <a:t>Коммунальные услуги; </a:t>
                    </a:r>
                    <a:endParaRPr lang="ru-RU" dirty="0" smtClean="0"/>
                  </a:p>
                  <a:p>
                    <a:r>
                      <a:rPr lang="ru-RU" dirty="0" smtClean="0"/>
                      <a:t>175.1</a:t>
                    </a:r>
                    <a:r>
                      <a:rPr lang="ru-RU" dirty="0"/>
                      <a:t>; 4%</a:t>
                    </a:r>
                  </a:p>
                </c:rich>
              </c:tx>
              <c:showLegendKey val="0"/>
              <c:showVal val="1"/>
              <c:showCatName val="1"/>
              <c:showSerName val="0"/>
              <c:showPercent val="1"/>
              <c:showBubbleSize val="0"/>
            </c:dLbl>
            <c:dLbl>
              <c:idx val="3"/>
              <c:layout>
                <c:manualLayout>
                  <c:x val="-1.9493206802841823E-2"/>
                  <c:y val="-3.7030535737959273E-2"/>
                </c:manualLayout>
              </c:layout>
              <c:tx>
                <c:rich>
                  <a:bodyPr/>
                  <a:lstStyle/>
                  <a:p>
                    <a:r>
                      <a:rPr lang="ru-RU" dirty="0"/>
                      <a:t>Социальная поддержка граждан; </a:t>
                    </a:r>
                    <a:endParaRPr lang="ru-RU" dirty="0" smtClean="0"/>
                  </a:p>
                  <a:p>
                    <a:r>
                      <a:rPr lang="ru-RU" dirty="0" smtClean="0"/>
                      <a:t>1043.5</a:t>
                    </a:r>
                    <a:r>
                      <a:rPr lang="ru-RU" dirty="0"/>
                      <a:t>; 23%</a:t>
                    </a:r>
                  </a:p>
                </c:rich>
              </c:tx>
              <c:showLegendKey val="0"/>
              <c:showVal val="1"/>
              <c:showCatName val="1"/>
              <c:showSerName val="0"/>
              <c:showPercent val="1"/>
              <c:showBubbleSize val="0"/>
            </c:dLbl>
            <c:dLbl>
              <c:idx val="4"/>
              <c:layout>
                <c:manualLayout>
                  <c:x val="-7.8931578988599385E-2"/>
                  <c:y val="-2.7809625050532825E-2"/>
                </c:manualLayout>
              </c:layout>
              <c:tx>
                <c:rich>
                  <a:bodyPr/>
                  <a:lstStyle/>
                  <a:p>
                    <a:r>
                      <a:rPr lang="ru-RU" dirty="0"/>
                      <a:t>АИП; </a:t>
                    </a:r>
                    <a:endParaRPr lang="ru-RU" dirty="0" smtClean="0"/>
                  </a:p>
                  <a:p>
                    <a:r>
                      <a:rPr lang="ru-RU" dirty="0" smtClean="0"/>
                      <a:t>75.4</a:t>
                    </a:r>
                    <a:r>
                      <a:rPr lang="ru-RU" dirty="0"/>
                      <a:t>; 2%</a:t>
                    </a:r>
                  </a:p>
                </c:rich>
              </c:tx>
              <c:showLegendKey val="0"/>
              <c:showVal val="1"/>
              <c:showCatName val="1"/>
              <c:showSerName val="0"/>
              <c:showPercent val="1"/>
              <c:showBubbleSize val="0"/>
            </c:dLbl>
            <c:dLbl>
              <c:idx val="5"/>
              <c:layout>
                <c:manualLayout>
                  <c:x val="-0.17165354330708663"/>
                  <c:y val="-9.8681809328809517E-2"/>
                </c:manualLayout>
              </c:layout>
              <c:showLegendKey val="0"/>
              <c:showVal val="1"/>
              <c:showCatName val="1"/>
              <c:showSerName val="0"/>
              <c:showPercent val="1"/>
              <c:showBubbleSize val="0"/>
            </c:dLbl>
            <c:dLbl>
              <c:idx val="6"/>
              <c:layout>
                <c:manualLayout>
                  <c:x val="-0.14800305958105162"/>
                  <c:y val="-0.17452891950591581"/>
                </c:manualLayout>
              </c:layout>
              <c:tx>
                <c:rich>
                  <a:bodyPr/>
                  <a:lstStyle/>
                  <a:p>
                    <a:r>
                      <a:rPr lang="ru-RU" dirty="0"/>
                      <a:t>Обслуживание муниципального долга; </a:t>
                    </a:r>
                    <a:endParaRPr lang="ru-RU" dirty="0" smtClean="0"/>
                  </a:p>
                  <a:p>
                    <a:r>
                      <a:rPr lang="ru-RU" dirty="0" smtClean="0"/>
                      <a:t>201.9</a:t>
                    </a:r>
                    <a:r>
                      <a:rPr lang="ru-RU" dirty="0"/>
                      <a:t>; 4%</a:t>
                    </a:r>
                  </a:p>
                </c:rich>
              </c:tx>
              <c:showLegendKey val="0"/>
              <c:showVal val="1"/>
              <c:showCatName val="1"/>
              <c:showSerName val="0"/>
              <c:showPercent val="1"/>
              <c:showBubbleSize val="0"/>
            </c:dLbl>
            <c:dLbl>
              <c:idx val="7"/>
              <c:layout>
                <c:manualLayout>
                  <c:x val="-2.1708440908130358E-2"/>
                  <c:y val="-0.18204787647568124"/>
                </c:manualLayout>
              </c:layout>
              <c:tx>
                <c:rich>
                  <a:bodyPr/>
                  <a:lstStyle/>
                  <a:p>
                    <a:r>
                      <a:rPr lang="ru-RU" dirty="0"/>
                      <a:t>Уличное освещение; </a:t>
                    </a:r>
                    <a:endParaRPr lang="ru-RU" dirty="0" smtClean="0"/>
                  </a:p>
                  <a:p>
                    <a:r>
                      <a:rPr lang="ru-RU" dirty="0" smtClean="0"/>
                      <a:t>50.7</a:t>
                    </a:r>
                    <a:r>
                      <a:rPr lang="ru-RU" dirty="0"/>
                      <a:t>; 1%</a:t>
                    </a:r>
                  </a:p>
                </c:rich>
              </c:tx>
              <c:showLegendKey val="0"/>
              <c:showVal val="1"/>
              <c:showCatName val="1"/>
              <c:showSerName val="0"/>
              <c:showPercent val="1"/>
              <c:showBubbleSize val="0"/>
            </c:dLbl>
            <c:dLbl>
              <c:idx val="8"/>
              <c:layout>
                <c:manualLayout>
                  <c:x val="-2.3257403136743262E-2"/>
                  <c:y val="-0.13965145035344334"/>
                </c:manualLayout>
              </c:layout>
              <c:tx>
                <c:rich>
                  <a:bodyPr/>
                  <a:lstStyle/>
                  <a:p>
                    <a:r>
                      <a:rPr lang="ru-RU" dirty="0" smtClean="0"/>
                      <a:t>Содержание </a:t>
                    </a:r>
                    <a:r>
                      <a:rPr lang="ru-RU" dirty="0"/>
                      <a:t>и ремонт автомобильных дорог; </a:t>
                    </a:r>
                    <a:endParaRPr lang="ru-RU" dirty="0" smtClean="0"/>
                  </a:p>
                  <a:p>
                    <a:r>
                      <a:rPr lang="ru-RU" dirty="0" smtClean="0"/>
                      <a:t>167.2</a:t>
                    </a:r>
                    <a:r>
                      <a:rPr lang="ru-RU" dirty="0"/>
                      <a:t>; 4%</a:t>
                    </a:r>
                  </a:p>
                </c:rich>
              </c:tx>
              <c:showLegendKey val="0"/>
              <c:showVal val="1"/>
              <c:showCatName val="1"/>
              <c:showSerName val="0"/>
              <c:showPercent val="1"/>
              <c:showBubbleSize val="0"/>
            </c:dLbl>
            <c:dLbl>
              <c:idx val="9"/>
              <c:layout>
                <c:manualLayout>
                  <c:x val="0.14684428692202472"/>
                  <c:y val="-0.19011144226819141"/>
                </c:manualLayout>
              </c:layout>
              <c:tx>
                <c:rich>
                  <a:bodyPr/>
                  <a:lstStyle/>
                  <a:p>
                    <a:r>
                      <a:rPr lang="ru-RU" dirty="0" smtClean="0"/>
                      <a:t>Ремонт </a:t>
                    </a:r>
                    <a:r>
                      <a:rPr lang="ru-RU" dirty="0"/>
                      <a:t>дворов; </a:t>
                    </a:r>
                    <a:endParaRPr lang="ru-RU" dirty="0" smtClean="0"/>
                  </a:p>
                  <a:p>
                    <a:r>
                      <a:rPr lang="ru-RU" dirty="0" smtClean="0"/>
                      <a:t>80.0</a:t>
                    </a:r>
                    <a:r>
                      <a:rPr lang="ru-RU" dirty="0"/>
                      <a:t>; 2%</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Лист1!$A$1:$J$1</c:f>
              <c:strCache>
                <c:ptCount val="10"/>
                <c:pt idx="0">
                  <c:v>Налоги(земельный,транспортный,имущество)</c:v>
                </c:pt>
                <c:pt idx="1">
                  <c:v>Заработная плата и начисления на нее</c:v>
                </c:pt>
                <c:pt idx="2">
                  <c:v>Коммунальные услуги</c:v>
                </c:pt>
                <c:pt idx="3">
                  <c:v>Социальная поддержка граждан</c:v>
                </c:pt>
                <c:pt idx="4">
                  <c:v>АИП</c:v>
                </c:pt>
                <c:pt idx="5">
                  <c:v>Прочие расходы</c:v>
                </c:pt>
                <c:pt idx="6">
                  <c:v>Обслуживание муниципального долга</c:v>
                </c:pt>
                <c:pt idx="7">
                  <c:v>Уличное освещение</c:v>
                </c:pt>
                <c:pt idx="8">
                  <c:v>Содержание и ремонт автомобильных дорог</c:v>
                </c:pt>
                <c:pt idx="9">
                  <c:v>Капитальный ремонт и ремонт дворов</c:v>
                </c:pt>
              </c:strCache>
            </c:strRef>
          </c:cat>
          <c:val>
            <c:numRef>
              <c:f>Лист1!$A$2:$J$2</c:f>
              <c:numCache>
                <c:formatCode>0.0</c:formatCode>
                <c:ptCount val="10"/>
                <c:pt idx="0">
                  <c:v>193.5</c:v>
                </c:pt>
                <c:pt idx="1">
                  <c:v>2155.1999999999998</c:v>
                </c:pt>
                <c:pt idx="2" formatCode="General">
                  <c:v>175.1</c:v>
                </c:pt>
                <c:pt idx="3" formatCode="General">
                  <c:v>1043.5</c:v>
                </c:pt>
                <c:pt idx="4">
                  <c:v>75.400000000000006</c:v>
                </c:pt>
                <c:pt idx="5" formatCode="General">
                  <c:v>349.8</c:v>
                </c:pt>
                <c:pt idx="6">
                  <c:v>201.9</c:v>
                </c:pt>
                <c:pt idx="7" formatCode="General">
                  <c:v>50.7</c:v>
                </c:pt>
                <c:pt idx="8">
                  <c:v>167.2</c:v>
                </c:pt>
                <c:pt idx="9">
                  <c:v>80</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32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54842225983287207"/>
          <c:h val="0.48759327090995092"/>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tx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bg2">
                  <a:lumMod val="50000"/>
                </a:schemeClr>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elete val="1"/>
          </c:dLbls>
          <c:cat>
            <c:strRef>
              <c:f>Лист1!$A$1:$D$1</c:f>
              <c:strCache>
                <c:ptCount val="4"/>
                <c:pt idx="0">
                  <c:v>Образование</c:v>
                </c:pt>
                <c:pt idx="1">
                  <c:v>Культура, СМИ</c:v>
                </c:pt>
                <c:pt idx="2">
                  <c:v>Физическая культура</c:v>
                </c:pt>
                <c:pt idx="3">
                  <c:v>Социальная поддержка населения</c:v>
                </c:pt>
              </c:strCache>
            </c:strRef>
          </c:cat>
          <c:val>
            <c:numRef>
              <c:f>Лист1!$A$2:$D$2</c:f>
              <c:numCache>
                <c:formatCode>0.0</c:formatCode>
                <c:ptCount val="4"/>
                <c:pt idx="0">
                  <c:v>1942.2</c:v>
                </c:pt>
                <c:pt idx="1">
                  <c:v>173.2</c:v>
                </c:pt>
                <c:pt idx="2">
                  <c:v>306.10000000000002</c:v>
                </c:pt>
                <c:pt idx="3">
                  <c:v>1942.2</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DCD6F-8F42-4439-B99A-9ECB40D6414B}" type="doc">
      <dgm:prSet loTypeId="urn:microsoft.com/office/officeart/2005/8/layout/vList3" loCatId="list" qsTypeId="urn:microsoft.com/office/officeart/2005/8/quickstyle/simple1" qsCatId="simple" csTypeId="urn:microsoft.com/office/officeart/2005/8/colors/accent1_2" csCatId="accent1" phldr="1"/>
      <dgm:spPr/>
    </dgm:pt>
    <dgm:pt modelId="{42F5AD29-73F5-4E09-991E-CAAC3BF47C7A}">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1400" b="1" i="0"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Рассмотрение проекта  бюджета: </a:t>
          </a:r>
          <a:r>
            <a:rPr lang="ru-RU" sz="1400" b="0" i="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dirty="0">
            <a:latin typeface="Times New Roman" pitchFamily="18" charset="0"/>
            <a:cs typeface="Times New Roman" pitchFamily="18" charset="0"/>
          </a:endParaRPr>
        </a:p>
      </dgm:t>
    </dgm:pt>
    <dgm:pt modelId="{4FAE8B27-495A-49D7-BCAB-F66CC44404AE}" type="parTrans" cxnId="{548E0EB4-9402-4E85-94A8-DDB630BB2139}">
      <dgm:prSet/>
      <dgm:spPr/>
      <dgm:t>
        <a:bodyPr/>
        <a:lstStyle/>
        <a:p>
          <a:endParaRPr lang="ru-RU"/>
        </a:p>
      </dgm:t>
    </dgm:pt>
    <dgm:pt modelId="{FFC408E0-6D15-44F0-AB4F-BE0CE7E12B9E}" type="sibTrans" cxnId="{548E0EB4-9402-4E85-94A8-DDB630BB2139}">
      <dgm:prSet/>
      <dgm:spPr/>
      <dgm:t>
        <a:bodyPr/>
        <a:lstStyle/>
        <a:p>
          <a:endParaRPr lang="ru-RU"/>
        </a:p>
      </dgm:t>
    </dgm:pt>
    <dgm:pt modelId="{9299E11B-958F-4FFA-96AB-EB82F73E3278}">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lnSpc>
              <a:spcPct val="100000"/>
            </a:lnSpc>
            <a:spcAft>
              <a:spcPts val="600"/>
            </a:spcAft>
          </a:pPr>
          <a:r>
            <a:rPr lang="ru-RU" sz="2000" b="1" dirty="0" smtClean="0">
              <a:latin typeface="Times New Roman" pitchFamily="18" charset="0"/>
              <a:cs typeface="Times New Roman" pitchFamily="18" charset="0"/>
            </a:rPr>
            <a:t>Утверждение бюджета: </a:t>
          </a:r>
          <a:r>
            <a:rPr lang="ru-RU" sz="1400" b="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dirty="0" smtClean="0">
              <a:latin typeface="Times New Roman" pitchFamily="18" charset="0"/>
              <a:cs typeface="Times New Roman" pitchFamily="18" charset="0"/>
            </a:rPr>
            <a:t>                              </a:t>
          </a:r>
          <a:r>
            <a:rPr lang="ru-RU" sz="1400" b="0" dirty="0" smtClean="0">
              <a:latin typeface="Times New Roman" pitchFamily="18" charset="0"/>
              <a:cs typeface="Times New Roman" pitchFamily="18" charset="0"/>
            </a:rPr>
            <a:t>городского округа город Рыбинск</a:t>
          </a:r>
          <a:endParaRPr lang="ru-RU" sz="1400" b="0" dirty="0">
            <a:latin typeface="Times New Roman" pitchFamily="18" charset="0"/>
            <a:cs typeface="Times New Roman" pitchFamily="18" charset="0"/>
          </a:endParaRPr>
        </a:p>
      </dgm:t>
    </dgm:pt>
    <dgm:pt modelId="{ECD76C84-18F4-42A2-AB72-6681AE66F233}" type="parTrans" cxnId="{956BE260-6114-4097-BD0C-CAEF8054D74C}">
      <dgm:prSet/>
      <dgm:spPr/>
      <dgm:t>
        <a:bodyPr/>
        <a:lstStyle/>
        <a:p>
          <a:endParaRPr lang="ru-RU"/>
        </a:p>
      </dgm:t>
    </dgm:pt>
    <dgm:pt modelId="{19781F0F-7C1E-45C6-A60A-3CD420B5D7C6}" type="sibTrans" cxnId="{956BE260-6114-4097-BD0C-CAEF8054D74C}">
      <dgm:prSet/>
      <dgm:spPr/>
      <dgm:t>
        <a:bodyPr/>
        <a:lstStyle/>
        <a:p>
          <a:endParaRPr lang="ru-RU"/>
        </a:p>
      </dgm:t>
    </dgm:pt>
    <dgm:pt modelId="{650E82DC-8320-4E6F-81DC-4AB587282B6C}">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2000" b="1" dirty="0" smtClean="0">
              <a:latin typeface="Times New Roman" pitchFamily="18" charset="0"/>
              <a:cs typeface="Times New Roman" pitchFamily="18" charset="0"/>
            </a:rPr>
            <a:t>Составление проекта бюджета: </a:t>
          </a:r>
          <a:r>
            <a:rPr lang="ru-RU" sz="1400" b="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algn="ctr"/>
          <a:r>
            <a:rPr lang="ru-RU" sz="1400" b="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algn="ctr"/>
          <a:r>
            <a:rPr lang="ru-RU" sz="1400" b="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a:t>
          </a:r>
          <a:r>
            <a:rPr lang="ru-RU" sz="1400" b="1" dirty="0" smtClean="0">
              <a:latin typeface="Times New Roman" pitchFamily="18" charset="0"/>
              <a:cs typeface="Times New Roman" pitchFamily="18" charset="0"/>
            </a:rPr>
            <a:t>года</a:t>
          </a:r>
          <a:endParaRPr lang="ru-RU" sz="1400" b="1" dirty="0">
            <a:latin typeface="Times New Roman" pitchFamily="18" charset="0"/>
            <a:cs typeface="Times New Roman" pitchFamily="18" charset="0"/>
          </a:endParaRPr>
        </a:p>
      </dgm:t>
    </dgm:pt>
    <dgm:pt modelId="{D9D0FCCE-FC83-4CF5-A694-3102A2D7D009}" type="sibTrans" cxnId="{F2532B13-42D7-4AFC-89D4-3E56688895FF}">
      <dgm:prSet/>
      <dgm:spPr/>
      <dgm:t>
        <a:bodyPr/>
        <a:lstStyle/>
        <a:p>
          <a:endParaRPr lang="ru-RU"/>
        </a:p>
      </dgm:t>
    </dgm:pt>
    <dgm:pt modelId="{CB8F52B5-A0A6-4EE2-AFBE-CA36FC016449}" type="parTrans" cxnId="{F2532B13-42D7-4AFC-89D4-3E56688895FF}">
      <dgm:prSet/>
      <dgm:spPr/>
      <dgm:t>
        <a:bodyPr/>
        <a:lstStyle/>
        <a:p>
          <a:endParaRPr lang="ru-RU"/>
        </a:p>
      </dgm:t>
    </dgm:pt>
    <dgm:pt modelId="{C3B1D405-9F30-4CE4-B067-86F2B07952DF}" type="pres">
      <dgm:prSet presAssocID="{D7ADCD6F-8F42-4439-B99A-9ECB40D6414B}" presName="linearFlow" presStyleCnt="0">
        <dgm:presLayoutVars>
          <dgm:dir/>
          <dgm:resizeHandles val="exact"/>
        </dgm:presLayoutVars>
      </dgm:prSet>
      <dgm:spPr/>
    </dgm:pt>
    <dgm:pt modelId="{4F14DCEA-2D21-446C-8009-C30D6CD87E3D}" type="pres">
      <dgm:prSet presAssocID="{650E82DC-8320-4E6F-81DC-4AB587282B6C}" presName="composite" presStyleCnt="0"/>
      <dgm:spPr/>
    </dgm:pt>
    <dgm:pt modelId="{A8089EEA-09BE-427C-AE8E-1FADE52D929D}" type="pres">
      <dgm:prSet presAssocID="{650E82DC-8320-4E6F-81DC-4AB587282B6C}" presName="imgShp" presStyleLbl="fgImgPlace1" presStyleIdx="0" presStyleCnt="3" custScaleX="97251" custLinFactNeighborX="-91233" custLinFactNeighborY="9190">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1C50889F-7837-4F3B-BEDF-5E8428672264}" type="pres">
      <dgm:prSet presAssocID="{650E82DC-8320-4E6F-81DC-4AB587282B6C}" presName="txShp" presStyleLbl="node1" presStyleIdx="0" presStyleCnt="3" custScaleX="148666" custScaleY="172596" custLinFactNeighborX="507" custLinFactNeighborY="13832">
        <dgm:presLayoutVars>
          <dgm:bulletEnabled val="1"/>
        </dgm:presLayoutVars>
      </dgm:prSet>
      <dgm:spPr/>
      <dgm:t>
        <a:bodyPr/>
        <a:lstStyle/>
        <a:p>
          <a:endParaRPr lang="ru-RU"/>
        </a:p>
      </dgm:t>
    </dgm:pt>
    <dgm:pt modelId="{6A074512-DE72-4A4D-A7C3-5AFD17B4988E}" type="pres">
      <dgm:prSet presAssocID="{D9D0FCCE-FC83-4CF5-A694-3102A2D7D009}" presName="spacing" presStyleCnt="0"/>
      <dgm:spPr/>
    </dgm:pt>
    <dgm:pt modelId="{29D178AA-190D-4202-B4F2-2D73D5F0E2B7}" type="pres">
      <dgm:prSet presAssocID="{42F5AD29-73F5-4E09-991E-CAAC3BF47C7A}" presName="composite" presStyleCnt="0"/>
      <dgm:spPr/>
    </dgm:pt>
    <dgm:pt modelId="{0C8B3519-D3B1-46D5-9FDA-31CE5A5E172E}" type="pres">
      <dgm:prSet presAssocID="{42F5AD29-73F5-4E09-991E-CAAC3BF47C7A}" presName="imgShp" presStyleLbl="fgImgPlace1" presStyleIdx="1" presStyleCnt="3" custLinFactX="-7471" custLinFactNeighborX="-100000" custLinFactNeighborY="-3513">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3F70C69E-8B83-46C9-96E1-ECCE953BDD38}" type="pres">
      <dgm:prSet presAssocID="{42F5AD29-73F5-4E09-991E-CAAC3BF47C7A}" presName="txShp" presStyleLbl="node1" presStyleIdx="1" presStyleCnt="3" custScaleX="140516" custScaleY="95915" custLinFactNeighborX="9861" custLinFactNeighborY="2970">
        <dgm:presLayoutVars>
          <dgm:bulletEnabled val="1"/>
        </dgm:presLayoutVars>
      </dgm:prSet>
      <dgm:spPr/>
      <dgm:t>
        <a:bodyPr/>
        <a:lstStyle/>
        <a:p>
          <a:endParaRPr lang="ru-RU"/>
        </a:p>
      </dgm:t>
    </dgm:pt>
    <dgm:pt modelId="{B7C4AEBF-ADCF-409A-82E7-45AC361F1C86}" type="pres">
      <dgm:prSet presAssocID="{FFC408E0-6D15-44F0-AB4F-BE0CE7E12B9E}" presName="spacing" presStyleCnt="0"/>
      <dgm:spPr/>
    </dgm:pt>
    <dgm:pt modelId="{47398297-CF9A-48EC-BD9C-BEA848E965E2}" type="pres">
      <dgm:prSet presAssocID="{9299E11B-958F-4FFA-96AB-EB82F73E3278}" presName="composite" presStyleCnt="0"/>
      <dgm:spPr/>
    </dgm:pt>
    <dgm:pt modelId="{8BDCD910-4963-46D2-A837-F11FDF05E24C}" type="pres">
      <dgm:prSet presAssocID="{9299E11B-958F-4FFA-96AB-EB82F73E3278}" presName="imgShp" presStyleLbl="fgImgPlace1" presStyleIdx="2" presStyleCnt="3" custLinFactX="-8160" custLinFactNeighborX="-100000" custLinFactNeighborY="-4247">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8D0BB630-654C-4C6B-B89B-BEB5A0D78B6C}" type="pres">
      <dgm:prSet presAssocID="{9299E11B-958F-4FFA-96AB-EB82F73E3278}" presName="txShp" presStyleLbl="node1" presStyleIdx="2" presStyleCnt="3" custScaleX="140515" custLinFactNeighborX="7396" custLinFactNeighborY="-7997">
        <dgm:presLayoutVars>
          <dgm:bulletEnabled val="1"/>
        </dgm:presLayoutVars>
      </dgm:prSet>
      <dgm:spPr/>
      <dgm:t>
        <a:bodyPr/>
        <a:lstStyle/>
        <a:p>
          <a:endParaRPr lang="ru-RU"/>
        </a:p>
      </dgm:t>
    </dgm:pt>
  </dgm:ptLst>
  <dgm:cxnLst>
    <dgm:cxn modelId="{548E0EB4-9402-4E85-94A8-DDB630BB2139}" srcId="{D7ADCD6F-8F42-4439-B99A-9ECB40D6414B}" destId="{42F5AD29-73F5-4E09-991E-CAAC3BF47C7A}" srcOrd="1" destOrd="0" parTransId="{4FAE8B27-495A-49D7-BCAB-F66CC44404AE}" sibTransId="{FFC408E0-6D15-44F0-AB4F-BE0CE7E12B9E}"/>
    <dgm:cxn modelId="{F2532B13-42D7-4AFC-89D4-3E56688895FF}" srcId="{D7ADCD6F-8F42-4439-B99A-9ECB40D6414B}" destId="{650E82DC-8320-4E6F-81DC-4AB587282B6C}" srcOrd="0" destOrd="0" parTransId="{CB8F52B5-A0A6-4EE2-AFBE-CA36FC016449}" sibTransId="{D9D0FCCE-FC83-4CF5-A694-3102A2D7D009}"/>
    <dgm:cxn modelId="{110DF5ED-048D-484B-9042-F2FDCA6D2F3F}" type="presOf" srcId="{D7ADCD6F-8F42-4439-B99A-9ECB40D6414B}" destId="{C3B1D405-9F30-4CE4-B067-86F2B07952DF}" srcOrd="0" destOrd="0" presId="urn:microsoft.com/office/officeart/2005/8/layout/vList3"/>
    <dgm:cxn modelId="{26EF17B4-0C18-4515-B8BF-5089F8EEAAF7}" type="presOf" srcId="{9299E11B-958F-4FFA-96AB-EB82F73E3278}" destId="{8D0BB630-654C-4C6B-B89B-BEB5A0D78B6C}" srcOrd="0" destOrd="0" presId="urn:microsoft.com/office/officeart/2005/8/layout/vList3"/>
    <dgm:cxn modelId="{ED9EEF50-9C0D-4C0A-A75E-057FED100885}" type="presOf" srcId="{42F5AD29-73F5-4E09-991E-CAAC3BF47C7A}" destId="{3F70C69E-8B83-46C9-96E1-ECCE953BDD38}" srcOrd="0" destOrd="0" presId="urn:microsoft.com/office/officeart/2005/8/layout/vList3"/>
    <dgm:cxn modelId="{0766DF2C-261B-4320-AECD-608F2BCAFBB7}" type="presOf" srcId="{650E82DC-8320-4E6F-81DC-4AB587282B6C}" destId="{1C50889F-7837-4F3B-BEDF-5E8428672264}" srcOrd="0" destOrd="0" presId="urn:microsoft.com/office/officeart/2005/8/layout/vList3"/>
    <dgm:cxn modelId="{956BE260-6114-4097-BD0C-CAEF8054D74C}" srcId="{D7ADCD6F-8F42-4439-B99A-9ECB40D6414B}" destId="{9299E11B-958F-4FFA-96AB-EB82F73E3278}" srcOrd="2" destOrd="0" parTransId="{ECD76C84-18F4-42A2-AB72-6681AE66F233}" sibTransId="{19781F0F-7C1E-45C6-A60A-3CD420B5D7C6}"/>
    <dgm:cxn modelId="{A82863C2-BF77-4B20-B03C-6E7594AFE5B5}" type="presParOf" srcId="{C3B1D405-9F30-4CE4-B067-86F2B07952DF}" destId="{4F14DCEA-2D21-446C-8009-C30D6CD87E3D}" srcOrd="0" destOrd="0" presId="urn:microsoft.com/office/officeart/2005/8/layout/vList3"/>
    <dgm:cxn modelId="{E97E57F0-3F4A-4550-B186-45D39E0FBA8B}" type="presParOf" srcId="{4F14DCEA-2D21-446C-8009-C30D6CD87E3D}" destId="{A8089EEA-09BE-427C-AE8E-1FADE52D929D}" srcOrd="0" destOrd="0" presId="urn:microsoft.com/office/officeart/2005/8/layout/vList3"/>
    <dgm:cxn modelId="{C073C5B6-90A6-445D-89BE-CB5DEEB99FF4}" type="presParOf" srcId="{4F14DCEA-2D21-446C-8009-C30D6CD87E3D}" destId="{1C50889F-7837-4F3B-BEDF-5E8428672264}" srcOrd="1" destOrd="0" presId="urn:microsoft.com/office/officeart/2005/8/layout/vList3"/>
    <dgm:cxn modelId="{FF2C5A31-9A03-4538-B8F9-885642E35435}" type="presParOf" srcId="{C3B1D405-9F30-4CE4-B067-86F2B07952DF}" destId="{6A074512-DE72-4A4D-A7C3-5AFD17B4988E}" srcOrd="1" destOrd="0" presId="urn:microsoft.com/office/officeart/2005/8/layout/vList3"/>
    <dgm:cxn modelId="{4F452694-3E0D-4847-81AE-A38290C8C377}" type="presParOf" srcId="{C3B1D405-9F30-4CE4-B067-86F2B07952DF}" destId="{29D178AA-190D-4202-B4F2-2D73D5F0E2B7}" srcOrd="2" destOrd="0" presId="urn:microsoft.com/office/officeart/2005/8/layout/vList3"/>
    <dgm:cxn modelId="{C7F6DBC9-C118-4563-9B1E-B9681E8CD455}" type="presParOf" srcId="{29D178AA-190D-4202-B4F2-2D73D5F0E2B7}" destId="{0C8B3519-D3B1-46D5-9FDA-31CE5A5E172E}" srcOrd="0" destOrd="0" presId="urn:microsoft.com/office/officeart/2005/8/layout/vList3"/>
    <dgm:cxn modelId="{5550A397-B2B0-4EBF-93D8-7A47E5D569B3}" type="presParOf" srcId="{29D178AA-190D-4202-B4F2-2D73D5F0E2B7}" destId="{3F70C69E-8B83-46C9-96E1-ECCE953BDD38}" srcOrd="1" destOrd="0" presId="urn:microsoft.com/office/officeart/2005/8/layout/vList3"/>
    <dgm:cxn modelId="{EEEB043D-F38D-48AD-A16A-08C3B4D4C92E}" type="presParOf" srcId="{C3B1D405-9F30-4CE4-B067-86F2B07952DF}" destId="{B7C4AEBF-ADCF-409A-82E7-45AC361F1C86}" srcOrd="3" destOrd="0" presId="urn:microsoft.com/office/officeart/2005/8/layout/vList3"/>
    <dgm:cxn modelId="{5D1A5733-C12F-4ED5-AFC8-40F2F83F247D}" type="presParOf" srcId="{C3B1D405-9F30-4CE4-B067-86F2B07952DF}" destId="{47398297-CF9A-48EC-BD9C-BEA848E965E2}" srcOrd="4" destOrd="0" presId="urn:microsoft.com/office/officeart/2005/8/layout/vList3"/>
    <dgm:cxn modelId="{076023B3-F98E-49BE-9745-2E2B531FF497}" type="presParOf" srcId="{47398297-CF9A-48EC-BD9C-BEA848E965E2}" destId="{8BDCD910-4963-46D2-A837-F11FDF05E24C}" srcOrd="0" destOrd="0" presId="urn:microsoft.com/office/officeart/2005/8/layout/vList3"/>
    <dgm:cxn modelId="{AB41B93B-A051-4798-B0BE-5002166E65FA}" type="presParOf" srcId="{47398297-CF9A-48EC-BD9C-BEA848E965E2}" destId="{8D0BB630-654C-4C6B-B89B-BEB5A0D78B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7F6A0-B7B8-4DA5-921D-2BB62F1C8A6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CC8DF1F5-B97C-446E-974A-6CFE693EEA05}">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000" dirty="0" smtClean="0">
              <a:latin typeface="Times New Roman" pitchFamily="18" charset="0"/>
              <a:cs typeface="Times New Roman" pitchFamily="18" charset="0"/>
            </a:rPr>
            <a:t>ПРОЕКТ БЮДЖЕТА МУНИЦИПАЛЬНОГО ОБРАЗОВАНИЯ СОСТАВЛЯЕТСЯ НА ОСНОВЕ</a:t>
          </a:r>
          <a:endParaRPr lang="ru-RU" sz="2000" dirty="0">
            <a:latin typeface="Times New Roman" pitchFamily="18" charset="0"/>
            <a:cs typeface="Times New Roman" pitchFamily="18" charset="0"/>
          </a:endParaRPr>
        </a:p>
      </dgm:t>
    </dgm:pt>
    <dgm:pt modelId="{FE9919B6-BA14-4038-AEE7-2D72DDEDC367}" type="parTrans" cxnId="{CD733C89-F295-4F7B-AC25-1C5A50493983}">
      <dgm:prSet/>
      <dgm:spPr/>
      <dgm:t>
        <a:bodyPr/>
        <a:lstStyle/>
        <a:p>
          <a:endParaRPr lang="ru-RU"/>
        </a:p>
      </dgm:t>
    </dgm:pt>
    <dgm:pt modelId="{EAD1D436-E602-42A5-B70E-2D1E5756D4C4}" type="sibTrans" cxnId="{CD733C89-F295-4F7B-AC25-1C5A50493983}">
      <dgm:prSet/>
      <dgm:spPr/>
      <dgm:t>
        <a:bodyPr/>
        <a:lstStyle/>
        <a:p>
          <a:endParaRPr lang="ru-RU"/>
        </a:p>
      </dgm:t>
    </dgm:pt>
    <dgm:pt modelId="{077BDC3A-6F22-4938-BFFC-4E3138222262}" type="pres">
      <dgm:prSet presAssocID="{DFB7F6A0-B7B8-4DA5-921D-2BB62F1C8A6E}" presName="layout" presStyleCnt="0">
        <dgm:presLayoutVars>
          <dgm:chMax/>
          <dgm:chPref/>
          <dgm:dir/>
          <dgm:animOne val="branch"/>
          <dgm:animLvl val="lvl"/>
          <dgm:resizeHandles/>
        </dgm:presLayoutVars>
      </dgm:prSet>
      <dgm:spPr/>
      <dgm:t>
        <a:bodyPr/>
        <a:lstStyle/>
        <a:p>
          <a:endParaRPr lang="ru-RU"/>
        </a:p>
      </dgm:t>
    </dgm:pt>
    <dgm:pt modelId="{C6B987EA-3BE1-477F-BB9B-1F26F4B8B1F8}" type="pres">
      <dgm:prSet presAssocID="{CC8DF1F5-B97C-446E-974A-6CFE693EEA05}" presName="root" presStyleCnt="0">
        <dgm:presLayoutVars>
          <dgm:chMax/>
          <dgm:chPref val="4"/>
        </dgm:presLayoutVars>
      </dgm:prSet>
      <dgm:spPr/>
    </dgm:pt>
    <dgm:pt modelId="{577CD9A0-1BB9-4425-9CBD-0294C1FC5C95}" type="pres">
      <dgm:prSet presAssocID="{CC8DF1F5-B97C-446E-974A-6CFE693EEA05}" presName="rootComposite" presStyleCnt="0">
        <dgm:presLayoutVars/>
      </dgm:prSet>
      <dgm:spPr/>
    </dgm:pt>
    <dgm:pt modelId="{0B9447A2-5393-48EB-AE9F-D45F1FDC57D1}" type="pres">
      <dgm:prSet presAssocID="{CC8DF1F5-B97C-446E-974A-6CFE693EEA05}" presName="rootText" presStyleLbl="node0" presStyleIdx="0" presStyleCnt="1" custLinFactY="-50000" custLinFactNeighborY="-100000">
        <dgm:presLayoutVars>
          <dgm:chMax/>
          <dgm:chPref val="4"/>
        </dgm:presLayoutVars>
      </dgm:prSet>
      <dgm:spPr/>
      <dgm:t>
        <a:bodyPr/>
        <a:lstStyle/>
        <a:p>
          <a:endParaRPr lang="ru-RU"/>
        </a:p>
      </dgm:t>
    </dgm:pt>
    <dgm:pt modelId="{714DBC30-EADA-4B50-BE38-5CB830A02DB3}" type="pres">
      <dgm:prSet presAssocID="{CC8DF1F5-B97C-446E-974A-6CFE693EEA05}" presName="childShape" presStyleCnt="0">
        <dgm:presLayoutVars>
          <dgm:chMax val="0"/>
          <dgm:chPref val="0"/>
        </dgm:presLayoutVars>
      </dgm:prSet>
      <dgm:spPr/>
    </dgm:pt>
  </dgm:ptLst>
  <dgm:cxnLst>
    <dgm:cxn modelId="{CD733C89-F295-4F7B-AC25-1C5A50493983}" srcId="{DFB7F6A0-B7B8-4DA5-921D-2BB62F1C8A6E}" destId="{CC8DF1F5-B97C-446E-974A-6CFE693EEA05}" srcOrd="0" destOrd="0" parTransId="{FE9919B6-BA14-4038-AEE7-2D72DDEDC367}" sibTransId="{EAD1D436-E602-42A5-B70E-2D1E5756D4C4}"/>
    <dgm:cxn modelId="{BE1B3B6C-8A9B-4518-BA31-AF739FB7D327}" type="presOf" srcId="{DFB7F6A0-B7B8-4DA5-921D-2BB62F1C8A6E}" destId="{077BDC3A-6F22-4938-BFFC-4E3138222262}" srcOrd="0" destOrd="0" presId="urn:microsoft.com/office/officeart/2008/layout/PictureAccentList"/>
    <dgm:cxn modelId="{B8722BBC-BFBD-43D2-9858-E0A622FC45E9}" type="presOf" srcId="{CC8DF1F5-B97C-446E-974A-6CFE693EEA05}" destId="{0B9447A2-5393-48EB-AE9F-D45F1FDC57D1}" srcOrd="0" destOrd="0" presId="urn:microsoft.com/office/officeart/2008/layout/PictureAccentList"/>
    <dgm:cxn modelId="{F274F2F6-44EC-4A14-92F8-B5E420A9260B}" type="presParOf" srcId="{077BDC3A-6F22-4938-BFFC-4E3138222262}" destId="{C6B987EA-3BE1-477F-BB9B-1F26F4B8B1F8}" srcOrd="0" destOrd="0" presId="urn:microsoft.com/office/officeart/2008/layout/PictureAccentList"/>
    <dgm:cxn modelId="{8CD16C50-068C-46B6-BFEC-BF9FDF5881FA}" type="presParOf" srcId="{C6B987EA-3BE1-477F-BB9B-1F26F4B8B1F8}" destId="{577CD9A0-1BB9-4425-9CBD-0294C1FC5C95}" srcOrd="0" destOrd="0" presId="urn:microsoft.com/office/officeart/2008/layout/PictureAccentList"/>
    <dgm:cxn modelId="{601A75EC-0460-42FE-A3C0-D32F9EAFF917}" type="presParOf" srcId="{577CD9A0-1BB9-4425-9CBD-0294C1FC5C95}" destId="{0B9447A2-5393-48EB-AE9F-D45F1FDC57D1}" srcOrd="0" destOrd="0" presId="urn:microsoft.com/office/officeart/2008/layout/PictureAccentList"/>
    <dgm:cxn modelId="{5259BE80-1DDF-42CA-BD5E-7DAEF1084C8D}" type="presParOf" srcId="{C6B987EA-3BE1-477F-BB9B-1F26F4B8B1F8}" destId="{714DBC30-EADA-4B50-BE38-5CB830A02DB3}"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EF405-ACD9-4140-B531-FD209F81CE3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AD5750EF-DE01-49FD-8526-98E79D621E4B}">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2000" dirty="0" smtClean="0">
              <a:solidFill>
                <a:schemeClr val="tx1"/>
              </a:solidFill>
              <a:latin typeface="Times New Roman" pitchFamily="18" charset="0"/>
              <a:cs typeface="Times New Roman" pitchFamily="18" charset="0"/>
            </a:rPr>
            <a:t>ПРИОРИТЕТЫ БЮДЖЕТНОЙ ПОЛИТИКИ</a:t>
          </a:r>
          <a:endParaRPr lang="ru-RU" sz="2000" dirty="0">
            <a:solidFill>
              <a:schemeClr val="tx1"/>
            </a:solidFill>
            <a:latin typeface="Times New Roman" pitchFamily="18" charset="0"/>
            <a:cs typeface="Times New Roman" pitchFamily="18" charset="0"/>
          </a:endParaRPr>
        </a:p>
      </dgm:t>
    </dgm:pt>
    <dgm:pt modelId="{CD3A4176-2D42-4742-987C-0A0B8F6D0909}" type="parTrans" cxnId="{78ACF2DF-0868-4E82-BD0A-353F550872E2}">
      <dgm:prSet/>
      <dgm:spPr/>
      <dgm:t>
        <a:bodyPr/>
        <a:lstStyle/>
        <a:p>
          <a:endParaRPr lang="ru-RU"/>
        </a:p>
      </dgm:t>
    </dgm:pt>
    <dgm:pt modelId="{5AEDCD36-A2D4-4973-8B9D-5258768E3FCD}" type="sibTrans" cxnId="{78ACF2DF-0868-4E82-BD0A-353F550872E2}">
      <dgm:prSet/>
      <dgm:spPr/>
      <dgm:t>
        <a:bodyPr/>
        <a:lstStyle/>
        <a:p>
          <a:endParaRPr lang="ru-RU"/>
        </a:p>
      </dgm:t>
    </dgm:pt>
    <dgm:pt modelId="{96BB413D-6417-4E60-8C24-A2FD2014F540}">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РЕАЛИЗАЦИЯ УКАЗОВ ПРЕЗИДЕНТА РОССИЙСКОЙ ФЕДЕРАЦИИ</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8757DCB8-34CE-4BF0-AA44-6B1E7BFA5BBB}" type="parTrans" cxnId="{B3C1BD60-1D5D-4366-9B83-A7F38D53180E}">
      <dgm:prSet/>
      <dgm:spPr/>
      <dgm:t>
        <a:bodyPr/>
        <a:lstStyle/>
        <a:p>
          <a:endParaRPr lang="ru-RU"/>
        </a:p>
      </dgm:t>
    </dgm:pt>
    <dgm:pt modelId="{6BB79D09-4924-40BE-9D04-53F0A2784FDF}" type="sibTrans" cxnId="{B3C1BD60-1D5D-4366-9B83-A7F38D53180E}">
      <dgm:prSet/>
      <dgm:spPr/>
      <dgm:t>
        <a:bodyPr/>
        <a:lstStyle/>
        <a:p>
          <a:endParaRPr lang="ru-RU"/>
        </a:p>
      </dgm:t>
    </dgm:pt>
    <dgm:pt modelId="{2DA57500-B1AF-4006-8556-EC7F20EB500E}">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6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ПОВЫШЕНИЕ СБАЛАНСИРОВАННОСТИ БЮДЖЕТА, ЭФФЕКТИВНОЕ ОБСЛУЖИВАНИЕ И СОКРАЩЕНИЕ МУНИЦИПАЛЬНОГО ДОЛГА</a:t>
          </a:r>
        </a:p>
        <a:p>
          <a:r>
            <a:rPr lang="ru-RU" sz="1600" i="1" dirty="0" smtClean="0">
              <a:latin typeface="Times New Roman" pitchFamily="18" charset="0"/>
              <a:cs typeface="Times New Roman" pitchFamily="18" charset="0"/>
            </a:rPr>
            <a:t> </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42DCFE70-9FEB-4246-9553-01DB5853C9C2}" type="parTrans" cxnId="{DE7ABF5F-B151-4FE1-89E9-1F93D8DF9358}">
      <dgm:prSet/>
      <dgm:spPr/>
      <dgm:t>
        <a:bodyPr/>
        <a:lstStyle/>
        <a:p>
          <a:endParaRPr lang="ru-RU"/>
        </a:p>
      </dgm:t>
    </dgm:pt>
    <dgm:pt modelId="{B0CEAE85-81C2-4680-94B2-D4C7E27A2DC4}" type="sibTrans" cxnId="{DE7ABF5F-B151-4FE1-89E9-1F93D8DF9358}">
      <dgm:prSet/>
      <dgm:spPr/>
      <dgm:t>
        <a:bodyPr/>
        <a:lstStyle/>
        <a:p>
          <a:endParaRPr lang="ru-RU"/>
        </a:p>
      </dgm:t>
    </dgm:pt>
    <dgm:pt modelId="{58032000-8734-4586-87F9-4E98E6D5BB88}">
      <dgm:prSet/>
      <dgm:spPr/>
      <dgm:t>
        <a:bodyPr/>
        <a:lstStyle/>
        <a:p>
          <a:endParaRPr lang="ru-RU"/>
        </a:p>
      </dgm:t>
    </dgm:pt>
    <dgm:pt modelId="{B0FC88EA-45C6-42C7-9F5D-C709A90177B0}" type="parTrans" cxnId="{6E7398EB-1527-4121-B63D-0D0B8927A1B9}">
      <dgm:prSet/>
      <dgm:spPr/>
      <dgm:t>
        <a:bodyPr/>
        <a:lstStyle/>
        <a:p>
          <a:endParaRPr lang="ru-RU"/>
        </a:p>
      </dgm:t>
    </dgm:pt>
    <dgm:pt modelId="{80FB3455-9037-49C1-8D50-1E7DE38C16C4}" type="sibTrans" cxnId="{6E7398EB-1527-4121-B63D-0D0B8927A1B9}">
      <dgm:prSet/>
      <dgm:spPr/>
      <dgm:t>
        <a:bodyPr/>
        <a:lstStyle/>
        <a:p>
          <a:endParaRPr lang="ru-RU"/>
        </a:p>
      </dgm:t>
    </dgm:pt>
    <dgm:pt modelId="{7294DE0D-393E-4C42-A192-C8DC07E21ADB}">
      <dgm:prSet/>
      <dgm:spPr/>
      <dgm:t>
        <a:bodyPr/>
        <a:lstStyle/>
        <a:p>
          <a:endParaRPr lang="ru-RU"/>
        </a:p>
      </dgm:t>
    </dgm:pt>
    <dgm:pt modelId="{933312B8-A613-40A7-B725-47B23936F886}" type="parTrans" cxnId="{DEAE4C1A-6117-45A2-9642-F9ED8A3F922E}">
      <dgm:prSet/>
      <dgm:spPr/>
      <dgm:t>
        <a:bodyPr/>
        <a:lstStyle/>
        <a:p>
          <a:endParaRPr lang="ru-RU"/>
        </a:p>
      </dgm:t>
    </dgm:pt>
    <dgm:pt modelId="{F286166F-ADE0-48A0-94ED-0AB02233F91F}" type="sibTrans" cxnId="{DEAE4C1A-6117-45A2-9642-F9ED8A3F922E}">
      <dgm:prSet/>
      <dgm:spPr/>
      <dgm:t>
        <a:bodyPr/>
        <a:lstStyle/>
        <a:p>
          <a:endParaRPr lang="ru-RU"/>
        </a:p>
      </dgm:t>
    </dgm:pt>
    <dgm:pt modelId="{2CA2A6D8-2B37-4186-B139-B7E7071407DD}">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ПОВЫШЕНИЕ ЭФФЕКТИВНОСТИ РАСХОДОВ</a:t>
          </a: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C1CF7970-C1F7-4E99-BE47-7F139D2A7352}" type="parTrans" cxnId="{ACA364FA-57CD-45BD-8665-99945C2C5317}">
      <dgm:prSet/>
      <dgm:spPr/>
      <dgm:t>
        <a:bodyPr/>
        <a:lstStyle/>
        <a:p>
          <a:endParaRPr lang="ru-RU"/>
        </a:p>
      </dgm:t>
    </dgm:pt>
    <dgm:pt modelId="{5C1BA2E4-C1C3-4684-83CC-4576797469A4}" type="sibTrans" cxnId="{ACA364FA-57CD-45BD-8665-99945C2C5317}">
      <dgm:prSet/>
      <dgm:spPr/>
      <dgm:t>
        <a:bodyPr/>
        <a:lstStyle/>
        <a:p>
          <a:endParaRPr lang="ru-RU"/>
        </a:p>
      </dgm:t>
    </dgm:pt>
    <dgm:pt modelId="{429CB974-874C-4112-A9E4-348D106FC9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ПОВЫШЕНИЕ УСТОЙЧИВОСТИ БЮДЖЕТНОЙ СИСТЕМЫ</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9EAFEACD-24CE-4625-B41B-F00580214AD7}" type="parTrans" cxnId="{C5BCAAEA-3B5D-45E5-A849-B2F3A39EE668}">
      <dgm:prSet/>
      <dgm:spPr/>
      <dgm:t>
        <a:bodyPr/>
        <a:lstStyle/>
        <a:p>
          <a:endParaRPr lang="ru-RU"/>
        </a:p>
      </dgm:t>
    </dgm:pt>
    <dgm:pt modelId="{0C26D27E-6DAF-4B78-BD0D-70A01B11F665}" type="sibTrans" cxnId="{C5BCAAEA-3B5D-45E5-A849-B2F3A39EE668}">
      <dgm:prSet/>
      <dgm:spPr/>
      <dgm:t>
        <a:bodyPr/>
        <a:lstStyle/>
        <a:p>
          <a:endParaRPr lang="ru-RU"/>
        </a:p>
      </dgm:t>
    </dgm:pt>
    <dgm:pt modelId="{F985A83C-F385-48F3-A33C-BA4A1C3EB9E8}">
      <dgm:prSet/>
      <dgm:spPr/>
      <dgm:t>
        <a:bodyPr/>
        <a:lstStyle/>
        <a:p>
          <a:endParaRPr lang="ru-RU"/>
        </a:p>
      </dgm:t>
    </dgm:pt>
    <dgm:pt modelId="{56A4F185-882B-41CE-8932-D5EC5594E7AA}" type="parTrans" cxnId="{BC0E842A-AD0A-4D37-B1D2-76DF145A81D0}">
      <dgm:prSet/>
      <dgm:spPr/>
      <dgm:t>
        <a:bodyPr/>
        <a:lstStyle/>
        <a:p>
          <a:endParaRPr lang="ru-RU"/>
        </a:p>
      </dgm:t>
    </dgm:pt>
    <dgm:pt modelId="{58358717-7E48-4EDF-A97D-7B984EFF3D29}" type="sibTrans" cxnId="{BC0E842A-AD0A-4D37-B1D2-76DF145A81D0}">
      <dgm:prSet/>
      <dgm:spPr/>
      <dgm:t>
        <a:bodyPr/>
        <a:lstStyle/>
        <a:p>
          <a:endParaRPr lang="ru-RU"/>
        </a:p>
      </dgm:t>
    </dgm:pt>
    <dgm:pt modelId="{32ACF66B-543D-44F7-9E15-3FB010C9F675}">
      <dgm:prSet/>
      <dgm:spPr/>
      <dgm:t>
        <a:bodyPr/>
        <a:lstStyle/>
        <a:p>
          <a:endParaRPr lang="ru-RU"/>
        </a:p>
      </dgm:t>
    </dgm:pt>
    <dgm:pt modelId="{16121A07-149B-4D90-9D14-0BF32C9DDF03}" type="parTrans" cxnId="{13D5C70F-44E9-4B38-A45F-AF3208BD24CA}">
      <dgm:prSet/>
      <dgm:spPr/>
      <dgm:t>
        <a:bodyPr/>
        <a:lstStyle/>
        <a:p>
          <a:endParaRPr lang="ru-RU"/>
        </a:p>
      </dgm:t>
    </dgm:pt>
    <dgm:pt modelId="{87D52234-F2DD-4DC0-B18A-11C1A58C360F}" type="sibTrans" cxnId="{13D5C70F-44E9-4B38-A45F-AF3208BD24CA}">
      <dgm:prSet/>
      <dgm:spPr/>
      <dgm:t>
        <a:bodyPr/>
        <a:lstStyle/>
        <a:p>
          <a:endParaRPr lang="ru-RU"/>
        </a:p>
      </dgm:t>
    </dgm:pt>
    <dgm:pt modelId="{0F05EEF2-501A-4CFA-9B6F-BB7288F94A86}">
      <dgm:prSet/>
      <dgm:spPr/>
      <dgm:t>
        <a:bodyPr/>
        <a:lstStyle/>
        <a:p>
          <a:endParaRPr lang="ru-RU"/>
        </a:p>
      </dgm:t>
    </dgm:pt>
    <dgm:pt modelId="{BACBA15C-C3F7-41AF-B607-9F9A6D9A014A}" type="parTrans" cxnId="{F473C9F1-1BCC-4765-B09C-FFBB281E9541}">
      <dgm:prSet/>
      <dgm:spPr/>
      <dgm:t>
        <a:bodyPr/>
        <a:lstStyle/>
        <a:p>
          <a:endParaRPr lang="ru-RU"/>
        </a:p>
      </dgm:t>
    </dgm:pt>
    <dgm:pt modelId="{0F27FB71-222D-44D4-83AF-3450D0AC166A}" type="sibTrans" cxnId="{F473C9F1-1BCC-4765-B09C-FFBB281E9541}">
      <dgm:prSet/>
      <dgm:spPr/>
      <dgm:t>
        <a:bodyPr/>
        <a:lstStyle/>
        <a:p>
          <a:endParaRPr lang="ru-RU"/>
        </a:p>
      </dgm:t>
    </dgm:pt>
    <dgm:pt modelId="{165FDDD3-6159-48D3-B15D-BAE01329A7F1}">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ИСПОЛНЕНИЕ СОЦИАЛЬНЫХ ОБЯЗАТЕЛЬСТВ</a:t>
          </a: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73C27CFD-32BC-407C-AD4D-46BAFD09F238}" type="sibTrans" cxnId="{B29DF9A0-3804-4306-AAAA-FFFD1E2C9192}">
      <dgm:prSet/>
      <dgm:spPr/>
      <dgm:t>
        <a:bodyPr/>
        <a:lstStyle/>
        <a:p>
          <a:endParaRPr lang="ru-RU"/>
        </a:p>
      </dgm:t>
    </dgm:pt>
    <dgm:pt modelId="{DC1EDB66-81D2-4779-802F-19DACA3E8072}" type="parTrans" cxnId="{B29DF9A0-3804-4306-AAAA-FFFD1E2C9192}">
      <dgm:prSet/>
      <dgm:spPr/>
      <dgm:t>
        <a:bodyPr/>
        <a:lstStyle/>
        <a:p>
          <a:endParaRPr lang="ru-RU"/>
        </a:p>
      </dgm:t>
    </dgm:pt>
    <dgm:pt modelId="{A178E38B-3C67-4DE8-A5AF-2FC8C52B0830}" type="pres">
      <dgm:prSet presAssocID="{790EF405-ACD9-4140-B531-FD209F81CE3C}" presName="composite" presStyleCnt="0">
        <dgm:presLayoutVars>
          <dgm:chMax val="1"/>
          <dgm:dir/>
          <dgm:resizeHandles val="exact"/>
        </dgm:presLayoutVars>
      </dgm:prSet>
      <dgm:spPr/>
      <dgm:t>
        <a:bodyPr/>
        <a:lstStyle/>
        <a:p>
          <a:endParaRPr lang="ru-RU"/>
        </a:p>
      </dgm:t>
    </dgm:pt>
    <dgm:pt modelId="{8FBA9B5E-1B61-49CB-9A64-31A495D85EE2}" type="pres">
      <dgm:prSet presAssocID="{AD5750EF-DE01-49FD-8526-98E79D621E4B}" presName="roof" presStyleLbl="dkBgShp" presStyleIdx="0" presStyleCnt="2" custScaleY="62963" custLinFactNeighborX="-203" custLinFactNeighborY="1944"/>
      <dgm:spPr/>
      <dgm:t>
        <a:bodyPr/>
        <a:lstStyle/>
        <a:p>
          <a:endParaRPr lang="ru-RU"/>
        </a:p>
      </dgm:t>
    </dgm:pt>
    <dgm:pt modelId="{426C3234-2D0F-4AB8-881C-88829481EFA2}" type="pres">
      <dgm:prSet presAssocID="{AD5750EF-DE01-49FD-8526-98E79D621E4B}" presName="pillars" presStyleCnt="0"/>
      <dgm:spPr/>
    </dgm:pt>
    <dgm:pt modelId="{5B49DF3F-1C0A-41FA-BFB5-3B3BAF36BA4B}" type="pres">
      <dgm:prSet presAssocID="{AD5750EF-DE01-49FD-8526-98E79D621E4B}" presName="pillar1" presStyleLbl="node1" presStyleIdx="0" presStyleCnt="5" custScaleY="97932" custLinFactNeighborX="-1077" custLinFactNeighborY="-7937">
        <dgm:presLayoutVars>
          <dgm:bulletEnabled val="1"/>
        </dgm:presLayoutVars>
      </dgm:prSet>
      <dgm:spPr/>
      <dgm:t>
        <a:bodyPr/>
        <a:lstStyle/>
        <a:p>
          <a:endParaRPr lang="ru-RU"/>
        </a:p>
      </dgm:t>
    </dgm:pt>
    <dgm:pt modelId="{37611179-8CFC-48B3-AA7D-8F07321C6104}" type="pres">
      <dgm:prSet presAssocID="{96BB413D-6417-4E60-8C24-A2FD2014F540}" presName="pillarX" presStyleLbl="node1" presStyleIdx="1" presStyleCnt="5" custLinFactNeighborX="-104" custLinFactNeighborY="-7937">
        <dgm:presLayoutVars>
          <dgm:bulletEnabled val="1"/>
        </dgm:presLayoutVars>
      </dgm:prSet>
      <dgm:spPr/>
      <dgm:t>
        <a:bodyPr/>
        <a:lstStyle/>
        <a:p>
          <a:endParaRPr lang="ru-RU"/>
        </a:p>
      </dgm:t>
    </dgm:pt>
    <dgm:pt modelId="{15414B67-0B40-47C4-A335-E0EAF1916E11}" type="pres">
      <dgm:prSet presAssocID="{429CB974-874C-4112-A9E4-348D106FC97C}" presName="pillarX" presStyleLbl="node1" presStyleIdx="2" presStyleCnt="5" custLinFactNeighborX="-923" custLinFactNeighborY="-7937">
        <dgm:presLayoutVars>
          <dgm:bulletEnabled val="1"/>
        </dgm:presLayoutVars>
      </dgm:prSet>
      <dgm:spPr/>
      <dgm:t>
        <a:bodyPr/>
        <a:lstStyle/>
        <a:p>
          <a:endParaRPr lang="ru-RU"/>
        </a:p>
      </dgm:t>
    </dgm:pt>
    <dgm:pt modelId="{68214017-E750-4B63-A130-324A8ED3D9B1}" type="pres">
      <dgm:prSet presAssocID="{2CA2A6D8-2B37-4186-B139-B7E7071407DD}" presName="pillarX" presStyleLbl="node1" presStyleIdx="3" presStyleCnt="5" custLinFactNeighborX="-923" custLinFactNeighborY="-7937">
        <dgm:presLayoutVars>
          <dgm:bulletEnabled val="1"/>
        </dgm:presLayoutVars>
      </dgm:prSet>
      <dgm:spPr/>
      <dgm:t>
        <a:bodyPr/>
        <a:lstStyle/>
        <a:p>
          <a:endParaRPr lang="ru-RU"/>
        </a:p>
      </dgm:t>
    </dgm:pt>
    <dgm:pt modelId="{902CB74B-7CF1-48E0-9101-806AA6418688}" type="pres">
      <dgm:prSet presAssocID="{2DA57500-B1AF-4006-8556-EC7F20EB500E}" presName="pillarX" presStyleLbl="node1" presStyleIdx="4" presStyleCnt="5" custScaleX="112251" custLinFactNeighborX="-923" custLinFactNeighborY="-7937">
        <dgm:presLayoutVars>
          <dgm:bulletEnabled val="1"/>
        </dgm:presLayoutVars>
      </dgm:prSet>
      <dgm:spPr/>
      <dgm:t>
        <a:bodyPr/>
        <a:lstStyle/>
        <a:p>
          <a:endParaRPr lang="ru-RU"/>
        </a:p>
      </dgm:t>
    </dgm:pt>
    <dgm:pt modelId="{78CDC636-D8F3-4080-9BD0-17AFB1CC7D91}" type="pres">
      <dgm:prSet presAssocID="{AD5750EF-DE01-49FD-8526-98E79D621E4B}" presName="base" presStyleLbl="dkBgShp" presStyleIdx="1" presStyleCnt="2" custAng="0" custFlipVert="1" custScaleY="292063" custLinFactNeighborX="-203" custLinFactNeighborY="60283">
        <dgm:style>
          <a:lnRef idx="1">
            <a:schemeClr val="accent6"/>
          </a:lnRef>
          <a:fillRef idx="3">
            <a:schemeClr val="accent6"/>
          </a:fillRef>
          <a:effectRef idx="2">
            <a:schemeClr val="accent6"/>
          </a:effectRef>
          <a:fontRef idx="minor">
            <a:schemeClr val="lt1"/>
          </a:fontRef>
        </dgm:style>
      </dgm:prSet>
      <dgm:spPr>
        <a:prstGeom prst="triangle">
          <a:avLst/>
        </a:prstGeom>
      </dgm:spPr>
    </dgm:pt>
  </dgm:ptLst>
  <dgm:cxnLst>
    <dgm:cxn modelId="{88A5730D-8EF8-423B-A911-7E31F08245BC}" type="presOf" srcId="{2CA2A6D8-2B37-4186-B139-B7E7071407DD}" destId="{68214017-E750-4B63-A130-324A8ED3D9B1}" srcOrd="0" destOrd="0" presId="urn:microsoft.com/office/officeart/2005/8/layout/hList3"/>
    <dgm:cxn modelId="{1528C9C4-4763-4225-BA13-BAB183954E17}" type="presOf" srcId="{96BB413D-6417-4E60-8C24-A2FD2014F540}" destId="{37611179-8CFC-48B3-AA7D-8F07321C6104}" srcOrd="0" destOrd="0" presId="urn:microsoft.com/office/officeart/2005/8/layout/hList3"/>
    <dgm:cxn modelId="{B3C1BD60-1D5D-4366-9B83-A7F38D53180E}" srcId="{AD5750EF-DE01-49FD-8526-98E79D621E4B}" destId="{96BB413D-6417-4E60-8C24-A2FD2014F540}" srcOrd="1" destOrd="0" parTransId="{8757DCB8-34CE-4BF0-AA44-6B1E7BFA5BBB}" sibTransId="{6BB79D09-4924-40BE-9D04-53F0A2784FDF}"/>
    <dgm:cxn modelId="{BC0E842A-AD0A-4D37-B1D2-76DF145A81D0}" srcId="{790EF405-ACD9-4140-B531-FD209F81CE3C}" destId="{F985A83C-F385-48F3-A33C-BA4A1C3EB9E8}" srcOrd="3" destOrd="0" parTransId="{56A4F185-882B-41CE-8932-D5EC5594E7AA}" sibTransId="{58358717-7E48-4EDF-A97D-7B984EFF3D29}"/>
    <dgm:cxn modelId="{ACA364FA-57CD-45BD-8665-99945C2C5317}" srcId="{AD5750EF-DE01-49FD-8526-98E79D621E4B}" destId="{2CA2A6D8-2B37-4186-B139-B7E7071407DD}" srcOrd="3" destOrd="0" parTransId="{C1CF7970-C1F7-4E99-BE47-7F139D2A7352}" sibTransId="{5C1BA2E4-C1C3-4684-83CC-4576797469A4}"/>
    <dgm:cxn modelId="{DE7ABF5F-B151-4FE1-89E9-1F93D8DF9358}" srcId="{AD5750EF-DE01-49FD-8526-98E79D621E4B}" destId="{2DA57500-B1AF-4006-8556-EC7F20EB500E}" srcOrd="4" destOrd="0" parTransId="{42DCFE70-9FEB-4246-9553-01DB5853C9C2}" sibTransId="{B0CEAE85-81C2-4680-94B2-D4C7E27A2DC4}"/>
    <dgm:cxn modelId="{13D5C70F-44E9-4B38-A45F-AF3208BD24CA}" srcId="{790EF405-ACD9-4140-B531-FD209F81CE3C}" destId="{32ACF66B-543D-44F7-9E15-3FB010C9F675}" srcOrd="4" destOrd="0" parTransId="{16121A07-149B-4D90-9D14-0BF32C9DDF03}" sibTransId="{87D52234-F2DD-4DC0-B18A-11C1A58C360F}"/>
    <dgm:cxn modelId="{C5BCAAEA-3B5D-45E5-A849-B2F3A39EE668}" srcId="{AD5750EF-DE01-49FD-8526-98E79D621E4B}" destId="{429CB974-874C-4112-A9E4-348D106FC97C}" srcOrd="2" destOrd="0" parTransId="{9EAFEACD-24CE-4625-B41B-F00580214AD7}" sibTransId="{0C26D27E-6DAF-4B78-BD0D-70A01B11F665}"/>
    <dgm:cxn modelId="{A14CB753-BDDA-460D-A3B5-CD6A93D3326D}" type="presOf" srcId="{429CB974-874C-4112-A9E4-348D106FC97C}" destId="{15414B67-0B40-47C4-A335-E0EAF1916E11}" srcOrd="0" destOrd="0" presId="urn:microsoft.com/office/officeart/2005/8/layout/hList3"/>
    <dgm:cxn modelId="{A29EAA26-1B8A-43F7-8972-7D53F661EED8}" type="presOf" srcId="{AD5750EF-DE01-49FD-8526-98E79D621E4B}" destId="{8FBA9B5E-1B61-49CB-9A64-31A495D85EE2}" srcOrd="0" destOrd="0" presId="urn:microsoft.com/office/officeart/2005/8/layout/hList3"/>
    <dgm:cxn modelId="{F473C9F1-1BCC-4765-B09C-FFBB281E9541}" srcId="{790EF405-ACD9-4140-B531-FD209F81CE3C}" destId="{0F05EEF2-501A-4CFA-9B6F-BB7288F94A86}" srcOrd="5" destOrd="0" parTransId="{BACBA15C-C3F7-41AF-B607-9F9A6D9A014A}" sibTransId="{0F27FB71-222D-44D4-83AF-3450D0AC166A}"/>
    <dgm:cxn modelId="{7256C0F6-D3AB-4666-B80A-864D155D2CF8}" type="presOf" srcId="{165FDDD3-6159-48D3-B15D-BAE01329A7F1}" destId="{5B49DF3F-1C0A-41FA-BFB5-3B3BAF36BA4B}" srcOrd="0" destOrd="0" presId="urn:microsoft.com/office/officeart/2005/8/layout/hList3"/>
    <dgm:cxn modelId="{78ACF2DF-0868-4E82-BD0A-353F550872E2}" srcId="{790EF405-ACD9-4140-B531-FD209F81CE3C}" destId="{AD5750EF-DE01-49FD-8526-98E79D621E4B}" srcOrd="0" destOrd="0" parTransId="{CD3A4176-2D42-4742-987C-0A0B8F6D0909}" sibTransId="{5AEDCD36-A2D4-4973-8B9D-5258768E3FCD}"/>
    <dgm:cxn modelId="{B29DF9A0-3804-4306-AAAA-FFFD1E2C9192}" srcId="{AD5750EF-DE01-49FD-8526-98E79D621E4B}" destId="{165FDDD3-6159-48D3-B15D-BAE01329A7F1}" srcOrd="0" destOrd="0" parTransId="{DC1EDB66-81D2-4779-802F-19DACA3E8072}" sibTransId="{73C27CFD-32BC-407C-AD4D-46BAFD09F238}"/>
    <dgm:cxn modelId="{6E7398EB-1527-4121-B63D-0D0B8927A1B9}" srcId="{790EF405-ACD9-4140-B531-FD209F81CE3C}" destId="{58032000-8734-4586-87F9-4E98E6D5BB88}" srcOrd="1" destOrd="0" parTransId="{B0FC88EA-45C6-42C7-9F5D-C709A90177B0}" sibTransId="{80FB3455-9037-49C1-8D50-1E7DE38C16C4}"/>
    <dgm:cxn modelId="{EF45ADD4-5717-445B-B056-7AA9C9253BD2}" type="presOf" srcId="{790EF405-ACD9-4140-B531-FD209F81CE3C}" destId="{A178E38B-3C67-4DE8-A5AF-2FC8C52B0830}" srcOrd="0" destOrd="0" presId="urn:microsoft.com/office/officeart/2005/8/layout/hList3"/>
    <dgm:cxn modelId="{DEAE4C1A-6117-45A2-9642-F9ED8A3F922E}" srcId="{790EF405-ACD9-4140-B531-FD209F81CE3C}" destId="{7294DE0D-393E-4C42-A192-C8DC07E21ADB}" srcOrd="2" destOrd="0" parTransId="{933312B8-A613-40A7-B725-47B23936F886}" sibTransId="{F286166F-ADE0-48A0-94ED-0AB02233F91F}"/>
    <dgm:cxn modelId="{65B151DA-C5EB-44B9-AE11-FD471EE71ED2}" type="presOf" srcId="{2DA57500-B1AF-4006-8556-EC7F20EB500E}" destId="{902CB74B-7CF1-48E0-9101-806AA6418688}" srcOrd="0" destOrd="0" presId="urn:microsoft.com/office/officeart/2005/8/layout/hList3"/>
    <dgm:cxn modelId="{1013E56B-8199-4E54-A157-6E6C958FB25D}" type="presParOf" srcId="{A178E38B-3C67-4DE8-A5AF-2FC8C52B0830}" destId="{8FBA9B5E-1B61-49CB-9A64-31A495D85EE2}" srcOrd="0" destOrd="0" presId="urn:microsoft.com/office/officeart/2005/8/layout/hList3"/>
    <dgm:cxn modelId="{0BBA9CD9-ABFE-4AC1-829D-EC23E5F4AABF}" type="presParOf" srcId="{A178E38B-3C67-4DE8-A5AF-2FC8C52B0830}" destId="{426C3234-2D0F-4AB8-881C-88829481EFA2}" srcOrd="1" destOrd="0" presId="urn:microsoft.com/office/officeart/2005/8/layout/hList3"/>
    <dgm:cxn modelId="{3A45D6CB-5B1A-49FB-B977-C3CEEB3C06BE}" type="presParOf" srcId="{426C3234-2D0F-4AB8-881C-88829481EFA2}" destId="{5B49DF3F-1C0A-41FA-BFB5-3B3BAF36BA4B}" srcOrd="0" destOrd="0" presId="urn:microsoft.com/office/officeart/2005/8/layout/hList3"/>
    <dgm:cxn modelId="{3E234B36-577A-4A93-A9C5-15716EF6422C}" type="presParOf" srcId="{426C3234-2D0F-4AB8-881C-88829481EFA2}" destId="{37611179-8CFC-48B3-AA7D-8F07321C6104}" srcOrd="1" destOrd="0" presId="urn:microsoft.com/office/officeart/2005/8/layout/hList3"/>
    <dgm:cxn modelId="{C00634AE-7AD1-4ADD-82A7-9DD4DF44F8C2}" type="presParOf" srcId="{426C3234-2D0F-4AB8-881C-88829481EFA2}" destId="{15414B67-0B40-47C4-A335-E0EAF1916E11}" srcOrd="2" destOrd="0" presId="urn:microsoft.com/office/officeart/2005/8/layout/hList3"/>
    <dgm:cxn modelId="{43091BFB-12F1-4B72-89FB-D6D06B6CDDAB}" type="presParOf" srcId="{426C3234-2D0F-4AB8-881C-88829481EFA2}" destId="{68214017-E750-4B63-A130-324A8ED3D9B1}" srcOrd="3" destOrd="0" presId="urn:microsoft.com/office/officeart/2005/8/layout/hList3"/>
    <dgm:cxn modelId="{678F58FC-7756-4619-85A6-EB1F12106D30}" type="presParOf" srcId="{426C3234-2D0F-4AB8-881C-88829481EFA2}" destId="{902CB74B-7CF1-48E0-9101-806AA6418688}" srcOrd="4" destOrd="0" presId="urn:microsoft.com/office/officeart/2005/8/layout/hList3"/>
    <dgm:cxn modelId="{1BBEC9D3-F392-4010-969A-491DBFA1F48A}" type="presParOf" srcId="{A178E38B-3C67-4DE8-A5AF-2FC8C52B0830}" destId="{78CDC636-D8F3-4080-9BD0-17AFB1CC7D91}"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BABCCA-8569-4ABA-B03B-D830CDA9F6D4}" type="doc">
      <dgm:prSet loTypeId="urn:microsoft.com/office/officeart/2008/layout/RadialCluster" loCatId="relationship" qsTypeId="urn:microsoft.com/office/officeart/2005/8/quickstyle/3d2" qsCatId="3D" csTypeId="urn:microsoft.com/office/officeart/2005/8/colors/colorful1" csCatId="colorful" phldr="1"/>
      <dgm:spPr/>
      <dgm:t>
        <a:bodyPr/>
        <a:lstStyle/>
        <a:p>
          <a:endParaRPr lang="ru-RU"/>
        </a:p>
      </dgm:t>
    </dgm:pt>
    <dgm:pt modelId="{FB48CFB2-2144-464F-99B0-7B4517BBF385}">
      <dgm:prSet phldrT="[Текст]"/>
      <dgm:spPr>
        <a:xfrm>
          <a:off x="1000331" y="84699"/>
          <a:ext cx="6163356" cy="737808"/>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Доходы бюджета – безвозмездные и безвозвратные поступления денежных средств в бюджет.</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AAAEB99F-186D-4EBF-BBED-2B0E5A5148BE}" type="parTrans" cxnId="{5D4F3C9E-B10F-444A-BA8E-62C311060DBF}">
      <dgm:prSet/>
      <dgm:spPr/>
      <dgm:t>
        <a:bodyPr/>
        <a:lstStyle/>
        <a:p>
          <a:endParaRPr lang="ru-RU"/>
        </a:p>
      </dgm:t>
    </dgm:pt>
    <dgm:pt modelId="{39196133-48A8-43A8-922F-0E3AC7557F38}" type="sibTrans" cxnId="{5D4F3C9E-B10F-444A-BA8E-62C311060DBF}">
      <dgm:prSet/>
      <dgm:spPr/>
      <dgm:t>
        <a:bodyPr/>
        <a:lstStyle/>
        <a:p>
          <a:endParaRPr lang="ru-RU"/>
        </a:p>
      </dgm:t>
    </dgm:pt>
    <dgm:pt modelId="{BF147029-5588-4C67-A975-3EDDF959302B}">
      <dgm:prSet phldrT="[Текст]"/>
      <dgm:spPr>
        <a:xfrm>
          <a:off x="949116" y="3581506"/>
          <a:ext cx="2141386" cy="68584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Безвозмездные поступления</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2C971819-3A7E-44D6-A607-E41E2CC546CA}" type="parTrans" cxnId="{457702C6-AE99-4C2D-96D9-995BC995E75C}">
      <dgm:prSet/>
      <dgm:spPr>
        <a:xfrm rot="7243007">
          <a:off x="1438568" y="2202007"/>
          <a:ext cx="3209246" cy="0"/>
        </a:xfr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E327513B-1FDF-48E7-9E5A-99220A35E89A}" type="sibTrans" cxnId="{457702C6-AE99-4C2D-96D9-995BC995E75C}">
      <dgm:prSet/>
      <dgm:spPr/>
      <dgm:t>
        <a:bodyPr/>
        <a:lstStyle/>
        <a:p>
          <a:endParaRPr lang="ru-RU"/>
        </a:p>
      </dgm:t>
    </dgm:pt>
    <dgm:pt modelId="{B48DC76A-8C89-4A47-A084-03205D8C4A2A}">
      <dgm:prSet phldrT="[Текст]"/>
      <dgm:spPr>
        <a:xfrm>
          <a:off x="4271978" y="1117172"/>
          <a:ext cx="2772867" cy="802117"/>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Налоговые доходы</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9D6328B3-3D5F-410C-9275-2F3B736C0074}" type="parTrans" cxnId="{154E241D-2D22-4E0E-8438-BC731CBD30B3}">
      <dgm:prSet/>
      <dgm:spPr>
        <a:xfrm rot="2041993">
          <a:off x="4583159" y="969840"/>
          <a:ext cx="526492" cy="0"/>
        </a:xfr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1847B8B9-2FEB-499A-AACE-A89168127650}" type="sibTrans" cxnId="{154E241D-2D22-4E0E-8438-BC731CBD30B3}">
      <dgm:prSet/>
      <dgm:spPr/>
      <dgm:t>
        <a:bodyPr/>
        <a:lstStyle/>
        <a:p>
          <a:endParaRPr lang="ru-RU"/>
        </a:p>
      </dgm:t>
    </dgm:pt>
    <dgm:pt modelId="{51B0975B-EA65-4A15-BAF2-DB307B86BC96}">
      <dgm:prSet phldrT="[Текст]"/>
      <dgm:spPr>
        <a:xfrm>
          <a:off x="995697" y="1394795"/>
          <a:ext cx="2562931" cy="797695"/>
        </a:xfrm>
        <a:gradFill rotWithShape="0">
          <a:gsLst>
            <a:gs pos="0">
              <a:srgbClr val="2787A0"/>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Неналоговые доходы</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30BF6DE8-1E0A-4F3F-9C5D-54B1D0FEA649}" type="parTrans" cxnId="{2F7F97AF-1C51-47F7-AED3-20851A7120E9}">
      <dgm:prSet/>
      <dgm:spPr>
        <a:xfrm rot="8604440">
          <a:off x="2719743" y="1108652"/>
          <a:ext cx="960015" cy="0"/>
        </a:xfr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F5480A95-2FFD-46E9-8288-C8419BA04595}" type="sibTrans" cxnId="{2F7F97AF-1C51-47F7-AED3-20851A7120E9}">
      <dgm:prSet/>
      <dgm:spPr/>
      <dgm:t>
        <a:bodyPr/>
        <a:lstStyle/>
        <a:p>
          <a:endParaRPr lang="ru-RU"/>
        </a:p>
      </dgm:t>
    </dgm:pt>
    <dgm:pt modelId="{4E3CB81D-5BD5-41C8-8D7E-41348F2F94B8}">
      <dgm:prSet/>
      <dgm:spPr/>
      <dgm:t>
        <a:bodyPr/>
        <a:lstStyle/>
        <a:p>
          <a:endParaRPr lang="ru-RU"/>
        </a:p>
      </dgm:t>
    </dgm:pt>
    <dgm:pt modelId="{CB1AFA49-7FFC-4CC1-ABCF-E6C85BDD0CDF}" type="parTrans" cxnId="{353F71E6-1BF3-4808-8C5A-4F3A0A4469B6}">
      <dgm:prSet/>
      <dgm:spPr/>
      <dgm:t>
        <a:bodyPr/>
        <a:lstStyle/>
        <a:p>
          <a:endParaRPr lang="ru-RU"/>
        </a:p>
      </dgm:t>
    </dgm:pt>
    <dgm:pt modelId="{22A13CCC-4F53-4984-919B-DA9857491D50}" type="sibTrans" cxnId="{353F71E6-1BF3-4808-8C5A-4F3A0A4469B6}">
      <dgm:prSet/>
      <dgm:spPr/>
      <dgm:t>
        <a:bodyPr/>
        <a:lstStyle/>
        <a:p>
          <a:endParaRPr lang="ru-RU"/>
        </a:p>
      </dgm:t>
    </dgm:pt>
    <dgm:pt modelId="{EBBCDB51-8D9D-41C5-9512-A7CBCEB26C2A}">
      <dgm:prSet/>
      <dgm:spPr/>
      <dgm:t>
        <a:bodyPr/>
        <a:lstStyle/>
        <a:p>
          <a:endParaRPr lang="ru-RU" dirty="0"/>
        </a:p>
      </dgm:t>
    </dgm:pt>
    <dgm:pt modelId="{88AF2814-A6DF-449B-A708-4AD232106244}" type="parTrans" cxnId="{084B9E86-4CAC-45A9-B370-423FBD730BEC}">
      <dgm:prSet/>
      <dgm:spPr/>
      <dgm:t>
        <a:bodyPr/>
        <a:lstStyle/>
        <a:p>
          <a:endParaRPr lang="ru-RU"/>
        </a:p>
      </dgm:t>
    </dgm:pt>
    <dgm:pt modelId="{4E805DCF-6BEF-46D5-BAEB-4A4B47EA680F}" type="sibTrans" cxnId="{084B9E86-4CAC-45A9-B370-423FBD730BEC}">
      <dgm:prSet/>
      <dgm:spPr/>
      <dgm:t>
        <a:bodyPr/>
        <a:lstStyle/>
        <a:p>
          <a:endParaRPr lang="ru-RU"/>
        </a:p>
      </dgm:t>
    </dgm:pt>
    <dgm:pt modelId="{8B244CFF-22F3-49C3-BAD4-562F5B34DCEA}" type="pres">
      <dgm:prSet presAssocID="{C9BABCCA-8569-4ABA-B03B-D830CDA9F6D4}" presName="Name0" presStyleCnt="0">
        <dgm:presLayoutVars>
          <dgm:chMax val="1"/>
          <dgm:chPref val="1"/>
          <dgm:dir/>
          <dgm:animOne val="branch"/>
          <dgm:animLvl val="lvl"/>
        </dgm:presLayoutVars>
      </dgm:prSet>
      <dgm:spPr/>
      <dgm:t>
        <a:bodyPr/>
        <a:lstStyle/>
        <a:p>
          <a:endParaRPr lang="ru-RU"/>
        </a:p>
      </dgm:t>
    </dgm:pt>
    <dgm:pt modelId="{767A95D3-4209-465C-93E1-7443651645A0}" type="pres">
      <dgm:prSet presAssocID="{FB48CFB2-2144-464F-99B0-7B4517BBF385}" presName="singleCycle" presStyleCnt="0"/>
      <dgm:spPr>
        <a:scene3d>
          <a:camera prst="orthographicFront"/>
          <a:lightRig rig="threePt" dir="t"/>
        </a:scene3d>
        <a:sp3d>
          <a:bevelT/>
        </a:sp3d>
      </dgm:spPr>
      <dgm:t>
        <a:bodyPr/>
        <a:lstStyle/>
        <a:p>
          <a:endParaRPr lang="ru-RU"/>
        </a:p>
      </dgm:t>
    </dgm:pt>
    <dgm:pt modelId="{55E128A9-086C-4AB0-9BB3-7B78F9CA19C8}" type="pres">
      <dgm:prSet presAssocID="{FB48CFB2-2144-464F-99B0-7B4517BBF385}" presName="singleCenter" presStyleLbl="node1" presStyleIdx="0" presStyleCnt="4" custScaleX="453926" custScaleY="54339" custLinFactNeighborX="472" custLinFactNeighborY="-55169">
        <dgm:presLayoutVars>
          <dgm:chMax val="7"/>
          <dgm:chPref val="7"/>
        </dgm:presLayoutVars>
      </dgm:prSet>
      <dgm:spPr>
        <a:prstGeom prst="roundRect">
          <a:avLst/>
        </a:prstGeom>
      </dgm:spPr>
      <dgm:t>
        <a:bodyPr/>
        <a:lstStyle/>
        <a:p>
          <a:endParaRPr lang="ru-RU"/>
        </a:p>
      </dgm:t>
    </dgm:pt>
    <dgm:pt modelId="{2A42BF92-E0CA-4C74-94D9-9AE3F4260038}" type="pres">
      <dgm:prSet presAssocID="{2C971819-3A7E-44D6-A607-E41E2CC546CA}" presName="Name56" presStyleLbl="parChTrans1D2" presStyleIdx="0" presStyleCnt="3"/>
      <dgm:spPr>
        <a:custGeom>
          <a:avLst/>
          <a:gdLst/>
          <a:ahLst/>
          <a:cxnLst/>
          <a:rect l="0" t="0" r="0" b="0"/>
          <a:pathLst>
            <a:path>
              <a:moveTo>
                <a:pt x="0" y="0"/>
              </a:moveTo>
              <a:lnTo>
                <a:pt x="3209246" y="0"/>
              </a:lnTo>
            </a:path>
          </a:pathLst>
        </a:custGeom>
      </dgm:spPr>
      <dgm:t>
        <a:bodyPr/>
        <a:lstStyle/>
        <a:p>
          <a:endParaRPr lang="ru-RU"/>
        </a:p>
      </dgm:t>
    </dgm:pt>
    <dgm:pt modelId="{A7E70BED-E9F9-4186-91D6-4C4AD5C34513}" type="pres">
      <dgm:prSet presAssocID="{BF147029-5588-4C67-A975-3EDDF959302B}" presName="text0" presStyleLbl="node1" presStyleIdx="1" presStyleCnt="4" custScaleX="235390" custScaleY="75391" custRadScaleRad="26784" custRadScaleInc="226409">
        <dgm:presLayoutVars>
          <dgm:bulletEnabled val="1"/>
        </dgm:presLayoutVars>
      </dgm:prSet>
      <dgm:spPr>
        <a:prstGeom prst="roundRect">
          <a:avLst/>
        </a:prstGeom>
      </dgm:spPr>
      <dgm:t>
        <a:bodyPr/>
        <a:lstStyle/>
        <a:p>
          <a:endParaRPr lang="ru-RU"/>
        </a:p>
      </dgm:t>
    </dgm:pt>
    <dgm:pt modelId="{0999DAA6-78E7-4C62-AD9F-BB89E1F317A5}" type="pres">
      <dgm:prSet presAssocID="{9D6328B3-3D5F-410C-9275-2F3B736C0074}" presName="Name56" presStyleLbl="parChTrans1D2" presStyleIdx="1" presStyleCnt="3"/>
      <dgm:spPr>
        <a:custGeom>
          <a:avLst/>
          <a:gdLst/>
          <a:ahLst/>
          <a:cxnLst/>
          <a:rect l="0" t="0" r="0" b="0"/>
          <a:pathLst>
            <a:path>
              <a:moveTo>
                <a:pt x="0" y="0"/>
              </a:moveTo>
              <a:lnTo>
                <a:pt x="526492" y="0"/>
              </a:lnTo>
            </a:path>
          </a:pathLst>
        </a:custGeom>
      </dgm:spPr>
      <dgm:t>
        <a:bodyPr/>
        <a:lstStyle/>
        <a:p>
          <a:endParaRPr lang="ru-RU"/>
        </a:p>
      </dgm:t>
    </dgm:pt>
    <dgm:pt modelId="{A1F9C609-4FDF-427E-A3A7-017CF8E0D1F8}" type="pres">
      <dgm:prSet presAssocID="{B48DC76A-8C89-4A47-A084-03205D8C4A2A}" presName="text0" presStyleLbl="node1" presStyleIdx="2" presStyleCnt="4" custScaleX="304805" custScaleY="88172" custRadScaleRad="115655" custRadScaleInc="-292058">
        <dgm:presLayoutVars>
          <dgm:bulletEnabled val="1"/>
        </dgm:presLayoutVars>
      </dgm:prSet>
      <dgm:spPr>
        <a:prstGeom prst="roundRect">
          <a:avLst/>
        </a:prstGeom>
      </dgm:spPr>
      <dgm:t>
        <a:bodyPr/>
        <a:lstStyle/>
        <a:p>
          <a:endParaRPr lang="ru-RU"/>
        </a:p>
      </dgm:t>
    </dgm:pt>
    <dgm:pt modelId="{BF1427F8-47F7-429E-8B9A-D7AD3446727D}" type="pres">
      <dgm:prSet presAssocID="{30BF6DE8-1E0A-4F3F-9C5D-54B1D0FEA649}" presName="Name56" presStyleLbl="parChTrans1D2" presStyleIdx="2" presStyleCnt="3"/>
      <dgm:spPr>
        <a:custGeom>
          <a:avLst/>
          <a:gdLst/>
          <a:ahLst/>
          <a:cxnLst/>
          <a:rect l="0" t="0" r="0" b="0"/>
          <a:pathLst>
            <a:path>
              <a:moveTo>
                <a:pt x="0" y="0"/>
              </a:moveTo>
              <a:lnTo>
                <a:pt x="960015" y="0"/>
              </a:lnTo>
            </a:path>
          </a:pathLst>
        </a:custGeom>
      </dgm:spPr>
      <dgm:t>
        <a:bodyPr/>
        <a:lstStyle/>
        <a:p>
          <a:endParaRPr lang="ru-RU"/>
        </a:p>
      </dgm:t>
    </dgm:pt>
    <dgm:pt modelId="{341F0CCF-4C81-46C6-BAD1-DDC17631079D}" type="pres">
      <dgm:prSet presAssocID="{51B0975B-EA65-4A15-BAF2-DB307B86BC96}" presName="text0" presStyleLbl="node1" presStyleIdx="3" presStyleCnt="4" custScaleX="281728" custScaleY="87686" custRadScaleRad="101437" custRadScaleInc="285861">
        <dgm:presLayoutVars>
          <dgm:bulletEnabled val="1"/>
        </dgm:presLayoutVars>
      </dgm:prSet>
      <dgm:spPr>
        <a:prstGeom prst="roundRect">
          <a:avLst/>
        </a:prstGeom>
      </dgm:spPr>
      <dgm:t>
        <a:bodyPr/>
        <a:lstStyle/>
        <a:p>
          <a:endParaRPr lang="ru-RU"/>
        </a:p>
      </dgm:t>
    </dgm:pt>
  </dgm:ptLst>
  <dgm:cxnLst>
    <dgm:cxn modelId="{353F71E6-1BF3-4808-8C5A-4F3A0A4469B6}" srcId="{C9BABCCA-8569-4ABA-B03B-D830CDA9F6D4}" destId="{4E3CB81D-5BD5-41C8-8D7E-41348F2F94B8}" srcOrd="1" destOrd="0" parTransId="{CB1AFA49-7FFC-4CC1-ABCF-E6C85BDD0CDF}" sibTransId="{22A13CCC-4F53-4984-919B-DA9857491D50}"/>
    <dgm:cxn modelId="{2F7F97AF-1C51-47F7-AED3-20851A7120E9}" srcId="{FB48CFB2-2144-464F-99B0-7B4517BBF385}" destId="{51B0975B-EA65-4A15-BAF2-DB307B86BC96}" srcOrd="2" destOrd="0" parTransId="{30BF6DE8-1E0A-4F3F-9C5D-54B1D0FEA649}" sibTransId="{F5480A95-2FFD-46E9-8288-C8419BA04595}"/>
    <dgm:cxn modelId="{40792747-2467-4D77-A5FA-5705511DDA4A}" type="presOf" srcId="{51B0975B-EA65-4A15-BAF2-DB307B86BC96}" destId="{341F0CCF-4C81-46C6-BAD1-DDC17631079D}" srcOrd="0" destOrd="0" presId="urn:microsoft.com/office/officeart/2008/layout/RadialCluster"/>
    <dgm:cxn modelId="{828A9BA4-E59B-469B-91CE-66B0E2AA8AE7}" type="presOf" srcId="{9D6328B3-3D5F-410C-9275-2F3B736C0074}" destId="{0999DAA6-78E7-4C62-AD9F-BB89E1F317A5}" srcOrd="0" destOrd="0" presId="urn:microsoft.com/office/officeart/2008/layout/RadialCluster"/>
    <dgm:cxn modelId="{084B9E86-4CAC-45A9-B370-423FBD730BEC}" srcId="{C9BABCCA-8569-4ABA-B03B-D830CDA9F6D4}" destId="{EBBCDB51-8D9D-41C5-9512-A7CBCEB26C2A}" srcOrd="2" destOrd="0" parTransId="{88AF2814-A6DF-449B-A708-4AD232106244}" sibTransId="{4E805DCF-6BEF-46D5-BAEB-4A4B47EA680F}"/>
    <dgm:cxn modelId="{154E241D-2D22-4E0E-8438-BC731CBD30B3}" srcId="{FB48CFB2-2144-464F-99B0-7B4517BBF385}" destId="{B48DC76A-8C89-4A47-A084-03205D8C4A2A}" srcOrd="1" destOrd="0" parTransId="{9D6328B3-3D5F-410C-9275-2F3B736C0074}" sibTransId="{1847B8B9-2FEB-499A-AACE-A89168127650}"/>
    <dgm:cxn modelId="{F33A2ADC-DF3F-492C-AEFD-C116555D146E}" type="presOf" srcId="{FB48CFB2-2144-464F-99B0-7B4517BBF385}" destId="{55E128A9-086C-4AB0-9BB3-7B78F9CA19C8}" srcOrd="0" destOrd="0" presId="urn:microsoft.com/office/officeart/2008/layout/RadialCluster"/>
    <dgm:cxn modelId="{A7E6EAAB-CDBC-45A1-B11E-03FB189ADF87}" type="presOf" srcId="{2C971819-3A7E-44D6-A607-E41E2CC546CA}" destId="{2A42BF92-E0CA-4C74-94D9-9AE3F4260038}" srcOrd="0" destOrd="0" presId="urn:microsoft.com/office/officeart/2008/layout/RadialCluster"/>
    <dgm:cxn modelId="{977863D8-BC0F-4DE5-B728-95081C090EA1}" type="presOf" srcId="{B48DC76A-8C89-4A47-A084-03205D8C4A2A}" destId="{A1F9C609-4FDF-427E-A3A7-017CF8E0D1F8}" srcOrd="0" destOrd="0" presId="urn:microsoft.com/office/officeart/2008/layout/RadialCluster"/>
    <dgm:cxn modelId="{457702C6-AE99-4C2D-96D9-995BC995E75C}" srcId="{FB48CFB2-2144-464F-99B0-7B4517BBF385}" destId="{BF147029-5588-4C67-A975-3EDDF959302B}" srcOrd="0" destOrd="0" parTransId="{2C971819-3A7E-44D6-A607-E41E2CC546CA}" sibTransId="{E327513B-1FDF-48E7-9E5A-99220A35E89A}"/>
    <dgm:cxn modelId="{F2932324-ECDE-4AAE-A5FC-1DA04FAFC4C9}" type="presOf" srcId="{30BF6DE8-1E0A-4F3F-9C5D-54B1D0FEA649}" destId="{BF1427F8-47F7-429E-8B9A-D7AD3446727D}" srcOrd="0" destOrd="0" presId="urn:microsoft.com/office/officeart/2008/layout/RadialCluster"/>
    <dgm:cxn modelId="{CEE14CCF-80F0-4A42-BE59-D69C48BC8461}" type="presOf" srcId="{C9BABCCA-8569-4ABA-B03B-D830CDA9F6D4}" destId="{8B244CFF-22F3-49C3-BAD4-562F5B34DCEA}" srcOrd="0" destOrd="0" presId="urn:microsoft.com/office/officeart/2008/layout/RadialCluster"/>
    <dgm:cxn modelId="{118E36BB-1119-46E6-9283-BA90A118F42F}" type="presOf" srcId="{BF147029-5588-4C67-A975-3EDDF959302B}" destId="{A7E70BED-E9F9-4186-91D6-4C4AD5C34513}" srcOrd="0" destOrd="0" presId="urn:microsoft.com/office/officeart/2008/layout/RadialCluster"/>
    <dgm:cxn modelId="{5D4F3C9E-B10F-444A-BA8E-62C311060DBF}" srcId="{C9BABCCA-8569-4ABA-B03B-D830CDA9F6D4}" destId="{FB48CFB2-2144-464F-99B0-7B4517BBF385}" srcOrd="0" destOrd="0" parTransId="{AAAEB99F-186D-4EBF-BBED-2B0E5A5148BE}" sibTransId="{39196133-48A8-43A8-922F-0E3AC7557F38}"/>
    <dgm:cxn modelId="{4FE73D57-414A-48BE-B553-E3E51A0E6062}" type="presParOf" srcId="{8B244CFF-22F3-49C3-BAD4-562F5B34DCEA}" destId="{767A95D3-4209-465C-93E1-7443651645A0}" srcOrd="0" destOrd="0" presId="urn:microsoft.com/office/officeart/2008/layout/RadialCluster"/>
    <dgm:cxn modelId="{7D6C326A-A93A-41DC-ABAE-22736D836B24}" type="presParOf" srcId="{767A95D3-4209-465C-93E1-7443651645A0}" destId="{55E128A9-086C-4AB0-9BB3-7B78F9CA19C8}" srcOrd="0" destOrd="0" presId="urn:microsoft.com/office/officeart/2008/layout/RadialCluster"/>
    <dgm:cxn modelId="{74DD7D1B-E2E6-4203-94A6-AAA2CBB4D8A7}" type="presParOf" srcId="{767A95D3-4209-465C-93E1-7443651645A0}" destId="{2A42BF92-E0CA-4C74-94D9-9AE3F4260038}" srcOrd="1" destOrd="0" presId="urn:microsoft.com/office/officeart/2008/layout/RadialCluster"/>
    <dgm:cxn modelId="{E7615D98-064E-460D-B5F2-0A4823E2976C}" type="presParOf" srcId="{767A95D3-4209-465C-93E1-7443651645A0}" destId="{A7E70BED-E9F9-4186-91D6-4C4AD5C34513}" srcOrd="2" destOrd="0" presId="urn:microsoft.com/office/officeart/2008/layout/RadialCluster"/>
    <dgm:cxn modelId="{1BD5CB91-5F3D-47B3-84E8-868C3D2913E8}" type="presParOf" srcId="{767A95D3-4209-465C-93E1-7443651645A0}" destId="{0999DAA6-78E7-4C62-AD9F-BB89E1F317A5}" srcOrd="3" destOrd="0" presId="urn:microsoft.com/office/officeart/2008/layout/RadialCluster"/>
    <dgm:cxn modelId="{17BA9682-E78E-4EAB-85A1-FB8780667DF7}" type="presParOf" srcId="{767A95D3-4209-465C-93E1-7443651645A0}" destId="{A1F9C609-4FDF-427E-A3A7-017CF8E0D1F8}" srcOrd="4" destOrd="0" presId="urn:microsoft.com/office/officeart/2008/layout/RadialCluster"/>
    <dgm:cxn modelId="{293082A9-ED7E-4886-8076-5AF52F6C6CE3}" type="presParOf" srcId="{767A95D3-4209-465C-93E1-7443651645A0}" destId="{BF1427F8-47F7-429E-8B9A-D7AD3446727D}" srcOrd="5" destOrd="0" presId="urn:microsoft.com/office/officeart/2008/layout/RadialCluster"/>
    <dgm:cxn modelId="{912C962D-CD1B-4A77-BD26-E09EF56BA892}" type="presParOf" srcId="{767A95D3-4209-465C-93E1-7443651645A0}" destId="{341F0CCF-4C81-46C6-BAD1-DDC17631079D}" srcOrd="6"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73341-D295-47A1-8C65-26E2CF4B2E66}"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ru-RU"/>
        </a:p>
      </dgm:t>
    </dgm:pt>
    <dgm:pt modelId="{58D16D0C-DA3B-4419-AF3F-ADEEEC99AB19}">
      <dgm:prSet phldrT="[Текст]"/>
      <dgm:spPr/>
      <dgm:t>
        <a:bodyPr/>
        <a:lstStyle/>
        <a:p>
          <a:r>
            <a:rPr lang="ru-RU" b="1" dirty="0" smtClean="0"/>
            <a:t>Дотации</a:t>
          </a:r>
          <a:endParaRPr lang="ru-RU" b="1" dirty="0"/>
        </a:p>
      </dgm:t>
    </dgm:pt>
    <dgm:pt modelId="{29FC8F8C-75D4-43AA-A9FC-222A965A9F92}" type="parTrans" cxnId="{DDF5859B-3E49-4078-B29C-59CCBB38D14B}">
      <dgm:prSet/>
      <dgm:spPr/>
      <dgm:t>
        <a:bodyPr/>
        <a:lstStyle/>
        <a:p>
          <a:endParaRPr lang="ru-RU"/>
        </a:p>
      </dgm:t>
    </dgm:pt>
    <dgm:pt modelId="{A288153F-EF40-4030-AE38-9D2862A06144}" type="sibTrans" cxnId="{DDF5859B-3E49-4078-B29C-59CCBB38D14B}">
      <dgm:prSet/>
      <dgm:spPr/>
      <dgm:t>
        <a:bodyPr/>
        <a:lstStyle/>
        <a:p>
          <a:endParaRPr lang="ru-RU"/>
        </a:p>
      </dgm:t>
    </dgm:pt>
    <dgm:pt modelId="{B431F2B6-0F67-4BBF-9A8D-8458E1325A9B}">
      <dgm:prSet phldrT="[Текст]"/>
      <dgm:spPr/>
      <dgm:t>
        <a:bodyPr/>
        <a:lstStyle/>
        <a:p>
          <a:r>
            <a:rPr lang="ru-RU" b="1" dirty="0" smtClean="0"/>
            <a:t>Субсидии</a:t>
          </a:r>
          <a:endParaRPr lang="ru-RU" b="1" dirty="0"/>
        </a:p>
      </dgm:t>
    </dgm:pt>
    <dgm:pt modelId="{4E8FCFA1-3C1A-4453-9866-09CB72C8BB86}" type="parTrans" cxnId="{E0FF82CD-CC83-4643-ADB3-DD7094DA811B}">
      <dgm:prSet/>
      <dgm:spPr/>
      <dgm:t>
        <a:bodyPr/>
        <a:lstStyle/>
        <a:p>
          <a:endParaRPr lang="ru-RU"/>
        </a:p>
      </dgm:t>
    </dgm:pt>
    <dgm:pt modelId="{9DC2A413-388D-4B4E-B71E-BB741DBC7CFE}" type="sibTrans" cxnId="{E0FF82CD-CC83-4643-ADB3-DD7094DA811B}">
      <dgm:prSet/>
      <dgm:spPr/>
      <dgm:t>
        <a:bodyPr/>
        <a:lstStyle/>
        <a:p>
          <a:endParaRPr lang="ru-RU"/>
        </a:p>
      </dgm:t>
    </dgm:pt>
    <dgm:pt modelId="{4F30B16D-B4A2-44E4-B559-E6B0336DA3D9}">
      <dgm:prSet phldrT="[Текст]"/>
      <dgm:spPr/>
      <dgm:t>
        <a:bodyPr/>
        <a:lstStyle/>
        <a:p>
          <a:r>
            <a:rPr lang="ru-RU" b="1" dirty="0" smtClean="0"/>
            <a:t>Субвенции</a:t>
          </a:r>
          <a:endParaRPr lang="ru-RU" b="1" dirty="0"/>
        </a:p>
      </dgm:t>
    </dgm:pt>
    <dgm:pt modelId="{F9B61168-7923-4891-B601-EC0476F377B6}" type="parTrans" cxnId="{A16AB35C-EE49-4201-BCA9-ACCE255491B6}">
      <dgm:prSet/>
      <dgm:spPr/>
      <dgm:t>
        <a:bodyPr/>
        <a:lstStyle/>
        <a:p>
          <a:endParaRPr lang="ru-RU"/>
        </a:p>
      </dgm:t>
    </dgm:pt>
    <dgm:pt modelId="{51C11522-BEC7-413D-81EC-D98641891B8E}" type="sibTrans" cxnId="{A16AB35C-EE49-4201-BCA9-ACCE255491B6}">
      <dgm:prSet/>
      <dgm:spPr/>
      <dgm:t>
        <a:bodyPr/>
        <a:lstStyle/>
        <a:p>
          <a:endParaRPr lang="ru-RU"/>
        </a:p>
      </dgm:t>
    </dgm:pt>
    <dgm:pt modelId="{A3287364-F947-435B-B230-EC1799C91801}">
      <dgm:prSet phldrT="[Текст]" custT="1"/>
      <dgm:spPr/>
      <dgm:t>
        <a:bodyPr/>
        <a:lstStyle/>
        <a:p>
          <a:r>
            <a:rPr lang="ru-RU" sz="1800" b="0" dirty="0" smtClean="0">
              <a:latin typeface="Times New Roman" panose="02020603050405020304" pitchFamily="18" charset="0"/>
              <a:cs typeface="Times New Roman" panose="02020603050405020304" pitchFamily="18" charset="0"/>
            </a:rPr>
            <a:t>от лат. </a:t>
          </a:r>
          <a:r>
            <a:rPr lang="ru-RU" sz="1800" b="0" i="1" dirty="0" smtClean="0">
              <a:latin typeface="Times New Roman" panose="02020603050405020304" pitchFamily="18" charset="0"/>
              <a:cs typeface="Times New Roman" panose="02020603050405020304" pitchFamily="18" charset="0"/>
            </a:rPr>
            <a:t>subvenire</a:t>
          </a:r>
          <a:r>
            <a:rPr lang="ru-RU" sz="1800" b="0" dirty="0" smtClean="0">
              <a:latin typeface="Times New Roman" panose="02020603050405020304" pitchFamily="18" charset="0"/>
              <a:cs typeface="Times New Roman" panose="02020603050405020304" pitchFamily="18" charset="0"/>
            </a:rPr>
            <a:t> — приходить на помощь</a:t>
          </a:r>
          <a:endParaRPr lang="ru-RU" sz="1800" b="0" dirty="0">
            <a:latin typeface="Times New Roman" panose="02020603050405020304" pitchFamily="18" charset="0"/>
            <a:cs typeface="Times New Roman" panose="02020603050405020304" pitchFamily="18" charset="0"/>
          </a:endParaRPr>
        </a:p>
      </dgm:t>
    </dgm:pt>
    <dgm:pt modelId="{9154DAB9-0BDA-4BD8-8B11-8EBA61545AB2}" type="parTrans" cxnId="{FBDC9B12-F1C3-48AD-9952-0E4C29DC16FA}">
      <dgm:prSet/>
      <dgm:spPr/>
      <dgm:t>
        <a:bodyPr/>
        <a:lstStyle/>
        <a:p>
          <a:endParaRPr lang="ru-RU"/>
        </a:p>
      </dgm:t>
    </dgm:pt>
    <dgm:pt modelId="{E6B67C07-167D-4A0E-BF3E-E1561A00CAD7}" type="sibTrans" cxnId="{FBDC9B12-F1C3-48AD-9952-0E4C29DC16FA}">
      <dgm:prSet/>
      <dgm:spPr/>
      <dgm:t>
        <a:bodyPr/>
        <a:lstStyle/>
        <a:p>
          <a:endParaRPr lang="ru-RU"/>
        </a:p>
      </dgm:t>
    </dgm:pt>
    <dgm:pt modelId="{056F5AB8-9169-4763-90A3-14DCE35B8A6E}">
      <dgm:prSet custT="1"/>
      <dgm:spPr/>
      <dgm:t>
        <a:bodyPr/>
        <a:lstStyle/>
        <a:p>
          <a:r>
            <a:rPr lang="ru-RU" sz="20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определения конкретной цели их использования</a:t>
          </a:r>
          <a:endParaRPr lang="ru-RU" sz="2000" dirty="0">
            <a:latin typeface="Times New Roman" panose="02020603050405020304" pitchFamily="18" charset="0"/>
            <a:cs typeface="Times New Roman" panose="02020603050405020304" pitchFamily="18" charset="0"/>
          </a:endParaRPr>
        </a:p>
      </dgm:t>
    </dgm:pt>
    <dgm:pt modelId="{4C0794D4-24A6-46D5-A050-641ACD063897}" type="sibTrans" cxnId="{3327DC68-C227-4D39-893A-34EC93D9D1B1}">
      <dgm:prSet/>
      <dgm:spPr/>
      <dgm:t>
        <a:bodyPr/>
        <a:lstStyle/>
        <a:p>
          <a:endParaRPr lang="ru-RU"/>
        </a:p>
      </dgm:t>
    </dgm:pt>
    <dgm:pt modelId="{8DB0243A-1468-405A-AE4D-34FFC1E73CA6}" type="parTrans" cxnId="{3327DC68-C227-4D39-893A-34EC93D9D1B1}">
      <dgm:prSet/>
      <dgm:spPr/>
      <dgm:t>
        <a:bodyPr/>
        <a:lstStyle/>
        <a:p>
          <a:endParaRPr lang="ru-RU"/>
        </a:p>
      </dgm:t>
    </dgm:pt>
    <dgm:pt modelId="{1552A9F2-B1D2-4D4D-B1AC-87DEBA3A8165}">
      <dgm:prSet phldrT="[Текст]" custT="1"/>
      <dgm:spPr/>
      <dgm:t>
        <a:bodyPr/>
        <a:lstStyle/>
        <a:p>
          <a:r>
            <a:rPr lang="ru-RU" sz="2000" dirty="0" smtClean="0">
              <a:latin typeface="Times New Roman" panose="02020603050405020304" pitchFamily="18" charset="0"/>
              <a:cs typeface="Times New Roman" panose="02020603050405020304" pitchFamily="18" charset="0"/>
            </a:rPr>
            <a:t>от лат. </a:t>
          </a:r>
          <a:r>
            <a:rPr lang="la-Latn" sz="2000" i="1" dirty="0" smtClean="0">
              <a:latin typeface="Times New Roman" panose="02020603050405020304" pitchFamily="18" charset="0"/>
              <a:cs typeface="Times New Roman" panose="02020603050405020304" pitchFamily="18" charset="0"/>
            </a:rPr>
            <a:t>dotatio</a:t>
          </a:r>
          <a:r>
            <a:rPr lang="ru-RU" sz="2000" dirty="0" smtClean="0">
              <a:latin typeface="Times New Roman" panose="02020603050405020304" pitchFamily="18" charset="0"/>
              <a:cs typeface="Times New Roman" panose="02020603050405020304" pitchFamily="18" charset="0"/>
            </a:rPr>
            <a:t> — дар, пожертвование</a:t>
          </a:r>
          <a:endParaRPr lang="ru-RU" sz="2000" dirty="0">
            <a:latin typeface="Times New Roman" panose="02020603050405020304" pitchFamily="18" charset="0"/>
            <a:cs typeface="Times New Roman" panose="02020603050405020304" pitchFamily="18" charset="0"/>
          </a:endParaRPr>
        </a:p>
      </dgm:t>
    </dgm:pt>
    <dgm:pt modelId="{6D9ED854-1418-4708-8E5B-83B93E6C9794}" type="sibTrans" cxnId="{C992D653-F7E1-498F-B2E9-7D988D4B71C8}">
      <dgm:prSet/>
      <dgm:spPr/>
      <dgm:t>
        <a:bodyPr/>
        <a:lstStyle/>
        <a:p>
          <a:endParaRPr lang="ru-RU"/>
        </a:p>
      </dgm:t>
    </dgm:pt>
    <dgm:pt modelId="{DABF42CA-47C6-43C3-BBE8-973CD26B9294}" type="parTrans" cxnId="{C992D653-F7E1-498F-B2E9-7D988D4B71C8}">
      <dgm:prSet/>
      <dgm:spPr/>
      <dgm:t>
        <a:bodyPr/>
        <a:lstStyle/>
        <a:p>
          <a:endParaRPr lang="ru-RU"/>
        </a:p>
      </dgm:t>
    </dgm:pt>
    <dgm:pt modelId="{849ACAA9-61E4-4BD4-97CD-026733A2753F}">
      <dgm:prSet phldrT="[Текст]" custT="1"/>
      <dgm:spPr/>
      <dgm:t>
        <a:bodyPr/>
        <a:lstStyle/>
        <a:p>
          <a:r>
            <a:rPr lang="ru-RU" sz="2000" dirty="0" smtClean="0">
              <a:latin typeface="Times New Roman" panose="02020603050405020304" pitchFamily="18" charset="0"/>
              <a:cs typeface="Times New Roman" panose="02020603050405020304" pitchFamily="18" charset="0"/>
            </a:rPr>
            <a:t>от лат. </a:t>
          </a:r>
          <a:r>
            <a:rPr lang="la-Latn" sz="2000" i="1" dirty="0" smtClean="0">
              <a:latin typeface="Times New Roman" panose="02020603050405020304" pitchFamily="18" charset="0"/>
              <a:cs typeface="Times New Roman" panose="02020603050405020304" pitchFamily="18" charset="0"/>
            </a:rPr>
            <a:t>subsidium</a:t>
          </a:r>
          <a:r>
            <a:rPr lang="ru-RU" sz="2000" dirty="0" smtClean="0">
              <a:latin typeface="Times New Roman" panose="02020603050405020304" pitchFamily="18" charset="0"/>
              <a:cs typeface="Times New Roman" panose="02020603050405020304" pitchFamily="18" charset="0"/>
            </a:rPr>
            <a:t> — помощь, поддержка</a:t>
          </a:r>
          <a:endParaRPr lang="ru-RU" sz="2000" dirty="0">
            <a:latin typeface="Times New Roman" panose="02020603050405020304" pitchFamily="18" charset="0"/>
            <a:cs typeface="Times New Roman" panose="02020603050405020304" pitchFamily="18" charset="0"/>
          </a:endParaRPr>
        </a:p>
      </dgm:t>
    </dgm:pt>
    <dgm:pt modelId="{50EDE196-D597-47AA-B679-07CD0130E946}" type="sibTrans" cxnId="{E51A6C8E-5D15-4161-9650-7BE801EB82CC}">
      <dgm:prSet/>
      <dgm:spPr/>
      <dgm:t>
        <a:bodyPr/>
        <a:lstStyle/>
        <a:p>
          <a:endParaRPr lang="ru-RU"/>
        </a:p>
      </dgm:t>
    </dgm:pt>
    <dgm:pt modelId="{8913511C-C933-4A6C-B841-29011F73F1F4}" type="parTrans" cxnId="{E51A6C8E-5D15-4161-9650-7BE801EB82CC}">
      <dgm:prSet/>
      <dgm:spPr/>
      <dgm:t>
        <a:bodyPr/>
        <a:lstStyle/>
        <a:p>
          <a:endParaRPr lang="ru-RU"/>
        </a:p>
      </dgm:t>
    </dgm:pt>
    <dgm:pt modelId="{3F97DA70-34C3-40C0-B518-9B0014043ED4}">
      <dgm:prSet phldrT="[Текст]" custT="1"/>
      <dgm:spPr/>
      <dgm:t>
        <a:bodyPr/>
        <a:lstStyle/>
        <a:p>
          <a:r>
            <a:rPr lang="ru-RU" sz="2000" dirty="0" smtClean="0">
              <a:latin typeface="Times New Roman" panose="02020603050405020304" pitchFamily="18" charset="0"/>
              <a:cs typeface="Times New Roman" panose="02020603050405020304" pitchFamily="18" charset="0"/>
            </a:rPr>
            <a:t>межбюджетные трансферты, предоставляемые в целях софинансирования расходных обязательств нижестоящего бюджета</a:t>
          </a:r>
          <a:endParaRPr lang="ru-RU" sz="2000" dirty="0">
            <a:latin typeface="Times New Roman" panose="02020603050405020304" pitchFamily="18" charset="0"/>
            <a:cs typeface="Times New Roman" panose="02020603050405020304" pitchFamily="18" charset="0"/>
          </a:endParaRPr>
        </a:p>
      </dgm:t>
    </dgm:pt>
    <dgm:pt modelId="{38C6814D-94D7-457B-A9A1-4D9F9EF4EA21}" type="parTrans" cxnId="{AD840034-C344-44AD-AFF2-37A417FCF015}">
      <dgm:prSet/>
      <dgm:spPr/>
      <dgm:t>
        <a:bodyPr/>
        <a:lstStyle/>
        <a:p>
          <a:endParaRPr lang="ru-RU"/>
        </a:p>
      </dgm:t>
    </dgm:pt>
    <dgm:pt modelId="{9C55DD54-885B-4A81-8920-03ACB0A541AE}" type="sibTrans" cxnId="{AD840034-C344-44AD-AFF2-37A417FCF015}">
      <dgm:prSet/>
      <dgm:spPr/>
      <dgm:t>
        <a:bodyPr/>
        <a:lstStyle/>
        <a:p>
          <a:endParaRPr lang="ru-RU"/>
        </a:p>
      </dgm:t>
    </dgm:pt>
    <dgm:pt modelId="{2F3D4E1A-2D69-4FB2-9EE2-97829F856E22}">
      <dgm:prSet custT="1"/>
      <dgm:spPr/>
      <dgm:t>
        <a:bodyPr/>
        <a:lstStyle/>
        <a:p>
          <a:r>
            <a:rPr lang="ru-RU" sz="1800" b="0" dirty="0" smtClean="0">
              <a:latin typeface="Times New Roman" panose="02020603050405020304" pitchFamily="18" charset="0"/>
              <a:cs typeface="Times New Roman" panose="02020603050405020304" pitchFamily="18" charset="0"/>
            </a:rPr>
            <a:t>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государственных полномочий, переданных для осуществления органам местного самоуправления в установленном порядке </a:t>
          </a:r>
          <a:endParaRPr lang="ru-RU" sz="1800" b="0" dirty="0">
            <a:latin typeface="Times New Roman" panose="02020603050405020304" pitchFamily="18" charset="0"/>
            <a:cs typeface="Times New Roman" panose="02020603050405020304" pitchFamily="18" charset="0"/>
          </a:endParaRPr>
        </a:p>
      </dgm:t>
    </dgm:pt>
    <dgm:pt modelId="{12551CFE-DCC1-4ED6-98F9-95B20A3884A9}" type="parTrans" cxnId="{E4975113-1719-49E1-8F46-12E50F759833}">
      <dgm:prSet/>
      <dgm:spPr/>
      <dgm:t>
        <a:bodyPr/>
        <a:lstStyle/>
        <a:p>
          <a:endParaRPr lang="ru-RU"/>
        </a:p>
      </dgm:t>
    </dgm:pt>
    <dgm:pt modelId="{92E5D36C-B79C-4C5F-B0CC-B050293B2C15}" type="sibTrans" cxnId="{E4975113-1719-49E1-8F46-12E50F759833}">
      <dgm:prSet/>
      <dgm:spPr/>
      <dgm:t>
        <a:bodyPr/>
        <a:lstStyle/>
        <a:p>
          <a:endParaRPr lang="ru-RU"/>
        </a:p>
      </dgm:t>
    </dgm:pt>
    <dgm:pt modelId="{53ACB734-D62F-4CBF-BC0E-9B0C313322B8}">
      <dgm:prSet custT="1"/>
      <dgm:spPr/>
      <dgm:t>
        <a:bodyPr/>
        <a:lstStyle/>
        <a:p>
          <a:endParaRPr lang="ru-RU" sz="1200" b="0" dirty="0">
            <a:latin typeface="Times New Roman" panose="02020603050405020304" pitchFamily="18" charset="0"/>
            <a:cs typeface="Times New Roman" panose="02020603050405020304" pitchFamily="18" charset="0"/>
          </a:endParaRPr>
        </a:p>
      </dgm:t>
    </dgm:pt>
    <dgm:pt modelId="{E4458F81-27F4-4E13-9106-1832A6BB1B0A}" type="parTrans" cxnId="{FBF12983-9B87-47D9-A0F9-58175D3AEE36}">
      <dgm:prSet/>
      <dgm:spPr/>
      <dgm:t>
        <a:bodyPr/>
        <a:lstStyle/>
        <a:p>
          <a:endParaRPr lang="ru-RU"/>
        </a:p>
      </dgm:t>
    </dgm:pt>
    <dgm:pt modelId="{BF1381E6-5B38-4B62-8156-3DADED2AED5E}" type="sibTrans" cxnId="{FBF12983-9B87-47D9-A0F9-58175D3AEE36}">
      <dgm:prSet/>
      <dgm:spPr/>
      <dgm:t>
        <a:bodyPr/>
        <a:lstStyle/>
        <a:p>
          <a:endParaRPr lang="ru-RU"/>
        </a:p>
      </dgm:t>
    </dgm:pt>
    <dgm:pt modelId="{05F0FCB0-221B-440B-AA06-4EC1938B35A6}" type="pres">
      <dgm:prSet presAssocID="{1E373341-D295-47A1-8C65-26E2CF4B2E66}" presName="Name0" presStyleCnt="0">
        <dgm:presLayoutVars>
          <dgm:dir/>
          <dgm:animLvl val="lvl"/>
          <dgm:resizeHandles val="exact"/>
        </dgm:presLayoutVars>
      </dgm:prSet>
      <dgm:spPr/>
      <dgm:t>
        <a:bodyPr/>
        <a:lstStyle/>
        <a:p>
          <a:endParaRPr lang="ru-RU"/>
        </a:p>
      </dgm:t>
    </dgm:pt>
    <dgm:pt modelId="{4EA65EA3-EF9C-4861-8F94-D27FC8C43775}" type="pres">
      <dgm:prSet presAssocID="{58D16D0C-DA3B-4419-AF3F-ADEEEC99AB19}" presName="linNode" presStyleCnt="0"/>
      <dgm:spPr/>
    </dgm:pt>
    <dgm:pt modelId="{49DBD5E1-F63E-43FD-8E89-8196BD86CF53}" type="pres">
      <dgm:prSet presAssocID="{58D16D0C-DA3B-4419-AF3F-ADEEEC99AB19}" presName="parentText" presStyleLbl="node1" presStyleIdx="0" presStyleCnt="3" custScaleX="55553" custScaleY="78399">
        <dgm:presLayoutVars>
          <dgm:chMax val="1"/>
          <dgm:bulletEnabled val="1"/>
        </dgm:presLayoutVars>
      </dgm:prSet>
      <dgm:spPr/>
      <dgm:t>
        <a:bodyPr/>
        <a:lstStyle/>
        <a:p>
          <a:endParaRPr lang="ru-RU"/>
        </a:p>
      </dgm:t>
    </dgm:pt>
    <dgm:pt modelId="{C5F03362-CAB1-45A9-90CE-381CA375E281}" type="pres">
      <dgm:prSet presAssocID="{58D16D0C-DA3B-4419-AF3F-ADEEEC99AB19}" presName="descendantText" presStyleLbl="alignAccFollowNode1" presStyleIdx="0" presStyleCnt="3" custScaleX="120201" custScaleY="83658">
        <dgm:presLayoutVars>
          <dgm:bulletEnabled val="1"/>
        </dgm:presLayoutVars>
      </dgm:prSet>
      <dgm:spPr/>
      <dgm:t>
        <a:bodyPr/>
        <a:lstStyle/>
        <a:p>
          <a:endParaRPr lang="ru-RU"/>
        </a:p>
      </dgm:t>
    </dgm:pt>
    <dgm:pt modelId="{24C43422-B621-4BBE-ABED-74220C7D57A8}" type="pres">
      <dgm:prSet presAssocID="{A288153F-EF40-4030-AE38-9D2862A06144}" presName="sp" presStyleCnt="0"/>
      <dgm:spPr/>
    </dgm:pt>
    <dgm:pt modelId="{3DCA97F8-A28D-4355-8410-A0750325D310}" type="pres">
      <dgm:prSet presAssocID="{B431F2B6-0F67-4BBF-9A8D-8458E1325A9B}" presName="linNode" presStyleCnt="0"/>
      <dgm:spPr/>
    </dgm:pt>
    <dgm:pt modelId="{FBD321A5-96D0-4687-BF5A-EB858C6F3F69}" type="pres">
      <dgm:prSet presAssocID="{B431F2B6-0F67-4BBF-9A8D-8458E1325A9B}" presName="parentText" presStyleLbl="node1" presStyleIdx="1" presStyleCnt="3" custScaleX="55553" custScaleY="78702">
        <dgm:presLayoutVars>
          <dgm:chMax val="1"/>
          <dgm:bulletEnabled val="1"/>
        </dgm:presLayoutVars>
      </dgm:prSet>
      <dgm:spPr/>
      <dgm:t>
        <a:bodyPr/>
        <a:lstStyle/>
        <a:p>
          <a:endParaRPr lang="ru-RU"/>
        </a:p>
      </dgm:t>
    </dgm:pt>
    <dgm:pt modelId="{FA9AAFB0-1911-4F08-A980-AED0BE91F2E0}" type="pres">
      <dgm:prSet presAssocID="{B431F2B6-0F67-4BBF-9A8D-8458E1325A9B}" presName="descendantText" presStyleLbl="alignAccFollowNode1" presStyleIdx="1" presStyleCnt="3" custScaleX="119906" custScaleY="83819">
        <dgm:presLayoutVars>
          <dgm:bulletEnabled val="1"/>
        </dgm:presLayoutVars>
      </dgm:prSet>
      <dgm:spPr/>
      <dgm:t>
        <a:bodyPr/>
        <a:lstStyle/>
        <a:p>
          <a:endParaRPr lang="ru-RU"/>
        </a:p>
      </dgm:t>
    </dgm:pt>
    <dgm:pt modelId="{80C2A7E0-02B5-40E0-BB01-C2752EFD043F}" type="pres">
      <dgm:prSet presAssocID="{9DC2A413-388D-4B4E-B71E-BB741DBC7CFE}" presName="sp" presStyleCnt="0"/>
      <dgm:spPr/>
    </dgm:pt>
    <dgm:pt modelId="{5560917F-9217-4130-9E2C-D2A9DC89B417}" type="pres">
      <dgm:prSet presAssocID="{4F30B16D-B4A2-44E4-B559-E6B0336DA3D9}" presName="linNode" presStyleCnt="0"/>
      <dgm:spPr/>
    </dgm:pt>
    <dgm:pt modelId="{E6A90D33-645B-47EF-8721-11D0115FDFB0}" type="pres">
      <dgm:prSet presAssocID="{4F30B16D-B4A2-44E4-B559-E6B0336DA3D9}" presName="parentText" presStyleLbl="node1" presStyleIdx="2" presStyleCnt="3" custScaleX="55553" custScaleY="100342">
        <dgm:presLayoutVars>
          <dgm:chMax val="1"/>
          <dgm:bulletEnabled val="1"/>
        </dgm:presLayoutVars>
      </dgm:prSet>
      <dgm:spPr/>
      <dgm:t>
        <a:bodyPr/>
        <a:lstStyle/>
        <a:p>
          <a:endParaRPr lang="ru-RU"/>
        </a:p>
      </dgm:t>
    </dgm:pt>
    <dgm:pt modelId="{2F7A7AC8-18C6-4FC1-9E7D-F0C8F0C3FEA8}" type="pres">
      <dgm:prSet presAssocID="{4F30B16D-B4A2-44E4-B559-E6B0336DA3D9}" presName="descendantText" presStyleLbl="alignAccFollowNode1" presStyleIdx="2" presStyleCnt="3" custScaleX="120054" custScaleY="134582" custLinFactNeighborX="-1697" custLinFactNeighborY="-681">
        <dgm:presLayoutVars>
          <dgm:bulletEnabled val="1"/>
        </dgm:presLayoutVars>
      </dgm:prSet>
      <dgm:spPr/>
      <dgm:t>
        <a:bodyPr/>
        <a:lstStyle/>
        <a:p>
          <a:endParaRPr lang="ru-RU"/>
        </a:p>
      </dgm:t>
    </dgm:pt>
  </dgm:ptLst>
  <dgm:cxnLst>
    <dgm:cxn modelId="{F7471187-54C4-4762-89AA-0D8F36C8AAA6}" type="presOf" srcId="{1552A9F2-B1D2-4D4D-B1AC-87DEBA3A8165}" destId="{C5F03362-CAB1-45A9-90CE-381CA375E281}" srcOrd="0" destOrd="0" presId="urn:microsoft.com/office/officeart/2005/8/layout/vList5"/>
    <dgm:cxn modelId="{DDF5859B-3E49-4078-B29C-59CCBB38D14B}" srcId="{1E373341-D295-47A1-8C65-26E2CF4B2E66}" destId="{58D16D0C-DA3B-4419-AF3F-ADEEEC99AB19}" srcOrd="0" destOrd="0" parTransId="{29FC8F8C-75D4-43AA-A9FC-222A965A9F92}" sibTransId="{A288153F-EF40-4030-AE38-9D2862A06144}"/>
    <dgm:cxn modelId="{E51A6C8E-5D15-4161-9650-7BE801EB82CC}" srcId="{B431F2B6-0F67-4BBF-9A8D-8458E1325A9B}" destId="{849ACAA9-61E4-4BD4-97CD-026733A2753F}" srcOrd="0" destOrd="0" parTransId="{8913511C-C933-4A6C-B841-29011F73F1F4}" sibTransId="{50EDE196-D597-47AA-B679-07CD0130E946}"/>
    <dgm:cxn modelId="{4289F706-DDFE-4BC3-A950-4A4DFDA9C56C}" type="presOf" srcId="{58D16D0C-DA3B-4419-AF3F-ADEEEC99AB19}" destId="{49DBD5E1-F63E-43FD-8E89-8196BD86CF53}" srcOrd="0" destOrd="0" presId="urn:microsoft.com/office/officeart/2005/8/layout/vList5"/>
    <dgm:cxn modelId="{C992D653-F7E1-498F-B2E9-7D988D4B71C8}" srcId="{58D16D0C-DA3B-4419-AF3F-ADEEEC99AB19}" destId="{1552A9F2-B1D2-4D4D-B1AC-87DEBA3A8165}" srcOrd="0" destOrd="0" parTransId="{DABF42CA-47C6-43C3-BBE8-973CD26B9294}" sibTransId="{6D9ED854-1418-4708-8E5B-83B93E6C9794}"/>
    <dgm:cxn modelId="{42EEBD86-E0B3-46E6-836F-F20EF2021161}" type="presOf" srcId="{2F3D4E1A-2D69-4FB2-9EE2-97829F856E22}" destId="{2F7A7AC8-18C6-4FC1-9E7D-F0C8F0C3FEA8}" srcOrd="0" destOrd="1" presId="urn:microsoft.com/office/officeart/2005/8/layout/vList5"/>
    <dgm:cxn modelId="{1D0F92AD-34EA-4C77-9784-C40440617CF8}" type="presOf" srcId="{849ACAA9-61E4-4BD4-97CD-026733A2753F}" destId="{FA9AAFB0-1911-4F08-A980-AED0BE91F2E0}" srcOrd="0" destOrd="0" presId="urn:microsoft.com/office/officeart/2005/8/layout/vList5"/>
    <dgm:cxn modelId="{E4975113-1719-49E1-8F46-12E50F759833}" srcId="{4F30B16D-B4A2-44E4-B559-E6B0336DA3D9}" destId="{2F3D4E1A-2D69-4FB2-9EE2-97829F856E22}" srcOrd="1" destOrd="0" parTransId="{12551CFE-DCC1-4ED6-98F9-95B20A3884A9}" sibTransId="{92E5D36C-B79C-4C5F-B0CC-B050293B2C15}"/>
    <dgm:cxn modelId="{AD840034-C344-44AD-AFF2-37A417FCF015}" srcId="{B431F2B6-0F67-4BBF-9A8D-8458E1325A9B}" destId="{3F97DA70-34C3-40C0-B518-9B0014043ED4}" srcOrd="1" destOrd="0" parTransId="{38C6814D-94D7-457B-A9A1-4D9F9EF4EA21}" sibTransId="{9C55DD54-885B-4A81-8920-03ACB0A541AE}"/>
    <dgm:cxn modelId="{3327DC68-C227-4D39-893A-34EC93D9D1B1}" srcId="{58D16D0C-DA3B-4419-AF3F-ADEEEC99AB19}" destId="{056F5AB8-9169-4763-90A3-14DCE35B8A6E}" srcOrd="1" destOrd="0" parTransId="{8DB0243A-1468-405A-AE4D-34FFC1E73CA6}" sibTransId="{4C0794D4-24A6-46D5-A050-641ACD063897}"/>
    <dgm:cxn modelId="{8F239E5A-DF31-44DC-9D6C-CE4422553185}" type="presOf" srcId="{4F30B16D-B4A2-44E4-B559-E6B0336DA3D9}" destId="{E6A90D33-645B-47EF-8721-11D0115FDFB0}" srcOrd="0" destOrd="0" presId="urn:microsoft.com/office/officeart/2005/8/layout/vList5"/>
    <dgm:cxn modelId="{2288FA7D-EDD2-4CEA-81BF-A21B9913EF6A}" type="presOf" srcId="{A3287364-F947-435B-B230-EC1799C91801}" destId="{2F7A7AC8-18C6-4FC1-9E7D-F0C8F0C3FEA8}" srcOrd="0" destOrd="0" presId="urn:microsoft.com/office/officeart/2005/8/layout/vList5"/>
    <dgm:cxn modelId="{A16AB35C-EE49-4201-BCA9-ACCE255491B6}" srcId="{1E373341-D295-47A1-8C65-26E2CF4B2E66}" destId="{4F30B16D-B4A2-44E4-B559-E6B0336DA3D9}" srcOrd="2" destOrd="0" parTransId="{F9B61168-7923-4891-B601-EC0476F377B6}" sibTransId="{51C11522-BEC7-413D-81EC-D98641891B8E}"/>
    <dgm:cxn modelId="{7066CFF5-0D7F-4C30-824E-9EEBF9261B3D}" type="presOf" srcId="{3F97DA70-34C3-40C0-B518-9B0014043ED4}" destId="{FA9AAFB0-1911-4F08-A980-AED0BE91F2E0}" srcOrd="0" destOrd="1" presId="urn:microsoft.com/office/officeart/2005/8/layout/vList5"/>
    <dgm:cxn modelId="{77B2D182-8F2C-4FB4-8424-1E93524A24C2}" type="presOf" srcId="{1E373341-D295-47A1-8C65-26E2CF4B2E66}" destId="{05F0FCB0-221B-440B-AA06-4EC1938B35A6}" srcOrd="0" destOrd="0" presId="urn:microsoft.com/office/officeart/2005/8/layout/vList5"/>
    <dgm:cxn modelId="{E0FF82CD-CC83-4643-ADB3-DD7094DA811B}" srcId="{1E373341-D295-47A1-8C65-26E2CF4B2E66}" destId="{B431F2B6-0F67-4BBF-9A8D-8458E1325A9B}" srcOrd="1" destOrd="0" parTransId="{4E8FCFA1-3C1A-4453-9866-09CB72C8BB86}" sibTransId="{9DC2A413-388D-4B4E-B71E-BB741DBC7CFE}"/>
    <dgm:cxn modelId="{FBF12983-9B87-47D9-A0F9-58175D3AEE36}" srcId="{4F30B16D-B4A2-44E4-B559-E6B0336DA3D9}" destId="{53ACB734-D62F-4CBF-BC0E-9B0C313322B8}" srcOrd="2" destOrd="0" parTransId="{E4458F81-27F4-4E13-9106-1832A6BB1B0A}" sibTransId="{BF1381E6-5B38-4B62-8156-3DADED2AED5E}"/>
    <dgm:cxn modelId="{1853AD73-E748-4F51-A319-7FB2758ED276}" type="presOf" srcId="{53ACB734-D62F-4CBF-BC0E-9B0C313322B8}" destId="{2F7A7AC8-18C6-4FC1-9E7D-F0C8F0C3FEA8}" srcOrd="0" destOrd="2" presId="urn:microsoft.com/office/officeart/2005/8/layout/vList5"/>
    <dgm:cxn modelId="{FE01667A-ECAD-48DA-AD02-72EEA5EC13AC}" type="presOf" srcId="{B431F2B6-0F67-4BBF-9A8D-8458E1325A9B}" destId="{FBD321A5-96D0-4687-BF5A-EB858C6F3F69}" srcOrd="0" destOrd="0" presId="urn:microsoft.com/office/officeart/2005/8/layout/vList5"/>
    <dgm:cxn modelId="{8CC9558B-3E21-466A-837C-9C8BAC2118A3}" type="presOf" srcId="{056F5AB8-9169-4763-90A3-14DCE35B8A6E}" destId="{C5F03362-CAB1-45A9-90CE-381CA375E281}" srcOrd="0" destOrd="1" presId="urn:microsoft.com/office/officeart/2005/8/layout/vList5"/>
    <dgm:cxn modelId="{FBDC9B12-F1C3-48AD-9952-0E4C29DC16FA}" srcId="{4F30B16D-B4A2-44E4-B559-E6B0336DA3D9}" destId="{A3287364-F947-435B-B230-EC1799C91801}" srcOrd="0" destOrd="0" parTransId="{9154DAB9-0BDA-4BD8-8B11-8EBA61545AB2}" sibTransId="{E6B67C07-167D-4A0E-BF3E-E1561A00CAD7}"/>
    <dgm:cxn modelId="{C57F931F-5929-4B8D-B286-353A06C78B26}" type="presParOf" srcId="{05F0FCB0-221B-440B-AA06-4EC1938B35A6}" destId="{4EA65EA3-EF9C-4861-8F94-D27FC8C43775}" srcOrd="0" destOrd="0" presId="urn:microsoft.com/office/officeart/2005/8/layout/vList5"/>
    <dgm:cxn modelId="{30264FD0-A0A2-4F04-A2B0-DF89618B2622}" type="presParOf" srcId="{4EA65EA3-EF9C-4861-8F94-D27FC8C43775}" destId="{49DBD5E1-F63E-43FD-8E89-8196BD86CF53}" srcOrd="0" destOrd="0" presId="urn:microsoft.com/office/officeart/2005/8/layout/vList5"/>
    <dgm:cxn modelId="{5F81DC29-A693-42DD-85BC-E1C28F327555}" type="presParOf" srcId="{4EA65EA3-EF9C-4861-8F94-D27FC8C43775}" destId="{C5F03362-CAB1-45A9-90CE-381CA375E281}" srcOrd="1" destOrd="0" presId="urn:microsoft.com/office/officeart/2005/8/layout/vList5"/>
    <dgm:cxn modelId="{156F0EA2-BA20-4AC9-8FDB-B930E4E12850}" type="presParOf" srcId="{05F0FCB0-221B-440B-AA06-4EC1938B35A6}" destId="{24C43422-B621-4BBE-ABED-74220C7D57A8}" srcOrd="1" destOrd="0" presId="urn:microsoft.com/office/officeart/2005/8/layout/vList5"/>
    <dgm:cxn modelId="{38C36E0E-64B7-4272-96F2-B8CB1D70C1C7}" type="presParOf" srcId="{05F0FCB0-221B-440B-AA06-4EC1938B35A6}" destId="{3DCA97F8-A28D-4355-8410-A0750325D310}" srcOrd="2" destOrd="0" presId="urn:microsoft.com/office/officeart/2005/8/layout/vList5"/>
    <dgm:cxn modelId="{BA1BFEA6-84C9-4644-946C-D02B80BF99FC}" type="presParOf" srcId="{3DCA97F8-A28D-4355-8410-A0750325D310}" destId="{FBD321A5-96D0-4687-BF5A-EB858C6F3F69}" srcOrd="0" destOrd="0" presId="urn:microsoft.com/office/officeart/2005/8/layout/vList5"/>
    <dgm:cxn modelId="{040C3C99-6CE9-4503-8E8F-7A5F867086F3}" type="presParOf" srcId="{3DCA97F8-A28D-4355-8410-A0750325D310}" destId="{FA9AAFB0-1911-4F08-A980-AED0BE91F2E0}" srcOrd="1" destOrd="0" presId="urn:microsoft.com/office/officeart/2005/8/layout/vList5"/>
    <dgm:cxn modelId="{A32D5FCC-CFBF-4B4C-9DD0-95F673A55748}" type="presParOf" srcId="{05F0FCB0-221B-440B-AA06-4EC1938B35A6}" destId="{80C2A7E0-02B5-40E0-BB01-C2752EFD043F}" srcOrd="3" destOrd="0" presId="urn:microsoft.com/office/officeart/2005/8/layout/vList5"/>
    <dgm:cxn modelId="{2E71AB01-2191-4FE2-85BC-6A45073CD242}" type="presParOf" srcId="{05F0FCB0-221B-440B-AA06-4EC1938B35A6}" destId="{5560917F-9217-4130-9E2C-D2A9DC89B417}" srcOrd="4" destOrd="0" presId="urn:microsoft.com/office/officeart/2005/8/layout/vList5"/>
    <dgm:cxn modelId="{BC1C16A3-3341-412B-A0A6-D617948363B7}" type="presParOf" srcId="{5560917F-9217-4130-9E2C-D2A9DC89B417}" destId="{E6A90D33-645B-47EF-8721-11D0115FDFB0}" srcOrd="0" destOrd="0" presId="urn:microsoft.com/office/officeart/2005/8/layout/vList5"/>
    <dgm:cxn modelId="{2C52FC96-933A-4042-8A38-C2A72F795489}" type="presParOf" srcId="{5560917F-9217-4130-9E2C-D2A9DC89B417}" destId="{2F7A7AC8-18C6-4FC1-9E7D-F0C8F0C3FEA8}"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0889F-7837-4F3B-BEDF-5E8428672264}">
      <dsp:nvSpPr>
        <dsp:cNvPr id="0" name=""/>
        <dsp:cNvSpPr/>
      </dsp:nvSpPr>
      <dsp:spPr>
        <a:xfrm rot="10800000">
          <a:off x="79566" y="144819"/>
          <a:ext cx="8685081" cy="1780781"/>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Составление проекта бюджета: </a:t>
          </a:r>
          <a:r>
            <a:rPr lang="ru-RU" sz="1400" b="0" kern="120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a:t>
          </a:r>
          <a:r>
            <a:rPr lang="ru-RU" sz="1400" b="1" kern="1200" dirty="0" smtClean="0">
              <a:latin typeface="Times New Roman" pitchFamily="18" charset="0"/>
              <a:cs typeface="Times New Roman" pitchFamily="18" charset="0"/>
            </a:rPr>
            <a:t>года</a:t>
          </a:r>
          <a:endParaRPr lang="ru-RU" sz="1400" b="1" kern="1200" dirty="0">
            <a:latin typeface="Times New Roman" pitchFamily="18" charset="0"/>
            <a:cs typeface="Times New Roman" pitchFamily="18" charset="0"/>
          </a:endParaRPr>
        </a:p>
      </dsp:txBody>
      <dsp:txXfrm rot="10800000">
        <a:off x="524761" y="144819"/>
        <a:ext cx="8239886" cy="1780781"/>
      </dsp:txXfrm>
    </dsp:sp>
    <dsp:sp modelId="{A8089EEA-09BE-427C-AE8E-1FADE52D929D}">
      <dsp:nvSpPr>
        <dsp:cNvPr id="0" name=""/>
        <dsp:cNvSpPr/>
      </dsp:nvSpPr>
      <dsp:spPr>
        <a:xfrm>
          <a:off x="28475" y="471433"/>
          <a:ext cx="1003399"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3F70C69E-8B83-46C9-96E1-ECCE953BDD38}">
      <dsp:nvSpPr>
        <dsp:cNvPr id="0" name=""/>
        <dsp:cNvSpPr/>
      </dsp:nvSpPr>
      <dsp:spPr>
        <a:xfrm rot="10800000">
          <a:off x="576018" y="2142592"/>
          <a:ext cx="8208957" cy="989615"/>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53340" rIns="99568" bIns="53340" numCol="1" spcCol="1270" anchor="ctr" anchorCtr="0">
          <a:noAutofit/>
        </a:bodyPr>
        <a:lstStyle/>
        <a:p>
          <a:pPr lvl="0" algn="ctr" defTabSz="622300">
            <a:lnSpc>
              <a:spcPct val="90000"/>
            </a:lnSpc>
            <a:spcBef>
              <a:spcPct val="0"/>
            </a:spcBef>
            <a:spcAft>
              <a:spcPct val="35000"/>
            </a:spcAft>
          </a:pPr>
          <a:r>
            <a:rPr lang="ru-RU" sz="1400" b="1" i="0" kern="1200" dirty="0" smtClean="0">
              <a:latin typeface="Times New Roman" pitchFamily="18" charset="0"/>
              <a:cs typeface="Times New Roman" pitchFamily="18" charset="0"/>
            </a:rPr>
            <a:t>         </a:t>
          </a:r>
          <a:r>
            <a:rPr lang="ru-RU" sz="2000" b="1" i="0" kern="1200" dirty="0" smtClean="0">
              <a:latin typeface="Times New Roman" pitchFamily="18" charset="0"/>
              <a:cs typeface="Times New Roman" pitchFamily="18" charset="0"/>
            </a:rPr>
            <a:t>Рассмотрение проекта  бюджета: </a:t>
          </a:r>
          <a:r>
            <a:rPr lang="ru-RU" sz="1400" b="0" i="0" kern="120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kern="1200" dirty="0">
            <a:latin typeface="Times New Roman" pitchFamily="18" charset="0"/>
            <a:cs typeface="Times New Roman" pitchFamily="18" charset="0"/>
          </a:endParaRPr>
        </a:p>
      </dsp:txBody>
      <dsp:txXfrm rot="10800000">
        <a:off x="823422" y="2142592"/>
        <a:ext cx="7961553" cy="989615"/>
      </dsp:txXfrm>
    </dsp:sp>
    <dsp:sp modelId="{0C8B3519-D3B1-46D5-9FDA-31CE5A5E172E}">
      <dsp:nvSpPr>
        <dsp:cNvPr id="0" name=""/>
        <dsp:cNvSpPr/>
      </dsp:nvSpPr>
      <dsp:spPr>
        <a:xfrm>
          <a:off x="0" y="2054630"/>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8D0BB630-654C-4C6B-B89B-BEB5A0D78B6C}">
      <dsp:nvSpPr>
        <dsp:cNvPr id="0" name=""/>
        <dsp:cNvSpPr/>
      </dsp:nvSpPr>
      <dsp:spPr>
        <a:xfrm rot="10800000">
          <a:off x="576076" y="3348117"/>
          <a:ext cx="8208899" cy="1031762"/>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100000"/>
            </a:lnSpc>
            <a:spcBef>
              <a:spcPct val="0"/>
            </a:spcBef>
            <a:spcAft>
              <a:spcPts val="600"/>
            </a:spcAft>
          </a:pPr>
          <a:r>
            <a:rPr lang="ru-RU" sz="2000" b="1" kern="1200" dirty="0" smtClean="0">
              <a:latin typeface="Times New Roman" pitchFamily="18" charset="0"/>
              <a:cs typeface="Times New Roman" pitchFamily="18" charset="0"/>
            </a:rPr>
            <a:t>Утверждение бюджета: </a:t>
          </a:r>
          <a:r>
            <a:rPr lang="ru-RU" sz="1400" b="0" kern="120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kern="1200" dirty="0" smtClean="0">
              <a:latin typeface="Times New Roman" pitchFamily="18" charset="0"/>
              <a:cs typeface="Times New Roman" pitchFamily="18" charset="0"/>
            </a:rPr>
            <a:t>                              </a:t>
          </a:r>
          <a:r>
            <a:rPr lang="ru-RU" sz="1400" b="0" kern="1200" dirty="0" smtClean="0">
              <a:latin typeface="Times New Roman" pitchFamily="18" charset="0"/>
              <a:cs typeface="Times New Roman" pitchFamily="18" charset="0"/>
            </a:rPr>
            <a:t>городского округа город Рыбинск</a:t>
          </a:r>
          <a:endParaRPr lang="ru-RU" sz="1400" b="0" kern="1200" dirty="0">
            <a:latin typeface="Times New Roman" pitchFamily="18" charset="0"/>
            <a:cs typeface="Times New Roman" pitchFamily="18" charset="0"/>
          </a:endParaRPr>
        </a:p>
      </dsp:txBody>
      <dsp:txXfrm rot="10800000">
        <a:off x="834016" y="3348117"/>
        <a:ext cx="7950959" cy="1031762"/>
      </dsp:txXfrm>
    </dsp:sp>
    <dsp:sp modelId="{8BDCD910-4963-46D2-A837-F11FDF05E24C}">
      <dsp:nvSpPr>
        <dsp:cNvPr id="0" name=""/>
        <dsp:cNvSpPr/>
      </dsp:nvSpPr>
      <dsp:spPr>
        <a:xfrm>
          <a:off x="0" y="3386808"/>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47A2-5393-48EB-AE9F-D45F1FDC57D1}">
      <dsp:nvSpPr>
        <dsp:cNvPr id="0" name=""/>
        <dsp:cNvSpPr/>
      </dsp:nvSpPr>
      <dsp:spPr>
        <a:xfrm>
          <a:off x="0" y="0"/>
          <a:ext cx="8712967" cy="73808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ПРОЕКТ БЮДЖЕТА МУНИЦИПАЛЬНОГО ОБРАЗОВАНИЯ СОСТАВЛЯЕТСЯ НА ОСНОВЕ</a:t>
          </a:r>
          <a:endParaRPr lang="ru-RU" sz="2000" kern="1200" dirty="0">
            <a:latin typeface="Times New Roman" pitchFamily="18" charset="0"/>
            <a:cs typeface="Times New Roman" pitchFamily="18" charset="0"/>
          </a:endParaRPr>
        </a:p>
      </dsp:txBody>
      <dsp:txXfrm>
        <a:off x="21618" y="21618"/>
        <a:ext cx="8669731" cy="694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9B5E-1B61-49CB-9A64-31A495D85EE2}">
      <dsp:nvSpPr>
        <dsp:cNvPr id="0" name=""/>
        <dsp:cNvSpPr/>
      </dsp:nvSpPr>
      <dsp:spPr>
        <a:xfrm>
          <a:off x="0" y="-3"/>
          <a:ext cx="8785225" cy="53045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ПРИОРИТЕТЫ БЮДЖЕТНОЙ ПОЛИТИКИ</a:t>
          </a:r>
          <a:endParaRPr lang="ru-RU" sz="2000" kern="1200" dirty="0">
            <a:solidFill>
              <a:schemeClr val="tx1"/>
            </a:solidFill>
            <a:latin typeface="Times New Roman" pitchFamily="18" charset="0"/>
            <a:cs typeface="Times New Roman" pitchFamily="18" charset="0"/>
          </a:endParaRPr>
        </a:p>
      </dsp:txBody>
      <dsp:txXfrm>
        <a:off x="0" y="-3"/>
        <a:ext cx="8785225" cy="530459"/>
      </dsp:txXfrm>
    </dsp:sp>
    <dsp:sp modelId="{5B49DF3F-1C0A-41FA-BFB5-3B3BAF36BA4B}">
      <dsp:nvSpPr>
        <dsp:cNvPr id="0" name=""/>
        <dsp:cNvSpPr/>
      </dsp:nvSpPr>
      <dsp:spPr>
        <a:xfrm>
          <a:off x="0" y="547964"/>
          <a:ext cx="1713719" cy="173264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ИСПОЛНЕНИЕ СОЦИАЛЬНЫХ ОБЯЗАТЕЛЬСТВ</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0" y="547964"/>
        <a:ext cx="1713719" cy="1732648"/>
      </dsp:txXfrm>
    </dsp:sp>
    <dsp:sp modelId="{37611179-8CFC-48B3-AA7D-8F07321C6104}">
      <dsp:nvSpPr>
        <dsp:cNvPr id="0" name=""/>
        <dsp:cNvSpPr/>
      </dsp:nvSpPr>
      <dsp:spPr>
        <a:xfrm>
          <a:off x="1715277"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РЕАЛИЗАЦИЯ УКАЗОВ ПРЕЗИДЕНТА РОССИЙСКОЙ ФЕДЕРАЦИИ</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1715277" y="529670"/>
        <a:ext cx="1713719" cy="1769236"/>
      </dsp:txXfrm>
    </dsp:sp>
    <dsp:sp modelId="{15414B67-0B40-47C4-A335-E0EAF1916E11}">
      <dsp:nvSpPr>
        <dsp:cNvPr id="0" name=""/>
        <dsp:cNvSpPr/>
      </dsp:nvSpPr>
      <dsp:spPr>
        <a:xfrm>
          <a:off x="3414961"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ПОВЫШЕНИЕ УСТОЙЧИВОСТИ БЮДЖЕТНОЙ СИСТЕМЫ</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3414961" y="529670"/>
        <a:ext cx="1713719" cy="1769236"/>
      </dsp:txXfrm>
    </dsp:sp>
    <dsp:sp modelId="{68214017-E750-4B63-A130-324A8ED3D9B1}">
      <dsp:nvSpPr>
        <dsp:cNvPr id="0" name=""/>
        <dsp:cNvSpPr/>
      </dsp:nvSpPr>
      <dsp:spPr>
        <a:xfrm>
          <a:off x="5128680"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ПОВЫШЕНИЕ ЭФФЕКТИВНОСТИ РАСХОДОВ</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5128680" y="529670"/>
        <a:ext cx="1713719" cy="1769236"/>
      </dsp:txXfrm>
    </dsp:sp>
    <dsp:sp modelId="{902CB74B-7CF1-48E0-9101-806AA6418688}">
      <dsp:nvSpPr>
        <dsp:cNvPr id="0" name=""/>
        <dsp:cNvSpPr/>
      </dsp:nvSpPr>
      <dsp:spPr>
        <a:xfrm>
          <a:off x="6842400" y="529670"/>
          <a:ext cx="1923667"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4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4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400" i="1" kern="1200" dirty="0" smtClean="0">
              <a:latin typeface="Times New Roman" pitchFamily="18" charset="0"/>
              <a:cs typeface="Times New Roman" pitchFamily="18" charset="0"/>
            </a:rPr>
            <a:t>ПОВЫШЕНИЕ СБАЛАНСИРОВАННОСТИ БЮДЖЕТА, ЭФФЕКТИВНОЕ ОБСЛУЖИВАНИЕ И СОКРАЩЕНИЕ МУНИЦИПАЛЬНОГО ДОЛГА</a:t>
          </a:r>
        </a:p>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6842400" y="529670"/>
        <a:ext cx="1923667" cy="1769236"/>
      </dsp:txXfrm>
    </dsp:sp>
    <dsp:sp modelId="{78CDC636-D8F3-4080-9BD0-17AFB1CC7D91}">
      <dsp:nvSpPr>
        <dsp:cNvPr id="0" name=""/>
        <dsp:cNvSpPr/>
      </dsp:nvSpPr>
      <dsp:spPr>
        <a:xfrm flipV="1">
          <a:off x="0" y="2250550"/>
          <a:ext cx="8785225" cy="574142"/>
        </a:xfrm>
        <a:prstGeom prst="triangl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28A9-086C-4AB0-9BB3-7B78F9CA19C8}">
      <dsp:nvSpPr>
        <dsp:cNvPr id="0" name=""/>
        <dsp:cNvSpPr/>
      </dsp:nvSpPr>
      <dsp:spPr>
        <a:xfrm>
          <a:off x="448014" y="99720"/>
          <a:ext cx="7256359" cy="868651"/>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u-RU" sz="2400" kern="1200" dirty="0" smtClean="0">
              <a:solidFill>
                <a:sysClr val="window" lastClr="FFFFFF"/>
              </a:solidFill>
              <a:latin typeface="Times New Roman" panose="02020603050405020304" pitchFamily="18" charset="0"/>
              <a:ea typeface="+mn-ea"/>
              <a:cs typeface="Times New Roman" panose="02020603050405020304" pitchFamily="18" charset="0"/>
            </a:rPr>
            <a:t>Доходы бюджета – безвозмездные и безвозвратные поступления денежных средств в бюджет.</a:t>
          </a:r>
          <a:endParaRPr lang="ru-RU"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90418" y="142124"/>
        <a:ext cx="7171551" cy="783843"/>
      </dsp:txXfrm>
    </dsp:sp>
    <dsp:sp modelId="{2A42BF92-E0CA-4C74-94D9-9AE3F4260038}">
      <dsp:nvSpPr>
        <dsp:cNvPr id="0" name=""/>
        <dsp:cNvSpPr/>
      </dsp:nvSpPr>
      <dsp:spPr>
        <a:xfrm rot="4932863">
          <a:off x="3112924" y="2140365"/>
          <a:ext cx="2365796" cy="0"/>
        </a:xfrm>
        <a:custGeom>
          <a:avLst/>
          <a:gdLst/>
          <a:ahLst/>
          <a:cxnLst/>
          <a:rect l="0" t="0" r="0" b="0"/>
          <a:pathLst>
            <a:path>
              <a:moveTo>
                <a:pt x="0" y="0"/>
              </a:moveTo>
              <a:lnTo>
                <a:pt x="3209246"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A7E70BED-E9F9-4186-91D6-4C4AD5C34513}">
      <dsp:nvSpPr>
        <dsp:cNvPr id="0" name=""/>
        <dsp:cNvSpPr/>
      </dsp:nvSpPr>
      <dsp:spPr>
        <a:xfrm>
          <a:off x="3250699" y="3312360"/>
          <a:ext cx="2521137" cy="807473"/>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ru-RU" sz="2300" kern="1200" dirty="0" smtClean="0">
              <a:solidFill>
                <a:sysClr val="window" lastClr="FFFFFF"/>
              </a:solidFill>
              <a:latin typeface="Times New Roman" panose="02020603050405020304" pitchFamily="18" charset="0"/>
              <a:ea typeface="+mn-ea"/>
              <a:cs typeface="Times New Roman" panose="02020603050405020304" pitchFamily="18" charset="0"/>
            </a:rPr>
            <a:t>Безвозмездные поступления</a:t>
          </a:r>
          <a:endParaRPr lang="ru-RU" sz="23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290117" y="3351778"/>
        <a:ext cx="2442301" cy="728637"/>
      </dsp:txXfrm>
    </dsp:sp>
    <dsp:sp modelId="{0999DAA6-78E7-4C62-AD9F-BB89E1F317A5}">
      <dsp:nvSpPr>
        <dsp:cNvPr id="0" name=""/>
        <dsp:cNvSpPr/>
      </dsp:nvSpPr>
      <dsp:spPr>
        <a:xfrm rot="9310441">
          <a:off x="2719875" y="1060257"/>
          <a:ext cx="437695" cy="0"/>
        </a:xfrm>
        <a:custGeom>
          <a:avLst/>
          <a:gdLst/>
          <a:ahLst/>
          <a:cxnLst/>
          <a:rect l="0" t="0" r="0" b="0"/>
          <a:pathLst>
            <a:path>
              <a:moveTo>
                <a:pt x="0" y="0"/>
              </a:moveTo>
              <a:lnTo>
                <a:pt x="526492"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A1F9C609-4FDF-427E-A3A7-017CF8E0D1F8}">
      <dsp:nvSpPr>
        <dsp:cNvPr id="0" name=""/>
        <dsp:cNvSpPr/>
      </dsp:nvSpPr>
      <dsp:spPr>
        <a:xfrm>
          <a:off x="87118" y="1152143"/>
          <a:ext cx="3264604" cy="944363"/>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ru-RU" sz="2900" kern="1200" dirty="0" smtClean="0">
              <a:solidFill>
                <a:sysClr val="window" lastClr="FFFFFF"/>
              </a:solidFill>
              <a:latin typeface="Times New Roman" panose="02020603050405020304" pitchFamily="18" charset="0"/>
              <a:ea typeface="+mn-ea"/>
              <a:cs typeface="Times New Roman" panose="02020603050405020304" pitchFamily="18" charset="0"/>
            </a:rPr>
            <a:t>Налоговые доходы</a:t>
          </a:r>
          <a:endParaRPr lang="ru-RU" sz="29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33218" y="1198243"/>
        <a:ext cx="3172404" cy="852163"/>
      </dsp:txXfrm>
    </dsp:sp>
    <dsp:sp modelId="{BF1427F8-47F7-429E-8B9A-D7AD3446727D}">
      <dsp:nvSpPr>
        <dsp:cNvPr id="0" name=""/>
        <dsp:cNvSpPr/>
      </dsp:nvSpPr>
      <dsp:spPr>
        <a:xfrm rot="1862305">
          <a:off x="4762425" y="1096254"/>
          <a:ext cx="496041" cy="0"/>
        </a:xfrm>
        <a:custGeom>
          <a:avLst/>
          <a:gdLst/>
          <a:ahLst/>
          <a:cxnLst/>
          <a:rect l="0" t="0" r="0" b="0"/>
          <a:pathLst>
            <a:path>
              <a:moveTo>
                <a:pt x="0" y="0"/>
              </a:moveTo>
              <a:lnTo>
                <a:pt x="960015"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341F0CCF-4C81-46C6-BAD1-DDC17631079D}">
      <dsp:nvSpPr>
        <dsp:cNvPr id="0" name=""/>
        <dsp:cNvSpPr/>
      </dsp:nvSpPr>
      <dsp:spPr>
        <a:xfrm>
          <a:off x="4494561" y="1224136"/>
          <a:ext cx="3017439" cy="939158"/>
        </a:xfrm>
        <a:prstGeom prst="roundRect">
          <a:avLst/>
        </a:prstGeom>
        <a:gradFill rotWithShape="0">
          <a:gsLst>
            <a:gs pos="0">
              <a:srgbClr val="2787A0"/>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ru-RU" sz="2700" kern="1200" dirty="0" smtClean="0">
              <a:solidFill>
                <a:sysClr val="window" lastClr="FFFFFF"/>
              </a:solidFill>
              <a:latin typeface="Times New Roman" panose="02020603050405020304" pitchFamily="18" charset="0"/>
              <a:ea typeface="+mn-ea"/>
              <a:cs typeface="Times New Roman" panose="02020603050405020304" pitchFamily="18" charset="0"/>
            </a:rPr>
            <a:t>Неналоговые доходы</a:t>
          </a:r>
          <a:endParaRPr lang="ru-RU" sz="27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540407" y="1269982"/>
        <a:ext cx="2925747" cy="847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03362-CAB1-45A9-90CE-381CA375E281}">
      <dsp:nvSpPr>
        <dsp:cNvPr id="0" name=""/>
        <dsp:cNvSpPr/>
      </dsp:nvSpPr>
      <dsp:spPr>
        <a:xfrm rot="5400000">
          <a:off x="4346955" y="-2472251"/>
          <a:ext cx="1181534" cy="633091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от лат. </a:t>
          </a:r>
          <a:r>
            <a:rPr lang="la-Latn" sz="2000" i="1" kern="1200" dirty="0" smtClean="0">
              <a:latin typeface="Times New Roman" panose="02020603050405020304" pitchFamily="18" charset="0"/>
              <a:cs typeface="Times New Roman" panose="02020603050405020304" pitchFamily="18" charset="0"/>
            </a:rPr>
            <a:t>dotatio</a:t>
          </a:r>
          <a:r>
            <a:rPr lang="ru-RU" sz="2000" kern="1200" dirty="0" smtClean="0">
              <a:latin typeface="Times New Roman" panose="02020603050405020304" pitchFamily="18" charset="0"/>
              <a:cs typeface="Times New Roman" panose="02020603050405020304" pitchFamily="18" charset="0"/>
            </a:rPr>
            <a:t> — дар, пожертвование</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определения конкретной цели их использования</a:t>
          </a:r>
          <a:endParaRPr lang="ru-RU" sz="2000" kern="1200" dirty="0">
            <a:latin typeface="Times New Roman" panose="02020603050405020304" pitchFamily="18" charset="0"/>
            <a:cs typeface="Times New Roman" panose="02020603050405020304" pitchFamily="18" charset="0"/>
          </a:endParaRPr>
        </a:p>
      </dsp:txBody>
      <dsp:txXfrm rot="-5400000">
        <a:off x="1772263" y="160119"/>
        <a:ext cx="6273241" cy="1066178"/>
      </dsp:txXfrm>
    </dsp:sp>
    <dsp:sp modelId="{49DBD5E1-F63E-43FD-8E89-8196BD86CF53}">
      <dsp:nvSpPr>
        <dsp:cNvPr id="0" name=""/>
        <dsp:cNvSpPr/>
      </dsp:nvSpPr>
      <dsp:spPr>
        <a:xfrm>
          <a:off x="126418" y="1171"/>
          <a:ext cx="1645844" cy="138407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Дотации</a:t>
          </a:r>
          <a:endParaRPr lang="ru-RU" sz="2100" b="1" kern="1200" dirty="0"/>
        </a:p>
      </dsp:txBody>
      <dsp:txXfrm>
        <a:off x="193983" y="68736"/>
        <a:ext cx="1510714" cy="1248943"/>
      </dsp:txXfrm>
    </dsp:sp>
    <dsp:sp modelId="{FA9AAFB0-1911-4F08-A980-AED0BE91F2E0}">
      <dsp:nvSpPr>
        <dsp:cNvPr id="0" name=""/>
        <dsp:cNvSpPr/>
      </dsp:nvSpPr>
      <dsp:spPr>
        <a:xfrm rot="5400000">
          <a:off x="4338049" y="-989462"/>
          <a:ext cx="1183807" cy="63153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от лат. </a:t>
          </a:r>
          <a:r>
            <a:rPr lang="la-Latn" sz="2000" i="1" kern="1200" dirty="0" smtClean="0">
              <a:latin typeface="Times New Roman" panose="02020603050405020304" pitchFamily="18" charset="0"/>
              <a:cs typeface="Times New Roman" panose="02020603050405020304" pitchFamily="18" charset="0"/>
            </a:rPr>
            <a:t>subsidium</a:t>
          </a:r>
          <a:r>
            <a:rPr lang="ru-RU" sz="2000" kern="1200" dirty="0" smtClean="0">
              <a:latin typeface="Times New Roman" panose="02020603050405020304" pitchFamily="18" charset="0"/>
              <a:cs typeface="Times New Roman" panose="02020603050405020304" pitchFamily="18" charset="0"/>
            </a:rPr>
            <a:t> — помощь, поддержка</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межбюджетные трансферты, предоставляемые в целях софинансирования расходных обязательств нижестоящего бюджета</a:t>
          </a:r>
          <a:endParaRPr lang="ru-RU" sz="2000" kern="1200" dirty="0">
            <a:latin typeface="Times New Roman" panose="02020603050405020304" pitchFamily="18" charset="0"/>
            <a:cs typeface="Times New Roman" panose="02020603050405020304" pitchFamily="18" charset="0"/>
          </a:endParaRPr>
        </a:p>
      </dsp:txBody>
      <dsp:txXfrm rot="-5400000">
        <a:off x="1772263" y="1634113"/>
        <a:ext cx="6257592" cy="1068229"/>
      </dsp:txXfrm>
    </dsp:sp>
    <dsp:sp modelId="{FBD321A5-96D0-4687-BF5A-EB858C6F3F69}">
      <dsp:nvSpPr>
        <dsp:cNvPr id="0" name=""/>
        <dsp:cNvSpPr/>
      </dsp:nvSpPr>
      <dsp:spPr>
        <a:xfrm>
          <a:off x="126418" y="1473516"/>
          <a:ext cx="1645844" cy="1389423"/>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Субсидии</a:t>
          </a:r>
          <a:endParaRPr lang="ru-RU" sz="2100" b="1" kern="1200" dirty="0"/>
        </a:p>
      </dsp:txBody>
      <dsp:txXfrm>
        <a:off x="194244" y="1541342"/>
        <a:ext cx="1510192" cy="1253771"/>
      </dsp:txXfrm>
    </dsp:sp>
    <dsp:sp modelId="{2F7A7AC8-18C6-4FC1-9E7D-F0C8F0C3FEA8}">
      <dsp:nvSpPr>
        <dsp:cNvPr id="0" name=""/>
        <dsp:cNvSpPr/>
      </dsp:nvSpPr>
      <dsp:spPr>
        <a:xfrm rot="5400000">
          <a:off x="3928552" y="733468"/>
          <a:ext cx="1900753" cy="631700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0" kern="1200" dirty="0" smtClean="0">
              <a:latin typeface="Times New Roman" panose="02020603050405020304" pitchFamily="18" charset="0"/>
              <a:cs typeface="Times New Roman" panose="02020603050405020304" pitchFamily="18" charset="0"/>
            </a:rPr>
            <a:t>от лат. </a:t>
          </a:r>
          <a:r>
            <a:rPr lang="ru-RU" sz="1800" b="0" i="1" kern="1200" dirty="0" smtClean="0">
              <a:latin typeface="Times New Roman" panose="02020603050405020304" pitchFamily="18" charset="0"/>
              <a:cs typeface="Times New Roman" panose="02020603050405020304" pitchFamily="18" charset="0"/>
            </a:rPr>
            <a:t>subvenire</a:t>
          </a:r>
          <a:r>
            <a:rPr lang="ru-RU" sz="1800" b="0" kern="1200" dirty="0" smtClean="0">
              <a:latin typeface="Times New Roman" panose="02020603050405020304" pitchFamily="18" charset="0"/>
              <a:cs typeface="Times New Roman" panose="02020603050405020304" pitchFamily="18" charset="0"/>
            </a:rPr>
            <a:t> — приходить на помощь</a:t>
          </a:r>
          <a:endParaRPr lang="ru-RU" sz="1800" b="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b="0" kern="1200" dirty="0" smtClean="0">
              <a:latin typeface="Times New Roman" panose="02020603050405020304" pitchFamily="18" charset="0"/>
              <a:cs typeface="Times New Roman" panose="02020603050405020304" pitchFamily="18" charset="0"/>
            </a:rPr>
            <a:t>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государственных полномочий, переданных для осуществления органам местного самоуправления в установленном порядке </a:t>
          </a:r>
          <a:endParaRPr lang="ru-RU" sz="1800" b="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b="0" kern="1200" dirty="0">
            <a:latin typeface="Times New Roman" panose="02020603050405020304" pitchFamily="18" charset="0"/>
            <a:cs typeface="Times New Roman" panose="02020603050405020304" pitchFamily="18" charset="0"/>
          </a:endParaRPr>
        </a:p>
      </dsp:txBody>
      <dsp:txXfrm rot="-5400000">
        <a:off x="1720429" y="3034379"/>
        <a:ext cx="6224214" cy="1715179"/>
      </dsp:txXfrm>
    </dsp:sp>
    <dsp:sp modelId="{E6A90D33-645B-47EF-8721-11D0115FDFB0}">
      <dsp:nvSpPr>
        <dsp:cNvPr id="0" name=""/>
        <dsp:cNvSpPr/>
      </dsp:nvSpPr>
      <dsp:spPr>
        <a:xfrm>
          <a:off x="126418" y="3015857"/>
          <a:ext cx="1644237" cy="17714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Субвенции</a:t>
          </a:r>
          <a:endParaRPr lang="ru-RU" sz="2100" b="1" kern="1200" dirty="0"/>
        </a:p>
      </dsp:txBody>
      <dsp:txXfrm>
        <a:off x="206683" y="3096122"/>
        <a:ext cx="1483707" cy="161093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image" Target="../media/image29.JPG"/><Relationship Id="rId4"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0.33521</cdr:x>
      <cdr:y>0.11474</cdr:y>
    </cdr:from>
    <cdr:to>
      <cdr:x>0.87806</cdr:x>
      <cdr:y>0.24772</cdr:y>
    </cdr:to>
    <cdr:sp macro="" textlink="">
      <cdr:nvSpPr>
        <cdr:cNvPr id="3" name="TextBox 2"/>
        <cdr:cNvSpPr txBox="1"/>
      </cdr:nvSpPr>
      <cdr:spPr>
        <a:xfrm xmlns:a="http://schemas.openxmlformats.org/drawingml/2006/main">
          <a:off x="1358901" y="383540"/>
          <a:ext cx="2200624" cy="444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0.34586</cdr:x>
      <cdr:y>0.42217</cdr:y>
    </cdr:from>
    <cdr:to>
      <cdr:x>0.70175</cdr:x>
      <cdr:y>0.53826</cdr:y>
    </cdr:to>
    <cdr:sp macro="" textlink="">
      <cdr:nvSpPr>
        <cdr:cNvPr id="2" name="TextBox 1"/>
        <cdr:cNvSpPr txBox="1"/>
      </cdr:nvSpPr>
      <cdr:spPr>
        <a:xfrm xmlns:a="http://schemas.openxmlformats.org/drawingml/2006/main">
          <a:off x="1402070" y="1219212"/>
          <a:ext cx="1442721" cy="335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1465,2 </a:t>
          </a:r>
          <a:r>
            <a:rPr lang="ru-RU" b="1" dirty="0" smtClean="0">
              <a:latin typeface="Times New Roman" panose="02020603050405020304" pitchFamily="18" charset="0"/>
              <a:cs typeface="Times New Roman" panose="02020603050405020304" pitchFamily="18" charset="0"/>
            </a:rPr>
            <a:t>млн.руб.</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0.1604</cdr:x>
      <cdr:y>0.2533</cdr:y>
    </cdr:from>
    <cdr:to>
      <cdr:x>0.49875</cdr:x>
      <cdr:y>0.35181</cdr:y>
    </cdr:to>
    <cdr:sp macro="" textlink="">
      <cdr:nvSpPr>
        <cdr:cNvPr id="4" name="TextBox 3"/>
        <cdr:cNvSpPr txBox="1"/>
      </cdr:nvSpPr>
      <cdr:spPr>
        <a:xfrm xmlns:a="http://schemas.openxmlformats.org/drawingml/2006/main">
          <a:off x="650236" y="731519"/>
          <a:ext cx="1371617" cy="284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360,8 </a:t>
          </a:r>
          <a:r>
            <a:rPr lang="ru-RU" b="1" dirty="0" smtClean="0">
              <a:latin typeface="Times New Roman" panose="02020603050405020304" pitchFamily="18" charset="0"/>
              <a:cs typeface="Times New Roman" panose="02020603050405020304" pitchFamily="18" charset="0"/>
            </a:rPr>
            <a:t>млн.руб.</a:t>
          </a:r>
          <a:endParaRPr lang="ru-RU" b="1" dirty="0">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0.37812</cdr:x>
      <cdr:y>0.3242</cdr:y>
    </cdr:from>
    <cdr:to>
      <cdr:x>0.54259</cdr:x>
      <cdr:y>0.43852</cdr:y>
    </cdr:to>
    <cdr:sp macro="" textlink="">
      <cdr:nvSpPr>
        <cdr:cNvPr id="2" name="Овал 1"/>
        <cdr:cNvSpPr/>
      </cdr:nvSpPr>
      <cdr:spPr>
        <a:xfrm xmlns:a="http://schemas.openxmlformats.org/drawingml/2006/main">
          <a:off x="2944333" y="1584680"/>
          <a:ext cx="1280677" cy="558786"/>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487,5</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0.11995</cdr:x>
      <cdr:y>0.77375</cdr:y>
    </cdr:from>
    <cdr:to>
      <cdr:x>0.39863</cdr:x>
      <cdr:y>0.97197</cdr:y>
    </cdr:to>
    <cdr:sp macro="" textlink="">
      <cdr:nvSpPr>
        <cdr:cNvPr id="2" name="TextBox 1"/>
        <cdr:cNvSpPr txBox="1"/>
      </cdr:nvSpPr>
      <cdr:spPr>
        <a:xfrm xmlns:a="http://schemas.openxmlformats.org/drawingml/2006/main">
          <a:off x="658907" y="2900801"/>
          <a:ext cx="1530801" cy="743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Ожидаемое</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2015 год </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1789,5 млн. 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0.39917</cdr:x>
      <cdr:y>0.77275</cdr:y>
    </cdr:from>
    <cdr:to>
      <cdr:x>0.68095</cdr:x>
      <cdr:y>0.96951</cdr:y>
    </cdr:to>
    <cdr:sp macro="" textlink="">
      <cdr:nvSpPr>
        <cdr:cNvPr id="3" name="TextBox 1"/>
        <cdr:cNvSpPr txBox="1"/>
      </cdr:nvSpPr>
      <cdr:spPr>
        <a:xfrm xmlns:a="http://schemas.openxmlformats.org/drawingml/2006/main">
          <a:off x="2192639" y="2897070"/>
          <a:ext cx="1547828" cy="7376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Прогноз</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2016 год</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1826,0 млн. 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0.04435</cdr:x>
      <cdr:y>0.01218</cdr:y>
    </cdr:from>
    <cdr:to>
      <cdr:x>0.26847</cdr:x>
      <cdr:y>0.07229</cdr:y>
    </cdr:to>
    <cdr:sp macro="" textlink="">
      <cdr:nvSpPr>
        <cdr:cNvPr id="4" name="TextBox 3"/>
        <cdr:cNvSpPr txBox="1"/>
      </cdr:nvSpPr>
      <cdr:spPr>
        <a:xfrm xmlns:a="http://schemas.openxmlformats.org/drawingml/2006/main">
          <a:off x="149372" y="41081"/>
          <a:ext cx="754868" cy="202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latin typeface="Times New Roman" panose="02020603050405020304" pitchFamily="18" charset="0"/>
              <a:cs typeface="Times New Roman" panose="02020603050405020304" pitchFamily="18" charset="0"/>
            </a:rPr>
            <a:t>млн. руб.</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0.33561</cdr:x>
      <cdr:y>0.12724</cdr:y>
    </cdr:from>
    <cdr:to>
      <cdr:x>0.49525</cdr:x>
      <cdr:y>0.15081</cdr:y>
    </cdr:to>
    <cdr:sp macro="" textlink="">
      <cdr:nvSpPr>
        <cdr:cNvPr id="5" name="Стрелка вправо 4"/>
        <cdr:cNvSpPr/>
      </cdr:nvSpPr>
      <cdr:spPr>
        <a:xfrm xmlns:a="http://schemas.openxmlformats.org/drawingml/2006/main" rot="20951331">
          <a:off x="1537806" y="491234"/>
          <a:ext cx="731520" cy="9099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0.39131</cdr:x>
      <cdr:y>0</cdr:y>
    </cdr:from>
    <cdr:to>
      <cdr:x>0.51547</cdr:x>
      <cdr:y>0.08158</cdr:y>
    </cdr:to>
    <cdr:sp macro="" textlink="">
      <cdr:nvSpPr>
        <cdr:cNvPr id="6" name="Скругленная прямоугольная выноска 5"/>
        <cdr:cNvSpPr/>
      </cdr:nvSpPr>
      <cdr:spPr>
        <a:xfrm xmlns:a="http://schemas.openxmlformats.org/drawingml/2006/main">
          <a:off x="2149464" y="0"/>
          <a:ext cx="682015" cy="305847"/>
        </a:xfrm>
        <a:prstGeom xmlns:a="http://schemas.openxmlformats.org/drawingml/2006/main" prst="wedgeRoundRectCallout">
          <a:avLst>
            <a:gd name="adj1" fmla="val -67788"/>
            <a:gd name="adj2" fmla="val 128458"/>
            <a:gd name="adj3" fmla="val 16667"/>
          </a:avLst>
        </a:prstGeom>
        <a:solidFill xmlns:a="http://schemas.openxmlformats.org/drawingml/2006/main">
          <a:schemeClr val="tx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b="1" dirty="0" smtClean="0">
              <a:solidFill>
                <a:schemeClr val="tx1"/>
              </a:solidFill>
              <a:latin typeface="Times New Roman" panose="02020603050405020304" pitchFamily="18" charset="0"/>
              <a:cs typeface="Times New Roman" panose="02020603050405020304" pitchFamily="18" charset="0"/>
            </a:rPr>
            <a:t>  2%</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0.09102</cdr:x>
      <cdr:y>0.07578</cdr:y>
    </cdr:from>
    <cdr:to>
      <cdr:x>0.19137</cdr:x>
      <cdr:y>0.13589</cdr:y>
    </cdr:to>
    <cdr:sp macro="" textlink="">
      <cdr:nvSpPr>
        <cdr:cNvPr id="4" name="TextBox 3"/>
        <cdr:cNvSpPr txBox="1"/>
      </cdr:nvSpPr>
      <cdr:spPr>
        <a:xfrm xmlns:a="http://schemas.openxmlformats.org/drawingml/2006/main">
          <a:off x="792561" y="351069"/>
          <a:ext cx="873679" cy="278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Times New Roman" panose="02020603050405020304" pitchFamily="18" charset="0"/>
              <a:cs typeface="Times New Roman" panose="02020603050405020304" pitchFamily="18" charset="0"/>
            </a:rPr>
            <a:t>млн.руб.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0.15636</cdr:x>
      <cdr:y>0.8662</cdr:y>
    </cdr:from>
    <cdr:to>
      <cdr:x>0.54142</cdr:x>
      <cdr:y>0.93558</cdr:y>
    </cdr:to>
    <cdr:sp macro="" textlink="">
      <cdr:nvSpPr>
        <cdr:cNvPr id="2" name="TextBox 1"/>
        <cdr:cNvSpPr txBox="1"/>
      </cdr:nvSpPr>
      <cdr:spPr>
        <a:xfrm xmlns:a="http://schemas.openxmlformats.org/drawingml/2006/main">
          <a:off x="1361440" y="4439920"/>
          <a:ext cx="3352800" cy="35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600" b="1" dirty="0" smtClean="0">
              <a:latin typeface="Times New Roman" panose="02020603050405020304" pitchFamily="18" charset="0"/>
              <a:cs typeface="Times New Roman" panose="02020603050405020304" pitchFamily="18" charset="0"/>
            </a:rPr>
            <a:t>Налог на имущество физических лиц</a:t>
          </a: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0.58226</cdr:x>
      <cdr:y>0.86868</cdr:y>
    </cdr:from>
    <cdr:to>
      <cdr:x>0.85064</cdr:x>
      <cdr:y>0.91576</cdr:y>
    </cdr:to>
    <cdr:sp macro="" textlink="">
      <cdr:nvSpPr>
        <cdr:cNvPr id="3" name="TextBox 2"/>
        <cdr:cNvSpPr txBox="1"/>
      </cdr:nvSpPr>
      <cdr:spPr>
        <a:xfrm xmlns:a="http://schemas.openxmlformats.org/drawingml/2006/main">
          <a:off x="5069840" y="4452620"/>
          <a:ext cx="2336800" cy="241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600" b="1" dirty="0" smtClean="0">
              <a:latin typeface="Times New Roman" panose="02020603050405020304" pitchFamily="18" charset="0"/>
              <a:cs typeface="Times New Roman" panose="02020603050405020304" pitchFamily="18" charset="0"/>
            </a:rPr>
            <a:t>Земельный налог</a:t>
          </a:r>
          <a:endParaRPr lang="ru-RU" sz="1600" b="1" dirty="0">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0.46555</cdr:x>
      <cdr:y>0.39466</cdr:y>
    </cdr:from>
    <cdr:to>
      <cdr:x>0.64552</cdr:x>
      <cdr:y>0.4909</cdr:y>
    </cdr:to>
    <cdr:sp macro="" textlink="">
      <cdr:nvSpPr>
        <cdr:cNvPr id="2" name="Овал 1"/>
        <cdr:cNvSpPr/>
      </cdr:nvSpPr>
      <cdr:spPr>
        <a:xfrm xmlns:a="http://schemas.openxmlformats.org/drawingml/2006/main">
          <a:off x="3625085" y="1929079"/>
          <a:ext cx="1401363" cy="470413"/>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4492,3</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0.4361</cdr:x>
      <cdr:y>0.40922</cdr:y>
    </cdr:from>
    <cdr:to>
      <cdr:x>0.61607</cdr:x>
      <cdr:y>0.50546</cdr:y>
    </cdr:to>
    <cdr:sp macro="" textlink="">
      <cdr:nvSpPr>
        <cdr:cNvPr id="2" name="Овал 1"/>
        <cdr:cNvSpPr/>
      </cdr:nvSpPr>
      <cdr:spPr>
        <a:xfrm xmlns:a="http://schemas.openxmlformats.org/drawingml/2006/main">
          <a:off x="3797194" y="2000219"/>
          <a:ext cx="1567021" cy="470412"/>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4492,3</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0.35575</cdr:x>
      <cdr:y>0.83425</cdr:y>
    </cdr:from>
    <cdr:to>
      <cdr:x>0.86471</cdr:x>
      <cdr:y>0.90535</cdr:y>
    </cdr:to>
    <cdr:sp macro="" textlink="">
      <cdr:nvSpPr>
        <cdr:cNvPr id="2" name="TextBox 1"/>
        <cdr:cNvSpPr txBox="1"/>
      </cdr:nvSpPr>
      <cdr:spPr>
        <a:xfrm xmlns:a="http://schemas.openxmlformats.org/drawingml/2006/main">
          <a:off x="3002498" y="4077741"/>
          <a:ext cx="4295547" cy="347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ru-RU" sz="1400" b="1" dirty="0" smtClean="0">
              <a:latin typeface="Times New Roman" panose="02020603050405020304" pitchFamily="18" charset="0"/>
              <a:cs typeface="Times New Roman" panose="02020603050405020304" pitchFamily="18" charset="0"/>
            </a:rPr>
            <a:t>1139,0 </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32,0%</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 Социальная поддержка населения</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0.61213</cdr:x>
      <cdr:y>0.21299</cdr:y>
    </cdr:from>
    <cdr:to>
      <cdr:x>0.93451</cdr:x>
      <cdr:y>0.29052</cdr:y>
    </cdr:to>
    <cdr:sp macro="" textlink="">
      <cdr:nvSpPr>
        <cdr:cNvPr id="3" name="TextBox 1"/>
        <cdr:cNvSpPr txBox="1"/>
      </cdr:nvSpPr>
      <cdr:spPr>
        <a:xfrm xmlns:a="http://schemas.openxmlformats.org/drawingml/2006/main">
          <a:off x="5166360" y="1041082"/>
          <a:ext cx="2720790" cy="378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1942</a:t>
          </a:r>
          <a:r>
            <a:rPr lang="en-US" dirty="0" smtClean="0"/>
            <a:t>,</a:t>
          </a:r>
          <a:r>
            <a:rPr lang="ru-RU" dirty="0" smtClean="0"/>
            <a:t>2</a:t>
          </a:r>
          <a:r>
            <a:rPr lang="en-US" dirty="0" smtClean="0"/>
            <a:t> (</a:t>
          </a:r>
          <a:r>
            <a:rPr lang="ru-RU" dirty="0" smtClean="0"/>
            <a:t>54,5%</a:t>
          </a:r>
          <a:r>
            <a:rPr lang="en-US" dirty="0" smtClean="0"/>
            <a:t>)</a:t>
          </a:r>
          <a:r>
            <a:rPr lang="ru-RU" dirty="0" smtClean="0"/>
            <a:t>  Образование</a:t>
          </a:r>
          <a:endParaRPr lang="ru-RU" dirty="0"/>
        </a:p>
      </cdr:txBody>
    </cdr:sp>
  </cdr:relSizeAnchor>
  <cdr:relSizeAnchor xmlns:cdr="http://schemas.openxmlformats.org/drawingml/2006/chartDrawing">
    <cdr:from>
      <cdr:x>0.61972</cdr:x>
      <cdr:y>0.44683</cdr:y>
    </cdr:from>
    <cdr:to>
      <cdr:x>0.94665</cdr:x>
      <cdr:y>0.51688</cdr:y>
    </cdr:to>
    <cdr:sp macro="" textlink="">
      <cdr:nvSpPr>
        <cdr:cNvPr id="4" name="TextBox 1"/>
        <cdr:cNvSpPr txBox="1"/>
      </cdr:nvSpPr>
      <cdr:spPr>
        <a:xfrm xmlns:a="http://schemas.openxmlformats.org/drawingml/2006/main">
          <a:off x="5230368" y="2184082"/>
          <a:ext cx="2759256" cy="342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173</a:t>
          </a:r>
          <a:r>
            <a:rPr lang="en-US" dirty="0" smtClean="0"/>
            <a:t>,</a:t>
          </a:r>
          <a:r>
            <a:rPr lang="ru-RU" dirty="0" smtClean="0"/>
            <a:t>2</a:t>
          </a:r>
          <a:r>
            <a:rPr lang="en-US" dirty="0" smtClean="0"/>
            <a:t> (</a:t>
          </a:r>
          <a:r>
            <a:rPr lang="ru-RU" dirty="0" smtClean="0"/>
            <a:t>4,9%</a:t>
          </a:r>
          <a:r>
            <a:rPr lang="en-US" dirty="0"/>
            <a:t>) </a:t>
          </a:r>
          <a:r>
            <a:rPr lang="ru-RU" dirty="0" smtClean="0"/>
            <a:t>  Культура</a:t>
          </a:r>
          <a:r>
            <a:rPr lang="ru-RU" dirty="0"/>
            <a:t>, </a:t>
          </a:r>
          <a:r>
            <a:rPr lang="ru-RU" dirty="0" smtClean="0"/>
            <a:t>СМИ</a:t>
          </a:r>
          <a:endParaRPr lang="ru-RU" dirty="0"/>
        </a:p>
      </cdr:txBody>
    </cdr:sp>
  </cdr:relSizeAnchor>
  <cdr:relSizeAnchor xmlns:cdr="http://schemas.openxmlformats.org/drawingml/2006/chartDrawing">
    <cdr:from>
      <cdr:x>0.54369</cdr:x>
      <cdr:y>0.68255</cdr:y>
    </cdr:from>
    <cdr:to>
      <cdr:x>0.92007</cdr:x>
      <cdr:y>0.75447</cdr:y>
    </cdr:to>
    <cdr:sp macro="" textlink="">
      <cdr:nvSpPr>
        <cdr:cNvPr id="5" name="TextBox 1"/>
        <cdr:cNvSpPr txBox="1"/>
      </cdr:nvSpPr>
      <cdr:spPr>
        <a:xfrm xmlns:a="http://schemas.openxmlformats.org/drawingml/2006/main">
          <a:off x="4588703" y="3336226"/>
          <a:ext cx="3176642" cy="3515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306,1 </a:t>
          </a:r>
          <a:r>
            <a:rPr lang="en-US" dirty="0" smtClean="0"/>
            <a:t>(</a:t>
          </a:r>
          <a:r>
            <a:rPr lang="ru-RU" dirty="0" smtClean="0"/>
            <a:t>8,6%</a:t>
          </a:r>
          <a:r>
            <a:rPr lang="en-US" dirty="0" smtClean="0"/>
            <a:t>)</a:t>
          </a:r>
          <a:r>
            <a:rPr lang="ru-RU" dirty="0" smtClean="0"/>
            <a:t>  Физическая культура</a:t>
          </a:r>
          <a:endParaRPr lang="ru-RU" dirty="0"/>
        </a:p>
      </cdr:txBody>
    </cdr:sp>
  </cdr:relSizeAnchor>
  <cdr:relSizeAnchor xmlns:cdr="http://schemas.openxmlformats.org/drawingml/2006/chartDrawing">
    <cdr:from>
      <cdr:x>0.65287</cdr:x>
      <cdr:y>0.3199</cdr:y>
    </cdr:from>
    <cdr:to>
      <cdr:x>0.76187</cdr:x>
      <cdr:y>0.44766</cdr:y>
    </cdr:to>
    <cdr:pic>
      <cdr:nvPicPr>
        <cdr:cNvPr id="6" name="Рисунок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510177" y="1563624"/>
          <a:ext cx="919908" cy="624522"/>
        </a:xfrm>
        <a:prstGeom xmlns:a="http://schemas.openxmlformats.org/drawingml/2006/main" prst="rect">
          <a:avLst/>
        </a:prstGeom>
      </cdr:spPr>
    </cdr:pic>
  </cdr:relSizeAnchor>
  <cdr:relSizeAnchor xmlns:cdr="http://schemas.openxmlformats.org/drawingml/2006/chartDrawing">
    <cdr:from>
      <cdr:x>0.36511</cdr:x>
      <cdr:y>0.68525</cdr:y>
    </cdr:from>
    <cdr:to>
      <cdr:x>0.48212</cdr:x>
      <cdr:y>0.83061</cdr:y>
    </cdr:to>
    <cdr:pic>
      <cdr:nvPicPr>
        <cdr:cNvPr id="10" name="Рисунок 9"/>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81528" y="3349434"/>
          <a:ext cx="987552" cy="710502"/>
        </a:xfrm>
        <a:prstGeom xmlns:a="http://schemas.openxmlformats.org/drawingml/2006/main" prst="rect">
          <a:avLst/>
        </a:prstGeom>
      </cdr:spPr>
    </cdr:pic>
  </cdr:relSizeAnchor>
  <cdr:relSizeAnchor xmlns:cdr="http://schemas.openxmlformats.org/drawingml/2006/chartDrawing">
    <cdr:from>
      <cdr:x>0.25317</cdr:x>
      <cdr:y>0.56518</cdr:y>
    </cdr:from>
    <cdr:to>
      <cdr:x>0.347</cdr:x>
      <cdr:y>0.89384</cdr:y>
    </cdr:to>
    <cdr:cxnSp macro="">
      <cdr:nvCxnSpPr>
        <cdr:cNvPr id="12" name="Прямая соединительная линия 11"/>
        <cdr:cNvCxnSpPr/>
      </cdr:nvCxnSpPr>
      <cdr:spPr>
        <a:xfrm xmlns:a="http://schemas.openxmlformats.org/drawingml/2006/main">
          <a:off x="2136766" y="2762570"/>
          <a:ext cx="791883" cy="160644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0.34444</cdr:x>
      <cdr:y>0.89241</cdr:y>
    </cdr:from>
    <cdr:to>
      <cdr:x>0.82114</cdr:x>
      <cdr:y>0.89616</cdr:y>
    </cdr:to>
    <cdr:cxnSp macro="">
      <cdr:nvCxnSpPr>
        <cdr:cNvPr id="14" name="Прямая соединительная линия 13"/>
        <cdr:cNvCxnSpPr/>
      </cdr:nvCxnSpPr>
      <cdr:spPr>
        <a:xfrm xmlns:a="http://schemas.openxmlformats.org/drawingml/2006/main">
          <a:off x="2907006" y="4362003"/>
          <a:ext cx="4023306" cy="1833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0.43058</cdr:x>
      <cdr:y>0.53102</cdr:y>
    </cdr:from>
    <cdr:to>
      <cdr:x>0.56663</cdr:x>
      <cdr:y>0.74137</cdr:y>
    </cdr:to>
    <cdr:cxnSp macro="">
      <cdr:nvCxnSpPr>
        <cdr:cNvPr id="17" name="Прямая соединительная линия 16"/>
        <cdr:cNvCxnSpPr/>
      </cdr:nvCxnSpPr>
      <cdr:spPr>
        <a:xfrm xmlns:a="http://schemas.openxmlformats.org/drawingml/2006/main">
          <a:off x="3634096" y="2595562"/>
          <a:ext cx="1148216" cy="102819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0.56338</cdr:x>
      <cdr:y>0.7395</cdr:y>
    </cdr:from>
    <cdr:to>
      <cdr:x>0.89924</cdr:x>
      <cdr:y>0.74137</cdr:y>
    </cdr:to>
    <cdr:cxnSp macro="">
      <cdr:nvCxnSpPr>
        <cdr:cNvPr id="19" name="Прямая соединительная линия 18"/>
        <cdr:cNvCxnSpPr/>
      </cdr:nvCxnSpPr>
      <cdr:spPr>
        <a:xfrm xmlns:a="http://schemas.openxmlformats.org/drawingml/2006/main" flipV="1">
          <a:off x="4754880" y="3614610"/>
          <a:ext cx="2834640" cy="914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0.60997</cdr:x>
      <cdr:y>0.51231</cdr:y>
    </cdr:from>
    <cdr:to>
      <cdr:x>0.92476</cdr:x>
      <cdr:y>0.51314</cdr:y>
    </cdr:to>
    <cdr:cxnSp macro="">
      <cdr:nvCxnSpPr>
        <cdr:cNvPr id="21" name="Прямая соединительная линия 20"/>
        <cdr:cNvCxnSpPr/>
      </cdr:nvCxnSpPr>
      <cdr:spPr>
        <a:xfrm xmlns:a="http://schemas.openxmlformats.org/drawingml/2006/main" flipV="1">
          <a:off x="5148072" y="2504122"/>
          <a:ext cx="2656840" cy="406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0.52113</cdr:x>
      <cdr:y>0.45889</cdr:y>
    </cdr:from>
    <cdr:to>
      <cdr:x>0.61057</cdr:x>
      <cdr:y>0.51231</cdr:y>
    </cdr:to>
    <cdr:cxnSp macro="">
      <cdr:nvCxnSpPr>
        <cdr:cNvPr id="23" name="Прямая соединительная линия 22"/>
        <cdr:cNvCxnSpPr/>
      </cdr:nvCxnSpPr>
      <cdr:spPr>
        <a:xfrm xmlns:a="http://schemas.openxmlformats.org/drawingml/2006/main">
          <a:off x="4398264" y="2243010"/>
          <a:ext cx="754888" cy="26111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0.49946</cdr:x>
      <cdr:y>0.27556</cdr:y>
    </cdr:from>
    <cdr:to>
      <cdr:x>0.89599</cdr:x>
      <cdr:y>0.28304</cdr:y>
    </cdr:to>
    <cdr:cxnSp macro="">
      <cdr:nvCxnSpPr>
        <cdr:cNvPr id="25" name="Прямая соединительная линия 24"/>
        <cdr:cNvCxnSpPr/>
      </cdr:nvCxnSpPr>
      <cdr:spPr>
        <a:xfrm xmlns:a="http://schemas.openxmlformats.org/drawingml/2006/main">
          <a:off x="4215384" y="1346898"/>
          <a:ext cx="3346704" cy="3657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0.16468</cdr:x>
      <cdr:y>0.25124</cdr:y>
    </cdr:from>
    <cdr:to>
      <cdr:x>0.37161</cdr:x>
      <cdr:y>0.37845</cdr:y>
    </cdr:to>
    <cdr:sp macro="" textlink="">
      <cdr:nvSpPr>
        <cdr:cNvPr id="29" name="Овал 28"/>
        <cdr:cNvSpPr/>
      </cdr:nvSpPr>
      <cdr:spPr>
        <a:xfrm xmlns:a="http://schemas.openxmlformats.org/drawingml/2006/main">
          <a:off x="1389888" y="1228026"/>
          <a:ext cx="1746504" cy="621792"/>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0.21885</cdr:x>
      <cdr:y>0.26433</cdr:y>
    </cdr:from>
    <cdr:to>
      <cdr:x>0.33803</cdr:x>
      <cdr:y>0.35413</cdr:y>
    </cdr:to>
    <cdr:sp macro="" textlink="">
      <cdr:nvSpPr>
        <cdr:cNvPr id="30" name="TextBox 29"/>
        <cdr:cNvSpPr txBox="1"/>
      </cdr:nvSpPr>
      <cdr:spPr>
        <a:xfrm xmlns:a="http://schemas.openxmlformats.org/drawingml/2006/main">
          <a:off x="1847088" y="1292034"/>
          <a:ext cx="1005840" cy="438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200" b="1" dirty="0" smtClean="0">
              <a:latin typeface="Times New Roman" panose="02020603050405020304" pitchFamily="18" charset="0"/>
              <a:cs typeface="Times New Roman" panose="02020603050405020304" pitchFamily="18" charset="0"/>
            </a:rPr>
            <a:t>3560,5</a:t>
          </a:r>
          <a:endParaRPr lang="ru-RU" sz="2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0.57767</cdr:x>
      <cdr:y>0.55258</cdr:y>
    </cdr:from>
    <cdr:to>
      <cdr:x>0.70591</cdr:x>
      <cdr:y>0.68091</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4897120" y="2712720"/>
          <a:ext cx="1087120" cy="630002"/>
        </a:xfrm>
        <a:prstGeom xmlns:a="http://schemas.openxmlformats.org/drawingml/2006/main" prst="rect">
          <a:avLst/>
        </a:prstGeom>
      </cdr:spPr>
    </cdr:pic>
  </cdr:relSizeAnchor>
  <cdr:relSizeAnchor xmlns:cdr="http://schemas.openxmlformats.org/drawingml/2006/chartDrawing">
    <cdr:from>
      <cdr:x>0.64838</cdr:x>
      <cdr:y>0.09106</cdr:y>
    </cdr:from>
    <cdr:to>
      <cdr:x>0.75356</cdr:x>
      <cdr:y>0.21214</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496560" y="447040"/>
          <a:ext cx="891617" cy="594412"/>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0.16468</cdr:x>
      <cdr:y>0.25124</cdr:y>
    </cdr:from>
    <cdr:to>
      <cdr:x>0.33072</cdr:x>
      <cdr:y>0.34748</cdr:y>
    </cdr:to>
    <cdr:sp macro="" textlink="">
      <cdr:nvSpPr>
        <cdr:cNvPr id="29" name="Овал 28"/>
        <cdr:cNvSpPr/>
      </cdr:nvSpPr>
      <cdr:spPr>
        <a:xfrm xmlns:a="http://schemas.openxmlformats.org/drawingml/2006/main">
          <a:off x="1389886" y="1228040"/>
          <a:ext cx="1401400" cy="470404"/>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0.19604</cdr:x>
      <cdr:y>0.25645</cdr:y>
    </cdr:from>
    <cdr:to>
      <cdr:x>0.3216</cdr:x>
      <cdr:y>0.34625</cdr:y>
    </cdr:to>
    <cdr:sp macro="" textlink="">
      <cdr:nvSpPr>
        <cdr:cNvPr id="30" name="TextBox 29"/>
        <cdr:cNvSpPr txBox="1"/>
      </cdr:nvSpPr>
      <cdr:spPr>
        <a:xfrm xmlns:a="http://schemas.openxmlformats.org/drawingml/2006/main">
          <a:off x="1654569" y="1253521"/>
          <a:ext cx="1059713" cy="438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latin typeface="Times New Roman" panose="02020603050405020304" pitchFamily="18" charset="0"/>
              <a:cs typeface="Times New Roman" panose="02020603050405020304" pitchFamily="18" charset="0"/>
            </a:rPr>
            <a:t>1</a:t>
          </a:r>
          <a:r>
            <a:rPr lang="ru-RU" sz="2000" b="1" dirty="0" smtClean="0">
              <a:latin typeface="Times New Roman" panose="02020603050405020304" pitchFamily="18" charset="0"/>
              <a:cs typeface="Times New Roman" panose="02020603050405020304" pitchFamily="18" charset="0"/>
            </a:rPr>
            <a:t>942,2</a:t>
          </a:r>
          <a:endParaRPr lang="ru-RU"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0.51739</cdr:x>
      <cdr:y>0.05013</cdr:y>
    </cdr:from>
    <cdr:to>
      <cdr:x>0.70935</cdr:x>
      <cdr:y>0.11518</cdr:y>
    </cdr:to>
    <cdr:sp macro="" textlink="">
      <cdr:nvSpPr>
        <cdr:cNvPr id="26" name="Блок-схема: альтернативный процесс 25"/>
        <cdr:cNvSpPr/>
      </cdr:nvSpPr>
      <cdr:spPr bwMode="auto">
        <a:xfrm xmlns:a="http://schemas.openxmlformats.org/drawingml/2006/main">
          <a:off x="4366726" y="245031"/>
          <a:ext cx="1620126" cy="317959"/>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56 детсадов </a:t>
          </a:r>
          <a:endParaRPr lang="ru-RU" sz="1100" dirty="0">
            <a:solidFill>
              <a:schemeClr val="tx1"/>
            </a:solidFill>
          </a:endParaRPr>
        </a:p>
      </cdr:txBody>
    </cdr:sp>
  </cdr:relSizeAnchor>
  <cdr:relSizeAnchor xmlns:cdr="http://schemas.openxmlformats.org/drawingml/2006/chartDrawing">
    <cdr:from>
      <cdr:x>0.79634</cdr:x>
      <cdr:y>0.043</cdr:y>
    </cdr:from>
    <cdr:to>
      <cdr:x>0.99804</cdr:x>
      <cdr:y>0.10588</cdr:y>
    </cdr:to>
    <cdr:sp macro="" textlink="">
      <cdr:nvSpPr>
        <cdr:cNvPr id="28" name="Блок-схема: альтернативный процесс 27"/>
        <cdr:cNvSpPr/>
      </cdr:nvSpPr>
      <cdr:spPr bwMode="auto">
        <a:xfrm xmlns:a="http://schemas.openxmlformats.org/drawingml/2006/main">
          <a:off x="6721031" y="210180"/>
          <a:ext cx="1702331" cy="307352"/>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10 295 воспитанника</a:t>
          </a:r>
          <a:endParaRPr lang="ru-RU" sz="1200" b="1" dirty="0">
            <a:solidFill>
              <a:schemeClr val="tx1"/>
            </a:solidFill>
          </a:endParaRPr>
        </a:p>
      </cdr:txBody>
    </cdr:sp>
  </cdr:relSizeAnchor>
  <cdr:relSizeAnchor xmlns:cdr="http://schemas.openxmlformats.org/drawingml/2006/chartDrawing">
    <cdr:from>
      <cdr:x>0.72304</cdr:x>
      <cdr:y>0.07967</cdr:y>
    </cdr:from>
    <cdr:to>
      <cdr:x>0.77208</cdr:x>
      <cdr:y>0.09542</cdr:y>
    </cdr:to>
    <cdr:sp macro="" textlink="">
      <cdr:nvSpPr>
        <cdr:cNvPr id="22" name="Стрелка вправо 21"/>
        <cdr:cNvSpPr/>
      </cdr:nvSpPr>
      <cdr:spPr>
        <a:xfrm xmlns:a="http://schemas.openxmlformats.org/drawingml/2006/main">
          <a:off x="6102394" y="389420"/>
          <a:ext cx="413893" cy="76985"/>
        </a:xfrm>
        <a:prstGeom xmlns:a="http://schemas.openxmlformats.org/drawingml/2006/main" prst="rightArrow">
          <a:avLst/>
        </a:prstGeom>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solidFill>
              <a:srgbClr val="00B0F0"/>
            </a:solidFill>
          </a:endParaRPr>
        </a:p>
      </cdr:txBody>
    </cdr:sp>
  </cdr:relSizeAnchor>
  <cdr:relSizeAnchor xmlns:cdr="http://schemas.openxmlformats.org/drawingml/2006/chartDrawing">
    <cdr:from>
      <cdr:x>0.73476</cdr:x>
      <cdr:y>0.17878</cdr:y>
    </cdr:from>
    <cdr:to>
      <cdr:x>0.7838</cdr:x>
      <cdr:y>0.19453</cdr:y>
    </cdr:to>
    <cdr:sp macro="" textlink="">
      <cdr:nvSpPr>
        <cdr:cNvPr id="36" name="Стрелка вправо 35"/>
        <cdr:cNvSpPr/>
      </cdr:nvSpPr>
      <cdr:spPr>
        <a:xfrm xmlns:a="http://schemas.openxmlformats.org/drawingml/2006/main">
          <a:off x="6201310" y="873882"/>
          <a:ext cx="413893" cy="76985"/>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0.49381</cdr:x>
      <cdr:y>0.15338</cdr:y>
    </cdr:from>
    <cdr:to>
      <cdr:x>0.72351</cdr:x>
      <cdr:y>0.23282</cdr:y>
    </cdr:to>
    <cdr:sp macro="" textlink="">
      <cdr:nvSpPr>
        <cdr:cNvPr id="38" name="Блок-схема: альтернативный процесс 37"/>
        <cdr:cNvSpPr/>
      </cdr:nvSpPr>
      <cdr:spPr bwMode="auto">
        <a:xfrm xmlns:a="http://schemas.openxmlformats.org/drawingml/2006/main">
          <a:off x="4167713" y="749723"/>
          <a:ext cx="1938648" cy="38829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 музыкальных </a:t>
          </a:r>
          <a:r>
            <a:rPr lang="ru-RU" sz="12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школ</a:t>
          </a:r>
          <a:endParaRPr lang="ru-RU" sz="1200" b="1" dirty="0">
            <a:solidFill>
              <a:schemeClr val="tx1"/>
            </a:solidFill>
          </a:endParaRPr>
        </a:p>
      </cdr:txBody>
    </cdr:sp>
  </cdr:relSizeAnchor>
  <cdr:relSizeAnchor xmlns:cdr="http://schemas.openxmlformats.org/drawingml/2006/chartDrawing">
    <cdr:from>
      <cdr:x>0.48919</cdr:x>
      <cdr:y>0.2595</cdr:y>
    </cdr:from>
    <cdr:to>
      <cdr:x>0.72459</cdr:x>
      <cdr:y>0.33895</cdr:y>
    </cdr:to>
    <cdr:sp macro="" textlink="">
      <cdr:nvSpPr>
        <cdr:cNvPr id="39" name="Блок-схема: альтернативный процесс 38"/>
        <cdr:cNvSpPr/>
      </cdr:nvSpPr>
      <cdr:spPr bwMode="auto">
        <a:xfrm xmlns:a="http://schemas.openxmlformats.org/drawingml/2006/main">
          <a:off x="4128688" y="1268393"/>
          <a:ext cx="1986756" cy="388345"/>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художественная школа</a:t>
          </a:r>
          <a:endParaRPr lang="ru-RU" sz="1200" b="1" dirty="0">
            <a:solidFill>
              <a:schemeClr val="tx1"/>
            </a:solidFill>
          </a:endParaRPr>
        </a:p>
      </cdr:txBody>
    </cdr:sp>
  </cdr:relSizeAnchor>
  <cdr:relSizeAnchor xmlns:cdr="http://schemas.openxmlformats.org/drawingml/2006/chartDrawing">
    <cdr:from>
      <cdr:x>0.73399</cdr:x>
      <cdr:y>0.28566</cdr:y>
    </cdr:from>
    <cdr:to>
      <cdr:x>0.78303</cdr:x>
      <cdr:y>0.30142</cdr:y>
    </cdr:to>
    <cdr:sp macro="" textlink="">
      <cdr:nvSpPr>
        <cdr:cNvPr id="40" name="Стрелка вправо 39"/>
        <cdr:cNvSpPr/>
      </cdr:nvSpPr>
      <cdr:spPr>
        <a:xfrm xmlns:a="http://schemas.openxmlformats.org/drawingml/2006/main">
          <a:off x="6194843" y="1396302"/>
          <a:ext cx="413893" cy="7703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0.79977</cdr:x>
      <cdr:y>0.13951</cdr:y>
    </cdr:from>
    <cdr:to>
      <cdr:x>0.99867</cdr:x>
      <cdr:y>0.22812</cdr:y>
    </cdr:to>
    <cdr:sp macro="" textlink="">
      <cdr:nvSpPr>
        <cdr:cNvPr id="41" name="Блок-схема: альтернативный процесс 40"/>
        <cdr:cNvSpPr/>
      </cdr:nvSpPr>
      <cdr:spPr bwMode="auto">
        <a:xfrm xmlns:a="http://schemas.openxmlformats.org/drawingml/2006/main">
          <a:off x="6749980" y="681927"/>
          <a:ext cx="1678699" cy="433118"/>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1 318 обучающийся</a:t>
          </a:r>
          <a:endParaRPr lang="ru-RU" sz="1200" b="1" dirty="0">
            <a:solidFill>
              <a:schemeClr val="tx1"/>
            </a:solidFill>
          </a:endParaRPr>
        </a:p>
      </cdr:txBody>
    </cdr:sp>
  </cdr:relSizeAnchor>
  <cdr:relSizeAnchor xmlns:cdr="http://schemas.openxmlformats.org/drawingml/2006/chartDrawing">
    <cdr:from>
      <cdr:x>0.79995</cdr:x>
      <cdr:y>0.24781</cdr:y>
    </cdr:from>
    <cdr:to>
      <cdr:x>1</cdr:x>
      <cdr:y>0.33643</cdr:y>
    </cdr:to>
    <cdr:sp macro="" textlink="">
      <cdr:nvSpPr>
        <cdr:cNvPr id="42" name="Блок-схема: альтернативный процесс 41"/>
        <cdr:cNvSpPr/>
      </cdr:nvSpPr>
      <cdr:spPr bwMode="auto">
        <a:xfrm xmlns:a="http://schemas.openxmlformats.org/drawingml/2006/main">
          <a:off x="6751507" y="1211288"/>
          <a:ext cx="1688405" cy="43316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224 обучающихся</a:t>
          </a:r>
          <a:endParaRPr lang="ru-RU" sz="1200" b="1" dirty="0">
            <a:solidFill>
              <a:schemeClr val="tx1"/>
            </a:solidFill>
          </a:endParaRPr>
        </a:p>
      </cdr:txBody>
    </cdr:sp>
  </cdr:relSizeAnchor>
  <cdr:relSizeAnchor xmlns:cdr="http://schemas.openxmlformats.org/drawingml/2006/chartDrawing">
    <cdr:from>
      <cdr:x>0.49431</cdr:x>
      <cdr:y>0.37273</cdr:y>
    </cdr:from>
    <cdr:to>
      <cdr:x>0.72971</cdr:x>
      <cdr:y>0.46093</cdr:y>
    </cdr:to>
    <cdr:sp macro="" textlink="">
      <cdr:nvSpPr>
        <cdr:cNvPr id="43" name="Блок-схема: альтернативный процесс 42"/>
        <cdr:cNvSpPr/>
      </cdr:nvSpPr>
      <cdr:spPr bwMode="auto">
        <a:xfrm xmlns:a="http://schemas.openxmlformats.org/drawingml/2006/main">
          <a:off x="4171945" y="1821873"/>
          <a:ext cx="1986755" cy="431114"/>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 общеобразовательных школ</a:t>
          </a:r>
          <a:endParaRPr lang="ru-RU" sz="1200" b="1" dirty="0">
            <a:solidFill>
              <a:schemeClr val="tx1"/>
            </a:solidFill>
          </a:endParaRPr>
        </a:p>
      </cdr:txBody>
    </cdr:sp>
  </cdr:relSizeAnchor>
  <cdr:relSizeAnchor xmlns:cdr="http://schemas.openxmlformats.org/drawingml/2006/chartDrawing">
    <cdr:from>
      <cdr:x>0.7364</cdr:x>
      <cdr:y>0.40119</cdr:y>
    </cdr:from>
    <cdr:to>
      <cdr:x>0.78544</cdr:x>
      <cdr:y>0.41694</cdr:y>
    </cdr:to>
    <cdr:sp macro="" textlink="">
      <cdr:nvSpPr>
        <cdr:cNvPr id="44" name="Стрелка вправо 43"/>
        <cdr:cNvSpPr/>
      </cdr:nvSpPr>
      <cdr:spPr>
        <a:xfrm xmlns:a="http://schemas.openxmlformats.org/drawingml/2006/main">
          <a:off x="6215171" y="1961004"/>
          <a:ext cx="413894" cy="7698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0.80078</cdr:x>
      <cdr:y>0.36487</cdr:y>
    </cdr:from>
    <cdr:to>
      <cdr:x>1</cdr:x>
      <cdr:y>0.45349</cdr:y>
    </cdr:to>
    <cdr:sp macro="" textlink="">
      <cdr:nvSpPr>
        <cdr:cNvPr id="45" name="Блок-схема: альтернативный процесс 44"/>
        <cdr:cNvSpPr/>
      </cdr:nvSpPr>
      <cdr:spPr bwMode="auto">
        <a:xfrm xmlns:a="http://schemas.openxmlformats.org/drawingml/2006/main">
          <a:off x="6758513" y="1783446"/>
          <a:ext cx="1681399" cy="43316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18 076 обучающихся</a:t>
          </a:r>
          <a:endParaRPr lang="ru-RU" sz="1200" b="1" dirty="0">
            <a:solidFill>
              <a:schemeClr val="tx1"/>
            </a:solidFill>
          </a:endParaRPr>
        </a:p>
      </cdr:txBody>
    </cdr:sp>
  </cdr:relSizeAnchor>
  <cdr:relSizeAnchor xmlns:cdr="http://schemas.openxmlformats.org/drawingml/2006/chartDrawing">
    <cdr:from>
      <cdr:x>0.49166</cdr:x>
      <cdr:y>0.48727</cdr:y>
    </cdr:from>
    <cdr:to>
      <cdr:x>0.73453</cdr:x>
      <cdr:y>0.60446</cdr:y>
    </cdr:to>
    <cdr:sp macro="" textlink="">
      <cdr:nvSpPr>
        <cdr:cNvPr id="46" name="Блок-схема: альтернативный процесс 45"/>
        <cdr:cNvSpPr/>
      </cdr:nvSpPr>
      <cdr:spPr bwMode="auto">
        <a:xfrm xmlns:a="http://schemas.openxmlformats.org/drawingml/2006/main">
          <a:off x="4149547" y="2381748"/>
          <a:ext cx="2049801" cy="572815"/>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центра дополнительного образования</a:t>
          </a:r>
          <a:endParaRPr lang="ru-RU" sz="1200" b="1" dirty="0">
            <a:solidFill>
              <a:schemeClr val="tx1"/>
            </a:solidFill>
          </a:endParaRPr>
        </a:p>
      </cdr:txBody>
    </cdr:sp>
  </cdr:relSizeAnchor>
  <cdr:relSizeAnchor xmlns:cdr="http://schemas.openxmlformats.org/drawingml/2006/chartDrawing">
    <cdr:from>
      <cdr:x>0.79856</cdr:x>
      <cdr:y>0.49987</cdr:y>
    </cdr:from>
    <cdr:to>
      <cdr:x>0.99778</cdr:x>
      <cdr:y>0.58848</cdr:y>
    </cdr:to>
    <cdr:sp macro="" textlink="">
      <cdr:nvSpPr>
        <cdr:cNvPr id="47" name="Блок-схема: альтернативный процесс 46"/>
        <cdr:cNvSpPr/>
      </cdr:nvSpPr>
      <cdr:spPr bwMode="auto">
        <a:xfrm xmlns:a="http://schemas.openxmlformats.org/drawingml/2006/main">
          <a:off x="6739808" y="2443329"/>
          <a:ext cx="1681400" cy="433118"/>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8 195 человек</a:t>
          </a:r>
          <a:endParaRPr lang="ru-RU" sz="1200" b="1" dirty="0">
            <a:solidFill>
              <a:schemeClr val="tx1"/>
            </a:solidFill>
          </a:endParaRPr>
        </a:p>
      </cdr:txBody>
    </cdr:sp>
  </cdr:relSizeAnchor>
  <cdr:relSizeAnchor xmlns:cdr="http://schemas.openxmlformats.org/drawingml/2006/chartDrawing">
    <cdr:from>
      <cdr:x>0.74261</cdr:x>
      <cdr:y>0.52744</cdr:y>
    </cdr:from>
    <cdr:to>
      <cdr:x>0.79165</cdr:x>
      <cdr:y>0.5432</cdr:y>
    </cdr:to>
    <cdr:sp macro="" textlink="">
      <cdr:nvSpPr>
        <cdr:cNvPr id="48" name="Стрелка вправо 47"/>
        <cdr:cNvSpPr/>
      </cdr:nvSpPr>
      <cdr:spPr>
        <a:xfrm xmlns:a="http://schemas.openxmlformats.org/drawingml/2006/main">
          <a:off x="6267595" y="2578074"/>
          <a:ext cx="413893" cy="7703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0.50477</cdr:x>
      <cdr:y>0.64656</cdr:y>
    </cdr:from>
    <cdr:to>
      <cdr:x>0.73446</cdr:x>
      <cdr:y>0.726</cdr:y>
    </cdr:to>
    <cdr:sp macro="" textlink="">
      <cdr:nvSpPr>
        <cdr:cNvPr id="50" name="Блок-схема: альтернативный процесс 49"/>
        <cdr:cNvSpPr/>
      </cdr:nvSpPr>
      <cdr:spPr bwMode="auto">
        <a:xfrm xmlns:a="http://schemas.openxmlformats.org/drawingml/2006/main">
          <a:off x="4260238" y="3160323"/>
          <a:ext cx="1938564" cy="38829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Лагерь Гагарина</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0.743</cdr:x>
      <cdr:y>0.68246</cdr:y>
    </cdr:from>
    <cdr:to>
      <cdr:x>0.79204</cdr:x>
      <cdr:y>0.69822</cdr:y>
    </cdr:to>
    <cdr:sp macro="" textlink="">
      <cdr:nvSpPr>
        <cdr:cNvPr id="51" name="Стрелка вправо 50"/>
        <cdr:cNvSpPr/>
      </cdr:nvSpPr>
      <cdr:spPr>
        <a:xfrm xmlns:a="http://schemas.openxmlformats.org/drawingml/2006/main">
          <a:off x="6270834" y="3335792"/>
          <a:ext cx="413894" cy="77034"/>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0.80173</cdr:x>
      <cdr:y>0.63912</cdr:y>
    </cdr:from>
    <cdr:to>
      <cdr:x>1</cdr:x>
      <cdr:y>0.71856</cdr:y>
    </cdr:to>
    <cdr:sp macro="" textlink="">
      <cdr:nvSpPr>
        <cdr:cNvPr id="52" name="Блок-схема: альтернативный процесс 51"/>
        <cdr:cNvSpPr/>
      </cdr:nvSpPr>
      <cdr:spPr bwMode="auto">
        <a:xfrm xmlns:a="http://schemas.openxmlformats.org/drawingml/2006/main">
          <a:off x="6766530" y="3123964"/>
          <a:ext cx="1673382" cy="38829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2 825 человек</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0.46549</cdr:x>
      <cdr:y>0.7528</cdr:y>
    </cdr:from>
    <cdr:to>
      <cdr:x>0.73805</cdr:x>
      <cdr:y>0.84732</cdr:y>
    </cdr:to>
    <cdr:sp macro="" textlink="">
      <cdr:nvSpPr>
        <cdr:cNvPr id="53" name="Блок-схема: альтернативный процесс 52"/>
        <cdr:cNvSpPr/>
      </cdr:nvSpPr>
      <cdr:spPr bwMode="auto">
        <a:xfrm xmlns:a="http://schemas.openxmlformats.org/drawingml/2006/main">
          <a:off x="3928707" y="3679643"/>
          <a:ext cx="2300382" cy="46200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Молодежный Центр «Максимум»</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0.7456</cdr:x>
      <cdr:y>0.79143</cdr:y>
    </cdr:from>
    <cdr:to>
      <cdr:x>0.79463</cdr:x>
      <cdr:y>0.80718</cdr:y>
    </cdr:to>
    <cdr:sp macro="" textlink="">
      <cdr:nvSpPr>
        <cdr:cNvPr id="54" name="Стрелка вправо 53"/>
        <cdr:cNvSpPr/>
      </cdr:nvSpPr>
      <cdr:spPr>
        <a:xfrm xmlns:a="http://schemas.openxmlformats.org/drawingml/2006/main">
          <a:off x="6292778" y="3868421"/>
          <a:ext cx="413809" cy="76985"/>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0.80078</cdr:x>
      <cdr:y>0.76263</cdr:y>
    </cdr:from>
    <cdr:to>
      <cdr:x>0.99905</cdr:x>
      <cdr:y>0.84208</cdr:y>
    </cdr:to>
    <cdr:sp macro="" textlink="">
      <cdr:nvSpPr>
        <cdr:cNvPr id="55" name="Блок-схема: альтернативный процесс 54"/>
        <cdr:cNvSpPr/>
      </cdr:nvSpPr>
      <cdr:spPr bwMode="auto">
        <a:xfrm xmlns:a="http://schemas.openxmlformats.org/drawingml/2006/main">
          <a:off x="6758525" y="3727664"/>
          <a:ext cx="1673381" cy="388345"/>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400 подростков</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0.19035</cdr:x>
      <cdr:y>0.12725</cdr:y>
    </cdr:from>
    <cdr:to>
      <cdr:x>0.20087</cdr:x>
      <cdr:y>0.19809</cdr:y>
    </cdr:to>
    <cdr:cxnSp macro="">
      <cdr:nvCxnSpPr>
        <cdr:cNvPr id="3" name="Прямая соединительная линия 2"/>
        <cdr:cNvCxnSpPr/>
      </cdr:nvCxnSpPr>
      <cdr:spPr>
        <a:xfrm xmlns:a="http://schemas.openxmlformats.org/drawingml/2006/main" flipH="1" flipV="1">
          <a:off x="1606536" y="622002"/>
          <a:ext cx="88777" cy="3462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0.03993</cdr:x>
      <cdr:y>0.12544</cdr:y>
    </cdr:from>
    <cdr:to>
      <cdr:x>0.19035</cdr:x>
      <cdr:y>0.12544</cdr:y>
    </cdr:to>
    <cdr:cxnSp macro="">
      <cdr:nvCxnSpPr>
        <cdr:cNvPr id="5" name="Прямая соединительная линия 4"/>
        <cdr:cNvCxnSpPr/>
      </cdr:nvCxnSpPr>
      <cdr:spPr>
        <a:xfrm xmlns:a="http://schemas.openxmlformats.org/drawingml/2006/main">
          <a:off x="337030" y="613125"/>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0.29238</cdr:x>
      <cdr:y>0.14542</cdr:y>
    </cdr:from>
    <cdr:to>
      <cdr:x>0.34047</cdr:x>
      <cdr:y>0.20121</cdr:y>
    </cdr:to>
    <cdr:cxnSp macro="">
      <cdr:nvCxnSpPr>
        <cdr:cNvPr id="32" name="Прямая соединительная линия 31"/>
        <cdr:cNvCxnSpPr/>
      </cdr:nvCxnSpPr>
      <cdr:spPr>
        <a:xfrm xmlns:a="http://schemas.openxmlformats.org/drawingml/2006/main" flipH="1" flipV="1">
          <a:off x="2467670" y="710778"/>
          <a:ext cx="405907" cy="2727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0.29104</cdr:x>
      <cdr:y>0.14309</cdr:y>
    </cdr:from>
    <cdr:to>
      <cdr:x>0.44145</cdr:x>
      <cdr:y>0.14309</cdr:y>
    </cdr:to>
    <cdr:cxnSp macro="">
      <cdr:nvCxnSpPr>
        <cdr:cNvPr id="33" name="Прямая соединительная линия 32"/>
        <cdr:cNvCxnSpPr/>
      </cdr:nvCxnSpPr>
      <cdr:spPr>
        <a:xfrm xmlns:a="http://schemas.openxmlformats.org/drawingml/2006/main">
          <a:off x="2456327" y="699435"/>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0.03754</cdr:x>
      <cdr:y>0.72429</cdr:y>
    </cdr:from>
    <cdr:to>
      <cdr:x>0.18795</cdr:x>
      <cdr:y>0.72429</cdr:y>
    </cdr:to>
    <cdr:cxnSp macro="">
      <cdr:nvCxnSpPr>
        <cdr:cNvPr id="49" name="Прямая соединительная линия 48"/>
        <cdr:cNvCxnSpPr/>
      </cdr:nvCxnSpPr>
      <cdr:spPr>
        <a:xfrm xmlns:a="http://schemas.openxmlformats.org/drawingml/2006/main">
          <a:off x="316808" y="3540289"/>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0.26082</cdr:x>
      <cdr:y>0.74841</cdr:y>
    </cdr:from>
    <cdr:to>
      <cdr:x>0.4449</cdr:x>
      <cdr:y>0.75204</cdr:y>
    </cdr:to>
    <cdr:cxnSp macro="">
      <cdr:nvCxnSpPr>
        <cdr:cNvPr id="56" name="Прямая соединительная линия 55"/>
        <cdr:cNvCxnSpPr/>
      </cdr:nvCxnSpPr>
      <cdr:spPr>
        <a:xfrm xmlns:a="http://schemas.openxmlformats.org/drawingml/2006/main">
          <a:off x="2201340" y="3658165"/>
          <a:ext cx="1553592" cy="1775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0.19035</cdr:x>
      <cdr:y>0.52864</cdr:y>
    </cdr:from>
    <cdr:to>
      <cdr:x>0.26714</cdr:x>
      <cdr:y>0.72843</cdr:y>
    </cdr:to>
    <cdr:cxnSp macro="">
      <cdr:nvCxnSpPr>
        <cdr:cNvPr id="57" name="Прямая соединительная линия 56"/>
        <cdr:cNvCxnSpPr/>
      </cdr:nvCxnSpPr>
      <cdr:spPr>
        <a:xfrm xmlns:a="http://schemas.openxmlformats.org/drawingml/2006/main" flipV="1">
          <a:off x="1606536" y="2583968"/>
          <a:ext cx="648070" cy="9765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0.25767</cdr:x>
      <cdr:y>0.51543</cdr:y>
    </cdr:from>
    <cdr:to>
      <cdr:x>0.32996</cdr:x>
      <cdr:y>0.74841</cdr:y>
    </cdr:to>
    <cdr:cxnSp macro="">
      <cdr:nvCxnSpPr>
        <cdr:cNvPr id="58" name="Прямая соединительная линия 57"/>
        <cdr:cNvCxnSpPr/>
      </cdr:nvCxnSpPr>
      <cdr:spPr>
        <a:xfrm xmlns:a="http://schemas.openxmlformats.org/drawingml/2006/main" flipV="1">
          <a:off x="2174707" y="2519360"/>
          <a:ext cx="610093" cy="113880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0.2655</cdr:x>
      <cdr:y>0.00625</cdr:y>
    </cdr:from>
    <cdr:to>
      <cdr:x>0.2685</cdr:x>
      <cdr:y>0.076</cdr:y>
    </cdr:to>
    <cdr:sp macro="" textlink="">
      <cdr:nvSpPr>
        <cdr:cNvPr id="20481" name="Text Box 1"/>
        <cdr:cNvSpPr txBox="1">
          <a:spLocks xmlns:a="http://schemas.openxmlformats.org/drawingml/2006/main" noChangeArrowheads="1"/>
        </cdr:cNvSpPr>
      </cdr:nvSpPr>
      <cdr:spPr bwMode="auto">
        <a:xfrm xmlns:a="http://schemas.openxmlformats.org/drawingml/2006/main">
          <a:off x="1764004" y="19317"/>
          <a:ext cx="19402" cy="2092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0.71751</cdr:x>
      <cdr:y>0.28131</cdr:y>
    </cdr:from>
    <cdr:to>
      <cdr:x>0.79056</cdr:x>
      <cdr:y>0.29007</cdr:y>
    </cdr:to>
    <cdr:cxnSp macro="">
      <cdr:nvCxnSpPr>
        <cdr:cNvPr id="5" name="Прямая соединительная линия 4"/>
        <cdr:cNvCxnSpPr/>
      </cdr:nvCxnSpPr>
      <cdr:spPr>
        <a:xfrm xmlns:a="http://schemas.openxmlformats.org/drawingml/2006/main" flipH="1">
          <a:off x="6334891" y="1483359"/>
          <a:ext cx="645029" cy="4621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0.71848</cdr:x>
      <cdr:y>0.59936</cdr:y>
    </cdr:from>
    <cdr:to>
      <cdr:x>0.78941</cdr:x>
      <cdr:y>0.66859</cdr:y>
    </cdr:to>
    <cdr:cxnSp macro="">
      <cdr:nvCxnSpPr>
        <cdr:cNvPr id="9" name="Прямая соединительная линия 8"/>
        <cdr:cNvCxnSpPr/>
      </cdr:nvCxnSpPr>
      <cdr:spPr>
        <a:xfrm xmlns:a="http://schemas.openxmlformats.org/drawingml/2006/main" flipH="1" flipV="1">
          <a:off x="6343518" y="3160463"/>
          <a:ext cx="626242" cy="36505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0.68528</cdr:x>
      <cdr:y>0.19871</cdr:y>
    </cdr:from>
    <cdr:to>
      <cdr:x>0.73952</cdr:x>
      <cdr:y>0.26933</cdr:y>
    </cdr:to>
    <cdr:cxnSp macro="">
      <cdr:nvCxnSpPr>
        <cdr:cNvPr id="8" name="Прямая соединительная линия 7"/>
        <cdr:cNvCxnSpPr/>
      </cdr:nvCxnSpPr>
      <cdr:spPr>
        <a:xfrm xmlns:a="http://schemas.openxmlformats.org/drawingml/2006/main" flipH="1">
          <a:off x="6050405" y="1047782"/>
          <a:ext cx="478887" cy="37238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0.26273</cdr:x>
      <cdr:y>0.85742</cdr:y>
    </cdr:from>
    <cdr:to>
      <cdr:x>0.73715</cdr:x>
      <cdr:y>0.95954</cdr:y>
    </cdr:to>
    <cdr:sp macro="" textlink="">
      <cdr:nvSpPr>
        <cdr:cNvPr id="10" name="Скругленный прямоугольник 9"/>
        <cdr:cNvSpPr/>
      </cdr:nvSpPr>
      <cdr:spPr>
        <a:xfrm xmlns:a="http://schemas.openxmlformats.org/drawingml/2006/main">
          <a:off x="2319641" y="4521200"/>
          <a:ext cx="4188641" cy="538480"/>
        </a:xfrm>
        <a:prstGeom xmlns:a="http://schemas.openxmlformats.org/drawingml/2006/main" prst="roundRect">
          <a:avLst/>
        </a:prstGeom>
        <a:solidFill xmlns:a="http://schemas.openxmlformats.org/drawingml/2006/main">
          <a:schemeClr val="tx2">
            <a:lumMod val="40000"/>
            <a:lumOff val="6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600" b="1" dirty="0" smtClean="0">
              <a:solidFill>
                <a:schemeClr val="tx1"/>
              </a:solidFill>
              <a:latin typeface="Times New Roman" panose="02020603050405020304" pitchFamily="18" charset="0"/>
              <a:cs typeface="Times New Roman" panose="02020603050405020304" pitchFamily="18" charset="0"/>
            </a:rPr>
            <a:t>Всего расходов  306,1 млн. руб.</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0.16359</cdr:x>
      <cdr:y>0.28242</cdr:y>
    </cdr:from>
    <cdr:to>
      <cdr:x>0.29581</cdr:x>
      <cdr:y>0.36988</cdr:y>
    </cdr:to>
    <cdr:sp macro="" textlink="">
      <cdr:nvSpPr>
        <cdr:cNvPr id="29" name="Овал 28"/>
        <cdr:cNvSpPr/>
      </cdr:nvSpPr>
      <cdr:spPr>
        <a:xfrm xmlns:a="http://schemas.openxmlformats.org/drawingml/2006/main">
          <a:off x="1380649" y="1380439"/>
          <a:ext cx="1115959" cy="427521"/>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0.184</cdr:x>
      <cdr:y>0.29179</cdr:y>
    </cdr:from>
    <cdr:to>
      <cdr:x>0.30956</cdr:x>
      <cdr:y>0.38159</cdr:y>
    </cdr:to>
    <cdr:sp macro="" textlink="">
      <cdr:nvSpPr>
        <cdr:cNvPr id="30" name="TextBox 29"/>
        <cdr:cNvSpPr txBox="1"/>
      </cdr:nvSpPr>
      <cdr:spPr>
        <a:xfrm xmlns:a="http://schemas.openxmlformats.org/drawingml/2006/main">
          <a:off x="1552960" y="1426225"/>
          <a:ext cx="1059716" cy="438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1</a:t>
          </a:r>
          <a:r>
            <a:rPr lang="ru-RU" sz="1800" b="1" dirty="0" smtClean="0">
              <a:latin typeface="Times New Roman" panose="02020603050405020304" pitchFamily="18" charset="0"/>
              <a:cs typeface="Times New Roman" panose="02020603050405020304" pitchFamily="18" charset="0"/>
            </a:rPr>
            <a:t>68,8</a:t>
          </a:r>
          <a:endParaRPr lang="ru-RU"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0.77512</cdr:x>
      <cdr:y>0.19528</cdr:y>
    </cdr:from>
    <cdr:to>
      <cdr:x>1</cdr:x>
      <cdr:y>0.38859</cdr:y>
    </cdr:to>
    <cdr:sp macro="" textlink="">
      <cdr:nvSpPr>
        <cdr:cNvPr id="34" name="Блок-схема: альтернативный процесс 33"/>
        <cdr:cNvSpPr/>
      </cdr:nvSpPr>
      <cdr:spPr bwMode="auto">
        <a:xfrm xmlns:a="http://schemas.openxmlformats.org/drawingml/2006/main">
          <a:off x="6541929" y="954520"/>
          <a:ext cx="1897983" cy="944880"/>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400 зрелищных мероприятий,</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100,2 тыс. человек посетит.</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59 клубных формирований</a:t>
          </a:r>
          <a:endParaRPr lang="ru-RU" sz="1000" b="1" dirty="0">
            <a:solidFill>
              <a:schemeClr val="tx1"/>
            </a:solidFill>
          </a:endParaRPr>
        </a:p>
      </cdr:txBody>
    </cdr:sp>
  </cdr:relSizeAnchor>
  <cdr:relSizeAnchor xmlns:cdr="http://schemas.openxmlformats.org/drawingml/2006/chartDrawing">
    <cdr:from>
      <cdr:x>0.46872</cdr:x>
      <cdr:y>0.24385</cdr:y>
    </cdr:from>
    <cdr:to>
      <cdr:x>0.6981</cdr:x>
      <cdr:y>0.34702</cdr:y>
    </cdr:to>
    <cdr:sp macro="" textlink="">
      <cdr:nvSpPr>
        <cdr:cNvPr id="35" name="Блок-схема: альтернативный процесс 34"/>
        <cdr:cNvSpPr/>
      </cdr:nvSpPr>
      <cdr:spPr bwMode="auto">
        <a:xfrm xmlns:a="http://schemas.openxmlformats.org/drawingml/2006/main">
          <a:off x="3955968" y="1191924"/>
          <a:ext cx="1935947" cy="50427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Дворца культуры, ОКЦ</a:t>
          </a:r>
          <a:endParaRPr lang="ru-RU" sz="1200" b="1" dirty="0">
            <a:solidFill>
              <a:schemeClr val="tx1"/>
            </a:solidFill>
          </a:endParaRPr>
        </a:p>
      </cdr:txBody>
    </cdr:sp>
  </cdr:relSizeAnchor>
  <cdr:relSizeAnchor xmlns:cdr="http://schemas.openxmlformats.org/drawingml/2006/chartDrawing">
    <cdr:from>
      <cdr:x>0.71911</cdr:x>
      <cdr:y>0.48642</cdr:y>
    </cdr:from>
    <cdr:to>
      <cdr:x>0.76815</cdr:x>
      <cdr:y>0.50217</cdr:y>
    </cdr:to>
    <cdr:sp macro="" textlink="">
      <cdr:nvSpPr>
        <cdr:cNvPr id="36" name="Стрелка вправо 35"/>
        <cdr:cNvSpPr/>
      </cdr:nvSpPr>
      <cdr:spPr>
        <a:xfrm xmlns:a="http://schemas.openxmlformats.org/drawingml/2006/main">
          <a:off x="6069242" y="2377567"/>
          <a:ext cx="413893" cy="76985"/>
        </a:xfrm>
        <a:prstGeom xmlns:a="http://schemas.openxmlformats.org/drawingml/2006/main" prst="rightArrow">
          <a:avLst/>
        </a:prstGeom>
        <a:solidFill xmlns:a="http://schemas.openxmlformats.org/drawingml/2006/main">
          <a:srgbClr val="00B0F0"/>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0.71449</cdr:x>
      <cdr:y>0.29464</cdr:y>
    </cdr:from>
    <cdr:to>
      <cdr:x>0.76353</cdr:x>
      <cdr:y>0.31039</cdr:y>
    </cdr:to>
    <cdr:sp macro="" textlink="">
      <cdr:nvSpPr>
        <cdr:cNvPr id="37" name="Стрелка вправо 36"/>
        <cdr:cNvSpPr/>
      </cdr:nvSpPr>
      <cdr:spPr>
        <a:xfrm xmlns:a="http://schemas.openxmlformats.org/drawingml/2006/main">
          <a:off x="6030209" y="1440168"/>
          <a:ext cx="413893" cy="7698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0.47455</cdr:x>
      <cdr:y>0.44439</cdr:y>
    </cdr:from>
    <cdr:to>
      <cdr:x>0.70425</cdr:x>
      <cdr:y>0.53825</cdr:y>
    </cdr:to>
    <cdr:sp macro="" textlink="">
      <cdr:nvSpPr>
        <cdr:cNvPr id="38" name="Блок-схема: альтернативный процесс 37"/>
        <cdr:cNvSpPr/>
      </cdr:nvSpPr>
      <cdr:spPr bwMode="auto">
        <a:xfrm xmlns:a="http://schemas.openxmlformats.org/drawingml/2006/main">
          <a:off x="4005160" y="2172120"/>
          <a:ext cx="1938648" cy="458780"/>
        </a:xfrm>
        <a:prstGeom xmlns:a="http://schemas.openxmlformats.org/drawingml/2006/main" prst="flowChartAlternateProcess">
          <a:avLst/>
        </a:prstGeom>
        <a:solidFill xmlns:a="http://schemas.openxmlformats.org/drawingml/2006/main">
          <a:srgbClr val="00B0F0"/>
        </a:solidFill>
        <a:ln xmlns:a="http://schemas.openxmlformats.org/drawingml/2006/main">
          <a:solidFill>
            <a:srgbClr val="00B0F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15 филиалов библиотек</a:t>
          </a:r>
          <a:endParaRPr lang="ru-RU" sz="1200" b="1" dirty="0">
            <a:solidFill>
              <a:schemeClr val="tx1"/>
            </a:solidFill>
          </a:endParaRPr>
        </a:p>
      </cdr:txBody>
    </cdr:sp>
  </cdr:relSizeAnchor>
  <cdr:relSizeAnchor xmlns:cdr="http://schemas.openxmlformats.org/drawingml/2006/chartDrawing">
    <cdr:from>
      <cdr:x>0.47233</cdr:x>
      <cdr:y>0.62118</cdr:y>
    </cdr:from>
    <cdr:to>
      <cdr:x>0.70773</cdr:x>
      <cdr:y>0.73572</cdr:y>
    </cdr:to>
    <cdr:sp macro="" textlink="">
      <cdr:nvSpPr>
        <cdr:cNvPr id="39" name="Блок-схема: альтернативный процесс 38"/>
        <cdr:cNvSpPr/>
      </cdr:nvSpPr>
      <cdr:spPr bwMode="auto">
        <a:xfrm xmlns:a="http://schemas.openxmlformats.org/drawingml/2006/main">
          <a:off x="3986432" y="3036250"/>
          <a:ext cx="1986755" cy="559862"/>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solidFill>
            <a:schemeClr val="bg2">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Театр драмы, театр кукол, духовой оркестр</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0.71954</cdr:x>
      <cdr:y>0.66397</cdr:y>
    </cdr:from>
    <cdr:to>
      <cdr:x>0.76858</cdr:x>
      <cdr:y>0.67973</cdr:y>
    </cdr:to>
    <cdr:sp macro="" textlink="">
      <cdr:nvSpPr>
        <cdr:cNvPr id="40" name="Стрелка вправо 39"/>
        <cdr:cNvSpPr/>
      </cdr:nvSpPr>
      <cdr:spPr>
        <a:xfrm xmlns:a="http://schemas.openxmlformats.org/drawingml/2006/main">
          <a:off x="6072891" y="3245418"/>
          <a:ext cx="413893" cy="77033"/>
        </a:xfrm>
        <a:prstGeom xmlns:a="http://schemas.openxmlformats.org/drawingml/2006/main" prst="rightArrow">
          <a:avLst/>
        </a:prstGeom>
        <a:solidFill xmlns:a="http://schemas.openxmlformats.org/drawingml/2006/main">
          <a:schemeClr val="bg2">
            <a:lumMod val="75000"/>
          </a:schemeClr>
        </a:solidFill>
        <a:ln xmlns:a="http://schemas.openxmlformats.org/drawingml/2006/main">
          <a:solidFill>
            <a:schemeClr val="bg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0.78354</cdr:x>
      <cdr:y>0.42221</cdr:y>
    </cdr:from>
    <cdr:to>
      <cdr:x>0.99903</cdr:x>
      <cdr:y>0.54449</cdr:y>
    </cdr:to>
    <cdr:sp macro="" textlink="">
      <cdr:nvSpPr>
        <cdr:cNvPr id="41" name="Блок-схема: альтернативный процесс 40"/>
        <cdr:cNvSpPr/>
      </cdr:nvSpPr>
      <cdr:spPr bwMode="auto">
        <a:xfrm xmlns:a="http://schemas.openxmlformats.org/drawingml/2006/main">
          <a:off x="6613050" y="2063706"/>
          <a:ext cx="1818656" cy="597694"/>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105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61,8 тыс. зарегистрированных пользователей</a:t>
          </a:r>
          <a:endParaRPr lang="ru-RU" sz="1050" b="1" dirty="0">
            <a:solidFill>
              <a:schemeClr val="tx1"/>
            </a:solidFill>
          </a:endParaRPr>
        </a:p>
      </cdr:txBody>
    </cdr:sp>
  </cdr:relSizeAnchor>
  <cdr:relSizeAnchor xmlns:cdr="http://schemas.openxmlformats.org/drawingml/2006/chartDrawing">
    <cdr:from>
      <cdr:x>0.78595</cdr:x>
      <cdr:y>0.58247</cdr:y>
    </cdr:from>
    <cdr:to>
      <cdr:x>1</cdr:x>
      <cdr:y>0.73988</cdr:y>
    </cdr:to>
    <cdr:sp macro="" textlink="">
      <cdr:nvSpPr>
        <cdr:cNvPr id="42" name="Блок-схема: альтернативный процесс 41"/>
        <cdr:cNvSpPr/>
      </cdr:nvSpPr>
      <cdr:spPr bwMode="auto">
        <a:xfrm xmlns:a="http://schemas.openxmlformats.org/drawingml/2006/main">
          <a:off x="6633369" y="2847051"/>
          <a:ext cx="1806543" cy="769406"/>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420 спектаклей, </a:t>
          </a:r>
        </a:p>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95 концертов</a:t>
          </a:r>
        </a:p>
      </cdr:txBody>
    </cdr:sp>
  </cdr:relSizeAnchor>
  <cdr:relSizeAnchor xmlns:cdr="http://schemas.openxmlformats.org/drawingml/2006/chartDrawing">
    <cdr:from>
      <cdr:x>0.48197</cdr:x>
      <cdr:y>0.80617</cdr:y>
    </cdr:from>
    <cdr:to>
      <cdr:x>0.71737</cdr:x>
      <cdr:y>0.92072</cdr:y>
    </cdr:to>
    <cdr:sp macro="" textlink="">
      <cdr:nvSpPr>
        <cdr:cNvPr id="59" name="Блок-схема: альтернативный процесс 58"/>
        <cdr:cNvSpPr/>
      </cdr:nvSpPr>
      <cdr:spPr bwMode="auto">
        <a:xfrm xmlns:a="http://schemas.openxmlformats.org/drawingml/2006/main">
          <a:off x="4067764" y="3940464"/>
          <a:ext cx="1986755" cy="559910"/>
        </a:xfrm>
        <a:prstGeom xmlns:a="http://schemas.openxmlformats.org/drawingml/2006/main" prst="flowChartAlternateProcess">
          <a:avLst/>
        </a:prstGeom>
        <a:solidFill xmlns:a="http://schemas.openxmlformats.org/drawingml/2006/main">
          <a:schemeClr val="accent3">
            <a:lumMod val="75000"/>
          </a:schemeClr>
        </a:solidFill>
        <a:ln xmlns:a="http://schemas.openxmlformats.org/drawingml/2006/main">
          <a:solidFill>
            <a:schemeClr val="accent3">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Мероприятия</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0.78836</cdr:x>
      <cdr:y>0.76875</cdr:y>
    </cdr:from>
    <cdr:to>
      <cdr:x>1</cdr:x>
      <cdr:y>0.95605</cdr:y>
    </cdr:to>
    <cdr:sp macro="" textlink="">
      <cdr:nvSpPr>
        <cdr:cNvPr id="60" name="Блок-схема: альтернативный процесс 59"/>
        <cdr:cNvSpPr/>
      </cdr:nvSpPr>
      <cdr:spPr bwMode="auto">
        <a:xfrm xmlns:a="http://schemas.openxmlformats.org/drawingml/2006/main">
          <a:off x="6653689" y="3757578"/>
          <a:ext cx="1786223" cy="915506"/>
        </a:xfrm>
        <a:prstGeom xmlns:a="http://schemas.openxmlformats.org/drawingml/2006/main" prst="flowChartAlternateProcess">
          <a:avLst/>
        </a:prstGeom>
        <a:solidFill xmlns:a="http://schemas.openxmlformats.org/drawingml/2006/main">
          <a:schemeClr val="accent3">
            <a:lumMod val="75000"/>
          </a:schemeClr>
        </a:solidFill>
        <a:ln xmlns:a="http://schemas.openxmlformats.org/drawingml/2006/main">
          <a:solidFill>
            <a:schemeClr val="accent3">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solidFill>
                <a:schemeClr val="tx1"/>
              </a:solidFill>
              <a:latin typeface="Times New Roman" panose="02020603050405020304" pitchFamily="18" charset="0"/>
              <a:cs typeface="Times New Roman" panose="02020603050405020304" pitchFamily="18" charset="0"/>
            </a:rPr>
            <a:t>912 посещений в расчете на 1 тыс. жителей ;</a:t>
          </a:r>
        </a:p>
        <a:p xmlns:a="http://schemas.openxmlformats.org/drawingml/2006/main">
          <a:pPr algn="l" fontAlgn="auto">
            <a:spcBef>
              <a:spcPts val="0"/>
            </a:spcBef>
            <a:spcAft>
              <a:spcPts val="0"/>
            </a:spcAft>
            <a:defRPr/>
          </a:pPr>
          <a:r>
            <a:rPr lang="ru-RU" sz="1000" b="1" dirty="0" smtClean="0">
              <a:solidFill>
                <a:schemeClr val="tx1"/>
              </a:solidFill>
              <a:latin typeface="Times New Roman" panose="02020603050405020304" pitchFamily="18" charset="0"/>
              <a:cs typeface="Times New Roman" panose="02020603050405020304" pitchFamily="18" charset="0"/>
            </a:rPr>
            <a:t>количество туристов принимаемых городом - 150 тыс. человек </a:t>
          </a:r>
          <a:endParaRPr lang="ru-RU" sz="1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0.72797</cdr:x>
      <cdr:y>0.84065</cdr:y>
    </cdr:from>
    <cdr:to>
      <cdr:x>0.77701</cdr:x>
      <cdr:y>0.85641</cdr:y>
    </cdr:to>
    <cdr:sp macro="" textlink="">
      <cdr:nvSpPr>
        <cdr:cNvPr id="61" name="Стрелка вправо 60"/>
        <cdr:cNvSpPr/>
      </cdr:nvSpPr>
      <cdr:spPr>
        <a:xfrm xmlns:a="http://schemas.openxmlformats.org/drawingml/2006/main">
          <a:off x="6144023" y="4109033"/>
          <a:ext cx="413893" cy="77033"/>
        </a:xfrm>
        <a:prstGeom xmlns:a="http://schemas.openxmlformats.org/drawingml/2006/main" prst="rightArrow">
          <a:avLst/>
        </a:prstGeom>
        <a:solidFill xmlns:a="http://schemas.openxmlformats.org/drawingml/2006/main">
          <a:schemeClr val="accent3">
            <a:lumMod val="75000"/>
          </a:schemeClr>
        </a:solidFill>
        <a:ln xmlns:a="http://schemas.openxmlformats.org/drawingml/2006/main">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4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412"/>
          </a:xfrm>
          <a:prstGeom prst="rect">
            <a:avLst/>
          </a:prstGeom>
        </p:spPr>
        <p:txBody>
          <a:bodyPr vert="horz" lIns="91440" tIns="45720" rIns="91440" bIns="45720" rtlCol="0"/>
          <a:lstStyle>
            <a:lvl1pPr algn="r">
              <a:defRPr sz="1200"/>
            </a:lvl1pPr>
          </a:lstStyle>
          <a:p>
            <a:fld id="{ADE370D2-7A75-44F2-A903-26A94D0DAA68}" type="datetimeFigureOut">
              <a:rPr lang="ru-RU" smtClean="0"/>
              <a:t>01.12.2015</a:t>
            </a:fld>
            <a:endParaRPr lang="ru-RU"/>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0"/>
            <a:ext cx="2945659" cy="496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30090"/>
            <a:ext cx="2945659" cy="496412"/>
          </a:xfrm>
          <a:prstGeom prst="rect">
            <a:avLst/>
          </a:prstGeom>
        </p:spPr>
        <p:txBody>
          <a:bodyPr vert="horz" lIns="91440" tIns="45720" rIns="91440" bIns="45720" rtlCol="0" anchor="b"/>
          <a:lstStyle>
            <a:lvl1pPr algn="r">
              <a:defRPr sz="1200"/>
            </a:lvl1pPr>
          </a:lstStyle>
          <a:p>
            <a:fld id="{89C51236-060E-409F-BE65-6236196B6847}" type="slidenum">
              <a:rPr lang="ru-RU" smtClean="0"/>
              <a:t>‹#›</a:t>
            </a:fld>
            <a:endParaRPr lang="ru-RU"/>
          </a:p>
        </p:txBody>
      </p:sp>
    </p:spTree>
    <p:extLst>
      <p:ext uri="{BB962C8B-B14F-4D97-AF65-F5344CB8AC3E}">
        <p14:creationId xmlns:p14="http://schemas.microsoft.com/office/powerpoint/2010/main" val="126040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37DFC9-1962-498E-9DB6-CE97A67CDE64}" type="slidenum">
              <a:rPr lang="ru-RU" smtClean="0"/>
              <a:t>8</a:t>
            </a:fld>
            <a:endParaRPr lang="ru-RU"/>
          </a:p>
        </p:txBody>
      </p:sp>
    </p:spTree>
    <p:extLst>
      <p:ext uri="{BB962C8B-B14F-4D97-AF65-F5344CB8AC3E}">
        <p14:creationId xmlns:p14="http://schemas.microsoft.com/office/powerpoint/2010/main" val="29646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t>12</a:t>
            </a:fld>
            <a:endParaRPr lang="ru-RU" dirty="0"/>
          </a:p>
        </p:txBody>
      </p:sp>
    </p:spTree>
    <p:extLst>
      <p:ext uri="{BB962C8B-B14F-4D97-AF65-F5344CB8AC3E}">
        <p14:creationId xmlns:p14="http://schemas.microsoft.com/office/powerpoint/2010/main" val="231929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t>16</a:t>
            </a:fld>
            <a:endParaRPr lang="ru-RU"/>
          </a:p>
        </p:txBody>
      </p:sp>
    </p:spTree>
    <p:extLst>
      <p:ext uri="{BB962C8B-B14F-4D97-AF65-F5344CB8AC3E}">
        <p14:creationId xmlns:p14="http://schemas.microsoft.com/office/powerpoint/2010/main" val="402210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t>30</a:t>
            </a:fld>
            <a:endParaRPr lang="ru-RU"/>
          </a:p>
        </p:txBody>
      </p:sp>
    </p:spTree>
    <p:extLst>
      <p:ext uri="{BB962C8B-B14F-4D97-AF65-F5344CB8AC3E}">
        <p14:creationId xmlns:p14="http://schemas.microsoft.com/office/powerpoint/2010/main" val="400490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5324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06486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39386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DE0C5ED-FB4C-4AF2-8562-84FC49DF339A}" type="datetimeFigureOut">
              <a:rPr lang="ru-RU">
                <a:solidFill>
                  <a:prstClr val="black">
                    <a:tint val="75000"/>
                  </a:prstClr>
                </a:solidFill>
              </a:rPr>
              <a:pPr>
                <a:defRPr/>
              </a:pPr>
              <a:t>01.12.2015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ED5374F-C389-4CEA-9CD0-7F4FAEF550F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9084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6C1F18-C838-421D-9F92-F1580AE43751}" type="datetimeFigureOut">
              <a:rPr lang="ru-RU">
                <a:solidFill>
                  <a:prstClr val="black">
                    <a:tint val="75000"/>
                  </a:prstClr>
                </a:solidFill>
              </a:rPr>
              <a:pPr>
                <a:defRPr/>
              </a:pPr>
              <a:t>01.12.2015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064966-606E-4A28-89D4-3E033CA93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4693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40C356-E401-44FE-BB12-1223EC539291}" type="datetimeFigureOut">
              <a:rPr lang="ru-RU">
                <a:solidFill>
                  <a:prstClr val="black">
                    <a:tint val="75000"/>
                  </a:prstClr>
                </a:solidFill>
              </a:rPr>
              <a:pPr>
                <a:defRPr/>
              </a:pPr>
              <a:t>01.12.2015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547119-29AF-441D-A35B-463F46CAD2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0931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13B26A7-D0A1-4C47-A611-FA5B62AF7182}" type="datetimeFigureOut">
              <a:rPr lang="ru-RU">
                <a:solidFill>
                  <a:prstClr val="black">
                    <a:tint val="75000"/>
                  </a:prstClr>
                </a:solidFill>
              </a:rPr>
              <a:pPr>
                <a:defRPr/>
              </a:pPr>
              <a:t>01.12.2015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C1784F2-62A0-438D-87E0-19B66A0070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066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BAAA999-933F-4298-9D6A-534668BA8898}" type="datetimeFigureOut">
              <a:rPr lang="ru-RU">
                <a:solidFill>
                  <a:prstClr val="black">
                    <a:tint val="75000"/>
                  </a:prstClr>
                </a:solidFill>
              </a:rPr>
              <a:pPr>
                <a:defRPr/>
              </a:pPr>
              <a:t>01.12.2015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30EA77D-4BB1-4432-A21F-9953F48B071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1491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F4BC181-5812-4DF5-94CF-090A8CEB76A6}" type="datetimeFigureOut">
              <a:rPr lang="ru-RU">
                <a:solidFill>
                  <a:prstClr val="black">
                    <a:tint val="75000"/>
                  </a:prstClr>
                </a:solidFill>
              </a:rPr>
              <a:pPr>
                <a:defRPr/>
              </a:pPr>
              <a:t>01.12.2015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0D04A4-AF4C-411B-8918-5572094A5E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987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85F8B85-C80F-4189-89CE-86016D95D1DE}" type="datetimeFigureOut">
              <a:rPr lang="ru-RU">
                <a:solidFill>
                  <a:prstClr val="black">
                    <a:tint val="75000"/>
                  </a:prstClr>
                </a:solidFill>
              </a:rPr>
              <a:pPr>
                <a:defRPr/>
              </a:pPr>
              <a:t>01.12.2015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C09B4F3-7DE8-45A0-BF86-41EE72DC5E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806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B934506-BB69-412E-8F42-31862964E8B9}" type="datetimeFigureOut">
              <a:rPr lang="ru-RU">
                <a:solidFill>
                  <a:prstClr val="black">
                    <a:tint val="75000"/>
                  </a:prstClr>
                </a:solidFill>
              </a:rPr>
              <a:pPr>
                <a:defRPr/>
              </a:pPr>
              <a:t>01.12.2015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6AF2CBC-9DAE-4BEF-BFE2-8006FD6F22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325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5288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B56B1D-F2CC-4B1E-AF5D-3DF0ACCF2161}" type="datetimeFigureOut">
              <a:rPr lang="ru-RU">
                <a:solidFill>
                  <a:prstClr val="black">
                    <a:tint val="75000"/>
                  </a:prstClr>
                </a:solidFill>
              </a:rPr>
              <a:pPr>
                <a:defRPr/>
              </a:pPr>
              <a:t>01.12.2015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6B29BEB-C22E-4560-87CF-C074D290F8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91073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3BC651-19F6-47A6-A501-F49B551E9DA5}" type="datetimeFigureOut">
              <a:rPr lang="ru-RU">
                <a:solidFill>
                  <a:prstClr val="black">
                    <a:tint val="75000"/>
                  </a:prstClr>
                </a:solidFill>
              </a:rPr>
              <a:pPr>
                <a:defRPr/>
              </a:pPr>
              <a:t>01.12.2015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EF3570-B9DF-4A51-9594-3E14E37BB4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56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3E1397-31CA-4E21-AE91-E0BD97D10329}" type="datetimeFigureOut">
              <a:rPr lang="ru-RU">
                <a:solidFill>
                  <a:prstClr val="black">
                    <a:tint val="75000"/>
                  </a:prstClr>
                </a:solidFill>
              </a:rPr>
              <a:pPr>
                <a:defRPr/>
              </a:pPr>
              <a:t>01.12.2015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7D34727-BBC1-4E64-A743-B237A3C1875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9294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306197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t>01.12.2015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55147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t>01.12.2015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193380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t>01.12.2015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25769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t>01.12.2015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90055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t>01.12.2015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86699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t>01.12.2015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676F0-257C-42C7-B5BE-57BBE3749D0B}" type="slidenum">
              <a:rPr lang="ru-RU" smtClean="0"/>
              <a:t>‹#›</a:t>
            </a:fld>
            <a:endParaRPr lang="ru-RU"/>
          </a:p>
        </p:txBody>
      </p:sp>
    </p:spTree>
    <p:extLst>
      <p:ext uri="{BB962C8B-B14F-4D97-AF65-F5344CB8AC3E}">
        <p14:creationId xmlns:p14="http://schemas.microsoft.com/office/powerpoint/2010/main" val="920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t>01.12.2015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t>‹#›</a:t>
            </a:fld>
            <a:endParaRPr lang="ru-RU"/>
          </a:p>
        </p:txBody>
      </p:sp>
    </p:spTree>
    <p:extLst>
      <p:ext uri="{BB962C8B-B14F-4D97-AF65-F5344CB8AC3E}">
        <p14:creationId xmlns:p14="http://schemas.microsoft.com/office/powerpoint/2010/main" val="32733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DAED62F-EC83-47F8-AE75-880DE7B5ED83}" type="datetimeFigureOut">
              <a:rPr lang="ru-RU">
                <a:solidFill>
                  <a:prstClr val="black">
                    <a:tint val="75000"/>
                  </a:prstClr>
                </a:solidFill>
              </a:rPr>
              <a:pPr>
                <a:defRPr/>
              </a:pPr>
              <a:t>01.12.2015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77C4FC-FFFA-46C5-B481-B28092C779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92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chart" Target="../charts/chart5.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9" name="Заголовок 1"/>
          <p:cNvSpPr txBox="1">
            <a:spLocks/>
          </p:cNvSpPr>
          <p:nvPr/>
        </p:nvSpPr>
        <p:spPr bwMode="auto">
          <a:xfrm>
            <a:off x="772160" y="538480"/>
            <a:ext cx="8371840" cy="6075680"/>
          </a:xfrm>
          <a:prstGeom prst="rect">
            <a:avLst/>
          </a:prstGeom>
          <a:solidFill>
            <a:schemeClr val="accent2">
              <a:lumMod val="20000"/>
              <a:lumOff val="80000"/>
            </a:schemeClr>
          </a:solidFill>
          <a:ln>
            <a:noFill/>
          </a:ln>
          <a:extLst/>
        </p:spPr>
        <p:txBody>
          <a:bodyPr anchor="ct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eaLnBrk="1" hangingPunct="1"/>
            <a:endParaRPr lang="ru-RU" altLang="ru-RU" sz="2400" b="1" dirty="0" smtClean="0">
              <a:solidFill>
                <a:srgbClr val="FF0000"/>
              </a:solidFill>
              <a:latin typeface="Calibri" pitchFamily="34" charset="0"/>
            </a:endParaRPr>
          </a:p>
          <a:p>
            <a:pPr marL="0" lvl="1" algn="ctr" eaLnBrk="1" hangingPunct="1"/>
            <a:endParaRPr lang="ru-RU" altLang="ru-RU" sz="2400" b="1" dirty="0">
              <a:solidFill>
                <a:srgbClr val="FF0000"/>
              </a:solidFill>
              <a:latin typeface="Calibri" pitchFamily="34" charset="0"/>
            </a:endParaRPr>
          </a:p>
          <a:p>
            <a:pPr marL="0" lvl="1" algn="ctr" eaLnBrk="1" hangingPunct="1"/>
            <a:endParaRPr lang="ru-RU" altLang="ru-RU" sz="2400" b="1" dirty="0" smtClean="0">
              <a:solidFill>
                <a:srgbClr val="FF0000"/>
              </a:solidFill>
              <a:latin typeface="Calibri" pitchFamily="34" charset="0"/>
            </a:endParaRPr>
          </a:p>
          <a:p>
            <a:pPr marL="0" lvl="1" algn="ctr" eaLnBrk="1" hangingPunct="1"/>
            <a:endParaRPr lang="ru-RU" altLang="ru-RU" sz="2400" b="1" dirty="0">
              <a:solidFill>
                <a:srgbClr val="FF0000"/>
              </a:solidFill>
              <a:latin typeface="Calibri" pitchFamily="34" charset="0"/>
            </a:endParaRPr>
          </a:p>
          <a:p>
            <a:pPr marL="0" lvl="1" algn="ctr" eaLnBrk="1" hangingPunct="1"/>
            <a:endParaRPr lang="ru-RU" altLang="ru-RU" sz="2400" b="1" dirty="0" smtClean="0">
              <a:solidFill>
                <a:srgbClr val="FF0000"/>
              </a:solidFill>
              <a:latin typeface="Calibri" pitchFamily="34" charset="0"/>
            </a:endParaRPr>
          </a:p>
          <a:p>
            <a:pPr marL="0" lvl="1" algn="ctr" eaLnBrk="1" hangingPunct="1"/>
            <a:endParaRPr lang="ru-RU" altLang="ru-RU" sz="2400" b="1" dirty="0" smtClean="0">
              <a:solidFill>
                <a:srgbClr val="FF0000"/>
              </a:solidFill>
              <a:latin typeface="Calibri" pitchFamily="34" charset="0"/>
            </a:endParaRPr>
          </a:p>
          <a:p>
            <a:pPr marL="0" lvl="1" algn="ctr" eaLnBrk="1" hangingPunct="1"/>
            <a:r>
              <a:rPr lang="ru-RU" altLang="ru-RU" sz="2400" b="1" dirty="0" smtClean="0">
                <a:solidFill>
                  <a:srgbClr val="FF0000"/>
                </a:solidFill>
                <a:latin typeface="Calibri" pitchFamily="34" charset="0"/>
              </a:rPr>
              <a:t> </a:t>
            </a:r>
            <a:r>
              <a:rPr lang="ru-RU" altLang="ru-RU" sz="2800" b="1" i="1" dirty="0" smtClean="0">
                <a:solidFill>
                  <a:schemeClr val="accent2">
                    <a:lumMod val="75000"/>
                  </a:schemeClr>
                </a:solidFill>
                <a:latin typeface="Times New Roman" pitchFamily="18" charset="0"/>
                <a:cs typeface="Times New Roman" pitchFamily="18" charset="0"/>
              </a:rPr>
              <a:t>к проекту бюджета </a:t>
            </a:r>
            <a:r>
              <a:rPr lang="ru-RU" altLang="ru-RU" sz="2800" b="1" i="1" dirty="0">
                <a:solidFill>
                  <a:schemeClr val="accent2">
                    <a:lumMod val="75000"/>
                  </a:schemeClr>
                </a:solidFill>
                <a:latin typeface="Times New Roman" pitchFamily="18" charset="0"/>
                <a:cs typeface="Times New Roman" pitchFamily="18" charset="0"/>
              </a:rPr>
              <a:t>городского округа город Рыбинск на </a:t>
            </a:r>
            <a:r>
              <a:rPr lang="ru-RU" altLang="ru-RU" sz="2800" b="1" i="1" dirty="0" smtClean="0">
                <a:solidFill>
                  <a:schemeClr val="accent2">
                    <a:lumMod val="75000"/>
                  </a:schemeClr>
                </a:solidFill>
                <a:latin typeface="Times New Roman" pitchFamily="18" charset="0"/>
                <a:cs typeface="Times New Roman" pitchFamily="18" charset="0"/>
              </a:rPr>
              <a:t>2016 </a:t>
            </a:r>
            <a:r>
              <a:rPr lang="ru-RU" altLang="ru-RU" sz="2800" b="1" i="1" dirty="0">
                <a:solidFill>
                  <a:schemeClr val="accent2">
                    <a:lumMod val="75000"/>
                  </a:schemeClr>
                </a:solidFill>
                <a:latin typeface="Times New Roman" pitchFamily="18" charset="0"/>
                <a:cs typeface="Times New Roman" pitchFamily="18" charset="0"/>
              </a:rPr>
              <a:t>год и на плановый период </a:t>
            </a:r>
            <a:r>
              <a:rPr lang="ru-RU" altLang="ru-RU" sz="2800" b="1" i="1" dirty="0" smtClean="0">
                <a:solidFill>
                  <a:schemeClr val="accent2">
                    <a:lumMod val="75000"/>
                  </a:schemeClr>
                </a:solidFill>
                <a:latin typeface="Times New Roman" pitchFamily="18" charset="0"/>
                <a:cs typeface="Times New Roman" pitchFamily="18" charset="0"/>
              </a:rPr>
              <a:t>2017 </a:t>
            </a:r>
            <a:r>
              <a:rPr lang="ru-RU" altLang="ru-RU" sz="2800" b="1" i="1" dirty="0">
                <a:solidFill>
                  <a:schemeClr val="accent2">
                    <a:lumMod val="75000"/>
                  </a:schemeClr>
                </a:solidFill>
                <a:latin typeface="Times New Roman" pitchFamily="18" charset="0"/>
                <a:cs typeface="Times New Roman" pitchFamily="18" charset="0"/>
              </a:rPr>
              <a:t>и </a:t>
            </a:r>
            <a:r>
              <a:rPr lang="ru-RU" altLang="ru-RU" sz="2800" b="1" i="1" dirty="0" smtClean="0">
                <a:solidFill>
                  <a:schemeClr val="accent2">
                    <a:lumMod val="75000"/>
                  </a:schemeClr>
                </a:solidFill>
                <a:latin typeface="Times New Roman" pitchFamily="18" charset="0"/>
                <a:cs typeface="Times New Roman" pitchFamily="18" charset="0"/>
              </a:rPr>
              <a:t>2018 </a:t>
            </a:r>
            <a:r>
              <a:rPr lang="ru-RU" altLang="ru-RU" sz="2800" b="1" i="1" dirty="0">
                <a:solidFill>
                  <a:schemeClr val="accent2">
                    <a:lumMod val="75000"/>
                  </a:schemeClr>
                </a:solidFill>
                <a:latin typeface="Times New Roman" pitchFamily="18" charset="0"/>
                <a:cs typeface="Times New Roman" pitchFamily="18" charset="0"/>
              </a:rPr>
              <a:t>годов  </a:t>
            </a:r>
          </a:p>
        </p:txBody>
      </p:sp>
      <p:sp>
        <p:nvSpPr>
          <p:cNvPr id="4100" name="TextBox 4"/>
          <p:cNvSpPr txBox="1">
            <a:spLocks noChangeArrowheads="1"/>
          </p:cNvSpPr>
          <p:nvPr/>
        </p:nvSpPr>
        <p:spPr bwMode="auto">
          <a:xfrm>
            <a:off x="2794000" y="1158558"/>
            <a:ext cx="3997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4800" b="1" i="1" dirty="0" smtClean="0">
                <a:solidFill>
                  <a:srgbClr val="C00000"/>
                </a:solidFill>
                <a:latin typeface="Times New Roman" pitchFamily="18" charset="0"/>
              </a:rPr>
              <a:t>БЮДЖЕТ ДЛЯ ГРАЖДАН</a:t>
            </a:r>
            <a:endParaRPr lang="ru-RU" altLang="ru-RU" sz="4800" b="1" i="1" dirty="0">
              <a:solidFill>
                <a:srgbClr val="C00000"/>
              </a:solidFill>
              <a:latin typeface="Times New Roman" pitchFamily="18" charset="0"/>
            </a:endParaRPr>
          </a:p>
        </p:txBody>
      </p:sp>
    </p:spTree>
    <p:extLst>
      <p:ext uri="{BB962C8B-B14F-4D97-AF65-F5344CB8AC3E}">
        <p14:creationId xmlns:p14="http://schemas.microsoft.com/office/powerpoint/2010/main" val="4110342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457200" y="548680"/>
            <a:ext cx="8229600" cy="108012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anose="02020603050405020304" pitchFamily="18" charset="0"/>
              </a:rPr>
              <a:t>СРЕДСТВА ВЫШЕСТОЯЩИХ БЮДЖЕТОВ             предоставляются в виде межбюджетных трансфертов следующих типов</a:t>
            </a:r>
            <a:endParaRPr lang="ru-RU" sz="20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11593202"/>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53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215299243"/>
              </p:ext>
            </p:extLst>
          </p:nvPr>
        </p:nvGraphicFramePr>
        <p:xfrm>
          <a:off x="476688" y="1650520"/>
          <a:ext cx="8280919" cy="4439384"/>
        </p:xfrm>
        <a:graphic>
          <a:graphicData uri="http://schemas.openxmlformats.org/drawingml/2006/table">
            <a:tbl>
              <a:tblPr/>
              <a:tblGrid>
                <a:gridCol w="3076214"/>
                <a:gridCol w="1817763"/>
                <a:gridCol w="1677935"/>
                <a:gridCol w="1709007"/>
              </a:tblGrid>
              <a:tr h="8732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2016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2017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2018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a:solidFill>
                            <a:srgbClr val="000000"/>
                          </a:solidFill>
                          <a:effectLst/>
                          <a:latin typeface="Times New Roman" panose="02020603050405020304" pitchFamily="18" charset="0"/>
                          <a:cs typeface="Times New Roman" panose="02020603050405020304" pitchFamily="18" charset="0"/>
                        </a:rPr>
                        <a:t>Доходы всего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4 492,3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4 145,5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4 089,0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r>
              <a:tr h="6492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собственные доходы</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a:solidFill>
                            <a:srgbClr val="000000"/>
                          </a:solidFill>
                          <a:effectLst/>
                          <a:latin typeface="Times New Roman" panose="02020603050405020304" pitchFamily="18" charset="0"/>
                          <a:cs typeface="Times New Roman" panose="02020603050405020304" pitchFamily="18" charset="0"/>
                        </a:rPr>
                        <a:t>1 </a:t>
                      </a:r>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826,0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1 899,1</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1 842,6</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1800" b="1" i="0" u="none" strike="noStrike" dirty="0" smtClean="0">
                          <a:solidFill>
                            <a:srgbClr val="000000"/>
                          </a:solidFill>
                          <a:effectLst/>
                          <a:latin typeface="Times New Roman" panose="02020603050405020304" pitchFamily="18" charset="0"/>
                          <a:cs typeface="Times New Roman" panose="02020603050405020304" pitchFamily="18" charset="0"/>
                        </a:rPr>
                        <a:t>Безвозмездные поступления</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2 666,3</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2 246,4</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2 246,4</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64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a:solidFill>
                            <a:srgbClr val="000000"/>
                          </a:solidFill>
                          <a:effectLst/>
                          <a:latin typeface="Times New Roman" panose="02020603050405020304" pitchFamily="18" charset="0"/>
                          <a:cs typeface="Times New Roman" panose="02020603050405020304" pitchFamily="18" charset="0"/>
                        </a:rPr>
                        <a:t>Расходы всего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4 492,3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4 095,5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4 039,0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r>
              <a:tr h="9326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Превышение доходов над расходами</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r>
            </a:tbl>
          </a:graphicData>
        </a:graphic>
      </p:graphicFrame>
      <p:sp>
        <p:nvSpPr>
          <p:cNvPr id="7" name="TextBox 6"/>
          <p:cNvSpPr txBox="1"/>
          <p:nvPr/>
        </p:nvSpPr>
        <p:spPr>
          <a:xfrm>
            <a:off x="251520" y="764704"/>
            <a:ext cx="8136904" cy="707886"/>
          </a:xfrm>
          <a:prstGeom prst="rect">
            <a:avLst/>
          </a:prstGeom>
          <a:noFill/>
        </p:spPr>
        <p:txBody>
          <a:bodyPr wrap="square" rtlCol="0">
            <a:spAutoFit/>
          </a:bodyPr>
          <a:lstStyle/>
          <a:p>
            <a:pPr algn="ct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Параметры бюджета </a:t>
            </a:r>
            <a:r>
              <a:rPr lang="ru-RU" sz="2000" b="1" i="1" dirty="0">
                <a:solidFill>
                  <a:schemeClr val="accent2">
                    <a:lumMod val="75000"/>
                  </a:schemeClr>
                </a:solidFill>
                <a:latin typeface="Times New Roman" panose="02020603050405020304" pitchFamily="18" charset="0"/>
                <a:cs typeface="Times New Roman" panose="02020603050405020304" pitchFamily="18" charset="0"/>
              </a:rPr>
              <a:t>городского округа город </a:t>
            </a: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Рыбинск</a:t>
            </a:r>
          </a:p>
          <a:p>
            <a:pPr algn="ct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000" b="1" i="1" dirty="0">
                <a:solidFill>
                  <a:schemeClr val="accent2">
                    <a:lumMod val="75000"/>
                  </a:schemeClr>
                </a:solidFill>
                <a:latin typeface="Times New Roman" panose="02020603050405020304" pitchFamily="18" charset="0"/>
                <a:cs typeface="Times New Roman" panose="02020603050405020304" pitchFamily="18" charset="0"/>
              </a:rPr>
              <a:t>на </a:t>
            </a: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2016 год и плановый период 2017-2018 годов (млн. руб.)</a:t>
            </a:r>
            <a:endParaRPr lang="ru-RU"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77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Скругленный прямоугольник 39"/>
          <p:cNvGrpSpPr>
            <a:grpSpLocks/>
          </p:cNvGrpSpPr>
          <p:nvPr/>
        </p:nvGrpSpPr>
        <p:grpSpPr bwMode="auto">
          <a:xfrm>
            <a:off x="4218432" y="1402080"/>
            <a:ext cx="4610607" cy="908304"/>
            <a:chOff x="4218431" y="1859282"/>
            <a:chExt cx="4610607" cy="908305"/>
          </a:xfrm>
        </p:grpSpPr>
        <p:pic>
          <p:nvPicPr>
            <p:cNvPr id="32" name="Скругленный прямоугольник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431" y="1859282"/>
              <a:ext cx="4610607" cy="9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58"/>
            <p:cNvSpPr txBox="1">
              <a:spLocks noChangeArrowheads="1"/>
            </p:cNvSpPr>
            <p:nvPr/>
          </p:nvSpPr>
          <p:spPr bwMode="auto">
            <a:xfrm>
              <a:off x="4355197" y="1942198"/>
              <a:ext cx="4341761"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black"/>
                  </a:solidFill>
                  <a:latin typeface="Georgia" pitchFamily="18" charset="0"/>
                </a:rPr>
                <a:t>Прогноз</a:t>
              </a:r>
            </a:p>
            <a:p>
              <a:pPr algn="ctr" eaLnBrk="1" hangingPunct="1">
                <a:spcBef>
                  <a:spcPct val="0"/>
                </a:spcBef>
                <a:buClrTx/>
                <a:buSzTx/>
                <a:buFontTx/>
                <a:buNone/>
              </a:pPr>
              <a:r>
                <a:rPr lang="ru-RU" altLang="ru-RU" sz="1400" b="1" dirty="0" smtClean="0">
                  <a:solidFill>
                    <a:prstClr val="black"/>
                  </a:solidFill>
                  <a:latin typeface="Georgia" pitchFamily="18" charset="0"/>
                </a:rPr>
                <a:t> налоговых  и неналоговых доходов</a:t>
              </a:r>
            </a:p>
          </p:txBody>
        </p:sp>
      </p:grpSp>
      <p:sp>
        <p:nvSpPr>
          <p:cNvPr id="68" name="TextBox 77"/>
          <p:cNvSpPr txBox="1">
            <a:spLocks noChangeArrowheads="1"/>
          </p:cNvSpPr>
          <p:nvPr/>
        </p:nvSpPr>
        <p:spPr bwMode="auto">
          <a:xfrm>
            <a:off x="990600" y="688848"/>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Доходы </a:t>
            </a:r>
            <a:r>
              <a:rPr lang="ru-RU" altLang="ru-RU" sz="2800" b="1" i="1" dirty="0">
                <a:solidFill>
                  <a:schemeClr val="accent2">
                    <a:lumMod val="75000"/>
                  </a:schemeClr>
                </a:solidFill>
                <a:latin typeface="Times New Roman" pitchFamily="18" charset="0"/>
                <a:cs typeface="Times New Roman" pitchFamily="18" charset="0"/>
              </a:rPr>
              <a:t>на </a:t>
            </a:r>
            <a:r>
              <a:rPr lang="ru-RU" altLang="ru-RU" sz="2800" b="1" i="1" dirty="0" smtClean="0">
                <a:solidFill>
                  <a:schemeClr val="accent2">
                    <a:lumMod val="75000"/>
                  </a:schemeClr>
                </a:solidFill>
                <a:latin typeface="Times New Roman" pitchFamily="18" charset="0"/>
                <a:cs typeface="Times New Roman" pitchFamily="18" charset="0"/>
              </a:rPr>
              <a:t>2016 </a:t>
            </a:r>
            <a:r>
              <a:rPr lang="ru-RU" altLang="ru-RU" sz="2800" b="1" i="1" dirty="0">
                <a:solidFill>
                  <a:schemeClr val="accent2">
                    <a:lumMod val="75000"/>
                  </a:schemeClr>
                </a:solidFill>
                <a:latin typeface="Times New Roman" pitchFamily="18" charset="0"/>
                <a:cs typeface="Times New Roman" pitchFamily="18" charset="0"/>
              </a:rPr>
              <a:t>год</a:t>
            </a:r>
          </a:p>
        </p:txBody>
      </p:sp>
      <p:graphicFrame>
        <p:nvGraphicFramePr>
          <p:cNvPr id="65" name="Диаграмма 64"/>
          <p:cNvGraphicFramePr/>
          <p:nvPr>
            <p:extLst>
              <p:ext uri="{D42A27DB-BD31-4B8C-83A1-F6EECF244321}">
                <p14:modId xmlns:p14="http://schemas.microsoft.com/office/powerpoint/2010/main" val="3348896754"/>
              </p:ext>
            </p:extLst>
          </p:nvPr>
        </p:nvGraphicFramePr>
        <p:xfrm>
          <a:off x="0" y="3180080"/>
          <a:ext cx="4053840" cy="2887980"/>
        </p:xfrm>
        <a:graphic>
          <a:graphicData uri="http://schemas.openxmlformats.org/drawingml/2006/chart">
            <c:chart xmlns:c="http://schemas.openxmlformats.org/drawingml/2006/chart" xmlns:r="http://schemas.openxmlformats.org/officeDocument/2006/relationships" r:id="rId4"/>
          </a:graphicData>
        </a:graphic>
      </p:graphicFrame>
      <p:grpSp>
        <p:nvGrpSpPr>
          <p:cNvPr id="73" name="Скругленный прямоугольник 39"/>
          <p:cNvGrpSpPr>
            <a:grpSpLocks/>
          </p:cNvGrpSpPr>
          <p:nvPr/>
        </p:nvGrpSpPr>
        <p:grpSpPr bwMode="auto">
          <a:xfrm>
            <a:off x="228071" y="2372357"/>
            <a:ext cx="3241040" cy="894080"/>
            <a:chOff x="4507497" y="1696722"/>
            <a:chExt cx="4610607" cy="908305"/>
          </a:xfrm>
        </p:grpSpPr>
        <p:pic>
          <p:nvPicPr>
            <p:cNvPr id="75" name="Скругленный прямоугольник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497" y="1696722"/>
              <a:ext cx="4610607" cy="9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58"/>
            <p:cNvSpPr txBox="1">
              <a:spLocks noChangeArrowheads="1"/>
            </p:cNvSpPr>
            <p:nvPr/>
          </p:nvSpPr>
          <p:spPr bwMode="auto">
            <a:xfrm>
              <a:off x="4665730" y="1728838"/>
              <a:ext cx="4341761"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black"/>
                  </a:solidFill>
                  <a:latin typeface="Georgia" pitchFamily="18" charset="0"/>
                </a:rPr>
                <a:t> Структура собственных доходов</a:t>
              </a:r>
            </a:p>
          </p:txBody>
        </p:sp>
      </p:grpSp>
      <p:graphicFrame>
        <p:nvGraphicFramePr>
          <p:cNvPr id="82" name="Диаграмма 81"/>
          <p:cNvGraphicFramePr/>
          <p:nvPr>
            <p:extLst>
              <p:ext uri="{D42A27DB-BD31-4B8C-83A1-F6EECF244321}">
                <p14:modId xmlns:p14="http://schemas.microsoft.com/office/powerpoint/2010/main" val="54661822"/>
              </p:ext>
            </p:extLst>
          </p:nvPr>
        </p:nvGraphicFramePr>
        <p:xfrm>
          <a:off x="3559525" y="2372360"/>
          <a:ext cx="5493035" cy="3749040"/>
        </p:xfrm>
        <a:graphic>
          <a:graphicData uri="http://schemas.openxmlformats.org/drawingml/2006/chart">
            <c:chart xmlns:c="http://schemas.openxmlformats.org/drawingml/2006/chart" xmlns:r="http://schemas.openxmlformats.org/officeDocument/2006/relationships" r:id="rId5"/>
          </a:graphicData>
        </a:graphic>
      </p:graphicFrame>
      <p:sp>
        <p:nvSpPr>
          <p:cNvPr id="83" name="Прямоугольник с одним скругленным углом 82"/>
          <p:cNvSpPr/>
          <p:nvPr/>
        </p:nvSpPr>
        <p:spPr>
          <a:xfrm>
            <a:off x="6916416" y="2372360"/>
            <a:ext cx="2095504" cy="2270760"/>
          </a:xfrm>
          <a:prstGeom prst="round1Rect">
            <a:avLst/>
          </a:prstGeom>
          <a:solidFill>
            <a:schemeClr val="tx2">
              <a:lumMod val="20000"/>
              <a:lumOff val="80000"/>
            </a:schemeClr>
          </a:solidFill>
          <a:ln>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ru-RU" altLang="ru-RU" sz="1300" b="1" i="1" u="sng" dirty="0">
                <a:solidFill>
                  <a:prstClr val="black"/>
                </a:solidFill>
                <a:latin typeface="Times New Roman" panose="02020603050405020304" pitchFamily="18" charset="0"/>
                <a:cs typeface="Times New Roman" panose="02020603050405020304" pitchFamily="18" charset="0"/>
              </a:rPr>
              <a:t>ОСНОВНАЯ </a:t>
            </a:r>
          </a:p>
          <a:p>
            <a:pPr>
              <a:spcBef>
                <a:spcPct val="0"/>
              </a:spcBef>
            </a:pPr>
            <a:r>
              <a:rPr lang="ru-RU" altLang="ru-RU" sz="1300" b="1" i="1" u="sng" dirty="0">
                <a:solidFill>
                  <a:prstClr val="black"/>
                </a:solidFill>
                <a:latin typeface="Times New Roman" panose="02020603050405020304" pitchFamily="18" charset="0"/>
                <a:cs typeface="Times New Roman" panose="02020603050405020304" pitchFamily="18" charset="0"/>
              </a:rPr>
              <a:t>ПРИЧИНА</a:t>
            </a:r>
            <a:r>
              <a:rPr lang="ru-RU" altLang="ru-RU" sz="1300" b="1" u="sng" dirty="0">
                <a:solidFill>
                  <a:prstClr val="black"/>
                </a:solidFill>
                <a:latin typeface="Times New Roman" panose="02020603050405020304" pitchFamily="18" charset="0"/>
                <a:cs typeface="Times New Roman" panose="02020603050405020304" pitchFamily="18" charset="0"/>
              </a:rPr>
              <a:t>:</a:t>
            </a:r>
          </a:p>
          <a:p>
            <a:pPr>
              <a:spcBef>
                <a:spcPct val="0"/>
              </a:spcBef>
            </a:pPr>
            <a:r>
              <a:rPr lang="ru-RU" altLang="ru-RU" sz="1300" b="1" i="1" dirty="0">
                <a:solidFill>
                  <a:prstClr val="black"/>
                </a:solidFill>
                <a:latin typeface="Times New Roman" panose="02020603050405020304" pitchFamily="18" charset="0"/>
                <a:cs typeface="Times New Roman" panose="02020603050405020304" pitchFamily="18" charset="0"/>
              </a:rPr>
              <a:t>По </a:t>
            </a:r>
            <a:r>
              <a:rPr lang="ru-RU" altLang="ru-RU" sz="1300" b="1" i="1" dirty="0" smtClean="0">
                <a:solidFill>
                  <a:prstClr val="black"/>
                </a:solidFill>
                <a:latin typeface="Times New Roman" panose="02020603050405020304" pitchFamily="18" charset="0"/>
                <a:cs typeface="Times New Roman" panose="02020603050405020304" pitchFamily="18" charset="0"/>
              </a:rPr>
              <a:t>налоговым доходам: </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рост НДФЛ за счет ФНЗР на 107,0% </a:t>
            </a:r>
            <a:endParaRPr lang="ru-RU" altLang="ru-RU" sz="1300" b="1" i="1" dirty="0">
              <a:solidFill>
                <a:prstClr val="black"/>
              </a:solidFill>
              <a:latin typeface="Times New Roman" panose="02020603050405020304" pitchFamily="18" charset="0"/>
              <a:cs typeface="Times New Roman" panose="02020603050405020304" pitchFamily="18" charset="0"/>
            </a:endParaRPr>
          </a:p>
          <a:p>
            <a:pPr>
              <a:spcBef>
                <a:spcPct val="0"/>
              </a:spcBef>
            </a:pPr>
            <a:r>
              <a:rPr lang="ru-RU" altLang="ru-RU" sz="1300" b="1" i="1" dirty="0">
                <a:solidFill>
                  <a:prstClr val="black"/>
                </a:solidFill>
                <a:latin typeface="Times New Roman" panose="02020603050405020304" pitchFamily="18" charset="0"/>
                <a:cs typeface="Times New Roman" panose="02020603050405020304" pitchFamily="18" charset="0"/>
              </a:rPr>
              <a:t>По </a:t>
            </a:r>
            <a:r>
              <a:rPr lang="ru-RU" altLang="ru-RU" sz="1300" b="1" i="1" dirty="0" smtClean="0">
                <a:solidFill>
                  <a:prstClr val="black"/>
                </a:solidFill>
                <a:latin typeface="Times New Roman" panose="02020603050405020304" pitchFamily="18" charset="0"/>
                <a:cs typeface="Times New Roman" panose="02020603050405020304" pitchFamily="18" charset="0"/>
              </a:rPr>
              <a:t>неналоговым доходам:</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снижение </a:t>
            </a:r>
            <a:r>
              <a:rPr lang="ru-RU" altLang="ru-RU" sz="1300" b="1" i="1" dirty="0">
                <a:solidFill>
                  <a:prstClr val="black"/>
                </a:solidFill>
                <a:latin typeface="Times New Roman" panose="02020603050405020304" pitchFamily="18" charset="0"/>
                <a:cs typeface="Times New Roman" panose="02020603050405020304" pitchFamily="18" charset="0"/>
              </a:rPr>
              <a:t>доходов от продажи муниципального </a:t>
            </a:r>
            <a:r>
              <a:rPr lang="ru-RU" altLang="ru-RU" sz="1300" b="1" i="1" dirty="0" smtClean="0">
                <a:solidFill>
                  <a:prstClr val="black"/>
                </a:solidFill>
                <a:latin typeface="Times New Roman" panose="02020603050405020304" pitchFamily="18" charset="0"/>
                <a:cs typeface="Times New Roman" panose="02020603050405020304" pitchFamily="18" charset="0"/>
              </a:rPr>
              <a:t>имущества</a:t>
            </a:r>
            <a:endParaRPr lang="ru-RU" sz="1300" i="1" dirty="0"/>
          </a:p>
        </p:txBody>
      </p:sp>
    </p:spTree>
    <p:extLst>
      <p:ext uri="{BB962C8B-B14F-4D97-AF65-F5344CB8AC3E}">
        <p14:creationId xmlns:p14="http://schemas.microsoft.com/office/powerpoint/2010/main" val="48800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92"/>
          <p:cNvGrpSpPr>
            <a:grpSpLocks/>
          </p:cNvGrpSpPr>
          <p:nvPr/>
        </p:nvGrpSpPr>
        <p:grpSpPr bwMode="auto">
          <a:xfrm>
            <a:off x="721903" y="1333039"/>
            <a:ext cx="7714198" cy="4694925"/>
            <a:chOff x="-291433" y="2214995"/>
            <a:chExt cx="4436692" cy="3374446"/>
          </a:xfrm>
        </p:grpSpPr>
        <p:grpSp>
          <p:nvGrpSpPr>
            <p:cNvPr id="35" name="Группа 78"/>
            <p:cNvGrpSpPr>
              <a:grpSpLocks/>
            </p:cNvGrpSpPr>
            <p:nvPr/>
          </p:nvGrpSpPr>
          <p:grpSpPr bwMode="auto">
            <a:xfrm>
              <a:off x="-291433" y="2214995"/>
              <a:ext cx="4436692" cy="3374446"/>
              <a:chOff x="-291433" y="2926562"/>
              <a:chExt cx="4436692" cy="3374446"/>
            </a:xfrm>
          </p:grpSpPr>
          <p:grpSp>
            <p:nvGrpSpPr>
              <p:cNvPr id="40" name="Скругленный прямоугольник 68"/>
              <p:cNvGrpSpPr>
                <a:grpSpLocks/>
              </p:cNvGrpSpPr>
              <p:nvPr/>
            </p:nvGrpSpPr>
            <p:grpSpPr bwMode="auto">
              <a:xfrm>
                <a:off x="938215" y="3834671"/>
                <a:ext cx="3207044" cy="755824"/>
                <a:chOff x="938784" y="3377184"/>
                <a:chExt cx="3206496" cy="755904"/>
              </a:xfrm>
            </p:grpSpPr>
            <p:pic>
              <p:nvPicPr>
                <p:cNvPr id="62" name="Скругленный прямоугольник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8"/>
                <p:cNvSpPr txBox="1">
                  <a:spLocks noChangeArrowheads="1"/>
                </p:cNvSpPr>
                <p:nvPr/>
              </p:nvSpPr>
              <p:spPr bwMode="auto">
                <a:xfrm>
                  <a:off x="1048053" y="3510536"/>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schemeClr val="tx1"/>
                      </a:solidFill>
                      <a:latin typeface="Georgia" pitchFamily="18" charset="0"/>
                    </a:rPr>
                    <a:t>Налоги на имущество</a:t>
                  </a:r>
                </a:p>
              </p:txBody>
            </p:sp>
          </p:grpSp>
          <p:grpSp>
            <p:nvGrpSpPr>
              <p:cNvPr id="41" name="Скругленный прямоугольник 69"/>
              <p:cNvGrpSpPr>
                <a:grpSpLocks/>
              </p:cNvGrpSpPr>
              <p:nvPr/>
            </p:nvGrpSpPr>
            <p:grpSpPr bwMode="auto">
              <a:xfrm>
                <a:off x="1147345" y="4703518"/>
                <a:ext cx="2658310" cy="755824"/>
                <a:chOff x="1147878" y="4246123"/>
                <a:chExt cx="2657856" cy="755904"/>
              </a:xfrm>
            </p:grpSpPr>
            <p:pic>
              <p:nvPicPr>
                <p:cNvPr id="60" name="Скругленный прямоугольник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878" y="4246123"/>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1"/>
                <p:cNvSpPr txBox="1">
                  <a:spLocks noChangeArrowheads="1"/>
                </p:cNvSpPr>
                <p:nvPr/>
              </p:nvSpPr>
              <p:spPr bwMode="auto">
                <a:xfrm>
                  <a:off x="1173293" y="435678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schemeClr val="tx1"/>
                      </a:solidFill>
                      <a:latin typeface="Georgia" pitchFamily="18" charset="0"/>
                    </a:rPr>
                    <a:t>Налоги на совокупный доход</a:t>
                  </a:r>
                </a:p>
              </p:txBody>
            </p:sp>
          </p:grpSp>
          <p:grpSp>
            <p:nvGrpSpPr>
              <p:cNvPr id="42" name="Скругленный прямоугольник 70"/>
              <p:cNvGrpSpPr>
                <a:grpSpLocks/>
              </p:cNvGrpSpPr>
              <p:nvPr/>
            </p:nvGrpSpPr>
            <p:grpSpPr bwMode="auto">
              <a:xfrm>
                <a:off x="1172765" y="5506886"/>
                <a:ext cx="2632891" cy="755823"/>
                <a:chOff x="1173293" y="5049575"/>
                <a:chExt cx="2632441" cy="755903"/>
              </a:xfrm>
            </p:grpSpPr>
            <p:pic>
              <p:nvPicPr>
                <p:cNvPr id="58" name="Скругленный прямоугольник 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293" y="5049575"/>
                  <a:ext cx="2632441" cy="7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34"/>
                <p:cNvSpPr txBox="1">
                  <a:spLocks noChangeArrowheads="1"/>
                </p:cNvSpPr>
                <p:nvPr/>
              </p:nvSpPr>
              <p:spPr bwMode="auto">
                <a:xfrm>
                  <a:off x="1478041" y="5074372"/>
                  <a:ext cx="184515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schemeClr val="tx1"/>
                      </a:solidFill>
                      <a:latin typeface="Georgia" pitchFamily="18" charset="0"/>
                    </a:rPr>
                    <a:t>Прочие налоговые доходы</a:t>
                  </a:r>
                </a:p>
              </p:txBody>
            </p:sp>
          </p:grpSp>
          <p:grpSp>
            <p:nvGrpSpPr>
              <p:cNvPr id="43" name="Скругленный прямоугольник 72"/>
              <p:cNvGrpSpPr>
                <a:grpSpLocks/>
              </p:cNvGrpSpPr>
              <p:nvPr/>
            </p:nvGrpSpPr>
            <p:grpSpPr bwMode="auto">
              <a:xfrm>
                <a:off x="938215" y="3029502"/>
                <a:ext cx="3152418" cy="755824"/>
                <a:chOff x="938784" y="2571930"/>
                <a:chExt cx="3151879" cy="755904"/>
              </a:xfrm>
            </p:grpSpPr>
            <p:pic>
              <p:nvPicPr>
                <p:cNvPr id="56" name="Скругленный прямоугольник 7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84" y="2571930"/>
                  <a:ext cx="3151879"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0"/>
                <p:cNvSpPr txBox="1">
                  <a:spLocks noChangeArrowheads="1"/>
                </p:cNvSpPr>
                <p:nvPr/>
              </p:nvSpPr>
              <p:spPr bwMode="auto">
                <a:xfrm>
                  <a:off x="984405" y="2683490"/>
                  <a:ext cx="300123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Налог на доходы физических лиц</a:t>
                  </a:r>
                  <a:endParaRPr lang="ru-RU" altLang="ru-RU" sz="2000" b="1" dirty="0">
                    <a:solidFill>
                      <a:schemeClr val="tx1"/>
                    </a:solidFill>
                    <a:latin typeface="Georgia" pitchFamily="18" charset="0"/>
                  </a:endParaRPr>
                </a:p>
              </p:txBody>
            </p:sp>
          </p:grpSp>
          <p:grpSp>
            <p:nvGrpSpPr>
              <p:cNvPr id="44" name="Овал 73"/>
              <p:cNvGrpSpPr>
                <a:grpSpLocks/>
              </p:cNvGrpSpPr>
              <p:nvPr/>
            </p:nvGrpSpPr>
            <p:grpSpPr bwMode="auto">
              <a:xfrm>
                <a:off x="-291433" y="2926562"/>
                <a:ext cx="1244315" cy="993442"/>
                <a:chOff x="-290655" y="2468981"/>
                <a:chExt cx="1244103" cy="993547"/>
              </a:xfrm>
            </p:grpSpPr>
            <p:pic>
              <p:nvPicPr>
                <p:cNvPr id="54" name="Овал 73"/>
                <p:cNvPicPr>
                  <a:picLocks noChangeArrowheads="1"/>
                </p:cNvPicPr>
                <p:nvPr/>
              </p:nvPicPr>
              <p:blipFill>
                <a:blip r:embed="rId6">
                  <a:extLst>
                    <a:ext uri="{BEBA8EAE-BF5A-486C-A8C5-ECC9F3942E4B}">
                      <a14:imgProps xmlns:a14="http://schemas.microsoft.com/office/drawing/2010/main">
                        <a14:imgLayer r:embed="rId7">
                          <a14:imgEffect>
                            <a14:colorTemperature colorTemp="61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290655" y="2468981"/>
                  <a:ext cx="1244103" cy="993547"/>
                </a:xfrm>
                <a:prstGeom prst="rect">
                  <a:avLst/>
                </a:prstGeom>
                <a:noFill/>
                <a:ln>
                  <a:noFill/>
                </a:ln>
                <a:effectLst>
                  <a:reflection endPos="0" dir="5400000" sy="-100000" algn="bl" rotWithShape="0"/>
                </a:effectLst>
                <a:scene3d>
                  <a:camera prst="orthographicFront"/>
                  <a:lightRig rig="threePt" dir="t"/>
                </a:scene3d>
                <a:sp3d prstMaterial="matte"/>
                <a:extLst>
                  <a:ext uri="{91240B29-F687-4F45-9708-019B960494DF}">
                    <a14:hiddenLine xmlns:a14="http://schemas.microsoft.com/office/drawing/2010/main" w="9525">
                      <a:solidFill>
                        <a:srgbClr val="000000"/>
                      </a:solidFill>
                      <a:miter lim="800000"/>
                      <a:headEnd/>
                      <a:tailEnd/>
                    </a14:hiddenLine>
                  </a:ext>
                </a:extLst>
              </p:spPr>
            </p:pic>
            <p:sp>
              <p:nvSpPr>
                <p:cNvPr id="55" name="Text Box 43"/>
                <p:cNvSpPr txBox="1">
                  <a:spLocks noChangeArrowheads="1"/>
                </p:cNvSpPr>
                <p:nvPr/>
              </p:nvSpPr>
              <p:spPr bwMode="auto">
                <a:xfrm>
                  <a:off x="107023" y="2724572"/>
                  <a:ext cx="539837"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5" name="Овал 74"/>
              <p:cNvGrpSpPr>
                <a:grpSpLocks/>
              </p:cNvGrpSpPr>
              <p:nvPr/>
            </p:nvGrpSpPr>
            <p:grpSpPr bwMode="auto">
              <a:xfrm>
                <a:off x="-155377" y="3834671"/>
                <a:ext cx="1012156" cy="883827"/>
                <a:chOff x="-154622" y="3377184"/>
                <a:chExt cx="1011984" cy="883920"/>
              </a:xfrm>
            </p:grpSpPr>
            <p:pic>
              <p:nvPicPr>
                <p:cNvPr id="52" name="Овал 7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 y="3377184"/>
                  <a:ext cx="1011984"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46"/>
                <p:cNvSpPr txBox="1">
                  <a:spLocks noChangeArrowheads="1"/>
                </p:cNvSpPr>
                <p:nvPr/>
              </p:nvSpPr>
              <p:spPr bwMode="auto">
                <a:xfrm>
                  <a:off x="107023" y="3502554"/>
                  <a:ext cx="538250"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6" name="Овал 75"/>
              <p:cNvGrpSpPr>
                <a:grpSpLocks/>
              </p:cNvGrpSpPr>
              <p:nvPr/>
            </p:nvGrpSpPr>
            <p:grpSpPr bwMode="auto">
              <a:xfrm>
                <a:off x="-83292" y="4715126"/>
                <a:ext cx="914527" cy="854439"/>
                <a:chOff x="-82548" y="4257732"/>
                <a:chExt cx="914370" cy="854529"/>
              </a:xfrm>
            </p:grpSpPr>
            <p:pic>
              <p:nvPicPr>
                <p:cNvPr id="50" name="Овал 7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48" y="4257732"/>
                  <a:ext cx="914370" cy="8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9"/>
                <p:cNvSpPr txBox="1">
                  <a:spLocks noChangeArrowheads="1"/>
                </p:cNvSpPr>
                <p:nvPr/>
              </p:nvSpPr>
              <p:spPr bwMode="auto">
                <a:xfrm>
                  <a:off x="118146" y="4356783"/>
                  <a:ext cx="484265" cy="4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7" name="Овал 76"/>
              <p:cNvGrpSpPr>
                <a:grpSpLocks/>
              </p:cNvGrpSpPr>
              <p:nvPr/>
            </p:nvGrpSpPr>
            <p:grpSpPr bwMode="auto">
              <a:xfrm>
                <a:off x="-50539" y="5364248"/>
                <a:ext cx="1501261" cy="936760"/>
                <a:chOff x="-49801" y="4906920"/>
                <a:chExt cx="1501004" cy="936858"/>
              </a:xfrm>
            </p:grpSpPr>
            <p:pic>
              <p:nvPicPr>
                <p:cNvPr id="48" name="Овал 7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1" y="5112258"/>
                  <a:ext cx="844913"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2"/>
                <p:cNvSpPr txBox="1">
                  <a:spLocks noChangeArrowheads="1"/>
                </p:cNvSpPr>
                <p:nvPr/>
              </p:nvSpPr>
              <p:spPr bwMode="auto">
                <a:xfrm>
                  <a:off x="1020921" y="4906920"/>
                  <a:ext cx="430282" cy="41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sp>
          <p:nvSpPr>
            <p:cNvPr id="36" name="TextBox 25"/>
            <p:cNvSpPr txBox="1">
              <a:spLocks noChangeArrowheads="1"/>
            </p:cNvSpPr>
            <p:nvPr/>
          </p:nvSpPr>
          <p:spPr bwMode="auto">
            <a:xfrm>
              <a:off x="-36200" y="2451491"/>
              <a:ext cx="750873"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877,8</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7" name="TextBox 25"/>
            <p:cNvSpPr txBox="1">
              <a:spLocks noChangeArrowheads="1"/>
            </p:cNvSpPr>
            <p:nvPr/>
          </p:nvSpPr>
          <p:spPr bwMode="auto">
            <a:xfrm>
              <a:off x="-68086" y="3248461"/>
              <a:ext cx="884961"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393,3</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 </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8" name="TextBox 25"/>
            <p:cNvSpPr txBox="1">
              <a:spLocks noChangeArrowheads="1"/>
            </p:cNvSpPr>
            <p:nvPr/>
          </p:nvSpPr>
          <p:spPr bwMode="auto">
            <a:xfrm>
              <a:off x="-28182" y="4166037"/>
              <a:ext cx="74285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150,0 </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9" name="TextBox 25"/>
            <p:cNvSpPr txBox="1">
              <a:spLocks noChangeArrowheads="1"/>
            </p:cNvSpPr>
            <p:nvPr/>
          </p:nvSpPr>
          <p:spPr bwMode="auto">
            <a:xfrm>
              <a:off x="-28182" y="4970274"/>
              <a:ext cx="67283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44,1</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 </a:t>
              </a:r>
              <a:r>
                <a:rPr lang="ru-RU" altLang="ru-RU" sz="1400" b="1" dirty="0" smtClean="0">
                  <a:solidFill>
                    <a:schemeClr val="bg1"/>
                  </a:solidFill>
                  <a:latin typeface="Century" pitchFamily="18" charset="0"/>
                </a:rPr>
                <a:t>руб</a:t>
              </a:r>
              <a:r>
                <a:rPr lang="ru-RU" altLang="ru-RU" sz="1400" b="1" dirty="0">
                  <a:solidFill>
                    <a:schemeClr val="bg1"/>
                  </a:solidFill>
                  <a:latin typeface="Century" pitchFamily="18" charset="0"/>
                </a:rPr>
                <a:t>.</a:t>
              </a:r>
            </a:p>
          </p:txBody>
        </p:sp>
      </p:grpSp>
      <p:sp>
        <p:nvSpPr>
          <p:cNvPr id="67" name="TextBox 78"/>
          <p:cNvSpPr txBox="1">
            <a:spLocks noChangeArrowheads="1"/>
          </p:cNvSpPr>
          <p:nvPr/>
        </p:nvSpPr>
        <p:spPr bwMode="auto">
          <a:xfrm>
            <a:off x="2171241" y="61722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latin typeface="Times New Roman" pitchFamily="18" charset="0"/>
                <a:cs typeface="Times New Roman" pitchFamily="18" charset="0"/>
              </a:rPr>
              <a:t>Всего налоговые доходы  </a:t>
            </a:r>
            <a:r>
              <a:rPr lang="ru-RU" altLang="ru-RU" sz="2000" b="1" dirty="0" smtClean="0">
                <a:latin typeface="Times New Roman" pitchFamily="18" charset="0"/>
                <a:cs typeface="Times New Roman" pitchFamily="18" charset="0"/>
              </a:rPr>
              <a:t>1465,2 </a:t>
            </a:r>
            <a:r>
              <a:rPr lang="ru-RU" altLang="ru-RU" sz="2000" b="1" dirty="0">
                <a:latin typeface="Times New Roman" pitchFamily="18" charset="0"/>
                <a:cs typeface="Times New Roman" pitchFamily="18" charset="0"/>
              </a:rPr>
              <a:t>млн.руб.</a:t>
            </a:r>
          </a:p>
        </p:txBody>
      </p:sp>
      <p:sp>
        <p:nvSpPr>
          <p:cNvPr id="68" name="TextBox 77"/>
          <p:cNvSpPr txBox="1">
            <a:spLocks noChangeArrowheads="1"/>
          </p:cNvSpPr>
          <p:nvPr/>
        </p:nvSpPr>
        <p:spPr bwMode="auto">
          <a:xfrm>
            <a:off x="1803665" y="688848"/>
            <a:ext cx="59301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Структура налоговых доходов</a:t>
            </a:r>
            <a:endParaRPr lang="ru-RU" altLang="ru-RU" sz="28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4059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down)">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360" y="477838"/>
            <a:ext cx="8229600" cy="812482"/>
          </a:xfrm>
        </p:spPr>
        <p:txBody>
          <a:bodyPr>
            <a:normAutofit/>
          </a:bodyPr>
          <a:lstStyle/>
          <a:p>
            <a:r>
              <a:rPr lang="ru-RU" sz="2400" b="1" i="1" dirty="0" smtClean="0">
                <a:solidFill>
                  <a:schemeClr val="accent2">
                    <a:lumMod val="75000"/>
                  </a:schemeClr>
                </a:solidFill>
                <a:latin typeface="Times New Roman" pitchFamily="18" charset="0"/>
                <a:cs typeface="Times New Roman" pitchFamily="18" charset="0"/>
              </a:rPr>
              <a:t>Прогноз налога на доходы физических лиц </a:t>
            </a:r>
            <a:endParaRPr lang="ru-RU" sz="2400" b="1" i="1" dirty="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7517175" y="1237367"/>
            <a:ext cx="920508" cy="307777"/>
          </a:xfrm>
          <a:prstGeom prst="rect">
            <a:avLst/>
          </a:prstGeom>
          <a:noFill/>
        </p:spPr>
        <p:txBody>
          <a:bodyPr wrap="none" rtlCol="0">
            <a:spAutoFit/>
          </a:bodyPr>
          <a:lstStyle/>
          <a:p>
            <a:r>
              <a:rPr lang="ru-RU" sz="1400" b="1" dirty="0" smtClean="0">
                <a:latin typeface="Times New Roman" panose="02020603050405020304" pitchFamily="18" charset="0"/>
                <a:cs typeface="Times New Roman" panose="02020603050405020304" pitchFamily="18" charset="0"/>
              </a:rPr>
              <a:t>млн. руб.</a:t>
            </a:r>
            <a:endParaRPr lang="ru-RU" sz="1400" b="1"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797677746"/>
              </p:ext>
            </p:extLst>
          </p:nvPr>
        </p:nvGraphicFramePr>
        <p:xfrm>
          <a:off x="711200" y="1844040"/>
          <a:ext cx="797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Скругленная прямоугольная выноска 7"/>
          <p:cNvSpPr/>
          <p:nvPr/>
        </p:nvSpPr>
        <p:spPr>
          <a:xfrm>
            <a:off x="3810000" y="1569196"/>
            <a:ext cx="1198880" cy="605044"/>
          </a:xfrm>
          <a:prstGeom prst="wedgeRoundRectCallout">
            <a:avLst>
              <a:gd name="adj1" fmla="val -82195"/>
              <a:gd name="adj2" fmla="val 8815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ФНЗР  </a:t>
            </a:r>
          </a:p>
          <a:p>
            <a:pPr algn="ctr"/>
            <a:r>
              <a:rPr lang="ru-RU" sz="1600" b="1" dirty="0" smtClean="0">
                <a:solidFill>
                  <a:schemeClr val="tx1"/>
                </a:solidFill>
                <a:latin typeface="Times New Roman" panose="02020603050405020304" pitchFamily="18" charset="0"/>
                <a:cs typeface="Times New Roman" panose="02020603050405020304" pitchFamily="18" charset="0"/>
              </a:rPr>
              <a:t>107%</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2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77"/>
          <p:cNvSpPr txBox="1">
            <a:spLocks noChangeArrowheads="1"/>
          </p:cNvSpPr>
          <p:nvPr/>
        </p:nvSpPr>
        <p:spPr bwMode="auto">
          <a:xfrm>
            <a:off x="990600" y="688848"/>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Налоги на имущество</a:t>
            </a:r>
            <a:endParaRPr lang="ru-RU" altLang="ru-RU" sz="2800" b="1" i="1" dirty="0">
              <a:solidFill>
                <a:schemeClr val="accent2">
                  <a:lumMod val="75000"/>
                </a:schemeClr>
              </a:solidFill>
              <a:latin typeface="Times New Roman" pitchFamily="18" charset="0"/>
              <a:cs typeface="Times New Roman" pitchFamily="18" charset="0"/>
            </a:endParaRPr>
          </a:p>
        </p:txBody>
      </p:sp>
      <p:graphicFrame>
        <p:nvGraphicFramePr>
          <p:cNvPr id="82" name="Диаграмма 81"/>
          <p:cNvGraphicFramePr/>
          <p:nvPr>
            <p:extLst>
              <p:ext uri="{D42A27DB-BD31-4B8C-83A1-F6EECF244321}">
                <p14:modId xmlns:p14="http://schemas.microsoft.com/office/powerpoint/2010/main" val="544806232"/>
              </p:ext>
            </p:extLst>
          </p:nvPr>
        </p:nvGraphicFramePr>
        <p:xfrm>
          <a:off x="325120" y="1092200"/>
          <a:ext cx="8707120" cy="5125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783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0" y="589598"/>
            <a:ext cx="5659120" cy="700722"/>
          </a:xfrm>
        </p:spPr>
        <p:txBody>
          <a:bodyPr>
            <a:normAutofit/>
          </a:bodyPr>
          <a:lstStyle/>
          <a:p>
            <a:r>
              <a:rPr lang="ru-RU" altLang="ru-RU" sz="2400" b="1" i="1" dirty="0">
                <a:solidFill>
                  <a:schemeClr val="accent2">
                    <a:lumMod val="75000"/>
                  </a:schemeClr>
                </a:solidFill>
                <a:latin typeface="Times New Roman" pitchFamily="18" charset="0"/>
              </a:rPr>
              <a:t>Налоги на совокупный доход </a:t>
            </a:r>
            <a:r>
              <a:rPr lang="ru-RU" altLang="ru-RU" sz="2400" b="1" i="1" dirty="0" smtClean="0">
                <a:solidFill>
                  <a:schemeClr val="accent2">
                    <a:lumMod val="75000"/>
                  </a:schemeClr>
                </a:solidFill>
                <a:latin typeface="Times New Roman" pitchFamily="18" charset="0"/>
              </a:rPr>
              <a:t>2016 </a:t>
            </a:r>
            <a:r>
              <a:rPr lang="ru-RU" altLang="ru-RU" sz="2400" b="1" i="1" dirty="0" smtClean="0">
                <a:solidFill>
                  <a:schemeClr val="accent2">
                    <a:lumMod val="75000"/>
                  </a:schemeClr>
                </a:solidFill>
                <a:latin typeface="Times New Roman" pitchFamily="18" charset="0"/>
              </a:rPr>
              <a:t>год</a:t>
            </a:r>
            <a:endParaRPr lang="ru-RU" sz="2400" dirty="0">
              <a:solidFill>
                <a:schemeClr val="accent2">
                  <a:lumMod val="75000"/>
                </a:schemeClr>
              </a:solidFill>
            </a:endParaRPr>
          </a:p>
        </p:txBody>
      </p:sp>
      <p:pic>
        <p:nvPicPr>
          <p:cNvPr id="8"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206" y="128322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23920" y="1513840"/>
            <a:ext cx="2387600" cy="1477328"/>
          </a:xfrm>
          <a:prstGeom prst="rect">
            <a:avLst/>
          </a:prstGeom>
          <a:noFill/>
        </p:spPr>
        <p:txBody>
          <a:bodyPr wrap="square" rtlCol="0">
            <a:spAutoFit/>
          </a:bodyPr>
          <a:lstStyle/>
          <a:p>
            <a:pPr lvl="0" algn="ctr" fontAlgn="base">
              <a:spcBef>
                <a:spcPct val="0"/>
              </a:spcBef>
              <a:spcAft>
                <a:spcPct val="0"/>
              </a:spcAft>
            </a:pPr>
            <a:r>
              <a:rPr lang="ru-RU" altLang="ru-RU" b="1" dirty="0">
                <a:latin typeface="Times New Roman" pitchFamily="18" charset="0"/>
              </a:rPr>
              <a:t>Налоги </a:t>
            </a:r>
          </a:p>
          <a:p>
            <a:pPr lvl="0" algn="ctr" fontAlgn="base">
              <a:spcBef>
                <a:spcPct val="0"/>
              </a:spcBef>
              <a:spcAft>
                <a:spcPct val="0"/>
              </a:spcAft>
            </a:pPr>
            <a:r>
              <a:rPr lang="ru-RU" altLang="ru-RU" b="1" dirty="0">
                <a:latin typeface="Times New Roman" pitchFamily="18" charset="0"/>
              </a:rPr>
              <a:t>на совокупный</a:t>
            </a:r>
          </a:p>
          <a:p>
            <a:pPr lvl="0" algn="ctr" fontAlgn="base">
              <a:spcBef>
                <a:spcPct val="0"/>
              </a:spcBef>
              <a:spcAft>
                <a:spcPct val="0"/>
              </a:spcAft>
            </a:pPr>
            <a:r>
              <a:rPr lang="ru-RU" altLang="ru-RU" b="1" dirty="0">
                <a:latin typeface="Times New Roman" pitchFamily="18" charset="0"/>
              </a:rPr>
              <a:t>доход</a:t>
            </a:r>
          </a:p>
          <a:p>
            <a:pPr lvl="0" algn="ctr" fontAlgn="base">
              <a:spcBef>
                <a:spcPct val="0"/>
              </a:spcBef>
              <a:spcAft>
                <a:spcPct val="0"/>
              </a:spcAft>
            </a:pPr>
            <a:r>
              <a:rPr lang="ru-RU" altLang="ru-RU" b="1" dirty="0" smtClean="0">
                <a:latin typeface="Times New Roman" pitchFamily="18" charset="0"/>
              </a:rPr>
              <a:t>150,0 млн</a:t>
            </a:r>
            <a:r>
              <a:rPr lang="ru-RU" altLang="ru-RU" b="1" dirty="0">
                <a:latin typeface="Times New Roman" pitchFamily="18" charset="0"/>
              </a:rPr>
              <a:t>. руб.</a:t>
            </a:r>
          </a:p>
          <a:p>
            <a:endParaRPr lang="ru-RU" dirty="0"/>
          </a:p>
        </p:txBody>
      </p:sp>
      <p:pic>
        <p:nvPicPr>
          <p:cNvPr id="10"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23" y="393498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0361" y="4211320"/>
            <a:ext cx="2296160" cy="1477328"/>
          </a:xfrm>
          <a:prstGeom prst="rect">
            <a:avLst/>
          </a:prstGeom>
          <a:noFill/>
        </p:spPr>
        <p:txBody>
          <a:bodyPr wrap="square" rtlCol="0">
            <a:spAutoFit/>
          </a:bodyPr>
          <a:lstStyle/>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Единый налог</a:t>
            </a:r>
            <a:endParaRPr lang="ru-RU" altLang="ru-RU"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на вмененный</a:t>
            </a: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доход</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149,0 </a:t>
            </a:r>
            <a:r>
              <a:rPr lang="ru-RU" altLang="ru-RU" b="1" dirty="0">
                <a:latin typeface="Times New Roman" panose="02020603050405020304" pitchFamily="18" charset="0"/>
                <a:cs typeface="Times New Roman" panose="02020603050405020304" pitchFamily="18" charset="0"/>
              </a:rPr>
              <a:t>млн. руб.</a:t>
            </a:r>
            <a:endParaRPr lang="ru-RU" dirty="0">
              <a:latin typeface="Times New Roman" panose="02020603050405020304" pitchFamily="18" charset="0"/>
              <a:cs typeface="Times New Roman" panose="02020603050405020304" pitchFamily="18" charset="0"/>
            </a:endParaRPr>
          </a:p>
          <a:p>
            <a:endParaRPr lang="ru-RU" dirty="0"/>
          </a:p>
        </p:txBody>
      </p:sp>
      <p:pic>
        <p:nvPicPr>
          <p:cNvPr id="12"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283" y="3919220"/>
            <a:ext cx="2966720"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51200" y="4211320"/>
            <a:ext cx="2600960" cy="1477328"/>
          </a:xfrm>
          <a:prstGeom prst="rect">
            <a:avLst/>
          </a:prstGeom>
          <a:noFill/>
        </p:spPr>
        <p:txBody>
          <a:bodyPr wrap="square" rtlCol="0">
            <a:spAutoFit/>
          </a:bodyPr>
          <a:lstStyle/>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Единый </a:t>
            </a:r>
          </a:p>
          <a:p>
            <a:pPr lvl="0" algn="just"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сельскохозяйственный</a:t>
            </a:r>
            <a:endParaRPr lang="ru-RU" altLang="ru-RU"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налог</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60,5 </a:t>
            </a:r>
            <a:r>
              <a:rPr lang="ru-RU" altLang="ru-RU" b="1" dirty="0">
                <a:latin typeface="Times New Roman" panose="02020603050405020304" pitchFamily="18" charset="0"/>
                <a:cs typeface="Times New Roman" panose="02020603050405020304" pitchFamily="18" charset="0"/>
              </a:rPr>
              <a:t>тыс. руб.</a:t>
            </a:r>
            <a:endParaRPr lang="ru-RU" dirty="0">
              <a:latin typeface="Times New Roman" panose="02020603050405020304" pitchFamily="18" charset="0"/>
              <a:cs typeface="Times New Roman" panose="02020603050405020304" pitchFamily="18" charset="0"/>
            </a:endParaRPr>
          </a:p>
          <a:p>
            <a:endParaRPr lang="ru-RU" dirty="0"/>
          </a:p>
        </p:txBody>
      </p:sp>
      <p:pic>
        <p:nvPicPr>
          <p:cNvPr id="14"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86" y="390450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502400" y="4211320"/>
            <a:ext cx="2336800" cy="1477328"/>
          </a:xfrm>
          <a:prstGeom prst="rect">
            <a:avLst/>
          </a:prstGeom>
          <a:noFill/>
        </p:spPr>
        <p:txBody>
          <a:bodyPr wrap="square" rtlCol="0">
            <a:spAutoFit/>
          </a:bodyPr>
          <a:lstStyle/>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Патентная </a:t>
            </a:r>
          </a:p>
          <a:p>
            <a:pPr lvl="0" algn="ctr" fontAlgn="base">
              <a:spcBef>
                <a:spcPct val="0"/>
              </a:spcBef>
              <a:spcAft>
                <a:spcPct val="0"/>
              </a:spcAft>
            </a:pPr>
            <a:r>
              <a:rPr lang="ru-RU" altLang="ru-RU" b="1" dirty="0">
                <a:latin typeface="Times New Roman" panose="02020603050405020304" pitchFamily="18" charset="0"/>
                <a:cs typeface="Times New Roman" panose="02020603050405020304" pitchFamily="18" charset="0"/>
              </a:rPr>
              <a:t>система</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налогообложения</a:t>
            </a:r>
          </a:p>
          <a:p>
            <a:pPr lvl="0" algn="ctr" fontAlgn="base">
              <a:spcBef>
                <a:spcPct val="0"/>
              </a:spcBef>
              <a:spcAft>
                <a:spcPct val="0"/>
              </a:spcAft>
            </a:pPr>
            <a:r>
              <a:rPr lang="ru-RU" altLang="ru-RU" b="1" dirty="0" smtClean="0">
                <a:latin typeface="Times New Roman" panose="02020603050405020304" pitchFamily="18" charset="0"/>
                <a:cs typeface="Times New Roman" panose="02020603050405020304" pitchFamily="18" charset="0"/>
              </a:rPr>
              <a:t>895,0 </a:t>
            </a:r>
            <a:r>
              <a:rPr lang="ru-RU" altLang="ru-RU" b="1" dirty="0">
                <a:latin typeface="Times New Roman" panose="02020603050405020304" pitchFamily="18" charset="0"/>
                <a:cs typeface="Times New Roman" panose="02020603050405020304" pitchFamily="18" charset="0"/>
              </a:rPr>
              <a:t>тыс. </a:t>
            </a:r>
            <a:r>
              <a:rPr lang="ru-RU" altLang="ru-RU" b="1" dirty="0" smtClean="0">
                <a:latin typeface="Times New Roman" panose="02020603050405020304" pitchFamily="18" charset="0"/>
                <a:cs typeface="Times New Roman" panose="02020603050405020304" pitchFamily="18" charset="0"/>
              </a:rPr>
              <a:t>руб.</a:t>
            </a:r>
          </a:p>
          <a:p>
            <a:pPr lvl="0" algn="ctr" fontAlgn="base">
              <a:spcBef>
                <a:spcPct val="0"/>
              </a:spcBef>
              <a:spcAft>
                <a:spcPct val="0"/>
              </a:spcAft>
            </a:pPr>
            <a:endParaRPr lang="ru-RU" dirty="0"/>
          </a:p>
        </p:txBody>
      </p:sp>
      <p:sp>
        <p:nvSpPr>
          <p:cNvPr id="21" name="Минус 20"/>
          <p:cNvSpPr/>
          <p:nvPr/>
        </p:nvSpPr>
        <p:spPr>
          <a:xfrm>
            <a:off x="406400" y="3759200"/>
            <a:ext cx="8290560" cy="1219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Минус 21"/>
          <p:cNvSpPr/>
          <p:nvPr/>
        </p:nvSpPr>
        <p:spPr>
          <a:xfrm>
            <a:off x="4480561" y="2265680"/>
            <a:ext cx="50799" cy="2540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Минус 22"/>
          <p:cNvSpPr/>
          <p:nvPr/>
        </p:nvSpPr>
        <p:spPr>
          <a:xfrm>
            <a:off x="1488441" y="347472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Минус 24"/>
          <p:cNvSpPr/>
          <p:nvPr/>
        </p:nvSpPr>
        <p:spPr>
          <a:xfrm>
            <a:off x="4485641" y="342392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Минус 25"/>
          <p:cNvSpPr/>
          <p:nvPr/>
        </p:nvSpPr>
        <p:spPr>
          <a:xfrm>
            <a:off x="7564121" y="344424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693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7"/>
          <p:cNvGrpSpPr>
            <a:grpSpLocks/>
          </p:cNvGrpSpPr>
          <p:nvPr/>
        </p:nvGrpSpPr>
        <p:grpSpPr bwMode="auto">
          <a:xfrm>
            <a:off x="2006631" y="2006666"/>
            <a:ext cx="3708338" cy="3225702"/>
            <a:chOff x="-71196" y="2388905"/>
            <a:chExt cx="3708536" cy="3146992"/>
          </a:xfrm>
        </p:grpSpPr>
        <p:grpSp>
          <p:nvGrpSpPr>
            <p:cNvPr id="5" name="Группа 63"/>
            <p:cNvGrpSpPr>
              <a:grpSpLocks/>
            </p:cNvGrpSpPr>
            <p:nvPr/>
          </p:nvGrpSpPr>
          <p:grpSpPr bwMode="auto">
            <a:xfrm>
              <a:off x="-71196" y="2388905"/>
              <a:ext cx="3708536" cy="3146992"/>
              <a:chOff x="81205" y="2769906"/>
              <a:chExt cx="3708535" cy="3146992"/>
            </a:xfrm>
          </p:grpSpPr>
          <p:grpSp>
            <p:nvGrpSpPr>
              <p:cNvPr id="8" name="Группа 26"/>
              <p:cNvGrpSpPr>
                <a:grpSpLocks/>
              </p:cNvGrpSpPr>
              <p:nvPr/>
            </p:nvGrpSpPr>
            <p:grpSpPr bwMode="auto">
              <a:xfrm>
                <a:off x="81205" y="2769906"/>
                <a:ext cx="3708535" cy="3146992"/>
                <a:chOff x="889242" y="1703106"/>
                <a:chExt cx="3708535" cy="3146992"/>
              </a:xfrm>
            </p:grpSpPr>
            <p:graphicFrame>
              <p:nvGraphicFramePr>
                <p:cNvPr id="16" name="Object 3"/>
                <p:cNvGraphicFramePr>
                  <a:graphicFrameLocks/>
                </p:cNvGraphicFramePr>
                <p:nvPr>
                  <p:extLst>
                    <p:ext uri="{D42A27DB-BD31-4B8C-83A1-F6EECF244321}">
                      <p14:modId xmlns:p14="http://schemas.microsoft.com/office/powerpoint/2010/main" val="2804405514"/>
                    </p:ext>
                  </p:extLst>
                </p:nvPr>
              </p:nvGraphicFramePr>
              <p:xfrm>
                <a:off x="889242" y="1703106"/>
                <a:ext cx="3708535" cy="314699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Группа 49"/>
                <p:cNvGrpSpPr>
                  <a:grpSpLocks/>
                </p:cNvGrpSpPr>
                <p:nvPr/>
              </p:nvGrpSpPr>
              <p:grpSpPr bwMode="auto">
                <a:xfrm>
                  <a:off x="1138436" y="2438402"/>
                  <a:ext cx="713000" cy="505968"/>
                  <a:chOff x="3022433" y="2701607"/>
                  <a:chExt cx="652759" cy="446643"/>
                </a:xfrm>
              </p:grpSpPr>
              <p:grpSp>
                <p:nvGrpSpPr>
                  <p:cNvPr id="18" name="Овал 67"/>
                  <p:cNvGrpSpPr>
                    <a:grpSpLocks/>
                  </p:cNvGrpSpPr>
                  <p:nvPr/>
                </p:nvGrpSpPr>
                <p:grpSpPr bwMode="auto">
                  <a:xfrm>
                    <a:off x="3022433" y="2701607"/>
                    <a:ext cx="652759" cy="446643"/>
                    <a:chOff x="2179638" y="3124198"/>
                    <a:chExt cx="712948" cy="505968"/>
                  </a:xfrm>
                </p:grpSpPr>
                <p:pic>
                  <p:nvPicPr>
                    <p:cNvPr id="20" name="Овал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34" y="3124198"/>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6"/>
                    <p:cNvSpPr txBox="1">
                      <a:spLocks noChangeArrowheads="1"/>
                    </p:cNvSpPr>
                    <p:nvPr/>
                  </p:nvSpPr>
                  <p:spPr bwMode="auto">
                    <a:xfrm>
                      <a:off x="2179665" y="3349071"/>
                      <a:ext cx="274632" cy="25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dirty="0" smtClean="0">
                        <a:effectLst>
                          <a:outerShdw blurRad="38100" dist="38100" dir="2700000" algn="tl">
                            <a:srgbClr val="C0C0C0"/>
                          </a:outerShdw>
                        </a:effectLst>
                        <a:latin typeface="Franklin Gothic Book" pitchFamily="34" charset="0"/>
                      </a:endParaRPr>
                    </a:p>
                  </p:txBody>
                </p:sp>
              </p:grpSp>
              <p:sp>
                <p:nvSpPr>
                  <p:cNvPr id="19" name="Прямоугольник 18"/>
                  <p:cNvSpPr/>
                  <p:nvPr/>
                </p:nvSpPr>
                <p:spPr>
                  <a:xfrm>
                    <a:off x="3189604" y="2768865"/>
                    <a:ext cx="460744" cy="244724"/>
                  </a:xfrm>
                  <a:prstGeom prst="rect">
                    <a:avLst/>
                  </a:prstGeom>
                </p:spPr>
                <p:txBody>
                  <a:bodyPr>
                    <a:spAutoFit/>
                  </a:bodyPr>
                  <a:lstStyle/>
                  <a:p>
                    <a:pPr algn="ctr" fontAlgn="auto">
                      <a:spcBef>
                        <a:spcPts val="0"/>
                      </a:spcBef>
                      <a:spcAft>
                        <a:spcPts val="0"/>
                      </a:spcAft>
                      <a:defRPr/>
                    </a:pPr>
                    <a:r>
                      <a:rPr lang="ru-RU" sz="1200" b="1" dirty="0" smtClean="0">
                        <a:effectLst>
                          <a:outerShdw blurRad="38100" dist="38100" dir="2700000" algn="tl">
                            <a:srgbClr val="000000">
                              <a:alpha val="43137"/>
                            </a:srgbClr>
                          </a:outerShdw>
                        </a:effectLst>
                        <a:latin typeface="Century" pitchFamily="18" charset="0"/>
                      </a:rPr>
                      <a:t>38%</a:t>
                    </a:r>
                    <a:endParaRPr lang="ru-RU" sz="1200" b="1" dirty="0">
                      <a:effectLst>
                        <a:outerShdw blurRad="38100" dist="38100" dir="2700000" algn="tl">
                          <a:srgbClr val="000000">
                            <a:alpha val="43137"/>
                          </a:srgbClr>
                        </a:outerShdw>
                      </a:effectLst>
                      <a:latin typeface="Century" pitchFamily="18" charset="0"/>
                    </a:endParaRPr>
                  </a:p>
                </p:txBody>
              </p:sp>
            </p:grpSp>
          </p:grpSp>
          <p:sp>
            <p:nvSpPr>
              <p:cNvPr id="9" name="TextBox 25"/>
              <p:cNvSpPr txBox="1">
                <a:spLocks noChangeArrowheads="1"/>
              </p:cNvSpPr>
              <p:nvPr/>
            </p:nvSpPr>
            <p:spPr bwMode="auto">
              <a:xfrm>
                <a:off x="2066437" y="3743981"/>
                <a:ext cx="884961" cy="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bg1"/>
                    </a:solidFill>
                    <a:latin typeface="Century" pitchFamily="18" charset="0"/>
                  </a:rPr>
                  <a:t>208,2</a:t>
                </a:r>
                <a:endParaRPr lang="ru-RU" altLang="ru-RU" sz="2000" b="1" dirty="0">
                  <a:solidFill>
                    <a:schemeClr val="bg1"/>
                  </a:solidFill>
                  <a:latin typeface="Century" pitchFamily="18" charset="0"/>
                </a:endParaRPr>
              </a:p>
              <a:p>
                <a:pPr algn="ctr" eaLnBrk="1" hangingPunct="1">
                  <a:spcBef>
                    <a:spcPct val="0"/>
                  </a:spcBef>
                  <a:buClrTx/>
                  <a:buSzTx/>
                  <a:buFontTx/>
                  <a:buNone/>
                </a:pPr>
                <a:r>
                  <a:rPr lang="ru-RU" altLang="ru-RU" sz="800" b="1" dirty="0">
                    <a:solidFill>
                      <a:schemeClr val="bg1"/>
                    </a:solidFill>
                    <a:latin typeface="Century" pitchFamily="18" charset="0"/>
                  </a:rPr>
                  <a:t>млн. руб.</a:t>
                </a:r>
              </a:p>
            </p:txBody>
          </p:sp>
          <p:pic>
            <p:nvPicPr>
              <p:cNvPr id="10" name="Овал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014" y="2819402"/>
                <a:ext cx="524293"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bwMode="auto">
              <a:xfrm>
                <a:off x="1457927" y="2895292"/>
                <a:ext cx="503265" cy="277228"/>
              </a:xfrm>
              <a:prstGeom prst="rect">
                <a:avLst/>
              </a:prstGeom>
            </p:spPr>
            <p:txBody>
              <a:bodyPr>
                <a:spAutoFit/>
              </a:bodyPr>
              <a:lstStyle/>
              <a:p>
                <a:pPr algn="ctr" fontAlgn="auto">
                  <a:spcBef>
                    <a:spcPts val="0"/>
                  </a:spcBef>
                  <a:spcAft>
                    <a:spcPts val="0"/>
                  </a:spcAft>
                  <a:defRPr/>
                </a:pPr>
                <a:r>
                  <a:rPr lang="ru-RU" sz="1200" b="1" dirty="0">
                    <a:effectLst>
                      <a:outerShdw blurRad="38100" dist="38100" dir="2700000" algn="tl">
                        <a:srgbClr val="000000">
                          <a:alpha val="43137"/>
                        </a:srgbClr>
                      </a:outerShdw>
                    </a:effectLst>
                    <a:latin typeface="Century" pitchFamily="18" charset="0"/>
                  </a:rPr>
                  <a:t>4%</a:t>
                </a:r>
              </a:p>
            </p:txBody>
          </p:sp>
          <p:grpSp>
            <p:nvGrpSpPr>
              <p:cNvPr id="12" name="Овал 55"/>
              <p:cNvGrpSpPr>
                <a:grpSpLocks/>
              </p:cNvGrpSpPr>
              <p:nvPr/>
            </p:nvGrpSpPr>
            <p:grpSpPr bwMode="auto">
              <a:xfrm>
                <a:off x="2951545" y="3733802"/>
                <a:ext cx="530390" cy="505968"/>
                <a:chOff x="4800600" y="3352800"/>
                <a:chExt cx="530352" cy="505968"/>
              </a:xfrm>
            </p:grpSpPr>
            <p:pic>
              <p:nvPicPr>
                <p:cNvPr id="14" name="Овал 5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352800"/>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1"/>
                <p:cNvSpPr txBox="1">
                  <a:spLocks noChangeArrowheads="1"/>
                </p:cNvSpPr>
                <p:nvPr/>
              </p:nvSpPr>
              <p:spPr bwMode="auto">
                <a:xfrm>
                  <a:off x="4952979" y="3428061"/>
                  <a:ext cx="274633" cy="25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dirty="0" smtClean="0">
                    <a:effectLst>
                      <a:outerShdw blurRad="38100" dist="38100" dir="2700000" algn="tl">
                        <a:srgbClr val="C0C0C0"/>
                      </a:outerShdw>
                    </a:effectLst>
                    <a:latin typeface="Franklin Gothic Book" pitchFamily="34" charset="0"/>
                  </a:endParaRPr>
                </a:p>
              </p:txBody>
            </p:sp>
          </p:grpSp>
          <p:sp>
            <p:nvSpPr>
              <p:cNvPr id="13" name="Прямоугольник 12"/>
              <p:cNvSpPr/>
              <p:nvPr/>
            </p:nvSpPr>
            <p:spPr bwMode="auto">
              <a:xfrm>
                <a:off x="2992170" y="3820523"/>
                <a:ext cx="503265" cy="270240"/>
              </a:xfrm>
              <a:prstGeom prst="rect">
                <a:avLst/>
              </a:prstGeom>
            </p:spPr>
            <p:txBody>
              <a:bodyPr>
                <a:spAutoFit/>
              </a:bodyPr>
              <a:lstStyle/>
              <a:p>
                <a:pPr algn="ctr" fontAlgn="auto">
                  <a:spcBef>
                    <a:spcPts val="0"/>
                  </a:spcBef>
                  <a:spcAft>
                    <a:spcPts val="0"/>
                  </a:spcAft>
                  <a:defRPr/>
                </a:pPr>
                <a:r>
                  <a:rPr lang="ru-RU" sz="1200" b="1" dirty="0" smtClean="0">
                    <a:effectLst>
                      <a:outerShdw blurRad="38100" dist="38100" dir="2700000" algn="tl">
                        <a:srgbClr val="000000">
                          <a:alpha val="43137"/>
                        </a:srgbClr>
                      </a:outerShdw>
                    </a:effectLst>
                    <a:latin typeface="Century" pitchFamily="18" charset="0"/>
                  </a:rPr>
                  <a:t>58%</a:t>
                </a:r>
                <a:endParaRPr lang="ru-RU" sz="1200" b="1" dirty="0">
                  <a:effectLst>
                    <a:outerShdw blurRad="38100" dist="38100" dir="2700000" algn="tl">
                      <a:srgbClr val="000000">
                        <a:alpha val="43137"/>
                      </a:srgbClr>
                    </a:outerShdw>
                  </a:effectLst>
                  <a:latin typeface="Century" pitchFamily="18" charset="0"/>
                </a:endParaRPr>
              </a:p>
            </p:txBody>
          </p:sp>
        </p:grpSp>
        <p:sp>
          <p:nvSpPr>
            <p:cNvPr id="6" name="TextBox 25"/>
            <p:cNvSpPr txBox="1">
              <a:spLocks noChangeArrowheads="1"/>
            </p:cNvSpPr>
            <p:nvPr/>
          </p:nvSpPr>
          <p:spPr bwMode="auto">
            <a:xfrm>
              <a:off x="665393" y="3429001"/>
              <a:ext cx="884961" cy="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bg1"/>
                  </a:solidFill>
                  <a:latin typeface="Century" pitchFamily="18" charset="0"/>
                </a:rPr>
                <a:t>135,8</a:t>
              </a:r>
              <a:endParaRPr lang="ru-RU" altLang="ru-RU" sz="2000" b="1" dirty="0">
                <a:solidFill>
                  <a:schemeClr val="bg1"/>
                </a:solidFill>
                <a:latin typeface="Century" pitchFamily="18" charset="0"/>
              </a:endParaRPr>
            </a:p>
            <a:p>
              <a:pPr algn="ctr" eaLnBrk="1" hangingPunct="1">
                <a:spcBef>
                  <a:spcPct val="0"/>
                </a:spcBef>
                <a:buClrTx/>
                <a:buSzTx/>
                <a:buFontTx/>
                <a:buNone/>
              </a:pPr>
              <a:r>
                <a:rPr lang="ru-RU" altLang="ru-RU" sz="800" b="1" dirty="0">
                  <a:solidFill>
                    <a:schemeClr val="bg1"/>
                  </a:solidFill>
                  <a:latin typeface="Century" pitchFamily="18" charset="0"/>
                </a:rPr>
                <a:t>млн. руб.</a:t>
              </a:r>
            </a:p>
          </p:txBody>
        </p:sp>
        <p:sp>
          <p:nvSpPr>
            <p:cNvPr id="7" name="TextBox 25"/>
            <p:cNvSpPr txBox="1">
              <a:spLocks noChangeArrowheads="1"/>
            </p:cNvSpPr>
            <p:nvPr/>
          </p:nvSpPr>
          <p:spPr bwMode="auto">
            <a:xfrm>
              <a:off x="1075821" y="2858869"/>
              <a:ext cx="884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schemeClr val="bg1"/>
                  </a:solidFill>
                  <a:latin typeface="Century" pitchFamily="18" charset="0"/>
                </a:rPr>
                <a:t>16,8</a:t>
              </a:r>
              <a:endParaRPr lang="ru-RU" altLang="ru-RU" sz="1600" b="1" dirty="0">
                <a:solidFill>
                  <a:schemeClr val="bg1"/>
                </a:solidFill>
                <a:latin typeface="Century" pitchFamily="18" charset="0"/>
              </a:endParaRPr>
            </a:p>
            <a:p>
              <a:pPr algn="ctr" eaLnBrk="1" hangingPunct="1">
                <a:spcBef>
                  <a:spcPct val="0"/>
                </a:spcBef>
                <a:buClrTx/>
                <a:buSzTx/>
                <a:buFontTx/>
                <a:buNone/>
              </a:pPr>
              <a:r>
                <a:rPr lang="ru-RU" altLang="ru-RU" sz="800" b="1" dirty="0">
                  <a:solidFill>
                    <a:schemeClr val="bg1"/>
                  </a:solidFill>
                  <a:latin typeface="Century" pitchFamily="18" charset="0"/>
                </a:rPr>
                <a:t>млн. руб.</a:t>
              </a:r>
            </a:p>
          </p:txBody>
        </p:sp>
      </p:grpSp>
      <p:grpSp>
        <p:nvGrpSpPr>
          <p:cNvPr id="22" name="Группа 115"/>
          <p:cNvGrpSpPr>
            <a:grpSpLocks/>
          </p:cNvGrpSpPr>
          <p:nvPr/>
        </p:nvGrpSpPr>
        <p:grpSpPr bwMode="auto">
          <a:xfrm>
            <a:off x="1076960" y="1381761"/>
            <a:ext cx="2570480" cy="1239519"/>
            <a:chOff x="1578808" y="2346152"/>
            <a:chExt cx="2892641" cy="1788313"/>
          </a:xfrm>
        </p:grpSpPr>
        <p:pic>
          <p:nvPicPr>
            <p:cNvPr id="23" name="Прямая со стрелкой 1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3645" y="3001032"/>
              <a:ext cx="1577804" cy="11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12"/>
            <p:cNvSpPr txBox="1">
              <a:spLocks noChangeArrowheads="1"/>
            </p:cNvSpPr>
            <p:nvPr/>
          </p:nvSpPr>
          <p:spPr bwMode="auto">
            <a:xfrm>
              <a:off x="1578808" y="2346152"/>
              <a:ext cx="1904999" cy="5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schemeClr val="tx1"/>
                  </a:solidFill>
                  <a:latin typeface="Times New Roman" panose="02020603050405020304" pitchFamily="18" charset="0"/>
                  <a:cs typeface="Times New Roman" panose="02020603050405020304" pitchFamily="18" charset="0"/>
                </a:rPr>
                <a:t>Прочие неналоговые доходы</a:t>
              </a:r>
            </a:p>
          </p:txBody>
        </p:sp>
      </p:grpSp>
      <p:grpSp>
        <p:nvGrpSpPr>
          <p:cNvPr id="25" name="Группа 60"/>
          <p:cNvGrpSpPr>
            <a:grpSpLocks/>
          </p:cNvGrpSpPr>
          <p:nvPr/>
        </p:nvGrpSpPr>
        <p:grpSpPr bwMode="auto">
          <a:xfrm>
            <a:off x="4356047" y="1291336"/>
            <a:ext cx="4569513" cy="2486914"/>
            <a:chOff x="4272905" y="2027936"/>
            <a:chExt cx="4569666" cy="2486914"/>
          </a:xfrm>
        </p:grpSpPr>
        <p:grpSp>
          <p:nvGrpSpPr>
            <p:cNvPr id="26" name="Группа 117"/>
            <p:cNvGrpSpPr>
              <a:grpSpLocks/>
            </p:cNvGrpSpPr>
            <p:nvPr/>
          </p:nvGrpSpPr>
          <p:grpSpPr bwMode="auto">
            <a:xfrm>
              <a:off x="4272905" y="2027936"/>
              <a:ext cx="4204495" cy="2339277"/>
              <a:chOff x="5416291" y="2027936"/>
              <a:chExt cx="4204876" cy="2339277"/>
            </a:xfrm>
          </p:grpSpPr>
          <p:pic>
            <p:nvPicPr>
              <p:cNvPr id="31" name="Прямая со стрелкой 8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29662">
                <a:off x="5416291" y="2521205"/>
                <a:ext cx="1609749"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87"/>
              <p:cNvSpPr txBox="1">
                <a:spLocks noChangeArrowheads="1"/>
              </p:cNvSpPr>
              <p:nvPr/>
            </p:nvSpPr>
            <p:spPr bwMode="auto">
              <a:xfrm>
                <a:off x="6137796" y="2027936"/>
                <a:ext cx="2439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schemeClr val="tx1"/>
                    </a:solidFill>
                    <a:latin typeface="Times New Roman" panose="02020603050405020304" pitchFamily="18" charset="0"/>
                    <a:cs typeface="Times New Roman" panose="02020603050405020304" pitchFamily="18" charset="0"/>
                  </a:rPr>
                  <a:t>Доходы  от использования имущества</a:t>
                </a:r>
              </a:p>
            </p:txBody>
          </p:sp>
          <p:grpSp>
            <p:nvGrpSpPr>
              <p:cNvPr id="33" name="Группа 95"/>
              <p:cNvGrpSpPr>
                <a:grpSpLocks/>
              </p:cNvGrpSpPr>
              <p:nvPr/>
            </p:nvGrpSpPr>
            <p:grpSpPr bwMode="auto">
              <a:xfrm>
                <a:off x="6663467" y="3029712"/>
                <a:ext cx="2957700" cy="1337501"/>
                <a:chOff x="6663467" y="3105912"/>
                <a:chExt cx="2957700" cy="1337501"/>
              </a:xfrm>
            </p:grpSpPr>
            <p:sp>
              <p:nvSpPr>
                <p:cNvPr id="34" name="TextBox 10"/>
                <p:cNvSpPr txBox="1">
                  <a:spLocks noChangeArrowheads="1"/>
                </p:cNvSpPr>
                <p:nvPr/>
              </p:nvSpPr>
              <p:spPr bwMode="auto">
                <a:xfrm>
                  <a:off x="6926320" y="3460496"/>
                  <a:ext cx="2362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smtClean="0">
                      <a:solidFill>
                        <a:schemeClr val="tx1"/>
                      </a:solidFill>
                      <a:latin typeface="Times New Roman" panose="02020603050405020304" pitchFamily="18" charset="0"/>
                      <a:cs typeface="Times New Roman" panose="02020603050405020304" pitchFamily="18" charset="0"/>
                    </a:rPr>
                    <a:t>Доходы от арендной платы </a:t>
                  </a:r>
                  <a:r>
                    <a:rPr lang="ru-RU" altLang="ru-RU" sz="1200" b="1" i="1" dirty="0">
                      <a:solidFill>
                        <a:schemeClr val="tx1"/>
                      </a:solidFill>
                      <a:latin typeface="Times New Roman" panose="02020603050405020304" pitchFamily="18" charset="0"/>
                      <a:cs typeface="Times New Roman" panose="02020603050405020304" pitchFamily="18" charset="0"/>
                    </a:rPr>
                    <a:t>за земельные участки </a:t>
                  </a:r>
                </a:p>
              </p:txBody>
            </p:sp>
            <p:sp>
              <p:nvSpPr>
                <p:cNvPr id="35" name="TextBox 10"/>
                <p:cNvSpPr txBox="1">
                  <a:spLocks noChangeArrowheads="1"/>
                </p:cNvSpPr>
                <p:nvPr/>
              </p:nvSpPr>
              <p:spPr bwMode="auto">
                <a:xfrm>
                  <a:off x="6907353" y="3977640"/>
                  <a:ext cx="2713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fontAlgn="base" hangingPunct="1">
                    <a:spcBef>
                      <a:spcPct val="0"/>
                    </a:spcBef>
                    <a:spcAft>
                      <a:spcPct val="0"/>
                    </a:spcAft>
                    <a:buNone/>
                  </a:pPr>
                  <a:r>
                    <a:rPr lang="ru-RU" altLang="ru-RU" sz="1200" b="1" i="1" dirty="0">
                      <a:solidFill>
                        <a:prstClr val="black"/>
                      </a:solidFill>
                      <a:latin typeface="Times New Roman" panose="02020603050405020304" pitchFamily="18" charset="0"/>
                      <a:cs typeface="Times New Roman" panose="02020603050405020304" pitchFamily="18" charset="0"/>
                    </a:rPr>
                    <a:t>Доходы от  сдачи в аренду  муниципального  имущества</a:t>
                  </a:r>
                </a:p>
              </p:txBody>
            </p:sp>
            <p:pic>
              <p:nvPicPr>
                <p:cNvPr id="36" name="Овал 9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3467" y="3105912"/>
                  <a:ext cx="347532"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Овал 94"/>
                <p:cNvGrpSpPr>
                  <a:grpSpLocks/>
                </p:cNvGrpSpPr>
                <p:nvPr/>
              </p:nvGrpSpPr>
              <p:grpSpPr bwMode="auto">
                <a:xfrm>
                  <a:off x="6686502" y="4086352"/>
                  <a:ext cx="353629" cy="357061"/>
                  <a:chOff x="5543293" y="4010152"/>
                  <a:chExt cx="353568" cy="357061"/>
                </a:xfrm>
              </p:grpSpPr>
              <p:pic>
                <p:nvPicPr>
                  <p:cNvPr id="38"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3293" y="4010152"/>
                    <a:ext cx="353568"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3"/>
                  <p:cNvSpPr txBox="1">
                    <a:spLocks noChangeArrowheads="1"/>
                  </p:cNvSpPr>
                  <p:nvPr/>
                </p:nvSpPr>
                <p:spPr bwMode="auto">
                  <a:xfrm>
                    <a:off x="5549010" y="4221163"/>
                    <a:ext cx="150806"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2100" b="1" dirty="0" smtClean="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grpSp>
        <p:grpSp>
          <p:nvGrpSpPr>
            <p:cNvPr id="27" name="Группа 125"/>
            <p:cNvGrpSpPr>
              <a:grpSpLocks/>
            </p:cNvGrpSpPr>
            <p:nvPr/>
          </p:nvGrpSpPr>
          <p:grpSpPr bwMode="auto">
            <a:xfrm>
              <a:off x="7928095" y="2738120"/>
              <a:ext cx="914476" cy="731520"/>
              <a:chOff x="3843389" y="4643120"/>
              <a:chExt cx="914559" cy="731520"/>
            </a:xfrm>
          </p:grpSpPr>
          <p:pic>
            <p:nvPicPr>
              <p:cNvPr id="29" name="Ромб 1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3389" y="4643120"/>
                <a:ext cx="91455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5"/>
              <p:cNvSpPr txBox="1">
                <a:spLocks noChangeArrowheads="1"/>
              </p:cNvSpPr>
              <p:nvPr/>
            </p:nvSpPr>
            <p:spPr bwMode="auto">
              <a:xfrm>
                <a:off x="3950086" y="4744720"/>
                <a:ext cx="673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Times New Roman" panose="02020603050405020304" pitchFamily="18" charset="0"/>
                    <a:cs typeface="Times New Roman" panose="02020603050405020304" pitchFamily="18" charset="0"/>
                  </a:rPr>
                  <a:t>31,3</a:t>
                </a:r>
                <a:endParaRPr lang="ru-RU" altLang="ru-RU" sz="10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000" b="1" dirty="0" err="1" smtClean="0">
                    <a:solidFill>
                      <a:schemeClr val="bg1"/>
                    </a:solidFill>
                    <a:latin typeface="Times New Roman" panose="02020603050405020304" pitchFamily="18" charset="0"/>
                    <a:cs typeface="Times New Roman" panose="02020603050405020304" pitchFamily="18" charset="0"/>
                  </a:rPr>
                  <a:t>тыс.р</a:t>
                </a:r>
                <a:r>
                  <a:rPr lang="ru-RU" altLang="ru-RU" sz="1000" b="1" dirty="0">
                    <a:solidFill>
                      <a:schemeClr val="bg1"/>
                    </a:solidFill>
                    <a:latin typeface="Times New Roman" panose="02020603050405020304" pitchFamily="18" charset="0"/>
                    <a:cs typeface="Times New Roman" panose="02020603050405020304" pitchFamily="18" charset="0"/>
                  </a:rPr>
                  <a:t>.</a:t>
                </a:r>
              </a:p>
            </p:txBody>
          </p:sp>
        </p:grpSp>
        <p:sp>
          <p:nvSpPr>
            <p:cNvPr id="28" name="Text Box 17"/>
            <p:cNvSpPr txBox="1">
              <a:spLocks noChangeArrowheads="1"/>
            </p:cNvSpPr>
            <p:nvPr/>
          </p:nvSpPr>
          <p:spPr bwMode="auto">
            <a:xfrm>
              <a:off x="7581878" y="4095750"/>
              <a:ext cx="53342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800">
                <a:solidFill>
                  <a:srgbClr val="FFFFFF"/>
                </a:solidFill>
                <a:latin typeface="Times New Roman" panose="02020603050405020304" pitchFamily="18" charset="0"/>
                <a:cs typeface="Times New Roman" panose="02020603050405020304" pitchFamily="18" charset="0"/>
              </a:endParaRPr>
            </a:p>
          </p:txBody>
        </p:sp>
      </p:grpSp>
      <p:pic>
        <p:nvPicPr>
          <p:cNvPr id="40" name="Picture 69" descr="C:\Users\ker\Desktop\МОЁ\прочее\- animashka\тематика\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572000"/>
            <a:ext cx="29813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Группа 61"/>
          <p:cNvGrpSpPr>
            <a:grpSpLocks/>
          </p:cNvGrpSpPr>
          <p:nvPr/>
        </p:nvGrpSpPr>
        <p:grpSpPr bwMode="auto">
          <a:xfrm>
            <a:off x="-106184" y="3383280"/>
            <a:ext cx="5034102" cy="3017520"/>
            <a:chOff x="-187452" y="3688080"/>
            <a:chExt cx="5033771" cy="3017520"/>
          </a:xfrm>
        </p:grpSpPr>
        <p:grpSp>
          <p:nvGrpSpPr>
            <p:cNvPr id="42" name="Группа 116"/>
            <p:cNvGrpSpPr>
              <a:grpSpLocks/>
            </p:cNvGrpSpPr>
            <p:nvPr/>
          </p:nvGrpSpPr>
          <p:grpSpPr bwMode="auto">
            <a:xfrm>
              <a:off x="-187452" y="3688080"/>
              <a:ext cx="4043489" cy="2626340"/>
              <a:chOff x="955531" y="3688080"/>
              <a:chExt cx="4043857" cy="2626340"/>
            </a:xfrm>
          </p:grpSpPr>
          <p:grpSp>
            <p:nvGrpSpPr>
              <p:cNvPr id="53" name="Группа 107"/>
              <p:cNvGrpSpPr>
                <a:grpSpLocks/>
              </p:cNvGrpSpPr>
              <p:nvPr/>
            </p:nvGrpSpPr>
            <p:grpSpPr bwMode="auto">
              <a:xfrm>
                <a:off x="955531" y="3688080"/>
                <a:ext cx="2408665" cy="1355408"/>
                <a:chOff x="955531" y="3688080"/>
                <a:chExt cx="2408665" cy="1355408"/>
              </a:xfrm>
            </p:grpSpPr>
            <p:pic>
              <p:nvPicPr>
                <p:cNvPr id="64" name="Прямая со стрелкой 9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070568">
                  <a:off x="2291108" y="3688080"/>
                  <a:ext cx="1073088" cy="4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97"/>
                <p:cNvSpPr txBox="1">
                  <a:spLocks noChangeArrowheads="1"/>
                </p:cNvSpPr>
                <p:nvPr/>
              </p:nvSpPr>
              <p:spPr bwMode="auto">
                <a:xfrm>
                  <a:off x="955531" y="4089381"/>
                  <a:ext cx="2057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schemeClr val="tx1"/>
                      </a:solidFill>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p:txBody>
            </p:sp>
          </p:grpSp>
          <p:grpSp>
            <p:nvGrpSpPr>
              <p:cNvPr id="54" name="Группа 110"/>
              <p:cNvGrpSpPr>
                <a:grpSpLocks/>
              </p:cNvGrpSpPr>
              <p:nvPr/>
            </p:nvGrpSpPr>
            <p:grpSpPr bwMode="auto">
              <a:xfrm>
                <a:off x="2057476" y="5105400"/>
                <a:ext cx="2941912" cy="1209020"/>
                <a:chOff x="2286076" y="5105400"/>
                <a:chExt cx="2941912" cy="1209020"/>
              </a:xfrm>
            </p:grpSpPr>
            <p:grpSp>
              <p:nvGrpSpPr>
                <p:cNvPr id="55" name="Группа 98"/>
                <p:cNvGrpSpPr>
                  <a:grpSpLocks/>
                </p:cNvGrpSpPr>
                <p:nvPr/>
              </p:nvGrpSpPr>
              <p:grpSpPr bwMode="auto">
                <a:xfrm>
                  <a:off x="2286076" y="5204075"/>
                  <a:ext cx="213849" cy="968125"/>
                  <a:chOff x="7543873" y="3375275"/>
                  <a:chExt cx="213849" cy="968125"/>
                </a:xfrm>
              </p:grpSpPr>
              <p:grpSp>
                <p:nvGrpSpPr>
                  <p:cNvPr id="58" name="Овал 101"/>
                  <p:cNvGrpSpPr>
                    <a:grpSpLocks/>
                  </p:cNvGrpSpPr>
                  <p:nvPr/>
                </p:nvGrpSpPr>
                <p:grpSpPr bwMode="auto">
                  <a:xfrm>
                    <a:off x="7470722" y="3340608"/>
                    <a:ext cx="353599" cy="353568"/>
                    <a:chOff x="841248" y="5169408"/>
                    <a:chExt cx="353568" cy="353568"/>
                  </a:xfrm>
                </p:grpSpPr>
                <p:pic>
                  <p:nvPicPr>
                    <p:cNvPr id="62" name="Овал 10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248" y="5169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52"/>
                    <p:cNvSpPr txBox="1">
                      <a:spLocks noChangeArrowheads="1"/>
                    </p:cNvSpPr>
                    <p:nvPr/>
                  </p:nvSpPr>
                  <p:spPr bwMode="auto">
                    <a:xfrm>
                      <a:off x="946087" y="5233988"/>
                      <a:ext cx="15080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400" b="1" smtClean="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59" name="Овал 102"/>
                  <p:cNvGrpSpPr>
                    <a:grpSpLocks/>
                  </p:cNvGrpSpPr>
                  <p:nvPr/>
                </p:nvGrpSpPr>
                <p:grpSpPr bwMode="auto">
                  <a:xfrm>
                    <a:off x="7470722" y="4102608"/>
                    <a:ext cx="353599" cy="353568"/>
                    <a:chOff x="841248" y="5931408"/>
                    <a:chExt cx="353568" cy="353568"/>
                  </a:xfrm>
                </p:grpSpPr>
                <p:pic>
                  <p:nvPicPr>
                    <p:cNvPr id="60" name="Овал 10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248" y="5931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55"/>
                    <p:cNvSpPr txBox="1">
                      <a:spLocks noChangeArrowheads="1"/>
                    </p:cNvSpPr>
                    <p:nvPr/>
                  </p:nvSpPr>
                  <p:spPr bwMode="auto">
                    <a:xfrm>
                      <a:off x="946087" y="5995988"/>
                      <a:ext cx="15080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400" b="1" smtClean="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sp>
              <p:nvSpPr>
                <p:cNvPr id="56" name="TextBox 10"/>
                <p:cNvSpPr txBox="1">
                  <a:spLocks noChangeArrowheads="1"/>
                </p:cNvSpPr>
                <p:nvPr/>
              </p:nvSpPr>
              <p:spPr bwMode="auto">
                <a:xfrm>
                  <a:off x="2514676" y="5105400"/>
                  <a:ext cx="2713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400" b="1" i="1" dirty="0">
                      <a:solidFill>
                        <a:schemeClr val="tx1"/>
                      </a:solidFill>
                      <a:latin typeface="Times New Roman" panose="02020603050405020304" pitchFamily="18" charset="0"/>
                      <a:cs typeface="Times New Roman" panose="02020603050405020304" pitchFamily="18" charset="0"/>
                    </a:rPr>
                    <a:t>Реализация муниципального имущества </a:t>
                  </a:r>
                </a:p>
              </p:txBody>
            </p:sp>
            <p:sp>
              <p:nvSpPr>
                <p:cNvPr id="57" name="TextBox 10"/>
                <p:cNvSpPr txBox="1">
                  <a:spLocks noChangeArrowheads="1"/>
                </p:cNvSpPr>
                <p:nvPr/>
              </p:nvSpPr>
              <p:spPr bwMode="auto">
                <a:xfrm>
                  <a:off x="2514704" y="5791200"/>
                  <a:ext cx="2058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400" b="1" i="1">
                      <a:solidFill>
                        <a:schemeClr val="tx1"/>
                      </a:solidFill>
                      <a:latin typeface="Times New Roman" panose="02020603050405020304" pitchFamily="18" charset="0"/>
                      <a:cs typeface="Times New Roman" panose="02020603050405020304" pitchFamily="18" charset="0"/>
                    </a:rPr>
                    <a:t>Продажа земельных участков</a:t>
                  </a:r>
                </a:p>
              </p:txBody>
            </p:sp>
          </p:grpSp>
        </p:grpSp>
        <p:grpSp>
          <p:nvGrpSpPr>
            <p:cNvPr id="43" name="Группа 120"/>
            <p:cNvGrpSpPr>
              <a:grpSpLocks/>
            </p:cNvGrpSpPr>
            <p:nvPr/>
          </p:nvGrpSpPr>
          <p:grpSpPr bwMode="auto">
            <a:xfrm>
              <a:off x="3529583" y="4907280"/>
              <a:ext cx="1316736" cy="1078992"/>
              <a:chOff x="4749105" y="4983480"/>
              <a:chExt cx="1316856" cy="1078992"/>
            </a:xfrm>
          </p:grpSpPr>
          <p:grpSp>
            <p:nvGrpSpPr>
              <p:cNvPr id="49" name="Ромб 118"/>
              <p:cNvGrpSpPr>
                <a:grpSpLocks/>
              </p:cNvGrpSpPr>
              <p:nvPr/>
            </p:nvGrpSpPr>
            <p:grpSpPr bwMode="auto">
              <a:xfrm>
                <a:off x="4749105" y="4983480"/>
                <a:ext cx="1316856" cy="1078992"/>
                <a:chOff x="3529584" y="4907280"/>
                <a:chExt cx="1316736" cy="1078992"/>
              </a:xfrm>
            </p:grpSpPr>
            <p:pic>
              <p:nvPicPr>
                <p:cNvPr id="51" name="Ромб 1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9584" y="4907280"/>
                  <a:ext cx="131673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3"/>
                <p:cNvSpPr txBox="1">
                  <a:spLocks noChangeArrowheads="1"/>
                </p:cNvSpPr>
                <p:nvPr/>
              </p:nvSpPr>
              <p:spPr bwMode="auto">
                <a:xfrm>
                  <a:off x="3867150" y="51816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400">
                    <a:solidFill>
                      <a:srgbClr val="FFFFFF"/>
                    </a:solidFill>
                    <a:latin typeface="Times New Roman" panose="02020603050405020304" pitchFamily="18" charset="0"/>
                    <a:cs typeface="Times New Roman" panose="02020603050405020304" pitchFamily="18" charset="0"/>
                  </a:endParaRPr>
                </a:p>
              </p:txBody>
            </p:sp>
          </p:grpSp>
          <p:sp>
            <p:nvSpPr>
              <p:cNvPr id="50" name="TextBox 25"/>
              <p:cNvSpPr txBox="1">
                <a:spLocks noChangeArrowheads="1"/>
              </p:cNvSpPr>
              <p:nvPr/>
            </p:nvSpPr>
            <p:spPr bwMode="auto">
              <a:xfrm>
                <a:off x="4863919" y="5138928"/>
                <a:ext cx="88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schemeClr val="bg1"/>
                    </a:solidFill>
                    <a:latin typeface="Times New Roman" panose="02020603050405020304" pitchFamily="18" charset="0"/>
                    <a:cs typeface="Times New Roman" panose="02020603050405020304" pitchFamily="18" charset="0"/>
                  </a:rPr>
                  <a:t>62,8</a:t>
                </a:r>
                <a:endParaRPr lang="ru-RU" altLang="ru-RU"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200" b="1" dirty="0">
                    <a:solidFill>
                      <a:schemeClr val="bg1"/>
                    </a:solidFill>
                    <a:latin typeface="Times New Roman" panose="02020603050405020304" pitchFamily="18" charset="0"/>
                    <a:cs typeface="Times New Roman" panose="02020603050405020304" pitchFamily="18" charset="0"/>
                  </a:rPr>
                  <a:t>млн. руб.</a:t>
                </a:r>
              </a:p>
            </p:txBody>
          </p:sp>
        </p:grpSp>
        <p:grpSp>
          <p:nvGrpSpPr>
            <p:cNvPr id="44" name="Группа 122"/>
            <p:cNvGrpSpPr>
              <a:grpSpLocks/>
            </p:cNvGrpSpPr>
            <p:nvPr/>
          </p:nvGrpSpPr>
          <p:grpSpPr bwMode="auto">
            <a:xfrm>
              <a:off x="3028952" y="5626608"/>
              <a:ext cx="1341881" cy="1078992"/>
              <a:chOff x="4096027" y="5093208"/>
              <a:chExt cx="1342003" cy="1078992"/>
            </a:xfrm>
          </p:grpSpPr>
          <p:grpSp>
            <p:nvGrpSpPr>
              <p:cNvPr id="45" name="Ромб 123"/>
              <p:cNvGrpSpPr>
                <a:grpSpLocks/>
              </p:cNvGrpSpPr>
              <p:nvPr/>
            </p:nvGrpSpPr>
            <p:grpSpPr bwMode="auto">
              <a:xfrm>
                <a:off x="4096027" y="5093208"/>
                <a:ext cx="1342003" cy="1078992"/>
                <a:chOff x="3028950" y="5626608"/>
                <a:chExt cx="1341881" cy="1078992"/>
              </a:xfrm>
            </p:grpSpPr>
            <p:pic>
              <p:nvPicPr>
                <p:cNvPr id="47" name="Ромб 12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7999" y="5626608"/>
                  <a:ext cx="1322832"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9"/>
                <p:cNvSpPr txBox="1">
                  <a:spLocks noChangeArrowheads="1"/>
                </p:cNvSpPr>
                <p:nvPr/>
              </p:nvSpPr>
              <p:spPr bwMode="auto">
                <a:xfrm>
                  <a:off x="3028950" y="58674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400">
                    <a:solidFill>
                      <a:srgbClr val="FFFFFF"/>
                    </a:solidFill>
                    <a:latin typeface="Times New Roman" panose="02020603050405020304" pitchFamily="18" charset="0"/>
                    <a:cs typeface="Times New Roman" panose="02020603050405020304" pitchFamily="18" charset="0"/>
                  </a:endParaRPr>
                </a:p>
              </p:txBody>
            </p:sp>
          </p:grpSp>
          <p:sp>
            <p:nvSpPr>
              <p:cNvPr id="46" name="TextBox 25"/>
              <p:cNvSpPr txBox="1">
                <a:spLocks noChangeArrowheads="1"/>
              </p:cNvSpPr>
              <p:nvPr/>
            </p:nvSpPr>
            <p:spPr bwMode="auto">
              <a:xfrm>
                <a:off x="4267490" y="5294376"/>
                <a:ext cx="88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schemeClr val="bg1"/>
                    </a:solidFill>
                    <a:latin typeface="Times New Roman" panose="02020603050405020304" pitchFamily="18" charset="0"/>
                    <a:cs typeface="Times New Roman" panose="02020603050405020304" pitchFamily="18" charset="0"/>
                  </a:rPr>
                  <a:t>73,0</a:t>
                </a:r>
                <a:endParaRPr lang="ru-RU" altLang="ru-RU"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200" b="1" dirty="0">
                    <a:solidFill>
                      <a:schemeClr val="bg1"/>
                    </a:solidFill>
                    <a:latin typeface="Times New Roman" panose="02020603050405020304" pitchFamily="18" charset="0"/>
                    <a:cs typeface="Times New Roman" panose="02020603050405020304" pitchFamily="18" charset="0"/>
                  </a:rPr>
                  <a:t>млн. руб.</a:t>
                </a:r>
              </a:p>
            </p:txBody>
          </p:sp>
        </p:grpSp>
      </p:grpSp>
      <p:sp>
        <p:nvSpPr>
          <p:cNvPr id="66" name="TextBox 93"/>
          <p:cNvSpPr txBox="1">
            <a:spLocks noChangeArrowheads="1"/>
          </p:cNvSpPr>
          <p:nvPr/>
        </p:nvSpPr>
        <p:spPr bwMode="auto">
          <a:xfrm>
            <a:off x="1255776" y="6172200"/>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latin typeface="Times New Roman" pitchFamily="18" charset="0"/>
                <a:cs typeface="Times New Roman" pitchFamily="18" charset="0"/>
              </a:rPr>
              <a:t>Всего неналоговые доходы  </a:t>
            </a:r>
            <a:r>
              <a:rPr lang="ru-RU" altLang="ru-RU" b="1" dirty="0" smtClean="0">
                <a:latin typeface="Times New Roman" pitchFamily="18" charset="0"/>
                <a:cs typeface="Times New Roman" pitchFamily="18" charset="0"/>
              </a:rPr>
              <a:t>360,8 млн.руб</a:t>
            </a:r>
            <a:r>
              <a:rPr lang="ru-RU" altLang="ru-RU" b="1" dirty="0">
                <a:latin typeface="Times New Roman" pitchFamily="18" charset="0"/>
                <a:cs typeface="Times New Roman" pitchFamily="18" charset="0"/>
              </a:rPr>
              <a:t>.</a:t>
            </a:r>
          </a:p>
        </p:txBody>
      </p:sp>
      <p:sp>
        <p:nvSpPr>
          <p:cNvPr id="67" name="TextBox 2"/>
          <p:cNvSpPr txBox="1">
            <a:spLocks noChangeArrowheads="1"/>
          </p:cNvSpPr>
          <p:nvPr/>
        </p:nvSpPr>
        <p:spPr bwMode="auto">
          <a:xfrm>
            <a:off x="762000" y="6096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400" b="1" i="1" dirty="0">
                <a:solidFill>
                  <a:schemeClr val="accent2">
                    <a:lumMod val="75000"/>
                  </a:schemeClr>
                </a:solidFill>
                <a:latin typeface="Times New Roman" pitchFamily="18" charset="0"/>
                <a:cs typeface="Times New Roman" pitchFamily="18" charset="0"/>
              </a:rPr>
              <a:t>Неналоговые доходы на </a:t>
            </a:r>
            <a:r>
              <a:rPr lang="ru-RU" altLang="ru-RU" sz="2400" b="1" i="1" dirty="0" smtClean="0">
                <a:solidFill>
                  <a:schemeClr val="accent2">
                    <a:lumMod val="75000"/>
                  </a:schemeClr>
                </a:solidFill>
                <a:latin typeface="Times New Roman" pitchFamily="18" charset="0"/>
                <a:cs typeface="Times New Roman" pitchFamily="18" charset="0"/>
              </a:rPr>
              <a:t>2016 </a:t>
            </a:r>
            <a:r>
              <a:rPr lang="ru-RU" altLang="ru-RU" sz="2400" b="1" i="1" dirty="0">
                <a:solidFill>
                  <a:schemeClr val="accent2">
                    <a:lumMod val="75000"/>
                  </a:schemeClr>
                </a:solidFill>
                <a:latin typeface="Times New Roman" pitchFamily="18" charset="0"/>
                <a:cs typeface="Times New Roman" pitchFamily="18" charset="0"/>
              </a:rPr>
              <a:t>год</a:t>
            </a:r>
          </a:p>
        </p:txBody>
      </p:sp>
      <p:sp>
        <p:nvSpPr>
          <p:cNvPr id="68" name="TextBox 10"/>
          <p:cNvSpPr txBox="1">
            <a:spLocks noChangeArrowheads="1"/>
          </p:cNvSpPr>
          <p:nvPr/>
        </p:nvSpPr>
        <p:spPr bwMode="auto">
          <a:xfrm>
            <a:off x="5928360" y="408940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a:solidFill>
                  <a:schemeClr val="tx1"/>
                </a:solidFill>
                <a:latin typeface="Times New Roman" panose="02020603050405020304" pitchFamily="18" charset="0"/>
                <a:cs typeface="Times New Roman" panose="02020603050405020304" pitchFamily="18" charset="0"/>
              </a:rPr>
              <a:t>Плата за пользование помещений по договору социального найма</a:t>
            </a:r>
          </a:p>
        </p:txBody>
      </p:sp>
      <p:sp>
        <p:nvSpPr>
          <p:cNvPr id="69" name="TextBox 10"/>
          <p:cNvSpPr txBox="1">
            <a:spLocks noChangeArrowheads="1"/>
          </p:cNvSpPr>
          <p:nvPr/>
        </p:nvSpPr>
        <p:spPr bwMode="auto">
          <a:xfrm>
            <a:off x="5893816" y="3663696"/>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a:solidFill>
                  <a:schemeClr val="tx1"/>
                </a:solidFill>
                <a:latin typeface="Times New Roman" panose="02020603050405020304" pitchFamily="18" charset="0"/>
                <a:cs typeface="Times New Roman" panose="02020603050405020304" pitchFamily="18" charset="0"/>
              </a:rPr>
              <a:t>Доходы от  перечисления части прибыли  МУП</a:t>
            </a:r>
          </a:p>
        </p:txBody>
      </p:sp>
      <p:pic>
        <p:nvPicPr>
          <p:cNvPr id="71"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82267" y="4135755"/>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25"/>
          <p:cNvSpPr txBox="1">
            <a:spLocks noChangeArrowheads="1"/>
          </p:cNvSpPr>
          <p:nvPr/>
        </p:nvSpPr>
        <p:spPr bwMode="auto">
          <a:xfrm>
            <a:off x="8092123" y="427736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smtClean="0">
                <a:solidFill>
                  <a:schemeClr val="bg1"/>
                </a:solidFill>
                <a:latin typeface="Century" pitchFamily="18" charset="0"/>
              </a:rPr>
              <a:t>42,0</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pic>
        <p:nvPicPr>
          <p:cNvPr id="73"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7668" y="3073400"/>
            <a:ext cx="93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25"/>
          <p:cNvSpPr txBox="1">
            <a:spLocks noChangeArrowheads="1"/>
          </p:cNvSpPr>
          <p:nvPr/>
        </p:nvSpPr>
        <p:spPr bwMode="auto">
          <a:xfrm>
            <a:off x="8138160" y="323088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Century" pitchFamily="18" charset="0"/>
              </a:rPr>
              <a:t>8,7</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pic>
        <p:nvPicPr>
          <p:cNvPr id="75"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5787" y="2533904"/>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25"/>
          <p:cNvSpPr txBox="1">
            <a:spLocks noChangeArrowheads="1"/>
          </p:cNvSpPr>
          <p:nvPr/>
        </p:nvSpPr>
        <p:spPr bwMode="auto">
          <a:xfrm>
            <a:off x="8298180" y="2657856"/>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Century" pitchFamily="18" charset="0"/>
              </a:rPr>
              <a:t>157,3</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pic>
        <p:nvPicPr>
          <p:cNvPr id="77"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5776" y="2743200"/>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5400" y="4279392"/>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10"/>
          <p:cNvSpPr txBox="1">
            <a:spLocks noChangeArrowheads="1"/>
          </p:cNvSpPr>
          <p:nvPr/>
        </p:nvSpPr>
        <p:spPr bwMode="auto">
          <a:xfrm>
            <a:off x="5997968" y="2220976"/>
            <a:ext cx="18760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smtClean="0">
                <a:solidFill>
                  <a:schemeClr val="tx1"/>
                </a:solidFill>
                <a:latin typeface="Times New Roman" panose="02020603050405020304" pitchFamily="18" charset="0"/>
                <a:cs typeface="Times New Roman" panose="02020603050405020304" pitchFamily="18" charset="0"/>
              </a:rPr>
              <a:t>Дивиденды по акциям </a:t>
            </a:r>
            <a:endParaRPr lang="ru-RU" altLang="ru-RU" sz="1200" b="1" i="1" dirty="0">
              <a:solidFill>
                <a:schemeClr val="tx1"/>
              </a:solidFill>
              <a:latin typeface="Times New Roman" panose="02020603050405020304" pitchFamily="18" charset="0"/>
              <a:cs typeface="Times New Roman" panose="02020603050405020304" pitchFamily="18" charset="0"/>
            </a:endParaRPr>
          </a:p>
        </p:txBody>
      </p:sp>
      <p:pic>
        <p:nvPicPr>
          <p:cNvPr id="81"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5240" y="3791712"/>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5787" y="3597275"/>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25"/>
          <p:cNvSpPr txBox="1">
            <a:spLocks noChangeArrowheads="1"/>
          </p:cNvSpPr>
          <p:nvPr/>
        </p:nvSpPr>
        <p:spPr bwMode="auto">
          <a:xfrm>
            <a:off x="8335963" y="373888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schemeClr val="bg1"/>
                </a:solidFill>
                <a:latin typeface="Century" pitchFamily="18" charset="0"/>
              </a:rPr>
              <a:t>0,2</a:t>
            </a:r>
            <a:endParaRPr lang="ru-RU" altLang="ru-RU" sz="1000" b="1" dirty="0">
              <a:solidFill>
                <a:schemeClr val="bg1"/>
              </a:solidFill>
              <a:latin typeface="Century" pitchFamily="18" charset="0"/>
            </a:endParaRPr>
          </a:p>
          <a:p>
            <a:pPr algn="ctr" eaLnBrk="1" hangingPunct="1">
              <a:spcBef>
                <a:spcPct val="0"/>
              </a:spcBef>
              <a:buClrTx/>
              <a:buSzTx/>
              <a:buFontTx/>
              <a:buNone/>
            </a:pPr>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spTree>
    <p:extLst>
      <p:ext uri="{BB962C8B-B14F-4D97-AF65-F5344CB8AC3E}">
        <p14:creationId xmlns:p14="http://schemas.microsoft.com/office/powerpoint/2010/main" val="42363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amond(in)">
                                      <p:cBhvr>
                                        <p:cTn id="19" dur="1000"/>
                                        <p:tgtEl>
                                          <p:spTgt spid="4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889759" y="1287363"/>
            <a:ext cx="6583681" cy="2330776"/>
            <a:chOff x="1384599" y="1418829"/>
            <a:chExt cx="6584140" cy="1176483"/>
          </a:xfrm>
          <a:solidFill>
            <a:schemeClr val="accent1">
              <a:lumMod val="60000"/>
              <a:lumOff val="40000"/>
            </a:schemeClr>
          </a:solidFill>
        </p:grpSpPr>
        <p:sp>
          <p:nvSpPr>
            <p:cNvPr id="21" name="Блок-схема: альтернативный процесс 20"/>
            <p:cNvSpPr/>
            <p:nvPr/>
          </p:nvSpPr>
          <p:spPr bwMode="auto">
            <a:xfrm>
              <a:off x="1455722" y="1881874"/>
              <a:ext cx="6482535" cy="335910"/>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Субсидия на капитальный ремонт и ремонт дворовых территорий многоквартирных домов</a:t>
              </a:r>
              <a:endParaRPr lang="ru-RU" sz="1600" dirty="0">
                <a:solidFill>
                  <a:schemeClr val="tx1"/>
                </a:solidFill>
              </a:endParaRPr>
            </a:p>
          </p:txBody>
        </p:sp>
        <p:sp>
          <p:nvSpPr>
            <p:cNvPr id="17" name="Блок-схема: альтернативный процесс 16"/>
            <p:cNvSpPr/>
            <p:nvPr/>
          </p:nvSpPr>
          <p:spPr bwMode="auto">
            <a:xfrm>
              <a:off x="1384599" y="1418829"/>
              <a:ext cx="6472375" cy="375863"/>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Субсидия на строительство, модернизацию, ремонт и содержание автомобильных дорог</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3" name="Блок-схема: альтернативный процесс 12"/>
            <p:cNvSpPr/>
            <p:nvPr/>
          </p:nvSpPr>
          <p:spPr bwMode="auto">
            <a:xfrm>
              <a:off x="1445563" y="2291546"/>
              <a:ext cx="6523176"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Акцизы на нефтепродукты</a:t>
              </a:r>
              <a:endParaRPr lang="ru-RU" sz="1600" b="1" dirty="0">
                <a:solidFill>
                  <a:schemeClr val="tx1"/>
                </a:solidFill>
                <a:latin typeface="Times New Roman" panose="02020603050405020304" pitchFamily="18" charset="0"/>
                <a:cs typeface="Times New Roman" panose="02020603050405020304" pitchFamily="18" charset="0"/>
              </a:endParaRPr>
            </a:p>
          </p:txBody>
        </p:sp>
      </p:grpSp>
      <p:sp>
        <p:nvSpPr>
          <p:cNvPr id="39" name="Скругленный прямоугольник 38"/>
          <p:cNvSpPr/>
          <p:nvPr/>
        </p:nvSpPr>
        <p:spPr>
          <a:xfrm>
            <a:off x="2522840" y="6037580"/>
            <a:ext cx="4188641" cy="538480"/>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Times New Roman" panose="02020603050405020304" pitchFamily="18" charset="0"/>
                <a:cs typeface="Times New Roman" panose="02020603050405020304" pitchFamily="18" charset="0"/>
              </a:rPr>
              <a:t>Всего доходы   149,2  млн. руб.</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658368"/>
            <a:ext cx="8208912" cy="496212"/>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дорожный фонд</a:t>
            </a:r>
          </a:p>
        </p:txBody>
      </p:sp>
      <p:sp>
        <p:nvSpPr>
          <p:cNvPr id="48" name="Блок-схема: альтернативный процесс 47"/>
          <p:cNvSpPr/>
          <p:nvPr/>
        </p:nvSpPr>
        <p:spPr bwMode="auto">
          <a:xfrm>
            <a:off x="1981200" y="4526280"/>
            <a:ext cx="6512560" cy="7416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Возмещение вреда, причинение автомобильным дорогам транспортными средствами, осуществляющими перевозки </a:t>
            </a:r>
            <a:r>
              <a:rPr lang="ru-RU" sz="1600" b="1" dirty="0">
                <a:solidFill>
                  <a:schemeClr val="tx1"/>
                </a:solidFill>
                <a:latin typeface="Times New Roman" panose="02020603050405020304" pitchFamily="18" charset="0"/>
                <a:cs typeface="Times New Roman" panose="02020603050405020304" pitchFamily="18" charset="0"/>
              </a:rPr>
              <a:t>тяжеловесных и (или) крупногабаритных грузов</a:t>
            </a:r>
          </a:p>
        </p:txBody>
      </p:sp>
      <p:sp>
        <p:nvSpPr>
          <p:cNvPr id="51" name="Блок-схема: альтернативный процесс 50"/>
          <p:cNvSpPr/>
          <p:nvPr/>
        </p:nvSpPr>
        <p:spPr bwMode="auto">
          <a:xfrm>
            <a:off x="1960880" y="5331460"/>
            <a:ext cx="6512560" cy="5638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Прочие денежные взыскания и штрафы  в области дорожного дви</a:t>
            </a: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жения</a:t>
            </a:r>
            <a:endParaRPr lang="ru-RU" sz="1400" dirty="0">
              <a:solidFill>
                <a:schemeClr val="tx1"/>
              </a:solidFill>
            </a:endParaRPr>
          </a:p>
        </p:txBody>
      </p:sp>
      <p:sp>
        <p:nvSpPr>
          <p:cNvPr id="41" name="Овал 40"/>
          <p:cNvSpPr/>
          <p:nvPr/>
        </p:nvSpPr>
        <p:spPr bwMode="auto">
          <a:xfrm>
            <a:off x="1016000" y="1508760"/>
            <a:ext cx="8229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76,0</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bwMode="auto">
          <a:xfrm>
            <a:off x="1960877" y="3777600"/>
            <a:ext cx="6522722" cy="64200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Госпошлина за выдачу разрешения за перевозку опасных, тяжеловесных и (или) крупногабаритных грузов</a:t>
            </a:r>
          </a:p>
        </p:txBody>
      </p:sp>
      <p:sp>
        <p:nvSpPr>
          <p:cNvPr id="3" name="TextBox 2"/>
          <p:cNvSpPr txBox="1"/>
          <p:nvPr/>
        </p:nvSpPr>
        <p:spPr>
          <a:xfrm>
            <a:off x="402318" y="1442720"/>
            <a:ext cx="264160" cy="369332"/>
          </a:xfrm>
          <a:prstGeom prst="rect">
            <a:avLst/>
          </a:prstGeom>
          <a:noFill/>
        </p:spPr>
        <p:txBody>
          <a:bodyPr wrap="square" rtlCol="0">
            <a:spAutoFit/>
          </a:bodyPr>
          <a:lstStyle/>
          <a:p>
            <a:endParaRPr lang="ru-RU" dirty="0"/>
          </a:p>
        </p:txBody>
      </p:sp>
      <p:sp>
        <p:nvSpPr>
          <p:cNvPr id="28" name="Овал 27"/>
          <p:cNvSpPr/>
          <p:nvPr/>
        </p:nvSpPr>
        <p:spPr bwMode="auto">
          <a:xfrm>
            <a:off x="1016000" y="2326640"/>
            <a:ext cx="8737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58,9</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1016000" y="3139440"/>
            <a:ext cx="8534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12,7</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1056640" y="392080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0,4</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2" name="Овал 31"/>
          <p:cNvSpPr/>
          <p:nvPr/>
        </p:nvSpPr>
        <p:spPr bwMode="auto">
          <a:xfrm>
            <a:off x="1026160" y="4719320"/>
            <a:ext cx="9245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1,2</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4" name="Овал 33"/>
          <p:cNvSpPr/>
          <p:nvPr/>
        </p:nvSpPr>
        <p:spPr bwMode="auto">
          <a:xfrm>
            <a:off x="1036320" y="5435600"/>
            <a:ext cx="9042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0,065</a:t>
            </a:r>
            <a:endParaRPr lang="ru-RU"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92"/>
          <p:cNvGrpSpPr>
            <a:grpSpLocks/>
          </p:cNvGrpSpPr>
          <p:nvPr/>
        </p:nvGrpSpPr>
        <p:grpSpPr bwMode="auto">
          <a:xfrm>
            <a:off x="721903" y="1647999"/>
            <a:ext cx="7714198" cy="3962917"/>
            <a:chOff x="-291433" y="2214995"/>
            <a:chExt cx="4436692" cy="2848320"/>
          </a:xfrm>
        </p:grpSpPr>
        <p:grpSp>
          <p:nvGrpSpPr>
            <p:cNvPr id="35" name="Группа 78"/>
            <p:cNvGrpSpPr>
              <a:grpSpLocks/>
            </p:cNvGrpSpPr>
            <p:nvPr/>
          </p:nvGrpSpPr>
          <p:grpSpPr bwMode="auto">
            <a:xfrm>
              <a:off x="-291433" y="2214995"/>
              <a:ext cx="4436692" cy="2848320"/>
              <a:chOff x="-291433" y="2926562"/>
              <a:chExt cx="4436692" cy="2848320"/>
            </a:xfrm>
          </p:grpSpPr>
          <p:grpSp>
            <p:nvGrpSpPr>
              <p:cNvPr id="40" name="Скругленный прямоугольник 68"/>
              <p:cNvGrpSpPr>
                <a:grpSpLocks/>
              </p:cNvGrpSpPr>
              <p:nvPr/>
            </p:nvGrpSpPr>
            <p:grpSpPr bwMode="auto">
              <a:xfrm>
                <a:off x="889733" y="3834671"/>
                <a:ext cx="3255526" cy="755824"/>
                <a:chOff x="890310" y="3377184"/>
                <a:chExt cx="3254970" cy="755904"/>
              </a:xfrm>
            </p:grpSpPr>
            <p:pic>
              <p:nvPicPr>
                <p:cNvPr id="62" name="Скругленный прямоугольник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8"/>
                <p:cNvSpPr txBox="1">
                  <a:spLocks noChangeArrowheads="1"/>
                </p:cNvSpPr>
                <p:nvPr/>
              </p:nvSpPr>
              <p:spPr bwMode="auto">
                <a:xfrm>
                  <a:off x="890310" y="3452110"/>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Субсидии</a:t>
                  </a:r>
                  <a:endParaRPr lang="ru-RU" altLang="ru-RU" sz="2000" b="1" dirty="0">
                    <a:solidFill>
                      <a:schemeClr val="tx1"/>
                    </a:solidFill>
                    <a:latin typeface="Georgia" pitchFamily="18" charset="0"/>
                  </a:endParaRPr>
                </a:p>
              </p:txBody>
            </p:sp>
          </p:grpSp>
          <p:grpSp>
            <p:nvGrpSpPr>
              <p:cNvPr id="41" name="Скругленный прямоугольник 69"/>
              <p:cNvGrpSpPr>
                <a:grpSpLocks/>
              </p:cNvGrpSpPr>
              <p:nvPr/>
            </p:nvGrpSpPr>
            <p:grpSpPr bwMode="auto">
              <a:xfrm>
                <a:off x="1147345" y="4703518"/>
                <a:ext cx="2658310" cy="755824"/>
                <a:chOff x="1147878" y="4246123"/>
                <a:chExt cx="2657856" cy="755904"/>
              </a:xfrm>
            </p:grpSpPr>
            <p:pic>
              <p:nvPicPr>
                <p:cNvPr id="60" name="Скругленный прямоугольник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878" y="4246123"/>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1"/>
                <p:cNvSpPr txBox="1">
                  <a:spLocks noChangeArrowheads="1"/>
                </p:cNvSpPr>
                <p:nvPr/>
              </p:nvSpPr>
              <p:spPr bwMode="auto">
                <a:xfrm>
                  <a:off x="1173293" y="435678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Субвенции</a:t>
                  </a:r>
                  <a:endParaRPr lang="ru-RU" altLang="ru-RU" sz="2000" b="1" dirty="0">
                    <a:solidFill>
                      <a:schemeClr val="tx1"/>
                    </a:solidFill>
                    <a:latin typeface="Georgia" pitchFamily="18" charset="0"/>
                  </a:endParaRPr>
                </a:p>
              </p:txBody>
            </p:sp>
          </p:grpSp>
          <p:grpSp>
            <p:nvGrpSpPr>
              <p:cNvPr id="43" name="Скругленный прямоугольник 72"/>
              <p:cNvGrpSpPr>
                <a:grpSpLocks/>
              </p:cNvGrpSpPr>
              <p:nvPr/>
            </p:nvGrpSpPr>
            <p:grpSpPr bwMode="auto">
              <a:xfrm>
                <a:off x="938215" y="3029502"/>
                <a:ext cx="3152418" cy="755824"/>
                <a:chOff x="938784" y="2571930"/>
                <a:chExt cx="3151879" cy="755904"/>
              </a:xfrm>
            </p:grpSpPr>
            <p:pic>
              <p:nvPicPr>
                <p:cNvPr id="56" name="Скругленный прямоугольник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84" y="2571930"/>
                  <a:ext cx="3151879"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0"/>
                <p:cNvSpPr txBox="1">
                  <a:spLocks noChangeArrowheads="1"/>
                </p:cNvSpPr>
                <p:nvPr/>
              </p:nvSpPr>
              <p:spPr bwMode="auto">
                <a:xfrm>
                  <a:off x="984405" y="2683490"/>
                  <a:ext cx="300123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schemeClr val="tx1"/>
                      </a:solidFill>
                      <a:latin typeface="Georgia" pitchFamily="18" charset="0"/>
                    </a:rPr>
                    <a:t>Дотации на выравнивание бюджетной обеспеченности</a:t>
                  </a:r>
                  <a:endParaRPr lang="ru-RU" altLang="ru-RU" sz="2000" b="1" dirty="0">
                    <a:solidFill>
                      <a:schemeClr val="tx1"/>
                    </a:solidFill>
                    <a:latin typeface="Georgia" pitchFamily="18" charset="0"/>
                  </a:endParaRPr>
                </a:p>
              </p:txBody>
            </p:sp>
          </p:grpSp>
          <p:grpSp>
            <p:nvGrpSpPr>
              <p:cNvPr id="44" name="Овал 73"/>
              <p:cNvGrpSpPr>
                <a:grpSpLocks/>
              </p:cNvGrpSpPr>
              <p:nvPr/>
            </p:nvGrpSpPr>
            <p:grpSpPr bwMode="auto">
              <a:xfrm>
                <a:off x="-291433" y="2926562"/>
                <a:ext cx="1244315" cy="993442"/>
                <a:chOff x="-290655" y="2468981"/>
                <a:chExt cx="1244103" cy="993547"/>
              </a:xfrm>
            </p:grpSpPr>
            <p:pic>
              <p:nvPicPr>
                <p:cNvPr id="54" name="Овал 73"/>
                <p:cNvPicPr>
                  <a:picLocks noChangeArrowheads="1"/>
                </p:cNvPicPr>
                <p:nvPr/>
              </p:nvPicPr>
              <p:blipFill>
                <a:blip r:embed="rId5">
                  <a:extLst>
                    <a:ext uri="{BEBA8EAE-BF5A-486C-A8C5-ECC9F3942E4B}">
                      <a14:imgProps xmlns:a14="http://schemas.microsoft.com/office/drawing/2010/main">
                        <a14:imgLayer r:embed="rId6">
                          <a14:imgEffect>
                            <a14:colorTemperature colorTemp="61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290655" y="2468981"/>
                  <a:ext cx="1244103" cy="993547"/>
                </a:xfrm>
                <a:prstGeom prst="rect">
                  <a:avLst/>
                </a:prstGeom>
                <a:noFill/>
                <a:ln>
                  <a:noFill/>
                </a:ln>
                <a:effectLst>
                  <a:reflection endPos="0" dir="5400000" sy="-100000" algn="bl" rotWithShape="0"/>
                </a:effectLst>
                <a:scene3d>
                  <a:camera prst="orthographicFront"/>
                  <a:lightRig rig="threePt" dir="t"/>
                </a:scene3d>
                <a:sp3d prstMaterial="matte"/>
                <a:extLst>
                  <a:ext uri="{91240B29-F687-4F45-9708-019B960494DF}">
                    <a14:hiddenLine xmlns:a14="http://schemas.microsoft.com/office/drawing/2010/main" w="9525">
                      <a:solidFill>
                        <a:srgbClr val="000000"/>
                      </a:solidFill>
                      <a:miter lim="800000"/>
                      <a:headEnd/>
                      <a:tailEnd/>
                    </a14:hiddenLine>
                  </a:ext>
                </a:extLst>
              </p:spPr>
            </p:pic>
            <p:sp>
              <p:nvSpPr>
                <p:cNvPr id="55" name="Text Box 43"/>
                <p:cNvSpPr txBox="1">
                  <a:spLocks noChangeArrowheads="1"/>
                </p:cNvSpPr>
                <p:nvPr/>
              </p:nvSpPr>
              <p:spPr bwMode="auto">
                <a:xfrm>
                  <a:off x="107023" y="2724572"/>
                  <a:ext cx="539837"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5" name="Овал 74"/>
              <p:cNvGrpSpPr>
                <a:grpSpLocks/>
              </p:cNvGrpSpPr>
              <p:nvPr/>
            </p:nvGrpSpPr>
            <p:grpSpPr bwMode="auto">
              <a:xfrm>
                <a:off x="-155377" y="3834671"/>
                <a:ext cx="1012156" cy="883827"/>
                <a:chOff x="-154622" y="3377184"/>
                <a:chExt cx="1011984" cy="883920"/>
              </a:xfrm>
            </p:grpSpPr>
            <p:pic>
              <p:nvPicPr>
                <p:cNvPr id="52" name="Овал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 y="3377184"/>
                  <a:ext cx="1011984"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46"/>
                <p:cNvSpPr txBox="1">
                  <a:spLocks noChangeArrowheads="1"/>
                </p:cNvSpPr>
                <p:nvPr/>
              </p:nvSpPr>
              <p:spPr bwMode="auto">
                <a:xfrm>
                  <a:off x="107023" y="3502554"/>
                  <a:ext cx="538250"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grpSp>
            <p:nvGrpSpPr>
              <p:cNvPr id="46" name="Овал 75"/>
              <p:cNvGrpSpPr>
                <a:grpSpLocks/>
              </p:cNvGrpSpPr>
              <p:nvPr/>
            </p:nvGrpSpPr>
            <p:grpSpPr bwMode="auto">
              <a:xfrm>
                <a:off x="-83292" y="4715126"/>
                <a:ext cx="914527" cy="854439"/>
                <a:chOff x="-82548" y="4257732"/>
                <a:chExt cx="914370" cy="854529"/>
              </a:xfrm>
            </p:grpSpPr>
            <p:pic>
              <p:nvPicPr>
                <p:cNvPr id="50" name="Овал 7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48" y="4257732"/>
                  <a:ext cx="914370" cy="8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9"/>
                <p:cNvSpPr txBox="1">
                  <a:spLocks noChangeArrowheads="1"/>
                </p:cNvSpPr>
                <p:nvPr/>
              </p:nvSpPr>
              <p:spPr bwMode="auto">
                <a:xfrm>
                  <a:off x="118146" y="4356783"/>
                  <a:ext cx="484265" cy="4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sp>
            <p:nvSpPr>
              <p:cNvPr id="49" name="Text Box 52"/>
              <p:cNvSpPr txBox="1">
                <a:spLocks noChangeArrowheads="1"/>
              </p:cNvSpPr>
              <p:nvPr/>
            </p:nvSpPr>
            <p:spPr bwMode="auto">
              <a:xfrm>
                <a:off x="1020367" y="5364248"/>
                <a:ext cx="430356" cy="41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effectLst>
                    <a:outerShdw blurRad="38100" dist="38100" dir="2700000" algn="tl">
                      <a:srgbClr val="C0C0C0"/>
                    </a:outerShdw>
                  </a:effectLst>
                  <a:latin typeface="Georgia" pitchFamily="18" charset="0"/>
                </a:endParaRPr>
              </a:p>
            </p:txBody>
          </p:sp>
        </p:grpSp>
        <p:sp>
          <p:nvSpPr>
            <p:cNvPr id="36" name="TextBox 25"/>
            <p:cNvSpPr txBox="1">
              <a:spLocks noChangeArrowheads="1"/>
            </p:cNvSpPr>
            <p:nvPr/>
          </p:nvSpPr>
          <p:spPr bwMode="auto">
            <a:xfrm>
              <a:off x="-36200" y="2451491"/>
              <a:ext cx="750873"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147,6</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7" name="TextBox 25"/>
            <p:cNvSpPr txBox="1">
              <a:spLocks noChangeArrowheads="1"/>
            </p:cNvSpPr>
            <p:nvPr/>
          </p:nvSpPr>
          <p:spPr bwMode="auto">
            <a:xfrm>
              <a:off x="-68086" y="3248461"/>
              <a:ext cx="884961"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177,6</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 </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sp>
          <p:nvSpPr>
            <p:cNvPr id="38" name="TextBox 25"/>
            <p:cNvSpPr txBox="1">
              <a:spLocks noChangeArrowheads="1"/>
            </p:cNvSpPr>
            <p:nvPr/>
          </p:nvSpPr>
          <p:spPr bwMode="auto">
            <a:xfrm>
              <a:off x="1035" y="4144130"/>
              <a:ext cx="74285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schemeClr val="bg1"/>
                  </a:solidFill>
                  <a:latin typeface="Century" pitchFamily="18" charset="0"/>
                </a:rPr>
                <a:t>2341,1 </a:t>
              </a:r>
              <a:endParaRPr lang="ru-RU" altLang="ru-RU" sz="1400" b="1" dirty="0">
                <a:solidFill>
                  <a:schemeClr val="bg1"/>
                </a:solidFill>
                <a:latin typeface="Century" pitchFamily="18" charset="0"/>
              </a:endParaRPr>
            </a:p>
            <a:p>
              <a:pPr algn="ctr" eaLnBrk="1" hangingPunct="1">
                <a:spcBef>
                  <a:spcPct val="0"/>
                </a:spcBef>
                <a:buClrTx/>
                <a:buSzTx/>
                <a:buFontTx/>
                <a:buNone/>
              </a:pPr>
              <a:r>
                <a:rPr lang="ru-RU" altLang="ru-RU" sz="1400" b="1" dirty="0">
                  <a:solidFill>
                    <a:schemeClr val="bg1"/>
                  </a:solidFill>
                  <a:latin typeface="Century" pitchFamily="18" charset="0"/>
                </a:rPr>
                <a:t>млн</a:t>
              </a:r>
              <a:r>
                <a:rPr lang="ru-RU" altLang="ru-RU" sz="1400" b="1" dirty="0" smtClean="0">
                  <a:solidFill>
                    <a:schemeClr val="bg1"/>
                  </a:solidFill>
                  <a:latin typeface="Century" pitchFamily="18" charset="0"/>
                </a:rPr>
                <a:t>. руб</a:t>
              </a:r>
              <a:r>
                <a:rPr lang="ru-RU" altLang="ru-RU" sz="1400" b="1" dirty="0">
                  <a:solidFill>
                    <a:schemeClr val="bg1"/>
                  </a:solidFill>
                  <a:latin typeface="Century" pitchFamily="18" charset="0"/>
                </a:rPr>
                <a:t>.</a:t>
              </a:r>
            </a:p>
          </p:txBody>
        </p:sp>
      </p:grpSp>
      <p:sp>
        <p:nvSpPr>
          <p:cNvPr id="67" name="TextBox 78"/>
          <p:cNvSpPr txBox="1">
            <a:spLocks noChangeArrowheads="1"/>
          </p:cNvSpPr>
          <p:nvPr/>
        </p:nvSpPr>
        <p:spPr bwMode="auto">
          <a:xfrm>
            <a:off x="2110281" y="58674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latin typeface="Times New Roman" pitchFamily="18" charset="0"/>
                <a:cs typeface="Times New Roman" pitchFamily="18" charset="0"/>
              </a:rPr>
              <a:t>Всего </a:t>
            </a:r>
            <a:r>
              <a:rPr lang="ru-RU" altLang="ru-RU" sz="2000" b="1" dirty="0" smtClean="0">
                <a:latin typeface="Times New Roman" pitchFamily="18" charset="0"/>
                <a:cs typeface="Times New Roman" pitchFamily="18" charset="0"/>
              </a:rPr>
              <a:t>2666,3 </a:t>
            </a:r>
            <a:r>
              <a:rPr lang="ru-RU" altLang="ru-RU" sz="2000" b="1" dirty="0">
                <a:latin typeface="Times New Roman" pitchFamily="18" charset="0"/>
                <a:cs typeface="Times New Roman" pitchFamily="18" charset="0"/>
              </a:rPr>
              <a:t>млн.руб.</a:t>
            </a:r>
          </a:p>
        </p:txBody>
      </p:sp>
      <p:sp>
        <p:nvSpPr>
          <p:cNvPr id="68" name="TextBox 77"/>
          <p:cNvSpPr txBox="1">
            <a:spLocks noChangeArrowheads="1"/>
          </p:cNvSpPr>
          <p:nvPr/>
        </p:nvSpPr>
        <p:spPr bwMode="auto">
          <a:xfrm>
            <a:off x="985520" y="648208"/>
            <a:ext cx="6961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800" b="1" i="1" dirty="0" smtClean="0">
                <a:solidFill>
                  <a:schemeClr val="accent2">
                    <a:lumMod val="75000"/>
                  </a:schemeClr>
                </a:solidFill>
                <a:latin typeface="Times New Roman" pitchFamily="18" charset="0"/>
                <a:cs typeface="Times New Roman" pitchFamily="18" charset="0"/>
              </a:rPr>
              <a:t>Структура безвозмездных поступлений</a:t>
            </a:r>
            <a:endParaRPr lang="ru-RU" altLang="ru-RU" sz="28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258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down)">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8480"/>
            <a:ext cx="9144000" cy="6075680"/>
          </a:xfrm>
          <a:solidFill>
            <a:schemeClr val="accent2">
              <a:lumMod val="20000"/>
              <a:lumOff val="80000"/>
            </a:schemeClr>
          </a:solidFill>
        </p:spPr>
        <p:txBody>
          <a:bodyPr>
            <a:normAutofit/>
          </a:bodyPr>
          <a:lstStyle/>
          <a:p>
            <a:pPr marL="457200" marR="0" lvl="1" indent="0" defTabSz="914400" rtl="0" eaLnBrk="1" fontAlgn="auto" latinLnBrk="0" hangingPunct="1">
              <a:lnSpc>
                <a:spcPct val="100000"/>
              </a:lnSpc>
              <a:spcBef>
                <a:spcPts val="0"/>
              </a:spcBef>
              <a:spcAft>
                <a:spcPts val="0"/>
              </a:spcAft>
              <a:tabLst/>
              <a:defRPr/>
            </a:pPr>
            <a:r>
              <a:rPr lang="ru-RU" sz="2400" b="1" i="1" dirty="0" smtClean="0">
                <a:solidFill>
                  <a:schemeClr val="accent2">
                    <a:lumMod val="75000"/>
                  </a:schemeClr>
                </a:solidFill>
                <a:latin typeface="Times New Roman" pitchFamily="18" charset="0"/>
                <a:cs typeface="Times New Roman" pitchFamily="18" charset="0"/>
              </a:rPr>
              <a:t>      Уважаемые жители городского округа город Рыбинск!</a:t>
            </a:r>
            <a:br>
              <a:rPr lang="ru-RU" sz="2400" b="1" i="1" dirty="0" smtClean="0">
                <a:solidFill>
                  <a:schemeClr val="accent2">
                    <a:lumMod val="75000"/>
                  </a:schemeClr>
                </a:solidFill>
                <a:latin typeface="Times New Roman" pitchFamily="18" charset="0"/>
                <a:cs typeface="Times New Roman" pitchFamily="18" charset="0"/>
              </a:rPr>
            </a:br>
            <a:r>
              <a:rPr lang="ru-RU" sz="2400" b="1" i="1" dirty="0" smtClean="0">
                <a:solidFill>
                  <a:schemeClr val="accent2">
                    <a:lumMod val="75000"/>
                  </a:schemeClr>
                </a:solidFill>
                <a:latin typeface="Times New Roman" pitchFamily="18" charset="0"/>
                <a:cs typeface="Times New Roman" pitchFamily="18" charset="0"/>
              </a:rPr>
              <a:t/>
            </a:r>
            <a:br>
              <a:rPr lang="ru-RU" sz="2400" b="1" i="1" dirty="0" smtClean="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t>
            </a:r>
            <a:r>
              <a:rPr lang="ru-RU" b="1" i="1" dirty="0" smtClean="0">
                <a:solidFill>
                  <a:schemeClr val="accent2">
                    <a:lumMod val="75000"/>
                  </a:schemeClr>
                </a:solidFill>
                <a:latin typeface="Times New Roman" pitchFamily="18" charset="0"/>
                <a:cs typeface="Times New Roman" pitchFamily="18" charset="0"/>
              </a:rPr>
              <a:t>«Бюджет для граждан» познакомит Вас с положениями проекта основного финансового нашего округа – бюджета городского округа город Рыбинск на </a:t>
            </a:r>
            <a:r>
              <a:rPr lang="ru-RU" b="1" i="1" dirty="0" smtClean="0">
                <a:solidFill>
                  <a:schemeClr val="accent2">
                    <a:lumMod val="75000"/>
                  </a:schemeClr>
                </a:solidFill>
                <a:latin typeface="Times New Roman" pitchFamily="18" charset="0"/>
                <a:cs typeface="Times New Roman" pitchFamily="18" charset="0"/>
              </a:rPr>
              <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2016 </a:t>
            </a:r>
            <a:r>
              <a:rPr lang="ru-RU" b="1" i="1" dirty="0" smtClean="0">
                <a:solidFill>
                  <a:schemeClr val="accent2">
                    <a:lumMod val="75000"/>
                  </a:schemeClr>
                </a:solidFill>
                <a:latin typeface="Times New Roman" pitchFamily="18" charset="0"/>
                <a:cs typeface="Times New Roman" pitchFamily="18" charset="0"/>
              </a:rPr>
              <a:t>год и плановый период  2017 и 2018 годов.</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Представленная информация предназначена для широкого круга пользователей и будет интересна и полезна студентам, педагогам, врачам, молодым семьям, пенсионерам и другим категориям населения, так как бюджет городского округа город Рыбинск затрагивает интересы каждого нашего жителя.</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Мы постарались в доступной и понятной для граждан форме показать основные параметры бюджета городского округа город Рыбинск.</a:t>
            </a:r>
            <a:br>
              <a:rPr lang="ru-RU" b="1" i="1" dirty="0" smtClean="0">
                <a:solidFill>
                  <a:schemeClr val="accent2">
                    <a:lumMod val="75000"/>
                  </a:schemeClr>
                </a:solidFill>
                <a:latin typeface="Times New Roman" pitchFamily="18" charset="0"/>
                <a:cs typeface="Times New Roman" pitchFamily="18" charset="0"/>
              </a:rPr>
            </a:br>
            <a:r>
              <a:rPr lang="ru-RU" b="1" i="1" dirty="0" smtClean="0">
                <a:solidFill>
                  <a:schemeClr val="accent2">
                    <a:lumMod val="75000"/>
                  </a:schemeClr>
                </a:solidFill>
                <a:latin typeface="Times New Roman" pitchFamily="18" charset="0"/>
                <a:cs typeface="Times New Roman" pitchFamily="18" charset="0"/>
              </a:rPr>
              <a:t/>
            </a:r>
            <a:br>
              <a:rPr lang="ru-RU" b="1" i="1" dirty="0" smtClean="0">
                <a:solidFill>
                  <a:schemeClr val="accent2">
                    <a:lumMod val="75000"/>
                  </a:schemeClr>
                </a:solidFill>
                <a:latin typeface="Times New Roman" pitchFamily="18" charset="0"/>
                <a:cs typeface="Times New Roman" pitchFamily="18" charset="0"/>
              </a:rPr>
            </a:br>
            <a:r>
              <a:rPr lang="ru-RU" sz="1400" b="1" i="1" kern="1200" dirty="0">
                <a:solidFill>
                  <a:schemeClr val="accent2">
                    <a:lumMod val="75000"/>
                  </a:schemeClr>
                </a:solidFill>
                <a:latin typeface="Times New Roman" pitchFamily="18" charset="0"/>
                <a:ea typeface="+mn-ea"/>
                <a:cs typeface="Times New Roman" pitchFamily="18" charset="0"/>
              </a:rPr>
              <a:t>С уважением, </a:t>
            </a:r>
            <a:br>
              <a:rPr lang="ru-RU" sz="1400" b="1" i="1" kern="1200" dirty="0">
                <a:solidFill>
                  <a:schemeClr val="accent2">
                    <a:lumMod val="75000"/>
                  </a:schemeClr>
                </a:solidFill>
                <a:latin typeface="Times New Roman" pitchFamily="18" charset="0"/>
                <a:ea typeface="+mn-ea"/>
                <a:cs typeface="Times New Roman" pitchFamily="18" charset="0"/>
              </a:rPr>
            </a:br>
            <a:r>
              <a:rPr lang="ru-RU" sz="1400" b="1" i="1" kern="1200" dirty="0">
                <a:solidFill>
                  <a:schemeClr val="accent2">
                    <a:lumMod val="75000"/>
                  </a:schemeClr>
                </a:solidFill>
                <a:latin typeface="Times New Roman" pitchFamily="18" charset="0"/>
                <a:ea typeface="+mn-ea"/>
                <a:cs typeface="Times New Roman" pitchFamily="18" charset="0"/>
              </a:rPr>
              <a:t>директор департамента финансов</a:t>
            </a:r>
            <a:br>
              <a:rPr lang="ru-RU" sz="1400" b="1" i="1" kern="1200" dirty="0">
                <a:solidFill>
                  <a:schemeClr val="accent2">
                    <a:lumMod val="75000"/>
                  </a:schemeClr>
                </a:solidFill>
                <a:latin typeface="Times New Roman" pitchFamily="18" charset="0"/>
                <a:ea typeface="+mn-ea"/>
                <a:cs typeface="Times New Roman" pitchFamily="18" charset="0"/>
              </a:rPr>
            </a:br>
            <a:r>
              <a:rPr lang="ru-RU" sz="1400" b="1" i="1" kern="1200" dirty="0">
                <a:solidFill>
                  <a:schemeClr val="accent2">
                    <a:lumMod val="75000"/>
                  </a:schemeClr>
                </a:solidFill>
                <a:latin typeface="Times New Roman" pitchFamily="18" charset="0"/>
                <a:ea typeface="+mn-ea"/>
                <a:cs typeface="Times New Roman" pitchFamily="18" charset="0"/>
              </a:rPr>
              <a:t>городского округа город </a:t>
            </a:r>
            <a:r>
              <a:rPr lang="ru-RU" sz="1400" b="1" i="1" kern="1200" dirty="0" smtClean="0">
                <a:solidFill>
                  <a:schemeClr val="accent2">
                    <a:lumMod val="75000"/>
                  </a:schemeClr>
                </a:solidFill>
                <a:latin typeface="Times New Roman" pitchFamily="18" charset="0"/>
                <a:ea typeface="+mn-ea"/>
                <a:cs typeface="Times New Roman" pitchFamily="18" charset="0"/>
              </a:rPr>
              <a:t>Рыбинск                                                                                               М. И. </a:t>
            </a:r>
            <a:r>
              <a:rPr lang="ru-RU" sz="1400" b="1" i="1" kern="1200" dirty="0" err="1" smtClean="0">
                <a:solidFill>
                  <a:schemeClr val="accent2">
                    <a:lumMod val="75000"/>
                  </a:schemeClr>
                </a:solidFill>
                <a:latin typeface="Times New Roman" pitchFamily="18" charset="0"/>
                <a:ea typeface="+mn-ea"/>
                <a:cs typeface="Times New Roman" pitchFamily="18" charset="0"/>
              </a:rPr>
              <a:t>Капранов</a:t>
            </a:r>
            <a:endParaRPr lang="ru-RU"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1057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820061632"/>
              </p:ext>
            </p:extLst>
          </p:nvPr>
        </p:nvGraphicFramePr>
        <p:xfrm>
          <a:off x="712788" y="1341438"/>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116013" y="765175"/>
            <a:ext cx="77041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a:solidFill>
                  <a:schemeClr val="accent2">
                    <a:lumMod val="75000"/>
                  </a:schemeClr>
                </a:solidFill>
                <a:latin typeface="Times New Roman" pitchFamily="18" charset="0"/>
                <a:cs typeface="Times New Roman" pitchFamily="18" charset="0"/>
              </a:rPr>
              <a:t>Расходы бюджета по разделам на </a:t>
            </a:r>
            <a:r>
              <a:rPr lang="ru-RU" altLang="ru-RU" sz="2400" b="1" i="1" dirty="0" smtClean="0">
                <a:solidFill>
                  <a:schemeClr val="accent2">
                    <a:lumMod val="75000"/>
                  </a:schemeClr>
                </a:solidFill>
                <a:latin typeface="Times New Roman" pitchFamily="18" charset="0"/>
                <a:cs typeface="Times New Roman" pitchFamily="18" charset="0"/>
              </a:rPr>
              <a:t>2016 год (млн. руб.)</a:t>
            </a:r>
            <a:endParaRPr lang="ru-RU" altLang="ru-RU" sz="24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08577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420097" y="1005840"/>
            <a:ext cx="3798442" cy="3978111"/>
            <a:chOff x="229814" y="1386384"/>
            <a:chExt cx="3798709" cy="2942811"/>
          </a:xfrm>
          <a:solidFill>
            <a:schemeClr val="tx2">
              <a:lumMod val="40000"/>
              <a:lumOff val="60000"/>
            </a:schemeClr>
          </a:solidFill>
        </p:grpSpPr>
        <p:sp>
          <p:nvSpPr>
            <p:cNvPr id="21" name="Блок-схема: альтернативный процесс 20"/>
            <p:cNvSpPr/>
            <p:nvPr/>
          </p:nvSpPr>
          <p:spPr bwMode="auto">
            <a:xfrm>
              <a:off x="229814" y="1386384"/>
              <a:ext cx="3766122" cy="36590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доступным </a:t>
              </a:r>
            </a:p>
            <a:p>
              <a:pPr algn="ctr" fontAlgn="auto">
                <a:spcBef>
                  <a:spcPts val="0"/>
                </a:spcBef>
                <a:spcAft>
                  <a:spcPts val="0"/>
                </a:spcAft>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и комфортным жильем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a:t>
              </a:r>
              <a:endParaRPr lang="ru-RU" dirty="0">
                <a:solidFill>
                  <a:schemeClr val="tx1"/>
                </a:solidFill>
              </a:endParaRPr>
            </a:p>
          </p:txBody>
        </p:sp>
        <p:sp>
          <p:nvSpPr>
            <p:cNvPr id="19" name="Блок-схема: альтернативный процесс 18"/>
            <p:cNvSpPr/>
            <p:nvPr/>
          </p:nvSpPr>
          <p:spPr bwMode="auto">
            <a:xfrm>
              <a:off x="235907" y="1787491"/>
              <a:ext cx="3766122" cy="24852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дорожного хозяйства  </a:t>
              </a:r>
              <a:endParaRPr lang="ru-RU" sz="1100" dirty="0">
                <a:solidFill>
                  <a:schemeClr val="tx1"/>
                </a:solidFill>
              </a:endParaRPr>
            </a:p>
          </p:txBody>
        </p:sp>
        <p:sp>
          <p:nvSpPr>
            <p:cNvPr id="17" name="Блок-схема: альтернативный процесс 16"/>
            <p:cNvSpPr/>
            <p:nvPr/>
          </p:nvSpPr>
          <p:spPr bwMode="auto">
            <a:xfrm>
              <a:off x="245054" y="2053597"/>
              <a:ext cx="3766122" cy="22837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общего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образования</a:t>
              </a:r>
              <a:endParaRPr lang="ru-RU" sz="1100" dirty="0">
                <a:solidFill>
                  <a:schemeClr val="tx1"/>
                </a:solidFill>
              </a:endParaRPr>
            </a:p>
          </p:txBody>
        </p:sp>
        <p:sp>
          <p:nvSpPr>
            <p:cNvPr id="15" name="Блок-схема: альтернативный процесс 14"/>
            <p:cNvSpPr/>
            <p:nvPr/>
          </p:nvSpPr>
          <p:spPr bwMode="auto">
            <a:xfrm>
              <a:off x="257659" y="2313921"/>
              <a:ext cx="3766122" cy="25975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туризма</a:t>
              </a:r>
              <a:endParaRPr lang="ru-RU" sz="1100" dirty="0">
                <a:solidFill>
                  <a:schemeClr val="tx1"/>
                </a:solidFill>
              </a:endParaRPr>
            </a:p>
          </p:txBody>
        </p:sp>
        <p:sp>
          <p:nvSpPr>
            <p:cNvPr id="13" name="Блок-схема: альтернативный процесс 12"/>
            <p:cNvSpPr/>
            <p:nvPr/>
          </p:nvSpPr>
          <p:spPr bwMode="auto">
            <a:xfrm>
              <a:off x="262401" y="2608909"/>
              <a:ext cx="3766122" cy="21658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физической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спорта</a:t>
              </a:r>
              <a:endParaRPr lang="ru-RU" sz="1100" dirty="0">
                <a:solidFill>
                  <a:schemeClr val="tx1"/>
                </a:solidFill>
              </a:endParaRPr>
            </a:p>
          </p:txBody>
        </p:sp>
        <p:sp>
          <p:nvSpPr>
            <p:cNvPr id="11" name="Блок-схема: альтернативный процесс 10"/>
            <p:cNvSpPr/>
            <p:nvPr/>
          </p:nvSpPr>
          <p:spPr bwMode="auto">
            <a:xfrm>
              <a:off x="242183" y="4037932"/>
              <a:ext cx="3766122" cy="291263"/>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a:t>
              </a:r>
              <a:endParaRPr lang="ru-RU" dirty="0">
                <a:solidFill>
                  <a:schemeClr val="tx1"/>
                </a:solidFill>
              </a:endParaRPr>
            </a:p>
          </p:txBody>
        </p:sp>
      </p:grpSp>
      <p:grpSp>
        <p:nvGrpSpPr>
          <p:cNvPr id="23" name="Группа 22"/>
          <p:cNvGrpSpPr>
            <a:grpSpLocks/>
          </p:cNvGrpSpPr>
          <p:nvPr/>
        </p:nvGrpSpPr>
        <p:grpSpPr bwMode="auto">
          <a:xfrm>
            <a:off x="438549" y="1087120"/>
            <a:ext cx="8208735" cy="4637471"/>
            <a:chOff x="1072426" y="1385179"/>
            <a:chExt cx="8210876" cy="5191280"/>
          </a:xfrm>
          <a:solidFill>
            <a:schemeClr val="accent2">
              <a:lumMod val="60000"/>
              <a:lumOff val="40000"/>
            </a:schemeClr>
          </a:solidFill>
        </p:grpSpPr>
        <p:sp>
          <p:nvSpPr>
            <p:cNvPr id="37" name="Блок-схема: альтернативный процесс 36"/>
            <p:cNvSpPr/>
            <p:nvPr/>
          </p:nvSpPr>
          <p:spPr bwMode="auto">
            <a:xfrm>
              <a:off x="5448861" y="2311405"/>
              <a:ext cx="3766122" cy="3962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Газификация частного жилищного фонда</a:t>
              </a:r>
              <a:endParaRPr lang="ru-RU" sz="1100" dirty="0">
                <a:solidFill>
                  <a:schemeClr val="tx1"/>
                </a:solidFill>
              </a:endParaRPr>
            </a:p>
          </p:txBody>
        </p:sp>
        <p:sp>
          <p:nvSpPr>
            <p:cNvPr id="35" name="Блок-схема: альтернативный процесс 34"/>
            <p:cNvSpPr/>
            <p:nvPr/>
          </p:nvSpPr>
          <p:spPr bwMode="auto">
            <a:xfrm>
              <a:off x="5517180" y="5995313"/>
              <a:ext cx="3766122" cy="581146"/>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Создание условий для эффективного использования муниципального имущества</a:t>
              </a:r>
              <a:endParaRPr lang="ru-RU" sz="1100" dirty="0">
                <a:solidFill>
                  <a:schemeClr val="tx1"/>
                </a:solidFill>
              </a:endParaRPr>
            </a:p>
          </p:txBody>
        </p:sp>
        <p:sp>
          <p:nvSpPr>
            <p:cNvPr id="33" name="Блок-схема: альтернативный процесс 32"/>
            <p:cNvSpPr/>
            <p:nvPr/>
          </p:nvSpPr>
          <p:spPr bwMode="auto">
            <a:xfrm>
              <a:off x="5422392" y="1794415"/>
              <a:ext cx="3766122" cy="4734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Повышение эффективности деятельности органов местного самоуправления</a:t>
              </a:r>
              <a:endParaRPr lang="ru-RU" sz="1100" dirty="0">
                <a:solidFill>
                  <a:schemeClr val="tx1"/>
                </a:solidFill>
              </a:endParaRPr>
            </a:p>
          </p:txBody>
        </p:sp>
        <p:sp>
          <p:nvSpPr>
            <p:cNvPr id="31" name="Блок-схема: альтернативный процесс 30"/>
            <p:cNvSpPr/>
            <p:nvPr/>
          </p:nvSpPr>
          <p:spPr bwMode="auto">
            <a:xfrm>
              <a:off x="5422393" y="1385179"/>
              <a:ext cx="3766122" cy="360105"/>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Гражданское общество и открытая власть</a:t>
              </a:r>
              <a:endParaRPr lang="ru-RU" sz="1100" dirty="0">
                <a:solidFill>
                  <a:schemeClr val="tx1"/>
                </a:solidFill>
              </a:endParaRPr>
            </a:p>
          </p:txBody>
        </p:sp>
        <p:sp>
          <p:nvSpPr>
            <p:cNvPr id="29" name="Блок-схема: альтернативный процесс 28"/>
            <p:cNvSpPr/>
            <p:nvPr/>
          </p:nvSpPr>
          <p:spPr bwMode="auto">
            <a:xfrm>
              <a:off x="1072426" y="4875682"/>
              <a:ext cx="3766122" cy="40634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Управление муниципальным долгом</a:t>
              </a:r>
              <a:endParaRPr lang="ru-RU" sz="1100" dirty="0">
                <a:solidFill>
                  <a:schemeClr val="tx1"/>
                </a:solidFill>
              </a:endParaRPr>
            </a:p>
          </p:txBody>
        </p:sp>
      </p:grpSp>
      <p:sp>
        <p:nvSpPr>
          <p:cNvPr id="39" name="Скругленный прямоугольник 38"/>
          <p:cNvSpPr/>
          <p:nvPr/>
        </p:nvSpPr>
        <p:spPr>
          <a:xfrm>
            <a:off x="277481" y="5745895"/>
            <a:ext cx="4188641" cy="752119"/>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 name="Прямоугольник 39"/>
          <p:cNvSpPr/>
          <p:nvPr/>
        </p:nvSpPr>
        <p:spPr>
          <a:xfrm>
            <a:off x="332072" y="6104409"/>
            <a:ext cx="2944368" cy="338554"/>
          </a:xfrm>
          <a:prstGeom prst="rect">
            <a:avLst/>
          </a:prstGeom>
          <a:noFill/>
          <a:ln>
            <a:noFill/>
          </a:ln>
          <a:effectLst/>
        </p:spPr>
        <p:txBody>
          <a:bodyPr wrap="square">
            <a:spAutoFit/>
          </a:bodyPr>
          <a:lstStyle/>
          <a:p>
            <a:pPr algn="ctr">
              <a:defRPr/>
            </a:pP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2016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год </a:t>
            </a: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  4225,9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млн. </a:t>
            </a:r>
            <a:r>
              <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руб</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a:t>
            </a:r>
            <a:endPar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43" name="TextBox 42"/>
          <p:cNvSpPr txBox="1"/>
          <p:nvPr/>
        </p:nvSpPr>
        <p:spPr>
          <a:xfrm>
            <a:off x="265027" y="5781509"/>
            <a:ext cx="4271360" cy="307777"/>
          </a:xfrm>
          <a:prstGeom prst="rect">
            <a:avLst/>
          </a:prstGeom>
          <a:noFill/>
          <a:scene3d>
            <a:camera prst="orthographicFront"/>
            <a:lightRig rig="threePt" dir="t"/>
          </a:scene3d>
          <a:sp3d prstMaterial="metal"/>
        </p:spPr>
        <p:txBody>
          <a:bodyPr wrap="square">
            <a:spAutoFit/>
          </a:bodyPr>
          <a:lstStyle/>
          <a:p>
            <a:pPr fontAlgn="auto">
              <a:spcBef>
                <a:spcPts val="0"/>
              </a:spcBef>
              <a:spcAft>
                <a:spcPts val="0"/>
              </a:spcAft>
              <a:defRPr/>
            </a:pPr>
            <a:r>
              <a:rPr lang="ru-RU" sz="1400" b="1" cap="all" dirty="0">
                <a:ln w="9000" cmpd="sng">
                  <a:noFill/>
                  <a:prstDash val="solid"/>
                </a:ln>
                <a:solidFill>
                  <a:srgbClr val="FF0000"/>
                </a:solidFill>
                <a:effectLst/>
                <a:latin typeface="Times New Roman" panose="02020603050405020304" pitchFamily="18" charset="0"/>
                <a:cs typeface="Times New Roman" panose="02020603050405020304" pitchFamily="18" charset="0"/>
              </a:rPr>
              <a:t>Общий объем программных расходов </a:t>
            </a:r>
          </a:p>
        </p:txBody>
      </p:sp>
      <p:sp>
        <p:nvSpPr>
          <p:cNvPr id="45" name="Овал 44"/>
          <p:cNvSpPr/>
          <p:nvPr/>
        </p:nvSpPr>
        <p:spPr bwMode="auto">
          <a:xfrm>
            <a:off x="3128212" y="6102418"/>
            <a:ext cx="837398" cy="308010"/>
          </a:xfrm>
          <a:prstGeom prst="ellipse">
            <a:avLst/>
          </a:prstGeom>
          <a:solidFill>
            <a:srgbClr val="00B0F0"/>
          </a:solidFill>
          <a:ln>
            <a:noFill/>
          </a:ln>
          <a:effectLst>
            <a:glow rad="63500">
              <a:schemeClr val="accent3">
                <a:satMod val="175000"/>
                <a:alpha val="40000"/>
              </a:schemeClr>
            </a:glow>
          </a:effectLst>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ru-RU" altLang="ru-RU" sz="1400" b="1" dirty="0" smtClean="0">
                <a:solidFill>
                  <a:schemeClr val="tx1"/>
                </a:solidFill>
                <a:latin typeface="Times New Roman" panose="02020603050405020304" pitchFamily="18" charset="0"/>
                <a:cs typeface="Times New Roman" panose="02020603050405020304" pitchFamily="18" charset="0"/>
              </a:rPr>
              <a:t>94%</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02318" y="526288"/>
            <a:ext cx="8208912" cy="496212"/>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altLang="ru-RU" b="1" i="1" dirty="0" smtClean="0">
                <a:solidFill>
                  <a:schemeClr val="accent2">
                    <a:lumMod val="75000"/>
                  </a:schemeClr>
                </a:solidFill>
                <a:latin typeface="Times New Roman" pitchFamily="18" charset="0"/>
                <a:cs typeface="Times New Roman" pitchFamily="18" charset="0"/>
              </a:rPr>
              <a:t>Перечень муниципальных  и ведомственных программ</a:t>
            </a:r>
            <a:endParaRPr lang="ru-RU" b="1" i="1"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bwMode="auto">
          <a:xfrm>
            <a:off x="433396" y="3014378"/>
            <a:ext cx="3765850" cy="24954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Реализация молодежной политики</a:t>
            </a:r>
            <a:endParaRPr lang="ru-RU" sz="1100" dirty="0">
              <a:solidFill>
                <a:schemeClr val="tx1"/>
              </a:solidFill>
            </a:endParaRPr>
          </a:p>
        </p:txBody>
      </p:sp>
      <p:sp>
        <p:nvSpPr>
          <p:cNvPr id="50" name="Блок-схема: альтернативный процесс 49"/>
          <p:cNvSpPr/>
          <p:nvPr/>
        </p:nvSpPr>
        <p:spPr bwMode="auto">
          <a:xfrm>
            <a:off x="4834012" y="3656117"/>
            <a:ext cx="3765850"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Благоустройство дворовых(придомовых) территорий</a:t>
            </a:r>
          </a:p>
        </p:txBody>
      </p:sp>
      <p:sp>
        <p:nvSpPr>
          <p:cNvPr id="51" name="Блок-схема: альтернативный процесс 50"/>
          <p:cNvSpPr/>
          <p:nvPr/>
        </p:nvSpPr>
        <p:spPr bwMode="auto">
          <a:xfrm>
            <a:off x="423291" y="3314848"/>
            <a:ext cx="3765850" cy="46572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Содействие развитию малого и среднего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предпринимательства</a:t>
            </a:r>
            <a:endParaRPr lang="ru-RU" sz="1100" dirty="0">
              <a:solidFill>
                <a:schemeClr val="tx1"/>
              </a:solidFill>
            </a:endParaRPr>
          </a:p>
        </p:txBody>
      </p:sp>
      <p:sp>
        <p:nvSpPr>
          <p:cNvPr id="52" name="Блок-схема: альтернативный процесс 51"/>
          <p:cNvSpPr/>
          <p:nvPr/>
        </p:nvSpPr>
        <p:spPr bwMode="auto">
          <a:xfrm>
            <a:off x="421203" y="3850976"/>
            <a:ext cx="3765850" cy="31355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градостроительной документации</a:t>
            </a:r>
            <a:endParaRPr lang="ru-RU" sz="1100" dirty="0">
              <a:solidFill>
                <a:schemeClr val="tx1"/>
              </a:solidFill>
            </a:endParaRPr>
          </a:p>
        </p:txBody>
      </p:sp>
      <p:sp>
        <p:nvSpPr>
          <p:cNvPr id="57" name="Блок-схема: альтернативный процесс 56"/>
          <p:cNvSpPr/>
          <p:nvPr/>
        </p:nvSpPr>
        <p:spPr bwMode="auto">
          <a:xfrm>
            <a:off x="4807930" y="2329612"/>
            <a:ext cx="3765141" cy="296375"/>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err="1"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Энергоэффективность</a:t>
            </a:r>
            <a:endParaRPr lang="ru-RU" sz="1100" dirty="0">
              <a:solidFill>
                <a:schemeClr val="tx1"/>
              </a:solidFill>
            </a:endParaRPr>
          </a:p>
        </p:txBody>
      </p:sp>
      <p:sp>
        <p:nvSpPr>
          <p:cNvPr id="58" name="Блок-схема: альтернативный процесс 57"/>
          <p:cNvSpPr/>
          <p:nvPr/>
        </p:nvSpPr>
        <p:spPr bwMode="auto">
          <a:xfrm>
            <a:off x="4811459" y="2667459"/>
            <a:ext cx="3765141" cy="28418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водохозяйственного комплекса</a:t>
            </a:r>
            <a:endParaRPr lang="ru-RU" sz="1100" dirty="0">
              <a:solidFill>
                <a:schemeClr val="tx1"/>
              </a:solidFill>
            </a:endParaRPr>
          </a:p>
        </p:txBody>
      </p:sp>
      <p:sp>
        <p:nvSpPr>
          <p:cNvPr id="59" name="Блок-схема: альтернативный процесс 58"/>
          <p:cNvSpPr/>
          <p:nvPr/>
        </p:nvSpPr>
        <p:spPr bwMode="auto">
          <a:xfrm>
            <a:off x="4804990" y="2994368"/>
            <a:ext cx="3765141" cy="621792"/>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общественного порядка и противодействие преступности на территории городского округа</a:t>
            </a:r>
            <a:endParaRPr lang="ru-RU" sz="1100" dirty="0">
              <a:solidFill>
                <a:schemeClr val="tx1"/>
              </a:solidFill>
            </a:endParaRPr>
          </a:p>
        </p:txBody>
      </p:sp>
      <p:sp>
        <p:nvSpPr>
          <p:cNvPr id="60" name="Блок-схема: альтернативный процесс 59"/>
          <p:cNvSpPr/>
          <p:nvPr/>
        </p:nvSpPr>
        <p:spPr bwMode="auto">
          <a:xfrm>
            <a:off x="4858141" y="4604809"/>
            <a:ext cx="3765141" cy="59203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Защита населения и территории городского округа от чрезвычайных ситуаций и обеспечение безопасности на водных объектах</a:t>
            </a:r>
            <a:endParaRPr lang="ru-RU" sz="1100" dirty="0">
              <a:solidFill>
                <a:schemeClr val="tx1"/>
              </a:solidFill>
            </a:endParaRPr>
          </a:p>
        </p:txBody>
      </p:sp>
      <p:sp>
        <p:nvSpPr>
          <p:cNvPr id="61" name="Блок-схема: альтернативный процесс 60"/>
          <p:cNvSpPr/>
          <p:nvPr/>
        </p:nvSpPr>
        <p:spPr bwMode="auto">
          <a:xfrm>
            <a:off x="406400" y="5008532"/>
            <a:ext cx="3826536" cy="66823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Бесперебойное функционирование муниципальной информационной системы департамента финансов</a:t>
            </a:r>
            <a:endParaRPr lang="ru-RU" sz="1100" dirty="0">
              <a:solidFill>
                <a:schemeClr val="tx1"/>
              </a:solidFill>
            </a:endParaRPr>
          </a:p>
        </p:txBody>
      </p:sp>
      <p:sp>
        <p:nvSpPr>
          <p:cNvPr id="32" name="Блок-схема: альтернативный процесс 31"/>
          <p:cNvSpPr/>
          <p:nvPr/>
        </p:nvSpPr>
        <p:spPr bwMode="auto">
          <a:xfrm>
            <a:off x="4959675" y="5811641"/>
            <a:ext cx="478599"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34" name="Блок-схема: альтернативный процесс 33"/>
          <p:cNvSpPr/>
          <p:nvPr/>
        </p:nvSpPr>
        <p:spPr bwMode="auto">
          <a:xfrm>
            <a:off x="4977322" y="6175797"/>
            <a:ext cx="478599" cy="26174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2" name="TextBox 1"/>
          <p:cNvSpPr txBox="1"/>
          <p:nvPr/>
        </p:nvSpPr>
        <p:spPr>
          <a:xfrm>
            <a:off x="5399772" y="576553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Муниципальные программы</a:t>
            </a:r>
            <a:endParaRPr lang="ru-RU" sz="1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436669" y="612006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Ведомственные программы</a:t>
            </a:r>
            <a:endParaRPr lang="ru-RU" sz="1400" b="1" dirty="0">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bwMode="auto">
          <a:xfrm>
            <a:off x="4844172" y="3992880"/>
            <a:ext cx="3765850" cy="477520"/>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ВЦП департамента жилищно-коммунального хозяйства, транспорта и связи.</a:t>
            </a:r>
          </a:p>
        </p:txBody>
      </p:sp>
    </p:spTree>
    <p:extLst>
      <p:ext uri="{BB962C8B-B14F-4D97-AF65-F5344CB8AC3E}">
        <p14:creationId xmlns:p14="http://schemas.microsoft.com/office/powerpoint/2010/main" val="9972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428493929"/>
              </p:ext>
            </p:extLst>
          </p:nvPr>
        </p:nvGraphicFramePr>
        <p:xfrm>
          <a:off x="203200" y="1341438"/>
          <a:ext cx="8707120"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933133" y="711199"/>
            <a:ext cx="7704137" cy="4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smtClean="0">
                <a:solidFill>
                  <a:schemeClr val="accent2">
                    <a:lumMod val="75000"/>
                  </a:schemeClr>
                </a:solidFill>
                <a:latin typeface="Times New Roman" pitchFamily="18" charset="0"/>
                <a:cs typeface="Times New Roman" pitchFamily="18" charset="0"/>
              </a:rPr>
              <a:t>Экономическая структура расходов в 2016 году </a:t>
            </a:r>
            <a:r>
              <a:rPr lang="ru-RU" altLang="ru-RU" b="1" i="1" dirty="0" smtClean="0">
                <a:solidFill>
                  <a:schemeClr val="accent2">
                    <a:lumMod val="75000"/>
                  </a:schemeClr>
                </a:solidFill>
                <a:latin typeface="Times New Roman" pitchFamily="18" charset="0"/>
                <a:cs typeface="Times New Roman" pitchFamily="18" charset="0"/>
              </a:rPr>
              <a:t>(млн. руб.)</a:t>
            </a:r>
            <a:r>
              <a:rPr lang="ru-RU" altLang="ru-RU" sz="2400" b="1" i="1" dirty="0" smtClean="0">
                <a:solidFill>
                  <a:schemeClr val="accent2">
                    <a:lumMod val="75000"/>
                  </a:schemeClr>
                </a:solidFill>
                <a:latin typeface="Times New Roman" pitchFamily="18" charset="0"/>
                <a:cs typeface="Times New Roman" pitchFamily="18" charset="0"/>
              </a:rPr>
              <a:t> </a:t>
            </a:r>
            <a:endParaRPr lang="ru-RU" altLang="ru-RU" sz="24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78046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405473188"/>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310897" y="765175"/>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smtClean="0">
                <a:solidFill>
                  <a:schemeClr val="accent2">
                    <a:lumMod val="75000"/>
                  </a:schemeClr>
                </a:solidFill>
                <a:latin typeface="Times New Roman" pitchFamily="18" charset="0"/>
                <a:cs typeface="Times New Roman" pitchFamily="18" charset="0"/>
              </a:rPr>
              <a:t>Структура расходов социальной сферы в 2016 году </a:t>
            </a:r>
            <a:r>
              <a:rPr lang="ru-RU" altLang="ru-RU" b="1" i="1" dirty="0">
                <a:solidFill>
                  <a:schemeClr val="accent2">
                    <a:lumMod val="75000"/>
                  </a:schemeClr>
                </a:solidFill>
                <a:latin typeface="Times New Roman" pitchFamily="18" charset="0"/>
                <a:cs typeface="Times New Roman" pitchFamily="18" charset="0"/>
              </a:rPr>
              <a:t>(млн</a:t>
            </a:r>
            <a:r>
              <a:rPr lang="ru-RU" altLang="ru-RU" b="1" i="1" dirty="0" smtClean="0">
                <a:solidFill>
                  <a:schemeClr val="accent2">
                    <a:lumMod val="75000"/>
                  </a:schemeClr>
                </a:solidFill>
                <a:latin typeface="Times New Roman" pitchFamily="18" charset="0"/>
                <a:cs typeface="Times New Roman" pitchFamily="18" charset="0"/>
              </a:rPr>
              <a:t>. руб</a:t>
            </a:r>
            <a:r>
              <a:rPr lang="ru-RU" altLang="ru-RU" b="1" i="1" dirty="0">
                <a:solidFill>
                  <a:schemeClr val="accent2">
                    <a:lumMod val="75000"/>
                  </a:schemeClr>
                </a:solidFill>
                <a:latin typeface="Times New Roman" pitchFamily="18" charset="0"/>
                <a:cs typeface="Times New Roman" pitchFamily="18" charset="0"/>
              </a:rPr>
              <a:t>.)</a:t>
            </a:r>
            <a:r>
              <a:rPr lang="ru-RU" altLang="ru-RU" sz="2400" b="1" i="1" dirty="0">
                <a:solidFill>
                  <a:schemeClr val="accent2">
                    <a:lumMod val="75000"/>
                  </a:schemeClr>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1247718602"/>
              </p:ext>
            </p:extLst>
          </p:nvPr>
        </p:nvGraphicFramePr>
        <p:xfrm>
          <a:off x="203200" y="1158240"/>
          <a:ext cx="8477386" cy="4909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140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3437413402"/>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688173"/>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Расходы бюджета на 2016 год по разделу «Образование»</a:t>
            </a:r>
            <a:r>
              <a:rPr lang="ru-RU" altLang="ru-RU" sz="1600" b="1" i="1" dirty="0" smtClean="0">
                <a:solidFill>
                  <a:schemeClr val="accent2">
                    <a:lumMod val="75000"/>
                  </a:schemeClr>
                </a:solidFill>
                <a:latin typeface="Times New Roman" pitchFamily="18" charset="0"/>
                <a:cs typeface="Times New Roman" pitchFamily="18" charset="0"/>
              </a:rPr>
              <a:t>(</a:t>
            </a:r>
            <a:r>
              <a:rPr lang="ru-RU" altLang="ru-RU" sz="1600" b="1" i="1" dirty="0">
                <a:solidFill>
                  <a:schemeClr val="accent2">
                    <a:lumMod val="75000"/>
                  </a:schemeClr>
                </a:solidFill>
                <a:latin typeface="Times New Roman" pitchFamily="18" charset="0"/>
                <a:cs typeface="Times New Roman" pitchFamily="18" charset="0"/>
              </a:rPr>
              <a:t>млн</a:t>
            </a:r>
            <a:r>
              <a:rPr lang="ru-RU" altLang="ru-RU" sz="1600" b="1" i="1" dirty="0" smtClean="0">
                <a:solidFill>
                  <a:schemeClr val="accent2">
                    <a:lumMod val="75000"/>
                  </a:schemeClr>
                </a:solidFill>
                <a:latin typeface="Times New Roman" pitchFamily="18" charset="0"/>
                <a:cs typeface="Times New Roman" pitchFamily="18" charset="0"/>
              </a:rPr>
              <a:t>. руб</a:t>
            </a:r>
            <a:r>
              <a:rPr lang="ru-RU" altLang="ru-RU" sz="1600" b="1" i="1" dirty="0">
                <a:solidFill>
                  <a:schemeClr val="accent2">
                    <a:lumMod val="75000"/>
                  </a:schemeClr>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830523472"/>
              </p:ext>
            </p:extLst>
          </p:nvPr>
        </p:nvGraphicFramePr>
        <p:xfrm>
          <a:off x="305911" y="1087640"/>
          <a:ext cx="8439912" cy="488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5344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251007" y="640081"/>
            <a:ext cx="8509254" cy="5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Расходы бюджета на 2016 год по разделу </a:t>
            </a:r>
          </a:p>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 Физическая культура и спорт»</a:t>
            </a:r>
            <a:r>
              <a:rPr lang="ru-RU" altLang="ru-RU" sz="1600" b="1" i="1" dirty="0" smtClean="0">
                <a:solidFill>
                  <a:schemeClr val="accent2">
                    <a:lumMod val="75000"/>
                  </a:schemeClr>
                </a:solidFill>
                <a:latin typeface="Times New Roman" pitchFamily="18" charset="0"/>
                <a:cs typeface="Times New Roman" pitchFamily="18" charset="0"/>
              </a:rPr>
              <a:t> </a:t>
            </a:r>
            <a:endParaRPr lang="ru-RU" altLang="ru-RU" sz="1600" b="1" i="1" dirty="0">
              <a:solidFill>
                <a:schemeClr val="accent2">
                  <a:lumMod val="75000"/>
                </a:schemeClr>
              </a:solidFill>
              <a:latin typeface="Times New Roman" pitchFamily="18" charset="0"/>
              <a:cs typeface="Times New Roman" pitchFamily="18" charset="0"/>
            </a:endParaRPr>
          </a:p>
        </p:txBody>
      </p:sp>
      <p:graphicFrame>
        <p:nvGraphicFramePr>
          <p:cNvPr id="11" name="Object 8"/>
          <p:cNvGraphicFramePr>
            <a:graphicFrameLocks noChangeAspect="1"/>
          </p:cNvGraphicFramePr>
          <p:nvPr>
            <p:extLst>
              <p:ext uri="{D42A27DB-BD31-4B8C-83A1-F6EECF244321}">
                <p14:modId xmlns:p14="http://schemas.microsoft.com/office/powerpoint/2010/main" val="4039984582"/>
              </p:ext>
            </p:extLst>
          </p:nvPr>
        </p:nvGraphicFramePr>
        <p:xfrm>
          <a:off x="152400" y="1229361"/>
          <a:ext cx="8829039" cy="527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53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367990955"/>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688173"/>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i="1" dirty="0" smtClean="0">
                <a:solidFill>
                  <a:schemeClr val="accent2">
                    <a:lumMod val="75000"/>
                  </a:schemeClr>
                </a:solidFill>
                <a:latin typeface="Times New Roman" pitchFamily="18" charset="0"/>
                <a:cs typeface="Times New Roman" pitchFamily="18" charset="0"/>
              </a:rPr>
              <a:t>Расходы бюджета на 2016 год по разделу «Культура»</a:t>
            </a:r>
            <a:r>
              <a:rPr lang="ru-RU" altLang="ru-RU" sz="1600" b="1" i="1" dirty="0" smtClean="0">
                <a:solidFill>
                  <a:schemeClr val="accent2">
                    <a:lumMod val="75000"/>
                  </a:schemeClr>
                </a:solidFill>
                <a:latin typeface="Times New Roman" pitchFamily="18" charset="0"/>
                <a:cs typeface="Times New Roman" pitchFamily="18" charset="0"/>
              </a:rPr>
              <a:t>(</a:t>
            </a:r>
            <a:r>
              <a:rPr lang="ru-RU" altLang="ru-RU" sz="1600" b="1" i="1" dirty="0">
                <a:solidFill>
                  <a:schemeClr val="accent2">
                    <a:lumMod val="75000"/>
                  </a:schemeClr>
                </a:solidFill>
                <a:latin typeface="Times New Roman" pitchFamily="18" charset="0"/>
                <a:cs typeface="Times New Roman" pitchFamily="18" charset="0"/>
              </a:rPr>
              <a:t>млн</a:t>
            </a:r>
            <a:r>
              <a:rPr lang="ru-RU" altLang="ru-RU" sz="1600" b="1" i="1" dirty="0" smtClean="0">
                <a:solidFill>
                  <a:schemeClr val="accent2">
                    <a:lumMod val="75000"/>
                  </a:schemeClr>
                </a:solidFill>
                <a:latin typeface="Times New Roman" pitchFamily="18" charset="0"/>
                <a:cs typeface="Times New Roman" pitchFamily="18" charset="0"/>
              </a:rPr>
              <a:t>. руб</a:t>
            </a:r>
            <a:r>
              <a:rPr lang="ru-RU" altLang="ru-RU" sz="1600" b="1" i="1" dirty="0">
                <a:solidFill>
                  <a:schemeClr val="accent2">
                    <a:lumMod val="75000"/>
                  </a:schemeClr>
                </a:solidFill>
                <a:latin typeface="Times New Roman" pitchFamily="18" charset="0"/>
                <a:cs typeface="Times New Roman" pitchFamily="18" charset="0"/>
              </a:rPr>
              <a:t>.) </a:t>
            </a:r>
          </a:p>
        </p:txBody>
      </p:sp>
      <p:graphicFrame>
        <p:nvGraphicFramePr>
          <p:cNvPr id="9" name="Диаграмма 8"/>
          <p:cNvGraphicFramePr>
            <a:graphicFrameLocks/>
          </p:cNvGraphicFramePr>
          <p:nvPr>
            <p:extLst>
              <p:ext uri="{D42A27DB-BD31-4B8C-83A1-F6EECF244321}">
                <p14:modId xmlns:p14="http://schemas.microsoft.com/office/powerpoint/2010/main" val="3288980189"/>
              </p:ext>
            </p:extLst>
          </p:nvPr>
        </p:nvGraphicFramePr>
        <p:xfrm>
          <a:off x="346551" y="1168920"/>
          <a:ext cx="8439912" cy="488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1723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910080" y="1300481"/>
            <a:ext cx="6573521" cy="2702549"/>
            <a:chOff x="1384599" y="1440837"/>
            <a:chExt cx="6573979" cy="1364139"/>
          </a:xfrm>
          <a:solidFill>
            <a:schemeClr val="accent1">
              <a:lumMod val="60000"/>
              <a:lumOff val="40000"/>
            </a:schemeClr>
          </a:solidFill>
        </p:grpSpPr>
        <p:sp>
          <p:nvSpPr>
            <p:cNvPr id="21" name="Блок-схема: альтернативный процесс 20"/>
            <p:cNvSpPr/>
            <p:nvPr/>
          </p:nvSpPr>
          <p:spPr bwMode="auto">
            <a:xfrm>
              <a:off x="1425240" y="1938288"/>
              <a:ext cx="6482535" cy="246161"/>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на приобретение жилья молодым семьям</a:t>
              </a:r>
              <a:endParaRPr lang="ru-RU" sz="1400" dirty="0">
                <a:solidFill>
                  <a:schemeClr val="tx1"/>
                </a:solidFill>
              </a:endParaRPr>
            </a:p>
          </p:txBody>
        </p:sp>
        <p:sp>
          <p:nvSpPr>
            <p:cNvPr id="19" name="Блок-схема: альтернативный процесс 18"/>
            <p:cNvSpPr/>
            <p:nvPr/>
          </p:nvSpPr>
          <p:spPr bwMode="auto">
            <a:xfrm>
              <a:off x="1425241" y="2240861"/>
              <a:ext cx="6502856" cy="220520"/>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жителей в сфере ипотечного кредитования </a:t>
              </a:r>
              <a:endParaRPr lang="ru-RU" sz="1400" dirty="0">
                <a:solidFill>
                  <a:schemeClr val="tx1"/>
                </a:solidFill>
              </a:endParaRPr>
            </a:p>
          </p:txBody>
        </p:sp>
        <p:sp>
          <p:nvSpPr>
            <p:cNvPr id="17" name="Блок-схема: альтернативный процесс 16"/>
            <p:cNvSpPr/>
            <p:nvPr/>
          </p:nvSpPr>
          <p:spPr bwMode="auto">
            <a:xfrm>
              <a:off x="1384599" y="1440837"/>
              <a:ext cx="6472375" cy="223504"/>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отдельным категориям граждан</a:t>
              </a:r>
              <a:endParaRPr lang="ru-RU" sz="1400" dirty="0">
                <a:solidFill>
                  <a:schemeClr val="tx1"/>
                </a:solidFill>
              </a:endParaRPr>
            </a:p>
          </p:txBody>
        </p:sp>
        <p:sp>
          <p:nvSpPr>
            <p:cNvPr id="15" name="Блок-схема: альтернативный процесс 14"/>
            <p:cNvSpPr/>
            <p:nvPr/>
          </p:nvSpPr>
          <p:spPr bwMode="auto">
            <a:xfrm>
              <a:off x="1415079" y="1696286"/>
              <a:ext cx="6472373" cy="21123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solidFill>
                    <a:schemeClr val="tx1"/>
                  </a:solidFill>
                  <a:latin typeface="Times New Roman" panose="02020603050405020304" pitchFamily="18" charset="0"/>
                  <a:cs typeface="Times New Roman" panose="02020603050405020304" pitchFamily="18" charset="0"/>
                </a:rPr>
                <a:t>Материальная помощь гражданам</a:t>
              </a:r>
            </a:p>
          </p:txBody>
        </p:sp>
        <p:sp>
          <p:nvSpPr>
            <p:cNvPr id="13" name="Блок-схема: альтернативный процесс 12"/>
            <p:cNvSpPr/>
            <p:nvPr/>
          </p:nvSpPr>
          <p:spPr bwMode="auto">
            <a:xfrm>
              <a:off x="1435402" y="2501210"/>
              <a:ext cx="6523176"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Социально-значимые мероприятия (День победы, День инвалидов, День пожилого человека) </a:t>
              </a:r>
              <a:endParaRPr lang="ru-RU" sz="1400" dirty="0">
                <a:solidFill>
                  <a:schemeClr val="tx1"/>
                </a:solidFill>
              </a:endParaRPr>
            </a:p>
          </p:txBody>
        </p:sp>
      </p:grpSp>
      <p:sp>
        <p:nvSpPr>
          <p:cNvPr id="39" name="Скругленный прямоугольник 38"/>
          <p:cNvSpPr/>
          <p:nvPr/>
        </p:nvSpPr>
        <p:spPr>
          <a:xfrm>
            <a:off x="2522841" y="5974080"/>
            <a:ext cx="4188641" cy="538480"/>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Times New Roman" panose="02020603050405020304" pitchFamily="18" charset="0"/>
                <a:cs typeface="Times New Roman" panose="02020603050405020304" pitchFamily="18" charset="0"/>
              </a:rPr>
              <a:t>Всего расходов  1139,0 млн. руб.</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658368"/>
            <a:ext cx="8208912" cy="496212"/>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Расходы по социальной политике</a:t>
            </a:r>
          </a:p>
        </p:txBody>
      </p:sp>
      <p:sp>
        <p:nvSpPr>
          <p:cNvPr id="48" name="Блок-схема: альтернативный процесс 47"/>
          <p:cNvSpPr/>
          <p:nvPr/>
        </p:nvSpPr>
        <p:spPr bwMode="auto">
          <a:xfrm>
            <a:off x="1981200" y="4602480"/>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Пенсионное обеспечение</a:t>
            </a:r>
            <a:endParaRPr lang="ru-RU" sz="1400" dirty="0">
              <a:solidFill>
                <a:schemeClr val="tx1"/>
              </a:solidFill>
            </a:endParaRPr>
          </a:p>
        </p:txBody>
      </p:sp>
      <p:sp>
        <p:nvSpPr>
          <p:cNvPr id="51" name="Блок-схема: альтернативный процесс 50"/>
          <p:cNvSpPr/>
          <p:nvPr/>
        </p:nvSpPr>
        <p:spPr bwMode="auto">
          <a:xfrm>
            <a:off x="2001520" y="5415280"/>
            <a:ext cx="6512560" cy="39624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Другие вопросы в области социальной политики </a:t>
            </a:r>
            <a:endParaRPr lang="ru-RU" sz="1400" dirty="0">
              <a:solidFill>
                <a:schemeClr val="tx1"/>
              </a:solidFill>
            </a:endParaRPr>
          </a:p>
        </p:txBody>
      </p:sp>
      <p:sp>
        <p:nvSpPr>
          <p:cNvPr id="41" name="Овал 40"/>
          <p:cNvSpPr/>
          <p:nvPr/>
        </p:nvSpPr>
        <p:spPr bwMode="auto">
          <a:xfrm>
            <a:off x="975360" y="1330960"/>
            <a:ext cx="86359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866,3</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bwMode="auto">
          <a:xfrm>
            <a:off x="1971038" y="4092560"/>
            <a:ext cx="6522722" cy="4184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solidFill>
                  <a:schemeClr val="tx1"/>
                </a:solidFill>
                <a:latin typeface="Times New Roman" panose="02020603050405020304" pitchFamily="18" charset="0"/>
                <a:cs typeface="Times New Roman" panose="02020603050405020304" pitchFamily="18" charset="0"/>
              </a:rPr>
              <a:t>Социальное обслуживание населения</a:t>
            </a:r>
          </a:p>
        </p:txBody>
      </p:sp>
      <p:sp>
        <p:nvSpPr>
          <p:cNvPr id="23" name="Блок-схема: альтернативный процесс 22"/>
          <p:cNvSpPr/>
          <p:nvPr/>
        </p:nvSpPr>
        <p:spPr bwMode="auto">
          <a:xfrm>
            <a:off x="1991360" y="5019040"/>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Охрана семьи и детства</a:t>
            </a:r>
            <a:endParaRPr lang="ru-RU" sz="1400" dirty="0">
              <a:solidFill>
                <a:schemeClr val="tx1"/>
              </a:solidFill>
            </a:endParaRPr>
          </a:p>
        </p:txBody>
      </p:sp>
      <p:sp>
        <p:nvSpPr>
          <p:cNvPr id="3" name="TextBox 2"/>
          <p:cNvSpPr txBox="1"/>
          <p:nvPr/>
        </p:nvSpPr>
        <p:spPr>
          <a:xfrm>
            <a:off x="436880" y="1442720"/>
            <a:ext cx="264160" cy="369332"/>
          </a:xfrm>
          <a:prstGeom prst="rect">
            <a:avLst/>
          </a:prstGeom>
          <a:noFill/>
        </p:spPr>
        <p:txBody>
          <a:bodyPr wrap="square" rtlCol="0">
            <a:spAutoFit/>
          </a:bodyPr>
          <a:lstStyle/>
          <a:p>
            <a:endParaRPr lang="ru-RU" dirty="0"/>
          </a:p>
        </p:txBody>
      </p:sp>
      <p:sp>
        <p:nvSpPr>
          <p:cNvPr id="27" name="Овал 26"/>
          <p:cNvSpPr/>
          <p:nvPr/>
        </p:nvSpPr>
        <p:spPr bwMode="auto">
          <a:xfrm>
            <a:off x="975360" y="182880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17,3</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8" name="Овал 27"/>
          <p:cNvSpPr/>
          <p:nvPr/>
        </p:nvSpPr>
        <p:spPr bwMode="auto">
          <a:xfrm>
            <a:off x="1016000" y="2326640"/>
            <a:ext cx="8737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2,2</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29" name="Овал 28"/>
          <p:cNvSpPr/>
          <p:nvPr/>
        </p:nvSpPr>
        <p:spPr bwMode="auto">
          <a:xfrm>
            <a:off x="1016000" y="2885440"/>
            <a:ext cx="88391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1,2</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1036320" y="3474720"/>
            <a:ext cx="8534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0,3</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1026160" y="410464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82,0</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2" name="Овал 31"/>
          <p:cNvSpPr/>
          <p:nvPr/>
        </p:nvSpPr>
        <p:spPr bwMode="auto">
          <a:xfrm>
            <a:off x="1026160" y="4541520"/>
            <a:ext cx="9245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7,0</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3" name="Овал 32"/>
          <p:cNvSpPr/>
          <p:nvPr/>
        </p:nvSpPr>
        <p:spPr bwMode="auto">
          <a:xfrm>
            <a:off x="1056640" y="498856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152,9</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34" name="Овал 33"/>
          <p:cNvSpPr/>
          <p:nvPr/>
        </p:nvSpPr>
        <p:spPr bwMode="auto">
          <a:xfrm>
            <a:off x="1036320" y="5435600"/>
            <a:ext cx="9042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bg1"/>
                </a:solidFill>
                <a:latin typeface="Times New Roman" panose="02020603050405020304" pitchFamily="18" charset="0"/>
                <a:cs typeface="Times New Roman" panose="02020603050405020304" pitchFamily="18" charset="0"/>
              </a:rPr>
              <a:t>9,8</a:t>
            </a:r>
            <a:endParaRPr lang="ru-RU"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8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4124592913"/>
              </p:ext>
            </p:extLst>
          </p:nvPr>
        </p:nvGraphicFramePr>
        <p:xfrm>
          <a:off x="733108" y="1503998"/>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055053" y="650241"/>
            <a:ext cx="7704137" cy="73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i="1" dirty="0" smtClean="0">
                <a:solidFill>
                  <a:schemeClr val="accent2">
                    <a:lumMod val="75000"/>
                  </a:schemeClr>
                </a:solidFill>
                <a:latin typeface="Times New Roman" pitchFamily="18" charset="0"/>
                <a:cs typeface="Times New Roman" pitchFamily="18" charset="0"/>
              </a:rPr>
              <a:t>Структура расходов </a:t>
            </a:r>
            <a:r>
              <a:rPr lang="ru-RU" altLang="ru-RU" sz="2400" b="1" i="1" dirty="0">
                <a:solidFill>
                  <a:schemeClr val="accent2">
                    <a:lumMod val="75000"/>
                  </a:schemeClr>
                </a:solidFill>
                <a:latin typeface="Times New Roman" pitchFamily="18" charset="0"/>
                <a:cs typeface="Times New Roman" pitchFamily="18" charset="0"/>
              </a:rPr>
              <a:t>бюджета по </a:t>
            </a:r>
            <a:r>
              <a:rPr lang="ru-RU" altLang="ru-RU" sz="2400" b="1" i="1" dirty="0" smtClean="0">
                <a:solidFill>
                  <a:schemeClr val="accent2">
                    <a:lumMod val="75000"/>
                  </a:schemeClr>
                </a:solidFill>
                <a:latin typeface="Times New Roman" pitchFamily="18" charset="0"/>
                <a:cs typeface="Times New Roman" pitchFamily="18" charset="0"/>
              </a:rPr>
              <a:t>городскому хозяйству </a:t>
            </a:r>
            <a:r>
              <a:rPr lang="ru-RU" altLang="ru-RU" sz="2400" b="1" i="1" dirty="0">
                <a:solidFill>
                  <a:schemeClr val="accent2">
                    <a:lumMod val="75000"/>
                  </a:schemeClr>
                </a:solidFill>
                <a:latin typeface="Times New Roman" pitchFamily="18" charset="0"/>
                <a:cs typeface="Times New Roman" pitchFamily="18" charset="0"/>
              </a:rPr>
              <a:t>на </a:t>
            </a:r>
            <a:r>
              <a:rPr lang="ru-RU" altLang="ru-RU" sz="2400" b="1" i="1" dirty="0" smtClean="0">
                <a:solidFill>
                  <a:schemeClr val="accent2">
                    <a:lumMod val="75000"/>
                  </a:schemeClr>
                </a:solidFill>
                <a:latin typeface="Times New Roman" pitchFamily="18" charset="0"/>
                <a:cs typeface="Times New Roman" pitchFamily="18" charset="0"/>
              </a:rPr>
              <a:t>2016 год (млн. руб.)</a:t>
            </a:r>
            <a:endParaRPr lang="ru-RU" altLang="ru-RU" sz="2400" b="1"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81825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одзаголовок 2"/>
          <p:cNvSpPr txBox="1">
            <a:spLocks/>
          </p:cNvSpPr>
          <p:nvPr/>
        </p:nvSpPr>
        <p:spPr>
          <a:xfrm>
            <a:off x="442958" y="658368"/>
            <a:ext cx="8208912" cy="496212"/>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Приоритеты муниципальной долговой политики </a:t>
            </a:r>
          </a:p>
          <a:p>
            <a:pPr marL="0" indent="0" algn="ctr">
              <a:spcBef>
                <a:spcPts val="0"/>
              </a:spcBef>
              <a:buNone/>
              <a:defRPr/>
            </a:pPr>
            <a:r>
              <a:rPr lang="ru-RU" b="1" i="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в 2016 году и плановом периоде 2017 и 2018 годов</a:t>
            </a:r>
          </a:p>
        </p:txBody>
      </p:sp>
      <p:sp>
        <p:nvSpPr>
          <p:cNvPr id="14" name="Овал 13"/>
          <p:cNvSpPr/>
          <p:nvPr/>
        </p:nvSpPr>
        <p:spPr bwMode="auto">
          <a:xfrm>
            <a:off x="723583" y="1909129"/>
            <a:ext cx="793750" cy="719136"/>
          </a:xfrm>
          <a:prstGeom prst="ellipse">
            <a:avLst/>
          </a:prstGeom>
          <a:solidFill>
            <a:srgbClr val="00B0F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latin typeface="Times New Roman" panose="02020603050405020304" pitchFamily="18" charset="0"/>
                <a:cs typeface="Times New Roman" panose="02020603050405020304" pitchFamily="18" charset="0"/>
              </a:rPr>
              <a:t>1</a:t>
            </a:r>
            <a:endParaRPr lang="ru-RU" sz="3200" b="1" dirty="0">
              <a:solidFill>
                <a:schemeClr val="tx1"/>
              </a:solidFill>
              <a:latin typeface="Times New Roman" panose="02020603050405020304" pitchFamily="18" charset="0"/>
              <a:cs typeface="Times New Roman" panose="02020603050405020304" pitchFamily="18" charset="0"/>
            </a:endParaRPr>
          </a:p>
        </p:txBody>
      </p:sp>
      <p:grpSp>
        <p:nvGrpSpPr>
          <p:cNvPr id="26" name="Группа 25"/>
          <p:cNvGrpSpPr/>
          <p:nvPr/>
        </p:nvGrpSpPr>
        <p:grpSpPr>
          <a:xfrm>
            <a:off x="1825257" y="1653973"/>
            <a:ext cx="6265647" cy="1131974"/>
            <a:chOff x="1585180" y="294615"/>
            <a:chExt cx="6265647" cy="1131974"/>
          </a:xfrm>
          <a:solidFill>
            <a:srgbClr val="00B0F0"/>
          </a:solidFill>
          <a:scene3d>
            <a:camera prst="orthographicFront"/>
            <a:lightRig rig="flat" dir="t"/>
          </a:scene3d>
        </p:grpSpPr>
        <p:sp>
          <p:nvSpPr>
            <p:cNvPr id="27" name="Скругленный прямоугольник 26"/>
            <p:cNvSpPr/>
            <p:nvPr/>
          </p:nvSpPr>
          <p:spPr>
            <a:xfrm>
              <a:off x="1585180" y="294615"/>
              <a:ext cx="6265647" cy="113197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8" name="Скругленный прямоугольник 4"/>
            <p:cNvSpPr/>
            <p:nvPr/>
          </p:nvSpPr>
          <p:spPr>
            <a:xfrm>
              <a:off x="1640438" y="349873"/>
              <a:ext cx="6155131" cy="102145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Поддержание объема муниципального долга в рамках ограничений, установленных бюджетным законодательством</a:t>
              </a:r>
              <a:endParaRPr lang="ru-RU" sz="20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9" name="Группа 28"/>
          <p:cNvGrpSpPr/>
          <p:nvPr/>
        </p:nvGrpSpPr>
        <p:grpSpPr>
          <a:xfrm>
            <a:off x="1977657" y="3340533"/>
            <a:ext cx="6265647" cy="1131974"/>
            <a:chOff x="1665517" y="1860741"/>
            <a:chExt cx="6265647" cy="1131974"/>
          </a:xfrm>
          <a:solidFill>
            <a:schemeClr val="accent3">
              <a:lumMod val="75000"/>
            </a:schemeClr>
          </a:solidFill>
          <a:scene3d>
            <a:camera prst="orthographicFront"/>
            <a:lightRig rig="flat" dir="t"/>
          </a:scene3d>
        </p:grpSpPr>
        <p:sp>
          <p:nvSpPr>
            <p:cNvPr id="30" name="Скругленный прямоугольник 29"/>
            <p:cNvSpPr/>
            <p:nvPr/>
          </p:nvSpPr>
          <p:spPr>
            <a:xfrm>
              <a:off x="1665517" y="1860741"/>
              <a:ext cx="6265647" cy="113197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sp>
        <p:sp>
          <p:nvSpPr>
            <p:cNvPr id="31" name="Скругленный прямоугольник 4"/>
            <p:cNvSpPr/>
            <p:nvPr/>
          </p:nvSpPr>
          <p:spPr>
            <a:xfrm>
              <a:off x="1902740" y="2037919"/>
              <a:ext cx="5322926" cy="840929"/>
            </a:xfrm>
            <a:prstGeom prst="rect">
              <a:avLst/>
            </a:prstGeom>
            <a:noFill/>
            <a:effectLst>
              <a:reflection blurRad="6350" endPos="0" dir="5400000" sy="-100000" algn="bl" rotWithShape="0"/>
            </a:effectLst>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cap="all" dirty="0" smtClean="0">
                  <a:ln w="9000" cmpd="sng">
                    <a:prstDash val="solid"/>
                  </a:ln>
                  <a:solidFill>
                    <a:schemeClr val="tx1"/>
                  </a:solidFill>
                  <a:effectLst/>
                  <a:latin typeface="Times New Roman" panose="02020603050405020304" pitchFamily="18" charset="0"/>
                  <a:cs typeface="Times New Roman" panose="02020603050405020304" pitchFamily="18" charset="0"/>
                </a:rPr>
                <a:t>Обеспечение умеренной долговой нагрузки на бюджет города </a:t>
              </a:r>
              <a:endParaRPr lang="ru-RU" sz="2200" kern="1200" dirty="0">
                <a:solidFill>
                  <a:schemeClr val="tx1"/>
                </a:solidFill>
                <a:effectLst/>
                <a:latin typeface="Times New Roman" panose="02020603050405020304" pitchFamily="18" charset="0"/>
                <a:cs typeface="Times New Roman" panose="02020603050405020304" pitchFamily="18" charset="0"/>
              </a:endParaRPr>
            </a:p>
          </p:txBody>
        </p:sp>
      </p:grpSp>
      <p:grpSp>
        <p:nvGrpSpPr>
          <p:cNvPr id="32" name="Группа 31"/>
          <p:cNvGrpSpPr/>
          <p:nvPr/>
        </p:nvGrpSpPr>
        <p:grpSpPr>
          <a:xfrm>
            <a:off x="1886217" y="4955973"/>
            <a:ext cx="6265647" cy="1131974"/>
            <a:chOff x="1585180" y="3283048"/>
            <a:chExt cx="6265647" cy="1131974"/>
          </a:xfrm>
          <a:solidFill>
            <a:schemeClr val="accent2">
              <a:lumMod val="75000"/>
            </a:schemeClr>
          </a:solidFill>
          <a:scene3d>
            <a:camera prst="orthographicFront"/>
            <a:lightRig rig="flat" dir="t"/>
          </a:scene3d>
        </p:grpSpPr>
        <p:sp>
          <p:nvSpPr>
            <p:cNvPr id="33" name="Скругленный прямоугольник 32"/>
            <p:cNvSpPr/>
            <p:nvPr/>
          </p:nvSpPr>
          <p:spPr>
            <a:xfrm>
              <a:off x="1585180" y="3283048"/>
              <a:ext cx="6265647" cy="1131974"/>
            </a:xfrm>
            <a:prstGeom prst="roundRect">
              <a:avLst/>
            </a:prstGeom>
            <a:solidFill>
              <a:schemeClr val="accent1"/>
            </a:solidFill>
            <a:effectLst>
              <a:outerShdw blurRad="40000" dist="23000" dir="5400000" rotWithShape="0">
                <a:srgbClr val="000000">
                  <a:alpha val="35000"/>
                </a:srgbClr>
              </a:outerShdw>
            </a:effectLst>
            <a:sp3d prstMaterial="plastic">
              <a:bevelT/>
              <a:bevelB w="88900" h="31750" prst="angle"/>
            </a:sp3d>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sp>
        <p:sp>
          <p:nvSpPr>
            <p:cNvPr id="34" name="Скругленный прямоугольник 4"/>
            <p:cNvSpPr/>
            <p:nvPr/>
          </p:nvSpPr>
          <p:spPr>
            <a:xfrm>
              <a:off x="1640438" y="3338306"/>
              <a:ext cx="6155131" cy="1021458"/>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cap="all" dirty="0" smtClean="0">
                  <a:ln w="9000" cmpd="sng">
                    <a:prstDash val="solid"/>
                  </a:ln>
                  <a:solidFill>
                    <a:schemeClr val="tx1"/>
                  </a:solidFill>
                  <a:effectLst/>
                  <a:latin typeface="Times New Roman" panose="02020603050405020304" pitchFamily="18" charset="0"/>
                  <a:cs typeface="Times New Roman" panose="02020603050405020304" pitchFamily="18" charset="0"/>
                </a:rPr>
                <a:t>Обеспечение сбалансированности бюджета города </a:t>
              </a:r>
              <a:endParaRPr lang="ru-RU" sz="2200" kern="1200" dirty="0">
                <a:solidFill>
                  <a:schemeClr val="tx1"/>
                </a:solidFill>
                <a:effectLst/>
                <a:latin typeface="Times New Roman" panose="02020603050405020304" pitchFamily="18" charset="0"/>
                <a:cs typeface="Times New Roman" panose="02020603050405020304" pitchFamily="18" charset="0"/>
              </a:endParaRPr>
            </a:p>
          </p:txBody>
        </p:sp>
      </p:grpSp>
      <p:sp>
        <p:nvSpPr>
          <p:cNvPr id="35" name="Овал 34"/>
          <p:cNvSpPr/>
          <p:nvPr/>
        </p:nvSpPr>
        <p:spPr bwMode="auto">
          <a:xfrm>
            <a:off x="703263" y="3453449"/>
            <a:ext cx="793750" cy="719136"/>
          </a:xfrm>
          <a:prstGeom prst="ellipse">
            <a:avLst/>
          </a:prstGeom>
          <a:solidFill>
            <a:schemeClr val="accent3">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latin typeface="Times New Roman" panose="02020603050405020304" pitchFamily="18" charset="0"/>
                <a:cs typeface="Times New Roman" panose="02020603050405020304" pitchFamily="18" charset="0"/>
              </a:rPr>
              <a:t>2</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6" name="Овал 35"/>
          <p:cNvSpPr/>
          <p:nvPr/>
        </p:nvSpPr>
        <p:spPr bwMode="auto">
          <a:xfrm>
            <a:off x="693103" y="5140009"/>
            <a:ext cx="793750" cy="719136"/>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anose="02020603050405020304" pitchFamily="18" charset="0"/>
                <a:cs typeface="Times New Roman" panose="02020603050405020304" pitchFamily="18" charset="0"/>
              </a:rPr>
              <a:t>3</a:t>
            </a:r>
          </a:p>
        </p:txBody>
      </p:sp>
      <p:sp>
        <p:nvSpPr>
          <p:cNvPr id="2" name="Прямоугольник 1"/>
          <p:cNvSpPr/>
          <p:nvPr/>
        </p:nvSpPr>
        <p:spPr>
          <a:xfrm>
            <a:off x="8065047" y="648009"/>
            <a:ext cx="229550" cy="307777"/>
          </a:xfrm>
          <a:prstGeom prst="rect">
            <a:avLst/>
          </a:prstGeom>
        </p:spPr>
        <p:txBody>
          <a:bodyPr wrap="none">
            <a:spAutoFit/>
          </a:bodyPr>
          <a:lstStyle/>
          <a:p>
            <a:pPr lvl="0"/>
            <a:r>
              <a:rPr lang="ru-RU" sz="1400" b="1" dirty="0" smtClean="0">
                <a:solidFill>
                  <a:prstClr val="black"/>
                </a:solidFill>
                <a:latin typeface="Times New Roman" panose="02020603050405020304" pitchFamily="18" charset="0"/>
                <a:cs typeface="Times New Roman" panose="02020603050405020304" pitchFamily="18" charset="0"/>
              </a:rPr>
              <a:t> </a:t>
            </a:r>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522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36815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2400" b="1" dirty="0">
                <a:solidFill>
                  <a:schemeClr val="tx2"/>
                </a:solidFill>
                <a:latin typeface="Times New Roman" pitchFamily="18" charset="0"/>
                <a:ea typeface="+mn-ea"/>
                <a:cs typeface="Times New Roman" pitchFamily="18" charset="0"/>
              </a:rPr>
              <a:t>Бюджетная система РФ построена на основе </a:t>
            </a:r>
            <a:r>
              <a:rPr lang="ru-RU" sz="2400" b="1" dirty="0" smtClean="0">
                <a:solidFill>
                  <a:schemeClr val="tx2"/>
                </a:solidFill>
                <a:latin typeface="Times New Roman" pitchFamily="18" charset="0"/>
                <a:ea typeface="+mn-ea"/>
                <a:cs typeface="Times New Roman" pitchFamily="18" charset="0"/>
              </a:rPr>
              <a:t>             следующих принципов</a:t>
            </a:r>
            <a:r>
              <a:rPr lang="ru-RU" sz="2400" b="1" dirty="0">
                <a:solidFill>
                  <a:schemeClr val="tx2"/>
                </a:solidFill>
                <a:latin typeface="Times New Roman" pitchFamily="18" charset="0"/>
                <a:cs typeface="Times New Roman" pitchFamily="18" charset="0"/>
              </a:rPr>
              <a:t>:</a:t>
            </a:r>
            <a:br>
              <a:rPr lang="ru-RU" sz="2400" b="1" dirty="0">
                <a:solidFill>
                  <a:schemeClr val="tx2"/>
                </a:solidFill>
                <a:latin typeface="Times New Roman" pitchFamily="18" charset="0"/>
                <a:cs typeface="Times New Roman" pitchFamily="18" charset="0"/>
              </a:rPr>
            </a:br>
            <a:endParaRPr lang="ru-RU" sz="3200" b="1"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0" y="1916832"/>
            <a:ext cx="9144000" cy="4666848"/>
          </a:xfrm>
          <a:solidFill>
            <a:schemeClr val="accent2">
              <a:lumMod val="20000"/>
              <a:lumOff val="80000"/>
            </a:schemeClr>
          </a:solidFill>
        </p:spPr>
        <p:txBody>
          <a:bodyPr/>
          <a:lstStyle/>
          <a:p>
            <a:endParaRPr lang="ru-RU" sz="2000" b="1" i="1" dirty="0" smtClean="0">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единства бюджетной системы </a:t>
            </a:r>
            <a:r>
              <a:rPr lang="ru-RU" sz="2000" i="1" dirty="0" smtClean="0">
                <a:solidFill>
                  <a:schemeClr val="accent2">
                    <a:lumMod val="75000"/>
                  </a:schemeClr>
                </a:solidFill>
                <a:latin typeface="Times New Roman" pitchFamily="18" charset="0"/>
                <a:cs typeface="Times New Roman" pitchFamily="18" charset="0"/>
              </a:rPr>
              <a:t>РФ, </a:t>
            </a:r>
            <a:r>
              <a:rPr lang="ru-RU" sz="1800" dirty="0" smtClean="0">
                <a:solidFill>
                  <a:schemeClr val="accent2">
                    <a:lumMod val="75000"/>
                  </a:schemeClr>
                </a:solidFill>
                <a:latin typeface="Times New Roman" pitchFamily="18" charset="0"/>
                <a:cs typeface="Times New Roman" pitchFamily="18" charset="0"/>
              </a:rPr>
              <a:t>который обеспечивается единством бюджетного законодательства, денежной системы, бюджетной классификации, форм бюджетных документов и бюджетной отчетности, бюджетной политики и т.п.</a:t>
            </a:r>
          </a:p>
          <a:p>
            <a:r>
              <a:rPr lang="ru-RU" sz="2000" b="1" i="1" dirty="0" smtClean="0">
                <a:solidFill>
                  <a:schemeClr val="accent2">
                    <a:lumMod val="75000"/>
                  </a:schemeClr>
                </a:solidFill>
                <a:latin typeface="Times New Roman" pitchFamily="18" charset="0"/>
                <a:cs typeface="Times New Roman" pitchFamily="18" charset="0"/>
              </a:rPr>
              <a:t>Принцип разграничения доходов, расходов и источников финансирования дефицита бюджета между бюджетами бюджетной системы РФ</a:t>
            </a:r>
            <a:r>
              <a:rPr lang="ru-RU" sz="2000" b="1" dirty="0" smtClean="0">
                <a:solidFill>
                  <a:schemeClr val="accent2">
                    <a:lumMod val="75000"/>
                  </a:schemeClr>
                </a:solidFill>
              </a:rPr>
              <a:t> </a:t>
            </a:r>
            <a:r>
              <a:rPr lang="ru-RU" sz="1800" dirty="0">
                <a:solidFill>
                  <a:schemeClr val="accent2">
                    <a:lumMod val="75000"/>
                  </a:schemeClr>
                </a:solidFill>
                <a:latin typeface="Times New Roman" pitchFamily="18" charset="0"/>
                <a:cs typeface="Times New Roman" pitchFamily="18" charset="0"/>
              </a:rPr>
              <a:t>означает закрепление в соответствии с законодательством </a:t>
            </a:r>
            <a:r>
              <a:rPr lang="ru-RU" sz="1800" dirty="0" smtClean="0">
                <a:solidFill>
                  <a:schemeClr val="accent2">
                    <a:lumMod val="75000"/>
                  </a:schemeClr>
                </a:solidFill>
                <a:latin typeface="Times New Roman" pitchFamily="18" charset="0"/>
                <a:cs typeface="Times New Roman" pitchFamily="18" charset="0"/>
              </a:rPr>
              <a:t>РФ </a:t>
            </a:r>
            <a:r>
              <a:rPr lang="ru-RU" sz="1800" dirty="0">
                <a:solidFill>
                  <a:schemeClr val="accent2">
                    <a:lumMod val="75000"/>
                  </a:schemeClr>
                </a:solidFill>
                <a:latin typeface="Times New Roman" pitchFamily="18" charset="0"/>
                <a:cs typeface="Times New Roman" pitchFamily="18" charset="0"/>
              </a:rPr>
              <a:t>доходов, расходов и источников финансирования дефицитов бюджетов за бюджетами бюджетной системы </a:t>
            </a:r>
            <a:r>
              <a:rPr lang="ru-RU" sz="1800" dirty="0" smtClean="0">
                <a:solidFill>
                  <a:schemeClr val="accent2">
                    <a:lumMod val="75000"/>
                  </a:schemeClr>
                </a:solidFill>
                <a:latin typeface="Times New Roman" pitchFamily="18" charset="0"/>
                <a:cs typeface="Times New Roman" pitchFamily="18" charset="0"/>
              </a:rPr>
              <a:t>РФ, </a:t>
            </a:r>
            <a:r>
              <a:rPr lang="ru-RU" sz="1800" dirty="0">
                <a:solidFill>
                  <a:schemeClr val="accent2">
                    <a:lumMod val="75000"/>
                  </a:schemeClr>
                </a:solidFill>
                <a:latin typeface="Times New Roman" pitchFamily="18" charset="0"/>
                <a:cs typeface="Times New Roman" pitchFamily="18" charset="0"/>
              </a:rPr>
              <a:t>а также определение полномочий </a:t>
            </a:r>
            <a:r>
              <a:rPr lang="ru-RU" sz="1800" dirty="0" smtClean="0">
                <a:solidFill>
                  <a:schemeClr val="accent2">
                    <a:lumMod val="75000"/>
                  </a:schemeClr>
                </a:solidFill>
                <a:latin typeface="Times New Roman" pitchFamily="18" charset="0"/>
                <a:cs typeface="Times New Roman" pitchFamily="18" charset="0"/>
              </a:rPr>
              <a:t>органов </a:t>
            </a:r>
            <a:r>
              <a:rPr lang="ru-RU" sz="1800" dirty="0">
                <a:solidFill>
                  <a:schemeClr val="accent2">
                    <a:lumMod val="75000"/>
                  </a:schemeClr>
                </a:solidFill>
                <a:latin typeface="Times New Roman" pitchFamily="18" charset="0"/>
                <a:cs typeface="Times New Roman" pitchFamily="18" charset="0"/>
              </a:rPr>
              <a:t>местного </a:t>
            </a:r>
            <a:r>
              <a:rPr lang="ru-RU" sz="1800" dirty="0" smtClean="0">
                <a:solidFill>
                  <a:schemeClr val="accent2">
                    <a:lumMod val="75000"/>
                  </a:schemeClr>
                </a:solidFill>
                <a:latin typeface="Times New Roman" pitchFamily="18" charset="0"/>
                <a:cs typeface="Times New Roman" pitchFamily="18" charset="0"/>
              </a:rPr>
              <a:t>самоуправления </a:t>
            </a:r>
            <a:r>
              <a:rPr lang="ru-RU" sz="1800" dirty="0">
                <a:solidFill>
                  <a:schemeClr val="accent2">
                    <a:lumMod val="75000"/>
                  </a:schemeClr>
                </a:solidFill>
                <a:latin typeface="Times New Roman" pitchFamily="18" charset="0"/>
                <a:cs typeface="Times New Roman" pitchFamily="18" charset="0"/>
              </a:rPr>
              <a:t>и органов управления государственными внебюджетными фондами по формированию доходов бюджетов, источников финансирования дефицитов бюджетов и установлению и исполнению расходных обязательств публично-правовых образований.</a:t>
            </a:r>
          </a:p>
          <a:p>
            <a:endParaRPr lang="ru-RU" sz="2000" i="1" dirty="0" smtClean="0">
              <a:solidFill>
                <a:schemeClr val="accent2">
                  <a:lumMod val="75000"/>
                </a:schemeClr>
              </a:solidFill>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64967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3120"/>
            <a:ext cx="8229600" cy="584518"/>
          </a:xfrm>
        </p:spPr>
        <p:txBody>
          <a:bodyPr>
            <a:normAutofit/>
          </a:bodyPr>
          <a:lstStyle/>
          <a:p>
            <a:r>
              <a:rPr lang="ru-RU" sz="2400" b="1" i="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долг городского округа город Рыбинск</a:t>
            </a:r>
            <a:endParaRPr lang="ru-RU" sz="2400" dirty="0">
              <a:solidFill>
                <a:schemeClr val="accent2">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37230250"/>
              </p:ext>
            </p:extLst>
          </p:nvPr>
        </p:nvGraphicFramePr>
        <p:xfrm>
          <a:off x="0" y="2692400"/>
          <a:ext cx="9144000" cy="28546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65440" y="1330960"/>
            <a:ext cx="944880"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м</a:t>
            </a:r>
            <a:r>
              <a:rPr lang="ru-RU" sz="1400" b="1" dirty="0" smtClean="0">
                <a:solidFill>
                  <a:prstClr val="black"/>
                </a:solidFill>
                <a:latin typeface="Times New Roman" panose="02020603050405020304" pitchFamily="18" charset="0"/>
                <a:cs typeface="Times New Roman" panose="02020603050405020304" pitchFamily="18" charset="0"/>
              </a:rPr>
              <a:t>лн.руб.</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val="4067131406"/>
              </p:ext>
            </p:extLst>
          </p:nvPr>
        </p:nvGraphicFramePr>
        <p:xfrm>
          <a:off x="0" y="1960880"/>
          <a:ext cx="9144000" cy="1727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69440" y="5882640"/>
            <a:ext cx="217424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Коммерческие кредиты</a:t>
            </a:r>
            <a:endParaRPr lang="ru-RU" sz="1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70400" y="5882640"/>
            <a:ext cx="205232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Бюджетные кредиты</a:t>
            </a:r>
            <a:endParaRPr lang="ru-RU" sz="1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58000" y="5892800"/>
            <a:ext cx="101600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Гарантии</a:t>
            </a:r>
            <a:endParaRPr lang="ru-RU" sz="1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76400" y="5984240"/>
            <a:ext cx="203200" cy="1320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277360" y="5984240"/>
            <a:ext cx="203200" cy="13208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624320" y="6004560"/>
            <a:ext cx="203200" cy="13208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262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680" y="640398"/>
            <a:ext cx="6512560" cy="609282"/>
          </a:xfrm>
        </p:spPr>
        <p:txBody>
          <a:bodyPr>
            <a:normAutofit/>
          </a:bodyPr>
          <a:lstStyle/>
          <a:p>
            <a:r>
              <a:rPr lang="ru-RU" sz="2400" b="1" i="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Управление муниципальным долгом</a:t>
            </a:r>
            <a:endParaRPr lang="ru-RU" sz="2400" dirty="0">
              <a:solidFill>
                <a:schemeClr val="accent2">
                  <a:lumMod val="75000"/>
                </a:schemeClr>
              </a:solidFill>
            </a:endParaRPr>
          </a:p>
        </p:txBody>
      </p:sp>
      <p:sp>
        <p:nvSpPr>
          <p:cNvPr id="4" name="Заголовок 1"/>
          <p:cNvSpPr txBox="1">
            <a:spLocks/>
          </p:cNvSpPr>
          <p:nvPr/>
        </p:nvSpPr>
        <p:spPr>
          <a:xfrm>
            <a:off x="5527040" y="1331278"/>
            <a:ext cx="295656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Предельный объем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sp>
        <p:nvSpPr>
          <p:cNvPr id="5" name="Прямоугольник 4"/>
          <p:cNvSpPr/>
          <p:nvPr/>
        </p:nvSpPr>
        <p:spPr>
          <a:xfrm>
            <a:off x="4897947" y="200168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2016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6" name="Прямоугольник 5"/>
          <p:cNvSpPr/>
          <p:nvPr/>
        </p:nvSpPr>
        <p:spPr>
          <a:xfrm>
            <a:off x="6320347" y="199152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2017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7" name="Прямоугольник 6"/>
          <p:cNvSpPr/>
          <p:nvPr/>
        </p:nvSpPr>
        <p:spPr>
          <a:xfrm>
            <a:off x="316058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2018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grpSp>
        <p:nvGrpSpPr>
          <p:cNvPr id="8" name="Группа 39"/>
          <p:cNvGrpSpPr>
            <a:grpSpLocks/>
          </p:cNvGrpSpPr>
          <p:nvPr/>
        </p:nvGrpSpPr>
        <p:grpSpPr bwMode="auto">
          <a:xfrm>
            <a:off x="4803775" y="2542858"/>
            <a:ext cx="1222375" cy="971550"/>
            <a:chOff x="179512" y="5589240"/>
            <a:chExt cx="849810" cy="720080"/>
          </a:xfrm>
          <a:solidFill>
            <a:schemeClr val="tx2">
              <a:lumMod val="60000"/>
              <a:lumOff val="40000"/>
            </a:schemeClr>
          </a:solidFill>
        </p:grpSpPr>
        <p:sp>
          <p:nvSpPr>
            <p:cNvPr id="9" name="Овал 8"/>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TextBox 9"/>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1 600,0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19" name="Группа 39"/>
          <p:cNvGrpSpPr>
            <a:grpSpLocks/>
          </p:cNvGrpSpPr>
          <p:nvPr/>
        </p:nvGrpSpPr>
        <p:grpSpPr bwMode="auto">
          <a:xfrm>
            <a:off x="6216015" y="2522538"/>
            <a:ext cx="1222375" cy="971550"/>
            <a:chOff x="179512" y="5589240"/>
            <a:chExt cx="849810" cy="720080"/>
          </a:xfrm>
          <a:solidFill>
            <a:schemeClr val="tx2">
              <a:lumMod val="60000"/>
              <a:lumOff val="40000"/>
            </a:schemeClr>
          </a:solidFill>
        </p:grpSpPr>
        <p:sp>
          <p:nvSpPr>
            <p:cNvPr id="20" name="Овал 19"/>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1" name="TextBox 20"/>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1 440,0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22" name="Группа 39"/>
          <p:cNvGrpSpPr>
            <a:grpSpLocks/>
          </p:cNvGrpSpPr>
          <p:nvPr/>
        </p:nvGrpSpPr>
        <p:grpSpPr bwMode="auto">
          <a:xfrm>
            <a:off x="7638415" y="2512378"/>
            <a:ext cx="1222375" cy="971550"/>
            <a:chOff x="179512" y="5589240"/>
            <a:chExt cx="849810" cy="720080"/>
          </a:xfrm>
          <a:solidFill>
            <a:schemeClr val="tx2">
              <a:lumMod val="60000"/>
              <a:lumOff val="40000"/>
            </a:schemeClr>
          </a:solidFill>
        </p:grpSpPr>
        <p:sp>
          <p:nvSpPr>
            <p:cNvPr id="23" name="Овал 22"/>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4" name="TextBox 23"/>
            <p:cNvSpPr txBox="1"/>
            <p:nvPr/>
          </p:nvSpPr>
          <p:spPr>
            <a:xfrm>
              <a:off x="179513" y="570900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1 400,0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sp>
        <p:nvSpPr>
          <p:cNvPr id="25" name="Заголовок 1"/>
          <p:cNvSpPr txBox="1">
            <a:spLocks/>
          </p:cNvSpPr>
          <p:nvPr/>
        </p:nvSpPr>
        <p:spPr>
          <a:xfrm>
            <a:off x="436880" y="2428558"/>
            <a:ext cx="395224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Объем расходов на обслуживание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grpSp>
        <p:nvGrpSpPr>
          <p:cNvPr id="35" name="Группа 39"/>
          <p:cNvGrpSpPr>
            <a:grpSpLocks/>
          </p:cNvGrpSpPr>
          <p:nvPr/>
        </p:nvGrpSpPr>
        <p:grpSpPr bwMode="auto">
          <a:xfrm>
            <a:off x="374015" y="3873818"/>
            <a:ext cx="1222375" cy="971550"/>
            <a:chOff x="179512" y="5589240"/>
            <a:chExt cx="849810" cy="720080"/>
          </a:xfrm>
          <a:solidFill>
            <a:schemeClr val="tx2">
              <a:lumMod val="60000"/>
              <a:lumOff val="40000"/>
            </a:schemeClr>
          </a:solidFill>
        </p:grpSpPr>
        <p:sp>
          <p:nvSpPr>
            <p:cNvPr id="36" name="Овал 35"/>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7" name="TextBox 36"/>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201,9</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38" name="Группа 39"/>
          <p:cNvGrpSpPr>
            <a:grpSpLocks/>
          </p:cNvGrpSpPr>
          <p:nvPr/>
        </p:nvGrpSpPr>
        <p:grpSpPr bwMode="auto">
          <a:xfrm>
            <a:off x="1755775" y="3904298"/>
            <a:ext cx="1222375" cy="971550"/>
            <a:chOff x="179512" y="5589240"/>
            <a:chExt cx="849810" cy="720080"/>
          </a:xfrm>
          <a:solidFill>
            <a:schemeClr val="tx2">
              <a:lumMod val="60000"/>
              <a:lumOff val="40000"/>
            </a:schemeClr>
          </a:solidFill>
        </p:grpSpPr>
        <p:sp>
          <p:nvSpPr>
            <p:cNvPr id="39" name="Овал 38"/>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0" name="TextBox 39"/>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168,9</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41" name="Группа 39"/>
          <p:cNvGrpSpPr>
            <a:grpSpLocks/>
          </p:cNvGrpSpPr>
          <p:nvPr/>
        </p:nvGrpSpPr>
        <p:grpSpPr bwMode="auto">
          <a:xfrm>
            <a:off x="3137535" y="3914458"/>
            <a:ext cx="1222375" cy="971550"/>
            <a:chOff x="179512" y="5589240"/>
            <a:chExt cx="849810" cy="720080"/>
          </a:xfrm>
          <a:solidFill>
            <a:schemeClr val="tx2">
              <a:lumMod val="60000"/>
              <a:lumOff val="40000"/>
            </a:schemeClr>
          </a:solidFill>
        </p:grpSpPr>
        <p:sp>
          <p:nvSpPr>
            <p:cNvPr id="42" name="Овал 41"/>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3" name="TextBox 42"/>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162,9</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sp>
        <p:nvSpPr>
          <p:cNvPr id="44" name="Прямоугольник 43"/>
          <p:cNvSpPr/>
          <p:nvPr/>
        </p:nvSpPr>
        <p:spPr>
          <a:xfrm>
            <a:off x="55962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2016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5" name="Прямоугольник 44"/>
          <p:cNvSpPr/>
          <p:nvPr/>
        </p:nvSpPr>
        <p:spPr>
          <a:xfrm>
            <a:off x="190074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2017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6" name="Прямоугольник 45"/>
          <p:cNvSpPr/>
          <p:nvPr/>
        </p:nvSpPr>
        <p:spPr>
          <a:xfrm>
            <a:off x="7681787" y="200168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2018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7" name="Заголовок 1"/>
          <p:cNvSpPr txBox="1">
            <a:spLocks/>
          </p:cNvSpPr>
          <p:nvPr/>
        </p:nvSpPr>
        <p:spPr>
          <a:xfrm>
            <a:off x="5547360" y="3779838"/>
            <a:ext cx="295656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Верхний предел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graphicFrame>
        <p:nvGraphicFramePr>
          <p:cNvPr id="49" name="Объект 47"/>
          <p:cNvGraphicFramePr>
            <a:graphicFrameLocks/>
          </p:cNvGraphicFramePr>
          <p:nvPr>
            <p:extLst>
              <p:ext uri="{D42A27DB-BD31-4B8C-83A1-F6EECF244321}">
                <p14:modId xmlns:p14="http://schemas.microsoft.com/office/powerpoint/2010/main" val="1235407752"/>
              </p:ext>
            </p:extLst>
          </p:nvPr>
        </p:nvGraphicFramePr>
        <p:xfrm>
          <a:off x="4823778" y="4517708"/>
          <a:ext cx="4208462" cy="1741487"/>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7890653" y="633512"/>
            <a:ext cx="184731" cy="523220"/>
          </a:xfrm>
          <a:prstGeom prst="rect">
            <a:avLst/>
          </a:prstGeom>
        </p:spPr>
        <p:txBody>
          <a:bodyPr wrap="none">
            <a:spAutoFit/>
          </a:bodyPr>
          <a:lstStyle/>
          <a:p>
            <a:pPr lvl="0"/>
            <a:endParaRPr lang="ru-RU" sz="1400" b="1" dirty="0" smtClean="0">
              <a:solidFill>
                <a:prstClr val="black"/>
              </a:solidFill>
              <a:latin typeface="Times New Roman" panose="02020603050405020304" pitchFamily="18" charset="0"/>
              <a:cs typeface="Times New Roman" panose="02020603050405020304" pitchFamily="18" charset="0"/>
            </a:endParaRPr>
          </a:p>
          <a:p>
            <a:pPr lvl="0"/>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360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548680"/>
            <a:ext cx="9144000" cy="6048672"/>
          </a:xfrm>
          <a:solidFill>
            <a:schemeClr val="accent2">
              <a:lumMod val="20000"/>
              <a:lumOff val="80000"/>
            </a:schemeClr>
          </a:solidFill>
          <a:ln>
            <a:solidFill>
              <a:srgbClr val="FF0000"/>
            </a:solidFill>
          </a:ln>
        </p:spPr>
        <p:txBody>
          <a:bodyPr>
            <a:normAutofit fontScale="90000"/>
          </a:bodyPr>
          <a:lstStyle/>
          <a:p>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t>
            </a:r>
            <a:r>
              <a:rPr lang="ru-RU" sz="2800" b="1" i="1" dirty="0" smtClean="0">
                <a:solidFill>
                  <a:schemeClr val="accent2">
                    <a:lumMod val="75000"/>
                  </a:schemeClr>
                </a:solidFill>
                <a:latin typeface="Times New Roman" pitchFamily="18" charset="0"/>
                <a:cs typeface="Times New Roman" pitchFamily="18" charset="0"/>
              </a:rPr>
              <a:t>Надеемся</a:t>
            </a:r>
            <a:r>
              <a:rPr lang="ru-RU" sz="2800" b="1" i="1" dirty="0">
                <a:solidFill>
                  <a:schemeClr val="accent2">
                    <a:lumMod val="75000"/>
                  </a:schemeClr>
                </a:solidFill>
                <a:latin typeface="Times New Roman" pitchFamily="18" charset="0"/>
                <a:cs typeface="Times New Roman" pitchFamily="18" charset="0"/>
              </a:rPr>
              <a:t>, что представленная выше информация оказалась Вам полезной и помогла составить достоверное мнение о проекте бюджета </a:t>
            </a:r>
            <a:r>
              <a:rPr lang="ru-RU" sz="2800" b="1" i="1" dirty="0" smtClean="0">
                <a:solidFill>
                  <a:schemeClr val="accent2">
                    <a:lumMod val="75000"/>
                  </a:schemeClr>
                </a:solidFill>
                <a:latin typeface="Times New Roman" pitchFamily="18" charset="0"/>
                <a:cs typeface="Times New Roman" pitchFamily="18" charset="0"/>
              </a:rPr>
              <a:t>городского округа город Рыбинск на </a:t>
            </a:r>
            <a:r>
              <a:rPr lang="ru-RU" sz="2800" b="1" i="1" dirty="0">
                <a:solidFill>
                  <a:schemeClr val="accent2">
                    <a:lumMod val="75000"/>
                  </a:schemeClr>
                </a:solidFill>
                <a:latin typeface="Times New Roman" pitchFamily="18" charset="0"/>
                <a:cs typeface="Times New Roman" pitchFamily="18" charset="0"/>
              </a:rPr>
              <a:t>2016 год и плановый период 2017-2018 годов</a:t>
            </a:r>
            <a:br>
              <a:rPr lang="ru-RU" sz="2800" b="1" i="1" dirty="0">
                <a:solidFill>
                  <a:schemeClr val="accent2">
                    <a:lumMod val="75000"/>
                  </a:schemeClr>
                </a:solidFill>
                <a:latin typeface="Times New Roman" pitchFamily="18" charset="0"/>
                <a:cs typeface="Times New Roman" pitchFamily="18" charset="0"/>
              </a:rPr>
            </a:br>
            <a:r>
              <a:rPr lang="ru-RU" sz="2800" b="1" i="1" dirty="0">
                <a:solidFill>
                  <a:schemeClr val="accent2">
                    <a:lumMod val="75000"/>
                  </a:schemeClr>
                </a:solidFill>
                <a:latin typeface="Times New Roman" pitchFamily="18" charset="0"/>
                <a:cs typeface="Times New Roman" pitchFamily="18" charset="0"/>
              </a:rPr>
              <a:t/>
            </a:r>
            <a:br>
              <a:rPr lang="ru-RU" sz="2800" b="1" i="1" dirty="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СПАСИБО ЗА ВНИМАНИЕ!</a:t>
            </a:r>
            <a:br>
              <a:rPr lang="ru-RU" sz="28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endParaRPr lang="ru-RU" sz="20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063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720080"/>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0" y="1290320"/>
            <a:ext cx="9144000" cy="5293360"/>
          </a:xfrm>
          <a:solidFill>
            <a:schemeClr val="accent2">
              <a:lumMod val="20000"/>
              <a:lumOff val="80000"/>
            </a:schemeClr>
          </a:solidFill>
        </p:spPr>
        <p:txBody>
          <a:bodyPr/>
          <a:lstStyle/>
          <a:p>
            <a:endParaRPr lang="ru-RU" sz="2000" b="1" i="1" dirty="0" smtClean="0">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самостоятельности бюджетов всех уровней </a:t>
            </a:r>
            <a:r>
              <a:rPr lang="ru-RU" sz="1800" dirty="0" smtClean="0">
                <a:solidFill>
                  <a:schemeClr val="accent2">
                    <a:lumMod val="75000"/>
                  </a:schemeClr>
                </a:solidFill>
                <a:latin typeface="Times New Roman" pitchFamily="18" charset="0"/>
                <a:cs typeface="Times New Roman" pitchFamily="18" charset="0"/>
              </a:rPr>
              <a:t>выражается в наличии у каждого бюджета своих источников доходов, в праве каждого бюджета самостоятельно расходовать их по своему усмотрению и определять источники финансирования дефицита бюджета; в утверждении каждого бюджета соответствующими представительными органами; в исполнении каждого бюджета соответствующими исполнительными органами власти; в недопустимости компенсации за счет бюджетов других уровней потребности в доходах и дополнительных расходах.</a:t>
            </a:r>
            <a:endParaRPr lang="ru-RU" sz="2000" b="1" i="1" dirty="0" smtClean="0">
              <a:solidFill>
                <a:schemeClr val="accent2">
                  <a:lumMod val="75000"/>
                </a:schemeClr>
              </a:solidFill>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сбалансированности бюджета </a:t>
            </a:r>
            <a:r>
              <a:rPr lang="ru-RU" sz="1800" dirty="0" smtClean="0">
                <a:solidFill>
                  <a:schemeClr val="accent2">
                    <a:lumMod val="75000"/>
                  </a:schemeClr>
                </a:solidFill>
                <a:latin typeface="Times New Roman" pitchFamily="18" charset="0"/>
                <a:cs typeface="Times New Roman" pitchFamily="18" charset="0"/>
              </a:rPr>
              <a:t>означает, что объем расходов должен быть равен объему доходов плюс источники финансирования дефицита бюджета (размер дефицита бюджета всех уровней ограничен Бюджетным кодексом РФ). При этом бюджеты всех уровней должны быть утверждены без профицита бюджета</a:t>
            </a:r>
            <a:r>
              <a:rPr lang="ru-RU" sz="1800" dirty="0" smtClean="0">
                <a:solidFill>
                  <a:schemeClr val="accent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80028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64807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9144000" cy="5400600"/>
          </a:xfrm>
          <a:solidFill>
            <a:schemeClr val="accent2">
              <a:lumMod val="20000"/>
              <a:lumOff val="80000"/>
            </a:schemeClr>
          </a:solidFill>
        </p:spPr>
        <p:txBody>
          <a:bodyPr/>
          <a:lstStyle/>
          <a:p>
            <a:pPr lvl="0" algn="just"/>
            <a:endParaRPr lang="ru-RU" sz="2000" b="1" i="1" dirty="0" smtClean="0">
              <a:solidFill>
                <a:prstClr val="black"/>
              </a:solidFill>
              <a:latin typeface="Times New Roman" pitchFamily="18" charset="0"/>
              <a:cs typeface="Times New Roman" pitchFamily="18" charset="0"/>
            </a:endParaRPr>
          </a:p>
          <a:p>
            <a:pPr lvl="0" algn="just"/>
            <a:r>
              <a:rPr lang="ru-RU" sz="2000" b="1" i="1" dirty="0" smtClean="0">
                <a:solidFill>
                  <a:schemeClr val="accent2">
                    <a:lumMod val="75000"/>
                  </a:schemeClr>
                </a:solidFill>
                <a:latin typeface="Times New Roman" pitchFamily="18" charset="0"/>
                <a:cs typeface="Times New Roman" pitchFamily="18" charset="0"/>
              </a:rPr>
              <a:t>Принципа </a:t>
            </a:r>
            <a:r>
              <a:rPr lang="ru-RU" sz="2000" b="1" i="1" dirty="0">
                <a:solidFill>
                  <a:schemeClr val="accent2">
                    <a:lumMod val="75000"/>
                  </a:schemeClr>
                </a:solidFill>
                <a:latin typeface="Times New Roman" pitchFamily="18" charset="0"/>
                <a:cs typeface="Times New Roman" pitchFamily="18" charset="0"/>
              </a:rPr>
              <a:t>эффективного и экономного использования бюджетных </a:t>
            </a:r>
            <a:r>
              <a:rPr lang="ru-RU" sz="2000" b="1" i="1" dirty="0" smtClean="0">
                <a:solidFill>
                  <a:schemeClr val="accent2">
                    <a:lumMod val="75000"/>
                  </a:schemeClr>
                </a:solidFill>
                <a:latin typeface="Times New Roman" pitchFamily="18" charset="0"/>
                <a:cs typeface="Times New Roman" pitchFamily="18" charset="0"/>
              </a:rPr>
              <a:t>средств</a:t>
            </a:r>
            <a:r>
              <a:rPr lang="ru-RU" sz="2000" b="1" dirty="0" smtClean="0">
                <a:solidFill>
                  <a:schemeClr val="accent2">
                    <a:lumMod val="75000"/>
                  </a:schemeClr>
                </a:solidFill>
                <a:latin typeface="Times New Roman"/>
              </a:rPr>
              <a:t> </a:t>
            </a:r>
            <a:r>
              <a:rPr lang="ru-RU" sz="1800" dirty="0">
                <a:solidFill>
                  <a:schemeClr val="accent2">
                    <a:lumMod val="75000"/>
                  </a:schemeClr>
                </a:solidFill>
                <a:latin typeface="Times New Roman"/>
              </a:rPr>
              <a:t>означает, что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a:t>
            </a:r>
            <a:r>
              <a:rPr lang="ru-RU" sz="1800" dirty="0" smtClean="0">
                <a:solidFill>
                  <a:schemeClr val="accent2">
                    <a:lumMod val="75000"/>
                  </a:schemeClr>
                </a:solidFill>
                <a:latin typeface="Times New Roman"/>
              </a:rPr>
              <a:t>экономно и результативно.</a:t>
            </a:r>
            <a:endParaRPr lang="ru-RU" sz="1800" dirty="0">
              <a:solidFill>
                <a:schemeClr val="accent2">
                  <a:lumMod val="75000"/>
                </a:schemeClr>
              </a:solidFill>
              <a:latin typeface="Times New Roman"/>
            </a:endParaRPr>
          </a:p>
          <a:p>
            <a:pPr lvl="0"/>
            <a:r>
              <a:rPr lang="ru-RU" sz="2000" b="1" i="1" dirty="0" smtClean="0">
                <a:solidFill>
                  <a:schemeClr val="accent2">
                    <a:lumMod val="75000"/>
                  </a:schemeClr>
                </a:solidFill>
                <a:latin typeface="Times New Roman" pitchFamily="18" charset="0"/>
                <a:cs typeface="Times New Roman" pitchFamily="18" charset="0"/>
              </a:rPr>
              <a:t>Принцип </a:t>
            </a:r>
            <a:r>
              <a:rPr lang="ru-RU" sz="2000" b="1" i="1" dirty="0">
                <a:solidFill>
                  <a:schemeClr val="accent2">
                    <a:lumMod val="75000"/>
                  </a:schemeClr>
                </a:solidFill>
                <a:latin typeface="Times New Roman" pitchFamily="18" charset="0"/>
                <a:cs typeface="Times New Roman" pitchFamily="18" charset="0"/>
              </a:rPr>
              <a:t>достоверности бюджета </a:t>
            </a:r>
            <a:r>
              <a:rPr lang="ru-RU" sz="1800" dirty="0">
                <a:solidFill>
                  <a:schemeClr val="accent2">
                    <a:lumMod val="75000"/>
                  </a:schemeClr>
                </a:solidFill>
                <a:latin typeface="Times New Roman" pitchFamily="18" charset="0"/>
                <a:cs typeface="Times New Roman" pitchFamily="18" charset="0"/>
              </a:rPr>
              <a:t>означает надежность показателей бюджетов, их адекватность существующему экономическому положению</a:t>
            </a:r>
            <a:r>
              <a:rPr lang="ru-RU" sz="1800" dirty="0" smtClean="0">
                <a:solidFill>
                  <a:schemeClr val="accent2">
                    <a:lumMod val="75000"/>
                  </a:schemeClr>
                </a:solidFill>
                <a:latin typeface="Times New Roman" pitchFamily="18" charset="0"/>
                <a:cs typeface="Times New Roman" pitchFamily="18" charset="0"/>
              </a:rPr>
              <a:t>.</a:t>
            </a:r>
          </a:p>
          <a:p>
            <a:pPr lvl="0"/>
            <a:r>
              <a:rPr lang="ru-RU" sz="2000" b="1" i="1" dirty="0" smtClean="0">
                <a:solidFill>
                  <a:schemeClr val="accent2">
                    <a:lumMod val="75000"/>
                  </a:schemeClr>
                </a:solidFill>
                <a:latin typeface="Times New Roman" pitchFamily="18" charset="0"/>
                <a:cs typeface="Times New Roman" pitchFamily="18" charset="0"/>
              </a:rPr>
              <a:t>Принцип полноты отражения доходов и расходов бюджетов </a:t>
            </a:r>
            <a:r>
              <a:rPr lang="ru-RU" sz="1800" dirty="0" smtClean="0">
                <a:solidFill>
                  <a:schemeClr val="accent2">
                    <a:lumMod val="75000"/>
                  </a:schemeClr>
                </a:solidFill>
                <a:latin typeface="Times New Roman" pitchFamily="18" charset="0"/>
                <a:cs typeface="Times New Roman" pitchFamily="18" charset="0"/>
              </a:rPr>
              <a:t>означает необходимость их отражения в бюджетах в полном объеме и в обязательном порядке.</a:t>
            </a:r>
            <a:endParaRPr lang="ru-RU" sz="2000" b="1" i="1" dirty="0">
              <a:solidFill>
                <a:schemeClr val="accent2">
                  <a:lumMod val="75000"/>
                </a:schemeClr>
              </a:solidFill>
              <a:latin typeface="Times New Roman" pitchFamily="18" charset="0"/>
              <a:cs typeface="Times New Roman" pitchFamily="18" charset="0"/>
            </a:endParaRPr>
          </a:p>
          <a:p>
            <a:r>
              <a:rPr lang="ru-RU" sz="2000" b="1" i="1" dirty="0" smtClean="0">
                <a:solidFill>
                  <a:schemeClr val="accent2">
                    <a:lumMod val="75000"/>
                  </a:schemeClr>
                </a:solidFill>
                <a:latin typeface="Times New Roman" pitchFamily="18" charset="0"/>
                <a:cs typeface="Times New Roman" pitchFamily="18" charset="0"/>
              </a:rPr>
              <a:t>Принцип </a:t>
            </a:r>
            <a:r>
              <a:rPr lang="ru-RU" sz="2000" b="1" i="1" dirty="0">
                <a:solidFill>
                  <a:schemeClr val="accent2">
                    <a:lumMod val="75000"/>
                  </a:schemeClr>
                </a:solidFill>
                <a:latin typeface="Times New Roman" pitchFamily="18" charset="0"/>
                <a:cs typeface="Times New Roman" pitchFamily="18" charset="0"/>
              </a:rPr>
              <a:t>прозрачности (открытости)</a:t>
            </a:r>
            <a:r>
              <a:rPr lang="ru-RU" sz="2000" i="1" dirty="0">
                <a:solidFill>
                  <a:schemeClr val="accent2">
                    <a:lumMod val="75000"/>
                  </a:schemeClr>
                </a:solidFill>
                <a:latin typeface="Times New Roman" pitchFamily="18" charset="0"/>
                <a:cs typeface="Times New Roman" pitchFamily="18" charset="0"/>
              </a:rPr>
              <a:t>, </a:t>
            </a:r>
            <a:r>
              <a:rPr lang="ru-RU" sz="1800" dirty="0">
                <a:solidFill>
                  <a:schemeClr val="accent2">
                    <a:lumMod val="75000"/>
                  </a:schemeClr>
                </a:solidFill>
                <a:latin typeface="Times New Roman" pitchFamily="18" charset="0"/>
                <a:cs typeface="Times New Roman" pitchFamily="18" charset="0"/>
              </a:rPr>
              <a:t>т.е. необходимость публикации законов </a:t>
            </a:r>
            <a:r>
              <a:rPr lang="ru-RU" sz="1800" dirty="0" smtClean="0">
                <a:solidFill>
                  <a:schemeClr val="accent2">
                    <a:lumMod val="75000"/>
                  </a:schemeClr>
                </a:solidFill>
                <a:latin typeface="Times New Roman" pitchFamily="18" charset="0"/>
                <a:cs typeface="Times New Roman" pitchFamily="18" charset="0"/>
              </a:rPr>
              <a:t>(решений) о </a:t>
            </a:r>
            <a:r>
              <a:rPr lang="ru-RU" sz="1800" dirty="0">
                <a:solidFill>
                  <a:schemeClr val="accent2">
                    <a:lumMod val="75000"/>
                  </a:schemeClr>
                </a:solidFill>
                <a:latin typeface="Times New Roman" pitchFamily="18" charset="0"/>
                <a:cs typeface="Times New Roman" pitchFamily="18" charset="0"/>
              </a:rPr>
              <a:t>бюджетах и отчетов об их исполнении в открытой печати. </a:t>
            </a:r>
          </a:p>
        </p:txBody>
      </p:sp>
    </p:spTree>
    <p:extLst>
      <p:ext uri="{BB962C8B-B14F-4D97-AF65-F5344CB8AC3E}">
        <p14:creationId xmlns:p14="http://schemas.microsoft.com/office/powerpoint/2010/main" val="357404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64807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0" y="1196752"/>
            <a:ext cx="9144000" cy="5400600"/>
          </a:xfrm>
          <a:solidFill>
            <a:schemeClr val="accent2">
              <a:lumMod val="20000"/>
              <a:lumOff val="80000"/>
            </a:schemeClr>
          </a:solidFill>
        </p:spPr>
        <p:txBody>
          <a:bodyPr/>
          <a:lstStyle/>
          <a:p>
            <a:pPr lvl="0" algn="just"/>
            <a:endParaRPr lang="ru-RU" sz="2000" b="1" i="1" dirty="0" smtClean="0">
              <a:latin typeface="Times New Roman" pitchFamily="18" charset="0"/>
              <a:cs typeface="Times New Roman" pitchFamily="18" charset="0"/>
            </a:endParaRPr>
          </a:p>
          <a:p>
            <a:pPr lvl="0"/>
            <a:r>
              <a:rPr lang="ru-RU" sz="2000" b="1" i="1" dirty="0">
                <a:solidFill>
                  <a:schemeClr val="accent2">
                    <a:lumMod val="75000"/>
                  </a:schemeClr>
                </a:solidFill>
                <a:latin typeface="Times New Roman" pitchFamily="18" charset="0"/>
                <a:cs typeface="Times New Roman" pitchFamily="18" charset="0"/>
              </a:rPr>
              <a:t>Принцип адресности и целевого характера бюджетных средств</a:t>
            </a:r>
            <a:r>
              <a:rPr lang="ru-RU" sz="1800" dirty="0">
                <a:solidFill>
                  <a:schemeClr val="accent2">
                    <a:lumMod val="75000"/>
                  </a:schemeClr>
                </a:solidFill>
                <a:latin typeface="Times New Roman" pitchFamily="18" charset="0"/>
                <a:cs typeface="Times New Roman" pitchFamily="18" charset="0"/>
              </a:rPr>
              <a:t> означает, что бюджетные средства выделяются в адрес конкретных получателей с обозначением цели их использования.</a:t>
            </a:r>
          </a:p>
          <a:p>
            <a:pPr lvl="0" algn="just"/>
            <a:r>
              <a:rPr lang="ru-RU" sz="2000" b="1" i="1" dirty="0" smtClean="0">
                <a:solidFill>
                  <a:schemeClr val="accent2">
                    <a:lumMod val="75000"/>
                  </a:schemeClr>
                </a:solidFill>
                <a:latin typeface="Times New Roman" pitchFamily="18" charset="0"/>
                <a:cs typeface="Times New Roman" pitchFamily="18" charset="0"/>
              </a:rPr>
              <a:t>Принцип единства кассы </a:t>
            </a:r>
            <a:r>
              <a:rPr lang="ru-RU" sz="1800" dirty="0" smtClean="0">
                <a:solidFill>
                  <a:schemeClr val="accent2">
                    <a:lumMod val="75000"/>
                  </a:schemeClr>
                </a:solidFill>
                <a:latin typeface="Times New Roman" pitchFamily="18" charset="0"/>
                <a:cs typeface="Times New Roman" pitchFamily="18" charset="0"/>
              </a:rPr>
              <a:t>- зачисление всех кассовых поступлений и осуществление всех кассовых выплат с единого счета бюджета.</a:t>
            </a:r>
          </a:p>
          <a:p>
            <a:pPr lvl="0" algn="just"/>
            <a:r>
              <a:rPr lang="ru-RU" sz="2000" b="1" i="1" dirty="0" smtClean="0">
                <a:solidFill>
                  <a:schemeClr val="accent2">
                    <a:lumMod val="75000"/>
                  </a:schemeClr>
                </a:solidFill>
                <a:latin typeface="Times New Roman" pitchFamily="18" charset="0"/>
                <a:cs typeface="Times New Roman" pitchFamily="18" charset="0"/>
              </a:rPr>
              <a:t>Принцип подведомственности расходов бюджетов </a:t>
            </a:r>
            <a:r>
              <a:rPr lang="ru-RU" sz="1800" dirty="0" smtClean="0">
                <a:solidFill>
                  <a:schemeClr val="accent2">
                    <a:lumMod val="75000"/>
                  </a:schemeClr>
                </a:solidFill>
                <a:latin typeface="Times New Roman" pitchFamily="18" charset="0"/>
                <a:cs typeface="Times New Roman" pitchFamily="18" charset="0"/>
              </a:rPr>
              <a:t>означает, что получатели бюджетных средств вправе получать бюджетные ассигнования и лимиты бюджетных обязательств только от главного распорядителя бюджетных средств, в ведении которого они находятся.</a:t>
            </a:r>
            <a:r>
              <a:rPr lang="ru-RU" sz="1800" b="1" i="1" dirty="0" smtClean="0">
                <a:solidFill>
                  <a:schemeClr val="accent2">
                    <a:lumMod val="75000"/>
                  </a:schemeClr>
                </a:solidFill>
                <a:latin typeface="Times New Roman" pitchFamily="18" charset="0"/>
                <a:cs typeface="Times New Roman" pitchFamily="18" charset="0"/>
              </a:rPr>
              <a:t> </a:t>
            </a:r>
            <a:endParaRPr lang="ru-RU" sz="2000" b="1" i="1" dirty="0" smtClean="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501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048686766"/>
              </p:ext>
            </p:extLst>
          </p:nvPr>
        </p:nvGraphicFramePr>
        <p:xfrm>
          <a:off x="179512" y="2060848"/>
          <a:ext cx="878497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0" y="548680"/>
            <a:ext cx="9180512" cy="648072"/>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Этапы бюджета</a:t>
            </a:r>
            <a:br>
              <a:rPr lang="ru-RU" sz="3200" b="1" dirty="0" smtClean="0">
                <a:solidFill>
                  <a:srgbClr val="FF0000"/>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
            </a:r>
            <a:br>
              <a:rPr lang="ru-RU" sz="2000" b="1" i="1" dirty="0" smtClean="0">
                <a:solidFill>
                  <a:prstClr val="black"/>
                </a:solidFill>
                <a:latin typeface="Times New Roman" pitchFamily="18" charset="0"/>
                <a:cs typeface="Times New Roman" pitchFamily="18" charset="0"/>
              </a:rPr>
            </a:br>
            <a:r>
              <a:rPr lang="ru-RU" sz="2000" b="1" dirty="0" smtClean="0">
                <a:solidFill>
                  <a:schemeClr val="accent2">
                    <a:lumMod val="75000"/>
                  </a:schemeClr>
                </a:solidFill>
                <a:latin typeface="Times New Roman" pitchFamily="18" charset="0"/>
                <a:cs typeface="Times New Roman" pitchFamily="18" charset="0"/>
              </a:rPr>
              <a:t>Составление и утверждение бюджета – сложный и многоуровневый процесс, основанный на правовых нормах</a:t>
            </a:r>
            <a:endParaRPr lang="ru-RU" sz="32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57492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Схема 13"/>
          <p:cNvGraphicFramePr/>
          <p:nvPr>
            <p:extLst>
              <p:ext uri="{D42A27DB-BD31-4B8C-83A1-F6EECF244321}">
                <p14:modId xmlns:p14="http://schemas.microsoft.com/office/powerpoint/2010/main" val="3704124121"/>
              </p:ext>
            </p:extLst>
          </p:nvPr>
        </p:nvGraphicFramePr>
        <p:xfrm>
          <a:off x="179512" y="692696"/>
          <a:ext cx="871296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Объект 21"/>
          <p:cNvGraphicFramePr>
            <a:graphicFrameLocks noGrp="1"/>
          </p:cNvGraphicFramePr>
          <p:nvPr>
            <p:ph idx="1"/>
            <p:extLst>
              <p:ext uri="{D42A27DB-BD31-4B8C-83A1-F6EECF244321}">
                <p14:modId xmlns:p14="http://schemas.microsoft.com/office/powerpoint/2010/main" val="1058660426"/>
              </p:ext>
            </p:extLst>
          </p:nvPr>
        </p:nvGraphicFramePr>
        <p:xfrm>
          <a:off x="164484" y="3068960"/>
          <a:ext cx="8785225"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Стрелка вниз 15"/>
          <p:cNvSpPr/>
          <p:nvPr/>
        </p:nvSpPr>
        <p:spPr>
          <a:xfrm>
            <a:off x="3173089"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925884" y="1445624"/>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5580112"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7623399"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191103" y="5898177"/>
            <a:ext cx="862936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600" b="1" dirty="0" smtClean="0">
                <a:solidFill>
                  <a:schemeClr val="tx1"/>
                </a:solidFill>
                <a:latin typeface="Times New Roman" pitchFamily="18" charset="0"/>
                <a:cs typeface="Times New Roman" pitchFamily="18" charset="0"/>
              </a:rPr>
              <a:t>ПОВЫШЕНИЕ КАЧЕСТВА ЖИЗНИ ЖИТЕЛЕЙ                                                                                                                                                         ГОРОДСКОГО ОКРУГА ГОРОД РЫБИНСК  </a:t>
            </a:r>
            <a:endParaRPr lang="ru-RU" sz="1600" b="1" dirty="0">
              <a:solidFill>
                <a:schemeClr val="tx1"/>
              </a:solidFill>
              <a:latin typeface="Times New Roman" pitchFamily="18" charset="0"/>
              <a:cs typeface="Times New Roman" pitchFamily="18" charset="0"/>
            </a:endParaRPr>
          </a:p>
        </p:txBody>
      </p:sp>
      <p:sp>
        <p:nvSpPr>
          <p:cNvPr id="2" name="Прямоугольник 1"/>
          <p:cNvSpPr/>
          <p:nvPr/>
        </p:nvSpPr>
        <p:spPr>
          <a:xfrm>
            <a:off x="4716016" y="1762172"/>
            <a:ext cx="2016224" cy="12347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i="1" dirty="0" smtClean="0">
                <a:solidFill>
                  <a:schemeClr val="tx1"/>
                </a:solidFill>
                <a:latin typeface="Times New Roman" pitchFamily="18" charset="0"/>
                <a:cs typeface="Times New Roman" pitchFamily="18" charset="0"/>
              </a:rPr>
              <a:t>Прогноз социально экономического развития городского округа город Рыбинск на 2016-2018 годы</a:t>
            </a:r>
            <a:endParaRPr lang="ru-RU" sz="1400" b="1" i="1" dirty="0">
              <a:solidFill>
                <a:schemeClr val="tx1"/>
              </a:solidFill>
              <a:latin typeface="Times New Roman" pitchFamily="18" charset="0"/>
              <a:cs typeface="Times New Roman" pitchFamily="18" charset="0"/>
            </a:endParaRPr>
          </a:p>
        </p:txBody>
      </p:sp>
      <p:sp>
        <p:nvSpPr>
          <p:cNvPr id="15" name="Прямоугольник 14"/>
          <p:cNvSpPr/>
          <p:nvPr/>
        </p:nvSpPr>
        <p:spPr>
          <a:xfrm>
            <a:off x="200089" y="1749522"/>
            <a:ext cx="2004633" cy="12474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i="1" dirty="0" smtClean="0">
                <a:solidFill>
                  <a:schemeClr val="tx1"/>
                </a:solidFill>
                <a:latin typeface="Times New Roman" pitchFamily="18" charset="0"/>
                <a:cs typeface="Times New Roman" pitchFamily="18" charset="0"/>
              </a:rPr>
              <a:t>Послание </a:t>
            </a:r>
            <a:r>
              <a:rPr lang="ru-RU" sz="1200" b="1" i="1" dirty="0" smtClean="0">
                <a:solidFill>
                  <a:schemeClr val="tx1"/>
                </a:solidFill>
                <a:latin typeface="Times New Roman" pitchFamily="18" charset="0"/>
                <a:cs typeface="Times New Roman" pitchFamily="18" charset="0"/>
              </a:rPr>
              <a:t>президента</a:t>
            </a:r>
            <a:r>
              <a:rPr lang="ru-RU" sz="1400" b="1" i="1" dirty="0" smtClean="0">
                <a:solidFill>
                  <a:schemeClr val="tx1"/>
                </a:solidFill>
                <a:latin typeface="Times New Roman" pitchFamily="18" charset="0"/>
                <a:cs typeface="Times New Roman" pitchFamily="18" charset="0"/>
              </a:rPr>
              <a:t> Российской Федерации Федеральному собранию РФ</a:t>
            </a:r>
            <a:endParaRPr lang="ru-RU" sz="1400" b="1" i="1" dirty="0">
              <a:solidFill>
                <a:schemeClr val="tx1"/>
              </a:solidFill>
              <a:latin typeface="Times New Roman" pitchFamily="18" charset="0"/>
              <a:cs typeface="Times New Roman" pitchFamily="18" charset="0"/>
            </a:endParaRPr>
          </a:p>
        </p:txBody>
      </p:sp>
      <p:sp>
        <p:nvSpPr>
          <p:cNvPr id="17" name="Прямоугольник 16"/>
          <p:cNvSpPr/>
          <p:nvPr/>
        </p:nvSpPr>
        <p:spPr>
          <a:xfrm>
            <a:off x="6953257" y="1762172"/>
            <a:ext cx="1944216" cy="12347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300" b="1" i="1" dirty="0" smtClean="0">
                <a:solidFill>
                  <a:schemeClr val="tx1"/>
                </a:solidFill>
                <a:latin typeface="Times New Roman" pitchFamily="18" charset="0"/>
                <a:cs typeface="Times New Roman" pitchFamily="18" charset="0"/>
              </a:rPr>
              <a:t>Основные направления налоговой и бюджетной политики Ярославской области и городского округа город Рыбинск</a:t>
            </a:r>
            <a:endParaRPr lang="ru-RU" sz="1300" b="1" i="1" dirty="0">
              <a:solidFill>
                <a:schemeClr val="tx1"/>
              </a:solidFill>
              <a:latin typeface="Times New Roman" pitchFamily="18" charset="0"/>
              <a:cs typeface="Times New Roman" pitchFamily="18" charset="0"/>
            </a:endParaRPr>
          </a:p>
        </p:txBody>
      </p:sp>
      <p:sp>
        <p:nvSpPr>
          <p:cNvPr id="18" name="Прямоугольник 17"/>
          <p:cNvSpPr/>
          <p:nvPr/>
        </p:nvSpPr>
        <p:spPr>
          <a:xfrm>
            <a:off x="2410411" y="1762172"/>
            <a:ext cx="2046287" cy="12347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300" b="1" i="1" dirty="0" smtClean="0">
                <a:solidFill>
                  <a:schemeClr val="tx1"/>
                </a:solidFill>
                <a:latin typeface="Times New Roman" pitchFamily="18" charset="0"/>
                <a:cs typeface="Times New Roman" pitchFamily="18" charset="0"/>
              </a:rPr>
              <a:t>Федеральный закон от 06.10.2013 № 131-ФЗ «Об общих принципах организации местного самоуправления Российской Федерации»</a:t>
            </a:r>
            <a:endParaRPr lang="ru-RU" sz="13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7640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itchFamily="18" charset="0"/>
              </a:rPr>
              <a:t>ДОХОДЫ БЮДЖЕТА ГОРОДА</a:t>
            </a:r>
            <a:endParaRPr lang="ru-RU" sz="2000" b="1" dirty="0">
              <a:solidFill>
                <a:schemeClr val="accent2">
                  <a:lumMod val="75000"/>
                </a:schemeClr>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26370308"/>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5148064" y="3166464"/>
            <a:ext cx="3816424" cy="936103"/>
          </a:xfrm>
          <a:prstGeom prst="rect">
            <a:avLst/>
          </a:prstGeom>
          <a:solidFill>
            <a:sysClr val="window" lastClr="FFFFFF">
              <a:hueOff val="0"/>
              <a:satOff val="0"/>
              <a:lumOff val="0"/>
            </a:sysClr>
          </a:solidFill>
          <a:ln w="25400" cmpd="sng">
            <a:solidFill>
              <a:sysClr val="windowText" lastClr="000000"/>
            </a:solidFill>
          </a:ln>
          <a:effectLst>
            <a:glow rad="228600">
              <a:srgbClr val="4BACC6">
                <a:satMod val="175000"/>
                <a:alpha val="40000"/>
              </a:srgbClr>
            </a:glo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ru-RU"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Поступления доходов от использования муниципального имущества, доходов от продажи материальных и нематериальных активов, </a:t>
            </a:r>
            <a:r>
              <a:rPr kumimoji="0" lang="ru-RU" sz="14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штрафы</a:t>
            </a:r>
            <a:r>
              <a:rPr kumimoji="0" lang="ru-RU"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и иные неналоговые доходы</a:t>
            </a:r>
          </a:p>
        </p:txBody>
      </p:sp>
      <p:sp>
        <p:nvSpPr>
          <p:cNvPr id="7" name="Заголовок 1"/>
          <p:cNvSpPr txBox="1">
            <a:spLocks/>
          </p:cNvSpPr>
          <p:nvPr/>
        </p:nvSpPr>
        <p:spPr>
          <a:xfrm>
            <a:off x="179512" y="3126854"/>
            <a:ext cx="3418153" cy="1656184"/>
          </a:xfrm>
          <a:prstGeom prst="rect">
            <a:avLst/>
          </a:prstGeom>
          <a:solidFill>
            <a:sysClr val="window" lastClr="FFFFFF">
              <a:hueOff val="0"/>
              <a:satOff val="0"/>
              <a:lumOff val="0"/>
            </a:sysClr>
          </a:solidFill>
          <a:ln w="25400">
            <a:solidFill>
              <a:sysClr val="windowText" lastClr="000000"/>
            </a:solidFill>
          </a:ln>
          <a:effectLst>
            <a:glow rad="228600">
              <a:srgbClr val="7030A0">
                <a:alpha val="40000"/>
              </a:srgbClr>
            </a:glow>
          </a:effectLst>
        </p:spPr>
        <p:txBody>
          <a:bodyPr wrap="square" lIns="72000" tIns="144000" anchor="ctr" anchorCtr="0">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Поступления от уплаты налогов, установленных законодательством РФ  о налогах и сборах, и местных налогов, например:</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налог на доходы физических лиц,</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a:t>
            </a: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налоги </a:t>
            </a: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на </a:t>
            </a: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имущество,</a:t>
            </a:r>
            <a:endPar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a:t>
            </a:r>
            <a:r>
              <a:rPr kumimoji="0" lang="ru-RU" sz="56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a:t>
            </a:r>
            <a:r>
              <a:rPr kumimoji="0" lang="ru-RU" sz="56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земельный налог,</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налоги на совокупный доход</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и иные налоговые доходы</a:t>
            </a:r>
            <a:endPar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Заголовок 1"/>
          <p:cNvSpPr txBox="1">
            <a:spLocks/>
          </p:cNvSpPr>
          <p:nvPr/>
        </p:nvSpPr>
        <p:spPr>
          <a:xfrm>
            <a:off x="3851920" y="5168205"/>
            <a:ext cx="5112568" cy="864096"/>
          </a:xfrm>
          <a:prstGeom prst="rect">
            <a:avLst/>
          </a:prstGeom>
          <a:solidFill>
            <a:sysClr val="window" lastClr="FFFFFF">
              <a:hueOff val="0"/>
              <a:satOff val="0"/>
              <a:lumOff val="0"/>
            </a:sysClr>
          </a:solidFill>
          <a:ln w="25400">
            <a:solidFill>
              <a:sysClr val="windowText" lastClr="000000"/>
            </a:solidFill>
          </a:ln>
          <a:effectLst>
            <a:glow rad="127000">
              <a:srgbClr val="92D050"/>
            </a:glow>
          </a:effectLst>
        </p:spPr>
        <p:txBody>
          <a:bodyPr wrap="square" lIns="36000" tIns="108000" rIns="36000" bIns="0" anchor="ctr" anchorCtr="0">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Поступающие в бюджет денежные средства из бюджета Ярославской области (межбюджетные трансферты) и от физических  и юридических лиц, в том числе добровольные пожертвования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242082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4825</TotalTime>
  <Words>2213</Words>
  <Application>Microsoft Office PowerPoint</Application>
  <PresentationFormat>Экран (4:3)</PresentationFormat>
  <Paragraphs>462</Paragraphs>
  <Slides>32</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32</vt:i4>
      </vt:variant>
    </vt:vector>
  </HeadingPairs>
  <TitlesOfParts>
    <vt:vector size="34" baseType="lpstr">
      <vt:lpstr>Тема Office</vt:lpstr>
      <vt:lpstr>1_Тема Office</vt:lpstr>
      <vt:lpstr>Презентация PowerPoint</vt:lpstr>
      <vt:lpstr>      Уважаемые жители городского округа город Рыбинск!       «Бюджет для граждан» познакомит Вас с положениями проекта основного финансового нашего округа – бюджета городского округа город Рыбинск на  2016 год и плановый период  2017 и 2018 годов.      Представленная информация предназначена для широкого круга пользователей и будет интересна и полезна студентам, педагогам, врачам, молодым семьям, пенсионерам и другим категориям населения, так как бюджет городского округа город Рыбинск затрагивает интересы каждого нашего жителя.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городского округа город Рыбинск.  С уважением,  директор департамента финансов городского округа город Рыбинск                                                                                               М. И. Капранов</vt:lpstr>
      <vt:lpstr> Основные понятия Бюджетная система РФ построена на основе              следующих принципов: </vt:lpstr>
      <vt:lpstr> Основные понятия </vt:lpstr>
      <vt:lpstr> Основные понятия </vt:lpstr>
      <vt:lpstr> Основные понятия </vt:lpstr>
      <vt:lpstr>  Этапы бюджета  Составление и утверждение бюджета – сложный и многоуровневый процесс, основанный на правовых нормах</vt:lpstr>
      <vt:lpstr>Презентация PowerPoint</vt:lpstr>
      <vt:lpstr>ДОХОДЫ БЮДЖЕТА ГОРОДА</vt:lpstr>
      <vt:lpstr>СРЕДСТВА ВЫШЕСТОЯЩИХ БЮДЖЕТОВ             предоставляются в виде межбюджетных трансфертов следующих типов</vt:lpstr>
      <vt:lpstr>Презентация PowerPoint</vt:lpstr>
      <vt:lpstr>Презентация PowerPoint</vt:lpstr>
      <vt:lpstr>Презентация PowerPoint</vt:lpstr>
      <vt:lpstr>Прогноз налога на доходы физических лиц </vt:lpstr>
      <vt:lpstr>Презентация PowerPoint</vt:lpstr>
      <vt:lpstr>Налоги на совокупный доход 2016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Муниципальный долг городского округа город Рыбинск</vt:lpstr>
      <vt:lpstr>Управление муниципальным долгом</vt:lpstr>
      <vt:lpstr>                    Надеемся, что представленная выше информация оказалась Вам полезной и помогла составить достоверное мнение о проекте бюджета городского округа город Рыбинск на 2016 год и плановый период 2017-2018 годов  СПАСИБО ЗА ВНИМАНИЕ!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Вадим Г. Мирзабеков</dc:creator>
  <cp:lastModifiedBy>Ирина И. Козлова</cp:lastModifiedBy>
  <cp:revision>269</cp:revision>
  <cp:lastPrinted>2015-11-30T07:59:07Z</cp:lastPrinted>
  <dcterms:created xsi:type="dcterms:W3CDTF">2014-11-10T10:10:19Z</dcterms:created>
  <dcterms:modified xsi:type="dcterms:W3CDTF">2015-12-01T06:03:04Z</dcterms:modified>
</cp:coreProperties>
</file>