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7.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8.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9.xml" ContentType="application/vnd.openxmlformats-officedocument.drawingml.chartshapes+xml"/>
  <Override PartName="/ppt/charts/chart14.xml" ContentType="application/vnd.openxmlformats-officedocument.drawingml.chart+xml"/>
  <Override PartName="/ppt/drawings/drawing10.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11.xml" ContentType="application/vnd.openxmlformats-officedocument.drawingml.chartshapes+xml"/>
  <Override PartName="/ppt/charts/chart17.xml" ContentType="application/vnd.openxmlformats-officedocument.drawingml.chart+xml"/>
  <Override PartName="/ppt/drawings/drawing12.xml" ContentType="application/vnd.openxmlformats-officedocument.drawingml.chartshapes+xml"/>
  <Override PartName="/ppt/notesSlides/notesSlide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732" r:id="rId6"/>
    <p:sldMasterId id="2147483744"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76" r:id="rId16"/>
    <p:sldMasterId id="2147483888" r:id="rId17"/>
    <p:sldMasterId id="2147483912" r:id="rId18"/>
    <p:sldMasterId id="2147483925" r:id="rId19"/>
  </p:sldMasterIdLst>
  <p:notesMasterIdLst>
    <p:notesMasterId r:id="rId73"/>
  </p:notesMasterIdLst>
  <p:sldIdLst>
    <p:sldId id="256" r:id="rId20"/>
    <p:sldId id="257" r:id="rId21"/>
    <p:sldId id="302" r:id="rId22"/>
    <p:sldId id="326" r:id="rId23"/>
    <p:sldId id="299" r:id="rId24"/>
    <p:sldId id="300" r:id="rId25"/>
    <p:sldId id="327" r:id="rId26"/>
    <p:sldId id="303" r:id="rId27"/>
    <p:sldId id="301" r:id="rId28"/>
    <p:sldId id="294" r:id="rId29"/>
    <p:sldId id="259" r:id="rId30"/>
    <p:sldId id="339" r:id="rId31"/>
    <p:sldId id="340" r:id="rId32"/>
    <p:sldId id="261" r:id="rId33"/>
    <p:sldId id="260" r:id="rId34"/>
    <p:sldId id="332" r:id="rId35"/>
    <p:sldId id="306" r:id="rId36"/>
    <p:sldId id="276" r:id="rId37"/>
    <p:sldId id="277" r:id="rId38"/>
    <p:sldId id="278" r:id="rId39"/>
    <p:sldId id="295" r:id="rId40"/>
    <p:sldId id="296" r:id="rId41"/>
    <p:sldId id="280" r:id="rId42"/>
    <p:sldId id="281" r:id="rId43"/>
    <p:sldId id="282" r:id="rId44"/>
    <p:sldId id="283" r:id="rId45"/>
    <p:sldId id="308" r:id="rId46"/>
    <p:sldId id="305" r:id="rId47"/>
    <p:sldId id="349" r:id="rId48"/>
    <p:sldId id="330" r:id="rId49"/>
    <p:sldId id="333" r:id="rId50"/>
    <p:sldId id="287" r:id="rId51"/>
    <p:sldId id="288" r:id="rId52"/>
    <p:sldId id="289" r:id="rId53"/>
    <p:sldId id="290" r:id="rId54"/>
    <p:sldId id="291" r:id="rId55"/>
    <p:sldId id="292" r:id="rId56"/>
    <p:sldId id="273" r:id="rId57"/>
    <p:sldId id="304" r:id="rId58"/>
    <p:sldId id="348" r:id="rId59"/>
    <p:sldId id="342" r:id="rId60"/>
    <p:sldId id="343" r:id="rId61"/>
    <p:sldId id="344" r:id="rId62"/>
    <p:sldId id="345" r:id="rId63"/>
    <p:sldId id="346" r:id="rId64"/>
    <p:sldId id="347" r:id="rId65"/>
    <p:sldId id="293" r:id="rId66"/>
    <p:sldId id="337" r:id="rId67"/>
    <p:sldId id="338" r:id="rId68"/>
    <p:sldId id="334" r:id="rId69"/>
    <p:sldId id="329" r:id="rId70"/>
    <p:sldId id="325" r:id="rId71"/>
    <p:sldId id="270" r:id="rId7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92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60"/>
  </p:normalViewPr>
  <p:slideViewPr>
    <p:cSldViewPr>
      <p:cViewPr>
        <p:scale>
          <a:sx n="85" d="100"/>
          <a:sy n="85" d="100"/>
        </p:scale>
        <p:origin x="-147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0"/>
      <c:rAngAx val="0"/>
      <c:perspective val="30"/>
    </c:view3D>
    <c:floor>
      <c:thickness val="0"/>
    </c:floor>
    <c:sideWall>
      <c:thickness val="0"/>
    </c:sideWall>
    <c:backWall>
      <c:thickness val="0"/>
    </c:backWall>
    <c:plotArea>
      <c:layout>
        <c:manualLayout>
          <c:layoutTarget val="inner"/>
          <c:xMode val="edge"/>
          <c:yMode val="edge"/>
          <c:x val="5.5009571172024555E-5"/>
          <c:y val="0.12567642435196918"/>
          <c:w val="0.86511505140804767"/>
          <c:h val="0.76394556398535285"/>
        </c:manualLayout>
      </c:layout>
      <c:pie3DChart>
        <c:varyColors val="1"/>
        <c:ser>
          <c:idx val="0"/>
          <c:order val="0"/>
          <c:spPr>
            <a:solidFill>
              <a:schemeClr val="accent3">
                <a:lumMod val="50000"/>
              </a:schemeClr>
            </a:solidFill>
            <a:scene3d>
              <a:camera prst="orthographicFront"/>
              <a:lightRig rig="threePt" dir="t"/>
            </a:scene3d>
            <a:sp3d>
              <a:bevelT/>
              <a:bevelB/>
            </a:sp3d>
          </c:spPr>
          <c:dPt>
            <c:idx val="1"/>
            <c:bubble3D val="0"/>
            <c:spPr>
              <a:solidFill>
                <a:schemeClr val="accent6">
                  <a:lumMod val="75000"/>
                </a:schemeClr>
              </a:solidFill>
              <a:ln>
                <a:solidFill>
                  <a:schemeClr val="tx2">
                    <a:lumMod val="60000"/>
                    <a:lumOff val="40000"/>
                  </a:schemeClr>
                </a:solidFill>
              </a:ln>
              <a:scene3d>
                <a:camera prst="orthographicFront"/>
                <a:lightRig rig="threePt" dir="t"/>
              </a:scene3d>
              <a:sp3d>
                <a:bevelT/>
                <a:bevelB/>
              </a:sp3d>
            </c:spPr>
          </c:dPt>
          <c:dPt>
            <c:idx val="2"/>
            <c:bubble3D val="0"/>
            <c:explosion val="3"/>
          </c:dPt>
          <c:dLbls>
            <c:dLbl>
              <c:idx val="1"/>
              <c:layout>
                <c:manualLayout>
                  <c:x val="-5.8302498371914036E-2"/>
                  <c:y val="7.7671244260694328E-2"/>
                </c:manualLayout>
              </c:layout>
              <c:tx>
                <c:rich>
                  <a:bodyPr/>
                  <a:lstStyle/>
                  <a:p>
                    <a:pPr>
                      <a:defRPr sz="1400" b="1" baseline="0">
                        <a:solidFill>
                          <a:schemeClr val="tx1"/>
                        </a:solidFill>
                        <a:latin typeface="Times New Roman" panose="02020603050405020304" pitchFamily="18" charset="0"/>
                        <a:cs typeface="Times New Roman" panose="02020603050405020304" pitchFamily="18" charset="0"/>
                      </a:defRPr>
                    </a:pPr>
                    <a:r>
                      <a:rPr lang="ru-RU" sz="1400" b="1" baseline="0" dirty="0" smtClean="0">
                        <a:solidFill>
                          <a:schemeClr val="tx1"/>
                        </a:solidFill>
                        <a:latin typeface="Times New Roman" panose="02020603050405020304" pitchFamily="18" charset="0"/>
                        <a:cs typeface="Times New Roman" panose="02020603050405020304" pitchFamily="18" charset="0"/>
                      </a:rPr>
                      <a:t> 79</a:t>
                    </a:r>
                    <a:r>
                      <a:rPr lang="en-US" sz="1400" b="1" baseline="0"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c:rich>
              </c:tx>
              <c:spPr/>
              <c:showLegendKey val="0"/>
              <c:showVal val="1"/>
              <c:showCatName val="0"/>
              <c:showSerName val="0"/>
              <c:showPercent val="1"/>
              <c:showBubbleSize val="0"/>
            </c:dLbl>
            <c:dLbl>
              <c:idx val="2"/>
              <c:layout>
                <c:manualLayout>
                  <c:x val="9.2053707102401669E-2"/>
                  <c:y val="-5.6550599380882138E-2"/>
                </c:manualLayout>
              </c:layout>
              <c:tx>
                <c:rich>
                  <a:bodyPr rot="0"/>
                  <a:lstStyle/>
                  <a:p>
                    <a:pPr algn="just">
                      <a:defRPr sz="1400" b="1" baseline="0">
                        <a:solidFill>
                          <a:schemeClr val="tx1"/>
                        </a:solidFill>
                        <a:latin typeface="Times New Roman" panose="02020603050405020304" pitchFamily="18" charset="0"/>
                        <a:cs typeface="Times New Roman" panose="02020603050405020304" pitchFamily="18" charset="0"/>
                      </a:defRPr>
                    </a:pPr>
                    <a:r>
                      <a:rPr lang="en-US" sz="1400" b="1" baseline="0" dirty="0" smtClean="0">
                        <a:solidFill>
                          <a:schemeClr val="tx1"/>
                        </a:solidFill>
                      </a:rPr>
                      <a:t>2</a:t>
                    </a:r>
                    <a:r>
                      <a:rPr lang="ru-RU" sz="1400" b="1" baseline="0" dirty="0" smtClean="0">
                        <a:solidFill>
                          <a:schemeClr val="tx1"/>
                        </a:solidFill>
                      </a:rPr>
                      <a:t>1</a:t>
                    </a:r>
                    <a:r>
                      <a:rPr lang="en-US" sz="1400" b="1" baseline="0" dirty="0" smtClean="0">
                        <a:solidFill>
                          <a:schemeClr val="tx1"/>
                        </a:solidFill>
                      </a:rPr>
                      <a:t>%</a:t>
                    </a:r>
                    <a:endParaRPr lang="en-US" dirty="0">
                      <a:solidFill>
                        <a:schemeClr val="tx1"/>
                      </a:solidFill>
                    </a:endParaRPr>
                  </a:p>
                </c:rich>
              </c:tx>
              <c:spPr/>
              <c:showLegendKey val="0"/>
              <c:showVal val="1"/>
              <c:showCatName val="0"/>
              <c:showSerName val="0"/>
              <c:showPercent val="1"/>
              <c:showBubbleSize val="0"/>
            </c:dLbl>
            <c:txPr>
              <a:bodyPr/>
              <a:lstStyle/>
              <a:p>
                <a:pPr>
                  <a:defRPr sz="1400" b="1" baseline="0">
                    <a:solidFill>
                      <a:schemeClr val="bg1"/>
                    </a:solidFill>
                  </a:defRPr>
                </a:pPr>
                <a:endParaRPr lang="ru-RU"/>
              </a:p>
            </c:txPr>
            <c:showLegendKey val="0"/>
            <c:showVal val="1"/>
            <c:showCatName val="0"/>
            <c:showSerName val="0"/>
            <c:showPercent val="1"/>
            <c:showBubbleSize val="0"/>
            <c:showLeaderLines val="1"/>
          </c:dLbls>
          <c:cat>
            <c:strRef>
              <c:f>Лист1!$A$1:$C$1</c:f>
              <c:strCache>
                <c:ptCount val="3"/>
                <c:pt idx="0">
                  <c:v> </c:v>
                </c:pt>
                <c:pt idx="1">
                  <c:v>Налоговые доходы </c:v>
                </c:pt>
                <c:pt idx="2">
                  <c:v>Неналоговые доходы</c:v>
                </c:pt>
              </c:strCache>
            </c:strRef>
          </c:cat>
          <c:val>
            <c:numRef>
              <c:f>Лист1!$A$2:$C$2</c:f>
              <c:numCache>
                <c:formatCode>General</c:formatCode>
                <c:ptCount val="3"/>
                <c:pt idx="1">
                  <c:v>1329.2</c:v>
                </c:pt>
                <c:pt idx="2">
                  <c:v>349.8</c:v>
                </c:pt>
              </c:numCache>
            </c:numRef>
          </c:val>
        </c:ser>
        <c:dLbls>
          <c:showLegendKey val="0"/>
          <c:showVal val="1"/>
          <c:showCatName val="0"/>
          <c:showSerName val="0"/>
          <c:showPercent val="0"/>
          <c:showBubbleSize val="0"/>
          <c:showLeaderLines val="1"/>
        </c:dLbls>
      </c:pie3DChart>
    </c:plotArea>
    <c:legend>
      <c:legendPos val="b"/>
      <c:legendEntry>
        <c:idx val="0"/>
        <c:delete val="1"/>
      </c:legendEntry>
      <c:layout>
        <c:manualLayout>
          <c:xMode val="edge"/>
          <c:yMode val="edge"/>
          <c:x val="2.0523750320682583E-4"/>
          <c:y val="0.83393006725223173"/>
          <c:w val="0.99652748998480467"/>
          <c:h val="0.16606993274776824"/>
        </c:manualLayout>
      </c:layout>
      <c:overlay val="0"/>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270"/>
      <c:rAngAx val="0"/>
      <c:perspective val="30"/>
    </c:view3D>
    <c:floor>
      <c:thickness val="0"/>
    </c:floor>
    <c:sideWall>
      <c:thickness val="0"/>
    </c:sideWall>
    <c:backWall>
      <c:thickness val="0"/>
    </c:backWall>
    <c:plotArea>
      <c:layout>
        <c:manualLayout>
          <c:layoutTarget val="inner"/>
          <c:xMode val="edge"/>
          <c:yMode val="edge"/>
          <c:x val="6.8241388402065842E-4"/>
          <c:y val="0.15873669575065999"/>
          <c:w val="0.54842225983287207"/>
          <c:h val="0.48759327090995092"/>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tx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chemeClr val="bg2">
                  <a:lumMod val="50000"/>
                </a:schemeClr>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elete val="1"/>
          </c:dLbls>
          <c:cat>
            <c:strRef>
              <c:f>Лист1!$A$1:$D$1</c:f>
              <c:strCache>
                <c:ptCount val="4"/>
                <c:pt idx="0">
                  <c:v>Образование</c:v>
                </c:pt>
                <c:pt idx="1">
                  <c:v>Культура, СМИ</c:v>
                </c:pt>
                <c:pt idx="2">
                  <c:v>Физическая культура</c:v>
                </c:pt>
                <c:pt idx="3">
                  <c:v>Социальная поддержка населения</c:v>
                </c:pt>
              </c:strCache>
            </c:strRef>
          </c:cat>
          <c:val>
            <c:numRef>
              <c:f>Лист1!$A$2:$D$2</c:f>
              <c:numCache>
                <c:formatCode>0.0</c:formatCode>
                <c:ptCount val="4"/>
                <c:pt idx="0">
                  <c:v>2004.3</c:v>
                </c:pt>
                <c:pt idx="1">
                  <c:v>136.6</c:v>
                </c:pt>
                <c:pt idx="2">
                  <c:v>315.2</c:v>
                </c:pt>
                <c:pt idx="3">
                  <c:v>1132.5999999999999</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190"/>
      <c:rAngAx val="0"/>
      <c:perspective val="30"/>
    </c:view3D>
    <c:floor>
      <c:thickness val="0"/>
    </c:floor>
    <c:sideWall>
      <c:thickness val="0"/>
    </c:sideWall>
    <c:backWall>
      <c:thickness val="0"/>
    </c:backWall>
    <c:plotArea>
      <c:layout>
        <c:manualLayout>
          <c:layoutTarget val="inner"/>
          <c:xMode val="edge"/>
          <c:yMode val="edge"/>
          <c:x val="7.8929732916646525E-2"/>
          <c:y val="0.22888934989009621"/>
          <c:w val="0.40697533339210173"/>
          <c:h val="0.36287744132873095"/>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92D05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4.3270593342679492E-4"/>
                  <c:y val="-0.20970017463489524"/>
                </c:manualLayout>
              </c:layout>
              <c:tx>
                <c:rich>
                  <a:bodyPr/>
                  <a:lstStyle/>
                  <a:p>
                    <a:r>
                      <a:rPr lang="ru-RU" dirty="0"/>
                      <a:t>Общее образование; </a:t>
                    </a:r>
                    <a:endParaRPr lang="ru-RU" dirty="0" smtClean="0"/>
                  </a:p>
                  <a:p>
                    <a:r>
                      <a:rPr lang="ru-RU" dirty="0" smtClean="0"/>
                      <a:t>923,7; </a:t>
                    </a:r>
                    <a:r>
                      <a:rPr lang="ru-RU" dirty="0"/>
                      <a:t>46%</a:t>
                    </a:r>
                  </a:p>
                </c:rich>
              </c:tx>
              <c:showLegendKey val="0"/>
              <c:showVal val="1"/>
              <c:showCatName val="1"/>
              <c:showSerName val="0"/>
              <c:showPercent val="1"/>
              <c:showBubbleSize val="0"/>
            </c:dLbl>
            <c:dLbl>
              <c:idx val="1"/>
              <c:layout>
                <c:manualLayout>
                  <c:x val="-0.15676277193411495"/>
                  <c:y val="-0.17437977606798158"/>
                </c:manualLayout>
              </c:layout>
              <c:tx>
                <c:rich>
                  <a:bodyPr/>
                  <a:lstStyle/>
                  <a:p>
                    <a:r>
                      <a:rPr lang="ru-RU" dirty="0"/>
                      <a:t>Дошкольное образование; </a:t>
                    </a:r>
                    <a:r>
                      <a:rPr lang="ru-RU" dirty="0" smtClean="0"/>
                      <a:t>839,8; </a:t>
                    </a:r>
                    <a:r>
                      <a:rPr lang="ru-RU" dirty="0"/>
                      <a:t>42%</a:t>
                    </a:r>
                  </a:p>
                </c:rich>
              </c:tx>
              <c:showLegendKey val="0"/>
              <c:showVal val="1"/>
              <c:showCatName val="1"/>
              <c:showSerName val="0"/>
              <c:showPercent val="1"/>
              <c:showBubbleSize val="0"/>
            </c:dLbl>
            <c:dLbl>
              <c:idx val="2"/>
              <c:layout>
                <c:manualLayout>
                  <c:x val="-0.16903173871955066"/>
                  <c:y val="0.24490293605940533"/>
                </c:manualLayout>
              </c:layout>
              <c:tx>
                <c:rich>
                  <a:bodyPr/>
                  <a:lstStyle/>
                  <a:p>
                    <a:r>
                      <a:rPr lang="ru-RU" dirty="0"/>
                      <a:t>Другие вопросы в области образования; </a:t>
                    </a:r>
                    <a:endParaRPr lang="ru-RU" dirty="0" smtClean="0"/>
                  </a:p>
                  <a:p>
                    <a:r>
                      <a:rPr lang="ru-RU" dirty="0" smtClean="0"/>
                      <a:t>83,1; </a:t>
                    </a:r>
                    <a:r>
                      <a:rPr lang="ru-RU" dirty="0"/>
                      <a:t>4%</a:t>
                    </a:r>
                  </a:p>
                </c:rich>
              </c:tx>
              <c:showLegendKey val="0"/>
              <c:showVal val="1"/>
              <c:showCatName val="1"/>
              <c:showSerName val="0"/>
              <c:showPercent val="1"/>
              <c:showBubbleSize val="0"/>
            </c:dLbl>
            <c:dLbl>
              <c:idx val="3"/>
              <c:layout>
                <c:manualLayout>
                  <c:x val="-0.16464448918424743"/>
                  <c:y val="0.1005922365214431"/>
                </c:manualLayout>
              </c:layout>
              <c:showLegendKey val="0"/>
              <c:showVal val="1"/>
              <c:showCatName val="1"/>
              <c:showSerName val="0"/>
              <c:showPercent val="1"/>
              <c:showBubbleSize val="0"/>
            </c:dLbl>
            <c:dLbl>
              <c:idx val="4"/>
              <c:layout>
                <c:manualLayout>
                  <c:x val="-0.2775761169073801"/>
                  <c:y val="4.0971891474314598E-2"/>
                </c:manualLayout>
              </c:layout>
              <c:tx>
                <c:rich>
                  <a:bodyPr/>
                  <a:lstStyle/>
                  <a:p>
                    <a:r>
                      <a:rPr lang="ru-RU" dirty="0"/>
                      <a:t>Дополнительное образование детей; </a:t>
                    </a:r>
                    <a:endParaRPr lang="ru-RU" dirty="0" smtClean="0"/>
                  </a:p>
                  <a:p>
                    <a:r>
                      <a:rPr lang="ru-RU" dirty="0" smtClean="0"/>
                      <a:t>114,5; </a:t>
                    </a:r>
                    <a:r>
                      <a:rPr lang="ru-RU" dirty="0"/>
                      <a:t>6%</a:t>
                    </a:r>
                  </a:p>
                </c:rich>
              </c:tx>
              <c:showLegendKey val="0"/>
              <c:showVal val="1"/>
              <c:showCatName val="1"/>
              <c:showSerName val="0"/>
              <c:showPercent val="1"/>
              <c:showBubbleSize val="0"/>
            </c:dLbl>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Лист1!$A$1:$E$1</c:f>
              <c:strCache>
                <c:ptCount val="5"/>
                <c:pt idx="0">
                  <c:v>Общее образование</c:v>
                </c:pt>
                <c:pt idx="1">
                  <c:v>Дошкольное образование</c:v>
                </c:pt>
                <c:pt idx="2">
                  <c:v>Другие вопросы в области образования</c:v>
                </c:pt>
                <c:pt idx="3">
                  <c:v>Молодежная политика</c:v>
                </c:pt>
                <c:pt idx="4">
                  <c:v>Дополнительное образование детей</c:v>
                </c:pt>
              </c:strCache>
            </c:strRef>
          </c:cat>
          <c:val>
            <c:numRef>
              <c:f>Лист1!$A$2:$E$2</c:f>
              <c:numCache>
                <c:formatCode>0.0</c:formatCode>
                <c:ptCount val="5"/>
                <c:pt idx="0">
                  <c:v>918.4</c:v>
                </c:pt>
                <c:pt idx="1">
                  <c:v>831.6</c:v>
                </c:pt>
                <c:pt idx="2">
                  <c:v>86</c:v>
                </c:pt>
                <c:pt idx="3">
                  <c:v>43.2</c:v>
                </c:pt>
                <c:pt idx="4">
                  <c:v>125.1</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71079853651113"/>
          <c:y val="0.21248312169071351"/>
          <c:w val="0.58078461313853069"/>
          <c:h val="0.49477284450715336"/>
        </c:manualLayout>
      </c:layout>
      <c:ofPieChart>
        <c:ofPieType val="bar"/>
        <c:varyColors val="1"/>
        <c:ser>
          <c:idx val="0"/>
          <c:order val="0"/>
          <c:spPr>
            <a:ln w="17693">
              <a:solidFill>
                <a:srgbClr val="000000"/>
              </a:solidFill>
              <a:prstDash val="solid"/>
            </a:ln>
          </c:spPr>
          <c:dPt>
            <c:idx val="0"/>
            <c:bubble3D val="0"/>
            <c:spPr>
              <a:solidFill>
                <a:srgbClr val="000080"/>
              </a:solidFill>
              <a:ln w="17693">
                <a:solidFill>
                  <a:srgbClr val="000000"/>
                </a:solidFill>
                <a:prstDash val="solid"/>
              </a:ln>
            </c:spPr>
          </c:dPt>
          <c:dPt>
            <c:idx val="1"/>
            <c:bubble3D val="0"/>
            <c:spPr>
              <a:solidFill>
                <a:srgbClr val="00B050"/>
              </a:solidFill>
              <a:ln w="17693">
                <a:solidFill>
                  <a:srgbClr val="000000"/>
                </a:solidFill>
                <a:prstDash val="solid"/>
              </a:ln>
              <a:scene3d>
                <a:camera prst="orthographicFront"/>
                <a:lightRig rig="threePt" dir="t"/>
              </a:scene3d>
              <a:sp3d prstMaterial="matte">
                <a:bevelT/>
              </a:sp3d>
            </c:spPr>
          </c:dPt>
          <c:dPt>
            <c:idx val="2"/>
            <c:bubble3D val="0"/>
            <c:spPr>
              <a:solidFill>
                <a:srgbClr val="FFFF00"/>
              </a:solidFill>
              <a:ln w="17693">
                <a:solidFill>
                  <a:srgbClr val="000000"/>
                </a:solidFill>
                <a:prstDash val="solid"/>
              </a:ln>
              <a:scene3d>
                <a:camera prst="orthographicFront"/>
                <a:lightRig rig="threePt" dir="t"/>
              </a:scene3d>
              <a:sp3d prstMaterial="matte">
                <a:bevelT/>
              </a:sp3d>
            </c:spPr>
          </c:dPt>
          <c:dPt>
            <c:idx val="3"/>
            <c:bubble3D val="0"/>
            <c:spPr>
              <a:solidFill>
                <a:srgbClr val="00FFFF"/>
              </a:solidFill>
              <a:ln w="17693">
                <a:solidFill>
                  <a:srgbClr val="000000"/>
                </a:solidFill>
                <a:prstDash val="solid"/>
              </a:ln>
            </c:spPr>
          </c:dPt>
          <c:dPt>
            <c:idx val="4"/>
            <c:bubble3D val="0"/>
            <c:spPr>
              <a:solidFill>
                <a:srgbClr val="660066"/>
              </a:solidFill>
              <a:ln w="17693">
                <a:solidFill>
                  <a:srgbClr val="000000"/>
                </a:solidFill>
                <a:prstDash val="solid"/>
              </a:ln>
            </c:spPr>
          </c:dPt>
          <c:dPt>
            <c:idx val="5"/>
            <c:bubble3D val="0"/>
            <c:spPr>
              <a:solidFill>
                <a:srgbClr val="FF8080"/>
              </a:solidFill>
              <a:ln w="17693">
                <a:solidFill>
                  <a:srgbClr val="000000"/>
                </a:solidFill>
                <a:prstDash val="solid"/>
              </a:ln>
            </c:spPr>
          </c:dPt>
          <c:dPt>
            <c:idx val="6"/>
            <c:bubble3D val="0"/>
            <c:spPr>
              <a:solidFill>
                <a:srgbClr val="00FF00"/>
              </a:solidFill>
              <a:ln w="17693">
                <a:solidFill>
                  <a:srgbClr val="000000"/>
                </a:solidFill>
                <a:prstDash val="solid"/>
              </a:ln>
              <a:scene3d>
                <a:camera prst="orthographicFront"/>
                <a:lightRig rig="threePt" dir="t"/>
              </a:scene3d>
              <a:sp3d>
                <a:bevelT/>
              </a:sp3d>
            </c:spPr>
          </c:dPt>
          <c:dPt>
            <c:idx val="7"/>
            <c:bubble3D val="0"/>
            <c:spPr>
              <a:solidFill>
                <a:schemeClr val="accent6">
                  <a:lumMod val="50000"/>
                </a:schemeClr>
              </a:solidFill>
              <a:ln w="17693">
                <a:solidFill>
                  <a:srgbClr val="000000"/>
                </a:solidFill>
                <a:prstDash val="solid"/>
              </a:ln>
              <a:scene3d>
                <a:camera prst="orthographicFront"/>
                <a:lightRig rig="threePt" dir="t"/>
              </a:scene3d>
              <a:sp3d>
                <a:bevelT/>
              </a:sp3d>
            </c:spPr>
          </c:dPt>
          <c:dPt>
            <c:idx val="8"/>
            <c:bubble3D val="0"/>
            <c:spPr>
              <a:solidFill>
                <a:srgbClr val="00B0F0"/>
              </a:solidFill>
              <a:ln w="17693">
                <a:solidFill>
                  <a:srgbClr val="000000"/>
                </a:solidFill>
                <a:prstDash val="solid"/>
              </a:ln>
              <a:scene3d>
                <a:camera prst="orthographicFront"/>
                <a:lightRig rig="threePt" dir="t"/>
              </a:scene3d>
              <a:sp3d>
                <a:bevelT/>
              </a:sp3d>
            </c:spPr>
          </c:dPt>
          <c:dPt>
            <c:idx val="9"/>
            <c:bubble3D val="0"/>
            <c:spPr>
              <a:solidFill>
                <a:schemeClr val="accent2">
                  <a:lumMod val="60000"/>
                  <a:lumOff val="40000"/>
                </a:schemeClr>
              </a:solidFill>
              <a:ln w="17693">
                <a:solidFill>
                  <a:srgbClr val="000000"/>
                </a:solidFill>
                <a:prstDash val="solid"/>
              </a:ln>
              <a:scene3d>
                <a:camera prst="orthographicFront"/>
                <a:lightRig rig="threePt" dir="t"/>
              </a:scene3d>
              <a:sp3d>
                <a:bevelT/>
              </a:sp3d>
            </c:spPr>
          </c:dPt>
          <c:dPt>
            <c:idx val="10"/>
            <c:bubble3D val="0"/>
            <c:spPr>
              <a:solidFill>
                <a:schemeClr val="accent1">
                  <a:lumMod val="60000"/>
                  <a:lumOff val="40000"/>
                </a:schemeClr>
              </a:solidFill>
              <a:ln w="17693">
                <a:solidFill>
                  <a:srgbClr val="000000"/>
                </a:solidFill>
                <a:prstDash val="solid"/>
              </a:ln>
              <a:scene3d>
                <a:camera prst="orthographicFront"/>
                <a:lightRig rig="threePt" dir="t"/>
              </a:scene3d>
              <a:sp3d>
                <a:bevelT/>
              </a:sp3d>
            </c:spPr>
          </c:dPt>
          <c:dLbls>
            <c:dLbl>
              <c:idx val="0"/>
              <c:delete val="1"/>
            </c:dLbl>
            <c:dLbl>
              <c:idx val="1"/>
              <c:layout>
                <c:manualLayout>
                  <c:x val="-6.1107613184175534E-2"/>
                  <c:y val="-3.5192223081941345E-3"/>
                </c:manualLayout>
              </c:layout>
              <c:tx>
                <c:rich>
                  <a:bodyPr/>
                  <a:lstStyle/>
                  <a:p>
                    <a:r>
                      <a:rPr lang="ru-RU" dirty="0" smtClean="0"/>
                      <a:t>Спорт высших достижений; </a:t>
                    </a:r>
                  </a:p>
                  <a:p>
                    <a:r>
                      <a:rPr lang="ru-RU" dirty="0" smtClean="0"/>
                      <a:t>2,6; 1,0%</a:t>
                    </a:r>
                    <a:endParaRPr lang="ru-RU" dirty="0"/>
                  </a:p>
                </c:rich>
              </c:tx>
              <c:showLegendKey val="0"/>
              <c:showVal val="1"/>
              <c:showCatName val="1"/>
              <c:showSerName val="0"/>
              <c:showPercent val="1"/>
              <c:showBubbleSize val="0"/>
            </c:dLbl>
            <c:dLbl>
              <c:idx val="2"/>
              <c:layout>
                <c:manualLayout>
                  <c:x val="-4.4581295880559597E-3"/>
                  <c:y val="-0.30242876974193256"/>
                </c:manualLayout>
              </c:layout>
              <c:tx>
                <c:rich>
                  <a:bodyPr/>
                  <a:lstStyle/>
                  <a:p>
                    <a:r>
                      <a:rPr lang="ru-RU" dirty="0"/>
                      <a:t>Другие вопросы в области физической культуры и спорта; </a:t>
                    </a:r>
                    <a:r>
                      <a:rPr lang="ru-RU" dirty="0" smtClean="0"/>
                      <a:t>14,2; 4%</a:t>
                    </a:r>
                    <a:endParaRPr lang="ru-RU" dirty="0"/>
                  </a:p>
                </c:rich>
              </c:tx>
              <c:showLegendKey val="0"/>
              <c:showVal val="1"/>
              <c:showCatName val="1"/>
              <c:showSerName val="0"/>
              <c:showPercent val="1"/>
              <c:showBubbleSize val="0"/>
            </c:dLbl>
            <c:dLbl>
              <c:idx val="3"/>
              <c:delete val="1"/>
            </c:dLbl>
            <c:dLbl>
              <c:idx val="4"/>
              <c:delete val="1"/>
            </c:dLbl>
            <c:dLbl>
              <c:idx val="5"/>
              <c:delete val="1"/>
            </c:dLbl>
            <c:dLbl>
              <c:idx val="6"/>
              <c:layout>
                <c:manualLayout>
                  <c:x val="-5.8975840972046903E-2"/>
                  <c:y val="-0.16136820505818275"/>
                </c:manualLayout>
              </c:layout>
              <c:tx>
                <c:rich>
                  <a:bodyPr/>
                  <a:lstStyle/>
                  <a:p>
                    <a:r>
                      <a:rPr lang="ru-RU" dirty="0"/>
                      <a:t>Спортивные мероприятия; </a:t>
                    </a:r>
                    <a:endParaRPr lang="ru-RU" dirty="0" smtClean="0"/>
                  </a:p>
                  <a:p>
                    <a:r>
                      <a:rPr lang="ru-RU" dirty="0" smtClean="0"/>
                      <a:t>6,3</a:t>
                    </a:r>
                    <a:endParaRPr lang="ru-RU" dirty="0"/>
                  </a:p>
                </c:rich>
              </c:tx>
              <c:showLegendKey val="0"/>
              <c:showVal val="1"/>
              <c:showCatName val="1"/>
              <c:showSerName val="0"/>
              <c:showPercent val="1"/>
              <c:showBubbleSize val="0"/>
            </c:dLbl>
            <c:dLbl>
              <c:idx val="7"/>
              <c:layout>
                <c:manualLayout>
                  <c:x val="7.1921757282984028E-2"/>
                  <c:y val="8.6705012668214163E-2"/>
                </c:manualLayout>
              </c:layout>
              <c:tx>
                <c:rich>
                  <a:bodyPr/>
                  <a:lstStyle/>
                  <a:p>
                    <a:r>
                      <a:rPr lang="ru-RU" dirty="0" smtClean="0"/>
                      <a:t>Адресно-инвестиционная </a:t>
                    </a:r>
                    <a:r>
                      <a:rPr lang="ru-RU" dirty="0"/>
                      <a:t>программа; </a:t>
                    </a:r>
                    <a:endParaRPr lang="ru-RU" dirty="0" smtClean="0"/>
                  </a:p>
                  <a:p>
                    <a:r>
                      <a:rPr lang="ru-RU" dirty="0" smtClean="0"/>
                      <a:t>70,5</a:t>
                    </a:r>
                    <a:endParaRPr lang="ru-RU" dirty="0"/>
                  </a:p>
                </c:rich>
              </c:tx>
              <c:showLegendKey val="0"/>
              <c:showVal val="1"/>
              <c:showCatName val="1"/>
              <c:showSerName val="0"/>
              <c:showPercent val="1"/>
              <c:showBubbleSize val="0"/>
            </c:dLbl>
            <c:dLbl>
              <c:idx val="8"/>
              <c:delete val="1"/>
            </c:dLbl>
            <c:dLbl>
              <c:idx val="9"/>
              <c:layout>
                <c:manualLayout>
                  <c:x val="5.8975840972046903E-2"/>
                  <c:y val="8.1888056984206453E-2"/>
                </c:manualLayout>
              </c:layout>
              <c:tx>
                <c:rich>
                  <a:bodyPr/>
                  <a:lstStyle/>
                  <a:p>
                    <a:r>
                      <a:rPr lang="ru-RU" dirty="0" smtClean="0"/>
                      <a:t>Содержание учреждений физической культуры и спорта; </a:t>
                    </a:r>
                  </a:p>
                  <a:p>
                    <a:r>
                      <a:rPr lang="ru-RU" dirty="0" smtClean="0"/>
                      <a:t>221,6</a:t>
                    </a:r>
                    <a:endParaRPr lang="ru-RU" dirty="0"/>
                  </a:p>
                </c:rich>
              </c:tx>
              <c:showLegendKey val="0"/>
              <c:showVal val="1"/>
              <c:showCatName val="1"/>
              <c:showSerName val="0"/>
              <c:showPercent val="1"/>
              <c:showBubbleSize val="0"/>
            </c:dLbl>
            <c:dLbl>
              <c:idx val="10"/>
              <c:layout>
                <c:manualLayout>
                  <c:x val="-0.24061214363193995"/>
                  <c:y val="-0.10209006569265547"/>
                </c:manualLayout>
              </c:layout>
              <c:tx>
                <c:rich>
                  <a:bodyPr/>
                  <a:lstStyle/>
                  <a:p>
                    <a:r>
                      <a:rPr lang="ru-RU" dirty="0" smtClean="0"/>
                      <a:t>Физическая культура; </a:t>
                    </a:r>
                  </a:p>
                  <a:p>
                    <a:r>
                      <a:rPr lang="ru-RU" dirty="0" smtClean="0"/>
                      <a:t>298,4; 95%</a:t>
                    </a:r>
                    <a:endParaRPr lang="ru-RU" dirty="0"/>
                  </a:p>
                </c:rich>
              </c:tx>
              <c:showLegendKey val="0"/>
              <c:showVal val="1"/>
              <c:showCatName val="1"/>
              <c:showSerName val="0"/>
              <c:showPercent val="1"/>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Лист5!$B$3:$B$12</c:f>
              <c:strCache>
                <c:ptCount val="9"/>
                <c:pt idx="0">
                  <c:v>Физическая культура</c:v>
                </c:pt>
                <c:pt idx="1">
                  <c:v>Спорт высших достижений</c:v>
                </c:pt>
                <c:pt idx="2">
                  <c:v>Другие вопросы в области физической культуры и спорта</c:v>
                </c:pt>
                <c:pt idx="6">
                  <c:v>Спортивные мероприятия</c:v>
                </c:pt>
                <c:pt idx="7">
                  <c:v>Адресно- инвестиционная программа</c:v>
                </c:pt>
                <c:pt idx="8">
                  <c:v>Содержание учреждений физической культуры и спорта</c:v>
                </c:pt>
              </c:strCache>
            </c:strRef>
          </c:cat>
          <c:val>
            <c:numRef>
              <c:f>Лист5!$C$3:$C$12</c:f>
              <c:numCache>
                <c:formatCode>0.0</c:formatCode>
                <c:ptCount val="10"/>
                <c:pt idx="1">
                  <c:v>2.6</c:v>
                </c:pt>
                <c:pt idx="2" formatCode="General">
                  <c:v>14.2</c:v>
                </c:pt>
                <c:pt idx="6">
                  <c:v>6.3</c:v>
                </c:pt>
                <c:pt idx="7" formatCode="General">
                  <c:v>70.5</c:v>
                </c:pt>
                <c:pt idx="8" formatCode="General">
                  <c:v>221.6</c:v>
                </c:pt>
              </c:numCache>
            </c:numRef>
          </c:val>
        </c:ser>
        <c:dLbls>
          <c:showLegendKey val="0"/>
          <c:showVal val="1"/>
          <c:showCatName val="0"/>
          <c:showSerName val="0"/>
          <c:showPercent val="0"/>
          <c:showBubbleSize val="0"/>
          <c:showLeaderLines val="1"/>
        </c:dLbls>
        <c:gapWidth val="100"/>
        <c:secondPieSize val="75"/>
        <c:serLines>
          <c:spPr>
            <a:ln w="4424">
              <a:solidFill>
                <a:srgbClr val="000000"/>
              </a:solidFill>
              <a:prstDash val="solid"/>
            </a:ln>
            <a:effectLst>
              <a:outerShdw blurRad="50800" dist="38100" dir="2700000" algn="tl" rotWithShape="0">
                <a:prstClr val="black">
                  <a:alpha val="40000"/>
                </a:prstClr>
              </a:outerShdw>
            </a:effectLst>
          </c:spPr>
        </c:serLines>
      </c:ofPieChart>
      <c:spPr>
        <a:noFill/>
        <a:ln w="25400">
          <a:noFill/>
        </a:ln>
        <a:scene3d>
          <a:camera prst="orthographicFront"/>
          <a:lightRig rig="threePt" dir="t"/>
        </a:scene3d>
        <a:sp3d>
          <a:bevelT/>
        </a:sp3d>
      </c:spPr>
    </c:plotArea>
    <c:plotVisOnly val="1"/>
    <c:dispBlanksAs val="zero"/>
    <c:showDLblsOverMax val="0"/>
  </c:chart>
  <c:spPr>
    <a:noFill/>
    <a:ln>
      <a:noFill/>
    </a:ln>
  </c:spPr>
  <c:txPr>
    <a:bodyPr/>
    <a:lstStyle/>
    <a:p>
      <a:pPr>
        <a:defRPr sz="167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dirty="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230"/>
      <c:rAngAx val="0"/>
      <c:perspective val="30"/>
    </c:view3D>
    <c:floor>
      <c:thickness val="0"/>
    </c:floor>
    <c:sideWall>
      <c:thickness val="0"/>
    </c:sideWall>
    <c:backWall>
      <c:thickness val="0"/>
    </c:backWall>
    <c:plotArea>
      <c:layout>
        <c:manualLayout>
          <c:layoutTarget val="inner"/>
          <c:xMode val="edge"/>
          <c:yMode val="edge"/>
          <c:x val="6.8241388402065842E-4"/>
          <c:y val="0.20030863894440001"/>
          <c:w val="0.43707043390973743"/>
          <c:h val="0.39145815227442721"/>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bg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chemeClr val="accent3">
                  <a:lumMod val="75000"/>
                </a:schemeClr>
              </a:solidFill>
              <a:scene3d>
                <a:camera prst="orthographicFront"/>
                <a:lightRig rig="threePt" dir="t"/>
              </a:scene3d>
              <a:sp3d prstMaterial="plastic">
                <a:bevelT w="139700" h="139700" prst="divot"/>
                <a:bevelB w="139700" h="139700" prst="divot"/>
              </a:sp3d>
            </c:spPr>
          </c:dPt>
          <c:dPt>
            <c:idx val="4"/>
            <c:bubble3D val="0"/>
            <c:spPr>
              <a:solidFill>
                <a:srgbClr val="7030A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6.2711554338481272E-3"/>
                  <c:y val="-0.13451612876827571"/>
                </c:manualLayout>
              </c:layout>
              <c:tx>
                <c:rich>
                  <a:bodyPr/>
                  <a:lstStyle/>
                  <a:p>
                    <a:r>
                      <a:rPr lang="ru-RU" dirty="0"/>
                      <a:t>Культурно-досуговые учреждения(ДК, ОКЦ); </a:t>
                    </a:r>
                    <a:r>
                      <a:rPr lang="ru-RU" dirty="0" smtClean="0"/>
                      <a:t>50,7; </a:t>
                    </a:r>
                    <a:r>
                      <a:rPr lang="ru-RU" dirty="0"/>
                      <a:t>37%</a:t>
                    </a:r>
                  </a:p>
                </c:rich>
              </c:tx>
              <c:showLegendKey val="0"/>
              <c:showVal val="1"/>
              <c:showCatName val="1"/>
              <c:showSerName val="0"/>
              <c:showPercent val="1"/>
              <c:showBubbleSize val="0"/>
            </c:dLbl>
            <c:dLbl>
              <c:idx val="1"/>
              <c:layout>
                <c:manualLayout>
                  <c:x val="-5.1524826325203388E-2"/>
                  <c:y val="-9.237748142765255E-2"/>
                </c:manualLayout>
              </c:layout>
              <c:tx>
                <c:rich>
                  <a:bodyPr/>
                  <a:lstStyle/>
                  <a:p>
                    <a:r>
                      <a:rPr lang="ru-RU" dirty="0"/>
                      <a:t>Центральная библиотечная система; </a:t>
                    </a:r>
                    <a:r>
                      <a:rPr lang="ru-RU" dirty="0" smtClean="0"/>
                      <a:t>32,1; </a:t>
                    </a:r>
                    <a:r>
                      <a:rPr lang="ru-RU" dirty="0"/>
                      <a:t>23%</a:t>
                    </a:r>
                  </a:p>
                </c:rich>
              </c:tx>
              <c:showLegendKey val="0"/>
              <c:showVal val="1"/>
              <c:showCatName val="1"/>
              <c:showSerName val="0"/>
              <c:showPercent val="1"/>
              <c:showBubbleSize val="0"/>
            </c:dLbl>
            <c:dLbl>
              <c:idx val="2"/>
              <c:layout>
                <c:manualLayout>
                  <c:x val="-4.9467992083329776E-2"/>
                  <c:y val="6.8551970657409547E-2"/>
                </c:manualLayout>
              </c:layout>
              <c:tx>
                <c:rich>
                  <a:bodyPr/>
                  <a:lstStyle/>
                  <a:p>
                    <a:r>
                      <a:rPr lang="ru-RU" dirty="0"/>
                      <a:t>Учреждения исполнительского  искусства(театры, оркестр); </a:t>
                    </a:r>
                    <a:endParaRPr lang="ru-RU" dirty="0" smtClean="0"/>
                  </a:p>
                  <a:p>
                    <a:r>
                      <a:rPr lang="ru-RU" dirty="0" smtClean="0"/>
                      <a:t>46,2; </a:t>
                    </a:r>
                    <a:r>
                      <a:rPr lang="ru-RU" dirty="0"/>
                      <a:t>33%</a:t>
                    </a:r>
                  </a:p>
                </c:rich>
              </c:tx>
              <c:showLegendKey val="0"/>
              <c:showVal val="1"/>
              <c:showCatName val="1"/>
              <c:showSerName val="0"/>
              <c:showPercent val="1"/>
              <c:showBubbleSize val="0"/>
            </c:dLbl>
            <c:dLbl>
              <c:idx val="3"/>
              <c:layout>
                <c:manualLayout>
                  <c:x val="7.1212827811474814E-3"/>
                  <c:y val="9.1385237704770458E-2"/>
                </c:manualLayout>
              </c:layout>
              <c:tx>
                <c:rich>
                  <a:bodyPr/>
                  <a:lstStyle/>
                  <a:p>
                    <a:r>
                      <a:rPr lang="ru-RU" dirty="0"/>
                      <a:t>Прочие(АУП, ЦБ); </a:t>
                    </a:r>
                    <a:endParaRPr lang="ru-RU" dirty="0" smtClean="0"/>
                  </a:p>
                  <a:p>
                    <a:r>
                      <a:rPr lang="ru-RU" dirty="0" smtClean="0"/>
                      <a:t>9,0</a:t>
                    </a:r>
                    <a:r>
                      <a:rPr lang="ru-RU" dirty="0"/>
                      <a:t>; 7%</a:t>
                    </a:r>
                  </a:p>
                </c:rich>
              </c:tx>
              <c:showLegendKey val="0"/>
              <c:showVal val="1"/>
              <c:showCatName val="1"/>
              <c:showSerName val="0"/>
              <c:showPercent val="1"/>
              <c:showBubbleSize val="0"/>
            </c:dLbl>
            <c:txPr>
              <a:bodyPr/>
              <a:lstStyle/>
              <a:p>
                <a:pPr>
                  <a:defRPr sz="1100" b="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Лист1!$A$1:$D$1</c:f>
              <c:strCache>
                <c:ptCount val="4"/>
                <c:pt idx="0">
                  <c:v>Культурно-досуговые учреждения(ДК, ОКЦ)</c:v>
                </c:pt>
                <c:pt idx="1">
                  <c:v>Центральная библиотечная система</c:v>
                </c:pt>
                <c:pt idx="2">
                  <c:v>Учреждения исполнительского  искусства(театры, оркестр)</c:v>
                </c:pt>
                <c:pt idx="3">
                  <c:v>Прочие(АУП, ЦБ)</c:v>
                </c:pt>
              </c:strCache>
            </c:strRef>
          </c:cat>
          <c:val>
            <c:numRef>
              <c:f>Лист1!$A$2:$D$2</c:f>
              <c:numCache>
                <c:formatCode>0.0</c:formatCode>
                <c:ptCount val="4"/>
                <c:pt idx="0">
                  <c:v>50.9</c:v>
                </c:pt>
                <c:pt idx="1">
                  <c:v>32.200000000000003</c:v>
                </c:pt>
                <c:pt idx="2">
                  <c:v>44.5</c:v>
                </c:pt>
                <c:pt idx="3">
                  <c:v>9</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40"/>
      <c:rAngAx val="0"/>
      <c:perspective val="30"/>
    </c:view3D>
    <c:floor>
      <c:thickness val="0"/>
    </c:floor>
    <c:sideWall>
      <c:thickness val="0"/>
    </c:sideWall>
    <c:backWall>
      <c:thickness val="0"/>
    </c:backWall>
    <c:plotArea>
      <c:layout>
        <c:manualLayout>
          <c:layoutTarget val="inner"/>
          <c:xMode val="edge"/>
          <c:yMode val="edge"/>
          <c:x val="0.10327460189423307"/>
          <c:y val="0.23668408923892248"/>
          <c:w val="0.74125915167772893"/>
          <c:h val="0.65907753658412838"/>
        </c:manualLayout>
      </c:layout>
      <c:pie3DChart>
        <c:varyColors val="1"/>
        <c:ser>
          <c:idx val="0"/>
          <c:order val="0"/>
          <c:spPr>
            <a:ln w="19050">
              <a:solidFill>
                <a:schemeClr val="bg1"/>
              </a:solidFill>
            </a:ln>
            <a:scene3d>
              <a:camera prst="orthographicFront"/>
              <a:lightRig rig="threePt" dir="t"/>
            </a:scene3d>
            <a:sp3d prstMaterial="plastic">
              <a:bevelT w="139700" h="139700" prst="divot"/>
              <a:bevelB w="139700" h="139700" prst="divot"/>
            </a:sp3d>
          </c:spPr>
          <c:explosion val="1"/>
          <c:dPt>
            <c:idx val="0"/>
            <c:bubble3D val="0"/>
            <c:explosion val="2"/>
            <c:spPr>
              <a:solidFill>
                <a:srgbClr val="004C22"/>
              </a:solidFill>
              <a:ln w="19050">
                <a:solidFill>
                  <a:schemeClr val="bg1"/>
                </a:solidFill>
              </a:ln>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explosion val="2"/>
            <c:spPr>
              <a:solidFill>
                <a:srgbClr val="FF0000"/>
              </a:solidFill>
              <a:ln w="19050">
                <a:solidFill>
                  <a:schemeClr val="bg1"/>
                </a:solidFill>
              </a:ln>
              <a:scene3d>
                <a:camera prst="orthographicFront"/>
                <a:lightRig rig="threePt" dir="t"/>
              </a:scene3d>
              <a:sp3d prstMaterial="plastic">
                <a:bevelT w="139700" h="139700" prst="divot"/>
                <a:bevelB w="139700" h="139700" prst="divot"/>
              </a:sp3d>
            </c:spPr>
          </c:dPt>
          <c:dPt>
            <c:idx val="2"/>
            <c:bubble3D val="0"/>
            <c:explosion val="2"/>
            <c:spPr>
              <a:solidFill>
                <a:schemeClr val="tx2"/>
              </a:solidFill>
              <a:ln w="19050">
                <a:solidFill>
                  <a:schemeClr val="bg1"/>
                </a:solidFill>
              </a:ln>
              <a:scene3d>
                <a:camera prst="orthographicFront"/>
                <a:lightRig rig="threePt" dir="t"/>
              </a:scene3d>
              <a:sp3d prstMaterial="plastic">
                <a:bevelT w="139700" h="139700" prst="divot"/>
                <a:bevelB w="139700" h="139700" prst="divot"/>
              </a:sp3d>
            </c:spPr>
          </c:dPt>
          <c:dPt>
            <c:idx val="3"/>
            <c:bubble3D val="0"/>
            <c:explosion val="4"/>
            <c:spPr>
              <a:solidFill>
                <a:srgbClr val="FFFF00"/>
              </a:solidFill>
              <a:ln w="19050">
                <a:solidFill>
                  <a:schemeClr val="bg1"/>
                </a:solidFill>
              </a:ln>
              <a:scene3d>
                <a:camera prst="orthographicFront"/>
                <a:lightRig rig="threePt" dir="t"/>
              </a:scene3d>
              <a:sp3d prstMaterial="plastic">
                <a:bevelT w="139700" h="139700" prst="divot"/>
                <a:bevelB w="139700" h="139700" prst="divot"/>
              </a:sp3d>
            </c:spPr>
          </c:dPt>
          <c:dPt>
            <c:idx val="4"/>
            <c:bubble3D val="0"/>
            <c:explosion val="3"/>
            <c:spPr>
              <a:solidFill>
                <a:srgbClr val="00B050"/>
              </a:solidFill>
              <a:ln w="19050">
                <a:solidFill>
                  <a:schemeClr val="bg1"/>
                </a:solidFill>
              </a:ln>
              <a:scene3d>
                <a:camera prst="orthographicFront"/>
                <a:lightRig rig="threePt" dir="t"/>
              </a:scene3d>
              <a:sp3d prstMaterial="plastic">
                <a:bevelT w="139700" h="139700" prst="divot"/>
                <a:bevelB w="139700" h="139700" prst="divot"/>
              </a:sp3d>
            </c:spPr>
          </c:dPt>
          <c:dPt>
            <c:idx val="5"/>
            <c:bubble3D val="0"/>
            <c:explosion val="0"/>
            <c:spPr>
              <a:solidFill>
                <a:schemeClr val="accent6">
                  <a:lumMod val="50000"/>
                </a:schemeClr>
              </a:solidFill>
              <a:ln w="22225">
                <a:solidFill>
                  <a:srgbClr val="FF0000"/>
                </a:solidFill>
              </a:ln>
              <a:effectLst>
                <a:outerShdw blurRad="40000" dist="23000" dir="5400000" rotWithShape="0">
                  <a:schemeClr val="bg1">
                    <a:alpha val="35000"/>
                  </a:schemeClr>
                </a:outerShdw>
              </a:effectLst>
              <a:scene3d>
                <a:camera prst="orthographicFront"/>
                <a:lightRig rig="threePt" dir="t"/>
              </a:scene3d>
              <a:sp3d prstMaterial="plastic">
                <a:bevelT w="139700" h="139700" prst="divot"/>
                <a:bevelB w="139700" h="139700" prst="divot"/>
              </a:sp3d>
            </c:spPr>
          </c:dPt>
          <c:dPt>
            <c:idx val="6"/>
            <c:bubble3D val="0"/>
            <c:spPr>
              <a:solidFill>
                <a:srgbClr val="7030A0"/>
              </a:solidFill>
              <a:ln w="19050">
                <a:solidFill>
                  <a:schemeClr val="bg1"/>
                </a:solidFill>
              </a:ln>
              <a:scene3d>
                <a:camera prst="orthographicFront"/>
                <a:lightRig rig="threePt" dir="t"/>
              </a:scene3d>
              <a:sp3d prstMaterial="plastic">
                <a:bevelT w="139700" h="139700" prst="divot"/>
                <a:bevelB w="139700" h="139700" prst="divot"/>
              </a:sp3d>
            </c:spPr>
          </c:dPt>
          <c:dPt>
            <c:idx val="7"/>
            <c:bubble3D val="0"/>
            <c:spPr>
              <a:solidFill>
                <a:srgbClr val="FFC000"/>
              </a:solidFill>
              <a:ln w="19050">
                <a:solidFill>
                  <a:schemeClr val="bg1"/>
                </a:solidFill>
              </a:ln>
              <a:scene3d>
                <a:camera prst="orthographicFront"/>
                <a:lightRig rig="threePt" dir="t"/>
              </a:scene3d>
              <a:sp3d prstMaterial="plastic">
                <a:bevelT w="139700" h="139700" prst="divot"/>
                <a:bevelB w="139700" h="139700" prst="divot"/>
              </a:sp3d>
            </c:spPr>
          </c:dPt>
          <c:dPt>
            <c:idx val="8"/>
            <c:bubble3D val="0"/>
            <c:spPr>
              <a:solidFill>
                <a:srgbClr val="180371"/>
              </a:solidFill>
              <a:ln w="19050">
                <a:solidFill>
                  <a:schemeClr val="bg1"/>
                </a:solidFill>
              </a:ln>
              <a:scene3d>
                <a:camera prst="orthographicFront"/>
                <a:lightRig rig="threePt" dir="t"/>
              </a:scene3d>
              <a:sp3d prstMaterial="plastic">
                <a:bevelT w="139700" h="139700" prst="divot"/>
                <a:bevelB w="139700" h="139700" prst="divot"/>
              </a:sp3d>
            </c:spPr>
          </c:dPt>
          <c:dLbls>
            <c:dLbl>
              <c:idx val="0"/>
              <c:layout>
                <c:manualLayout>
                  <c:x val="5.7369071082477054E-3"/>
                  <c:y val="-4.4295191893798415E-2"/>
                </c:manualLayout>
              </c:layout>
              <c:tx>
                <c:rich>
                  <a:bodyPr/>
                  <a:lstStyle/>
                  <a:p>
                    <a:r>
                      <a:rPr lang="ru-RU" dirty="0"/>
                      <a:t>Благоустройство; </a:t>
                    </a:r>
                    <a:r>
                      <a:rPr lang="ru-RU" dirty="0" smtClean="0"/>
                      <a:t>97,6; </a:t>
                    </a:r>
                    <a:r>
                      <a:rPr lang="ru-RU" dirty="0"/>
                      <a:t>22%</a:t>
                    </a:r>
                  </a:p>
                </c:rich>
              </c:tx>
              <c:showLegendKey val="0"/>
              <c:showVal val="1"/>
              <c:showCatName val="1"/>
              <c:showSerName val="0"/>
              <c:showPercent val="1"/>
              <c:showBubbleSize val="0"/>
            </c:dLbl>
            <c:dLbl>
              <c:idx val="1"/>
              <c:layout>
                <c:manualLayout>
                  <c:x val="-7.9323465807730559E-2"/>
                  <c:y val="0.16091533562797367"/>
                </c:manualLayout>
              </c:layout>
              <c:tx>
                <c:rich>
                  <a:bodyPr/>
                  <a:lstStyle/>
                  <a:p>
                    <a:r>
                      <a:rPr lang="ru-RU" dirty="0"/>
                      <a:t>Жилищное хозяйство; </a:t>
                    </a:r>
                    <a:endParaRPr lang="ru-RU" dirty="0" smtClean="0"/>
                  </a:p>
                  <a:p>
                    <a:r>
                      <a:rPr lang="ru-RU" dirty="0" smtClean="0"/>
                      <a:t>6,4; </a:t>
                    </a:r>
                    <a:r>
                      <a:rPr lang="ru-RU" dirty="0"/>
                      <a:t>1%</a:t>
                    </a:r>
                  </a:p>
                </c:rich>
              </c:tx>
              <c:showLegendKey val="0"/>
              <c:showVal val="1"/>
              <c:showCatName val="1"/>
              <c:showSerName val="0"/>
              <c:showPercent val="1"/>
              <c:showBubbleSize val="0"/>
            </c:dLbl>
            <c:dLbl>
              <c:idx val="2"/>
              <c:layout>
                <c:manualLayout>
                  <c:x val="7.5143767818072055E-2"/>
                  <c:y val="0.12822264394285332"/>
                </c:manualLayout>
              </c:layout>
              <c:tx>
                <c:rich>
                  <a:bodyPr/>
                  <a:lstStyle/>
                  <a:p>
                    <a:pPr>
                      <a:defRPr sz="1400" b="1">
                        <a:latin typeface="Times New Roman" panose="02020603050405020304" pitchFamily="18" charset="0"/>
                        <a:cs typeface="Times New Roman" panose="02020603050405020304" pitchFamily="18" charset="0"/>
                      </a:defRPr>
                    </a:pPr>
                    <a:r>
                      <a:rPr lang="ru-RU" dirty="0"/>
                      <a:t>Дорожное хозяйство; </a:t>
                    </a:r>
                    <a:endParaRPr lang="ru-RU" dirty="0" smtClean="0"/>
                  </a:p>
                  <a:p>
                    <a:pPr>
                      <a:defRPr sz="1400" b="1">
                        <a:latin typeface="Times New Roman" panose="02020603050405020304" pitchFamily="18" charset="0"/>
                        <a:cs typeface="Times New Roman" panose="02020603050405020304" pitchFamily="18" charset="0"/>
                      </a:defRPr>
                    </a:pPr>
                    <a:r>
                      <a:rPr lang="ru-RU" dirty="0" smtClean="0"/>
                      <a:t>218,0; </a:t>
                    </a:r>
                    <a:r>
                      <a:rPr lang="ru-RU" dirty="0"/>
                      <a:t>58%</a:t>
                    </a:r>
                  </a:p>
                </c:rich>
              </c:tx>
              <c:spPr>
                <a:solidFill>
                  <a:schemeClr val="bg1"/>
                </a:solidFill>
              </c:spPr>
              <c:showLegendKey val="0"/>
              <c:showVal val="1"/>
              <c:showCatName val="1"/>
              <c:showSerName val="0"/>
              <c:showPercent val="1"/>
              <c:showBubbleSize val="0"/>
            </c:dLbl>
            <c:dLbl>
              <c:idx val="3"/>
              <c:layout>
                <c:manualLayout>
                  <c:x val="-5.8611062702276333E-2"/>
                  <c:y val="-4.0010540287959355E-2"/>
                </c:manualLayout>
              </c:layout>
              <c:tx>
                <c:rich>
                  <a:bodyPr/>
                  <a:lstStyle/>
                  <a:p>
                    <a:r>
                      <a:rPr lang="ru-RU" dirty="0"/>
                      <a:t>Другие вопросы в области городского хозяйства; </a:t>
                    </a:r>
                    <a:endParaRPr lang="ru-RU" dirty="0" smtClean="0"/>
                  </a:p>
                  <a:p>
                    <a:r>
                      <a:rPr lang="ru-RU" dirty="0" smtClean="0"/>
                      <a:t>50,3</a:t>
                    </a:r>
                    <a:r>
                      <a:rPr lang="ru-RU" dirty="0"/>
                      <a:t>; 12%</a:t>
                    </a:r>
                  </a:p>
                </c:rich>
              </c:tx>
              <c:showLegendKey val="0"/>
              <c:showVal val="1"/>
              <c:showCatName val="1"/>
              <c:showSerName val="0"/>
              <c:showPercent val="1"/>
              <c:showBubbleSize val="0"/>
            </c:dLbl>
            <c:dLbl>
              <c:idx val="4"/>
              <c:layout>
                <c:manualLayout>
                  <c:x val="-0.13390662806916473"/>
                  <c:y val="-0.13939551284884016"/>
                </c:manualLayout>
              </c:layout>
              <c:tx>
                <c:rich>
                  <a:bodyPr/>
                  <a:lstStyle/>
                  <a:p>
                    <a:r>
                      <a:rPr lang="ru-RU" dirty="0" smtClean="0"/>
                      <a:t>Коммунальное  хозяйство</a:t>
                    </a:r>
                    <a:r>
                      <a:rPr lang="ru-RU" dirty="0"/>
                      <a:t>; </a:t>
                    </a:r>
                    <a:endParaRPr lang="ru-RU" dirty="0" smtClean="0"/>
                  </a:p>
                  <a:p>
                    <a:r>
                      <a:rPr lang="ru-RU" dirty="0" smtClean="0"/>
                      <a:t>26,5</a:t>
                    </a:r>
                    <a:r>
                      <a:rPr lang="ru-RU" dirty="0"/>
                      <a:t>; 6%</a:t>
                    </a:r>
                  </a:p>
                </c:rich>
              </c:tx>
              <c:showLegendKey val="0"/>
              <c:showVal val="1"/>
              <c:showCatName val="1"/>
              <c:showSerName val="0"/>
              <c:showPercent val="1"/>
              <c:showBubbleSize val="0"/>
            </c:dLbl>
            <c:dLbl>
              <c:idx val="5"/>
              <c:layout>
                <c:manualLayout>
                  <c:x val="1.2334770872387706E-2"/>
                  <c:y val="-0.21196862791310481"/>
                </c:manualLayout>
              </c:layout>
              <c:tx>
                <c:rich>
                  <a:bodyPr/>
                  <a:lstStyle/>
                  <a:p>
                    <a:r>
                      <a:rPr lang="ru-RU" dirty="0"/>
                      <a:t>Водное хозяйство; </a:t>
                    </a:r>
                    <a:r>
                      <a:rPr lang="ru-RU" dirty="0" smtClean="0"/>
                      <a:t>3,5; </a:t>
                    </a:r>
                    <a:r>
                      <a:rPr lang="ru-RU" dirty="0"/>
                      <a:t>1%</a:t>
                    </a:r>
                  </a:p>
                </c:rich>
              </c:tx>
              <c:showLegendKey val="0"/>
              <c:showVal val="1"/>
              <c:showCatName val="1"/>
              <c:showSerName val="0"/>
              <c:showPercent val="1"/>
              <c:showBubbleSize val="0"/>
            </c:dLbl>
            <c:dLbl>
              <c:idx val="6"/>
              <c:layout>
                <c:manualLayout>
                  <c:x val="0.15520515978104679"/>
                  <c:y val="-9.3919448631644753E-2"/>
                </c:manualLayout>
              </c:layout>
              <c:tx>
                <c:rich>
                  <a:bodyPr/>
                  <a:lstStyle/>
                  <a:p>
                    <a:r>
                      <a:rPr lang="ru-RU" dirty="0"/>
                      <a:t>Сельское хозяйство; </a:t>
                    </a:r>
                    <a:endParaRPr lang="ru-RU" dirty="0" smtClean="0"/>
                  </a:p>
                  <a:p>
                    <a:r>
                      <a:rPr lang="ru-RU" dirty="0" smtClean="0"/>
                      <a:t>0,2</a:t>
                    </a:r>
                    <a:r>
                      <a:rPr lang="ru-RU" dirty="0"/>
                      <a:t>; 0%</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Лист1!$A$1:$G$1</c:f>
              <c:strCache>
                <c:ptCount val="7"/>
                <c:pt idx="0">
                  <c:v>Благоустройство</c:v>
                </c:pt>
                <c:pt idx="1">
                  <c:v>Жилищное хозяйство</c:v>
                </c:pt>
                <c:pt idx="2">
                  <c:v>Дорожное хозяйство</c:v>
                </c:pt>
                <c:pt idx="3">
                  <c:v>Другие вопросы в области городского хозяйства</c:v>
                </c:pt>
                <c:pt idx="4">
                  <c:v>Коммунальное хозяйство</c:v>
                </c:pt>
                <c:pt idx="5">
                  <c:v>Водное хозяйство</c:v>
                </c:pt>
                <c:pt idx="6">
                  <c:v>Сельское хозяйство</c:v>
                </c:pt>
              </c:strCache>
            </c:strRef>
          </c:cat>
          <c:val>
            <c:numRef>
              <c:f>Лист1!$A$2:$G$2</c:f>
              <c:numCache>
                <c:formatCode>General</c:formatCode>
                <c:ptCount val="7"/>
                <c:pt idx="0">
                  <c:v>91.9</c:v>
                </c:pt>
                <c:pt idx="1">
                  <c:v>2</c:v>
                </c:pt>
                <c:pt idx="2">
                  <c:v>235.8</c:v>
                </c:pt>
                <c:pt idx="3">
                  <c:v>50.3</c:v>
                </c:pt>
                <c:pt idx="4" formatCode="0.0">
                  <c:v>26.5</c:v>
                </c:pt>
                <c:pt idx="5">
                  <c:v>2.4</c:v>
                </c:pt>
                <c:pt idx="6" formatCode="0.0">
                  <c:v>0.2</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0"/>
      <c:depthPercent val="100"/>
      <c:rAngAx val="1"/>
    </c:view3D>
    <c:floor>
      <c:thickness val="0"/>
    </c:floor>
    <c:sideWall>
      <c:thickness val="0"/>
    </c:sideWall>
    <c:backWall>
      <c:thickness val="0"/>
      <c:spPr>
        <a:scene3d>
          <a:camera prst="orthographicFront"/>
          <a:lightRig rig="threePt" dir="t"/>
        </a:scene3d>
        <a:sp3d prstMaterial="matte"/>
      </c:spPr>
    </c:backWall>
    <c:plotArea>
      <c:layout>
        <c:manualLayout>
          <c:layoutTarget val="inner"/>
          <c:xMode val="edge"/>
          <c:yMode val="edge"/>
          <c:x val="0"/>
          <c:y val="7.9386459182461695E-3"/>
          <c:w val="0.99828707349081369"/>
          <c:h val="0.82642943443365768"/>
        </c:manualLayout>
      </c:layout>
      <c:bar3DChart>
        <c:barDir val="col"/>
        <c:grouping val="stacked"/>
        <c:varyColors val="0"/>
        <c:ser>
          <c:idx val="0"/>
          <c:order val="0"/>
          <c:spPr>
            <a:scene3d>
              <a:camera prst="orthographicFront"/>
              <a:lightRig rig="threePt" dir="t"/>
            </a:scene3d>
            <a:sp3d>
              <a:bevelT/>
            </a:sp3d>
          </c:spPr>
          <c:invertIfNegative val="0"/>
          <c:dLbls>
            <c:dLbl>
              <c:idx val="0"/>
              <c:layout/>
              <c:tx>
                <c:rich>
                  <a:bodyPr/>
                  <a:lstStyle/>
                  <a:p>
                    <a:r>
                      <a:rPr lang="ru-RU" sz="1600" b="1" dirty="0" smtClean="0">
                        <a:latin typeface="Times New Roman" panose="02020603050405020304" pitchFamily="18" charset="0"/>
                        <a:cs typeface="Times New Roman" panose="02020603050405020304" pitchFamily="18" charset="0"/>
                      </a:rPr>
                      <a:t>5</a:t>
                    </a:r>
                    <a:r>
                      <a:rPr lang="en-US" sz="1600" b="1" dirty="0" smtClean="0">
                        <a:latin typeface="Times New Roman" panose="02020603050405020304" pitchFamily="18" charset="0"/>
                        <a:cs typeface="Times New Roman" panose="02020603050405020304" pitchFamily="18" charset="0"/>
                      </a:rPr>
                      <a:t>0,0</a:t>
                    </a:r>
                    <a:endParaRPr lang="en-US" dirty="0"/>
                  </a:p>
                </c:rich>
              </c:tx>
              <c:showLegendKey val="0"/>
              <c:showVal val="1"/>
              <c:showCatName val="0"/>
              <c:showSerName val="0"/>
              <c:showPercent val="0"/>
              <c:showBubbleSize val="0"/>
            </c:dLbl>
            <c:dLbl>
              <c:idx val="1"/>
              <c:layout>
                <c:manualLayout>
                  <c:x val="0"/>
                  <c:y val="2.2871511428924737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01.01.2011</c:v>
                </c:pt>
                <c:pt idx="1">
                  <c:v>на 01.01.2012</c:v>
                </c:pt>
                <c:pt idx="2">
                  <c:v>на 01.01.2013</c:v>
                </c:pt>
                <c:pt idx="3">
                  <c:v>на 01.01.2014</c:v>
                </c:pt>
                <c:pt idx="4">
                  <c:v>на 01.01.2015</c:v>
                </c:pt>
                <c:pt idx="5">
                  <c:v> на 01.01.2016</c:v>
                </c:pt>
                <c:pt idx="6">
                  <c:v>прогноз           на 01.01.2017</c:v>
                </c:pt>
                <c:pt idx="7">
                  <c:v>прогноз           на 01.01.2018</c:v>
                </c:pt>
                <c:pt idx="8">
                  <c:v>прогноз           на 01.01.2019</c:v>
                </c:pt>
              </c:strCache>
            </c:strRef>
          </c:cat>
          <c:val>
            <c:numRef>
              <c:f>Лист1!$A$2:$I$2</c:f>
              <c:numCache>
                <c:formatCode>0.0</c:formatCode>
                <c:ptCount val="9"/>
                <c:pt idx="0">
                  <c:v>155</c:v>
                </c:pt>
                <c:pt idx="1">
                  <c:v>356</c:v>
                </c:pt>
                <c:pt idx="2">
                  <c:v>546</c:v>
                </c:pt>
                <c:pt idx="3">
                  <c:v>741</c:v>
                </c:pt>
                <c:pt idx="4">
                  <c:v>1070</c:v>
                </c:pt>
                <c:pt idx="5">
                  <c:v>1200</c:v>
                </c:pt>
                <c:pt idx="6">
                  <c:v>1100</c:v>
                </c:pt>
                <c:pt idx="7">
                  <c:v>1225</c:v>
                </c:pt>
                <c:pt idx="8">
                  <c:v>1175</c:v>
                </c:pt>
              </c:numCache>
            </c:numRef>
          </c:val>
        </c:ser>
        <c:ser>
          <c:idx val="1"/>
          <c:order val="1"/>
          <c:spPr>
            <a:scene3d>
              <a:camera prst="orthographicFront"/>
              <a:lightRig rig="threePt" dir="t"/>
            </a:scene3d>
            <a:sp3d>
              <a:bevelT/>
            </a:sp3d>
          </c:spPr>
          <c:invertIfNegative val="0"/>
          <c:dLbls>
            <c:dLbl>
              <c:idx val="0"/>
              <c:layout>
                <c:manualLayout>
                  <c:x val="0"/>
                  <c:y val="-8.5352060447760308E-2"/>
                </c:manualLayout>
              </c:layout>
              <c:tx>
                <c:rich>
                  <a:bodyPr/>
                  <a:lstStyle/>
                  <a:p>
                    <a:r>
                      <a:rPr lang="ru-RU" sz="16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0,0</a:t>
                    </a:r>
                    <a:endParaRPr lang="en-US" dirty="0"/>
                  </a:p>
                </c:rich>
              </c:tx>
              <c:showLegendKey val="0"/>
              <c:showVal val="1"/>
              <c:showCatName val="0"/>
              <c:showSerName val="0"/>
              <c:showPercent val="0"/>
              <c:showBubbleSize val="0"/>
            </c:dLbl>
            <c:dLbl>
              <c:idx val="1"/>
              <c:layout>
                <c:manualLayout>
                  <c:x val="0"/>
                  <c:y val="-1.1437507246964916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01.01.2011</c:v>
                </c:pt>
                <c:pt idx="1">
                  <c:v>на 01.01.2012</c:v>
                </c:pt>
                <c:pt idx="2">
                  <c:v>на 01.01.2013</c:v>
                </c:pt>
                <c:pt idx="3">
                  <c:v>на 01.01.2014</c:v>
                </c:pt>
                <c:pt idx="4">
                  <c:v>на 01.01.2015</c:v>
                </c:pt>
                <c:pt idx="5">
                  <c:v> на 01.01.2016</c:v>
                </c:pt>
                <c:pt idx="6">
                  <c:v>прогноз           на 01.01.2017</c:v>
                </c:pt>
                <c:pt idx="7">
                  <c:v>прогноз           на 01.01.2018</c:v>
                </c:pt>
                <c:pt idx="8">
                  <c:v>прогноз           на 01.01.2019</c:v>
                </c:pt>
              </c:strCache>
            </c:strRef>
          </c:cat>
          <c:val>
            <c:numRef>
              <c:f>Лист1!$A$3:$I$3</c:f>
              <c:numCache>
                <c:formatCode>0.0</c:formatCode>
                <c:ptCount val="9"/>
                <c:pt idx="0">
                  <c:v>160</c:v>
                </c:pt>
                <c:pt idx="1">
                  <c:v>234</c:v>
                </c:pt>
                <c:pt idx="2">
                  <c:v>234</c:v>
                </c:pt>
                <c:pt idx="3">
                  <c:v>380</c:v>
                </c:pt>
                <c:pt idx="4">
                  <c:v>185</c:v>
                </c:pt>
                <c:pt idx="5">
                  <c:v>25</c:v>
                </c:pt>
                <c:pt idx="6">
                  <c:v>200</c:v>
                </c:pt>
              </c:numCache>
            </c:numRef>
          </c:val>
        </c:ser>
        <c:ser>
          <c:idx val="2"/>
          <c:order val="2"/>
          <c:spPr>
            <a:scene3d>
              <a:camera prst="orthographicFront"/>
              <a:lightRig rig="threePt" dir="t"/>
            </a:scene3d>
            <a:sp3d>
              <a:bevelT/>
            </a:sp3d>
          </c:spPr>
          <c:invertIfNegative val="0"/>
          <c:dLbls>
            <c:dLbl>
              <c:idx val="1"/>
              <c:layout>
                <c:manualLayout>
                  <c:x val="0"/>
                  <c:y val="-7.5310641571553219E-2"/>
                </c:manualLayout>
              </c:layout>
              <c:tx>
                <c:rich>
                  <a:bodyPr/>
                  <a:lstStyle/>
                  <a:p>
                    <a:r>
                      <a:rPr lang="en-US" dirty="0" smtClean="0"/>
                      <a:t>16,0</a:t>
                    </a:r>
                    <a:endParaRPr lang="en-US" dirty="0"/>
                  </a:p>
                </c:rich>
              </c:tx>
              <c:showLegendKey val="0"/>
              <c:showVal val="1"/>
              <c:showCatName val="0"/>
              <c:showSerName val="0"/>
              <c:showPercent val="0"/>
              <c:showBubbleSize val="0"/>
            </c:dLbl>
            <c:dLbl>
              <c:idx val="2"/>
              <c:layout>
                <c:manualLayout>
                  <c:x val="-1.5432098765432098E-3"/>
                  <c:y val="-2.5103547190517737E-2"/>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01.01.2011</c:v>
                </c:pt>
                <c:pt idx="1">
                  <c:v>на 01.01.2012</c:v>
                </c:pt>
                <c:pt idx="2">
                  <c:v>на 01.01.2013</c:v>
                </c:pt>
                <c:pt idx="3">
                  <c:v>на 01.01.2014</c:v>
                </c:pt>
                <c:pt idx="4">
                  <c:v>на 01.01.2015</c:v>
                </c:pt>
                <c:pt idx="5">
                  <c:v> на 01.01.2016</c:v>
                </c:pt>
                <c:pt idx="6">
                  <c:v>прогноз           на 01.01.2017</c:v>
                </c:pt>
                <c:pt idx="7">
                  <c:v>прогноз           на 01.01.2018</c:v>
                </c:pt>
                <c:pt idx="8">
                  <c:v>прогноз           на 01.01.2019</c:v>
                </c:pt>
              </c:strCache>
            </c:strRef>
          </c:cat>
          <c:val>
            <c:numRef>
              <c:f>Лист1!$A$4:$I$4</c:f>
              <c:numCache>
                <c:formatCode>0.0</c:formatCode>
                <c:ptCount val="9"/>
                <c:pt idx="0">
                  <c:v>40</c:v>
                </c:pt>
                <c:pt idx="1">
                  <c:v>238.4</c:v>
                </c:pt>
                <c:pt idx="2">
                  <c:v>298.39999999999998</c:v>
                </c:pt>
                <c:pt idx="3">
                  <c:v>321</c:v>
                </c:pt>
                <c:pt idx="4">
                  <c:v>321</c:v>
                </c:pt>
                <c:pt idx="5">
                  <c:v>306</c:v>
                </c:pt>
                <c:pt idx="6">
                  <c:v>121</c:v>
                </c:pt>
              </c:numCache>
            </c:numRef>
          </c:val>
        </c:ser>
        <c:dLbls>
          <c:showLegendKey val="0"/>
          <c:showVal val="1"/>
          <c:showCatName val="0"/>
          <c:showSerName val="0"/>
          <c:showPercent val="0"/>
          <c:showBubbleSize val="0"/>
        </c:dLbls>
        <c:gapWidth val="22"/>
        <c:gapDepth val="156"/>
        <c:shape val="cylinder"/>
        <c:axId val="179428736"/>
        <c:axId val="179442816"/>
        <c:axId val="0"/>
      </c:bar3DChart>
      <c:catAx>
        <c:axId val="179428736"/>
        <c:scaling>
          <c:orientation val="minMax"/>
        </c:scaling>
        <c:delete val="0"/>
        <c:axPos val="b"/>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79442816"/>
        <c:crosses val="autoZero"/>
        <c:auto val="1"/>
        <c:lblAlgn val="r"/>
        <c:lblOffset val="100"/>
        <c:noMultiLvlLbl val="0"/>
      </c:catAx>
      <c:valAx>
        <c:axId val="179442816"/>
        <c:scaling>
          <c:orientation val="minMax"/>
          <c:max val="1600"/>
        </c:scaling>
        <c:delete val="1"/>
        <c:axPos val="l"/>
        <c:majorGridlines>
          <c:spPr>
            <a:ln>
              <a:solidFill>
                <a:schemeClr val="bg1">
                  <a:lumMod val="85000"/>
                </a:schemeClr>
              </a:solidFill>
            </a:ln>
          </c:spPr>
        </c:majorGridlines>
        <c:numFmt formatCode="General" sourceLinked="0"/>
        <c:majorTickMark val="out"/>
        <c:minorTickMark val="none"/>
        <c:tickLblPos val="nextTo"/>
        <c:crossAx val="179428736"/>
        <c:crosses val="autoZero"/>
        <c:crossBetween val="between"/>
        <c:majorUnit val="400"/>
      </c:valAx>
      <c:spPr>
        <a:scene3d>
          <a:camera prst="orthographicFront"/>
          <a:lightRig rig="threePt" dir="t"/>
        </a:scene3d>
      </c:spPr>
    </c:plotArea>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802413187560191E-2"/>
          <c:w val="0.9995694444444444"/>
          <c:h val="0.77440655396016678"/>
        </c:manualLayout>
      </c:layout>
      <c:lineChart>
        <c:grouping val="standard"/>
        <c:varyColors val="0"/>
        <c:ser>
          <c:idx val="0"/>
          <c:order val="0"/>
          <c:tx>
            <c:strRef>
              <c:f>Лист1!$B$1</c:f>
              <c:strCache>
                <c:ptCount val="1"/>
                <c:pt idx="0">
                  <c:v>Ряд 1</c:v>
                </c:pt>
              </c:strCache>
            </c:strRef>
          </c:tx>
          <c:spPr>
            <a:ln w="44450">
              <a:solidFill>
                <a:schemeClr val="accent6">
                  <a:lumMod val="75000"/>
                </a:schemeClr>
              </a:solidFill>
            </a:ln>
          </c:spPr>
          <c:marker>
            <c:spPr>
              <a:solidFill>
                <a:schemeClr val="accent6">
                  <a:lumMod val="75000"/>
                </a:schemeClr>
              </a:solidFill>
              <a:ln w="12700"/>
            </c:spPr>
          </c:marker>
          <c:dLbls>
            <c:dLbl>
              <c:idx val="0"/>
              <c:layout>
                <c:manualLayout>
                  <c:x val="-1.8130302260604522E-2"/>
                  <c:y val="0.1108649837887911"/>
                </c:manualLayout>
              </c:layout>
              <c:showLegendKey val="0"/>
              <c:showVal val="1"/>
              <c:showCatName val="0"/>
              <c:showSerName val="0"/>
              <c:showPercent val="0"/>
              <c:showBubbleSize val="0"/>
            </c:dLbl>
            <c:dLbl>
              <c:idx val="1"/>
              <c:layout>
                <c:manualLayout>
                  <c:x val="-2.3772542545085061E-2"/>
                  <c:y val="8.3892359125500374E-2"/>
                </c:manualLayout>
              </c:layout>
              <c:showLegendKey val="0"/>
              <c:showVal val="1"/>
              <c:showCatName val="0"/>
              <c:showSerName val="0"/>
              <c:showPercent val="0"/>
              <c:showBubbleSize val="0"/>
            </c:dLbl>
            <c:dLbl>
              <c:idx val="2"/>
              <c:layout>
                <c:manualLayout>
                  <c:x val="-3.2855838728093327E-2"/>
                  <c:y val="0.14270735290741718"/>
                </c:manualLayout>
              </c:layout>
              <c:showLegendKey val="0"/>
              <c:showVal val="1"/>
              <c:showCatName val="0"/>
              <c:showSerName val="0"/>
              <c:showPercent val="0"/>
              <c:showBubbleSize val="0"/>
            </c:dLbl>
            <c:dLbl>
              <c:idx val="3"/>
              <c:layout>
                <c:manualLayout>
                  <c:x val="-5.0833719314497455E-2"/>
                  <c:y val="0.17016597415119028"/>
                </c:manualLayout>
              </c:layout>
              <c:showLegendKey val="0"/>
              <c:showVal val="1"/>
              <c:showCatName val="0"/>
              <c:showSerName val="0"/>
              <c:showPercent val="0"/>
              <c:showBubbleSize val="0"/>
            </c:dLbl>
            <c:dLbl>
              <c:idx val="4"/>
              <c:layout>
                <c:manualLayout>
                  <c:x val="-5.418044529659511E-2"/>
                  <c:y val="0.17236691076880695"/>
                </c:manualLayout>
              </c:layout>
              <c:showLegendKey val="0"/>
              <c:showVal val="1"/>
              <c:showCatName val="0"/>
              <c:showSerName val="0"/>
              <c:showPercent val="0"/>
              <c:showBubbleSize val="0"/>
            </c:dLbl>
            <c:dLbl>
              <c:idx val="5"/>
              <c:layout>
                <c:manualLayout>
                  <c:x val="-4.8387096774193665E-2"/>
                  <c:y val="0.10474860335195531"/>
                </c:manualLayout>
              </c:layout>
              <c:showLegendKey val="0"/>
              <c:showVal val="1"/>
              <c:showCatName val="0"/>
              <c:showSerName val="0"/>
              <c:showPercent val="0"/>
              <c:showBubbleSize val="0"/>
            </c:dLbl>
            <c:dLbl>
              <c:idx val="6"/>
              <c:layout>
                <c:manualLayout>
                  <c:x val="-4.583333333333333E-2"/>
                  <c:y val="0.13970588235294118"/>
                </c:manualLayout>
              </c:layout>
              <c:showLegendKey val="0"/>
              <c:showVal val="1"/>
              <c:showCatName val="0"/>
              <c:showSerName val="0"/>
              <c:showPercent val="0"/>
              <c:showBubbleSize val="0"/>
            </c:dLbl>
            <c:dLbl>
              <c:idx val="7"/>
              <c:layout>
                <c:manualLayout>
                  <c:x val="-5.8333333333333334E-2"/>
                  <c:y val="0.14705882352941177"/>
                </c:manualLayout>
              </c:layout>
              <c:showLegendKey val="0"/>
              <c:showVal val="1"/>
              <c:showCatName val="0"/>
              <c:showSerName val="0"/>
              <c:showPercent val="0"/>
              <c:showBubbleSize val="0"/>
            </c:dLbl>
            <c:dLbl>
              <c:idx val="8"/>
              <c:layout>
                <c:manualLayout>
                  <c:x val="-3.7499999999999999E-2"/>
                  <c:y val="0.14705882352941177"/>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val>
            <c:numRef>
              <c:f>Лист1!$B$2:$B$10</c:f>
              <c:numCache>
                <c:formatCode>0.0</c:formatCode>
                <c:ptCount val="9"/>
                <c:pt idx="0">
                  <c:v>110</c:v>
                </c:pt>
                <c:pt idx="1">
                  <c:v>606</c:v>
                </c:pt>
                <c:pt idx="2">
                  <c:v>1078.4000000000001</c:v>
                </c:pt>
                <c:pt idx="3">
                  <c:v>1442</c:v>
                </c:pt>
                <c:pt idx="4">
                  <c:v>1576</c:v>
                </c:pt>
                <c:pt idx="5">
                  <c:v>1531</c:v>
                </c:pt>
                <c:pt idx="6">
                  <c:v>1421</c:v>
                </c:pt>
                <c:pt idx="7">
                  <c:v>1225</c:v>
                </c:pt>
                <c:pt idx="8">
                  <c:v>1175</c:v>
                </c:pt>
              </c:numCache>
            </c:numRef>
          </c:val>
          <c:smooth val="0"/>
        </c:ser>
        <c:dLbls>
          <c:showLegendKey val="0"/>
          <c:showVal val="0"/>
          <c:showCatName val="0"/>
          <c:showSerName val="0"/>
          <c:showPercent val="0"/>
          <c:showBubbleSize val="0"/>
        </c:dLbls>
        <c:marker val="1"/>
        <c:smooth val="0"/>
        <c:axId val="179839744"/>
        <c:axId val="179841280"/>
      </c:lineChart>
      <c:catAx>
        <c:axId val="179839744"/>
        <c:scaling>
          <c:orientation val="minMax"/>
        </c:scaling>
        <c:delete val="1"/>
        <c:axPos val="b"/>
        <c:majorTickMark val="out"/>
        <c:minorTickMark val="none"/>
        <c:tickLblPos val="nextTo"/>
        <c:crossAx val="179841280"/>
        <c:crosses val="autoZero"/>
        <c:auto val="1"/>
        <c:lblAlgn val="ctr"/>
        <c:lblOffset val="100"/>
        <c:noMultiLvlLbl val="0"/>
      </c:catAx>
      <c:valAx>
        <c:axId val="179841280"/>
        <c:scaling>
          <c:orientation val="minMax"/>
          <c:max val="1600"/>
        </c:scaling>
        <c:delete val="1"/>
        <c:axPos val="l"/>
        <c:majorGridlines>
          <c:spPr>
            <a:ln>
              <a:noFill/>
            </a:ln>
          </c:spPr>
        </c:majorGridlines>
        <c:numFmt formatCode="0.0" sourceLinked="1"/>
        <c:majorTickMark val="out"/>
        <c:minorTickMark val="none"/>
        <c:tickLblPos val="nextTo"/>
        <c:crossAx val="179839744"/>
        <c:crosses val="autoZero"/>
        <c:crossBetween val="between"/>
        <c:majorUnit val="400"/>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floor>
    <c:sideWall>
      <c:thickness val="0"/>
    </c:sideWall>
    <c:backWall>
      <c:thickness val="0"/>
    </c:backWall>
    <c:plotArea>
      <c:layout>
        <c:manualLayout>
          <c:layoutTarget val="inner"/>
          <c:xMode val="edge"/>
          <c:yMode val="edge"/>
          <c:x val="0.15018679090464393"/>
          <c:y val="0.16022875189381816"/>
          <c:w val="0.74214780802067137"/>
          <c:h val="0.60855712395706629"/>
        </c:manualLayout>
      </c:layout>
      <c:bar3DChart>
        <c:barDir val="col"/>
        <c:grouping val="stacked"/>
        <c:varyColors val="0"/>
        <c:ser>
          <c:idx val="0"/>
          <c:order val="0"/>
          <c:tx>
            <c:strRef>
              <c:f>Лист1!$A$2</c:f>
              <c:strCache>
                <c:ptCount val="1"/>
                <c:pt idx="0">
                  <c:v>налоговые</c:v>
                </c:pt>
              </c:strCache>
            </c:strRef>
          </c:tx>
          <c:spPr>
            <a:solidFill>
              <a:schemeClr val="accent6">
                <a:lumMod val="75000"/>
              </a:schemeClr>
            </a:solidFill>
            <a:scene3d>
              <a:camera prst="orthographicFront"/>
              <a:lightRig rig="threePt" dir="t"/>
            </a:scene3d>
            <a:sp3d>
              <a:bevelT/>
            </a:sp3d>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Лист1!$B$1:$D$1</c:f>
              <c:strCache>
                <c:ptCount val="3"/>
                <c:pt idx="0">
                  <c:v>Столбец2</c:v>
                </c:pt>
                <c:pt idx="1">
                  <c:v>Столбец3</c:v>
                </c:pt>
                <c:pt idx="2">
                  <c:v>Столбец1</c:v>
                </c:pt>
              </c:strCache>
            </c:strRef>
          </c:cat>
          <c:val>
            <c:numRef>
              <c:f>Лист1!$B$2:$D$2</c:f>
              <c:numCache>
                <c:formatCode>General</c:formatCode>
                <c:ptCount val="3"/>
                <c:pt idx="0">
                  <c:v>1401.6</c:v>
                </c:pt>
                <c:pt idx="1">
                  <c:v>1329.2</c:v>
                </c:pt>
              </c:numCache>
            </c:numRef>
          </c:val>
        </c:ser>
        <c:ser>
          <c:idx val="1"/>
          <c:order val="1"/>
          <c:tx>
            <c:strRef>
              <c:f>Лист1!$A$3</c:f>
              <c:strCache>
                <c:ptCount val="1"/>
                <c:pt idx="0">
                  <c:v>неналоговые</c:v>
                </c:pt>
              </c:strCache>
            </c:strRef>
          </c:tx>
          <c:spPr>
            <a:solidFill>
              <a:schemeClr val="accent3">
                <a:lumMod val="50000"/>
              </a:schemeClr>
            </a:solidFill>
            <a:scene3d>
              <a:camera prst="orthographicFront"/>
              <a:lightRig rig="threePt" dir="t"/>
            </a:scene3d>
            <a:sp3d>
              <a:bevelT/>
            </a:sp3d>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Лист1!$B$1:$D$1</c:f>
              <c:strCache>
                <c:ptCount val="3"/>
                <c:pt idx="0">
                  <c:v>Столбец2</c:v>
                </c:pt>
                <c:pt idx="1">
                  <c:v>Столбец3</c:v>
                </c:pt>
                <c:pt idx="2">
                  <c:v>Столбец1</c:v>
                </c:pt>
              </c:strCache>
            </c:strRef>
          </c:cat>
          <c:val>
            <c:numRef>
              <c:f>Лист1!$B$3:$D$3</c:f>
              <c:numCache>
                <c:formatCode>General</c:formatCode>
                <c:ptCount val="3"/>
                <c:pt idx="0">
                  <c:v>338.4</c:v>
                </c:pt>
                <c:pt idx="1">
                  <c:v>349.8</c:v>
                </c:pt>
              </c:numCache>
            </c:numRef>
          </c:val>
        </c:ser>
        <c:dLbls>
          <c:showLegendKey val="0"/>
          <c:showVal val="1"/>
          <c:showCatName val="0"/>
          <c:showSerName val="0"/>
          <c:showPercent val="0"/>
          <c:showBubbleSize val="0"/>
        </c:dLbls>
        <c:gapWidth val="43"/>
        <c:shape val="cylinder"/>
        <c:axId val="157824896"/>
        <c:axId val="157867008"/>
        <c:axId val="0"/>
      </c:bar3DChart>
      <c:catAx>
        <c:axId val="157824896"/>
        <c:scaling>
          <c:orientation val="minMax"/>
        </c:scaling>
        <c:delete val="1"/>
        <c:axPos val="b"/>
        <c:numFmt formatCode="General" sourceLinked="1"/>
        <c:majorTickMark val="out"/>
        <c:minorTickMark val="none"/>
        <c:tickLblPos val="nextTo"/>
        <c:crossAx val="157867008"/>
        <c:crosses val="autoZero"/>
        <c:auto val="1"/>
        <c:lblAlgn val="ctr"/>
        <c:lblOffset val="100"/>
        <c:noMultiLvlLbl val="0"/>
      </c:catAx>
      <c:valAx>
        <c:axId val="157867008"/>
        <c:scaling>
          <c:orientation val="minMax"/>
          <c:max val="2000"/>
        </c:scaling>
        <c:delete val="0"/>
        <c:axPos val="l"/>
        <c:majorGridlines/>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57824896"/>
        <c:crosses val="autoZero"/>
        <c:crossBetween val="between"/>
        <c:majorUnit val="400"/>
      </c:valAx>
    </c:plotArea>
    <c:legend>
      <c:legendPos val="r"/>
      <c:layout>
        <c:manualLayout>
          <c:xMode val="edge"/>
          <c:yMode val="edge"/>
          <c:x val="0.65596350180676311"/>
          <c:y val="0.6263998250218723"/>
          <c:w val="0.25460803496757295"/>
          <c:h val="0.14464716300706315"/>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solidFill>
      <a:schemeClr val="tx2">
        <a:lumMod val="20000"/>
        <a:lumOff val="80000"/>
      </a:schemeClr>
    </a:solid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Столбец1</c:v>
                </c:pt>
              </c:strCache>
            </c:strRef>
          </c:tx>
          <c:spPr>
            <a:scene3d>
              <a:camera prst="orthographicFront"/>
              <a:lightRig rig="threePt" dir="t"/>
            </a:scene3d>
            <a:sp3d>
              <a:bevelT/>
            </a:sp3d>
          </c:spPr>
          <c:invertIfNegative val="0"/>
          <c:dLbls>
            <c:dLbl>
              <c:idx val="0"/>
              <c:layout>
                <c:manualLayout>
                  <c:x val="-2.9192868706287881E-17"/>
                  <c:y val="0.32187500000000002"/>
                </c:manualLayout>
              </c:layout>
              <c:showLegendKey val="0"/>
              <c:showVal val="1"/>
              <c:showCatName val="0"/>
              <c:showSerName val="0"/>
              <c:showPercent val="0"/>
              <c:showBubbleSize val="0"/>
            </c:dLbl>
            <c:dLbl>
              <c:idx val="1"/>
              <c:layout>
                <c:manualLayout>
                  <c:x val="1.2738853503184714E-2"/>
                  <c:y val="0.328125"/>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Лист1!$A$2:$A$3</c:f>
              <c:strCache>
                <c:ptCount val="2"/>
                <c:pt idx="0">
                  <c:v>Ожидаемое   2016</c:v>
                </c:pt>
                <c:pt idx="1">
                  <c:v>Прогноз 2017</c:v>
                </c:pt>
              </c:strCache>
            </c:strRef>
          </c:cat>
          <c:val>
            <c:numRef>
              <c:f>Лист1!$B$2:$B$3</c:f>
              <c:numCache>
                <c:formatCode>General</c:formatCode>
                <c:ptCount val="2"/>
                <c:pt idx="0">
                  <c:v>884.3</c:v>
                </c:pt>
                <c:pt idx="1">
                  <c:v>918.9</c:v>
                </c:pt>
              </c:numCache>
            </c:numRef>
          </c:val>
        </c:ser>
        <c:dLbls>
          <c:showLegendKey val="0"/>
          <c:showVal val="1"/>
          <c:showCatName val="0"/>
          <c:showSerName val="0"/>
          <c:showPercent val="0"/>
          <c:showBubbleSize val="0"/>
        </c:dLbls>
        <c:gapWidth val="101"/>
        <c:gapDepth val="62"/>
        <c:shape val="box"/>
        <c:axId val="176253952"/>
        <c:axId val="176260992"/>
        <c:axId val="0"/>
      </c:bar3DChart>
      <c:catAx>
        <c:axId val="176253952"/>
        <c:scaling>
          <c:orientation val="minMax"/>
        </c:scaling>
        <c:delete val="0"/>
        <c:axPos val="b"/>
        <c:majorTickMark val="out"/>
        <c:minorTickMark val="none"/>
        <c:tickLblPos val="nextTo"/>
        <c:txPr>
          <a:bodyPr/>
          <a:lstStyle/>
          <a:p>
            <a:pPr>
              <a:defRPr sz="1600" b="1">
                <a:latin typeface="Times New Roman" panose="02020603050405020304" pitchFamily="18" charset="0"/>
                <a:cs typeface="Times New Roman" panose="02020603050405020304" pitchFamily="18" charset="0"/>
              </a:defRPr>
            </a:pPr>
            <a:endParaRPr lang="ru-RU"/>
          </a:p>
        </c:txPr>
        <c:crossAx val="176260992"/>
        <c:crosses val="autoZero"/>
        <c:auto val="1"/>
        <c:lblAlgn val="ctr"/>
        <c:lblOffset val="100"/>
        <c:noMultiLvlLbl val="0"/>
      </c:catAx>
      <c:valAx>
        <c:axId val="176260992"/>
        <c:scaling>
          <c:orientation val="minMax"/>
          <c:max val="880"/>
          <c:min val="0"/>
        </c:scaling>
        <c:delete val="1"/>
        <c:axPos val="l"/>
        <c:majorGridlines>
          <c:spPr>
            <a:ln>
              <a:solidFill>
                <a:schemeClr val="accent1">
                  <a:lumMod val="40000"/>
                  <a:lumOff val="60000"/>
                </a:schemeClr>
              </a:solidFill>
            </a:ln>
          </c:spPr>
        </c:majorGridlines>
        <c:numFmt formatCode="General" sourceLinked="1"/>
        <c:majorTickMark val="out"/>
        <c:minorTickMark val="none"/>
        <c:tickLblPos val="nextTo"/>
        <c:crossAx val="176253952"/>
        <c:crosses val="autoZero"/>
        <c:crossBetween val="between"/>
        <c:majorUnit val="100"/>
        <c:minorUnit val="4"/>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20"/>
      <c:depthPercent val="80"/>
      <c:rAngAx val="1"/>
    </c:view3D>
    <c:floor>
      <c:thickness val="0"/>
    </c:floor>
    <c:sideWall>
      <c:thickness val="0"/>
      <c:spPr>
        <a:noFill/>
        <a:ln>
          <a:solidFill>
            <a:schemeClr val="bg1">
              <a:lumMod val="85000"/>
            </a:schemeClr>
          </a:solidFill>
        </a:ln>
      </c:spPr>
    </c:sideWall>
    <c:backWall>
      <c:thickness val="0"/>
      <c:spPr>
        <a:noFill/>
        <a:ln w="3175">
          <a:solidFill>
            <a:schemeClr val="bg1">
              <a:lumMod val="85000"/>
            </a:schemeClr>
          </a:solidFill>
        </a:ln>
        <a:scene3d>
          <a:camera prst="orthographicFront"/>
          <a:lightRig rig="threePt" dir="t"/>
        </a:scene3d>
      </c:spPr>
    </c:backWall>
    <c:plotArea>
      <c:layout>
        <c:manualLayout>
          <c:layoutTarget val="inner"/>
          <c:xMode val="edge"/>
          <c:yMode val="edge"/>
          <c:x val="0.19183843261184283"/>
          <c:y val="8.3420162424899719E-2"/>
          <c:w val="0.75749513165692994"/>
          <c:h val="0.64717879777222964"/>
        </c:manualLayout>
      </c:layout>
      <c:bar3DChart>
        <c:barDir val="col"/>
        <c:grouping val="clustered"/>
        <c:varyColors val="0"/>
        <c:ser>
          <c:idx val="0"/>
          <c:order val="0"/>
          <c:tx>
            <c:strRef>
              <c:f>Лист1!$A$2</c:f>
              <c:strCache>
                <c:ptCount val="1"/>
                <c:pt idx="0">
                  <c:v>2015</c:v>
                </c:pt>
              </c:strCache>
            </c:strRef>
          </c:tx>
          <c:spPr>
            <a:scene3d>
              <a:camera prst="orthographicFront"/>
              <a:lightRig rig="threePt" dir="t"/>
            </a:scene3d>
            <a:sp3d>
              <a:bevelT/>
            </a:sp3d>
          </c:spPr>
          <c:invertIfNegative val="0"/>
          <c:dLbls>
            <c:dLbl>
              <c:idx val="0"/>
              <c:layout>
                <c:manualLayout>
                  <c:x val="2.5960859432929629E-2"/>
                  <c:y val="-2.743907902591607E-2"/>
                </c:manualLayout>
              </c:layout>
              <c:tx>
                <c:rich>
                  <a:bodyPr/>
                  <a:lstStyle/>
                  <a:p>
                    <a:r>
                      <a:rPr lang="en-US" dirty="0" smtClean="0"/>
                      <a:t>74</a:t>
                    </a:r>
                    <a:endParaRPr lang="en-US" dirty="0"/>
                  </a:p>
                </c:rich>
              </c:tx>
              <c:showLegendKey val="0"/>
              <c:showVal val="1"/>
              <c:showCatName val="0"/>
              <c:showSerName val="0"/>
              <c:showPercent val="0"/>
              <c:showBubbleSize val="0"/>
            </c:dLbl>
            <c:dLbl>
              <c:idx val="1"/>
              <c:layout>
                <c:manualLayout>
                  <c:x val="2.91715285880980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Лист1!$B$2</c:f>
              <c:numCache>
                <c:formatCode>0.0</c:formatCode>
                <c:ptCount val="1"/>
                <c:pt idx="0">
                  <c:v>74</c:v>
                </c:pt>
              </c:numCache>
            </c:numRef>
          </c:val>
        </c:ser>
        <c:ser>
          <c:idx val="1"/>
          <c:order val="1"/>
          <c:tx>
            <c:strRef>
              <c:f>Лист1!$A$3</c:f>
              <c:strCache>
                <c:ptCount val="1"/>
                <c:pt idx="0">
                  <c:v>2016</c:v>
                </c:pt>
              </c:strCache>
            </c:strRef>
          </c:tx>
          <c:spPr>
            <a:scene3d>
              <a:camera prst="orthographicFront"/>
              <a:lightRig rig="threePt" dir="t"/>
            </a:scene3d>
            <a:sp3d>
              <a:bevelT/>
            </a:sp3d>
          </c:spPr>
          <c:invertIfNegative val="0"/>
          <c:dLbls>
            <c:dLbl>
              <c:idx val="0"/>
              <c:layout>
                <c:manualLayout>
                  <c:x val="1.6223385473676778E-2"/>
                  <c:y val="-1.1915969144156463E-2"/>
                </c:manualLayout>
              </c:layout>
              <c:tx>
                <c:rich>
                  <a:bodyPr/>
                  <a:lstStyle/>
                  <a:p>
                    <a:r>
                      <a:rPr lang="ru-RU" dirty="0" smtClean="0"/>
                      <a:t>50</a:t>
                    </a:r>
                    <a:endParaRPr lang="en-US" dirty="0"/>
                  </a:p>
                </c:rich>
              </c:tx>
              <c:showLegendKey val="0"/>
              <c:showVal val="1"/>
              <c:showCatName val="0"/>
              <c:showSerName val="0"/>
              <c:showPercent val="0"/>
              <c:showBubbleSize val="0"/>
            </c:dLbl>
            <c:dLbl>
              <c:idx val="1"/>
              <c:layout>
                <c:manualLayout>
                  <c:x val="3.06301050175029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Лист1!$B$3</c:f>
              <c:numCache>
                <c:formatCode>0.0</c:formatCode>
                <c:ptCount val="1"/>
                <c:pt idx="0">
                  <c:v>50</c:v>
                </c:pt>
              </c:numCache>
            </c:numRef>
          </c:val>
        </c:ser>
        <c:ser>
          <c:idx val="2"/>
          <c:order val="2"/>
          <c:tx>
            <c:strRef>
              <c:f>Лист1!$A$4</c:f>
              <c:strCache>
                <c:ptCount val="1"/>
                <c:pt idx="0">
                  <c:v>2017</c:v>
                </c:pt>
              </c:strCache>
            </c:strRef>
          </c:tx>
          <c:spPr>
            <a:scene3d>
              <a:camera prst="orthographicFront"/>
              <a:lightRig rig="threePt" dir="t"/>
            </a:scene3d>
            <a:sp3d>
              <a:bevelT/>
            </a:sp3d>
          </c:spPr>
          <c:invertIfNegative val="0"/>
          <c:dLbls>
            <c:dLbl>
              <c:idx val="0"/>
              <c:layout>
                <c:manualLayout>
                  <c:x val="5.0448430493273543E-2"/>
                  <c:y val="-2.9557189088044349E-3"/>
                </c:manualLayout>
              </c:layout>
              <c:tx>
                <c:rich>
                  <a:bodyPr/>
                  <a:lstStyle/>
                  <a:p>
                    <a:r>
                      <a:rPr lang="en-US" dirty="0" smtClean="0"/>
                      <a:t>51</a:t>
                    </a:r>
                    <a:endParaRPr lang="en-US" dirty="0"/>
                  </a:p>
                </c:rich>
              </c:tx>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Лист1!$B$4</c:f>
              <c:numCache>
                <c:formatCode>General</c:formatCode>
                <c:ptCount val="1"/>
                <c:pt idx="0">
                  <c:v>51</c:v>
                </c:pt>
              </c:numCache>
            </c:numRef>
          </c:val>
        </c:ser>
        <c:dLbls>
          <c:showLegendKey val="0"/>
          <c:showVal val="1"/>
          <c:showCatName val="0"/>
          <c:showSerName val="0"/>
          <c:showPercent val="0"/>
          <c:showBubbleSize val="0"/>
        </c:dLbls>
        <c:gapWidth val="43"/>
        <c:shape val="box"/>
        <c:axId val="176064384"/>
        <c:axId val="176065920"/>
        <c:axId val="0"/>
      </c:bar3DChart>
      <c:catAx>
        <c:axId val="176064384"/>
        <c:scaling>
          <c:orientation val="minMax"/>
        </c:scaling>
        <c:delete val="1"/>
        <c:axPos val="b"/>
        <c:numFmt formatCode="General" sourceLinked="1"/>
        <c:majorTickMark val="out"/>
        <c:minorTickMark val="none"/>
        <c:tickLblPos val="nextTo"/>
        <c:crossAx val="176065920"/>
        <c:crosses val="autoZero"/>
        <c:auto val="1"/>
        <c:lblAlgn val="ctr"/>
        <c:lblOffset val="100"/>
        <c:noMultiLvlLbl val="0"/>
      </c:catAx>
      <c:valAx>
        <c:axId val="176065920"/>
        <c:scaling>
          <c:orientation val="minMax"/>
          <c:max val="100"/>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176064384"/>
        <c:crosses val="autoZero"/>
        <c:crossBetween val="between"/>
        <c:majorUnit val="20"/>
      </c:valAx>
    </c:plotArea>
    <c:legend>
      <c:legendPos val="r"/>
      <c:layout>
        <c:manualLayout>
          <c:xMode val="edge"/>
          <c:yMode val="edge"/>
          <c:x val="0.24876814024928498"/>
          <c:y val="0.83714617193672913"/>
          <c:w val="0.56457005728994436"/>
          <c:h val="0.13805359132428757"/>
        </c:manualLayout>
      </c:layout>
      <c:overlay val="0"/>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20"/>
      <c:depthPercent val="80"/>
      <c:rAngAx val="1"/>
    </c:view3D>
    <c:floor>
      <c:thickness val="0"/>
    </c:floor>
    <c:sideWall>
      <c:thickness val="0"/>
      <c:spPr>
        <a:noFill/>
        <a:ln>
          <a:solidFill>
            <a:schemeClr val="bg1">
              <a:lumMod val="85000"/>
            </a:schemeClr>
          </a:solidFill>
        </a:ln>
      </c:spPr>
    </c:sideWall>
    <c:backWall>
      <c:thickness val="0"/>
      <c:spPr>
        <a:noFill/>
        <a:ln w="3175">
          <a:solidFill>
            <a:schemeClr val="bg1">
              <a:lumMod val="85000"/>
            </a:schemeClr>
          </a:solidFill>
        </a:ln>
        <a:scene3d>
          <a:camera prst="orthographicFront"/>
          <a:lightRig rig="threePt" dir="t"/>
        </a:scene3d>
      </c:spPr>
    </c:backWall>
    <c:plotArea>
      <c:layout>
        <c:manualLayout>
          <c:layoutTarget val="inner"/>
          <c:xMode val="edge"/>
          <c:yMode val="edge"/>
          <c:x val="0.21017544486848339"/>
          <c:y val="8.9830405814657788E-2"/>
          <c:w val="0.78736367478569258"/>
          <c:h val="0.67766655221120153"/>
        </c:manualLayout>
      </c:layout>
      <c:bar3DChart>
        <c:barDir val="col"/>
        <c:grouping val="clustered"/>
        <c:varyColors val="0"/>
        <c:ser>
          <c:idx val="0"/>
          <c:order val="0"/>
          <c:tx>
            <c:strRef>
              <c:f>Лист1!$A$2</c:f>
              <c:strCache>
                <c:ptCount val="1"/>
                <c:pt idx="0">
                  <c:v> Прогноз 2016 года</c:v>
                </c:pt>
              </c:strCache>
            </c:strRef>
          </c:tx>
          <c:spPr>
            <a:scene3d>
              <a:camera prst="orthographicFront"/>
              <a:lightRig rig="threePt" dir="t"/>
            </a:scene3d>
            <a:sp3d>
              <a:bevelT/>
            </a:sp3d>
          </c:spPr>
          <c:invertIfNegative val="0"/>
          <c:dLbls>
            <c:dLbl>
              <c:idx val="0"/>
              <c:layout>
                <c:manualLayout>
                  <c:x val="3.9727582292849034E-2"/>
                  <c:y val="-1.6025641025640996E-2"/>
                </c:manualLayout>
              </c:layout>
              <c:tx>
                <c:rich>
                  <a:bodyPr/>
                  <a:lstStyle/>
                  <a:p>
                    <a:r>
                      <a:rPr lang="en-US" dirty="0" smtClean="0"/>
                      <a:t>69</a:t>
                    </a:r>
                    <a:endParaRPr lang="en-US" dirty="0"/>
                  </a:p>
                </c:rich>
              </c:tx>
              <c:showLegendKey val="0"/>
              <c:showVal val="1"/>
              <c:showCatName val="0"/>
              <c:showSerName val="0"/>
              <c:showPercent val="0"/>
              <c:showBubbleSize val="0"/>
            </c:dLbl>
            <c:dLbl>
              <c:idx val="1"/>
              <c:layout>
                <c:manualLayout>
                  <c:x val="2.91715285880980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Лист1!$B$2</c:f>
              <c:numCache>
                <c:formatCode>0.0</c:formatCode>
                <c:ptCount val="1"/>
                <c:pt idx="0">
                  <c:v>69.5</c:v>
                </c:pt>
              </c:numCache>
            </c:numRef>
          </c:val>
        </c:ser>
        <c:ser>
          <c:idx val="1"/>
          <c:order val="1"/>
          <c:tx>
            <c:strRef>
              <c:f>Лист1!$A$3</c:f>
              <c:strCache>
                <c:ptCount val="1"/>
                <c:pt idx="0">
                  <c:v>Ожидаемое 2016 года</c:v>
                </c:pt>
              </c:strCache>
            </c:strRef>
          </c:tx>
          <c:spPr>
            <a:scene3d>
              <a:camera prst="orthographicFront"/>
              <a:lightRig rig="threePt" dir="t"/>
            </a:scene3d>
            <a:sp3d>
              <a:bevelT/>
            </a:sp3d>
          </c:spPr>
          <c:invertIfNegative val="0"/>
          <c:dLbls>
            <c:dLbl>
              <c:idx val="0"/>
              <c:layout>
                <c:manualLayout>
                  <c:x val="2.2701475595913734E-2"/>
                  <c:y val="-1.9230769230769232E-2"/>
                </c:manualLayout>
              </c:layout>
              <c:tx>
                <c:rich>
                  <a:bodyPr/>
                  <a:lstStyle/>
                  <a:p>
                    <a:r>
                      <a:rPr lang="en-US" dirty="0" smtClean="0"/>
                      <a:t>49</a:t>
                    </a:r>
                    <a:endParaRPr lang="en-US" dirty="0"/>
                  </a:p>
                </c:rich>
              </c:tx>
              <c:showLegendKey val="0"/>
              <c:showVal val="1"/>
              <c:showCatName val="0"/>
              <c:showSerName val="0"/>
              <c:showPercent val="0"/>
              <c:showBubbleSize val="0"/>
            </c:dLbl>
            <c:dLbl>
              <c:idx val="1"/>
              <c:layout>
                <c:manualLayout>
                  <c:x val="3.06301050175029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Лист1!$B$3</c:f>
              <c:numCache>
                <c:formatCode>0.0</c:formatCode>
                <c:ptCount val="1"/>
                <c:pt idx="0">
                  <c:v>49.3</c:v>
                </c:pt>
              </c:numCache>
            </c:numRef>
          </c:val>
        </c:ser>
        <c:ser>
          <c:idx val="2"/>
          <c:order val="2"/>
          <c:tx>
            <c:strRef>
              <c:f>Лист1!$A$4</c:f>
              <c:strCache>
                <c:ptCount val="1"/>
                <c:pt idx="0">
                  <c:v>Прогноз 2017 год</c:v>
                </c:pt>
              </c:strCache>
            </c:strRef>
          </c:tx>
          <c:spPr>
            <a:scene3d>
              <a:camera prst="orthographicFront"/>
              <a:lightRig rig="threePt" dir="t"/>
            </a:scene3d>
            <a:sp3d>
              <a:bevelT/>
            </a:sp3d>
          </c:spPr>
          <c:invertIfNegative val="0"/>
          <c:dLbls>
            <c:dLbl>
              <c:idx val="0"/>
              <c:layout>
                <c:manualLayout>
                  <c:x val="4.2565266742338355E-2"/>
                  <c:y val="-2.8846153846153848E-2"/>
                </c:manualLayout>
              </c:layout>
              <c:tx>
                <c:rich>
                  <a:bodyPr/>
                  <a:lstStyle/>
                  <a:p>
                    <a:r>
                      <a:rPr lang="en-US" dirty="0" smtClean="0"/>
                      <a:t>54</a:t>
                    </a:r>
                    <a:endParaRPr lang="en-US" dirty="0"/>
                  </a:p>
                </c:rich>
              </c:tx>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Лист1!$B$4</c:f>
              <c:numCache>
                <c:formatCode>General</c:formatCode>
                <c:ptCount val="1"/>
                <c:pt idx="0">
                  <c:v>54</c:v>
                </c:pt>
              </c:numCache>
            </c:numRef>
          </c:val>
        </c:ser>
        <c:dLbls>
          <c:showLegendKey val="0"/>
          <c:showVal val="1"/>
          <c:showCatName val="0"/>
          <c:showSerName val="0"/>
          <c:showPercent val="0"/>
          <c:showBubbleSize val="0"/>
        </c:dLbls>
        <c:gapWidth val="43"/>
        <c:shape val="box"/>
        <c:axId val="176558464"/>
        <c:axId val="176560000"/>
        <c:axId val="0"/>
      </c:bar3DChart>
      <c:catAx>
        <c:axId val="176558464"/>
        <c:scaling>
          <c:orientation val="minMax"/>
        </c:scaling>
        <c:delete val="1"/>
        <c:axPos val="b"/>
        <c:numFmt formatCode="General" sourceLinked="1"/>
        <c:majorTickMark val="out"/>
        <c:minorTickMark val="none"/>
        <c:tickLblPos val="nextTo"/>
        <c:crossAx val="176560000"/>
        <c:crosses val="autoZero"/>
        <c:auto val="1"/>
        <c:lblAlgn val="ctr"/>
        <c:lblOffset val="100"/>
        <c:noMultiLvlLbl val="0"/>
      </c:catAx>
      <c:valAx>
        <c:axId val="176560000"/>
        <c:scaling>
          <c:orientation val="minMax"/>
          <c:max val="100"/>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176558464"/>
        <c:crosses val="autoZero"/>
        <c:crossBetween val="between"/>
        <c:majorUnit val="20"/>
      </c:valAx>
    </c:plotArea>
    <c:plotVisOnly val="1"/>
    <c:dispBlanksAs val="gap"/>
    <c:showDLblsOverMax val="0"/>
  </c:chart>
  <c:spPr>
    <a:no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20"/>
      <c:depthPercent val="80"/>
      <c:rAngAx val="1"/>
    </c:view3D>
    <c:floor>
      <c:thickness val="0"/>
    </c:floor>
    <c:sideWall>
      <c:thickness val="0"/>
      <c:spPr>
        <a:noFill/>
        <a:ln>
          <a:solidFill>
            <a:schemeClr val="bg1">
              <a:lumMod val="85000"/>
            </a:schemeClr>
          </a:solidFill>
        </a:ln>
      </c:spPr>
    </c:sideWall>
    <c:backWall>
      <c:thickness val="0"/>
      <c:spPr>
        <a:noFill/>
        <a:ln w="3175">
          <a:solidFill>
            <a:schemeClr val="bg1">
              <a:lumMod val="85000"/>
            </a:schemeClr>
          </a:solidFill>
        </a:ln>
        <a:scene3d>
          <a:camera prst="orthographicFront"/>
          <a:lightRig rig="threePt" dir="t"/>
        </a:scene3d>
      </c:spPr>
    </c:backWall>
    <c:plotArea>
      <c:layout>
        <c:manualLayout>
          <c:layoutTarget val="inner"/>
          <c:xMode val="edge"/>
          <c:yMode val="edge"/>
          <c:x val="0.16477250801642793"/>
          <c:y val="8.3420085373371949E-2"/>
          <c:w val="0.78736367478569258"/>
          <c:h val="0.67766655221120153"/>
        </c:manualLayout>
      </c:layout>
      <c:bar3DChart>
        <c:barDir val="col"/>
        <c:grouping val="clustered"/>
        <c:varyColors val="0"/>
        <c:ser>
          <c:idx val="0"/>
          <c:order val="0"/>
          <c:tx>
            <c:strRef>
              <c:f>Лист1!$A$2</c:f>
              <c:strCache>
                <c:ptCount val="1"/>
                <c:pt idx="0">
                  <c:v> Прогноз 2016 года</c:v>
                </c:pt>
              </c:strCache>
            </c:strRef>
          </c:tx>
          <c:spPr>
            <a:scene3d>
              <a:camera prst="orthographicFront"/>
              <a:lightRig rig="threePt" dir="t"/>
            </a:scene3d>
            <a:sp3d>
              <a:bevelT/>
            </a:sp3d>
          </c:spPr>
          <c:invertIfNegative val="0"/>
          <c:dLbls>
            <c:dLbl>
              <c:idx val="0"/>
              <c:layout>
                <c:manualLayout>
                  <c:x val="3.1073446327683617E-2"/>
                  <c:y val="0"/>
                </c:manualLayout>
              </c:layout>
              <c:tx>
                <c:rich>
                  <a:bodyPr/>
                  <a:lstStyle/>
                  <a:p>
                    <a:r>
                      <a:rPr lang="en-US" dirty="0" smtClean="0"/>
                      <a:t>324</a:t>
                    </a:r>
                    <a:endParaRPr lang="en-US" dirty="0"/>
                  </a:p>
                </c:rich>
              </c:tx>
              <c:showLegendKey val="0"/>
              <c:showVal val="1"/>
              <c:showCatName val="0"/>
              <c:showSerName val="0"/>
              <c:showPercent val="0"/>
              <c:showBubbleSize val="0"/>
            </c:dLbl>
            <c:dLbl>
              <c:idx val="1"/>
              <c:layout>
                <c:manualLayout>
                  <c:x val="2.91715285880980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Лист1!$B$2</c:f>
              <c:numCache>
                <c:formatCode>0.0</c:formatCode>
                <c:ptCount val="1"/>
                <c:pt idx="0">
                  <c:v>324</c:v>
                </c:pt>
              </c:numCache>
            </c:numRef>
          </c:val>
        </c:ser>
        <c:ser>
          <c:idx val="1"/>
          <c:order val="1"/>
          <c:tx>
            <c:strRef>
              <c:f>Лист1!$A$3</c:f>
              <c:strCache>
                <c:ptCount val="1"/>
                <c:pt idx="0">
                  <c:v>Ожидаемое 2016 года</c:v>
                </c:pt>
              </c:strCache>
            </c:strRef>
          </c:tx>
          <c:spPr>
            <a:scene3d>
              <a:camera prst="orthographicFront"/>
              <a:lightRig rig="threePt" dir="t"/>
            </a:scene3d>
            <a:sp3d>
              <a:bevelT/>
            </a:sp3d>
          </c:spPr>
          <c:invertIfNegative val="0"/>
          <c:dLbls>
            <c:dLbl>
              <c:idx val="0"/>
              <c:layout>
                <c:manualLayout>
                  <c:x val="4.2372881355932202E-2"/>
                  <c:y val="0"/>
                </c:manualLayout>
              </c:layout>
              <c:tx>
                <c:rich>
                  <a:bodyPr/>
                  <a:lstStyle/>
                  <a:p>
                    <a:r>
                      <a:rPr lang="ru-RU" dirty="0" smtClean="0"/>
                      <a:t>301</a:t>
                    </a:r>
                    <a:endParaRPr lang="en-US" dirty="0"/>
                  </a:p>
                </c:rich>
              </c:tx>
              <c:showLegendKey val="0"/>
              <c:showVal val="1"/>
              <c:showCatName val="0"/>
              <c:showSerName val="0"/>
              <c:showPercent val="0"/>
              <c:showBubbleSize val="0"/>
            </c:dLbl>
            <c:dLbl>
              <c:idx val="1"/>
              <c:layout>
                <c:manualLayout>
                  <c:x val="3.06301050175029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Лист1!$B$3</c:f>
              <c:numCache>
                <c:formatCode>0.0</c:formatCode>
                <c:ptCount val="1"/>
                <c:pt idx="0">
                  <c:v>301</c:v>
                </c:pt>
              </c:numCache>
            </c:numRef>
          </c:val>
        </c:ser>
        <c:ser>
          <c:idx val="2"/>
          <c:order val="2"/>
          <c:tx>
            <c:strRef>
              <c:f>Лист1!$A$4</c:f>
              <c:strCache>
                <c:ptCount val="1"/>
                <c:pt idx="0">
                  <c:v>Прогноз 2017 год</c:v>
                </c:pt>
              </c:strCache>
            </c:strRef>
          </c:tx>
          <c:spPr>
            <a:scene3d>
              <a:camera prst="orthographicFront"/>
              <a:lightRig rig="threePt" dir="t"/>
            </a:scene3d>
            <a:sp3d>
              <a:bevelT/>
            </a:sp3d>
          </c:spPr>
          <c:invertIfNegative val="0"/>
          <c:dLbls>
            <c:dLbl>
              <c:idx val="0"/>
              <c:layout>
                <c:manualLayout>
                  <c:x val="4.2372881355932202E-2"/>
                  <c:y val="-6.60066178131072E-3"/>
                </c:manualLayout>
              </c:layout>
              <c:tx>
                <c:rich>
                  <a:bodyPr/>
                  <a:lstStyle/>
                  <a:p>
                    <a:r>
                      <a:rPr lang="ru-RU" dirty="0" smtClean="0"/>
                      <a:t>188</a:t>
                    </a:r>
                    <a:endParaRPr lang="en-US" dirty="0"/>
                  </a:p>
                </c:rich>
              </c:tx>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Лист1!$B$4</c:f>
              <c:numCache>
                <c:formatCode>General</c:formatCode>
                <c:ptCount val="1"/>
                <c:pt idx="0">
                  <c:v>188</c:v>
                </c:pt>
              </c:numCache>
            </c:numRef>
          </c:val>
        </c:ser>
        <c:dLbls>
          <c:showLegendKey val="0"/>
          <c:showVal val="1"/>
          <c:showCatName val="0"/>
          <c:showSerName val="0"/>
          <c:showPercent val="0"/>
          <c:showBubbleSize val="0"/>
        </c:dLbls>
        <c:gapWidth val="43"/>
        <c:shape val="box"/>
        <c:axId val="175911296"/>
        <c:axId val="175912832"/>
        <c:axId val="0"/>
      </c:bar3DChart>
      <c:catAx>
        <c:axId val="175911296"/>
        <c:scaling>
          <c:orientation val="minMax"/>
        </c:scaling>
        <c:delete val="1"/>
        <c:axPos val="b"/>
        <c:numFmt formatCode="General" sourceLinked="1"/>
        <c:majorTickMark val="out"/>
        <c:minorTickMark val="none"/>
        <c:tickLblPos val="nextTo"/>
        <c:crossAx val="175912832"/>
        <c:crosses val="autoZero"/>
        <c:auto val="1"/>
        <c:lblAlgn val="ctr"/>
        <c:lblOffset val="100"/>
        <c:noMultiLvlLbl val="0"/>
      </c:catAx>
      <c:valAx>
        <c:axId val="175912832"/>
        <c:scaling>
          <c:orientation val="minMax"/>
          <c:max val="400"/>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175911296"/>
        <c:crosses val="autoZero"/>
        <c:crossBetween val="between"/>
        <c:majorUnit val="100"/>
      </c:valAx>
    </c:plotArea>
    <c:plotVisOnly val="1"/>
    <c:dispBlanksAs val="gap"/>
    <c:showDLblsOverMax val="0"/>
  </c:chart>
  <c:spPr>
    <a:no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20"/>
      <c:depthPercent val="80"/>
      <c:rAngAx val="1"/>
    </c:view3D>
    <c:floor>
      <c:thickness val="0"/>
    </c:floor>
    <c:sideWall>
      <c:thickness val="0"/>
      <c:spPr>
        <a:noFill/>
        <a:ln>
          <a:solidFill>
            <a:schemeClr val="bg1">
              <a:lumMod val="85000"/>
            </a:schemeClr>
          </a:solidFill>
        </a:ln>
      </c:spPr>
    </c:sideWall>
    <c:backWall>
      <c:thickness val="0"/>
      <c:spPr>
        <a:noFill/>
        <a:ln w="3175">
          <a:solidFill>
            <a:schemeClr val="bg1">
              <a:lumMod val="85000"/>
            </a:schemeClr>
          </a:solidFill>
        </a:ln>
        <a:scene3d>
          <a:camera prst="orthographicFront"/>
          <a:lightRig rig="threePt" dir="t"/>
        </a:scene3d>
      </c:spPr>
    </c:backWall>
    <c:plotArea>
      <c:layout>
        <c:manualLayout>
          <c:layoutTarget val="inner"/>
          <c:xMode val="edge"/>
          <c:yMode val="edge"/>
          <c:x val="0.30563756023034433"/>
          <c:y val="0.15923249665993916"/>
          <c:w val="0.64930397226466097"/>
          <c:h val="0.60185423121748771"/>
        </c:manualLayout>
      </c:layout>
      <c:bar3DChart>
        <c:barDir val="col"/>
        <c:grouping val="clustered"/>
        <c:varyColors val="0"/>
        <c:ser>
          <c:idx val="0"/>
          <c:order val="0"/>
          <c:tx>
            <c:strRef>
              <c:f>Лист1!$A$2</c:f>
              <c:strCache>
                <c:ptCount val="1"/>
                <c:pt idx="0">
                  <c:v>2016 год</c:v>
                </c:pt>
              </c:strCache>
            </c:strRef>
          </c:tx>
          <c:spPr>
            <a:scene3d>
              <a:camera prst="orthographicFront"/>
              <a:lightRig rig="threePt" dir="t"/>
            </a:scene3d>
            <a:sp3d>
              <a:bevelT/>
            </a:sp3d>
          </c:spPr>
          <c:invertIfNegative val="0"/>
          <c:dLbls>
            <c:dLbl>
              <c:idx val="0"/>
              <c:layout>
                <c:manualLayout>
                  <c:x val="2.8469750889679714E-2"/>
                  <c:y val="-2.2689515710214049E-17"/>
                </c:manualLayout>
              </c:layout>
              <c:tx>
                <c:rich>
                  <a:bodyPr/>
                  <a:lstStyle/>
                  <a:p>
                    <a:r>
                      <a:rPr lang="en-US" dirty="0" smtClean="0"/>
                      <a:t>324</a:t>
                    </a:r>
                    <a:endParaRPr lang="en-US" dirty="0"/>
                  </a:p>
                </c:rich>
              </c:tx>
              <c:showLegendKey val="0"/>
              <c:showVal val="1"/>
              <c:showCatName val="0"/>
              <c:showSerName val="0"/>
              <c:showPercent val="0"/>
              <c:showBubbleSize val="0"/>
            </c:dLbl>
            <c:dLbl>
              <c:idx val="1"/>
              <c:layout>
                <c:manualLayout>
                  <c:x val="2.91715285880980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Лист1!$B$2</c:f>
              <c:numCache>
                <c:formatCode>0.0</c:formatCode>
                <c:ptCount val="1"/>
                <c:pt idx="0">
                  <c:v>324</c:v>
                </c:pt>
              </c:numCache>
            </c:numRef>
          </c:val>
        </c:ser>
        <c:ser>
          <c:idx val="1"/>
          <c:order val="1"/>
          <c:tx>
            <c:strRef>
              <c:f>Лист1!$A$3</c:f>
              <c:strCache>
                <c:ptCount val="1"/>
                <c:pt idx="0">
                  <c:v>2017 год</c:v>
                </c:pt>
              </c:strCache>
            </c:strRef>
          </c:tx>
          <c:spPr>
            <a:scene3d>
              <a:camera prst="orthographicFront"/>
              <a:lightRig rig="threePt" dir="t"/>
            </a:scene3d>
            <a:sp3d>
              <a:bevelT/>
            </a:sp3d>
          </c:spPr>
          <c:invertIfNegative val="0"/>
          <c:dLbls>
            <c:dLbl>
              <c:idx val="0"/>
              <c:layout>
                <c:manualLayout>
                  <c:x val="5.3380782918149468E-2"/>
                  <c:y val="0"/>
                </c:manualLayout>
              </c:layout>
              <c:tx>
                <c:rich>
                  <a:bodyPr/>
                  <a:lstStyle/>
                  <a:p>
                    <a:r>
                      <a:rPr lang="en-US" dirty="0" smtClean="0"/>
                      <a:t>145</a:t>
                    </a:r>
                    <a:endParaRPr lang="en-US" dirty="0"/>
                  </a:p>
                </c:rich>
              </c:tx>
              <c:showLegendKey val="0"/>
              <c:showVal val="1"/>
              <c:showCatName val="0"/>
              <c:showSerName val="0"/>
              <c:showPercent val="0"/>
              <c:showBubbleSize val="0"/>
            </c:dLbl>
            <c:dLbl>
              <c:idx val="1"/>
              <c:layout>
                <c:manualLayout>
                  <c:x val="3.0630105017502917E-2"/>
                  <c:y val="-9.9108027750247768E-3"/>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f>
              <c:strCache>
                <c:ptCount val="1"/>
                <c:pt idx="0">
                  <c:v>Налог на имущество физических лиц</c:v>
                </c:pt>
              </c:strCache>
            </c:strRef>
          </c:cat>
          <c:val>
            <c:numRef>
              <c:f>Лист1!$B$3</c:f>
              <c:numCache>
                <c:formatCode>0.0</c:formatCode>
                <c:ptCount val="1"/>
                <c:pt idx="0">
                  <c:v>145</c:v>
                </c:pt>
              </c:numCache>
            </c:numRef>
          </c:val>
        </c:ser>
        <c:dLbls>
          <c:showLegendKey val="0"/>
          <c:showVal val="1"/>
          <c:showCatName val="0"/>
          <c:showSerName val="0"/>
          <c:showPercent val="0"/>
          <c:showBubbleSize val="0"/>
        </c:dLbls>
        <c:gapWidth val="43"/>
        <c:shape val="box"/>
        <c:axId val="176664576"/>
        <c:axId val="176666112"/>
        <c:axId val="0"/>
      </c:bar3DChart>
      <c:catAx>
        <c:axId val="176664576"/>
        <c:scaling>
          <c:orientation val="minMax"/>
        </c:scaling>
        <c:delete val="1"/>
        <c:axPos val="b"/>
        <c:numFmt formatCode="General" sourceLinked="1"/>
        <c:majorTickMark val="out"/>
        <c:minorTickMark val="none"/>
        <c:tickLblPos val="nextTo"/>
        <c:crossAx val="176666112"/>
        <c:crosses val="autoZero"/>
        <c:auto val="1"/>
        <c:lblAlgn val="ctr"/>
        <c:lblOffset val="100"/>
        <c:noMultiLvlLbl val="0"/>
      </c:catAx>
      <c:valAx>
        <c:axId val="176666112"/>
        <c:scaling>
          <c:orientation val="minMax"/>
          <c:max val="400"/>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176664576"/>
        <c:crosses val="autoZero"/>
        <c:crossBetween val="between"/>
        <c:majorUnit val="100"/>
      </c:valAx>
    </c:plotArea>
    <c:legend>
      <c:legendPos val="r"/>
      <c:legendEntry>
        <c:idx val="0"/>
        <c:txPr>
          <a:bodyPr/>
          <a:lstStyle/>
          <a:p>
            <a:pPr>
              <a:defRPr sz="1400" b="1">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b="1">
                <a:latin typeface="Times New Roman" panose="02020603050405020304" pitchFamily="18" charset="0"/>
                <a:cs typeface="Times New Roman" panose="02020603050405020304" pitchFamily="18" charset="0"/>
              </a:defRPr>
            </a:pPr>
            <a:endParaRPr lang="ru-RU"/>
          </a:p>
        </c:txPr>
      </c:legendEntry>
      <c:layout>
        <c:manualLayout>
          <c:xMode val="edge"/>
          <c:yMode val="edge"/>
          <c:x val="0.27391459074733099"/>
          <c:y val="0.73607848135904008"/>
          <c:w val="0.6808965742222064"/>
          <c:h val="0.10487634226435064"/>
        </c:manualLayout>
      </c:layout>
      <c:overlay val="0"/>
      <c:txPr>
        <a:bodyPr/>
        <a:lstStyle/>
        <a:p>
          <a:pPr>
            <a:defRPr sz="16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a:ln w="15875" cap="rnd">
      <a:noFill/>
      <a:round/>
    </a:ln>
    <a:effectLst>
      <a:softEdge rad="63500"/>
    </a:effectLst>
    <a:scene3d>
      <a:camera prst="orthographicFront"/>
      <a:lightRig rig="threePt" dir="t"/>
    </a:scene3d>
    <a:sp3d prstMaterial="metal">
      <a:bevelT/>
      <a:bevelB/>
    </a:sp3d>
  </c:spPr>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2898243730619592E-3"/>
          <c:y val="0"/>
          <c:w val="0.99471010988590824"/>
          <c:h val="1"/>
        </c:manualLayout>
      </c:layout>
      <c:pie3DChart>
        <c:varyColors val="1"/>
        <c:ser>
          <c:idx val="0"/>
          <c:order val="0"/>
          <c:tx>
            <c:strRef>
              <c:f>Лист1!$B$1</c:f>
              <c:strCache>
                <c:ptCount val="1"/>
                <c:pt idx="0">
                  <c:v>Столбец1</c:v>
                </c:pt>
              </c:strCache>
            </c:strRef>
          </c:tx>
          <c:spPr>
            <a:solidFill>
              <a:schemeClr val="accent1"/>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idx val="0"/>
            <c:bubble3D val="0"/>
            <c:spPr>
              <a:solidFill>
                <a:srgbClr val="005DA2"/>
              </a:solidFill>
              <a:ln w="23294">
                <a:solidFill>
                  <a:prstClr val="black"/>
                </a:solidFill>
              </a:ln>
              <a:effectLst/>
              <a:scene3d>
                <a:camera prst="orthographicFront"/>
                <a:lightRig rig="threePt" dir="t"/>
              </a:scene3d>
              <a:sp3d prstMaterial="plastic">
                <a:bevelT w="139700" h="139700" prst="divot"/>
                <a:bevelB w="139700" h="139700" prst="divot"/>
                <a:contourClr>
                  <a:srgbClr val="000000"/>
                </a:contourClr>
              </a:sp3d>
            </c:spPr>
          </c:dPt>
          <c:dPt>
            <c:idx val="1"/>
            <c:bubble3D val="0"/>
            <c:spPr>
              <a:solidFill>
                <a:srgbClr val="E25B00"/>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dPt>
            <c:idx val="2"/>
            <c:bubble3D val="0"/>
            <c:spPr>
              <a:solidFill>
                <a:srgbClr val="C00000"/>
              </a:solidFill>
              <a:ln w="23294">
                <a:solidFill>
                  <a:schemeClr val="bg1"/>
                </a:solidFill>
              </a:ln>
              <a:effectLst/>
              <a:scene3d>
                <a:camera prst="orthographicFront"/>
                <a:lightRig rig="threePt" dir="t"/>
              </a:scene3d>
              <a:sp3d prstMaterial="plastic">
                <a:bevelT w="139700" h="139700" prst="divot"/>
                <a:bevelB w="139700" h="139700" prst="divot"/>
                <a:contourClr>
                  <a:srgbClr val="000000"/>
                </a:contourClr>
              </a:sp3d>
            </c:spPr>
          </c:dPt>
          <c:cat>
            <c:strRef>
              <c:f>Лист1!$A$2:$A$5</c:f>
              <c:strCache>
                <c:ptCount val="3"/>
                <c:pt idx="0">
                  <c:v>исп им</c:v>
                </c:pt>
                <c:pt idx="1">
                  <c:v>продажа мат и немат активов</c:v>
                </c:pt>
                <c:pt idx="2">
                  <c:v>проч неналог доходы</c:v>
                </c:pt>
              </c:strCache>
            </c:strRef>
          </c:cat>
          <c:val>
            <c:numRef>
              <c:f>Лист1!$B$2:$B$4</c:f>
              <c:numCache>
                <c:formatCode>General</c:formatCode>
                <c:ptCount val="3"/>
                <c:pt idx="0">
                  <c:v>207.8</c:v>
                </c:pt>
                <c:pt idx="1">
                  <c:v>112.1</c:v>
                </c:pt>
                <c:pt idx="2">
                  <c:v>29.9</c:v>
                </c:pt>
              </c:numCache>
            </c:numRef>
          </c:val>
        </c:ser>
        <c:dLbls>
          <c:showLegendKey val="0"/>
          <c:showVal val="0"/>
          <c:showCatName val="0"/>
          <c:showSerName val="0"/>
          <c:showPercent val="0"/>
          <c:showBubbleSize val="0"/>
          <c:showLeaderLines val="1"/>
        </c:dLbls>
      </c:pie3DChart>
      <c:spPr>
        <a:noFill/>
        <a:ln w="25406">
          <a:noFill/>
        </a:ln>
      </c:spPr>
    </c:plotArea>
    <c:plotVisOnly val="1"/>
    <c:dispBlanksAs val="zero"/>
    <c:showDLblsOverMax val="0"/>
  </c:chart>
  <c:txPr>
    <a:bodyPr/>
    <a:lstStyle/>
    <a:p>
      <a:pPr>
        <a:defRPr sz="1649">
          <a:solidFill>
            <a:schemeClr val="bg1"/>
          </a:solidFill>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0"/>
      <c:rAngAx val="0"/>
      <c:perspective val="30"/>
    </c:view3D>
    <c:floor>
      <c:thickness val="0"/>
    </c:floor>
    <c:sideWall>
      <c:thickness val="0"/>
    </c:sideWall>
    <c:backWall>
      <c:thickness val="0"/>
    </c:backWall>
    <c:plotArea>
      <c:layout>
        <c:manualLayout>
          <c:layoutTarget val="inner"/>
          <c:xMode val="edge"/>
          <c:yMode val="edge"/>
          <c:x val="0.18156206869494049"/>
          <c:y val="0.23928233568853127"/>
          <c:w val="0.74125915167772893"/>
          <c:h val="0.6590775365841283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rgbClr val="004C22"/>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FF0000"/>
              </a:solidFill>
              <a:scene3d>
                <a:camera prst="orthographicFront"/>
                <a:lightRig rig="threePt" dir="t"/>
              </a:scene3d>
              <a:sp3d prstMaterial="plastic">
                <a:bevelT w="139700" h="139700" prst="divot"/>
                <a:bevelB w="139700" h="139700" prst="divot"/>
              </a:sp3d>
            </c:spPr>
          </c:dPt>
          <c:dPt>
            <c:idx val="2"/>
            <c:bubble3D val="0"/>
            <c:spPr>
              <a:solidFill>
                <a:schemeClr val="tx2"/>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chemeClr val="accent6">
                  <a:lumMod val="50000"/>
                </a:schemeClr>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0.12739037796176989"/>
                  <c:y val="-5.9670264112774533E-2"/>
                </c:manualLayout>
              </c:layout>
              <c:tx>
                <c:rich>
                  <a:bodyPr/>
                  <a:lstStyle/>
                  <a:p>
                    <a:r>
                      <a:rPr lang="ru-RU" dirty="0"/>
                      <a:t>Жилищно-коммунальное хозяйство; </a:t>
                    </a:r>
                    <a:endParaRPr lang="ru-RU" dirty="0" smtClean="0"/>
                  </a:p>
                  <a:p>
                    <a:r>
                      <a:rPr lang="ru-RU" dirty="0" smtClean="0"/>
                      <a:t>161,5; </a:t>
                    </a:r>
                    <a:r>
                      <a:rPr lang="ru-RU" dirty="0"/>
                      <a:t>3%</a:t>
                    </a:r>
                  </a:p>
                </c:rich>
              </c:tx>
              <c:showLegendKey val="0"/>
              <c:showVal val="1"/>
              <c:showCatName val="1"/>
              <c:showSerName val="0"/>
              <c:showPercent val="1"/>
              <c:showBubbleSize val="0"/>
            </c:dLbl>
            <c:dLbl>
              <c:idx val="1"/>
              <c:layout>
                <c:manualLayout>
                  <c:x val="-8.3845029343031258E-2"/>
                  <c:y val="0.23394058649173716"/>
                </c:manualLayout>
              </c:layout>
              <c:showLegendKey val="0"/>
              <c:showVal val="1"/>
              <c:showCatName val="1"/>
              <c:showSerName val="0"/>
              <c:showPercent val="1"/>
              <c:showBubbleSize val="0"/>
            </c:dLbl>
            <c:dLbl>
              <c:idx val="2"/>
              <c:layout>
                <c:manualLayout>
                  <c:x val="7.5429319298438477E-2"/>
                  <c:y val="0.11417431410385458"/>
                </c:manualLayout>
              </c:layout>
              <c:tx>
                <c:rich>
                  <a:bodyPr/>
                  <a:lstStyle/>
                  <a:p>
                    <a:r>
                      <a:rPr lang="ru-RU" dirty="0"/>
                      <a:t>Культура; </a:t>
                    </a:r>
                    <a:endParaRPr lang="ru-RU" dirty="0" smtClean="0"/>
                  </a:p>
                  <a:p>
                    <a:r>
                      <a:rPr lang="ru-RU" dirty="0" smtClean="0"/>
                      <a:t>138,0; </a:t>
                    </a:r>
                    <a:r>
                      <a:rPr lang="ru-RU" dirty="0"/>
                      <a:t>3%</a:t>
                    </a:r>
                  </a:p>
                </c:rich>
              </c:tx>
              <c:showLegendKey val="0"/>
              <c:showVal val="1"/>
              <c:showCatName val="1"/>
              <c:showSerName val="0"/>
              <c:showPercent val="1"/>
              <c:showBubbleSize val="0"/>
            </c:dLbl>
            <c:dLbl>
              <c:idx val="3"/>
              <c:layout>
                <c:manualLayout>
                  <c:x val="0.10859059828653701"/>
                  <c:y val="0.1787313274052397"/>
                </c:manualLayout>
              </c:layout>
              <c:tx>
                <c:rich>
                  <a:bodyPr/>
                  <a:lstStyle/>
                  <a:p>
                    <a:r>
                      <a:rPr lang="ru-RU" dirty="0"/>
                      <a:t>Социальная политика; </a:t>
                    </a:r>
                    <a:endParaRPr lang="ru-RU" dirty="0" smtClean="0"/>
                  </a:p>
                  <a:p>
                    <a:r>
                      <a:rPr lang="ru-RU" dirty="0" smtClean="0"/>
                      <a:t>1139,2; </a:t>
                    </a:r>
                    <a:r>
                      <a:rPr lang="ru-RU" dirty="0"/>
                      <a:t>26%</a:t>
                    </a:r>
                  </a:p>
                </c:rich>
              </c:tx>
              <c:showLegendKey val="0"/>
              <c:showVal val="1"/>
              <c:showCatName val="1"/>
              <c:showSerName val="0"/>
              <c:showPercent val="1"/>
              <c:showBubbleSize val="0"/>
            </c:dLbl>
            <c:dLbl>
              <c:idx val="4"/>
              <c:layout>
                <c:manualLayout>
                  <c:x val="-4.8620164133989202E-2"/>
                  <c:y val="2.8576823805338557E-2"/>
                </c:manualLayout>
              </c:layout>
              <c:showLegendKey val="0"/>
              <c:showVal val="1"/>
              <c:showCatName val="1"/>
              <c:showSerName val="0"/>
              <c:showPercent val="1"/>
              <c:showBubbleSize val="0"/>
            </c:dLbl>
            <c:dLbl>
              <c:idx val="5"/>
              <c:layout>
                <c:manualLayout>
                  <c:x val="-0.11728646598996467"/>
                  <c:y val="-9.9009556636862533E-2"/>
                </c:manualLayout>
              </c:layout>
              <c:showLegendKey val="0"/>
              <c:showVal val="1"/>
              <c:showCatName val="1"/>
              <c:showSerName val="0"/>
              <c:showPercent val="1"/>
              <c:showBubbleSize val="0"/>
            </c:dLbl>
            <c:dLbl>
              <c:idx val="6"/>
              <c:layout>
                <c:manualLayout>
                  <c:x val="-0.1218829009050961"/>
                  <c:y val="-0.2166953905880466"/>
                </c:manualLayout>
              </c:layout>
              <c:tx>
                <c:rich>
                  <a:bodyPr/>
                  <a:lstStyle/>
                  <a:p>
                    <a:r>
                      <a:rPr lang="ru-RU" dirty="0"/>
                      <a:t>Прочие расходы; </a:t>
                    </a:r>
                    <a:r>
                      <a:rPr lang="ru-RU" dirty="0" smtClean="0"/>
                      <a:t>25,5; </a:t>
                    </a:r>
                    <a:r>
                      <a:rPr lang="ru-RU" dirty="0"/>
                      <a:t>1%</a:t>
                    </a:r>
                  </a:p>
                </c:rich>
              </c:tx>
              <c:showLegendKey val="0"/>
              <c:showVal val="1"/>
              <c:showCatName val="1"/>
              <c:showSerName val="0"/>
              <c:showPercent val="1"/>
              <c:showBubbleSize val="0"/>
            </c:dLbl>
            <c:dLbl>
              <c:idx val="7"/>
              <c:layout>
                <c:manualLayout>
                  <c:x val="5.149211725089245E-2"/>
                  <c:y val="-0.17385726256937523"/>
                </c:manualLayout>
              </c:layout>
              <c:tx>
                <c:rich>
                  <a:bodyPr/>
                  <a:lstStyle/>
                  <a:p>
                    <a:r>
                      <a:rPr lang="ru-RU" dirty="0"/>
                      <a:t>Национальная экономика; </a:t>
                    </a:r>
                    <a:endParaRPr lang="ru-RU" dirty="0" smtClean="0"/>
                  </a:p>
                  <a:p>
                    <a:r>
                      <a:rPr lang="ru-RU" dirty="0" smtClean="0"/>
                      <a:t>240,9; </a:t>
                    </a:r>
                    <a:r>
                      <a:rPr lang="ru-RU" dirty="0"/>
                      <a:t>6%</a:t>
                    </a:r>
                  </a:p>
                </c:rich>
              </c:tx>
              <c:showLegendKey val="0"/>
              <c:showVal val="1"/>
              <c:showCatName val="1"/>
              <c:showSerName val="0"/>
              <c:showPercent val="1"/>
              <c:showBubbleSize val="0"/>
            </c:dLbl>
            <c:dLbl>
              <c:idx val="8"/>
              <c:layout>
                <c:manualLayout>
                  <c:x val="0.18232927559564163"/>
                  <c:y val="-0.11384370258711696"/>
                </c:manualLayout>
              </c:layout>
              <c:tx>
                <c:rich>
                  <a:bodyPr/>
                  <a:lstStyle/>
                  <a:p>
                    <a:r>
                      <a:rPr lang="ru-RU" dirty="0"/>
                      <a:t>обслуживание муниципального долга; </a:t>
                    </a:r>
                    <a:endParaRPr lang="ru-RU" dirty="0" smtClean="0"/>
                  </a:p>
                  <a:p>
                    <a:r>
                      <a:rPr lang="ru-RU" dirty="0" smtClean="0"/>
                      <a:t>185,2</a:t>
                    </a:r>
                    <a:r>
                      <a:rPr lang="ru-RU" dirty="0"/>
                      <a:t>; 4%</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Лист1!$A$1:$I$1</c:f>
              <c:strCache>
                <c:ptCount val="9"/>
                <c:pt idx="0">
                  <c:v>Жилищно-коммунальное хозяйство</c:v>
                </c:pt>
                <c:pt idx="1">
                  <c:v>Образование</c:v>
                </c:pt>
                <c:pt idx="2">
                  <c:v>Культура</c:v>
                </c:pt>
                <c:pt idx="3">
                  <c:v>Социальная политика</c:v>
                </c:pt>
                <c:pt idx="4">
                  <c:v>Физическая культура и спорт</c:v>
                </c:pt>
                <c:pt idx="5">
                  <c:v>Общегосударственные вопросы</c:v>
                </c:pt>
                <c:pt idx="6">
                  <c:v>Прочие расходы</c:v>
                </c:pt>
                <c:pt idx="7">
                  <c:v>Национальная экономика</c:v>
                </c:pt>
                <c:pt idx="8">
                  <c:v>обслуживание муниципального долга</c:v>
                </c:pt>
              </c:strCache>
            </c:strRef>
          </c:cat>
          <c:val>
            <c:numRef>
              <c:f>Лист1!$A$2:$I$2</c:f>
              <c:numCache>
                <c:formatCode>General</c:formatCode>
                <c:ptCount val="9"/>
                <c:pt idx="0">
                  <c:v>151.4</c:v>
                </c:pt>
                <c:pt idx="1">
                  <c:v>2004.3</c:v>
                </c:pt>
                <c:pt idx="2">
                  <c:v>137.9</c:v>
                </c:pt>
                <c:pt idx="3" formatCode="0.0">
                  <c:v>1132.5999999999999</c:v>
                </c:pt>
                <c:pt idx="4" formatCode="0.0">
                  <c:v>315.2</c:v>
                </c:pt>
                <c:pt idx="5">
                  <c:v>205.4</c:v>
                </c:pt>
                <c:pt idx="6">
                  <c:v>25.5</c:v>
                </c:pt>
                <c:pt idx="7">
                  <c:v>257.7</c:v>
                </c:pt>
                <c:pt idx="8" formatCode="0.0">
                  <c:v>185.2</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DCD6F-8F42-4439-B99A-9ECB40D6414B}" type="doc">
      <dgm:prSet loTypeId="urn:microsoft.com/office/officeart/2005/8/layout/vList3" loCatId="list" qsTypeId="urn:microsoft.com/office/officeart/2005/8/quickstyle/simple1" qsCatId="simple" csTypeId="urn:microsoft.com/office/officeart/2005/8/colors/accent1_2" csCatId="accent1" phldr="1"/>
      <dgm:spPr/>
    </dgm:pt>
    <dgm:pt modelId="{42F5AD29-73F5-4E09-991E-CAAC3BF47C7A}">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3">
            <a:lumMod val="40000"/>
            <a:lumOff val="60000"/>
          </a:schemeClr>
        </a:solidFill>
      </dgm:spPr>
      <dgm:t>
        <a:bodyPr/>
        <a:lstStyle/>
        <a:p>
          <a:pPr algn="ctr"/>
          <a:r>
            <a:rPr lang="ru-RU" sz="1400" b="1" i="0" dirty="0" smtClean="0">
              <a:latin typeface="Times New Roman" pitchFamily="18" charset="0"/>
              <a:cs typeface="Times New Roman" pitchFamily="18" charset="0"/>
            </a:rPr>
            <a:t>         </a:t>
          </a:r>
          <a:r>
            <a:rPr lang="ru-RU" sz="2000" b="1" i="0" dirty="0" smtClean="0">
              <a:latin typeface="Times New Roman" pitchFamily="18" charset="0"/>
              <a:cs typeface="Times New Roman" pitchFamily="18" charset="0"/>
            </a:rPr>
            <a:t>Рассмотрение проекта  бюджета: </a:t>
          </a:r>
          <a:r>
            <a:rPr lang="ru-RU" sz="1400" b="0" i="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dirty="0">
            <a:latin typeface="Times New Roman" pitchFamily="18" charset="0"/>
            <a:cs typeface="Times New Roman" pitchFamily="18" charset="0"/>
          </a:endParaRPr>
        </a:p>
      </dgm:t>
    </dgm:pt>
    <dgm:pt modelId="{4FAE8B27-495A-49D7-BCAB-F66CC44404AE}" type="parTrans" cxnId="{548E0EB4-9402-4E85-94A8-DDB630BB2139}">
      <dgm:prSet/>
      <dgm:spPr/>
      <dgm:t>
        <a:bodyPr/>
        <a:lstStyle/>
        <a:p>
          <a:endParaRPr lang="ru-RU"/>
        </a:p>
      </dgm:t>
    </dgm:pt>
    <dgm:pt modelId="{FFC408E0-6D15-44F0-AB4F-BE0CE7E12B9E}" type="sibTrans" cxnId="{548E0EB4-9402-4E85-94A8-DDB630BB2139}">
      <dgm:prSet/>
      <dgm:spPr/>
      <dgm:t>
        <a:bodyPr/>
        <a:lstStyle/>
        <a:p>
          <a:endParaRPr lang="ru-RU"/>
        </a:p>
      </dgm:t>
    </dgm:pt>
    <dgm:pt modelId="{9299E11B-958F-4FFA-96AB-EB82F73E3278}">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3">
            <a:lumMod val="40000"/>
            <a:lumOff val="60000"/>
          </a:schemeClr>
        </a:solidFill>
      </dgm:spPr>
      <dgm:t>
        <a:bodyPr/>
        <a:lstStyle/>
        <a:p>
          <a:pPr algn="ctr">
            <a:lnSpc>
              <a:spcPct val="100000"/>
            </a:lnSpc>
            <a:spcAft>
              <a:spcPts val="600"/>
            </a:spcAft>
          </a:pPr>
          <a:r>
            <a:rPr lang="ru-RU" sz="2000" b="1" dirty="0" smtClean="0">
              <a:latin typeface="Times New Roman" pitchFamily="18" charset="0"/>
              <a:cs typeface="Times New Roman" pitchFamily="18" charset="0"/>
            </a:rPr>
            <a:t>Утверждение бюджета: </a:t>
          </a:r>
          <a:r>
            <a:rPr lang="ru-RU" sz="1400" b="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dirty="0" smtClean="0">
              <a:latin typeface="Times New Roman" pitchFamily="18" charset="0"/>
              <a:cs typeface="Times New Roman" pitchFamily="18" charset="0"/>
            </a:rPr>
            <a:t>                              </a:t>
          </a:r>
          <a:r>
            <a:rPr lang="ru-RU" sz="1400" b="0" dirty="0" smtClean="0">
              <a:latin typeface="Times New Roman" pitchFamily="18" charset="0"/>
              <a:cs typeface="Times New Roman" pitchFamily="18" charset="0"/>
            </a:rPr>
            <a:t>городского округа город Рыбинск</a:t>
          </a:r>
          <a:endParaRPr lang="ru-RU" sz="1400" b="0" dirty="0">
            <a:latin typeface="Times New Roman" pitchFamily="18" charset="0"/>
            <a:cs typeface="Times New Roman" pitchFamily="18" charset="0"/>
          </a:endParaRPr>
        </a:p>
      </dgm:t>
    </dgm:pt>
    <dgm:pt modelId="{ECD76C84-18F4-42A2-AB72-6681AE66F233}" type="parTrans" cxnId="{956BE260-6114-4097-BD0C-CAEF8054D74C}">
      <dgm:prSet/>
      <dgm:spPr/>
      <dgm:t>
        <a:bodyPr/>
        <a:lstStyle/>
        <a:p>
          <a:endParaRPr lang="ru-RU"/>
        </a:p>
      </dgm:t>
    </dgm:pt>
    <dgm:pt modelId="{19781F0F-7C1E-45C6-A60A-3CD420B5D7C6}" type="sibTrans" cxnId="{956BE260-6114-4097-BD0C-CAEF8054D74C}">
      <dgm:prSet/>
      <dgm:spPr/>
      <dgm:t>
        <a:bodyPr/>
        <a:lstStyle/>
        <a:p>
          <a:endParaRPr lang="ru-RU"/>
        </a:p>
      </dgm:t>
    </dgm:pt>
    <dgm:pt modelId="{650E82DC-8320-4E6F-81DC-4AB587282B6C}">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3">
            <a:lumMod val="40000"/>
            <a:lumOff val="60000"/>
          </a:schemeClr>
        </a:solidFill>
      </dgm:spPr>
      <dgm:t>
        <a:bodyPr/>
        <a:lstStyle/>
        <a:p>
          <a:pPr algn="ctr"/>
          <a:r>
            <a:rPr lang="ru-RU" sz="2000" b="1" dirty="0" smtClean="0">
              <a:latin typeface="Times New Roman" pitchFamily="18" charset="0"/>
              <a:cs typeface="Times New Roman" pitchFamily="18" charset="0"/>
            </a:rPr>
            <a:t>Составление проекта бюджета: </a:t>
          </a:r>
          <a:r>
            <a:rPr lang="ru-RU" sz="1400" b="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algn="ctr"/>
          <a:r>
            <a:rPr lang="ru-RU" sz="1400" b="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algn="ctr"/>
          <a:r>
            <a:rPr lang="ru-RU" sz="1400" b="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года</a:t>
          </a:r>
          <a:endParaRPr lang="ru-RU" sz="1400" b="0" dirty="0">
            <a:latin typeface="Times New Roman" pitchFamily="18" charset="0"/>
            <a:cs typeface="Times New Roman" pitchFamily="18" charset="0"/>
          </a:endParaRPr>
        </a:p>
      </dgm:t>
    </dgm:pt>
    <dgm:pt modelId="{D9D0FCCE-FC83-4CF5-A694-3102A2D7D009}" type="sibTrans" cxnId="{F2532B13-42D7-4AFC-89D4-3E56688895FF}">
      <dgm:prSet/>
      <dgm:spPr/>
      <dgm:t>
        <a:bodyPr/>
        <a:lstStyle/>
        <a:p>
          <a:endParaRPr lang="ru-RU"/>
        </a:p>
      </dgm:t>
    </dgm:pt>
    <dgm:pt modelId="{CB8F52B5-A0A6-4EE2-AFBE-CA36FC016449}" type="parTrans" cxnId="{F2532B13-42D7-4AFC-89D4-3E56688895FF}">
      <dgm:prSet/>
      <dgm:spPr/>
      <dgm:t>
        <a:bodyPr/>
        <a:lstStyle/>
        <a:p>
          <a:endParaRPr lang="ru-RU"/>
        </a:p>
      </dgm:t>
    </dgm:pt>
    <dgm:pt modelId="{C3B1D405-9F30-4CE4-B067-86F2B07952DF}" type="pres">
      <dgm:prSet presAssocID="{D7ADCD6F-8F42-4439-B99A-9ECB40D6414B}" presName="linearFlow" presStyleCnt="0">
        <dgm:presLayoutVars>
          <dgm:dir/>
          <dgm:resizeHandles val="exact"/>
        </dgm:presLayoutVars>
      </dgm:prSet>
      <dgm:spPr/>
    </dgm:pt>
    <dgm:pt modelId="{4F14DCEA-2D21-446C-8009-C30D6CD87E3D}" type="pres">
      <dgm:prSet presAssocID="{650E82DC-8320-4E6F-81DC-4AB587282B6C}" presName="composite" presStyleCnt="0"/>
      <dgm:spPr/>
    </dgm:pt>
    <dgm:pt modelId="{A8089EEA-09BE-427C-AE8E-1FADE52D929D}" type="pres">
      <dgm:prSet presAssocID="{650E82DC-8320-4E6F-81DC-4AB587282B6C}" presName="imgShp" presStyleLbl="fgImgPlace1" presStyleIdx="0" presStyleCnt="3" custScaleX="97251" custLinFactNeighborX="-91233" custLinFactNeighborY="9190">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1C50889F-7837-4F3B-BEDF-5E8428672264}" type="pres">
      <dgm:prSet presAssocID="{650E82DC-8320-4E6F-81DC-4AB587282B6C}" presName="txShp" presStyleLbl="node1" presStyleIdx="0" presStyleCnt="3" custScaleX="148666" custScaleY="172596" custLinFactNeighborX="507" custLinFactNeighborY="13832">
        <dgm:presLayoutVars>
          <dgm:bulletEnabled val="1"/>
        </dgm:presLayoutVars>
      </dgm:prSet>
      <dgm:spPr/>
      <dgm:t>
        <a:bodyPr/>
        <a:lstStyle/>
        <a:p>
          <a:endParaRPr lang="ru-RU"/>
        </a:p>
      </dgm:t>
    </dgm:pt>
    <dgm:pt modelId="{6A074512-DE72-4A4D-A7C3-5AFD17B4988E}" type="pres">
      <dgm:prSet presAssocID="{D9D0FCCE-FC83-4CF5-A694-3102A2D7D009}" presName="spacing" presStyleCnt="0"/>
      <dgm:spPr/>
    </dgm:pt>
    <dgm:pt modelId="{29D178AA-190D-4202-B4F2-2D73D5F0E2B7}" type="pres">
      <dgm:prSet presAssocID="{42F5AD29-73F5-4E09-991E-CAAC3BF47C7A}" presName="composite" presStyleCnt="0"/>
      <dgm:spPr/>
    </dgm:pt>
    <dgm:pt modelId="{0C8B3519-D3B1-46D5-9FDA-31CE5A5E172E}" type="pres">
      <dgm:prSet presAssocID="{42F5AD29-73F5-4E09-991E-CAAC3BF47C7A}" presName="imgShp" presStyleLbl="fgImgPlace1" presStyleIdx="1" presStyleCnt="3" custLinFactX="-7471" custLinFactNeighborX="-100000" custLinFactNeighborY="-3513">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3F70C69E-8B83-46C9-96E1-ECCE953BDD38}" type="pres">
      <dgm:prSet presAssocID="{42F5AD29-73F5-4E09-991E-CAAC3BF47C7A}" presName="txShp" presStyleLbl="node1" presStyleIdx="1" presStyleCnt="3" custScaleX="140516" custScaleY="95915" custLinFactNeighborX="9861" custLinFactNeighborY="2970">
        <dgm:presLayoutVars>
          <dgm:bulletEnabled val="1"/>
        </dgm:presLayoutVars>
      </dgm:prSet>
      <dgm:spPr/>
      <dgm:t>
        <a:bodyPr/>
        <a:lstStyle/>
        <a:p>
          <a:endParaRPr lang="ru-RU"/>
        </a:p>
      </dgm:t>
    </dgm:pt>
    <dgm:pt modelId="{B7C4AEBF-ADCF-409A-82E7-45AC361F1C86}" type="pres">
      <dgm:prSet presAssocID="{FFC408E0-6D15-44F0-AB4F-BE0CE7E12B9E}" presName="spacing" presStyleCnt="0"/>
      <dgm:spPr/>
    </dgm:pt>
    <dgm:pt modelId="{47398297-CF9A-48EC-BD9C-BEA848E965E2}" type="pres">
      <dgm:prSet presAssocID="{9299E11B-958F-4FFA-96AB-EB82F73E3278}" presName="composite" presStyleCnt="0"/>
      <dgm:spPr/>
    </dgm:pt>
    <dgm:pt modelId="{8BDCD910-4963-46D2-A837-F11FDF05E24C}" type="pres">
      <dgm:prSet presAssocID="{9299E11B-958F-4FFA-96AB-EB82F73E3278}" presName="imgShp" presStyleLbl="fgImgPlace1" presStyleIdx="2" presStyleCnt="3" custLinFactX="-8160" custLinFactNeighborX="-100000" custLinFactNeighborY="-4247">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8D0BB630-654C-4C6B-B89B-BEB5A0D78B6C}" type="pres">
      <dgm:prSet presAssocID="{9299E11B-958F-4FFA-96AB-EB82F73E3278}" presName="txShp" presStyleLbl="node1" presStyleIdx="2" presStyleCnt="3" custScaleX="140515" custLinFactNeighborX="7396" custLinFactNeighborY="-7997">
        <dgm:presLayoutVars>
          <dgm:bulletEnabled val="1"/>
        </dgm:presLayoutVars>
      </dgm:prSet>
      <dgm:spPr/>
      <dgm:t>
        <a:bodyPr/>
        <a:lstStyle/>
        <a:p>
          <a:endParaRPr lang="ru-RU"/>
        </a:p>
      </dgm:t>
    </dgm:pt>
  </dgm:ptLst>
  <dgm:cxnLst>
    <dgm:cxn modelId="{548E0EB4-9402-4E85-94A8-DDB630BB2139}" srcId="{D7ADCD6F-8F42-4439-B99A-9ECB40D6414B}" destId="{42F5AD29-73F5-4E09-991E-CAAC3BF47C7A}" srcOrd="1" destOrd="0" parTransId="{4FAE8B27-495A-49D7-BCAB-F66CC44404AE}" sibTransId="{FFC408E0-6D15-44F0-AB4F-BE0CE7E12B9E}"/>
    <dgm:cxn modelId="{F2532B13-42D7-4AFC-89D4-3E56688895FF}" srcId="{D7ADCD6F-8F42-4439-B99A-9ECB40D6414B}" destId="{650E82DC-8320-4E6F-81DC-4AB587282B6C}" srcOrd="0" destOrd="0" parTransId="{CB8F52B5-A0A6-4EE2-AFBE-CA36FC016449}" sibTransId="{D9D0FCCE-FC83-4CF5-A694-3102A2D7D009}"/>
    <dgm:cxn modelId="{AF83C44B-3108-4E06-9E9E-9A3562BAAA4D}" type="presOf" srcId="{42F5AD29-73F5-4E09-991E-CAAC3BF47C7A}" destId="{3F70C69E-8B83-46C9-96E1-ECCE953BDD38}" srcOrd="0" destOrd="0" presId="urn:microsoft.com/office/officeart/2005/8/layout/vList3"/>
    <dgm:cxn modelId="{64132128-4FB7-46A5-843F-75DAB30572DF}" type="presOf" srcId="{650E82DC-8320-4E6F-81DC-4AB587282B6C}" destId="{1C50889F-7837-4F3B-BEDF-5E8428672264}" srcOrd="0" destOrd="0" presId="urn:microsoft.com/office/officeart/2005/8/layout/vList3"/>
    <dgm:cxn modelId="{E50FA1B8-6B2E-4326-BB2C-711E79E18278}" type="presOf" srcId="{D7ADCD6F-8F42-4439-B99A-9ECB40D6414B}" destId="{C3B1D405-9F30-4CE4-B067-86F2B07952DF}" srcOrd="0" destOrd="0" presId="urn:microsoft.com/office/officeart/2005/8/layout/vList3"/>
    <dgm:cxn modelId="{2447E978-812C-45EE-9F23-E9D159DCE87B}" type="presOf" srcId="{9299E11B-958F-4FFA-96AB-EB82F73E3278}" destId="{8D0BB630-654C-4C6B-B89B-BEB5A0D78B6C}" srcOrd="0" destOrd="0" presId="urn:microsoft.com/office/officeart/2005/8/layout/vList3"/>
    <dgm:cxn modelId="{956BE260-6114-4097-BD0C-CAEF8054D74C}" srcId="{D7ADCD6F-8F42-4439-B99A-9ECB40D6414B}" destId="{9299E11B-958F-4FFA-96AB-EB82F73E3278}" srcOrd="2" destOrd="0" parTransId="{ECD76C84-18F4-42A2-AB72-6681AE66F233}" sibTransId="{19781F0F-7C1E-45C6-A60A-3CD420B5D7C6}"/>
    <dgm:cxn modelId="{CDAC65E7-2377-4769-99EF-CC619D8F684A}" type="presParOf" srcId="{C3B1D405-9F30-4CE4-B067-86F2B07952DF}" destId="{4F14DCEA-2D21-446C-8009-C30D6CD87E3D}" srcOrd="0" destOrd="0" presId="urn:microsoft.com/office/officeart/2005/8/layout/vList3"/>
    <dgm:cxn modelId="{427C154B-195C-4BCA-87BD-9EF094E3DBC1}" type="presParOf" srcId="{4F14DCEA-2D21-446C-8009-C30D6CD87E3D}" destId="{A8089EEA-09BE-427C-AE8E-1FADE52D929D}" srcOrd="0" destOrd="0" presId="urn:microsoft.com/office/officeart/2005/8/layout/vList3"/>
    <dgm:cxn modelId="{838BFA73-6852-44D0-BFC1-B91759AB81BF}" type="presParOf" srcId="{4F14DCEA-2D21-446C-8009-C30D6CD87E3D}" destId="{1C50889F-7837-4F3B-BEDF-5E8428672264}" srcOrd="1" destOrd="0" presId="urn:microsoft.com/office/officeart/2005/8/layout/vList3"/>
    <dgm:cxn modelId="{E4E2E5EF-DB80-498A-8C10-323C3CE24562}" type="presParOf" srcId="{C3B1D405-9F30-4CE4-B067-86F2B07952DF}" destId="{6A074512-DE72-4A4D-A7C3-5AFD17B4988E}" srcOrd="1" destOrd="0" presId="urn:microsoft.com/office/officeart/2005/8/layout/vList3"/>
    <dgm:cxn modelId="{FA446ECC-976E-4073-9D9D-6C688C9D5261}" type="presParOf" srcId="{C3B1D405-9F30-4CE4-B067-86F2B07952DF}" destId="{29D178AA-190D-4202-B4F2-2D73D5F0E2B7}" srcOrd="2" destOrd="0" presId="urn:microsoft.com/office/officeart/2005/8/layout/vList3"/>
    <dgm:cxn modelId="{9CEA2995-51D3-4843-A499-D7AC5E3CF245}" type="presParOf" srcId="{29D178AA-190D-4202-B4F2-2D73D5F0E2B7}" destId="{0C8B3519-D3B1-46D5-9FDA-31CE5A5E172E}" srcOrd="0" destOrd="0" presId="urn:microsoft.com/office/officeart/2005/8/layout/vList3"/>
    <dgm:cxn modelId="{664AB31D-3916-4E2D-9D56-878011D3A313}" type="presParOf" srcId="{29D178AA-190D-4202-B4F2-2D73D5F0E2B7}" destId="{3F70C69E-8B83-46C9-96E1-ECCE953BDD38}" srcOrd="1" destOrd="0" presId="urn:microsoft.com/office/officeart/2005/8/layout/vList3"/>
    <dgm:cxn modelId="{D22B8DA4-D7E3-4B13-8D91-B68476FC4060}" type="presParOf" srcId="{C3B1D405-9F30-4CE4-B067-86F2B07952DF}" destId="{B7C4AEBF-ADCF-409A-82E7-45AC361F1C86}" srcOrd="3" destOrd="0" presId="urn:microsoft.com/office/officeart/2005/8/layout/vList3"/>
    <dgm:cxn modelId="{C829894B-01C6-4299-A291-5B308C2C4BE5}" type="presParOf" srcId="{C3B1D405-9F30-4CE4-B067-86F2B07952DF}" destId="{47398297-CF9A-48EC-BD9C-BEA848E965E2}" srcOrd="4" destOrd="0" presId="urn:microsoft.com/office/officeart/2005/8/layout/vList3"/>
    <dgm:cxn modelId="{057E87CE-88A7-4D2E-9A59-CA15FB4A0ECD}" type="presParOf" srcId="{47398297-CF9A-48EC-BD9C-BEA848E965E2}" destId="{8BDCD910-4963-46D2-A837-F11FDF05E24C}" srcOrd="0" destOrd="0" presId="urn:microsoft.com/office/officeart/2005/8/layout/vList3"/>
    <dgm:cxn modelId="{2E25F234-17D1-4A39-A868-C2C98B1D3207}" type="presParOf" srcId="{47398297-CF9A-48EC-BD9C-BEA848E965E2}" destId="{8D0BB630-654C-4C6B-B89B-BEB5A0D78B6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1DB72-7F8F-4E2A-A00A-E83DF7CE947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65EBFEF0-9C89-4A4C-BA89-C4D7B4B700F7}">
      <dgm:prSet phldrT="[Текст]" custT="1"/>
      <dgm:spPr>
        <a:xfrm>
          <a:off x="1307" y="335683"/>
          <a:ext cx="1733696" cy="900268"/>
        </a:xfrm>
        <a:prstGeom prst="ellipse">
          <a:avLst/>
        </a:prstGeom>
        <a:solidFill>
          <a:srgbClr val="1AB39F">
            <a:lumMod val="75000"/>
          </a:srgbClr>
        </a:solidFill>
        <a:ln w="25400" cap="flat" cmpd="sng" algn="ctr">
          <a:solidFill>
            <a:sysClr val="window" lastClr="FFFFFF">
              <a:hueOff val="0"/>
              <a:satOff val="0"/>
              <a:lumOff val="0"/>
              <a:alphaOff val="0"/>
            </a:sysClr>
          </a:solidFill>
          <a:prstDash val="solid"/>
        </a:ln>
        <a:effectLst/>
      </dgm:spPr>
      <dgm:t>
        <a:bodyPr/>
        <a:lstStyle/>
        <a:p>
          <a:r>
            <a:rPr lang="ru-RU" sz="2000" dirty="0" smtClean="0">
              <a:solidFill>
                <a:sysClr val="window" lastClr="FFFFFF"/>
              </a:solidFill>
              <a:latin typeface="Times New Roman" pitchFamily="18" charset="0"/>
              <a:ea typeface="+mn-ea"/>
              <a:cs typeface="Times New Roman" pitchFamily="18" charset="0"/>
            </a:rPr>
            <a:t>Доходы</a:t>
          </a:r>
          <a:endParaRPr lang="ru-RU" sz="2000" dirty="0">
            <a:solidFill>
              <a:sysClr val="window" lastClr="FFFFFF"/>
            </a:solidFill>
            <a:latin typeface="Times New Roman" pitchFamily="18" charset="0"/>
            <a:ea typeface="+mn-ea"/>
            <a:cs typeface="Times New Roman" pitchFamily="18" charset="0"/>
          </a:endParaRPr>
        </a:p>
      </dgm:t>
    </dgm:pt>
    <dgm:pt modelId="{F9C8D859-E17A-44DB-B71C-33300E104F3E}" type="parTrans" cxnId="{803A8AB7-53BA-458D-A0C5-F5066F514936}">
      <dgm:prSet/>
      <dgm:spPr/>
      <dgm:t>
        <a:bodyPr/>
        <a:lstStyle/>
        <a:p>
          <a:endParaRPr lang="ru-RU"/>
        </a:p>
      </dgm:t>
    </dgm:pt>
    <dgm:pt modelId="{D36948F7-83BC-4220-85A0-DE21D57BD41D}" type="sibTrans" cxnId="{803A8AB7-53BA-458D-A0C5-F5066F514936}">
      <dgm:prSet/>
      <dgm:spPr>
        <a:xfrm>
          <a:off x="1860324" y="428316"/>
          <a:ext cx="651554" cy="651554"/>
        </a:xfrm>
        <a:prstGeom prst="mathMinus">
          <a:avLst/>
        </a:prstGeom>
        <a:solidFill>
          <a:srgbClr val="FFC000"/>
        </a:solidFill>
        <a:ln>
          <a:noFill/>
        </a:ln>
        <a:effectLst/>
      </dgm:spPr>
      <dgm:t>
        <a:bodyPr/>
        <a:lstStyle/>
        <a:p>
          <a:endParaRPr lang="ru-RU" dirty="0">
            <a:solidFill>
              <a:sysClr val="window" lastClr="FFFFFF"/>
            </a:solidFill>
            <a:latin typeface="Times New Roman"/>
            <a:ea typeface="+mn-ea"/>
            <a:cs typeface="+mn-cs"/>
          </a:endParaRPr>
        </a:p>
      </dgm:t>
    </dgm:pt>
    <dgm:pt modelId="{4E7CB679-5A70-4D19-B9FE-B35165ACC3D3}">
      <dgm:prSet phldrT="[Текст]" custT="1"/>
      <dgm:spPr>
        <a:xfrm>
          <a:off x="2568993" y="348613"/>
          <a:ext cx="1667675" cy="874408"/>
        </a:xfrm>
        <a:prstGeom prst="ellipse">
          <a:avLst/>
        </a:prstGeom>
        <a:solidFill>
          <a:srgbClr val="50BCB9"/>
        </a:solidFill>
        <a:ln w="25400" cap="flat" cmpd="sng" algn="ctr">
          <a:solidFill>
            <a:sysClr val="window" lastClr="FFFFFF">
              <a:hueOff val="0"/>
              <a:satOff val="0"/>
              <a:lumOff val="0"/>
              <a:alphaOff val="0"/>
            </a:sysClr>
          </a:solidFill>
          <a:prstDash val="solid"/>
        </a:ln>
        <a:effectLst/>
      </dgm:spPr>
      <dgm:t>
        <a:bodyPr/>
        <a:lstStyle/>
        <a:p>
          <a:r>
            <a:rPr lang="ru-RU" sz="2000" dirty="0" smtClean="0">
              <a:solidFill>
                <a:sysClr val="window" lastClr="FFFFFF"/>
              </a:solidFill>
              <a:latin typeface="Times New Roman" pitchFamily="18" charset="0"/>
              <a:ea typeface="+mn-ea"/>
              <a:cs typeface="Times New Roman" pitchFamily="18" charset="0"/>
            </a:rPr>
            <a:t>Расходы</a:t>
          </a:r>
          <a:endParaRPr lang="ru-RU" sz="2000" dirty="0">
            <a:solidFill>
              <a:sysClr val="window" lastClr="FFFFFF"/>
            </a:solidFill>
            <a:latin typeface="Times New Roman" pitchFamily="18" charset="0"/>
            <a:ea typeface="+mn-ea"/>
            <a:cs typeface="Times New Roman" pitchFamily="18" charset="0"/>
          </a:endParaRPr>
        </a:p>
      </dgm:t>
    </dgm:pt>
    <dgm:pt modelId="{1D6E0D5E-B61E-4B9A-8F57-02B79F843522}" type="parTrans" cxnId="{E9122005-A3A9-453D-96BB-26288AC1EAD0}">
      <dgm:prSet/>
      <dgm:spPr/>
      <dgm:t>
        <a:bodyPr/>
        <a:lstStyle/>
        <a:p>
          <a:endParaRPr lang="ru-RU"/>
        </a:p>
      </dgm:t>
    </dgm:pt>
    <dgm:pt modelId="{FEA73179-04A7-4795-AF97-EAF1F3F2AA68}" type="sibTrans" cxnId="{E9122005-A3A9-453D-96BB-26288AC1EAD0}">
      <dgm:prSet/>
      <dgm:spPr>
        <a:xfrm>
          <a:off x="4327886" y="460040"/>
          <a:ext cx="651554" cy="651554"/>
        </a:xfrm>
        <a:prstGeom prst="mathEqual">
          <a:avLst/>
        </a:prstGeom>
        <a:solidFill>
          <a:srgbClr val="FFC000"/>
        </a:solidFill>
        <a:ln>
          <a:noFill/>
        </a:ln>
        <a:effectLst/>
      </dgm:spPr>
      <dgm:t>
        <a:bodyPr/>
        <a:lstStyle/>
        <a:p>
          <a:endParaRPr lang="ru-RU" dirty="0">
            <a:solidFill>
              <a:sysClr val="window" lastClr="FFFFFF"/>
            </a:solidFill>
            <a:latin typeface="Times New Roman"/>
            <a:ea typeface="+mn-ea"/>
            <a:cs typeface="+mn-cs"/>
          </a:endParaRPr>
        </a:p>
      </dgm:t>
    </dgm:pt>
    <dgm:pt modelId="{ADB1419B-AC29-439A-9A52-52A4D8AD4433}">
      <dgm:prSet phldrT="[Текст]" custT="1"/>
      <dgm:spPr>
        <a:xfrm>
          <a:off x="5070658" y="300073"/>
          <a:ext cx="1714643" cy="971489"/>
        </a:xfrm>
        <a:prstGeom prst="ellipse">
          <a:avLst/>
        </a:prstGeom>
        <a:solidFill>
          <a:srgbClr val="D6ECFF">
            <a:lumMod val="75000"/>
          </a:srgbClr>
        </a:solidFill>
        <a:ln w="25400" cap="flat" cmpd="sng" algn="ctr">
          <a:solidFill>
            <a:sysClr val="window" lastClr="FFFFFF">
              <a:hueOff val="0"/>
              <a:satOff val="0"/>
              <a:lumOff val="0"/>
              <a:alphaOff val="0"/>
            </a:sysClr>
          </a:solidFill>
          <a:prstDash val="solid"/>
        </a:ln>
        <a:effectLst/>
      </dgm:spPr>
      <dgm:t>
        <a:bodyPr/>
        <a:lstStyle/>
        <a:p>
          <a:r>
            <a:rPr lang="ru-RU" sz="1800" dirty="0" smtClean="0">
              <a:solidFill>
                <a:srgbClr val="FFC000"/>
              </a:solidFill>
              <a:latin typeface="Times New Roman" pitchFamily="18" charset="0"/>
              <a:ea typeface="+mn-ea"/>
              <a:cs typeface="Times New Roman" pitchFamily="18" charset="0"/>
            </a:rPr>
            <a:t>(-)Дефицит </a:t>
          </a:r>
          <a:r>
            <a:rPr lang="ru-RU" sz="1800" dirty="0" smtClean="0">
              <a:solidFill>
                <a:schemeClr val="accent6">
                  <a:lumMod val="75000"/>
                </a:schemeClr>
              </a:solidFill>
              <a:latin typeface="Times New Roman" pitchFamily="18" charset="0"/>
              <a:ea typeface="+mn-ea"/>
              <a:cs typeface="Times New Roman" pitchFamily="18" charset="0"/>
            </a:rPr>
            <a:t>((+) Профи-цит)</a:t>
          </a:r>
        </a:p>
      </dgm:t>
    </dgm:pt>
    <dgm:pt modelId="{EDB616C3-BFB7-41B5-8C02-303B97B270E2}" type="parTrans" cxnId="{4AE357D3-33B3-46A7-BD7A-5DD6C6A615AD}">
      <dgm:prSet/>
      <dgm:spPr/>
      <dgm:t>
        <a:bodyPr/>
        <a:lstStyle/>
        <a:p>
          <a:endParaRPr lang="ru-RU"/>
        </a:p>
      </dgm:t>
    </dgm:pt>
    <dgm:pt modelId="{820FDBF0-55B4-432E-B5FC-EF777F1C7DF0}" type="sibTrans" cxnId="{4AE357D3-33B3-46A7-BD7A-5DD6C6A615AD}">
      <dgm:prSet/>
      <dgm:spPr/>
      <dgm:t>
        <a:bodyPr/>
        <a:lstStyle/>
        <a:p>
          <a:endParaRPr lang="ru-RU"/>
        </a:p>
      </dgm:t>
    </dgm:pt>
    <dgm:pt modelId="{22696057-B287-4EFB-96CD-3F248CB196C8}" type="pres">
      <dgm:prSet presAssocID="{6CD1DB72-7F8F-4E2A-A00A-E83DF7CE947F}" presName="linearFlow" presStyleCnt="0">
        <dgm:presLayoutVars>
          <dgm:dir/>
          <dgm:resizeHandles val="exact"/>
        </dgm:presLayoutVars>
      </dgm:prSet>
      <dgm:spPr/>
    </dgm:pt>
    <dgm:pt modelId="{7FAC88BC-C8FF-402F-AB2A-11AC4BBF48B7}" type="pres">
      <dgm:prSet presAssocID="{65EBFEF0-9C89-4A4C-BA89-C4D7B4B700F7}" presName="node" presStyleLbl="node1" presStyleIdx="0" presStyleCnt="3" custScaleX="154330" custScaleY="80140">
        <dgm:presLayoutVars>
          <dgm:bulletEnabled val="1"/>
        </dgm:presLayoutVars>
      </dgm:prSet>
      <dgm:spPr/>
      <dgm:t>
        <a:bodyPr/>
        <a:lstStyle/>
        <a:p>
          <a:endParaRPr lang="ru-RU"/>
        </a:p>
      </dgm:t>
    </dgm:pt>
    <dgm:pt modelId="{2E3F7D03-16FC-4BE4-943C-EE4202A7666A}" type="pres">
      <dgm:prSet presAssocID="{D36948F7-83BC-4220-85A0-DE21D57BD41D}" presName="spacerL" presStyleCnt="0"/>
      <dgm:spPr/>
    </dgm:pt>
    <dgm:pt modelId="{1816D16A-814C-4C22-A6CC-12105B3989BB}" type="pres">
      <dgm:prSet presAssocID="{D36948F7-83BC-4220-85A0-DE21D57BD41D}" presName="sibTrans" presStyleLbl="sibTrans2D1" presStyleIdx="0" presStyleCnt="2" custLinFactNeighborX="37387" custLinFactNeighborY="-4869"/>
      <dgm:spPr>
        <a:prstGeom prst="mathMinus">
          <a:avLst/>
        </a:prstGeom>
      </dgm:spPr>
      <dgm:t>
        <a:bodyPr/>
        <a:lstStyle/>
        <a:p>
          <a:endParaRPr lang="ru-RU"/>
        </a:p>
      </dgm:t>
    </dgm:pt>
    <dgm:pt modelId="{5A3AD51A-CA0C-4D60-85EB-AFC0F3AEFCE4}" type="pres">
      <dgm:prSet presAssocID="{D36948F7-83BC-4220-85A0-DE21D57BD41D}" presName="spacerR" presStyleCnt="0"/>
      <dgm:spPr/>
    </dgm:pt>
    <dgm:pt modelId="{32775538-2AC3-4373-B014-5A44732CBC7F}" type="pres">
      <dgm:prSet presAssocID="{4E7CB679-5A70-4D19-B9FE-B35165ACC3D3}" presName="node" presStyleLbl="node1" presStyleIdx="1" presStyleCnt="3" custScaleX="148453" custScaleY="77838">
        <dgm:presLayoutVars>
          <dgm:bulletEnabled val="1"/>
        </dgm:presLayoutVars>
      </dgm:prSet>
      <dgm:spPr/>
      <dgm:t>
        <a:bodyPr/>
        <a:lstStyle/>
        <a:p>
          <a:endParaRPr lang="ru-RU"/>
        </a:p>
      </dgm:t>
    </dgm:pt>
    <dgm:pt modelId="{EDA2439C-BAC0-499A-8F57-8D66EBFA7D82}" type="pres">
      <dgm:prSet presAssocID="{FEA73179-04A7-4795-AF97-EAF1F3F2AA68}" presName="spacerL" presStyleCnt="0"/>
      <dgm:spPr/>
    </dgm:pt>
    <dgm:pt modelId="{4B955819-9EB5-4C61-BE5E-7CE7027DF3F0}" type="pres">
      <dgm:prSet presAssocID="{FEA73179-04A7-4795-AF97-EAF1F3F2AA68}" presName="sibTrans" presStyleLbl="sibTrans2D1" presStyleIdx="1" presStyleCnt="2"/>
      <dgm:spPr/>
      <dgm:t>
        <a:bodyPr/>
        <a:lstStyle/>
        <a:p>
          <a:endParaRPr lang="ru-RU"/>
        </a:p>
      </dgm:t>
    </dgm:pt>
    <dgm:pt modelId="{EE572389-320D-4E27-B728-8E274B326BA1}" type="pres">
      <dgm:prSet presAssocID="{FEA73179-04A7-4795-AF97-EAF1F3F2AA68}" presName="spacerR" presStyleCnt="0"/>
      <dgm:spPr/>
    </dgm:pt>
    <dgm:pt modelId="{A84245DF-C8CC-47D2-83AC-15EF153255E0}" type="pres">
      <dgm:prSet presAssocID="{ADB1419B-AC29-439A-9A52-52A4D8AD4433}" presName="node" presStyleLbl="node1" presStyleIdx="2" presStyleCnt="3" custScaleX="152634" custScaleY="86480">
        <dgm:presLayoutVars>
          <dgm:bulletEnabled val="1"/>
        </dgm:presLayoutVars>
      </dgm:prSet>
      <dgm:spPr/>
      <dgm:t>
        <a:bodyPr/>
        <a:lstStyle/>
        <a:p>
          <a:endParaRPr lang="ru-RU"/>
        </a:p>
      </dgm:t>
    </dgm:pt>
  </dgm:ptLst>
  <dgm:cxnLst>
    <dgm:cxn modelId="{FED58CD9-5C07-4E07-A202-A60F43F3C338}" type="presOf" srcId="{D36948F7-83BC-4220-85A0-DE21D57BD41D}" destId="{1816D16A-814C-4C22-A6CC-12105B3989BB}" srcOrd="0" destOrd="0" presId="urn:microsoft.com/office/officeart/2005/8/layout/equation1"/>
    <dgm:cxn modelId="{247FE2F0-015E-445C-960D-AF88DD15887F}" type="presOf" srcId="{4E7CB679-5A70-4D19-B9FE-B35165ACC3D3}" destId="{32775538-2AC3-4373-B014-5A44732CBC7F}" srcOrd="0" destOrd="0" presId="urn:microsoft.com/office/officeart/2005/8/layout/equation1"/>
    <dgm:cxn modelId="{4AE357D3-33B3-46A7-BD7A-5DD6C6A615AD}" srcId="{6CD1DB72-7F8F-4E2A-A00A-E83DF7CE947F}" destId="{ADB1419B-AC29-439A-9A52-52A4D8AD4433}" srcOrd="2" destOrd="0" parTransId="{EDB616C3-BFB7-41B5-8C02-303B97B270E2}" sibTransId="{820FDBF0-55B4-432E-B5FC-EF777F1C7DF0}"/>
    <dgm:cxn modelId="{803A8AB7-53BA-458D-A0C5-F5066F514936}" srcId="{6CD1DB72-7F8F-4E2A-A00A-E83DF7CE947F}" destId="{65EBFEF0-9C89-4A4C-BA89-C4D7B4B700F7}" srcOrd="0" destOrd="0" parTransId="{F9C8D859-E17A-44DB-B71C-33300E104F3E}" sibTransId="{D36948F7-83BC-4220-85A0-DE21D57BD41D}"/>
    <dgm:cxn modelId="{374C077F-A875-4460-9109-6FA8891E241B}" type="presOf" srcId="{6CD1DB72-7F8F-4E2A-A00A-E83DF7CE947F}" destId="{22696057-B287-4EFB-96CD-3F248CB196C8}" srcOrd="0" destOrd="0" presId="urn:microsoft.com/office/officeart/2005/8/layout/equation1"/>
    <dgm:cxn modelId="{69975253-036E-46F4-BE08-9828BD67A152}" type="presOf" srcId="{65EBFEF0-9C89-4A4C-BA89-C4D7B4B700F7}" destId="{7FAC88BC-C8FF-402F-AB2A-11AC4BBF48B7}" srcOrd="0" destOrd="0" presId="urn:microsoft.com/office/officeart/2005/8/layout/equation1"/>
    <dgm:cxn modelId="{B5CFA52C-5EF5-48A0-A3AE-9D3D7D272739}" type="presOf" srcId="{ADB1419B-AC29-439A-9A52-52A4D8AD4433}" destId="{A84245DF-C8CC-47D2-83AC-15EF153255E0}" srcOrd="0" destOrd="0" presId="urn:microsoft.com/office/officeart/2005/8/layout/equation1"/>
    <dgm:cxn modelId="{E9122005-A3A9-453D-96BB-26288AC1EAD0}" srcId="{6CD1DB72-7F8F-4E2A-A00A-E83DF7CE947F}" destId="{4E7CB679-5A70-4D19-B9FE-B35165ACC3D3}" srcOrd="1" destOrd="0" parTransId="{1D6E0D5E-B61E-4B9A-8F57-02B79F843522}" sibTransId="{FEA73179-04A7-4795-AF97-EAF1F3F2AA68}"/>
    <dgm:cxn modelId="{45CB3490-B30A-4EFC-BE30-89224928A30D}" type="presOf" srcId="{FEA73179-04A7-4795-AF97-EAF1F3F2AA68}" destId="{4B955819-9EB5-4C61-BE5E-7CE7027DF3F0}" srcOrd="0" destOrd="0" presId="urn:microsoft.com/office/officeart/2005/8/layout/equation1"/>
    <dgm:cxn modelId="{4162D4A4-F6CC-4C63-9DDE-B015D42F915D}" type="presParOf" srcId="{22696057-B287-4EFB-96CD-3F248CB196C8}" destId="{7FAC88BC-C8FF-402F-AB2A-11AC4BBF48B7}" srcOrd="0" destOrd="0" presId="urn:microsoft.com/office/officeart/2005/8/layout/equation1"/>
    <dgm:cxn modelId="{5E0ECFE6-BF8C-4B15-9737-7A6D98CBB4EA}" type="presParOf" srcId="{22696057-B287-4EFB-96CD-3F248CB196C8}" destId="{2E3F7D03-16FC-4BE4-943C-EE4202A7666A}" srcOrd="1" destOrd="0" presId="urn:microsoft.com/office/officeart/2005/8/layout/equation1"/>
    <dgm:cxn modelId="{D5B95A04-5E1F-465A-B92B-5859903CA7DA}" type="presParOf" srcId="{22696057-B287-4EFB-96CD-3F248CB196C8}" destId="{1816D16A-814C-4C22-A6CC-12105B3989BB}" srcOrd="2" destOrd="0" presId="urn:microsoft.com/office/officeart/2005/8/layout/equation1"/>
    <dgm:cxn modelId="{BADE160D-B3B1-45F1-9D21-33275087E484}" type="presParOf" srcId="{22696057-B287-4EFB-96CD-3F248CB196C8}" destId="{5A3AD51A-CA0C-4D60-85EB-AFC0F3AEFCE4}" srcOrd="3" destOrd="0" presId="urn:microsoft.com/office/officeart/2005/8/layout/equation1"/>
    <dgm:cxn modelId="{6E75432D-AD9D-4286-A897-AF957FA42A96}" type="presParOf" srcId="{22696057-B287-4EFB-96CD-3F248CB196C8}" destId="{32775538-2AC3-4373-B014-5A44732CBC7F}" srcOrd="4" destOrd="0" presId="urn:microsoft.com/office/officeart/2005/8/layout/equation1"/>
    <dgm:cxn modelId="{5374E775-7BD2-406D-8D87-EC970CB1616B}" type="presParOf" srcId="{22696057-B287-4EFB-96CD-3F248CB196C8}" destId="{EDA2439C-BAC0-499A-8F57-8D66EBFA7D82}" srcOrd="5" destOrd="0" presId="urn:microsoft.com/office/officeart/2005/8/layout/equation1"/>
    <dgm:cxn modelId="{27D9C1FD-95C9-4926-A81B-06B7E197DF2B}" type="presParOf" srcId="{22696057-B287-4EFB-96CD-3F248CB196C8}" destId="{4B955819-9EB5-4C61-BE5E-7CE7027DF3F0}" srcOrd="6" destOrd="0" presId="urn:microsoft.com/office/officeart/2005/8/layout/equation1"/>
    <dgm:cxn modelId="{602ED7FB-8CE1-41B9-B7F4-B2BDF9EE1B7B}" type="presParOf" srcId="{22696057-B287-4EFB-96CD-3F248CB196C8}" destId="{EE572389-320D-4E27-B728-8E274B326BA1}" srcOrd="7" destOrd="0" presId="urn:microsoft.com/office/officeart/2005/8/layout/equation1"/>
    <dgm:cxn modelId="{50BA51CC-8E9E-4A05-B2A5-B3432585F3C4}" type="presParOf" srcId="{22696057-B287-4EFB-96CD-3F248CB196C8}" destId="{A84245DF-C8CC-47D2-83AC-15EF153255E0}" srcOrd="8" destOrd="0" presId="urn:microsoft.com/office/officeart/2005/8/layout/equation1"/>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0889F-7837-4F3B-BEDF-5E8428672264}">
      <dsp:nvSpPr>
        <dsp:cNvPr id="0" name=""/>
        <dsp:cNvSpPr/>
      </dsp:nvSpPr>
      <dsp:spPr>
        <a:xfrm rot="10800000">
          <a:off x="79566" y="144819"/>
          <a:ext cx="8685081" cy="1780781"/>
        </a:xfrm>
        <a:prstGeom prst="homePlate">
          <a:avLst/>
        </a:prstGeom>
        <a:solidFill>
          <a:schemeClr val="accent3">
            <a:lumMod val="40000"/>
            <a:lumOff val="6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Составление проекта бюджета: </a:t>
          </a:r>
          <a:r>
            <a:rPr lang="ru-RU" sz="1400" b="0" kern="120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года</a:t>
          </a:r>
          <a:endParaRPr lang="ru-RU" sz="1400" b="0" kern="1200" dirty="0">
            <a:latin typeface="Times New Roman" pitchFamily="18" charset="0"/>
            <a:cs typeface="Times New Roman" pitchFamily="18" charset="0"/>
          </a:endParaRPr>
        </a:p>
      </dsp:txBody>
      <dsp:txXfrm rot="10800000">
        <a:off x="524761" y="144819"/>
        <a:ext cx="8239886" cy="1780781"/>
      </dsp:txXfrm>
    </dsp:sp>
    <dsp:sp modelId="{A8089EEA-09BE-427C-AE8E-1FADE52D929D}">
      <dsp:nvSpPr>
        <dsp:cNvPr id="0" name=""/>
        <dsp:cNvSpPr/>
      </dsp:nvSpPr>
      <dsp:spPr>
        <a:xfrm>
          <a:off x="28475" y="471433"/>
          <a:ext cx="1003399"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3F70C69E-8B83-46C9-96E1-ECCE953BDD38}">
      <dsp:nvSpPr>
        <dsp:cNvPr id="0" name=""/>
        <dsp:cNvSpPr/>
      </dsp:nvSpPr>
      <dsp:spPr>
        <a:xfrm rot="10800000">
          <a:off x="576018" y="2142592"/>
          <a:ext cx="8208957" cy="989615"/>
        </a:xfrm>
        <a:prstGeom prst="homePlate">
          <a:avLst/>
        </a:prstGeom>
        <a:solidFill>
          <a:schemeClr val="accent3">
            <a:lumMod val="40000"/>
            <a:lumOff val="6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53340" rIns="99568" bIns="53340" numCol="1" spcCol="1270" anchor="ctr" anchorCtr="0">
          <a:noAutofit/>
        </a:bodyPr>
        <a:lstStyle/>
        <a:p>
          <a:pPr lvl="0" algn="ctr" defTabSz="622300">
            <a:lnSpc>
              <a:spcPct val="90000"/>
            </a:lnSpc>
            <a:spcBef>
              <a:spcPct val="0"/>
            </a:spcBef>
            <a:spcAft>
              <a:spcPct val="35000"/>
            </a:spcAft>
          </a:pPr>
          <a:r>
            <a:rPr lang="ru-RU" sz="1400" b="1" i="0" kern="1200" dirty="0" smtClean="0">
              <a:latin typeface="Times New Roman" pitchFamily="18" charset="0"/>
              <a:cs typeface="Times New Roman" pitchFamily="18" charset="0"/>
            </a:rPr>
            <a:t>         </a:t>
          </a:r>
          <a:r>
            <a:rPr lang="ru-RU" sz="2000" b="1" i="0" kern="1200" dirty="0" smtClean="0">
              <a:latin typeface="Times New Roman" pitchFamily="18" charset="0"/>
              <a:cs typeface="Times New Roman" pitchFamily="18" charset="0"/>
            </a:rPr>
            <a:t>Рассмотрение проекта  бюджета: </a:t>
          </a:r>
          <a:r>
            <a:rPr lang="ru-RU" sz="1400" b="0" i="0" kern="120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kern="1200" dirty="0">
            <a:latin typeface="Times New Roman" pitchFamily="18" charset="0"/>
            <a:cs typeface="Times New Roman" pitchFamily="18" charset="0"/>
          </a:endParaRPr>
        </a:p>
      </dsp:txBody>
      <dsp:txXfrm rot="10800000">
        <a:off x="823422" y="2142592"/>
        <a:ext cx="7961553" cy="989615"/>
      </dsp:txXfrm>
    </dsp:sp>
    <dsp:sp modelId="{0C8B3519-D3B1-46D5-9FDA-31CE5A5E172E}">
      <dsp:nvSpPr>
        <dsp:cNvPr id="0" name=""/>
        <dsp:cNvSpPr/>
      </dsp:nvSpPr>
      <dsp:spPr>
        <a:xfrm>
          <a:off x="0" y="2054630"/>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8D0BB630-654C-4C6B-B89B-BEB5A0D78B6C}">
      <dsp:nvSpPr>
        <dsp:cNvPr id="0" name=""/>
        <dsp:cNvSpPr/>
      </dsp:nvSpPr>
      <dsp:spPr>
        <a:xfrm rot="10800000">
          <a:off x="576076" y="3348117"/>
          <a:ext cx="8208899" cy="1031762"/>
        </a:xfrm>
        <a:prstGeom prst="homePlate">
          <a:avLst/>
        </a:prstGeom>
        <a:solidFill>
          <a:schemeClr val="accent3">
            <a:lumMod val="40000"/>
            <a:lumOff val="6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100000"/>
            </a:lnSpc>
            <a:spcBef>
              <a:spcPct val="0"/>
            </a:spcBef>
            <a:spcAft>
              <a:spcPts val="600"/>
            </a:spcAft>
          </a:pPr>
          <a:r>
            <a:rPr lang="ru-RU" sz="2000" b="1" kern="1200" dirty="0" smtClean="0">
              <a:latin typeface="Times New Roman" pitchFamily="18" charset="0"/>
              <a:cs typeface="Times New Roman" pitchFamily="18" charset="0"/>
            </a:rPr>
            <a:t>Утверждение бюджета: </a:t>
          </a:r>
          <a:r>
            <a:rPr lang="ru-RU" sz="1400" b="0" kern="120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kern="1200" dirty="0" smtClean="0">
              <a:latin typeface="Times New Roman" pitchFamily="18" charset="0"/>
              <a:cs typeface="Times New Roman" pitchFamily="18" charset="0"/>
            </a:rPr>
            <a:t>                              </a:t>
          </a:r>
          <a:r>
            <a:rPr lang="ru-RU" sz="1400" b="0" kern="1200" dirty="0" smtClean="0">
              <a:latin typeface="Times New Roman" pitchFamily="18" charset="0"/>
              <a:cs typeface="Times New Roman" pitchFamily="18" charset="0"/>
            </a:rPr>
            <a:t>городского округа город Рыбинск</a:t>
          </a:r>
          <a:endParaRPr lang="ru-RU" sz="1400" b="0" kern="1200" dirty="0">
            <a:latin typeface="Times New Roman" pitchFamily="18" charset="0"/>
            <a:cs typeface="Times New Roman" pitchFamily="18" charset="0"/>
          </a:endParaRPr>
        </a:p>
      </dsp:txBody>
      <dsp:txXfrm rot="10800000">
        <a:off x="834016" y="3348117"/>
        <a:ext cx="7950959" cy="1031762"/>
      </dsp:txXfrm>
    </dsp:sp>
    <dsp:sp modelId="{8BDCD910-4963-46D2-A837-F11FDF05E24C}">
      <dsp:nvSpPr>
        <dsp:cNvPr id="0" name=""/>
        <dsp:cNvSpPr/>
      </dsp:nvSpPr>
      <dsp:spPr>
        <a:xfrm>
          <a:off x="0" y="3386808"/>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88BC-C8FF-402F-AB2A-11AC4BBF48B7}">
      <dsp:nvSpPr>
        <dsp:cNvPr id="0" name=""/>
        <dsp:cNvSpPr/>
      </dsp:nvSpPr>
      <dsp:spPr>
        <a:xfrm>
          <a:off x="1610" y="765114"/>
          <a:ext cx="2135535" cy="1108934"/>
        </a:xfrm>
        <a:prstGeom prst="ellipse">
          <a:avLst/>
        </a:prstGeom>
        <a:solidFill>
          <a:srgbClr val="1AB39F">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Times New Roman" pitchFamily="18" charset="0"/>
              <a:ea typeface="+mn-ea"/>
              <a:cs typeface="Times New Roman" pitchFamily="18" charset="0"/>
            </a:rPr>
            <a:t>Доходы</a:t>
          </a:r>
          <a:endParaRPr lang="ru-RU" sz="2000" kern="1200" dirty="0">
            <a:solidFill>
              <a:sysClr val="window" lastClr="FFFFFF"/>
            </a:solidFill>
            <a:latin typeface="Times New Roman" pitchFamily="18" charset="0"/>
            <a:ea typeface="+mn-ea"/>
            <a:cs typeface="Times New Roman" pitchFamily="18" charset="0"/>
          </a:endParaRPr>
        </a:p>
      </dsp:txBody>
      <dsp:txXfrm>
        <a:off x="314352" y="927514"/>
        <a:ext cx="1510051" cy="784134"/>
      </dsp:txXfrm>
    </dsp:sp>
    <dsp:sp modelId="{1816D16A-814C-4C22-A6CC-12105B3989BB}">
      <dsp:nvSpPr>
        <dsp:cNvPr id="0" name=""/>
        <dsp:cNvSpPr/>
      </dsp:nvSpPr>
      <dsp:spPr>
        <a:xfrm>
          <a:off x="2291514" y="879217"/>
          <a:ext cx="802572" cy="802572"/>
        </a:xfrm>
        <a:prstGeom prst="mathMin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solidFill>
              <a:sysClr val="window" lastClr="FFFFFF"/>
            </a:solidFill>
            <a:latin typeface="Times New Roman"/>
            <a:ea typeface="+mn-ea"/>
            <a:cs typeface="+mn-cs"/>
          </a:endParaRPr>
        </a:p>
      </dsp:txBody>
      <dsp:txXfrm>
        <a:off x="2397895" y="1186121"/>
        <a:ext cx="589810" cy="188764"/>
      </dsp:txXfrm>
    </dsp:sp>
    <dsp:sp modelId="{32775538-2AC3-4373-B014-5A44732CBC7F}">
      <dsp:nvSpPr>
        <dsp:cNvPr id="0" name=""/>
        <dsp:cNvSpPr/>
      </dsp:nvSpPr>
      <dsp:spPr>
        <a:xfrm>
          <a:off x="3164439" y="781041"/>
          <a:ext cx="2054212" cy="1077080"/>
        </a:xfrm>
        <a:prstGeom prst="ellipse">
          <a:avLst/>
        </a:prstGeom>
        <a:solidFill>
          <a:srgbClr val="50BCB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Times New Roman" pitchFamily="18" charset="0"/>
              <a:ea typeface="+mn-ea"/>
              <a:cs typeface="Times New Roman" pitchFamily="18" charset="0"/>
            </a:rPr>
            <a:t>Расходы</a:t>
          </a:r>
          <a:endParaRPr lang="ru-RU" sz="2000" kern="1200" dirty="0">
            <a:solidFill>
              <a:sysClr val="window" lastClr="FFFFFF"/>
            </a:solidFill>
            <a:latin typeface="Times New Roman" pitchFamily="18" charset="0"/>
            <a:ea typeface="+mn-ea"/>
            <a:cs typeface="Times New Roman" pitchFamily="18" charset="0"/>
          </a:endParaRPr>
        </a:p>
      </dsp:txBody>
      <dsp:txXfrm>
        <a:off x="3465271" y="938776"/>
        <a:ext cx="1452548" cy="761610"/>
      </dsp:txXfrm>
    </dsp:sp>
    <dsp:sp modelId="{4B955819-9EB5-4C61-BE5E-7CE7027DF3F0}">
      <dsp:nvSpPr>
        <dsp:cNvPr id="0" name=""/>
        <dsp:cNvSpPr/>
      </dsp:nvSpPr>
      <dsp:spPr>
        <a:xfrm>
          <a:off x="5331012" y="918295"/>
          <a:ext cx="802572" cy="802572"/>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ru-RU" sz="3500" kern="1200" dirty="0">
            <a:solidFill>
              <a:sysClr val="window" lastClr="FFFFFF"/>
            </a:solidFill>
            <a:latin typeface="Times New Roman"/>
            <a:ea typeface="+mn-ea"/>
            <a:cs typeface="+mn-cs"/>
          </a:endParaRPr>
        </a:p>
      </dsp:txBody>
      <dsp:txXfrm>
        <a:off x="5437393" y="1083625"/>
        <a:ext cx="589810" cy="471912"/>
      </dsp:txXfrm>
    </dsp:sp>
    <dsp:sp modelId="{A84245DF-C8CC-47D2-83AC-15EF153255E0}">
      <dsp:nvSpPr>
        <dsp:cNvPr id="0" name=""/>
        <dsp:cNvSpPr/>
      </dsp:nvSpPr>
      <dsp:spPr>
        <a:xfrm>
          <a:off x="6245945" y="721249"/>
          <a:ext cx="2112067" cy="1196663"/>
        </a:xfrm>
        <a:prstGeom prst="ellipse">
          <a:avLst/>
        </a:prstGeom>
        <a:solidFill>
          <a:srgbClr val="D6ECFF">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solidFill>
                <a:srgbClr val="FFC000"/>
              </a:solidFill>
              <a:latin typeface="Times New Roman" pitchFamily="18" charset="0"/>
              <a:ea typeface="+mn-ea"/>
              <a:cs typeface="Times New Roman" pitchFamily="18" charset="0"/>
            </a:rPr>
            <a:t>(-)Дефицит </a:t>
          </a:r>
          <a:r>
            <a:rPr lang="ru-RU" sz="1800" kern="1200" dirty="0" smtClean="0">
              <a:solidFill>
                <a:schemeClr val="accent6">
                  <a:lumMod val="75000"/>
                </a:schemeClr>
              </a:solidFill>
              <a:latin typeface="Times New Roman" pitchFamily="18" charset="0"/>
              <a:ea typeface="+mn-ea"/>
              <a:cs typeface="Times New Roman" pitchFamily="18" charset="0"/>
            </a:rPr>
            <a:t>((+) Профи-цит)</a:t>
          </a:r>
        </a:p>
      </dsp:txBody>
      <dsp:txXfrm>
        <a:off x="6555250" y="896496"/>
        <a:ext cx="1493457" cy="84616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image" Target="../media/image64.JPG"/></Relationships>
</file>

<file path=ppt/drawings/drawing1.xml><?xml version="1.0" encoding="utf-8"?>
<c:userShapes xmlns:c="http://schemas.openxmlformats.org/drawingml/2006/chart">
  <cdr:relSizeAnchor xmlns:cdr="http://schemas.openxmlformats.org/drawingml/2006/chartDrawing">
    <cdr:from>
      <cdr:x>0.33521</cdr:x>
      <cdr:y>0.11474</cdr:y>
    </cdr:from>
    <cdr:to>
      <cdr:x>0.87806</cdr:x>
      <cdr:y>0.24772</cdr:y>
    </cdr:to>
    <cdr:sp macro="" textlink="">
      <cdr:nvSpPr>
        <cdr:cNvPr id="3" name="TextBox 2"/>
        <cdr:cNvSpPr txBox="1"/>
      </cdr:nvSpPr>
      <cdr:spPr>
        <a:xfrm xmlns:a="http://schemas.openxmlformats.org/drawingml/2006/main">
          <a:off x="1358901" y="383540"/>
          <a:ext cx="2200624" cy="444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0.34586</cdr:x>
      <cdr:y>0.42217</cdr:y>
    </cdr:from>
    <cdr:to>
      <cdr:x>0.70175</cdr:x>
      <cdr:y>0.53826</cdr:y>
    </cdr:to>
    <cdr:sp macro="" textlink="">
      <cdr:nvSpPr>
        <cdr:cNvPr id="2" name="TextBox 1"/>
        <cdr:cNvSpPr txBox="1"/>
      </cdr:nvSpPr>
      <cdr:spPr>
        <a:xfrm xmlns:a="http://schemas.openxmlformats.org/drawingml/2006/main">
          <a:off x="1402070" y="1219212"/>
          <a:ext cx="1442721" cy="335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Times New Roman" panose="02020603050405020304" pitchFamily="18" charset="0"/>
              <a:cs typeface="Times New Roman" panose="02020603050405020304" pitchFamily="18" charset="0"/>
            </a:rPr>
            <a:t>1329,2 </a:t>
          </a:r>
          <a:r>
            <a:rPr lang="ru-RU" b="1" dirty="0" smtClean="0">
              <a:latin typeface="Times New Roman" panose="02020603050405020304" pitchFamily="18" charset="0"/>
              <a:cs typeface="Times New Roman" panose="02020603050405020304" pitchFamily="18" charset="0"/>
            </a:rPr>
            <a:t>млн.руб.</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0.1604</cdr:x>
      <cdr:y>0.2533</cdr:y>
    </cdr:from>
    <cdr:to>
      <cdr:x>0.49875</cdr:x>
      <cdr:y>0.35181</cdr:y>
    </cdr:to>
    <cdr:sp macro="" textlink="">
      <cdr:nvSpPr>
        <cdr:cNvPr id="4" name="TextBox 3"/>
        <cdr:cNvSpPr txBox="1"/>
      </cdr:nvSpPr>
      <cdr:spPr>
        <a:xfrm xmlns:a="http://schemas.openxmlformats.org/drawingml/2006/main">
          <a:off x="650236" y="731519"/>
          <a:ext cx="1371617" cy="284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Times New Roman" panose="02020603050405020304" pitchFamily="18" charset="0"/>
              <a:cs typeface="Times New Roman" panose="02020603050405020304" pitchFamily="18" charset="0"/>
            </a:rPr>
            <a:t>349,8 </a:t>
          </a:r>
          <a:r>
            <a:rPr lang="ru-RU" b="1" dirty="0" smtClean="0">
              <a:latin typeface="Times New Roman" panose="02020603050405020304" pitchFamily="18" charset="0"/>
              <a:cs typeface="Times New Roman" panose="02020603050405020304" pitchFamily="18" charset="0"/>
            </a:rPr>
            <a:t>млн.руб.</a:t>
          </a:r>
          <a:endParaRPr lang="ru-RU" b="1" dirty="0">
            <a:latin typeface="Times New Roman" panose="02020603050405020304" pitchFamily="18"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0.2655</cdr:x>
      <cdr:y>0.00625</cdr:y>
    </cdr:from>
    <cdr:to>
      <cdr:x>0.2685</cdr:x>
      <cdr:y>0.076</cdr:y>
    </cdr:to>
    <cdr:sp macro="" textlink="">
      <cdr:nvSpPr>
        <cdr:cNvPr id="20481" name="Text Box 1"/>
        <cdr:cNvSpPr txBox="1">
          <a:spLocks xmlns:a="http://schemas.openxmlformats.org/drawingml/2006/main" noChangeArrowheads="1"/>
        </cdr:cNvSpPr>
      </cdr:nvSpPr>
      <cdr:spPr bwMode="auto">
        <a:xfrm xmlns:a="http://schemas.openxmlformats.org/drawingml/2006/main">
          <a:off x="1764004" y="19317"/>
          <a:ext cx="19402" cy="2092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ru-RU" dirty="0"/>
        </a:p>
      </cdr:txBody>
    </cdr:sp>
  </cdr:relSizeAnchor>
  <cdr:relSizeAnchor xmlns:cdr="http://schemas.openxmlformats.org/drawingml/2006/chartDrawing">
    <cdr:from>
      <cdr:x>0.71777</cdr:x>
      <cdr:y>0.32774</cdr:y>
    </cdr:from>
    <cdr:to>
      <cdr:x>0.79933</cdr:x>
      <cdr:y>0.36871</cdr:y>
    </cdr:to>
    <cdr:cxnSp macro="">
      <cdr:nvCxnSpPr>
        <cdr:cNvPr id="5" name="Прямая соединительная линия 4"/>
        <cdr:cNvCxnSpPr/>
      </cdr:nvCxnSpPr>
      <cdr:spPr>
        <a:xfrm xmlns:a="http://schemas.openxmlformats.org/drawingml/2006/main" flipH="1" flipV="1">
          <a:off x="6337217" y="1728192"/>
          <a:ext cx="720081" cy="216024"/>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0.71848</cdr:x>
      <cdr:y>0.59936</cdr:y>
    </cdr:from>
    <cdr:to>
      <cdr:x>0.79933</cdr:x>
      <cdr:y>0.60086</cdr:y>
    </cdr:to>
    <cdr:cxnSp macro="">
      <cdr:nvCxnSpPr>
        <cdr:cNvPr id="9" name="Прямая соединительная линия 8"/>
        <cdr:cNvCxnSpPr/>
      </cdr:nvCxnSpPr>
      <cdr:spPr>
        <a:xfrm xmlns:a="http://schemas.openxmlformats.org/drawingml/2006/main" flipH="1" flipV="1">
          <a:off x="6343488" y="3160450"/>
          <a:ext cx="713809" cy="790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0.68528</cdr:x>
      <cdr:y>0.19871</cdr:y>
    </cdr:from>
    <cdr:to>
      <cdr:x>0.73952</cdr:x>
      <cdr:y>0.26933</cdr:y>
    </cdr:to>
    <cdr:cxnSp macro="">
      <cdr:nvCxnSpPr>
        <cdr:cNvPr id="8" name="Прямая соединительная линия 7"/>
        <cdr:cNvCxnSpPr/>
      </cdr:nvCxnSpPr>
      <cdr:spPr>
        <a:xfrm xmlns:a="http://schemas.openxmlformats.org/drawingml/2006/main" flipH="1">
          <a:off x="6050405" y="1047782"/>
          <a:ext cx="478887" cy="37238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0.26196</cdr:x>
      <cdr:y>0.89788</cdr:y>
    </cdr:from>
    <cdr:to>
      <cdr:x>0.73638</cdr:x>
      <cdr:y>1</cdr:y>
    </cdr:to>
    <cdr:sp macro="" textlink="">
      <cdr:nvSpPr>
        <cdr:cNvPr id="10" name="Скругленный прямоугольник 9"/>
        <cdr:cNvSpPr/>
      </cdr:nvSpPr>
      <cdr:spPr>
        <a:xfrm xmlns:a="http://schemas.openxmlformats.org/drawingml/2006/main">
          <a:off x="2312823" y="4734557"/>
          <a:ext cx="4188673" cy="538483"/>
        </a:xfrm>
        <a:prstGeom xmlns:a="http://schemas.openxmlformats.org/drawingml/2006/main" prst="roundRect">
          <a:avLst/>
        </a:prstGeom>
        <a:solidFill xmlns:a="http://schemas.openxmlformats.org/drawingml/2006/main">
          <a:schemeClr val="tx2">
            <a:lumMod val="40000"/>
            <a:lumOff val="6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600" b="1" dirty="0" smtClean="0">
              <a:solidFill>
                <a:schemeClr val="tx1"/>
              </a:solidFill>
              <a:latin typeface="Times New Roman" panose="02020603050405020304" pitchFamily="18" charset="0"/>
              <a:cs typeface="Times New Roman" panose="02020603050405020304" pitchFamily="18" charset="0"/>
            </a:rPr>
            <a:t>Всего расходов  315,2 млн. руб.</a:t>
          </a:r>
          <a:endParaRPr lang="ru-RU"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0.16359</cdr:x>
      <cdr:y>0.28242</cdr:y>
    </cdr:from>
    <cdr:to>
      <cdr:x>0.29581</cdr:x>
      <cdr:y>0.36988</cdr:y>
    </cdr:to>
    <cdr:sp macro="" textlink="">
      <cdr:nvSpPr>
        <cdr:cNvPr id="29" name="Овал 28"/>
        <cdr:cNvSpPr/>
      </cdr:nvSpPr>
      <cdr:spPr>
        <a:xfrm xmlns:a="http://schemas.openxmlformats.org/drawingml/2006/main">
          <a:off x="1380649" y="1380439"/>
          <a:ext cx="1115959" cy="427521"/>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0.184</cdr:x>
      <cdr:y>0.29179</cdr:y>
    </cdr:from>
    <cdr:to>
      <cdr:x>0.30956</cdr:x>
      <cdr:y>0.38159</cdr:y>
    </cdr:to>
    <cdr:sp macro="" textlink="">
      <cdr:nvSpPr>
        <cdr:cNvPr id="30" name="TextBox 29"/>
        <cdr:cNvSpPr txBox="1"/>
      </cdr:nvSpPr>
      <cdr:spPr>
        <a:xfrm xmlns:a="http://schemas.openxmlformats.org/drawingml/2006/main">
          <a:off x="1552960" y="1426225"/>
          <a:ext cx="1059716" cy="438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Times New Roman" panose="02020603050405020304" pitchFamily="18" charset="0"/>
              <a:cs typeface="Times New Roman" panose="02020603050405020304" pitchFamily="18" charset="0"/>
            </a:rPr>
            <a:t>1</a:t>
          </a:r>
          <a:r>
            <a:rPr lang="ru-RU" sz="1800" b="1" dirty="0" smtClean="0">
              <a:latin typeface="Times New Roman" panose="02020603050405020304" pitchFamily="18" charset="0"/>
              <a:cs typeface="Times New Roman" panose="02020603050405020304" pitchFamily="18" charset="0"/>
            </a:rPr>
            <a:t>38,0</a:t>
          </a:r>
          <a:endParaRPr lang="ru-RU"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0.7679</cdr:x>
      <cdr:y>0.16202</cdr:y>
    </cdr:from>
    <cdr:to>
      <cdr:x>0.99278</cdr:x>
      <cdr:y>0.35533</cdr:y>
    </cdr:to>
    <cdr:sp macro="" textlink="">
      <cdr:nvSpPr>
        <cdr:cNvPr id="34" name="Блок-схема: альтернативный процесс 33"/>
        <cdr:cNvSpPr/>
      </cdr:nvSpPr>
      <cdr:spPr bwMode="auto">
        <a:xfrm xmlns:a="http://schemas.openxmlformats.org/drawingml/2006/main">
          <a:off x="6480976" y="791933"/>
          <a:ext cx="1897968" cy="944882"/>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340 зрелищных мероприятий,</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90 тыс. человек посетит.</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34  клубных формирований</a:t>
          </a:r>
          <a:endParaRPr lang="ru-RU" sz="1000" b="1" dirty="0">
            <a:solidFill>
              <a:schemeClr val="tx1"/>
            </a:solidFill>
          </a:endParaRPr>
        </a:p>
      </cdr:txBody>
    </cdr:sp>
  </cdr:relSizeAnchor>
  <cdr:relSizeAnchor xmlns:cdr="http://schemas.openxmlformats.org/drawingml/2006/chartDrawing">
    <cdr:from>
      <cdr:x>0.46872</cdr:x>
      <cdr:y>0.18773</cdr:y>
    </cdr:from>
    <cdr:to>
      <cdr:x>0.6981</cdr:x>
      <cdr:y>0.2909</cdr:y>
    </cdr:to>
    <cdr:sp macro="" textlink="">
      <cdr:nvSpPr>
        <cdr:cNvPr id="35" name="Блок-схема: альтернативный процесс 34"/>
        <cdr:cNvSpPr/>
      </cdr:nvSpPr>
      <cdr:spPr bwMode="auto">
        <a:xfrm xmlns:a="http://schemas.openxmlformats.org/drawingml/2006/main">
          <a:off x="3955976" y="917620"/>
          <a:ext cx="1935947" cy="50428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Дворца культуры, ОКЦ</a:t>
          </a:r>
          <a:endParaRPr lang="ru-RU" sz="1200" b="1" dirty="0">
            <a:solidFill>
              <a:schemeClr val="tx1"/>
            </a:solidFill>
          </a:endParaRPr>
        </a:p>
      </cdr:txBody>
    </cdr:sp>
  </cdr:relSizeAnchor>
  <cdr:relSizeAnchor xmlns:cdr="http://schemas.openxmlformats.org/drawingml/2006/chartDrawing">
    <cdr:from>
      <cdr:x>0.7155</cdr:x>
      <cdr:y>0.43861</cdr:y>
    </cdr:from>
    <cdr:to>
      <cdr:x>0.76454</cdr:x>
      <cdr:y>0.45436</cdr:y>
    </cdr:to>
    <cdr:sp macro="" textlink="">
      <cdr:nvSpPr>
        <cdr:cNvPr id="36" name="Стрелка вправо 35"/>
        <cdr:cNvSpPr/>
      </cdr:nvSpPr>
      <cdr:spPr>
        <a:xfrm xmlns:a="http://schemas.openxmlformats.org/drawingml/2006/main">
          <a:off x="6038757" y="2143895"/>
          <a:ext cx="413893" cy="76985"/>
        </a:xfrm>
        <a:prstGeom xmlns:a="http://schemas.openxmlformats.org/drawingml/2006/main" prst="rightArrow">
          <a:avLst/>
        </a:prstGeom>
        <a:solidFill xmlns:a="http://schemas.openxmlformats.org/drawingml/2006/main">
          <a:srgbClr val="00B0F0"/>
        </a:solidFill>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0.71329</cdr:x>
      <cdr:y>0.23644</cdr:y>
    </cdr:from>
    <cdr:to>
      <cdr:x>0.76233</cdr:x>
      <cdr:y>0.25219</cdr:y>
    </cdr:to>
    <cdr:sp macro="" textlink="">
      <cdr:nvSpPr>
        <cdr:cNvPr id="37" name="Стрелка вправо 36"/>
        <cdr:cNvSpPr/>
      </cdr:nvSpPr>
      <cdr:spPr>
        <a:xfrm xmlns:a="http://schemas.openxmlformats.org/drawingml/2006/main">
          <a:off x="6020105" y="1155718"/>
          <a:ext cx="413893" cy="76985"/>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0.47455</cdr:x>
      <cdr:y>0.40074</cdr:y>
    </cdr:from>
    <cdr:to>
      <cdr:x>0.70425</cdr:x>
      <cdr:y>0.4946</cdr:y>
    </cdr:to>
    <cdr:sp macro="" textlink="">
      <cdr:nvSpPr>
        <cdr:cNvPr id="38" name="Блок-схема: альтернативный процесс 37"/>
        <cdr:cNvSpPr/>
      </cdr:nvSpPr>
      <cdr:spPr bwMode="auto">
        <a:xfrm xmlns:a="http://schemas.openxmlformats.org/drawingml/2006/main">
          <a:off x="4005160" y="1958797"/>
          <a:ext cx="1938648" cy="458779"/>
        </a:xfrm>
        <a:prstGeom xmlns:a="http://schemas.openxmlformats.org/drawingml/2006/main" prst="flowChartAlternateProcess">
          <a:avLst/>
        </a:prstGeom>
        <a:solidFill xmlns:a="http://schemas.openxmlformats.org/drawingml/2006/main">
          <a:srgbClr val="00B0F0"/>
        </a:solidFill>
        <a:ln xmlns:a="http://schemas.openxmlformats.org/drawingml/2006/main">
          <a:solidFill>
            <a:srgbClr val="00B0F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12 филиалов библиотек</a:t>
          </a:r>
          <a:endParaRPr lang="ru-RU" sz="1200" b="1" dirty="0">
            <a:solidFill>
              <a:schemeClr val="tx1"/>
            </a:solidFill>
          </a:endParaRPr>
        </a:p>
      </cdr:txBody>
    </cdr:sp>
  </cdr:relSizeAnchor>
  <cdr:relSizeAnchor xmlns:cdr="http://schemas.openxmlformats.org/drawingml/2006/chartDrawing">
    <cdr:from>
      <cdr:x>0.47354</cdr:x>
      <cdr:y>0.57545</cdr:y>
    </cdr:from>
    <cdr:to>
      <cdr:x>0.70894</cdr:x>
      <cdr:y>0.68999</cdr:y>
    </cdr:to>
    <cdr:sp macro="" textlink="">
      <cdr:nvSpPr>
        <cdr:cNvPr id="39" name="Блок-схема: альтернативный процесс 38"/>
        <cdr:cNvSpPr/>
      </cdr:nvSpPr>
      <cdr:spPr bwMode="auto">
        <a:xfrm xmlns:a="http://schemas.openxmlformats.org/drawingml/2006/main">
          <a:off x="3996604" y="2812744"/>
          <a:ext cx="1986755" cy="559862"/>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solidFill>
            <a:schemeClr val="bg2">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Театр драмы, театр кукол, духовой оркестр</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0.71954</cdr:x>
      <cdr:y>0.63071</cdr:y>
    </cdr:from>
    <cdr:to>
      <cdr:x>0.76858</cdr:x>
      <cdr:y>0.64647</cdr:y>
    </cdr:to>
    <cdr:sp macro="" textlink="">
      <cdr:nvSpPr>
        <cdr:cNvPr id="40" name="Стрелка вправо 39"/>
        <cdr:cNvSpPr/>
      </cdr:nvSpPr>
      <cdr:spPr>
        <a:xfrm xmlns:a="http://schemas.openxmlformats.org/drawingml/2006/main">
          <a:off x="6072854" y="3082851"/>
          <a:ext cx="413894" cy="77034"/>
        </a:xfrm>
        <a:prstGeom xmlns:a="http://schemas.openxmlformats.org/drawingml/2006/main" prst="rightArrow">
          <a:avLst/>
        </a:prstGeom>
        <a:solidFill xmlns:a="http://schemas.openxmlformats.org/drawingml/2006/main">
          <a:schemeClr val="bg2">
            <a:lumMod val="75000"/>
          </a:schemeClr>
        </a:solidFill>
        <a:ln xmlns:a="http://schemas.openxmlformats.org/drawingml/2006/main">
          <a:solidFill>
            <a:schemeClr val="bg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0.77511</cdr:x>
      <cdr:y>0.39519</cdr:y>
    </cdr:from>
    <cdr:to>
      <cdr:x>0.9906</cdr:x>
      <cdr:y>0.51747</cdr:y>
    </cdr:to>
    <cdr:sp macro="" textlink="">
      <cdr:nvSpPr>
        <cdr:cNvPr id="41" name="Блок-схема: альтернативный процесс 40"/>
        <cdr:cNvSpPr/>
      </cdr:nvSpPr>
      <cdr:spPr bwMode="auto">
        <a:xfrm xmlns:a="http://schemas.openxmlformats.org/drawingml/2006/main">
          <a:off x="6541848" y="1931663"/>
          <a:ext cx="1818717" cy="597694"/>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55</a:t>
          </a:r>
          <a:r>
            <a:rPr lang="ru-RU" sz="105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тыс. зарегистрированных пользователей</a:t>
          </a:r>
          <a:endParaRPr lang="ru-RU" sz="1050" b="1" dirty="0">
            <a:solidFill>
              <a:schemeClr val="tx1"/>
            </a:solidFill>
          </a:endParaRPr>
        </a:p>
      </cdr:txBody>
    </cdr:sp>
  </cdr:relSizeAnchor>
  <cdr:relSizeAnchor xmlns:cdr="http://schemas.openxmlformats.org/drawingml/2006/chartDrawing">
    <cdr:from>
      <cdr:x>0.77872</cdr:x>
      <cdr:y>0.57208</cdr:y>
    </cdr:from>
    <cdr:to>
      <cdr:x>0.99277</cdr:x>
      <cdr:y>0.72949</cdr:y>
    </cdr:to>
    <cdr:sp macro="" textlink="">
      <cdr:nvSpPr>
        <cdr:cNvPr id="42" name="Блок-схема: альтернативный процесс 41"/>
        <cdr:cNvSpPr/>
      </cdr:nvSpPr>
      <cdr:spPr bwMode="auto">
        <a:xfrm xmlns:a="http://schemas.openxmlformats.org/drawingml/2006/main">
          <a:off x="6572369" y="2796266"/>
          <a:ext cx="1806563" cy="769406"/>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360 спектаклей, </a:t>
          </a:r>
        </a:p>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73 концерта</a:t>
          </a:r>
        </a:p>
      </cdr:txBody>
    </cdr:sp>
  </cdr:relSizeAnchor>
</c:userShapes>
</file>

<file path=ppt/drawings/drawing12.xml><?xml version="1.0" encoding="utf-8"?>
<c:userShapes xmlns:c="http://schemas.openxmlformats.org/drawingml/2006/chart">
  <cdr:relSizeAnchor xmlns:cdr="http://schemas.openxmlformats.org/drawingml/2006/chartDrawing">
    <cdr:from>
      <cdr:x>0.39117</cdr:x>
      <cdr:y>0.37616</cdr:y>
    </cdr:from>
    <cdr:to>
      <cdr:x>0.55564</cdr:x>
      <cdr:y>0.49048</cdr:y>
    </cdr:to>
    <cdr:sp macro="" textlink="">
      <cdr:nvSpPr>
        <cdr:cNvPr id="2" name="Овал 1"/>
        <cdr:cNvSpPr/>
      </cdr:nvSpPr>
      <cdr:spPr>
        <a:xfrm xmlns:a="http://schemas.openxmlformats.org/drawingml/2006/main">
          <a:off x="3045902" y="1838661"/>
          <a:ext cx="1280676" cy="558786"/>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402,5</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0.11995</cdr:x>
      <cdr:y>0.77375</cdr:y>
    </cdr:from>
    <cdr:to>
      <cdr:x>0.39863</cdr:x>
      <cdr:y>0.97197</cdr:y>
    </cdr:to>
    <cdr:sp macro="" textlink="">
      <cdr:nvSpPr>
        <cdr:cNvPr id="2" name="TextBox 1"/>
        <cdr:cNvSpPr txBox="1"/>
      </cdr:nvSpPr>
      <cdr:spPr>
        <a:xfrm xmlns:a="http://schemas.openxmlformats.org/drawingml/2006/main">
          <a:off x="658907" y="2900801"/>
          <a:ext cx="1530801" cy="743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Ожидаемое</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 2016 год </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1740,0 млн. 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0.39917</cdr:x>
      <cdr:y>0.77275</cdr:y>
    </cdr:from>
    <cdr:to>
      <cdr:x>0.68095</cdr:x>
      <cdr:y>0.96951</cdr:y>
    </cdr:to>
    <cdr:sp macro="" textlink="">
      <cdr:nvSpPr>
        <cdr:cNvPr id="3" name="TextBox 1"/>
        <cdr:cNvSpPr txBox="1"/>
      </cdr:nvSpPr>
      <cdr:spPr>
        <a:xfrm xmlns:a="http://schemas.openxmlformats.org/drawingml/2006/main">
          <a:off x="2192639" y="2897070"/>
          <a:ext cx="1547828" cy="7376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Прогноз</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2017 год</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1679,0 млн. руб.</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0.04435</cdr:x>
      <cdr:y>0.01218</cdr:y>
    </cdr:from>
    <cdr:to>
      <cdr:x>0.26847</cdr:x>
      <cdr:y>0.07229</cdr:y>
    </cdr:to>
    <cdr:sp macro="" textlink="">
      <cdr:nvSpPr>
        <cdr:cNvPr id="4" name="TextBox 3"/>
        <cdr:cNvSpPr txBox="1"/>
      </cdr:nvSpPr>
      <cdr:spPr>
        <a:xfrm xmlns:a="http://schemas.openxmlformats.org/drawingml/2006/main">
          <a:off x="149372" y="41081"/>
          <a:ext cx="754868" cy="202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latin typeface="Times New Roman" panose="02020603050405020304" pitchFamily="18" charset="0"/>
              <a:cs typeface="Times New Roman" panose="02020603050405020304" pitchFamily="18" charset="0"/>
            </a:rPr>
            <a:t>млн. руб.</a:t>
          </a:r>
          <a:endParaRPr lang="ru-RU" sz="11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0.30884</cdr:x>
      <cdr:y>0.20795</cdr:y>
    </cdr:from>
    <cdr:to>
      <cdr:x>0.47299</cdr:x>
      <cdr:y>0.22014</cdr:y>
    </cdr:to>
    <cdr:sp macro="" textlink="">
      <cdr:nvSpPr>
        <cdr:cNvPr id="5" name="Стрелка вправо 4"/>
        <cdr:cNvSpPr/>
      </cdr:nvSpPr>
      <cdr:spPr>
        <a:xfrm xmlns:a="http://schemas.openxmlformats.org/drawingml/2006/main" rot="570411" flipV="1">
          <a:off x="1696481" y="779610"/>
          <a:ext cx="901677" cy="4571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0.38778</cdr:x>
      <cdr:y>0.06504</cdr:y>
    </cdr:from>
    <cdr:to>
      <cdr:x>0.53582</cdr:x>
      <cdr:y>0.14662</cdr:y>
    </cdr:to>
    <cdr:sp macro="" textlink="">
      <cdr:nvSpPr>
        <cdr:cNvPr id="6" name="Скругленная прямоугольная выноска 5"/>
        <cdr:cNvSpPr/>
      </cdr:nvSpPr>
      <cdr:spPr>
        <a:xfrm xmlns:a="http://schemas.openxmlformats.org/drawingml/2006/main">
          <a:off x="2130076" y="243840"/>
          <a:ext cx="813180" cy="305847"/>
        </a:xfrm>
        <a:prstGeom xmlns:a="http://schemas.openxmlformats.org/drawingml/2006/main" prst="wedgeRoundRectCallout">
          <a:avLst>
            <a:gd name="adj1" fmla="val -50295"/>
            <a:gd name="adj2" fmla="val 111849"/>
            <a:gd name="adj3" fmla="val 16667"/>
          </a:avLst>
        </a:prstGeom>
        <a:solidFill xmlns:a="http://schemas.openxmlformats.org/drawingml/2006/main">
          <a:schemeClr val="tx2">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600" b="1" dirty="0" smtClean="0">
              <a:solidFill>
                <a:schemeClr val="tx1"/>
              </a:solidFill>
              <a:latin typeface="Times New Roman" panose="02020603050405020304" pitchFamily="18" charset="0"/>
              <a:cs typeface="Times New Roman" panose="02020603050405020304" pitchFamily="18" charset="0"/>
            </a:rPr>
            <a:t>  3,5%</a:t>
          </a:r>
          <a:endParaRPr lang="ru-RU"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0.0227</cdr:x>
      <cdr:y>0.72988</cdr:y>
    </cdr:from>
    <cdr:to>
      <cdr:x>1</cdr:x>
      <cdr:y>0.88594</cdr:y>
    </cdr:to>
    <cdr:sp macro="" textlink="">
      <cdr:nvSpPr>
        <cdr:cNvPr id="2" name="TextBox 1"/>
        <cdr:cNvSpPr txBox="1"/>
      </cdr:nvSpPr>
      <cdr:spPr>
        <a:xfrm xmlns:a="http://schemas.openxmlformats.org/drawingml/2006/main">
          <a:off x="102863" y="3136132"/>
          <a:ext cx="4428497" cy="6705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600" b="1" dirty="0" smtClean="0">
              <a:latin typeface="Times New Roman" panose="02020603050405020304" pitchFamily="18" charset="0"/>
              <a:cs typeface="Times New Roman" panose="02020603050405020304" pitchFamily="18" charset="0"/>
            </a:rPr>
            <a:t>Снижение начислений в связи новым порядком</a:t>
          </a:r>
        </a:p>
        <a:p xmlns:a="http://schemas.openxmlformats.org/drawingml/2006/main">
          <a:pPr algn="ctr"/>
          <a:r>
            <a:rPr lang="ru-RU" sz="1600" b="1" dirty="0" smtClean="0">
              <a:latin typeface="Times New Roman" panose="02020603050405020304" pitchFamily="18" charset="0"/>
              <a:cs typeface="Times New Roman" panose="02020603050405020304" pitchFamily="18" charset="0"/>
            </a:rPr>
            <a:t> расчета налога от кадастровой стоимости</a:t>
          </a: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0.59043</cdr:x>
      <cdr:y>0.7438</cdr:y>
    </cdr:from>
    <cdr:to>
      <cdr:x>0.85881</cdr:x>
      <cdr:y>0.79088</cdr:y>
    </cdr:to>
    <cdr:sp macro="" textlink="">
      <cdr:nvSpPr>
        <cdr:cNvPr id="3" name="TextBox 2"/>
        <cdr:cNvSpPr txBox="1"/>
      </cdr:nvSpPr>
      <cdr:spPr>
        <a:xfrm xmlns:a="http://schemas.openxmlformats.org/drawingml/2006/main">
          <a:off x="5140928" y="3812530"/>
          <a:ext cx="2336817" cy="241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0.18757</cdr:x>
      <cdr:y>0</cdr:y>
    </cdr:from>
    <cdr:to>
      <cdr:x>0.94743</cdr:x>
      <cdr:y>0.08659</cdr:y>
    </cdr:to>
    <cdr:sp macro="" textlink="">
      <cdr:nvSpPr>
        <cdr:cNvPr id="5" name="TextBox 4"/>
        <cdr:cNvSpPr txBox="1"/>
      </cdr:nvSpPr>
      <cdr:spPr>
        <a:xfrm xmlns:a="http://schemas.openxmlformats.org/drawingml/2006/main">
          <a:off x="797561" y="0"/>
          <a:ext cx="3230880" cy="3606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latin typeface="Times New Roman" panose="02020603050405020304" pitchFamily="18" charset="0"/>
              <a:cs typeface="Times New Roman" panose="02020603050405020304" pitchFamily="18" charset="0"/>
            </a:rPr>
            <a:t>    Анализ начислений налога </a:t>
          </a:r>
          <a:endParaRPr lang="ru-RU"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0.42413</cdr:x>
      <cdr:y>0.53049</cdr:y>
    </cdr:from>
    <cdr:to>
      <cdr:x>0.63919</cdr:x>
      <cdr:y>0.75</cdr:y>
    </cdr:to>
    <cdr:sp macro="" textlink="">
      <cdr:nvSpPr>
        <cdr:cNvPr id="8" name="TextBox 7"/>
        <cdr:cNvSpPr txBox="1"/>
      </cdr:nvSpPr>
      <cdr:spPr>
        <a:xfrm xmlns:a="http://schemas.openxmlformats.org/drawingml/2006/main">
          <a:off x="1803400" y="2209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0.44262</cdr:x>
      <cdr:y>0.12212</cdr:y>
    </cdr:from>
    <cdr:to>
      <cdr:x>0.6724</cdr:x>
      <cdr:y>0.31464</cdr:y>
    </cdr:to>
    <cdr:sp macro="" textlink="">
      <cdr:nvSpPr>
        <cdr:cNvPr id="9" name="TextBox 8"/>
        <cdr:cNvSpPr txBox="1"/>
      </cdr:nvSpPr>
      <cdr:spPr>
        <a:xfrm xmlns:a="http://schemas.openxmlformats.org/drawingml/2006/main" rot="2235756">
          <a:off x="2005657" y="511822"/>
          <a:ext cx="1041216" cy="8068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600" b="1" dirty="0" smtClean="0">
              <a:solidFill>
                <a:schemeClr val="tx1"/>
              </a:solidFill>
              <a:latin typeface="Times New Roman" panose="02020603050405020304" pitchFamily="18" charset="0"/>
              <a:cs typeface="Times New Roman" panose="02020603050405020304" pitchFamily="18" charset="0"/>
            </a:rPr>
            <a:t>   Потери</a:t>
          </a:r>
        </a:p>
        <a:p xmlns:a="http://schemas.openxmlformats.org/drawingml/2006/main">
          <a:pPr algn="ctr"/>
          <a:r>
            <a:rPr lang="ru-RU" sz="1600" b="1" dirty="0" smtClean="0">
              <a:solidFill>
                <a:schemeClr val="tx1"/>
              </a:solidFill>
              <a:latin typeface="Times New Roman" panose="02020603050405020304" pitchFamily="18" charset="0"/>
              <a:cs typeface="Times New Roman" panose="02020603050405020304" pitchFamily="18" charset="0"/>
            </a:rPr>
            <a:t>   </a:t>
          </a:r>
          <a:r>
            <a:rPr lang="ru-RU" sz="1800" b="1" dirty="0" smtClean="0">
              <a:solidFill>
                <a:schemeClr val="tx1"/>
              </a:solidFill>
              <a:latin typeface="Times New Roman" panose="02020603050405020304" pitchFamily="18" charset="0"/>
              <a:cs typeface="Times New Roman" panose="02020603050405020304" pitchFamily="18" charset="0"/>
            </a:rPr>
            <a:t>24</a:t>
          </a:r>
          <a:r>
            <a:rPr lang="ru-RU" sz="1600" b="1" dirty="0" smtClean="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0.16686</cdr:x>
      <cdr:y>0.73736</cdr:y>
    </cdr:from>
    <cdr:to>
      <cdr:x>0.55192</cdr:x>
      <cdr:y>0.975</cdr:y>
    </cdr:to>
    <cdr:sp macro="" textlink="">
      <cdr:nvSpPr>
        <cdr:cNvPr id="2" name="TextBox 1"/>
        <cdr:cNvSpPr txBox="1"/>
      </cdr:nvSpPr>
      <cdr:spPr>
        <a:xfrm xmlns:a="http://schemas.openxmlformats.org/drawingml/2006/main">
          <a:off x="746778" y="3010771"/>
          <a:ext cx="1723329" cy="9703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0.59043</cdr:x>
      <cdr:y>0.7438</cdr:y>
    </cdr:from>
    <cdr:to>
      <cdr:x>0.85881</cdr:x>
      <cdr:y>0.79088</cdr:y>
    </cdr:to>
    <cdr:sp macro="" textlink="">
      <cdr:nvSpPr>
        <cdr:cNvPr id="3" name="TextBox 2"/>
        <cdr:cNvSpPr txBox="1"/>
      </cdr:nvSpPr>
      <cdr:spPr>
        <a:xfrm xmlns:a="http://schemas.openxmlformats.org/drawingml/2006/main">
          <a:off x="5140928" y="3812530"/>
          <a:ext cx="2336817" cy="241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0.18615</cdr:x>
      <cdr:y>0.71859</cdr:y>
    </cdr:from>
    <cdr:to>
      <cdr:x>0.41657</cdr:x>
      <cdr:y>0.88538</cdr:y>
    </cdr:to>
    <cdr:sp macro="" textlink="">
      <cdr:nvSpPr>
        <cdr:cNvPr id="5" name="TextBox 4"/>
        <cdr:cNvSpPr txBox="1"/>
      </cdr:nvSpPr>
      <cdr:spPr>
        <a:xfrm xmlns:a="http://schemas.openxmlformats.org/drawingml/2006/main">
          <a:off x="833120" y="2847326"/>
          <a:ext cx="1031240" cy="6608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    2016 г. </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    Бюджет</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0.48638</cdr:x>
      <cdr:y>0.76923</cdr:y>
    </cdr:from>
    <cdr:to>
      <cdr:x>0.69069</cdr:x>
      <cdr:y>1</cdr:y>
    </cdr:to>
    <cdr:sp macro="" textlink="">
      <cdr:nvSpPr>
        <cdr:cNvPr id="6" name="TextBox 5"/>
        <cdr:cNvSpPr txBox="1"/>
      </cdr:nvSpPr>
      <cdr:spPr>
        <a:xfrm xmlns:a="http://schemas.openxmlformats.org/drawingml/2006/main">
          <a:off x="2176780" y="30967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0.41487</cdr:x>
      <cdr:y>0.72371</cdr:y>
    </cdr:from>
    <cdr:to>
      <cdr:x>0.61918</cdr:x>
      <cdr:y>0.95448</cdr:y>
    </cdr:to>
    <cdr:sp macro="" textlink="">
      <cdr:nvSpPr>
        <cdr:cNvPr id="7" name="TextBox 6"/>
        <cdr:cNvSpPr txBox="1"/>
      </cdr:nvSpPr>
      <cdr:spPr>
        <a:xfrm xmlns:a="http://schemas.openxmlformats.org/drawingml/2006/main">
          <a:off x="1856740" y="2867647"/>
          <a:ext cx="914385" cy="9144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  2016 г.</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  Ожид.</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0.62543</cdr:x>
      <cdr:y>0.71154</cdr:y>
    </cdr:from>
    <cdr:to>
      <cdr:x>0.82974</cdr:x>
      <cdr:y>0.94231</cdr:y>
    </cdr:to>
    <cdr:sp macro="" textlink="">
      <cdr:nvSpPr>
        <cdr:cNvPr id="8" name="TextBox 7"/>
        <cdr:cNvSpPr txBox="1"/>
      </cdr:nvSpPr>
      <cdr:spPr>
        <a:xfrm xmlns:a="http://schemas.openxmlformats.org/drawingml/2006/main">
          <a:off x="2799080" y="2819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2017г.</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Прогноз</a:t>
          </a:r>
          <a:endParaRPr lang="ru-RU" sz="1400" b="1" dirty="0">
            <a:latin typeface="Times New Roman" panose="02020603050405020304" pitchFamily="18"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0.72474</cdr:x>
      <cdr:y>0.05292</cdr:y>
    </cdr:from>
    <cdr:to>
      <cdr:x>0.9475</cdr:x>
      <cdr:y>0.26766</cdr:y>
    </cdr:to>
    <cdr:sp macro="" textlink="">
      <cdr:nvSpPr>
        <cdr:cNvPr id="4" name="TextBox 3"/>
        <cdr:cNvSpPr txBox="1"/>
      </cdr:nvSpPr>
      <cdr:spPr>
        <a:xfrm xmlns:a="http://schemas.openxmlformats.org/drawingml/2006/main">
          <a:off x="3243580" y="209677"/>
          <a:ext cx="996937" cy="850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0.16686</cdr:x>
      <cdr:y>0.73736</cdr:y>
    </cdr:from>
    <cdr:to>
      <cdr:x>0.55192</cdr:x>
      <cdr:y>0.975</cdr:y>
    </cdr:to>
    <cdr:sp macro="" textlink="">
      <cdr:nvSpPr>
        <cdr:cNvPr id="2" name="TextBox 1"/>
        <cdr:cNvSpPr txBox="1"/>
      </cdr:nvSpPr>
      <cdr:spPr>
        <a:xfrm xmlns:a="http://schemas.openxmlformats.org/drawingml/2006/main">
          <a:off x="746778" y="3010771"/>
          <a:ext cx="1723329" cy="9703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0.59043</cdr:x>
      <cdr:y>0.7438</cdr:y>
    </cdr:from>
    <cdr:to>
      <cdr:x>0.85881</cdr:x>
      <cdr:y>0.79088</cdr:y>
    </cdr:to>
    <cdr:sp macro="" textlink="">
      <cdr:nvSpPr>
        <cdr:cNvPr id="3" name="TextBox 2"/>
        <cdr:cNvSpPr txBox="1"/>
      </cdr:nvSpPr>
      <cdr:spPr>
        <a:xfrm xmlns:a="http://schemas.openxmlformats.org/drawingml/2006/main">
          <a:off x="5140928" y="3812530"/>
          <a:ext cx="2336817" cy="241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0.7048</cdr:x>
      <cdr:y>0.18812</cdr:y>
    </cdr:from>
    <cdr:to>
      <cdr:x>0.90819</cdr:x>
      <cdr:y>0.42574</cdr:y>
    </cdr:to>
    <cdr:sp macro="" textlink="">
      <cdr:nvSpPr>
        <cdr:cNvPr id="5" name="TextBox 4"/>
        <cdr:cNvSpPr txBox="1"/>
      </cdr:nvSpPr>
      <cdr:spPr>
        <a:xfrm xmlns:a="http://schemas.openxmlformats.org/drawingml/2006/main">
          <a:off x="3168650" y="723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0.62673</cdr:x>
      <cdr:y>0.25112</cdr:y>
    </cdr:from>
    <cdr:to>
      <cdr:x>0.85394</cdr:x>
      <cdr:y>0.4194</cdr:y>
    </cdr:to>
    <cdr:sp macro="" textlink="">
      <cdr:nvSpPr>
        <cdr:cNvPr id="6" name="TextBox 5"/>
        <cdr:cNvSpPr txBox="1"/>
      </cdr:nvSpPr>
      <cdr:spPr>
        <a:xfrm xmlns:a="http://schemas.openxmlformats.org/drawingml/2006/main" rot="2403742">
          <a:off x="2881313" y="1277720"/>
          <a:ext cx="1044575" cy="8562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a:t>
          </a:r>
          <a:r>
            <a:rPr lang="ru-RU" sz="1800" b="1" dirty="0" smtClean="0">
              <a:latin typeface="Times New Roman" panose="02020603050405020304" pitchFamily="18" charset="0"/>
              <a:cs typeface="Times New Roman" panose="02020603050405020304" pitchFamily="18" charset="0"/>
            </a:rPr>
            <a:t>113</a:t>
          </a:r>
          <a:endParaRPr lang="ru-RU"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0.25706</cdr:x>
      <cdr:y>0.71947</cdr:y>
    </cdr:from>
    <cdr:to>
      <cdr:x>0.42655</cdr:x>
      <cdr:y>0.9571</cdr:y>
    </cdr:to>
    <cdr:sp macro="" textlink="">
      <cdr:nvSpPr>
        <cdr:cNvPr id="7" name="TextBox 6"/>
        <cdr:cNvSpPr txBox="1"/>
      </cdr:nvSpPr>
      <cdr:spPr>
        <a:xfrm xmlns:a="http://schemas.openxmlformats.org/drawingml/2006/main">
          <a:off x="1155700" y="2997024"/>
          <a:ext cx="761983" cy="9898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2016г.</a:t>
          </a:r>
        </a:p>
        <a:p xmlns:a="http://schemas.openxmlformats.org/drawingml/2006/main">
          <a:r>
            <a:rPr lang="ru-RU" sz="1400" b="1" dirty="0" smtClean="0">
              <a:latin typeface="Times New Roman" panose="02020603050405020304" pitchFamily="18" charset="0"/>
              <a:cs typeface="Times New Roman" panose="02020603050405020304" pitchFamily="18" charset="0"/>
            </a:rPr>
            <a:t>Бюджет</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0.42655</cdr:x>
      <cdr:y>0.71617</cdr:y>
    </cdr:from>
    <cdr:to>
      <cdr:x>0.62994</cdr:x>
      <cdr:y>0.9538</cdr:y>
    </cdr:to>
    <cdr:sp macro="" textlink="">
      <cdr:nvSpPr>
        <cdr:cNvPr id="8" name="TextBox 7"/>
        <cdr:cNvSpPr txBox="1"/>
      </cdr:nvSpPr>
      <cdr:spPr>
        <a:xfrm xmlns:a="http://schemas.openxmlformats.org/drawingml/2006/main">
          <a:off x="1961021" y="3643914"/>
          <a:ext cx="935065" cy="1209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latin typeface="Times New Roman" panose="02020603050405020304" pitchFamily="18" charset="0"/>
              <a:cs typeface="Times New Roman" panose="02020603050405020304" pitchFamily="18" charset="0"/>
            </a:rPr>
            <a:t>      2016г.</a:t>
          </a:r>
        </a:p>
        <a:p xmlns:a="http://schemas.openxmlformats.org/drawingml/2006/main">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Ожид</a:t>
          </a:r>
          <a:r>
            <a:rPr lang="ru-RU" sz="1400" b="1"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0.62994</cdr:x>
      <cdr:y>0.71947</cdr:y>
    </cdr:from>
    <cdr:to>
      <cdr:x>0.83333</cdr:x>
      <cdr:y>0.9571</cdr:y>
    </cdr:to>
    <cdr:sp macro="" textlink="">
      <cdr:nvSpPr>
        <cdr:cNvPr id="9" name="TextBox 8"/>
        <cdr:cNvSpPr txBox="1"/>
      </cdr:nvSpPr>
      <cdr:spPr>
        <a:xfrm xmlns:a="http://schemas.openxmlformats.org/drawingml/2006/main">
          <a:off x="2832100" y="27685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2017 г. </a:t>
          </a:r>
        </a:p>
        <a:p xmlns:a="http://schemas.openxmlformats.org/drawingml/2006/main">
          <a:r>
            <a:rPr lang="ru-RU" sz="1400" b="1" dirty="0" smtClean="0">
              <a:latin typeface="Times New Roman" panose="02020603050405020304" pitchFamily="18" charset="0"/>
              <a:cs typeface="Times New Roman" panose="02020603050405020304" pitchFamily="18" charset="0"/>
            </a:rPr>
            <a:t>  Прогноз</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0.7048</cdr:x>
      <cdr:y>0.13861</cdr:y>
    </cdr:from>
    <cdr:to>
      <cdr:x>0.90819</cdr:x>
      <cdr:y>0.37624</cdr:y>
    </cdr:to>
    <cdr:sp macro="" textlink="">
      <cdr:nvSpPr>
        <cdr:cNvPr id="10" name="TextBox 9"/>
        <cdr:cNvSpPr txBox="1"/>
      </cdr:nvSpPr>
      <cdr:spPr>
        <a:xfrm xmlns:a="http://schemas.openxmlformats.org/drawingml/2006/main">
          <a:off x="3168650"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0.73729</cdr:x>
      <cdr:y>0.17162</cdr:y>
    </cdr:from>
    <cdr:to>
      <cdr:x>0.94068</cdr:x>
      <cdr:y>0.40924</cdr:y>
    </cdr:to>
    <cdr:sp macro="" textlink="">
      <cdr:nvSpPr>
        <cdr:cNvPr id="11" name="TextBox 10"/>
        <cdr:cNvSpPr txBox="1"/>
      </cdr:nvSpPr>
      <cdr:spPr>
        <a:xfrm xmlns:a="http://schemas.openxmlformats.org/drawingml/2006/main">
          <a:off x="3314700" y="660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800" dirty="0"/>
        </a:p>
      </cdr:txBody>
    </cdr:sp>
  </cdr:relSizeAnchor>
  <cdr:relSizeAnchor xmlns:cdr="http://schemas.openxmlformats.org/drawingml/2006/chartDrawing">
    <cdr:from>
      <cdr:x>0.05367</cdr:x>
      <cdr:y>0.76238</cdr:y>
    </cdr:from>
    <cdr:to>
      <cdr:x>0.25706</cdr:x>
      <cdr:y>1</cdr:y>
    </cdr:to>
    <cdr:sp macro="" textlink="">
      <cdr:nvSpPr>
        <cdr:cNvPr id="12" name="TextBox 11"/>
        <cdr:cNvSpPr txBox="1"/>
      </cdr:nvSpPr>
      <cdr:spPr>
        <a:xfrm xmlns:a="http://schemas.openxmlformats.org/drawingml/2006/main">
          <a:off x="241300" y="29336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cdr:x>
      <cdr:y>0.75489</cdr:y>
    </cdr:from>
    <cdr:to>
      <cdr:x>1</cdr:x>
      <cdr:y>1</cdr:y>
    </cdr:to>
    <cdr:sp macro="" textlink="">
      <cdr:nvSpPr>
        <cdr:cNvPr id="13" name="TextBox 12"/>
        <cdr:cNvSpPr txBox="1"/>
      </cdr:nvSpPr>
      <cdr:spPr>
        <a:xfrm xmlns:a="http://schemas.openxmlformats.org/drawingml/2006/main">
          <a:off x="0" y="3840917"/>
          <a:ext cx="4597400" cy="1247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smtClean="0"/>
        </a:p>
        <a:p xmlns:a="http://schemas.openxmlformats.org/drawingml/2006/main">
          <a:endParaRPr lang="ru-RU" sz="900" dirty="0"/>
        </a:p>
        <a:p xmlns:a="http://schemas.openxmlformats.org/drawingml/2006/main">
          <a:pPr algn="ctr"/>
          <a:r>
            <a:rPr lang="ru-RU" sz="1800" dirty="0" smtClean="0">
              <a:latin typeface="Times New Roman" panose="02020603050405020304" pitchFamily="18" charset="0"/>
              <a:cs typeface="Times New Roman" panose="02020603050405020304" pitchFamily="18" charset="0"/>
            </a:rPr>
            <a:t>Снижение на 113 млн. руб.</a:t>
          </a:r>
        </a:p>
        <a:p xmlns:a="http://schemas.openxmlformats.org/drawingml/2006/main">
          <a:pPr algn="ctr"/>
          <a:r>
            <a:rPr lang="ru-RU" sz="1800" dirty="0" smtClean="0">
              <a:latin typeface="Times New Roman" panose="02020603050405020304" pitchFamily="18" charset="0"/>
              <a:cs typeface="Times New Roman" panose="02020603050405020304" pitchFamily="18" charset="0"/>
            </a:rPr>
            <a:t>в связи в изменением регионального и</a:t>
          </a:r>
        </a:p>
        <a:p xmlns:a="http://schemas.openxmlformats.org/drawingml/2006/main">
          <a:pPr algn="ctr"/>
          <a:r>
            <a:rPr lang="ru-RU" sz="1800" dirty="0" smtClean="0">
              <a:latin typeface="Times New Roman" panose="02020603050405020304" pitchFamily="18" charset="0"/>
              <a:cs typeface="Times New Roman" panose="02020603050405020304" pitchFamily="18" charset="0"/>
            </a:rPr>
            <a:t> федерального законодательства.</a:t>
          </a:r>
        </a:p>
        <a:p xmlns:a="http://schemas.openxmlformats.org/drawingml/2006/main">
          <a:pPr algn="ctr"/>
          <a:endParaRPr lang="ru-RU" sz="1800" dirty="0">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0.16686</cdr:x>
      <cdr:y>0.73736</cdr:y>
    </cdr:from>
    <cdr:to>
      <cdr:x>0.55192</cdr:x>
      <cdr:y>0.975</cdr:y>
    </cdr:to>
    <cdr:sp macro="" textlink="">
      <cdr:nvSpPr>
        <cdr:cNvPr id="2" name="TextBox 1"/>
        <cdr:cNvSpPr txBox="1"/>
      </cdr:nvSpPr>
      <cdr:spPr>
        <a:xfrm xmlns:a="http://schemas.openxmlformats.org/drawingml/2006/main">
          <a:off x="746778" y="3010771"/>
          <a:ext cx="1723329" cy="9703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0.59043</cdr:x>
      <cdr:y>0.7438</cdr:y>
    </cdr:from>
    <cdr:to>
      <cdr:x>0.85881</cdr:x>
      <cdr:y>0.79088</cdr:y>
    </cdr:to>
    <cdr:sp macro="" textlink="">
      <cdr:nvSpPr>
        <cdr:cNvPr id="3" name="TextBox 2"/>
        <cdr:cNvSpPr txBox="1"/>
      </cdr:nvSpPr>
      <cdr:spPr>
        <a:xfrm xmlns:a="http://schemas.openxmlformats.org/drawingml/2006/main">
          <a:off x="5140928" y="3812530"/>
          <a:ext cx="2336817" cy="241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16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0.06278</cdr:x>
      <cdr:y>0.05512</cdr:y>
    </cdr:from>
    <cdr:to>
      <cdr:x>1</cdr:x>
      <cdr:y>0.2396</cdr:y>
    </cdr:to>
    <cdr:sp macro="" textlink="">
      <cdr:nvSpPr>
        <cdr:cNvPr id="5" name="TextBox 4"/>
        <cdr:cNvSpPr txBox="1"/>
      </cdr:nvSpPr>
      <cdr:spPr>
        <a:xfrm xmlns:a="http://schemas.openxmlformats.org/drawingml/2006/main">
          <a:off x="233611" y="177799"/>
          <a:ext cx="3487489" cy="5951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dirty="0" smtClean="0">
              <a:latin typeface="Times New Roman" panose="02020603050405020304" pitchFamily="18" charset="0"/>
              <a:cs typeface="Times New Roman" panose="02020603050405020304" pitchFamily="18" charset="0"/>
            </a:rPr>
            <a:t>Снижение начислений в 2, 2 раза</a:t>
          </a:r>
        </a:p>
        <a:p xmlns:a="http://schemas.openxmlformats.org/drawingml/2006/main">
          <a:pPr algn="ctr"/>
          <a:r>
            <a:rPr lang="ru-RU" sz="1400" dirty="0" smtClean="0">
              <a:latin typeface="Times New Roman" panose="02020603050405020304" pitchFamily="18" charset="0"/>
              <a:cs typeface="Times New Roman" panose="02020603050405020304" pitchFamily="18" charset="0"/>
            </a:rPr>
            <a:t>(Потери  бюджета в 2018 году)</a:t>
          </a:r>
        </a:p>
        <a:p xmlns:a="http://schemas.openxmlformats.org/drawingml/2006/main">
          <a:endParaRPr lang="ru-RU" sz="1400" b="1" dirty="0">
            <a:latin typeface="Times New Roman" panose="02020603050405020304" pitchFamily="18" charset="0"/>
            <a:cs typeface="Times New Roman" panose="02020603050405020304" pitchFamily="18" charset="0"/>
          </a:endParaRPr>
        </a:p>
        <a:p xmlns:a="http://schemas.openxmlformats.org/drawingml/2006/main">
          <a:r>
            <a:rPr lang="ru-RU" sz="1400" b="1" dirty="0" smtClean="0">
              <a:latin typeface="Times New Roman" panose="02020603050405020304" pitchFamily="18" charset="0"/>
              <a:cs typeface="Times New Roman" panose="02020603050405020304" pitchFamily="18" charset="0"/>
            </a:rPr>
            <a:t> налога</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0.75258</cdr:x>
      <cdr:y>0.13502</cdr:y>
    </cdr:from>
    <cdr:to>
      <cdr:x>1</cdr:x>
      <cdr:y>0.43882</cdr:y>
    </cdr:to>
    <cdr:sp macro="" textlink="">
      <cdr:nvSpPr>
        <cdr:cNvPr id="4" name="TextBox 3"/>
        <cdr:cNvSpPr txBox="1"/>
      </cdr:nvSpPr>
      <cdr:spPr>
        <a:xfrm xmlns:a="http://schemas.openxmlformats.org/drawingml/2006/main">
          <a:off x="2900594" y="4063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0.67711</cdr:x>
      <cdr:y>0</cdr:y>
    </cdr:from>
    <cdr:to>
      <cdr:x>0.93515</cdr:x>
      <cdr:y>0.06299</cdr:y>
    </cdr:to>
    <cdr:sp macro="" textlink="">
      <cdr:nvSpPr>
        <cdr:cNvPr id="6" name="TextBox 5"/>
        <cdr:cNvSpPr txBox="1"/>
      </cdr:nvSpPr>
      <cdr:spPr>
        <a:xfrm xmlns:a="http://schemas.openxmlformats.org/drawingml/2006/main">
          <a:off x="2519594" y="0"/>
          <a:ext cx="960206" cy="2031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0.46555</cdr:x>
      <cdr:y>0.39466</cdr:y>
    </cdr:from>
    <cdr:to>
      <cdr:x>0.64552</cdr:x>
      <cdr:y>0.4909</cdr:y>
    </cdr:to>
    <cdr:sp macro="" textlink="">
      <cdr:nvSpPr>
        <cdr:cNvPr id="2" name="Овал 1"/>
        <cdr:cNvSpPr/>
      </cdr:nvSpPr>
      <cdr:spPr>
        <a:xfrm xmlns:a="http://schemas.openxmlformats.org/drawingml/2006/main">
          <a:off x="3625085" y="1929079"/>
          <a:ext cx="1401363" cy="470413"/>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4415,2</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0.35575</cdr:x>
      <cdr:y>0.83425</cdr:y>
    </cdr:from>
    <cdr:to>
      <cdr:x>0.86471</cdr:x>
      <cdr:y>0.90535</cdr:y>
    </cdr:to>
    <cdr:sp macro="" textlink="">
      <cdr:nvSpPr>
        <cdr:cNvPr id="2" name="TextBox 1"/>
        <cdr:cNvSpPr txBox="1"/>
      </cdr:nvSpPr>
      <cdr:spPr>
        <a:xfrm xmlns:a="http://schemas.openxmlformats.org/drawingml/2006/main">
          <a:off x="3002498" y="4077741"/>
          <a:ext cx="4295547" cy="34753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rtl="0"/>
          <a:r>
            <a:rPr lang="ru-RU" sz="1400" b="1" dirty="0" smtClean="0">
              <a:latin typeface="Times New Roman" panose="02020603050405020304" pitchFamily="18" charset="0"/>
              <a:cs typeface="Times New Roman" panose="02020603050405020304" pitchFamily="18" charset="0"/>
            </a:rPr>
            <a:t>1139,2 </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32,0%</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 Социальная поддержка населения</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0.61213</cdr:x>
      <cdr:y>0.21299</cdr:y>
    </cdr:from>
    <cdr:to>
      <cdr:x>0.93451</cdr:x>
      <cdr:y>0.29052</cdr:y>
    </cdr:to>
    <cdr:sp macro="" textlink="">
      <cdr:nvSpPr>
        <cdr:cNvPr id="3" name="TextBox 1"/>
        <cdr:cNvSpPr txBox="1"/>
      </cdr:nvSpPr>
      <cdr:spPr>
        <a:xfrm xmlns:a="http://schemas.openxmlformats.org/drawingml/2006/main">
          <a:off x="5166360" y="1041082"/>
          <a:ext cx="2720790" cy="378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2004</a:t>
          </a:r>
          <a:r>
            <a:rPr lang="en-US" dirty="0" smtClean="0"/>
            <a:t>,</a:t>
          </a:r>
          <a:r>
            <a:rPr lang="ru-RU" dirty="0" smtClean="0"/>
            <a:t>3</a:t>
          </a:r>
          <a:r>
            <a:rPr lang="en-US" dirty="0" smtClean="0"/>
            <a:t> (</a:t>
          </a:r>
          <a:r>
            <a:rPr lang="ru-RU" dirty="0" smtClean="0"/>
            <a:t>56,0%</a:t>
          </a:r>
          <a:r>
            <a:rPr lang="en-US" dirty="0" smtClean="0"/>
            <a:t>)</a:t>
          </a:r>
          <a:r>
            <a:rPr lang="ru-RU" dirty="0" smtClean="0"/>
            <a:t>  Образование</a:t>
          </a:r>
          <a:endParaRPr lang="ru-RU" dirty="0"/>
        </a:p>
      </cdr:txBody>
    </cdr:sp>
  </cdr:relSizeAnchor>
  <cdr:relSizeAnchor xmlns:cdr="http://schemas.openxmlformats.org/drawingml/2006/chartDrawing">
    <cdr:from>
      <cdr:x>0.61972</cdr:x>
      <cdr:y>0.44683</cdr:y>
    </cdr:from>
    <cdr:to>
      <cdr:x>0.94665</cdr:x>
      <cdr:y>0.51688</cdr:y>
    </cdr:to>
    <cdr:sp macro="" textlink="">
      <cdr:nvSpPr>
        <cdr:cNvPr id="4" name="TextBox 1"/>
        <cdr:cNvSpPr txBox="1"/>
      </cdr:nvSpPr>
      <cdr:spPr>
        <a:xfrm xmlns:a="http://schemas.openxmlformats.org/drawingml/2006/main">
          <a:off x="5230368" y="2184082"/>
          <a:ext cx="2759256" cy="3423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140</a:t>
          </a:r>
          <a:r>
            <a:rPr lang="en-US" dirty="0" smtClean="0"/>
            <a:t>,</a:t>
          </a:r>
          <a:r>
            <a:rPr lang="ru-RU" dirty="0" smtClean="0"/>
            <a:t>8</a:t>
          </a:r>
          <a:r>
            <a:rPr lang="en-US" dirty="0" smtClean="0"/>
            <a:t> (</a:t>
          </a:r>
          <a:r>
            <a:rPr lang="ru-RU" dirty="0" smtClean="0"/>
            <a:t>4,0%</a:t>
          </a:r>
          <a:r>
            <a:rPr lang="en-US" dirty="0"/>
            <a:t>) </a:t>
          </a:r>
          <a:r>
            <a:rPr lang="ru-RU" dirty="0" smtClean="0"/>
            <a:t>  Культура</a:t>
          </a:r>
          <a:r>
            <a:rPr lang="ru-RU" dirty="0"/>
            <a:t>, </a:t>
          </a:r>
          <a:r>
            <a:rPr lang="ru-RU" dirty="0" smtClean="0"/>
            <a:t>СМИ</a:t>
          </a:r>
          <a:endParaRPr lang="ru-RU" dirty="0"/>
        </a:p>
      </cdr:txBody>
    </cdr:sp>
  </cdr:relSizeAnchor>
  <cdr:relSizeAnchor xmlns:cdr="http://schemas.openxmlformats.org/drawingml/2006/chartDrawing">
    <cdr:from>
      <cdr:x>0.54369</cdr:x>
      <cdr:y>0.68255</cdr:y>
    </cdr:from>
    <cdr:to>
      <cdr:x>0.92007</cdr:x>
      <cdr:y>0.75447</cdr:y>
    </cdr:to>
    <cdr:sp macro="" textlink="">
      <cdr:nvSpPr>
        <cdr:cNvPr id="5" name="TextBox 1"/>
        <cdr:cNvSpPr txBox="1"/>
      </cdr:nvSpPr>
      <cdr:spPr>
        <a:xfrm xmlns:a="http://schemas.openxmlformats.org/drawingml/2006/main">
          <a:off x="4588703" y="3336226"/>
          <a:ext cx="3176642" cy="3515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315,2 </a:t>
          </a:r>
          <a:r>
            <a:rPr lang="en-US" dirty="0" smtClean="0"/>
            <a:t>(</a:t>
          </a:r>
          <a:r>
            <a:rPr lang="ru-RU" dirty="0" smtClean="0"/>
            <a:t>9,0%</a:t>
          </a:r>
          <a:r>
            <a:rPr lang="en-US" dirty="0" smtClean="0"/>
            <a:t>)</a:t>
          </a:r>
          <a:r>
            <a:rPr lang="ru-RU" dirty="0" smtClean="0"/>
            <a:t>  Физическая культура</a:t>
          </a:r>
          <a:endParaRPr lang="ru-RU" dirty="0"/>
        </a:p>
      </cdr:txBody>
    </cdr:sp>
  </cdr:relSizeAnchor>
  <cdr:relSizeAnchor xmlns:cdr="http://schemas.openxmlformats.org/drawingml/2006/chartDrawing">
    <cdr:from>
      <cdr:x>0.65287</cdr:x>
      <cdr:y>0.3199</cdr:y>
    </cdr:from>
    <cdr:to>
      <cdr:x>0.76187</cdr:x>
      <cdr:y>0.44766</cdr:y>
    </cdr:to>
    <cdr:pic>
      <cdr:nvPicPr>
        <cdr:cNvPr id="6" name="Рисунок 5"/>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510177" y="1563624"/>
          <a:ext cx="919908" cy="624522"/>
        </a:xfrm>
        <a:prstGeom xmlns:a="http://schemas.openxmlformats.org/drawingml/2006/main" prst="rect">
          <a:avLst/>
        </a:prstGeom>
      </cdr:spPr>
    </cdr:pic>
  </cdr:relSizeAnchor>
  <cdr:relSizeAnchor xmlns:cdr="http://schemas.openxmlformats.org/drawingml/2006/chartDrawing">
    <cdr:from>
      <cdr:x>0.36511</cdr:x>
      <cdr:y>0.68525</cdr:y>
    </cdr:from>
    <cdr:to>
      <cdr:x>0.48212</cdr:x>
      <cdr:y>0.83061</cdr:y>
    </cdr:to>
    <cdr:pic>
      <cdr:nvPicPr>
        <cdr:cNvPr id="10" name="Рисунок 9"/>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81528" y="3349434"/>
          <a:ext cx="987552" cy="710502"/>
        </a:xfrm>
        <a:prstGeom xmlns:a="http://schemas.openxmlformats.org/drawingml/2006/main" prst="rect">
          <a:avLst/>
        </a:prstGeom>
      </cdr:spPr>
    </cdr:pic>
  </cdr:relSizeAnchor>
  <cdr:relSizeAnchor xmlns:cdr="http://schemas.openxmlformats.org/drawingml/2006/chartDrawing">
    <cdr:from>
      <cdr:x>0.25317</cdr:x>
      <cdr:y>0.56518</cdr:y>
    </cdr:from>
    <cdr:to>
      <cdr:x>0.347</cdr:x>
      <cdr:y>0.89384</cdr:y>
    </cdr:to>
    <cdr:cxnSp macro="">
      <cdr:nvCxnSpPr>
        <cdr:cNvPr id="12" name="Прямая соединительная линия 11"/>
        <cdr:cNvCxnSpPr/>
      </cdr:nvCxnSpPr>
      <cdr:spPr>
        <a:xfrm xmlns:a="http://schemas.openxmlformats.org/drawingml/2006/main">
          <a:off x="2136766" y="2762570"/>
          <a:ext cx="791883" cy="160644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0.34444</cdr:x>
      <cdr:y>0.89241</cdr:y>
    </cdr:from>
    <cdr:to>
      <cdr:x>0.82114</cdr:x>
      <cdr:y>0.89616</cdr:y>
    </cdr:to>
    <cdr:cxnSp macro="">
      <cdr:nvCxnSpPr>
        <cdr:cNvPr id="14" name="Прямая соединительная линия 13"/>
        <cdr:cNvCxnSpPr/>
      </cdr:nvCxnSpPr>
      <cdr:spPr>
        <a:xfrm xmlns:a="http://schemas.openxmlformats.org/drawingml/2006/main">
          <a:off x="2907006" y="4362003"/>
          <a:ext cx="4023306" cy="1833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0.43058</cdr:x>
      <cdr:y>0.53102</cdr:y>
    </cdr:from>
    <cdr:to>
      <cdr:x>0.56663</cdr:x>
      <cdr:y>0.74137</cdr:y>
    </cdr:to>
    <cdr:cxnSp macro="">
      <cdr:nvCxnSpPr>
        <cdr:cNvPr id="17" name="Прямая соединительная линия 16"/>
        <cdr:cNvCxnSpPr/>
      </cdr:nvCxnSpPr>
      <cdr:spPr>
        <a:xfrm xmlns:a="http://schemas.openxmlformats.org/drawingml/2006/main">
          <a:off x="3634096" y="2595562"/>
          <a:ext cx="1148216" cy="102819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0.56338</cdr:x>
      <cdr:y>0.7395</cdr:y>
    </cdr:from>
    <cdr:to>
      <cdr:x>0.89924</cdr:x>
      <cdr:y>0.74137</cdr:y>
    </cdr:to>
    <cdr:cxnSp macro="">
      <cdr:nvCxnSpPr>
        <cdr:cNvPr id="19" name="Прямая соединительная линия 18"/>
        <cdr:cNvCxnSpPr/>
      </cdr:nvCxnSpPr>
      <cdr:spPr>
        <a:xfrm xmlns:a="http://schemas.openxmlformats.org/drawingml/2006/main" flipV="1">
          <a:off x="4754880" y="3614610"/>
          <a:ext cx="2834640" cy="914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0.60997</cdr:x>
      <cdr:y>0.51231</cdr:y>
    </cdr:from>
    <cdr:to>
      <cdr:x>0.92476</cdr:x>
      <cdr:y>0.51314</cdr:y>
    </cdr:to>
    <cdr:cxnSp macro="">
      <cdr:nvCxnSpPr>
        <cdr:cNvPr id="21" name="Прямая соединительная линия 20"/>
        <cdr:cNvCxnSpPr/>
      </cdr:nvCxnSpPr>
      <cdr:spPr>
        <a:xfrm xmlns:a="http://schemas.openxmlformats.org/drawingml/2006/main" flipV="1">
          <a:off x="5148072" y="2504122"/>
          <a:ext cx="2656840" cy="406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0.52113</cdr:x>
      <cdr:y>0.45889</cdr:y>
    </cdr:from>
    <cdr:to>
      <cdr:x>0.61057</cdr:x>
      <cdr:y>0.51231</cdr:y>
    </cdr:to>
    <cdr:cxnSp macro="">
      <cdr:nvCxnSpPr>
        <cdr:cNvPr id="23" name="Прямая соединительная линия 22"/>
        <cdr:cNvCxnSpPr/>
      </cdr:nvCxnSpPr>
      <cdr:spPr>
        <a:xfrm xmlns:a="http://schemas.openxmlformats.org/drawingml/2006/main">
          <a:off x="4398264" y="2243010"/>
          <a:ext cx="754888" cy="26111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0.49946</cdr:x>
      <cdr:y>0.27556</cdr:y>
    </cdr:from>
    <cdr:to>
      <cdr:x>0.89599</cdr:x>
      <cdr:y>0.28304</cdr:y>
    </cdr:to>
    <cdr:cxnSp macro="">
      <cdr:nvCxnSpPr>
        <cdr:cNvPr id="25" name="Прямая соединительная линия 24"/>
        <cdr:cNvCxnSpPr/>
      </cdr:nvCxnSpPr>
      <cdr:spPr>
        <a:xfrm xmlns:a="http://schemas.openxmlformats.org/drawingml/2006/main">
          <a:off x="4215384" y="1346898"/>
          <a:ext cx="3346704" cy="3657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0.16468</cdr:x>
      <cdr:y>0.25124</cdr:y>
    </cdr:from>
    <cdr:to>
      <cdr:x>0.37161</cdr:x>
      <cdr:y>0.37845</cdr:y>
    </cdr:to>
    <cdr:sp macro="" textlink="">
      <cdr:nvSpPr>
        <cdr:cNvPr id="29" name="Овал 28"/>
        <cdr:cNvSpPr/>
      </cdr:nvSpPr>
      <cdr:spPr>
        <a:xfrm xmlns:a="http://schemas.openxmlformats.org/drawingml/2006/main">
          <a:off x="1389888" y="1228026"/>
          <a:ext cx="1746504" cy="621792"/>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0.21885</cdr:x>
      <cdr:y>0.26433</cdr:y>
    </cdr:from>
    <cdr:to>
      <cdr:x>0.33803</cdr:x>
      <cdr:y>0.35413</cdr:y>
    </cdr:to>
    <cdr:sp macro="" textlink="">
      <cdr:nvSpPr>
        <cdr:cNvPr id="30" name="TextBox 29"/>
        <cdr:cNvSpPr txBox="1"/>
      </cdr:nvSpPr>
      <cdr:spPr>
        <a:xfrm xmlns:a="http://schemas.openxmlformats.org/drawingml/2006/main">
          <a:off x="1847088" y="1292034"/>
          <a:ext cx="1005840" cy="438912"/>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ru-RU" sz="2200" b="1" dirty="0" smtClean="0">
              <a:latin typeface="Times New Roman" panose="02020603050405020304" pitchFamily="18" charset="0"/>
              <a:cs typeface="Times New Roman" panose="02020603050405020304" pitchFamily="18" charset="0"/>
            </a:rPr>
            <a:t>3599,5</a:t>
          </a:r>
          <a:endParaRPr lang="ru-RU" sz="2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0.57767</cdr:x>
      <cdr:y>0.55258</cdr:y>
    </cdr:from>
    <cdr:to>
      <cdr:x>0.70591</cdr:x>
      <cdr:y>0.68091</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4897120" y="2712720"/>
          <a:ext cx="1087120" cy="630002"/>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0.20802</cdr:x>
      <cdr:y>0.29489</cdr:y>
    </cdr:from>
    <cdr:to>
      <cdr:x>0.37406</cdr:x>
      <cdr:y>0.39113</cdr:y>
    </cdr:to>
    <cdr:sp macro="" textlink="">
      <cdr:nvSpPr>
        <cdr:cNvPr id="29" name="Овал 28"/>
        <cdr:cNvSpPr/>
      </cdr:nvSpPr>
      <cdr:spPr>
        <a:xfrm xmlns:a="http://schemas.openxmlformats.org/drawingml/2006/main">
          <a:off x="1755645" y="1441399"/>
          <a:ext cx="1401363" cy="470413"/>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0.22859</cdr:x>
      <cdr:y>0.29921</cdr:y>
    </cdr:from>
    <cdr:to>
      <cdr:x>0.33814</cdr:x>
      <cdr:y>0.37404</cdr:y>
    </cdr:to>
    <cdr:sp macro="" textlink="">
      <cdr:nvSpPr>
        <cdr:cNvPr id="30" name="TextBox 29"/>
        <cdr:cNvSpPr txBox="1"/>
      </cdr:nvSpPr>
      <cdr:spPr>
        <a:xfrm xmlns:a="http://schemas.openxmlformats.org/drawingml/2006/main">
          <a:off x="1929289" y="1462520"/>
          <a:ext cx="92456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b="1" dirty="0" smtClean="0">
              <a:latin typeface="Times New Roman" panose="02020603050405020304" pitchFamily="18" charset="0"/>
              <a:cs typeface="Times New Roman" panose="02020603050405020304" pitchFamily="18" charset="0"/>
            </a:rPr>
            <a:t>2004,3</a:t>
          </a:r>
          <a:endParaRPr lang="ru-RU" sz="2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0.51739</cdr:x>
      <cdr:y>0.05013</cdr:y>
    </cdr:from>
    <cdr:to>
      <cdr:x>0.70935</cdr:x>
      <cdr:y>0.11518</cdr:y>
    </cdr:to>
    <cdr:sp macro="" textlink="">
      <cdr:nvSpPr>
        <cdr:cNvPr id="26" name="Блок-схема: альтернативный процесс 25"/>
        <cdr:cNvSpPr/>
      </cdr:nvSpPr>
      <cdr:spPr bwMode="auto">
        <a:xfrm xmlns:a="http://schemas.openxmlformats.org/drawingml/2006/main">
          <a:off x="4366726" y="245031"/>
          <a:ext cx="1620126" cy="317959"/>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56 детсадов </a:t>
          </a:r>
          <a:endParaRPr lang="ru-RU" sz="1100" dirty="0">
            <a:solidFill>
              <a:schemeClr val="tx1"/>
            </a:solidFill>
          </a:endParaRPr>
        </a:p>
      </cdr:txBody>
    </cdr:sp>
  </cdr:relSizeAnchor>
  <cdr:relSizeAnchor xmlns:cdr="http://schemas.openxmlformats.org/drawingml/2006/chartDrawing">
    <cdr:from>
      <cdr:x>0.79634</cdr:x>
      <cdr:y>0.043</cdr:y>
    </cdr:from>
    <cdr:to>
      <cdr:x>0.99804</cdr:x>
      <cdr:y>0.10588</cdr:y>
    </cdr:to>
    <cdr:sp macro="" textlink="">
      <cdr:nvSpPr>
        <cdr:cNvPr id="28" name="Блок-схема: альтернативный процесс 27"/>
        <cdr:cNvSpPr/>
      </cdr:nvSpPr>
      <cdr:spPr bwMode="auto">
        <a:xfrm xmlns:a="http://schemas.openxmlformats.org/drawingml/2006/main">
          <a:off x="6721031" y="210180"/>
          <a:ext cx="1702331" cy="307352"/>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10 454 воспитанника</a:t>
          </a:r>
          <a:endParaRPr lang="ru-RU" sz="1200" b="1" dirty="0">
            <a:solidFill>
              <a:schemeClr val="tx1"/>
            </a:solidFill>
          </a:endParaRPr>
        </a:p>
      </cdr:txBody>
    </cdr:sp>
  </cdr:relSizeAnchor>
  <cdr:relSizeAnchor xmlns:cdr="http://schemas.openxmlformats.org/drawingml/2006/chartDrawing">
    <cdr:from>
      <cdr:x>0.72304</cdr:x>
      <cdr:y>0.07967</cdr:y>
    </cdr:from>
    <cdr:to>
      <cdr:x>0.77208</cdr:x>
      <cdr:y>0.09542</cdr:y>
    </cdr:to>
    <cdr:sp macro="" textlink="">
      <cdr:nvSpPr>
        <cdr:cNvPr id="22" name="Стрелка вправо 21"/>
        <cdr:cNvSpPr/>
      </cdr:nvSpPr>
      <cdr:spPr>
        <a:xfrm xmlns:a="http://schemas.openxmlformats.org/drawingml/2006/main">
          <a:off x="6102394" y="389420"/>
          <a:ext cx="413893" cy="76985"/>
        </a:xfrm>
        <a:prstGeom xmlns:a="http://schemas.openxmlformats.org/drawingml/2006/main" prst="rightArrow">
          <a:avLst/>
        </a:prstGeom>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solidFill>
              <a:srgbClr val="00B0F0"/>
            </a:solidFill>
          </a:endParaRPr>
        </a:p>
      </cdr:txBody>
    </cdr:sp>
  </cdr:relSizeAnchor>
  <cdr:relSizeAnchor xmlns:cdr="http://schemas.openxmlformats.org/drawingml/2006/chartDrawing">
    <cdr:from>
      <cdr:x>0.73476</cdr:x>
      <cdr:y>0.17878</cdr:y>
    </cdr:from>
    <cdr:to>
      <cdr:x>0.7838</cdr:x>
      <cdr:y>0.19453</cdr:y>
    </cdr:to>
    <cdr:sp macro="" textlink="">
      <cdr:nvSpPr>
        <cdr:cNvPr id="36" name="Стрелка вправо 35"/>
        <cdr:cNvSpPr/>
      </cdr:nvSpPr>
      <cdr:spPr>
        <a:xfrm xmlns:a="http://schemas.openxmlformats.org/drawingml/2006/main">
          <a:off x="6201310" y="873882"/>
          <a:ext cx="413893" cy="76985"/>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0.49381</cdr:x>
      <cdr:y>0.15338</cdr:y>
    </cdr:from>
    <cdr:to>
      <cdr:x>0.72351</cdr:x>
      <cdr:y>0.23282</cdr:y>
    </cdr:to>
    <cdr:sp macro="" textlink="">
      <cdr:nvSpPr>
        <cdr:cNvPr id="38" name="Блок-схема: альтернативный процесс 37"/>
        <cdr:cNvSpPr/>
      </cdr:nvSpPr>
      <cdr:spPr bwMode="auto">
        <a:xfrm xmlns:a="http://schemas.openxmlformats.org/drawingml/2006/main">
          <a:off x="4167713" y="749723"/>
          <a:ext cx="1938648" cy="38829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 музыкальных </a:t>
          </a:r>
          <a:r>
            <a:rPr lang="ru-RU" sz="12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школ</a:t>
          </a:r>
          <a:endParaRPr lang="ru-RU" sz="1200" b="1" dirty="0">
            <a:solidFill>
              <a:schemeClr val="tx1"/>
            </a:solidFill>
          </a:endParaRPr>
        </a:p>
      </cdr:txBody>
    </cdr:sp>
  </cdr:relSizeAnchor>
  <cdr:relSizeAnchor xmlns:cdr="http://schemas.openxmlformats.org/drawingml/2006/chartDrawing">
    <cdr:from>
      <cdr:x>0.48919</cdr:x>
      <cdr:y>0.2595</cdr:y>
    </cdr:from>
    <cdr:to>
      <cdr:x>0.72459</cdr:x>
      <cdr:y>0.33895</cdr:y>
    </cdr:to>
    <cdr:sp macro="" textlink="">
      <cdr:nvSpPr>
        <cdr:cNvPr id="39" name="Блок-схема: альтернативный процесс 38"/>
        <cdr:cNvSpPr/>
      </cdr:nvSpPr>
      <cdr:spPr bwMode="auto">
        <a:xfrm xmlns:a="http://schemas.openxmlformats.org/drawingml/2006/main">
          <a:off x="4128688" y="1268393"/>
          <a:ext cx="1986756" cy="388345"/>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художественная школа</a:t>
          </a:r>
          <a:endParaRPr lang="ru-RU" sz="1200" b="1" dirty="0">
            <a:solidFill>
              <a:schemeClr val="tx1"/>
            </a:solidFill>
          </a:endParaRPr>
        </a:p>
      </cdr:txBody>
    </cdr:sp>
  </cdr:relSizeAnchor>
  <cdr:relSizeAnchor xmlns:cdr="http://schemas.openxmlformats.org/drawingml/2006/chartDrawing">
    <cdr:from>
      <cdr:x>0.73399</cdr:x>
      <cdr:y>0.28566</cdr:y>
    </cdr:from>
    <cdr:to>
      <cdr:x>0.78303</cdr:x>
      <cdr:y>0.30142</cdr:y>
    </cdr:to>
    <cdr:sp macro="" textlink="">
      <cdr:nvSpPr>
        <cdr:cNvPr id="40" name="Стрелка вправо 39"/>
        <cdr:cNvSpPr/>
      </cdr:nvSpPr>
      <cdr:spPr>
        <a:xfrm xmlns:a="http://schemas.openxmlformats.org/drawingml/2006/main">
          <a:off x="6194843" y="1396302"/>
          <a:ext cx="413893" cy="7703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0.79977</cdr:x>
      <cdr:y>0.13951</cdr:y>
    </cdr:from>
    <cdr:to>
      <cdr:x>0.99867</cdr:x>
      <cdr:y>0.22812</cdr:y>
    </cdr:to>
    <cdr:sp macro="" textlink="">
      <cdr:nvSpPr>
        <cdr:cNvPr id="41" name="Блок-схема: альтернативный процесс 40"/>
        <cdr:cNvSpPr/>
      </cdr:nvSpPr>
      <cdr:spPr bwMode="auto">
        <a:xfrm xmlns:a="http://schemas.openxmlformats.org/drawingml/2006/main">
          <a:off x="6749980" y="681927"/>
          <a:ext cx="1678699" cy="433118"/>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1 260 обучающийся</a:t>
          </a:r>
          <a:endParaRPr lang="ru-RU" sz="1200" b="1" dirty="0">
            <a:solidFill>
              <a:schemeClr val="tx1"/>
            </a:solidFill>
          </a:endParaRPr>
        </a:p>
      </cdr:txBody>
    </cdr:sp>
  </cdr:relSizeAnchor>
  <cdr:relSizeAnchor xmlns:cdr="http://schemas.openxmlformats.org/drawingml/2006/chartDrawing">
    <cdr:from>
      <cdr:x>0.79995</cdr:x>
      <cdr:y>0.24781</cdr:y>
    </cdr:from>
    <cdr:to>
      <cdr:x>1</cdr:x>
      <cdr:y>0.33643</cdr:y>
    </cdr:to>
    <cdr:sp macro="" textlink="">
      <cdr:nvSpPr>
        <cdr:cNvPr id="42" name="Блок-схема: альтернативный процесс 41"/>
        <cdr:cNvSpPr/>
      </cdr:nvSpPr>
      <cdr:spPr bwMode="auto">
        <a:xfrm xmlns:a="http://schemas.openxmlformats.org/drawingml/2006/main">
          <a:off x="6751507" y="1211288"/>
          <a:ext cx="1688405" cy="43316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220 обучающихся</a:t>
          </a:r>
          <a:endParaRPr lang="ru-RU" sz="1200" b="1" dirty="0">
            <a:solidFill>
              <a:schemeClr val="tx1"/>
            </a:solidFill>
          </a:endParaRPr>
        </a:p>
      </cdr:txBody>
    </cdr:sp>
  </cdr:relSizeAnchor>
  <cdr:relSizeAnchor xmlns:cdr="http://schemas.openxmlformats.org/drawingml/2006/chartDrawing">
    <cdr:from>
      <cdr:x>0.49431</cdr:x>
      <cdr:y>0.37273</cdr:y>
    </cdr:from>
    <cdr:to>
      <cdr:x>0.72971</cdr:x>
      <cdr:y>0.46093</cdr:y>
    </cdr:to>
    <cdr:sp macro="" textlink="">
      <cdr:nvSpPr>
        <cdr:cNvPr id="43" name="Блок-схема: альтернативный процесс 42"/>
        <cdr:cNvSpPr/>
      </cdr:nvSpPr>
      <cdr:spPr bwMode="auto">
        <a:xfrm xmlns:a="http://schemas.openxmlformats.org/drawingml/2006/main">
          <a:off x="4171945" y="1821873"/>
          <a:ext cx="1986755" cy="431114"/>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 общеобразовательных школ</a:t>
          </a:r>
          <a:endParaRPr lang="ru-RU" sz="1200" b="1" dirty="0">
            <a:solidFill>
              <a:schemeClr val="tx1"/>
            </a:solidFill>
          </a:endParaRPr>
        </a:p>
      </cdr:txBody>
    </cdr:sp>
  </cdr:relSizeAnchor>
  <cdr:relSizeAnchor xmlns:cdr="http://schemas.openxmlformats.org/drawingml/2006/chartDrawing">
    <cdr:from>
      <cdr:x>0.7364</cdr:x>
      <cdr:y>0.40119</cdr:y>
    </cdr:from>
    <cdr:to>
      <cdr:x>0.78544</cdr:x>
      <cdr:y>0.41694</cdr:y>
    </cdr:to>
    <cdr:sp macro="" textlink="">
      <cdr:nvSpPr>
        <cdr:cNvPr id="44" name="Стрелка вправо 43"/>
        <cdr:cNvSpPr/>
      </cdr:nvSpPr>
      <cdr:spPr>
        <a:xfrm xmlns:a="http://schemas.openxmlformats.org/drawingml/2006/main">
          <a:off x="6215171" y="1961004"/>
          <a:ext cx="413894" cy="7698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0.80078</cdr:x>
      <cdr:y>0.36487</cdr:y>
    </cdr:from>
    <cdr:to>
      <cdr:x>1</cdr:x>
      <cdr:y>0.45349</cdr:y>
    </cdr:to>
    <cdr:sp macro="" textlink="">
      <cdr:nvSpPr>
        <cdr:cNvPr id="45" name="Блок-схема: альтернативный процесс 44"/>
        <cdr:cNvSpPr/>
      </cdr:nvSpPr>
      <cdr:spPr bwMode="auto">
        <a:xfrm xmlns:a="http://schemas.openxmlformats.org/drawingml/2006/main">
          <a:off x="6758513" y="1783446"/>
          <a:ext cx="1681399" cy="43316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18 396 обучающихся</a:t>
          </a:r>
          <a:endParaRPr lang="ru-RU" sz="1200" b="1" dirty="0">
            <a:solidFill>
              <a:schemeClr val="tx1"/>
            </a:solidFill>
          </a:endParaRPr>
        </a:p>
      </cdr:txBody>
    </cdr:sp>
  </cdr:relSizeAnchor>
  <cdr:relSizeAnchor xmlns:cdr="http://schemas.openxmlformats.org/drawingml/2006/chartDrawing">
    <cdr:from>
      <cdr:x>0.49166</cdr:x>
      <cdr:y>0.48727</cdr:y>
    </cdr:from>
    <cdr:to>
      <cdr:x>0.73453</cdr:x>
      <cdr:y>0.60446</cdr:y>
    </cdr:to>
    <cdr:sp macro="" textlink="">
      <cdr:nvSpPr>
        <cdr:cNvPr id="46" name="Блок-схема: альтернативный процесс 45"/>
        <cdr:cNvSpPr/>
      </cdr:nvSpPr>
      <cdr:spPr bwMode="auto">
        <a:xfrm xmlns:a="http://schemas.openxmlformats.org/drawingml/2006/main">
          <a:off x="4149547" y="2381748"/>
          <a:ext cx="2049801" cy="572815"/>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центра дополнительного образования</a:t>
          </a:r>
          <a:endParaRPr lang="ru-RU" sz="1200" b="1" dirty="0">
            <a:solidFill>
              <a:schemeClr val="tx1"/>
            </a:solidFill>
          </a:endParaRPr>
        </a:p>
      </cdr:txBody>
    </cdr:sp>
  </cdr:relSizeAnchor>
  <cdr:relSizeAnchor xmlns:cdr="http://schemas.openxmlformats.org/drawingml/2006/chartDrawing">
    <cdr:from>
      <cdr:x>0.79856</cdr:x>
      <cdr:y>0.49987</cdr:y>
    </cdr:from>
    <cdr:to>
      <cdr:x>0.99778</cdr:x>
      <cdr:y>0.58848</cdr:y>
    </cdr:to>
    <cdr:sp macro="" textlink="">
      <cdr:nvSpPr>
        <cdr:cNvPr id="47" name="Блок-схема: альтернативный процесс 46"/>
        <cdr:cNvSpPr/>
      </cdr:nvSpPr>
      <cdr:spPr bwMode="auto">
        <a:xfrm xmlns:a="http://schemas.openxmlformats.org/drawingml/2006/main">
          <a:off x="6739808" y="2443329"/>
          <a:ext cx="1681400" cy="433118"/>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8 690 человек</a:t>
          </a:r>
          <a:endParaRPr lang="ru-RU" sz="1200" b="1" dirty="0">
            <a:solidFill>
              <a:schemeClr val="tx1"/>
            </a:solidFill>
          </a:endParaRPr>
        </a:p>
      </cdr:txBody>
    </cdr:sp>
  </cdr:relSizeAnchor>
  <cdr:relSizeAnchor xmlns:cdr="http://schemas.openxmlformats.org/drawingml/2006/chartDrawing">
    <cdr:from>
      <cdr:x>0.74261</cdr:x>
      <cdr:y>0.52744</cdr:y>
    </cdr:from>
    <cdr:to>
      <cdr:x>0.79165</cdr:x>
      <cdr:y>0.5432</cdr:y>
    </cdr:to>
    <cdr:sp macro="" textlink="">
      <cdr:nvSpPr>
        <cdr:cNvPr id="48" name="Стрелка вправо 47"/>
        <cdr:cNvSpPr/>
      </cdr:nvSpPr>
      <cdr:spPr>
        <a:xfrm xmlns:a="http://schemas.openxmlformats.org/drawingml/2006/main">
          <a:off x="6267595" y="2578074"/>
          <a:ext cx="413893" cy="7703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0.50477</cdr:x>
      <cdr:y>0.64656</cdr:y>
    </cdr:from>
    <cdr:to>
      <cdr:x>0.73446</cdr:x>
      <cdr:y>0.726</cdr:y>
    </cdr:to>
    <cdr:sp macro="" textlink="">
      <cdr:nvSpPr>
        <cdr:cNvPr id="50" name="Блок-схема: альтернативный процесс 49"/>
        <cdr:cNvSpPr/>
      </cdr:nvSpPr>
      <cdr:spPr bwMode="auto">
        <a:xfrm xmlns:a="http://schemas.openxmlformats.org/drawingml/2006/main">
          <a:off x="4260214" y="3160328"/>
          <a:ext cx="1938564" cy="38829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Центр отдыха «Содружество»</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0.743</cdr:x>
      <cdr:y>0.68246</cdr:y>
    </cdr:from>
    <cdr:to>
      <cdr:x>0.79204</cdr:x>
      <cdr:y>0.69822</cdr:y>
    </cdr:to>
    <cdr:sp macro="" textlink="">
      <cdr:nvSpPr>
        <cdr:cNvPr id="51" name="Стрелка вправо 50"/>
        <cdr:cNvSpPr/>
      </cdr:nvSpPr>
      <cdr:spPr>
        <a:xfrm xmlns:a="http://schemas.openxmlformats.org/drawingml/2006/main">
          <a:off x="6270834" y="3335792"/>
          <a:ext cx="413894" cy="77034"/>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0.80173</cdr:x>
      <cdr:y>0.63912</cdr:y>
    </cdr:from>
    <cdr:to>
      <cdr:x>1</cdr:x>
      <cdr:y>0.71856</cdr:y>
    </cdr:to>
    <cdr:sp macro="" textlink="">
      <cdr:nvSpPr>
        <cdr:cNvPr id="52" name="Блок-схема: альтернативный процесс 51"/>
        <cdr:cNvSpPr/>
      </cdr:nvSpPr>
      <cdr:spPr bwMode="auto">
        <a:xfrm xmlns:a="http://schemas.openxmlformats.org/drawingml/2006/main">
          <a:off x="6766530" y="3123964"/>
          <a:ext cx="1673382" cy="38829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2 700 человек</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0.46549</cdr:x>
      <cdr:y>0.7528</cdr:y>
    </cdr:from>
    <cdr:to>
      <cdr:x>0.73805</cdr:x>
      <cdr:y>0.84732</cdr:y>
    </cdr:to>
    <cdr:sp macro="" textlink="">
      <cdr:nvSpPr>
        <cdr:cNvPr id="53" name="Блок-схема: альтернативный процесс 52"/>
        <cdr:cNvSpPr/>
      </cdr:nvSpPr>
      <cdr:spPr bwMode="auto">
        <a:xfrm xmlns:a="http://schemas.openxmlformats.org/drawingml/2006/main">
          <a:off x="3928707" y="3679643"/>
          <a:ext cx="2300382" cy="46200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Молодежный Центр «Максимум»</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0.7456</cdr:x>
      <cdr:y>0.79143</cdr:y>
    </cdr:from>
    <cdr:to>
      <cdr:x>0.79463</cdr:x>
      <cdr:y>0.80718</cdr:y>
    </cdr:to>
    <cdr:sp macro="" textlink="">
      <cdr:nvSpPr>
        <cdr:cNvPr id="54" name="Стрелка вправо 53"/>
        <cdr:cNvSpPr/>
      </cdr:nvSpPr>
      <cdr:spPr>
        <a:xfrm xmlns:a="http://schemas.openxmlformats.org/drawingml/2006/main">
          <a:off x="6292778" y="3868421"/>
          <a:ext cx="413809" cy="76985"/>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0.80078</cdr:x>
      <cdr:y>0.76263</cdr:y>
    </cdr:from>
    <cdr:to>
      <cdr:x>0.99905</cdr:x>
      <cdr:y>0.84208</cdr:y>
    </cdr:to>
    <cdr:sp macro="" textlink="">
      <cdr:nvSpPr>
        <cdr:cNvPr id="55" name="Блок-схема: альтернативный процесс 54"/>
        <cdr:cNvSpPr/>
      </cdr:nvSpPr>
      <cdr:spPr bwMode="auto">
        <a:xfrm xmlns:a="http://schemas.openxmlformats.org/drawingml/2006/main">
          <a:off x="6758525" y="3727664"/>
          <a:ext cx="1673381" cy="388345"/>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220 подростков</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86C99D7-2FAF-4E96-B587-B88CD2520DE4}" type="datetimeFigureOut">
              <a:rPr lang="ru-RU" smtClean="0"/>
              <a:t>13.04.2017</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8AE553A-DF3D-4607-B1B9-BAC7D7E96168}" type="slidenum">
              <a:rPr lang="ru-RU" smtClean="0"/>
              <a:t>‹#›</a:t>
            </a:fld>
            <a:endParaRPr lang="ru-RU" dirty="0"/>
          </a:p>
        </p:txBody>
      </p:sp>
    </p:spTree>
    <p:extLst>
      <p:ext uri="{BB962C8B-B14F-4D97-AF65-F5344CB8AC3E}">
        <p14:creationId xmlns:p14="http://schemas.microsoft.com/office/powerpoint/2010/main" val="146862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8AE553A-DF3D-4607-B1B9-BAC7D7E96168}" type="slidenum">
              <a:rPr lang="ru-RU" smtClean="0">
                <a:solidFill>
                  <a:prstClr val="black"/>
                </a:solidFill>
              </a:rPr>
              <a:pPr/>
              <a:t>8</a:t>
            </a:fld>
            <a:endParaRPr lang="ru-RU" dirty="0">
              <a:solidFill>
                <a:prstClr val="black"/>
              </a:solidFill>
            </a:endParaRPr>
          </a:p>
        </p:txBody>
      </p:sp>
    </p:spTree>
    <p:extLst>
      <p:ext uri="{BB962C8B-B14F-4D97-AF65-F5344CB8AC3E}">
        <p14:creationId xmlns:p14="http://schemas.microsoft.com/office/powerpoint/2010/main" val="279323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solidFill>
                  <a:prstClr val="black"/>
                </a:solidFill>
              </a:rPr>
              <a:pPr/>
              <a:t>18</a:t>
            </a:fld>
            <a:endParaRPr lang="ru-RU" dirty="0">
              <a:solidFill>
                <a:prstClr val="black"/>
              </a:solidFill>
            </a:endParaRPr>
          </a:p>
        </p:txBody>
      </p:sp>
    </p:spTree>
    <p:extLst>
      <p:ext uri="{BB962C8B-B14F-4D97-AF65-F5344CB8AC3E}">
        <p14:creationId xmlns:p14="http://schemas.microsoft.com/office/powerpoint/2010/main" val="231929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solidFill>
                  <a:prstClr val="black"/>
                </a:solidFill>
              </a:rPr>
              <a:pPr/>
              <a:t>23</a:t>
            </a:fld>
            <a:endParaRPr lang="ru-RU" dirty="0">
              <a:solidFill>
                <a:prstClr val="black"/>
              </a:solidFill>
            </a:endParaRPr>
          </a:p>
        </p:txBody>
      </p:sp>
    </p:spTree>
    <p:extLst>
      <p:ext uri="{BB962C8B-B14F-4D97-AF65-F5344CB8AC3E}">
        <p14:creationId xmlns:p14="http://schemas.microsoft.com/office/powerpoint/2010/main" val="402210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C51236-060E-409F-BE65-6236196B6847}" type="slidenum">
              <a:rPr lang="ru-RU" smtClean="0">
                <a:solidFill>
                  <a:prstClr val="black"/>
                </a:solidFill>
              </a:rPr>
              <a:pPr/>
              <a:t>52</a:t>
            </a:fld>
            <a:endParaRPr lang="ru-RU" dirty="0">
              <a:solidFill>
                <a:prstClr val="black"/>
              </a:solidFill>
            </a:endParaRPr>
          </a:p>
        </p:txBody>
      </p:sp>
    </p:spTree>
    <p:extLst>
      <p:ext uri="{BB962C8B-B14F-4D97-AF65-F5344CB8AC3E}">
        <p14:creationId xmlns:p14="http://schemas.microsoft.com/office/powerpoint/2010/main" val="400490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396080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612523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69993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517298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013227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02479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777379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66238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025688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5718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145457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DE0C5ED-FB4C-4AF2-8562-84FC49DF339A}"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ED5374F-C389-4CEA-9CD0-7F4FAEF550F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10509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6C1F18-C838-421D-9F92-F1580AE43751}"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064966-606E-4A28-89D4-3E033CA9312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4609149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40C356-E401-44FE-BB12-1223EC539291}"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547119-29AF-441D-A35B-463F46CAD21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571779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13B26A7-D0A1-4C47-A611-FA5B62AF7182}"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C1784F2-62A0-438D-87E0-19B66A0070C2}"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070680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BAAA999-933F-4298-9D6A-534668BA8898}"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630EA77D-4BB1-4432-A21F-9953F48B071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302254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F4BC181-5812-4DF5-94CF-090A8CEB76A6}"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0D04A4-AF4C-411B-8918-5572094A5E7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350810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85F8B85-C80F-4189-89CE-86016D95D1DE}"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C09B4F3-7DE8-45A0-BF86-41EE72DC5EF2}"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07713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B934506-BB69-412E-8F42-31862964E8B9}"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6AF2CBC-9DAE-4BEF-BFE2-8006FD6F228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7136175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B56B1D-F2CC-4B1E-AF5D-3DF0ACCF2161}"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6B29BEB-C22E-4560-87CF-C074D290F85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1517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808660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3BC651-19F6-47A6-A501-F49B551E9DA5}"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EF3570-B9DF-4A51-9594-3E14E37BB4F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254963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3E1397-31CA-4E21-AE91-E0BD97D10329}"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7D34727-BBC1-4E64-A743-B237A3C1875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085443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25112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138295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777868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177435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475741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753763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591095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3972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657717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407318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619968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394744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016970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063379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286026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80988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064037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298219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6109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041619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789859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113994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469366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51998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859066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497695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900710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110013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627906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5763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851727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54300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358110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970536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152464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843478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37565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780649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552866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217748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24914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724941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64069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450443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866052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949155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614869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207206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747574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489861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83192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35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183350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255223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172476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808782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599554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211551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364377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961519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972526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704719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4513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779533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624423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376030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164183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968833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911743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948650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32980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968192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937368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49962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688645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21459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441490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290062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934355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974625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38629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408581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316075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441215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71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165181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572159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039335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441350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172076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44268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979874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915936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083495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9053757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2052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703050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77729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93939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16841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339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82752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16182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15375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25777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9799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76483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42971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74376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81596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77991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7773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1348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47857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48852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3512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16444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42927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41115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38796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43796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59545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02989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8847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99822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1756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88765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34163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14026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8184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774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06004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06010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8768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20981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2853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317257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7525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0096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6807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87038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03130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42201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891647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68699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729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603951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36917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94178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046483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65849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451301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06766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810458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106278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3443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007842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48211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6054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701844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688108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68009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911358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42929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48762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484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534268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548261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205276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33133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104591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403166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343035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44008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719911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043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8.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microsoft.com/office/2007/relationships/hdphoto" Target="../media/hdphoto1.wdp"/><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13.04.2017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392621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DAED62F-EC83-47F8-AE75-880DE7B5ED83}" type="datetimeFigureOut">
              <a:rPr lang="ru-RU">
                <a:solidFill>
                  <a:prstClr val="black">
                    <a:tint val="75000"/>
                  </a:prstClr>
                </a:solidFill>
              </a:rPr>
              <a:pPr>
                <a:def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77C4FC-FFFA-46C5-B481-B28092C779A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745587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343462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2625374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803206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235860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652130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158244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colorTemperature colorTemp="115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2994604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125108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87533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306049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25480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959283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528268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390839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703898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FF4E8-214C-40BB-920D-7C92422DC2C5}" type="datetimeFigureOut">
              <a:rPr lang="ru-RU" smtClean="0">
                <a:solidFill>
                  <a:prstClr val="black">
                    <a:tint val="75000"/>
                  </a:prstClr>
                </a:solidFill>
              </a:rPr>
              <a:pPr/>
              <a:t>13.04.2017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676F0-257C-42C7-B5BE-57BBE3749D0B}"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165277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05.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0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7.xml"/><Relationship Id="rId7" Type="http://schemas.openxmlformats.org/officeDocument/2006/relationships/image" Target="../media/image34.png"/><Relationship Id="rId2" Type="http://schemas.openxmlformats.org/officeDocument/2006/relationships/chart" Target="../charts/chart6.xml"/><Relationship Id="rId1" Type="http://schemas.openxmlformats.org/officeDocument/2006/relationships/slideLayout" Target="../slideLayouts/slideLayout5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chart" Target="../charts/chart8.xml"/><Relationship Id="rId16" Type="http://schemas.openxmlformats.org/officeDocument/2006/relationships/image" Target="../media/image50.png"/><Relationship Id="rId1" Type="http://schemas.openxmlformats.org/officeDocument/2006/relationships/slideLayout" Target="../slideLayouts/slideLayout6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jpeg"/></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9.xml"/><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5.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chart" Target="../charts/chart14.xml"/><Relationship Id="rId1" Type="http://schemas.openxmlformats.org/officeDocument/2006/relationships/slideLayout" Target="../slideLayouts/slideLayout95.xml"/><Relationship Id="rId5" Type="http://schemas.openxmlformats.org/officeDocument/2006/relationships/image" Target="../media/image73.jpeg"/><Relationship Id="rId4" Type="http://schemas.openxmlformats.org/officeDocument/2006/relationships/image" Target="../media/image72.jpeg"/></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90.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chart" Target="../charts/chart17.xml"/><Relationship Id="rId1" Type="http://schemas.openxmlformats.org/officeDocument/2006/relationships/slideLayout" Target="../slideLayouts/slideLayout10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5.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4.xml"/><Relationship Id="rId4" Type="http://schemas.openxmlformats.org/officeDocument/2006/relationships/image" Target="../media/image86.jpe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4.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4.xml"/><Relationship Id="rId5" Type="http://schemas.openxmlformats.org/officeDocument/2006/relationships/image" Target="../media/image87.jpeg"/><Relationship Id="rId4" Type="http://schemas.openxmlformats.org/officeDocument/2006/relationships/image" Target="../media/image90.jpeg"/></Relationships>
</file>

<file path=ppt/slides/_rels/slide4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4.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87.jpeg"/></Relationships>
</file>

<file path=ppt/slides/_rels/slide4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4.xml"/><Relationship Id="rId5" Type="http://schemas.openxmlformats.org/officeDocument/2006/relationships/image" Target="../media/image93.jpeg"/><Relationship Id="rId4" Type="http://schemas.openxmlformats.org/officeDocument/2006/relationships/image" Target="../media/image87.jpeg"/></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4.xml"/><Relationship Id="rId5" Type="http://schemas.openxmlformats.org/officeDocument/2006/relationships/image" Target="../media/image94.jpeg"/><Relationship Id="rId4" Type="http://schemas.openxmlformats.org/officeDocument/2006/relationships/image" Target="../media/image87.jpeg"/></Relationships>
</file>

<file path=ppt/slides/_rels/slide46.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6.png"/><Relationship Id="rId2" Type="http://schemas.openxmlformats.org/officeDocument/2006/relationships/image" Target="../media/image85.png"/><Relationship Id="rId1" Type="http://schemas.openxmlformats.org/officeDocument/2006/relationships/slideLayout" Target="../slideLayouts/slideLayout24.xml"/><Relationship Id="rId6" Type="http://schemas.openxmlformats.org/officeDocument/2006/relationships/image" Target="../media/image95.jpeg"/><Relationship Id="rId5" Type="http://schemas.openxmlformats.org/officeDocument/2006/relationships/hyperlink" Target="http://novakrovlya.ru/wp-content/uploads/2013/06/kapitalniy-remont-krovli.jpg" TargetMode="Externa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00.xml"/><Relationship Id="rId5" Type="http://schemas.openxmlformats.org/officeDocument/2006/relationships/image" Target="../media/image100.jpeg"/><Relationship Id="rId4" Type="http://schemas.openxmlformats.org/officeDocument/2006/relationships/image" Target="../media/image9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172.xml"/></Relationships>
</file>

<file path=ppt/slides/_rels/slide5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xml"/><Relationship Id="rId1" Type="http://schemas.openxmlformats.org/officeDocument/2006/relationships/slideLayout" Target="../slideLayouts/slideLayout134.xml"/><Relationship Id="rId4" Type="http://schemas.openxmlformats.org/officeDocument/2006/relationships/chart" Target="../charts/char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6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Группа 15"/>
          <p:cNvGrpSpPr/>
          <p:nvPr/>
        </p:nvGrpSpPr>
        <p:grpSpPr>
          <a:xfrm>
            <a:off x="899592" y="836712"/>
            <a:ext cx="8136904" cy="4203466"/>
            <a:chOff x="2000232" y="2500306"/>
            <a:chExt cx="5929354" cy="2286016"/>
          </a:xfrm>
        </p:grpSpPr>
        <p:pic>
          <p:nvPicPr>
            <p:cNvPr id="15" name="Picture 2" descr="C:\Documents and Settings\mf13\Рабочий стол\Бюджет для граждан\ФОТОГРАФИИ\1274165985_pgal-full_k06.JPG"/>
            <p:cNvPicPr>
              <a:picLocks noChangeAspect="1" noChangeArrowheads="1"/>
            </p:cNvPicPr>
            <p:nvPr/>
          </p:nvPicPr>
          <p:blipFill>
            <a:blip r:embed="rId3" cstate="print"/>
            <a:srcRect/>
            <a:stretch>
              <a:fillRect/>
            </a:stretch>
          </p:blipFill>
          <p:spPr bwMode="auto">
            <a:xfrm>
              <a:off x="5572132" y="3643314"/>
              <a:ext cx="785818" cy="1143007"/>
            </a:xfrm>
            <a:prstGeom prst="rect">
              <a:avLst/>
            </a:prstGeom>
            <a:noFill/>
            <a:ln>
              <a:solidFill>
                <a:srgbClr val="FEB80A">
                  <a:lumMod val="50000"/>
                </a:srgbClr>
              </a:solidFill>
            </a:ln>
            <a:effectLst>
              <a:softEdge rad="63500"/>
            </a:effectLst>
          </p:spPr>
        </p:pic>
        <p:pic>
          <p:nvPicPr>
            <p:cNvPr id="16" name="Picture 3" descr="C:\Documents and Settings\mf13\Рабочий стол\Бюджет для граждан\ФОТОГРАФИИ\1324362850_pgal-full__DSC5320.jpg"/>
            <p:cNvPicPr>
              <a:picLocks noChangeAspect="1" noChangeArrowheads="1"/>
            </p:cNvPicPr>
            <p:nvPr/>
          </p:nvPicPr>
          <p:blipFill>
            <a:blip r:embed="rId4" cstate="print"/>
            <a:srcRect/>
            <a:stretch>
              <a:fillRect/>
            </a:stretch>
          </p:blipFill>
          <p:spPr bwMode="auto">
            <a:xfrm>
              <a:off x="3714744" y="3643314"/>
              <a:ext cx="1857388" cy="1143008"/>
            </a:xfrm>
            <a:prstGeom prst="rect">
              <a:avLst/>
            </a:prstGeom>
            <a:noFill/>
            <a:ln>
              <a:solidFill>
                <a:srgbClr val="FEB80A">
                  <a:lumMod val="50000"/>
                </a:srgbClr>
              </a:solidFill>
            </a:ln>
            <a:effectLst>
              <a:softEdge rad="63500"/>
            </a:effectLst>
          </p:spPr>
        </p:pic>
        <p:pic>
          <p:nvPicPr>
            <p:cNvPr id="17" name="Picture 7" descr="C:\Documents and Settings\mf13\Рабочий стол\Бюджет для граждан\ФОТОГРАФИИ\1336039123_pgal-full__DSC0151.JPG"/>
            <p:cNvPicPr>
              <a:picLocks noChangeAspect="1" noChangeArrowheads="1"/>
            </p:cNvPicPr>
            <p:nvPr/>
          </p:nvPicPr>
          <p:blipFill>
            <a:blip r:embed="rId5" cstate="print"/>
            <a:srcRect/>
            <a:stretch>
              <a:fillRect/>
            </a:stretch>
          </p:blipFill>
          <p:spPr bwMode="auto">
            <a:xfrm>
              <a:off x="6357950" y="3643314"/>
              <a:ext cx="1571636" cy="1143008"/>
            </a:xfrm>
            <a:prstGeom prst="rect">
              <a:avLst/>
            </a:prstGeom>
            <a:noFill/>
            <a:ln>
              <a:solidFill>
                <a:srgbClr val="FEB80A">
                  <a:lumMod val="50000"/>
                </a:srgbClr>
              </a:solidFill>
            </a:ln>
            <a:effectLst>
              <a:softEdge rad="63500"/>
            </a:effectLst>
          </p:spPr>
        </p:pic>
        <p:pic>
          <p:nvPicPr>
            <p:cNvPr id="18" name="Picture 2" descr="C:\Documents and Settings\mf13\Рабочий стол\Бюджет для граждан\ФОТОГРАФИИ\_DSC5437.JPG"/>
            <p:cNvPicPr>
              <a:picLocks noChangeAspect="1" noChangeArrowheads="1"/>
            </p:cNvPicPr>
            <p:nvPr/>
          </p:nvPicPr>
          <p:blipFill>
            <a:blip r:embed="rId6" cstate="print"/>
            <a:srcRect/>
            <a:stretch>
              <a:fillRect/>
            </a:stretch>
          </p:blipFill>
          <p:spPr bwMode="auto">
            <a:xfrm>
              <a:off x="6215074" y="2500306"/>
              <a:ext cx="1704710" cy="1158861"/>
            </a:xfrm>
            <a:prstGeom prst="rect">
              <a:avLst/>
            </a:prstGeom>
            <a:noFill/>
            <a:ln>
              <a:solidFill>
                <a:srgbClr val="FEB80A">
                  <a:lumMod val="50000"/>
                </a:srgbClr>
              </a:solidFill>
            </a:ln>
            <a:effectLst>
              <a:softEdge rad="63500"/>
            </a:effectLst>
          </p:spPr>
        </p:pic>
        <p:pic>
          <p:nvPicPr>
            <p:cNvPr id="19" name="Picture 5" descr="G:\Мин фин\_DSC3292.JPG"/>
            <p:cNvPicPr>
              <a:picLocks noChangeAspect="1" noChangeArrowheads="1"/>
            </p:cNvPicPr>
            <p:nvPr/>
          </p:nvPicPr>
          <p:blipFill>
            <a:blip r:embed="rId7" cstate="print"/>
            <a:srcRect/>
            <a:stretch>
              <a:fillRect/>
            </a:stretch>
          </p:blipFill>
          <p:spPr bwMode="auto">
            <a:xfrm>
              <a:off x="4357686" y="2500306"/>
              <a:ext cx="1857388" cy="1117616"/>
            </a:xfrm>
            <a:prstGeom prst="rect">
              <a:avLst/>
            </a:prstGeom>
            <a:noFill/>
            <a:ln>
              <a:solidFill>
                <a:srgbClr val="FEB80A">
                  <a:lumMod val="50000"/>
                </a:srgbClr>
              </a:solidFill>
            </a:ln>
            <a:effectLst>
              <a:softEdge rad="63500"/>
            </a:effectLst>
          </p:spPr>
        </p:pic>
        <p:pic>
          <p:nvPicPr>
            <p:cNvPr id="20" name="Picture 6" descr="G:\Мин фин\_DSC4891.JPG"/>
            <p:cNvPicPr>
              <a:picLocks noChangeAspect="1" noChangeArrowheads="1"/>
            </p:cNvPicPr>
            <p:nvPr/>
          </p:nvPicPr>
          <p:blipFill>
            <a:blip r:embed="rId8" cstate="print"/>
            <a:srcRect/>
            <a:stretch>
              <a:fillRect/>
            </a:stretch>
          </p:blipFill>
          <p:spPr bwMode="auto">
            <a:xfrm>
              <a:off x="2786050" y="2500306"/>
              <a:ext cx="1591663" cy="1143008"/>
            </a:xfrm>
            <a:prstGeom prst="rect">
              <a:avLst/>
            </a:prstGeom>
            <a:noFill/>
            <a:ln>
              <a:solidFill>
                <a:srgbClr val="FEB80A">
                  <a:lumMod val="50000"/>
                </a:srgbClr>
              </a:solidFill>
            </a:ln>
            <a:effectLst>
              <a:softEdge rad="63500"/>
            </a:effectLst>
          </p:spPr>
        </p:pic>
        <p:pic>
          <p:nvPicPr>
            <p:cNvPr id="21" name="Picture 7" descr="G:\Мин фин\_RGB3482.JPG"/>
            <p:cNvPicPr>
              <a:picLocks noChangeAspect="1" noChangeArrowheads="1"/>
            </p:cNvPicPr>
            <p:nvPr/>
          </p:nvPicPr>
          <p:blipFill>
            <a:blip r:embed="rId9" cstate="print"/>
            <a:srcRect/>
            <a:stretch>
              <a:fillRect/>
            </a:stretch>
          </p:blipFill>
          <p:spPr bwMode="auto">
            <a:xfrm>
              <a:off x="2000232" y="2500306"/>
              <a:ext cx="857256" cy="1143008"/>
            </a:xfrm>
            <a:prstGeom prst="rect">
              <a:avLst/>
            </a:prstGeom>
            <a:noFill/>
            <a:ln>
              <a:solidFill>
                <a:srgbClr val="FEB80A">
                  <a:lumMod val="50000"/>
                </a:srgbClr>
              </a:solidFill>
            </a:ln>
            <a:effectLst>
              <a:softEdge rad="63500"/>
            </a:effectLst>
          </p:spPr>
        </p:pic>
        <p:pic>
          <p:nvPicPr>
            <p:cNvPr id="22" name="Picture 8" descr="C:\Documents and Settings\mf13\Рабочий стол\Бюджет для граждан\ФОТОГРАФИИ\1343810699_pgal-full__DSC3239.JPG"/>
            <p:cNvPicPr>
              <a:picLocks noChangeAspect="1" noChangeArrowheads="1"/>
            </p:cNvPicPr>
            <p:nvPr/>
          </p:nvPicPr>
          <p:blipFill>
            <a:blip r:embed="rId10" cstate="print"/>
            <a:srcRect/>
            <a:stretch>
              <a:fillRect/>
            </a:stretch>
          </p:blipFill>
          <p:spPr bwMode="auto">
            <a:xfrm>
              <a:off x="2000232" y="3643314"/>
              <a:ext cx="1682879" cy="1143008"/>
            </a:xfrm>
            <a:prstGeom prst="rect">
              <a:avLst/>
            </a:prstGeom>
            <a:noFill/>
            <a:ln>
              <a:solidFill>
                <a:srgbClr val="FEB80A">
                  <a:lumMod val="50000"/>
                </a:srgbClr>
              </a:solidFill>
            </a:ln>
            <a:effectLst>
              <a:softEdge rad="63500"/>
            </a:effectLst>
          </p:spPr>
        </p:pic>
        <p:sp>
          <p:nvSpPr>
            <p:cNvPr id="23" name="TextBox 22"/>
            <p:cNvSpPr txBox="1"/>
            <p:nvPr/>
          </p:nvSpPr>
          <p:spPr>
            <a:xfrm>
              <a:off x="2357422" y="3357562"/>
              <a:ext cx="5000660" cy="318024"/>
            </a:xfrm>
            <a:prstGeom prst="rect">
              <a:avLst/>
            </a:prstGeom>
            <a:solidFill>
              <a:sysClr val="window" lastClr="FFFFFF"/>
            </a:solidFill>
            <a:effectLst>
              <a:softEdge rad="635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1"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БЮДЖЕТ ДЛЯ ГРАЖДАН</a:t>
              </a:r>
              <a:endParaRPr kumimoji="0" lang="ru-RU" sz="3200" b="1" i="1"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grpSp>
      <p:sp>
        <p:nvSpPr>
          <p:cNvPr id="24" name="TextBox 23"/>
          <p:cNvSpPr txBox="1"/>
          <p:nvPr/>
        </p:nvSpPr>
        <p:spPr>
          <a:xfrm>
            <a:off x="1029534" y="5301208"/>
            <a:ext cx="7858180" cy="707886"/>
          </a:xfrm>
          <a:prstGeom prst="rect">
            <a:avLst/>
          </a:prstGeom>
          <a:noFill/>
        </p:spPr>
        <p:txBody>
          <a:bodyPr wrap="square" rtlCol="0">
            <a:spAutoFit/>
          </a:bodyPr>
          <a:lstStyle/>
          <a:p>
            <a:pPr algn="ctr"/>
            <a:r>
              <a:rPr lang="ru-RU" sz="2000" b="1" dirty="0" smtClean="0">
                <a:solidFill>
                  <a:srgbClr val="00B050"/>
                </a:solidFill>
                <a:latin typeface="Times New Roman" pitchFamily="18" charset="0"/>
                <a:cs typeface="Times New Roman" pitchFamily="18" charset="0"/>
              </a:rPr>
              <a:t>к решению Муниципального Совета городского округа город Рыбинск на 2017  год и на плановый период 2018 и 2019 годов</a:t>
            </a:r>
          </a:p>
        </p:txBody>
      </p:sp>
    </p:spTree>
    <p:extLst>
      <p:ext uri="{BB962C8B-B14F-4D97-AF65-F5344CB8AC3E}">
        <p14:creationId xmlns:p14="http://schemas.microsoft.com/office/powerpoint/2010/main" val="179795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6" descr="C:\Users\Оксана\Desktop\Стандарты презентации\Icons_\Classy Icons Pack\png\128x128\database.png"/>
          <p:cNvPicPr>
            <a:picLocks noChangeAspect="1" noChangeArrowheads="1"/>
          </p:cNvPicPr>
          <p:nvPr/>
        </p:nvPicPr>
        <p:blipFill>
          <a:blip r:embed="rId3" cstate="print">
            <a:lum bright="8000"/>
          </a:blip>
          <a:srcRect/>
          <a:stretch>
            <a:fillRect/>
          </a:stretch>
        </p:blipFill>
        <p:spPr bwMode="auto">
          <a:xfrm>
            <a:off x="214282" y="928670"/>
            <a:ext cx="1091829" cy="1143008"/>
          </a:xfrm>
          <a:prstGeom prst="rect">
            <a:avLst/>
          </a:prstGeom>
          <a:noFill/>
          <a:ln>
            <a:noFill/>
          </a:ln>
          <a:effectLst>
            <a:outerShdw blurRad="50800" dist="38100" dir="5400000" algn="t" rotWithShape="0">
              <a:prstClr val="black">
                <a:alpha val="40000"/>
              </a:prstClr>
            </a:outerShdw>
          </a:effectLst>
          <a:extLst/>
        </p:spPr>
      </p:pic>
      <p:sp>
        <p:nvSpPr>
          <p:cNvPr id="3" name="TextBox 2"/>
          <p:cNvSpPr txBox="1"/>
          <p:nvPr/>
        </p:nvSpPr>
        <p:spPr>
          <a:xfrm>
            <a:off x="1428728" y="857232"/>
            <a:ext cx="7000924" cy="1200329"/>
          </a:xfrm>
          <a:prstGeom prst="rect">
            <a:avLst/>
          </a:prstGeom>
          <a:gradFill rotWithShape="1">
            <a:gsLst>
              <a:gs pos="0">
                <a:srgbClr val="FEB80A">
                  <a:tint val="50000"/>
                  <a:satMod val="300000"/>
                </a:srgbClr>
              </a:gs>
              <a:gs pos="35000">
                <a:srgbClr val="FEB80A">
                  <a:tint val="37000"/>
                  <a:satMod val="300000"/>
                </a:srgbClr>
              </a:gs>
              <a:gs pos="100000">
                <a:srgbClr val="FEB80A">
                  <a:tint val="15000"/>
                  <a:satMod val="350000"/>
                </a:srgbClr>
              </a:gs>
            </a:gsLst>
            <a:lin ang="16200000" scaled="1"/>
          </a:gradFill>
          <a:ln w="28575" cap="flat" cmpd="sng" algn="ctr">
            <a:solidFill>
              <a:srgbClr val="FEB80A">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Бюджет государства и бюджеты входящих в него регионов и муниципальных образований взаимосвязаны и образуют единую бюджетную систему. К настоящему времени в Российской Федерации сложилась </a:t>
            </a:r>
            <a:r>
              <a:rPr kumimoji="0" lang="ru-RU" sz="1800" b="0" i="0" u="sng"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трехуровневая бюджетная система</a:t>
            </a:r>
            <a:endParaRPr kumimoji="0" lang="ru-RU" sz="1800" b="0" i="0" u="sng"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4" name="Text Box 16"/>
          <p:cNvSpPr txBox="1">
            <a:spLocks noChangeArrowheads="1"/>
          </p:cNvSpPr>
          <p:nvPr/>
        </p:nvSpPr>
        <p:spPr bwMode="auto">
          <a:xfrm>
            <a:off x="1412231" y="2428868"/>
            <a:ext cx="1611412" cy="777507"/>
          </a:xfrm>
          <a:prstGeom prst="flowChartMagneticDisk">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2700000" scaled="1"/>
            <a:tileRect/>
          </a:gradFill>
          <a:ln w="25400" cap="flat" cmpd="sng" algn="ctr">
            <a:solidFill>
              <a:srgbClr val="D6ECFF">
                <a:lumMod val="2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Федеральный бюджет </a:t>
            </a:r>
          </a:p>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Российской Федерации</a:t>
            </a:r>
          </a:p>
        </p:txBody>
      </p:sp>
      <p:sp>
        <p:nvSpPr>
          <p:cNvPr id="5" name="Text Box 20"/>
          <p:cNvSpPr txBox="1">
            <a:spLocks noChangeArrowheads="1"/>
          </p:cNvSpPr>
          <p:nvPr/>
        </p:nvSpPr>
        <p:spPr bwMode="auto">
          <a:xfrm>
            <a:off x="1412231" y="3371001"/>
            <a:ext cx="1611412" cy="777507"/>
          </a:xfrm>
          <a:prstGeom prst="flowChartMagneticDisk">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2700000" scaled="1"/>
            <a:tileRect/>
          </a:gradFill>
          <a:ln w="25400" cap="flat" cmpd="sng" algn="ctr">
            <a:solidFill>
              <a:srgbClr val="D6ECFF">
                <a:lumMod val="2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Бюджеты субъектов РФ (региональные бюджеты)</a:t>
            </a:r>
          </a:p>
        </p:txBody>
      </p:sp>
      <p:sp>
        <p:nvSpPr>
          <p:cNvPr id="6" name="Text Box 20"/>
          <p:cNvSpPr txBox="1">
            <a:spLocks noChangeArrowheads="1"/>
          </p:cNvSpPr>
          <p:nvPr/>
        </p:nvSpPr>
        <p:spPr bwMode="auto">
          <a:xfrm>
            <a:off x="1412231" y="4313134"/>
            <a:ext cx="1611412" cy="777507"/>
          </a:xfrm>
          <a:prstGeom prst="flowChartMagneticDisk">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2700000" scaled="1"/>
            <a:tileRect/>
          </a:gradFill>
          <a:ln w="25400" cap="flat" cmpd="sng" algn="ctr">
            <a:solidFill>
              <a:srgbClr val="D6ECFF">
                <a:lumMod val="2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Бюджеты муниципальных образований</a:t>
            </a:r>
          </a:p>
        </p:txBody>
      </p:sp>
      <p:sp>
        <p:nvSpPr>
          <p:cNvPr id="7" name="Text Box 15"/>
          <p:cNvSpPr txBox="1">
            <a:spLocks noChangeArrowheads="1"/>
          </p:cNvSpPr>
          <p:nvPr/>
        </p:nvSpPr>
        <p:spPr bwMode="auto">
          <a:xfrm>
            <a:off x="3674968" y="2563458"/>
            <a:ext cx="1611412" cy="638473"/>
          </a:xfrm>
          <a:prstGeom prst="roundRect">
            <a:avLst/>
          </a:prstGeom>
          <a:gradFill rotWithShape="1">
            <a:gsLst>
              <a:gs pos="0">
                <a:srgbClr val="EA157A">
                  <a:shade val="51000"/>
                  <a:satMod val="130000"/>
                </a:srgbClr>
              </a:gs>
              <a:gs pos="80000">
                <a:srgbClr val="EA157A">
                  <a:shade val="93000"/>
                  <a:satMod val="130000"/>
                </a:srgbClr>
              </a:gs>
              <a:gs pos="100000">
                <a:srgbClr val="EA157A">
                  <a:shade val="94000"/>
                  <a:satMod val="135000"/>
                </a:srgbClr>
              </a:gs>
            </a:gsLst>
            <a:lin ang="16200000" scaled="0"/>
          </a:gradFill>
          <a:ln w="28575" cap="flat" cmpd="sng" algn="ctr">
            <a:solidFill>
              <a:srgbClr val="EA157A">
                <a:lumMod val="7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Консолидированный бюджет Российской Федерации</a:t>
            </a:r>
          </a:p>
        </p:txBody>
      </p:sp>
      <p:sp>
        <p:nvSpPr>
          <p:cNvPr id="8" name="Text Box 19"/>
          <p:cNvSpPr txBox="1">
            <a:spLocks noChangeArrowheads="1"/>
          </p:cNvSpPr>
          <p:nvPr/>
        </p:nvSpPr>
        <p:spPr bwMode="auto">
          <a:xfrm>
            <a:off x="3714744" y="3786190"/>
            <a:ext cx="1611412" cy="459700"/>
          </a:xfrm>
          <a:prstGeom prst="roundRect">
            <a:avLst/>
          </a:prstGeom>
          <a:gradFill rotWithShape="1">
            <a:gsLst>
              <a:gs pos="0">
                <a:srgbClr val="EA157A">
                  <a:shade val="51000"/>
                  <a:satMod val="130000"/>
                </a:srgbClr>
              </a:gs>
              <a:gs pos="80000">
                <a:srgbClr val="EA157A">
                  <a:shade val="93000"/>
                  <a:satMod val="130000"/>
                </a:srgbClr>
              </a:gs>
              <a:gs pos="100000">
                <a:srgbClr val="EA157A">
                  <a:shade val="94000"/>
                  <a:satMod val="135000"/>
                </a:srgbClr>
              </a:gs>
            </a:gsLst>
            <a:lin ang="16200000" scaled="0"/>
          </a:gradFill>
          <a:ln w="28575" cap="flat" cmpd="sng" algn="ctr">
            <a:solidFill>
              <a:srgbClr val="EA157A">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Консолидированные бюджеты субъектов РФ</a:t>
            </a:r>
          </a:p>
        </p:txBody>
      </p:sp>
      <p:grpSp>
        <p:nvGrpSpPr>
          <p:cNvPr id="9" name="Группа 8"/>
          <p:cNvGrpSpPr/>
          <p:nvPr/>
        </p:nvGrpSpPr>
        <p:grpSpPr>
          <a:xfrm rot="5400000" flipH="1">
            <a:off x="2169396" y="3669716"/>
            <a:ext cx="2422629" cy="210112"/>
            <a:chOff x="1570810" y="2061246"/>
            <a:chExt cx="5645984" cy="225540"/>
          </a:xfrm>
        </p:grpSpPr>
        <p:cxnSp>
          <p:nvCxnSpPr>
            <p:cNvPr id="10" name="Прямая соединительная линия 9"/>
            <p:cNvCxnSpPr/>
            <p:nvPr/>
          </p:nvCxnSpPr>
          <p:spPr>
            <a:xfrm>
              <a:off x="1571604" y="2071678"/>
              <a:ext cx="5643602" cy="1588"/>
            </a:xfrm>
            <a:prstGeom prst="line">
              <a:avLst/>
            </a:prstGeom>
            <a:noFill/>
            <a:ln w="38100" cap="flat" cmpd="sng" algn="ctr">
              <a:solidFill>
                <a:srgbClr val="FEB80A">
                  <a:lumMod val="50000"/>
                </a:srgbClr>
              </a:solidFill>
              <a:prstDash val="solid"/>
            </a:ln>
            <a:effectLst/>
          </p:spPr>
        </p:cxnSp>
        <p:cxnSp>
          <p:nvCxnSpPr>
            <p:cNvPr id="11" name="Прямая соединительная линия 10"/>
            <p:cNvCxnSpPr/>
            <p:nvPr/>
          </p:nvCxnSpPr>
          <p:spPr>
            <a:xfrm rot="5400000">
              <a:off x="1464447" y="2178835"/>
              <a:ext cx="214314" cy="1588"/>
            </a:xfrm>
            <a:prstGeom prst="line">
              <a:avLst/>
            </a:prstGeom>
            <a:noFill/>
            <a:ln w="38100" cap="flat" cmpd="sng" algn="ctr">
              <a:solidFill>
                <a:srgbClr val="FEB80A">
                  <a:lumMod val="50000"/>
                </a:srgbClr>
              </a:solidFill>
              <a:prstDash val="solid"/>
            </a:ln>
            <a:effectLst/>
          </p:spPr>
        </p:cxnSp>
        <p:cxnSp>
          <p:nvCxnSpPr>
            <p:cNvPr id="12" name="Прямая соединительная линия 11"/>
            <p:cNvCxnSpPr/>
            <p:nvPr/>
          </p:nvCxnSpPr>
          <p:spPr>
            <a:xfrm rot="5400000">
              <a:off x="3593289" y="2167608"/>
              <a:ext cx="214313" cy="1589"/>
            </a:xfrm>
            <a:prstGeom prst="line">
              <a:avLst/>
            </a:prstGeom>
            <a:noFill/>
            <a:ln w="38100" cap="flat" cmpd="sng" algn="ctr">
              <a:solidFill>
                <a:srgbClr val="FEB80A">
                  <a:lumMod val="50000"/>
                </a:srgbClr>
              </a:solidFill>
              <a:prstDash val="solid"/>
            </a:ln>
            <a:effectLst/>
          </p:spPr>
        </p:cxnSp>
        <p:cxnSp>
          <p:nvCxnSpPr>
            <p:cNvPr id="13" name="Прямая соединительная линия 12"/>
            <p:cNvCxnSpPr/>
            <p:nvPr/>
          </p:nvCxnSpPr>
          <p:spPr>
            <a:xfrm rot="5400000">
              <a:off x="7108843" y="2178041"/>
              <a:ext cx="214314" cy="1588"/>
            </a:xfrm>
            <a:prstGeom prst="line">
              <a:avLst/>
            </a:prstGeom>
            <a:noFill/>
            <a:ln w="38100" cap="flat" cmpd="sng" algn="ctr">
              <a:solidFill>
                <a:srgbClr val="FEB80A">
                  <a:lumMod val="50000"/>
                </a:srgbClr>
              </a:solidFill>
              <a:prstDash val="solid"/>
            </a:ln>
            <a:effectLst/>
          </p:spPr>
        </p:cxnSp>
      </p:grpSp>
      <p:grpSp>
        <p:nvGrpSpPr>
          <p:cNvPr id="14" name="Группа 13"/>
          <p:cNvGrpSpPr/>
          <p:nvPr/>
        </p:nvGrpSpPr>
        <p:grpSpPr>
          <a:xfrm rot="5400000" flipH="1">
            <a:off x="2469605" y="4179290"/>
            <a:ext cx="1413200" cy="200393"/>
            <a:chOff x="1570810" y="2071678"/>
            <a:chExt cx="5645984" cy="215108"/>
          </a:xfrm>
        </p:grpSpPr>
        <p:cxnSp>
          <p:nvCxnSpPr>
            <p:cNvPr id="15" name="Прямая соединительная линия 14"/>
            <p:cNvCxnSpPr/>
            <p:nvPr/>
          </p:nvCxnSpPr>
          <p:spPr>
            <a:xfrm>
              <a:off x="1571604" y="2071678"/>
              <a:ext cx="5643602" cy="1588"/>
            </a:xfrm>
            <a:prstGeom prst="line">
              <a:avLst/>
            </a:prstGeom>
            <a:noFill/>
            <a:ln w="38100" cap="flat" cmpd="sng" algn="ctr">
              <a:solidFill>
                <a:srgbClr val="FEB80A">
                  <a:lumMod val="50000"/>
                </a:srgbClr>
              </a:solidFill>
              <a:prstDash val="solid"/>
            </a:ln>
            <a:effectLst/>
          </p:spPr>
        </p:cxnSp>
        <p:cxnSp>
          <p:nvCxnSpPr>
            <p:cNvPr id="16" name="Прямая соединительная линия 15"/>
            <p:cNvCxnSpPr/>
            <p:nvPr/>
          </p:nvCxnSpPr>
          <p:spPr>
            <a:xfrm rot="5400000">
              <a:off x="1464447" y="2178835"/>
              <a:ext cx="214314" cy="1588"/>
            </a:xfrm>
            <a:prstGeom prst="line">
              <a:avLst/>
            </a:prstGeom>
            <a:noFill/>
            <a:ln w="38100" cap="flat" cmpd="sng" algn="ctr">
              <a:solidFill>
                <a:srgbClr val="FEB80A">
                  <a:lumMod val="50000"/>
                </a:srgbClr>
              </a:solidFill>
              <a:prstDash val="solid"/>
            </a:ln>
            <a:effectLst/>
          </p:spPr>
        </p:cxnSp>
        <p:cxnSp>
          <p:nvCxnSpPr>
            <p:cNvPr id="17" name="Прямая соединительная линия 16"/>
            <p:cNvCxnSpPr/>
            <p:nvPr/>
          </p:nvCxnSpPr>
          <p:spPr>
            <a:xfrm rot="5400000">
              <a:off x="7108843" y="2178041"/>
              <a:ext cx="214314" cy="1588"/>
            </a:xfrm>
            <a:prstGeom prst="line">
              <a:avLst/>
            </a:prstGeom>
            <a:noFill/>
            <a:ln w="38100" cap="flat" cmpd="sng" algn="ctr">
              <a:solidFill>
                <a:srgbClr val="FEB80A">
                  <a:lumMod val="50000"/>
                </a:srgbClr>
              </a:solidFill>
              <a:prstDash val="solid"/>
            </a:ln>
            <a:effectLst/>
          </p:spPr>
        </p:cxnSp>
      </p:grpSp>
      <p:grpSp>
        <p:nvGrpSpPr>
          <p:cNvPr id="19" name="Группа 39"/>
          <p:cNvGrpSpPr>
            <a:grpSpLocks/>
          </p:cNvGrpSpPr>
          <p:nvPr/>
        </p:nvGrpSpPr>
        <p:grpSpPr bwMode="auto">
          <a:xfrm>
            <a:off x="470490" y="5119435"/>
            <a:ext cx="5673148" cy="337723"/>
            <a:chOff x="1140593" y="3210460"/>
            <a:chExt cx="2431276" cy="1148029"/>
          </a:xfrm>
        </p:grpSpPr>
        <p:cxnSp>
          <p:nvCxnSpPr>
            <p:cNvPr id="20" name="Прямая соединительная линия 19"/>
            <p:cNvCxnSpPr/>
            <p:nvPr/>
          </p:nvCxnSpPr>
          <p:spPr>
            <a:xfrm>
              <a:off x="1142181" y="3857414"/>
              <a:ext cx="2428100" cy="2114"/>
            </a:xfrm>
            <a:prstGeom prst="line">
              <a:avLst/>
            </a:prstGeom>
            <a:noFill/>
            <a:ln w="28575" cap="flat" cmpd="sng" algn="ctr">
              <a:solidFill>
                <a:srgbClr val="FEB80A">
                  <a:lumMod val="50000"/>
                </a:srgbClr>
              </a:solidFill>
              <a:prstDash val="sysDot"/>
            </a:ln>
            <a:effectLst/>
          </p:spPr>
        </p:cxnSp>
        <p:cxnSp>
          <p:nvCxnSpPr>
            <p:cNvPr id="21" name="Прямая соединительная линия 20"/>
            <p:cNvCxnSpPr/>
            <p:nvPr/>
          </p:nvCxnSpPr>
          <p:spPr>
            <a:xfrm rot="5400000" flipH="1" flipV="1">
              <a:off x="1647998" y="3533937"/>
              <a:ext cx="646954" cy="0"/>
            </a:xfrm>
            <a:prstGeom prst="line">
              <a:avLst/>
            </a:prstGeom>
            <a:noFill/>
            <a:ln w="28575" cap="flat" cmpd="sng" algn="ctr">
              <a:solidFill>
                <a:srgbClr val="FEB80A">
                  <a:lumMod val="50000"/>
                </a:srgbClr>
              </a:solidFill>
              <a:prstDash val="sysDot"/>
            </a:ln>
            <a:effectLst/>
          </p:spPr>
        </p:cxnSp>
        <p:cxnSp>
          <p:nvCxnSpPr>
            <p:cNvPr id="22" name="Прямая соединительная линия 21"/>
            <p:cNvCxnSpPr/>
            <p:nvPr/>
          </p:nvCxnSpPr>
          <p:spPr>
            <a:xfrm rot="5400000" flipH="1" flipV="1">
              <a:off x="890850" y="4107158"/>
              <a:ext cx="501074" cy="1587"/>
            </a:xfrm>
            <a:prstGeom prst="line">
              <a:avLst/>
            </a:prstGeom>
            <a:noFill/>
            <a:ln w="28575" cap="flat" cmpd="sng" algn="ctr">
              <a:solidFill>
                <a:srgbClr val="FEB80A">
                  <a:lumMod val="50000"/>
                </a:srgbClr>
              </a:solidFill>
              <a:prstDash val="sysDot"/>
              <a:headEnd type="triangle" w="med" len="med"/>
              <a:tailEnd type="none" w="med" len="med"/>
            </a:ln>
            <a:effectLst/>
          </p:spPr>
        </p:cxnSp>
        <p:cxnSp>
          <p:nvCxnSpPr>
            <p:cNvPr id="23" name="Прямая соединительная линия 22"/>
            <p:cNvCxnSpPr/>
            <p:nvPr/>
          </p:nvCxnSpPr>
          <p:spPr>
            <a:xfrm rot="5400000" flipH="1" flipV="1">
              <a:off x="1722814" y="4059050"/>
              <a:ext cx="501074" cy="1587"/>
            </a:xfrm>
            <a:prstGeom prst="line">
              <a:avLst/>
            </a:prstGeom>
            <a:noFill/>
            <a:ln w="28575" cap="flat" cmpd="sng" algn="ctr">
              <a:solidFill>
                <a:srgbClr val="FEB80A">
                  <a:lumMod val="50000"/>
                </a:srgbClr>
              </a:solidFill>
              <a:prstDash val="sysDot"/>
              <a:headEnd type="triangle" w="med" len="med"/>
              <a:tailEnd type="none" w="med" len="med"/>
            </a:ln>
            <a:effectLst/>
          </p:spPr>
        </p:cxnSp>
        <p:cxnSp>
          <p:nvCxnSpPr>
            <p:cNvPr id="24" name="Прямая соединительная линия 23"/>
            <p:cNvCxnSpPr/>
            <p:nvPr/>
          </p:nvCxnSpPr>
          <p:spPr>
            <a:xfrm rot="5400000" flipH="1" flipV="1">
              <a:off x="3320538" y="4107158"/>
              <a:ext cx="501074" cy="1586"/>
            </a:xfrm>
            <a:prstGeom prst="line">
              <a:avLst/>
            </a:prstGeom>
            <a:noFill/>
            <a:ln w="28575" cap="flat" cmpd="sng" algn="ctr">
              <a:solidFill>
                <a:srgbClr val="FEB80A">
                  <a:lumMod val="50000"/>
                </a:srgbClr>
              </a:solidFill>
              <a:prstDash val="sysDot"/>
              <a:headEnd type="triangle" w="med" len="med"/>
              <a:tailEnd type="none" w="med" len="med"/>
            </a:ln>
            <a:effectLst/>
          </p:spPr>
        </p:cxnSp>
        <p:cxnSp>
          <p:nvCxnSpPr>
            <p:cNvPr id="49" name="Прямая соединительная линия 48"/>
            <p:cNvCxnSpPr/>
            <p:nvPr/>
          </p:nvCxnSpPr>
          <p:spPr>
            <a:xfrm rot="5400000" flipH="1" flipV="1">
              <a:off x="3320539" y="4107157"/>
              <a:ext cx="501074" cy="1586"/>
            </a:xfrm>
            <a:prstGeom prst="line">
              <a:avLst/>
            </a:prstGeom>
            <a:noFill/>
            <a:ln w="28575" cap="flat" cmpd="sng" algn="ctr">
              <a:solidFill>
                <a:srgbClr val="FEB80A">
                  <a:lumMod val="50000"/>
                </a:srgbClr>
              </a:solidFill>
              <a:prstDash val="sysDot"/>
              <a:headEnd type="triangle" w="med" len="med"/>
              <a:tailEnd type="none" w="med" len="med"/>
            </a:ln>
            <a:effectLst/>
          </p:spPr>
        </p:cxnSp>
      </p:grpSp>
      <p:sp>
        <p:nvSpPr>
          <p:cNvPr id="25" name="Text Box 7"/>
          <p:cNvSpPr txBox="1">
            <a:spLocks noChangeArrowheads="1"/>
          </p:cNvSpPr>
          <p:nvPr/>
        </p:nvSpPr>
        <p:spPr bwMode="auto">
          <a:xfrm>
            <a:off x="214282" y="5457153"/>
            <a:ext cx="1264500" cy="638473"/>
          </a:xfrm>
          <a:prstGeom prst="roundRect">
            <a:avLst/>
          </a:prstGeom>
          <a:gradFill rotWithShape="1">
            <a:gsLst>
              <a:gs pos="0">
                <a:srgbClr val="EA157A">
                  <a:shade val="51000"/>
                  <a:satMod val="130000"/>
                </a:srgbClr>
              </a:gs>
              <a:gs pos="80000">
                <a:srgbClr val="EA157A">
                  <a:shade val="93000"/>
                  <a:satMod val="130000"/>
                </a:srgbClr>
              </a:gs>
              <a:gs pos="100000">
                <a:srgbClr val="EA157A">
                  <a:shade val="94000"/>
                  <a:satMod val="135000"/>
                </a:srgbClr>
              </a:gs>
            </a:gsLst>
            <a:lin ang="16200000" scaled="0"/>
          </a:gradFill>
          <a:ln w="28575" cap="flat" cmpd="sng" algn="ctr">
            <a:solidFill>
              <a:srgbClr val="EA157A">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Бюджеты</a:t>
            </a:r>
          </a:p>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 городских округов</a:t>
            </a:r>
          </a:p>
        </p:txBody>
      </p:sp>
      <p:sp>
        <p:nvSpPr>
          <p:cNvPr id="26" name="Text Box 8"/>
          <p:cNvSpPr txBox="1">
            <a:spLocks noChangeArrowheads="1"/>
          </p:cNvSpPr>
          <p:nvPr/>
        </p:nvSpPr>
        <p:spPr bwMode="auto">
          <a:xfrm>
            <a:off x="1744956" y="5457153"/>
            <a:ext cx="1326845" cy="638473"/>
          </a:xfrm>
          <a:prstGeom prst="roundRect">
            <a:avLst/>
          </a:prstGeom>
          <a:gradFill rotWithShape="1">
            <a:gsLst>
              <a:gs pos="0">
                <a:srgbClr val="EA157A">
                  <a:shade val="51000"/>
                  <a:satMod val="130000"/>
                </a:srgbClr>
              </a:gs>
              <a:gs pos="80000">
                <a:srgbClr val="EA157A">
                  <a:shade val="93000"/>
                  <a:satMod val="130000"/>
                </a:srgbClr>
              </a:gs>
              <a:gs pos="100000">
                <a:srgbClr val="EA157A">
                  <a:shade val="94000"/>
                  <a:satMod val="135000"/>
                </a:srgbClr>
              </a:gs>
            </a:gsLst>
            <a:lin ang="16200000" scaled="0"/>
          </a:gradFill>
          <a:ln w="28575" cap="flat" cmpd="sng" algn="ctr">
            <a:solidFill>
              <a:srgbClr val="EA157A">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Бюджеты </a:t>
            </a:r>
          </a:p>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муниципальных районов</a:t>
            </a:r>
          </a:p>
        </p:txBody>
      </p:sp>
      <p:sp>
        <p:nvSpPr>
          <p:cNvPr id="27" name="Text Box 9"/>
          <p:cNvSpPr txBox="1">
            <a:spLocks noChangeArrowheads="1"/>
          </p:cNvSpPr>
          <p:nvPr/>
        </p:nvSpPr>
        <p:spPr bwMode="auto">
          <a:xfrm>
            <a:off x="5449150" y="5457152"/>
            <a:ext cx="1444131" cy="638473"/>
          </a:xfrm>
          <a:prstGeom prst="roundRect">
            <a:avLst/>
          </a:prstGeom>
          <a:gradFill rotWithShape="1">
            <a:gsLst>
              <a:gs pos="0">
                <a:srgbClr val="EA157A">
                  <a:shade val="51000"/>
                  <a:satMod val="130000"/>
                </a:srgbClr>
              </a:gs>
              <a:gs pos="80000">
                <a:srgbClr val="EA157A">
                  <a:shade val="93000"/>
                  <a:satMod val="130000"/>
                </a:srgbClr>
              </a:gs>
              <a:gs pos="100000">
                <a:srgbClr val="EA157A">
                  <a:shade val="94000"/>
                  <a:satMod val="135000"/>
                </a:srgbClr>
              </a:gs>
            </a:gsLst>
            <a:lin ang="16200000" scaled="0"/>
          </a:gradFill>
          <a:ln w="28575" cap="flat" cmpd="sng" algn="ctr">
            <a:solidFill>
              <a:srgbClr val="EA157A">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Бюджеты </a:t>
            </a:r>
          </a:p>
          <a:p>
            <a:pPr marL="0" marR="0" lvl="0" indent="0" algn="ctr" defTabSz="914400" eaLnBrk="1" fontAlgn="base" latinLnBrk="0" hangingPunct="1">
              <a:lnSpc>
                <a:spcPct val="100000"/>
              </a:lnSpc>
              <a:spcBef>
                <a:spcPct val="0"/>
              </a:spcBef>
              <a:spcAft>
                <a:spcPts val="0"/>
              </a:spcAft>
              <a:buClrTx/>
              <a:buSzTx/>
              <a:buFontTx/>
              <a:buNone/>
              <a:tabLst/>
              <a:defRPr/>
            </a:pPr>
            <a:r>
              <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городских и сельских поселений</a:t>
            </a:r>
          </a:p>
        </p:txBody>
      </p:sp>
      <p:grpSp>
        <p:nvGrpSpPr>
          <p:cNvPr id="28" name="Группа 27"/>
          <p:cNvGrpSpPr/>
          <p:nvPr/>
        </p:nvGrpSpPr>
        <p:grpSpPr>
          <a:xfrm>
            <a:off x="5429256" y="3429000"/>
            <a:ext cx="1436762" cy="822346"/>
            <a:chOff x="0" y="892165"/>
            <a:chExt cx="1436762" cy="822346"/>
          </a:xfrm>
        </p:grpSpPr>
        <p:sp>
          <p:nvSpPr>
            <p:cNvPr id="29" name="Скругленный прямоугольник 28"/>
            <p:cNvSpPr/>
            <p:nvPr/>
          </p:nvSpPr>
          <p:spPr>
            <a:xfrm>
              <a:off x="0" y="892165"/>
              <a:ext cx="1436762" cy="822346"/>
            </a:xfrm>
            <a:prstGeom prst="roundRect">
              <a:avLst>
                <a:gd name="adj" fmla="val 10000"/>
              </a:avLst>
            </a:prstGeom>
            <a:solidFill>
              <a:srgbClr val="FEB80A">
                <a:lumMod val="60000"/>
                <a:lumOff val="40000"/>
              </a:srgbClr>
            </a:solidFill>
            <a:ln w="25400" cap="flat" cmpd="sng" algn="ctr">
              <a:solidFill>
                <a:sysClr val="window" lastClr="FFFFFF">
                  <a:hueOff val="0"/>
                  <a:satOff val="0"/>
                  <a:lumOff val="0"/>
                  <a:alphaOff val="0"/>
                </a:sysClr>
              </a:solidFill>
              <a:prstDash val="solid"/>
            </a:ln>
            <a:effectLst/>
          </p:spPr>
        </p:sp>
        <p:sp>
          <p:nvSpPr>
            <p:cNvPr id="30" name="Скругленный прямоугольник 4"/>
            <p:cNvSpPr/>
            <p:nvPr/>
          </p:nvSpPr>
          <p:spPr>
            <a:xfrm>
              <a:off x="24086" y="916251"/>
              <a:ext cx="1388590" cy="774174"/>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ts val="0"/>
                </a:spcAft>
                <a:buClrTx/>
                <a:buSzTx/>
                <a:buFontTx/>
                <a:buNone/>
                <a:tabLst/>
                <a:defRPr/>
              </a:pPr>
              <a:r>
                <a:rPr kumimoji="0" lang="ru-RU"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Бюджеты государственных внебюджетных </a:t>
              </a:r>
            </a:p>
            <a:p>
              <a:pPr marL="0" marR="0" lvl="0" indent="0" algn="ctr" defTabSz="533400" eaLnBrk="1" fontAlgn="auto" latinLnBrk="0" hangingPunct="1">
                <a:lnSpc>
                  <a:spcPct val="90000"/>
                </a:lnSpc>
                <a:spcBef>
                  <a:spcPct val="0"/>
                </a:spcBef>
                <a:spcAft>
                  <a:spcPts val="0"/>
                </a:spcAft>
                <a:buClrTx/>
                <a:buSzTx/>
                <a:buFontTx/>
                <a:buNone/>
                <a:tabLst/>
                <a:defRPr/>
              </a:pPr>
              <a:r>
                <a:rPr kumimoji="0" lang="ru-RU"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фондов</a:t>
              </a:r>
              <a:endParaRPr kumimoji="0" lang="ru-RU" sz="12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grpSp>
      <p:sp>
        <p:nvSpPr>
          <p:cNvPr id="31" name="Скругленный прямоугольник 30"/>
          <p:cNvSpPr/>
          <p:nvPr/>
        </p:nvSpPr>
        <p:spPr>
          <a:xfrm>
            <a:off x="5429256" y="4405602"/>
            <a:ext cx="1428760" cy="803363"/>
          </a:xfrm>
          <a:prstGeom prst="roundRect">
            <a:avLst>
              <a:gd name="adj" fmla="val 10000"/>
            </a:avLst>
          </a:prstGeom>
          <a:solidFill>
            <a:srgbClr val="FEB80A">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Бюджеты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территориальных внебюджетных фондов</a:t>
            </a:r>
          </a:p>
        </p:txBody>
      </p:sp>
      <p:grpSp>
        <p:nvGrpSpPr>
          <p:cNvPr id="32" name="Группа 31"/>
          <p:cNvGrpSpPr/>
          <p:nvPr/>
        </p:nvGrpSpPr>
        <p:grpSpPr>
          <a:xfrm>
            <a:off x="6929454" y="3643314"/>
            <a:ext cx="310105" cy="339903"/>
            <a:chOff x="1488406" y="1094161"/>
            <a:chExt cx="310105" cy="339903"/>
          </a:xfrm>
        </p:grpSpPr>
        <p:sp>
          <p:nvSpPr>
            <p:cNvPr id="33" name="Стрелка вправо 32"/>
            <p:cNvSpPr/>
            <p:nvPr/>
          </p:nvSpPr>
          <p:spPr>
            <a:xfrm rot="21600000">
              <a:off x="1488406" y="1094161"/>
              <a:ext cx="310105" cy="339903"/>
            </a:xfrm>
            <a:prstGeom prst="rightArrow">
              <a:avLst>
                <a:gd name="adj1" fmla="val 60000"/>
                <a:gd name="adj2" fmla="val 50000"/>
              </a:avLst>
            </a:prstGeom>
            <a:gradFill flip="none" rotWithShape="0">
              <a:gsLst>
                <a:gs pos="0">
                  <a:srgbClr val="FEB80A">
                    <a:lumMod val="75000"/>
                    <a:tint val="66000"/>
                    <a:satMod val="160000"/>
                  </a:srgbClr>
                </a:gs>
                <a:gs pos="50000">
                  <a:srgbClr val="FEB80A">
                    <a:lumMod val="75000"/>
                    <a:tint val="44500"/>
                    <a:satMod val="160000"/>
                  </a:srgbClr>
                </a:gs>
                <a:gs pos="100000">
                  <a:srgbClr val="FEB80A">
                    <a:lumMod val="75000"/>
                    <a:tint val="23500"/>
                    <a:satMod val="160000"/>
                  </a:srgbClr>
                </a:gs>
              </a:gsLst>
              <a:lin ang="2700000" scaled="1"/>
              <a:tileRect/>
            </a:gradFill>
            <a:ln>
              <a:noFill/>
            </a:ln>
            <a:effectLst/>
          </p:spPr>
        </p:sp>
        <p:sp>
          <p:nvSpPr>
            <p:cNvPr id="34" name="Стрелка вправо 4"/>
            <p:cNvSpPr/>
            <p:nvPr/>
          </p:nvSpPr>
          <p:spPr>
            <a:xfrm>
              <a:off x="1488406" y="1162142"/>
              <a:ext cx="217074" cy="20394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ru-RU" sz="1500" b="0" i="0" u="none" strike="noStrike" kern="1200" cap="none" spc="0" normalizeH="0" baseline="0" noProof="0" dirty="0">
                <a:ln>
                  <a:noFill/>
                </a:ln>
                <a:solidFill>
                  <a:sysClr val="window" lastClr="FFFFFF"/>
                </a:solidFill>
                <a:effectLst/>
                <a:uLnTx/>
                <a:uFillTx/>
                <a:latin typeface="Times New Roman"/>
                <a:ea typeface="+mn-ea"/>
                <a:cs typeface="+mn-cs"/>
              </a:endParaRPr>
            </a:p>
          </p:txBody>
        </p:sp>
      </p:grpSp>
      <p:grpSp>
        <p:nvGrpSpPr>
          <p:cNvPr id="35" name="Группа 34"/>
          <p:cNvGrpSpPr/>
          <p:nvPr/>
        </p:nvGrpSpPr>
        <p:grpSpPr>
          <a:xfrm rot="16200000">
            <a:off x="5893603" y="3964785"/>
            <a:ext cx="3000396" cy="214314"/>
            <a:chOff x="1570810" y="2071678"/>
            <a:chExt cx="5645984" cy="215108"/>
          </a:xfrm>
        </p:grpSpPr>
        <p:cxnSp>
          <p:nvCxnSpPr>
            <p:cNvPr id="36" name="Прямая соединительная линия 35"/>
            <p:cNvCxnSpPr/>
            <p:nvPr/>
          </p:nvCxnSpPr>
          <p:spPr>
            <a:xfrm>
              <a:off x="1571604" y="2071678"/>
              <a:ext cx="5643602" cy="1588"/>
            </a:xfrm>
            <a:prstGeom prst="line">
              <a:avLst/>
            </a:prstGeom>
            <a:noFill/>
            <a:ln w="19050" cap="flat" cmpd="sng" algn="ctr">
              <a:solidFill>
                <a:srgbClr val="FEB80A">
                  <a:lumMod val="50000"/>
                </a:srgbClr>
              </a:solidFill>
              <a:prstDash val="solid"/>
            </a:ln>
            <a:effectLst>
              <a:outerShdw blurRad="40000" dist="23000" dir="5400000" rotWithShape="0">
                <a:srgbClr val="000000">
                  <a:alpha val="35000"/>
                </a:srgbClr>
              </a:outerShdw>
            </a:effectLst>
          </p:spPr>
        </p:cxnSp>
        <p:cxnSp>
          <p:nvCxnSpPr>
            <p:cNvPr id="37" name="Прямая соединительная линия 36"/>
            <p:cNvCxnSpPr/>
            <p:nvPr/>
          </p:nvCxnSpPr>
          <p:spPr>
            <a:xfrm rot="5400000">
              <a:off x="1464447" y="2178835"/>
              <a:ext cx="214314" cy="1588"/>
            </a:xfrm>
            <a:prstGeom prst="line">
              <a:avLst/>
            </a:prstGeom>
            <a:noFill/>
            <a:ln w="19050" cap="flat" cmpd="sng" algn="ctr">
              <a:solidFill>
                <a:srgbClr val="FEB80A">
                  <a:lumMod val="50000"/>
                </a:srgbClr>
              </a:solidFill>
              <a:prstDash val="solid"/>
            </a:ln>
            <a:effectLst>
              <a:outerShdw blurRad="40000" dist="23000" dir="5400000" rotWithShape="0">
                <a:srgbClr val="000000">
                  <a:alpha val="35000"/>
                </a:srgbClr>
              </a:outerShdw>
            </a:effectLst>
          </p:spPr>
        </p:cxnSp>
        <p:cxnSp>
          <p:nvCxnSpPr>
            <p:cNvPr id="38" name="Прямая соединительная линия 37"/>
            <p:cNvCxnSpPr/>
            <p:nvPr/>
          </p:nvCxnSpPr>
          <p:spPr>
            <a:xfrm rot="5400000">
              <a:off x="4614106" y="2178041"/>
              <a:ext cx="214314" cy="1588"/>
            </a:xfrm>
            <a:prstGeom prst="line">
              <a:avLst/>
            </a:prstGeom>
            <a:noFill/>
            <a:ln w="19050" cap="flat" cmpd="sng" algn="ctr">
              <a:solidFill>
                <a:srgbClr val="FEB80A">
                  <a:lumMod val="50000"/>
                </a:srgbClr>
              </a:solidFill>
              <a:prstDash val="solid"/>
            </a:ln>
            <a:effectLst>
              <a:outerShdw blurRad="40000" dist="23000" dir="5400000" rotWithShape="0">
                <a:srgbClr val="000000">
                  <a:alpha val="35000"/>
                </a:srgbClr>
              </a:outerShdw>
            </a:effectLst>
          </p:spPr>
        </p:cxnSp>
        <p:cxnSp>
          <p:nvCxnSpPr>
            <p:cNvPr id="39" name="Прямая соединительная линия 38"/>
            <p:cNvCxnSpPr/>
            <p:nvPr/>
          </p:nvCxnSpPr>
          <p:spPr>
            <a:xfrm rot="5400000">
              <a:off x="7108843" y="2178041"/>
              <a:ext cx="214314" cy="1588"/>
            </a:xfrm>
            <a:prstGeom prst="line">
              <a:avLst/>
            </a:prstGeom>
            <a:noFill/>
            <a:ln w="19050" cap="flat" cmpd="sng" algn="ctr">
              <a:solidFill>
                <a:srgbClr val="FEB80A">
                  <a:lumMod val="50000"/>
                </a:srgbClr>
              </a:solidFill>
              <a:prstDash val="solid"/>
            </a:ln>
            <a:effectLst>
              <a:outerShdw blurRad="40000" dist="23000" dir="5400000" rotWithShape="0">
                <a:srgbClr val="000000">
                  <a:alpha val="35000"/>
                </a:srgbClr>
              </a:outerShdw>
            </a:effectLst>
          </p:spPr>
        </p:cxnSp>
      </p:grpSp>
      <p:grpSp>
        <p:nvGrpSpPr>
          <p:cNvPr id="40" name="Группа 39"/>
          <p:cNvGrpSpPr/>
          <p:nvPr/>
        </p:nvGrpSpPr>
        <p:grpSpPr>
          <a:xfrm>
            <a:off x="7500958" y="2571744"/>
            <a:ext cx="1370577" cy="806442"/>
            <a:chOff x="1987008" y="193688"/>
            <a:chExt cx="1370577" cy="806442"/>
          </a:xfrm>
        </p:grpSpPr>
        <p:sp>
          <p:nvSpPr>
            <p:cNvPr id="41" name="Скругленный прямоугольник 40"/>
            <p:cNvSpPr/>
            <p:nvPr/>
          </p:nvSpPr>
          <p:spPr>
            <a:xfrm>
              <a:off x="1987008" y="193688"/>
              <a:ext cx="1370577" cy="806442"/>
            </a:xfrm>
            <a:prstGeom prst="roundRect">
              <a:avLst>
                <a:gd name="adj" fmla="val 10000"/>
              </a:avLst>
            </a:prstGeom>
            <a:solidFill>
              <a:srgbClr val="FEB80A">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sp>
        <p:sp>
          <p:nvSpPr>
            <p:cNvPr id="42" name="Скругленный прямоугольник 4"/>
            <p:cNvSpPr/>
            <p:nvPr/>
          </p:nvSpPr>
          <p:spPr>
            <a:xfrm>
              <a:off x="2010628" y="217308"/>
              <a:ext cx="1323337" cy="759202"/>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ru-RU" sz="1200" b="0" i="0" u="none" strike="noStrike" kern="1200" cap="none" spc="0" normalizeH="0" baseline="0" noProof="0" dirty="0" smtClean="0">
                  <a:ln>
                    <a:noFill/>
                  </a:ln>
                  <a:solidFill>
                    <a:sysClr val="windowText" lastClr="000000"/>
                  </a:solidFill>
                  <a:effectLst/>
                  <a:uLnTx/>
                  <a:uFillTx/>
                  <a:latin typeface="Times New Roman"/>
                  <a:ea typeface="+mn-ea"/>
                  <a:cs typeface="+mn-cs"/>
                </a:rPr>
                <a:t>-</a:t>
              </a:r>
              <a:r>
                <a:rPr kumimoji="0" lang="ru-RU" sz="1200" b="0" i="0" u="none" strike="noStrike" kern="1200" cap="none" spc="0" normalizeH="0" baseline="0" noProof="0" dirty="0" smtClean="0">
                  <a:ln>
                    <a:noFill/>
                  </a:ln>
                  <a:solidFill>
                    <a:sysClr val="window" lastClr="FFFFFF"/>
                  </a:solidFill>
                  <a:effectLst/>
                  <a:uLnTx/>
                  <a:uFillTx/>
                  <a:latin typeface="Times New Roman"/>
                  <a:ea typeface="+mn-ea"/>
                  <a:cs typeface="+mn-cs"/>
                </a:rPr>
                <a:t>  </a:t>
              </a:r>
              <a:r>
                <a:rPr kumimoji="0" lang="ru-RU" sz="1200" b="0" i="0" u="none" strike="noStrike" kern="1200" cap="none" spc="0" normalizeH="0" baseline="0" noProof="0" dirty="0" smtClean="0">
                  <a:ln>
                    <a:noFill/>
                  </a:ln>
                  <a:solidFill>
                    <a:sysClr val="windowText" lastClr="000000"/>
                  </a:solidFill>
                  <a:effectLst/>
                  <a:uLnTx/>
                  <a:uFillTx/>
                  <a:latin typeface="Times New Roman"/>
                  <a:ea typeface="+mn-ea"/>
                  <a:cs typeface="+mn-cs"/>
                </a:rPr>
                <a:t>Пенсионный фонд Российской  Федерации</a:t>
              </a:r>
              <a:endParaRPr kumimoji="0" lang="ru-RU" sz="12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grpSp>
      <p:sp>
        <p:nvSpPr>
          <p:cNvPr id="43" name="Скругленный прямоугольник 42"/>
          <p:cNvSpPr/>
          <p:nvPr/>
        </p:nvSpPr>
        <p:spPr>
          <a:xfrm>
            <a:off x="7500958" y="3500438"/>
            <a:ext cx="1312254" cy="1000132"/>
          </a:xfrm>
          <a:prstGeom prst="roundRect">
            <a:avLst>
              <a:gd name="adj" fmla="val 10000"/>
            </a:avLst>
          </a:prstGeom>
          <a:solidFill>
            <a:srgbClr val="FEB80A">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latin typeface="Times New Roman"/>
                <a:ea typeface="+mn-ea"/>
                <a:cs typeface="+mn-cs"/>
              </a:rPr>
              <a:t>- Фонд социального страхования Российской Федерации</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 lastClr="FFFFFF"/>
              </a:solidFill>
              <a:effectLst/>
              <a:uLnTx/>
              <a:uFillTx/>
              <a:latin typeface="Times New Roman"/>
              <a:ea typeface="+mn-ea"/>
              <a:cs typeface="+mn-cs"/>
            </a:endParaRPr>
          </a:p>
        </p:txBody>
      </p:sp>
      <p:grpSp>
        <p:nvGrpSpPr>
          <p:cNvPr id="44" name="Группа 43"/>
          <p:cNvGrpSpPr/>
          <p:nvPr/>
        </p:nvGrpSpPr>
        <p:grpSpPr>
          <a:xfrm>
            <a:off x="7500958" y="4643446"/>
            <a:ext cx="1312254" cy="928694"/>
            <a:chOff x="1902455" y="214311"/>
            <a:chExt cx="1312254" cy="787352"/>
          </a:xfrm>
        </p:grpSpPr>
        <p:sp>
          <p:nvSpPr>
            <p:cNvPr id="45" name="Скругленный прямоугольник 44"/>
            <p:cNvSpPr/>
            <p:nvPr/>
          </p:nvSpPr>
          <p:spPr>
            <a:xfrm>
              <a:off x="1902455" y="214311"/>
              <a:ext cx="1312254" cy="787352"/>
            </a:xfrm>
            <a:prstGeom prst="roundRect">
              <a:avLst>
                <a:gd name="adj" fmla="val 10000"/>
              </a:avLst>
            </a:prstGeom>
            <a:solidFill>
              <a:srgbClr val="FEB80A">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sp>
        <p:sp>
          <p:nvSpPr>
            <p:cNvPr id="46" name="Скругленный прямоугольник 4"/>
            <p:cNvSpPr/>
            <p:nvPr/>
          </p:nvSpPr>
          <p:spPr>
            <a:xfrm>
              <a:off x="1925516" y="237372"/>
              <a:ext cx="1266132" cy="741230"/>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ru-RU" sz="1200" b="0" i="0" u="none" strike="noStrike" kern="1200" cap="none" spc="0" normalizeH="0" baseline="0" noProof="0" dirty="0" smtClean="0">
                  <a:ln>
                    <a:noFill/>
                  </a:ln>
                  <a:solidFill>
                    <a:sysClr val="windowText" lastClr="000000"/>
                  </a:solidFill>
                  <a:effectLst/>
                  <a:uLnTx/>
                  <a:uFillTx/>
                  <a:latin typeface="Times New Roman"/>
                  <a:ea typeface="+mn-ea"/>
                  <a:cs typeface="+mn-cs"/>
                </a:rPr>
                <a:t>-</a:t>
              </a:r>
              <a:r>
                <a:rPr kumimoji="0" lang="ru-RU" sz="1200" b="0" i="0" u="none" strike="noStrike" kern="1200" cap="none" spc="0" normalizeH="0" baseline="0" noProof="0" dirty="0" smtClean="0">
                  <a:ln>
                    <a:noFill/>
                  </a:ln>
                  <a:solidFill>
                    <a:sysClr val="window" lastClr="FFFFFF"/>
                  </a:solidFill>
                  <a:effectLst/>
                  <a:uLnTx/>
                  <a:uFillTx/>
                  <a:latin typeface="Times New Roman"/>
                  <a:ea typeface="+mn-ea"/>
                  <a:cs typeface="+mn-cs"/>
                </a:rPr>
                <a:t>  </a:t>
              </a:r>
              <a:r>
                <a:rPr kumimoji="0" lang="ru-RU" sz="1200" b="0" i="0" u="none" strike="noStrike" kern="1200" cap="none" spc="0" normalizeH="0" baseline="0" noProof="0" dirty="0" smtClean="0">
                  <a:ln>
                    <a:noFill/>
                  </a:ln>
                  <a:solidFill>
                    <a:sysClr val="windowText" lastClr="000000"/>
                  </a:solidFill>
                  <a:effectLst/>
                  <a:uLnTx/>
                  <a:uFillTx/>
                  <a:latin typeface="Times New Roman"/>
                  <a:ea typeface="+mn-ea"/>
                  <a:cs typeface="+mn-cs"/>
                </a:rPr>
                <a:t>Федеральный фонд  обязательного медицинского страхования</a:t>
              </a:r>
              <a:endParaRPr kumimoji="0" lang="ru-RU" sz="12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grpSp>
      <p:cxnSp>
        <p:nvCxnSpPr>
          <p:cNvPr id="47" name="Прямая соединительная линия 46"/>
          <p:cNvCxnSpPr/>
          <p:nvPr/>
        </p:nvCxnSpPr>
        <p:spPr>
          <a:xfrm rot="5400000">
            <a:off x="6072992" y="4321990"/>
            <a:ext cx="142876" cy="1588"/>
          </a:xfrm>
          <a:prstGeom prst="line">
            <a:avLst/>
          </a:prstGeom>
          <a:noFill/>
          <a:ln w="9525" cap="flat" cmpd="sng" algn="ctr">
            <a:solidFill>
              <a:srgbClr val="FEB80A">
                <a:lumMod val="50000"/>
              </a:srgbClr>
            </a:solidFill>
            <a:prstDash val="solid"/>
          </a:ln>
          <a:effectLst/>
        </p:spPr>
      </p:cxnSp>
      <p:sp>
        <p:nvSpPr>
          <p:cNvPr id="48" name="Text Box 9"/>
          <p:cNvSpPr txBox="1">
            <a:spLocks noChangeArrowheads="1"/>
          </p:cNvSpPr>
          <p:nvPr/>
        </p:nvSpPr>
        <p:spPr bwMode="auto">
          <a:xfrm>
            <a:off x="3175834" y="5457158"/>
            <a:ext cx="2150322" cy="817245"/>
          </a:xfrm>
          <a:prstGeom prst="roundRect">
            <a:avLst/>
          </a:prstGeom>
          <a:gradFill rotWithShape="1">
            <a:gsLst>
              <a:gs pos="0">
                <a:srgbClr val="EA157A">
                  <a:shade val="51000"/>
                  <a:satMod val="130000"/>
                </a:srgbClr>
              </a:gs>
              <a:gs pos="80000">
                <a:srgbClr val="EA157A">
                  <a:shade val="93000"/>
                  <a:satMod val="130000"/>
                </a:srgbClr>
              </a:gs>
              <a:gs pos="100000">
                <a:srgbClr val="EA157A">
                  <a:shade val="94000"/>
                  <a:satMod val="135000"/>
                </a:srgbClr>
              </a:gs>
            </a:gsLst>
            <a:lin ang="16200000" scaled="0"/>
          </a:gradFill>
          <a:ln w="28575" cap="flat" cmpd="sng" algn="ctr">
            <a:solidFill>
              <a:srgbClr val="EA157A">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lvl="0" algn="ctr" fontAlgn="base">
              <a:spcBef>
                <a:spcPct val="0"/>
              </a:spcBef>
              <a:defRPr/>
            </a:pPr>
            <a:r>
              <a:rPr lang="ru-RU" sz="1050" kern="0" dirty="0" smtClean="0">
                <a:solidFill>
                  <a:sysClr val="window" lastClr="FFFFFF"/>
                </a:solidFill>
                <a:latin typeface="Times New Roman" pitchFamily="18" charset="0"/>
                <a:cs typeface="Times New Roman" pitchFamily="18" charset="0"/>
              </a:rPr>
              <a:t>Бюджеты </a:t>
            </a:r>
            <a:r>
              <a:rPr lang="ru-RU" sz="1050" kern="0" dirty="0">
                <a:solidFill>
                  <a:sysClr val="window" lastClr="FFFFFF"/>
                </a:solidFill>
                <a:latin typeface="Times New Roman" pitchFamily="18" charset="0"/>
                <a:cs typeface="Times New Roman" pitchFamily="18" charset="0"/>
              </a:rPr>
              <a:t>внутригородских муниципальных образований городов федерального значения Москвы и Санкт-Петербурга</a:t>
            </a:r>
            <a:endParaRPr kumimoji="0" lang="ru-RU" sz="105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endParaRPr>
          </a:p>
        </p:txBody>
      </p:sp>
      <p:cxnSp>
        <p:nvCxnSpPr>
          <p:cNvPr id="51" name="Прямая соединительная линия 50"/>
          <p:cNvCxnSpPr/>
          <p:nvPr/>
        </p:nvCxnSpPr>
        <p:spPr bwMode="auto">
          <a:xfrm rot="5400000" flipH="1" flipV="1">
            <a:off x="4215822" y="5382226"/>
            <a:ext cx="147404" cy="3703"/>
          </a:xfrm>
          <a:prstGeom prst="line">
            <a:avLst/>
          </a:prstGeom>
          <a:noFill/>
          <a:ln w="28575" cap="flat" cmpd="sng" algn="ctr">
            <a:solidFill>
              <a:srgbClr val="FEB80A">
                <a:lumMod val="50000"/>
              </a:srgbClr>
            </a:solidFill>
            <a:prstDash val="sysDot"/>
            <a:headEnd type="triangle" w="med" len="med"/>
            <a:tailEnd type="none" w="med" len="med"/>
          </a:ln>
          <a:effectLst/>
        </p:spPr>
      </p:cxnSp>
    </p:spTree>
    <p:extLst>
      <p:ext uri="{BB962C8B-B14F-4D97-AF65-F5344CB8AC3E}">
        <p14:creationId xmlns:p14="http://schemas.microsoft.com/office/powerpoint/2010/main" val="321339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767413"/>
            <a:ext cx="7643866" cy="707886"/>
          </a:xfrm>
          <a:prstGeom prst="rect">
            <a:avLst/>
          </a:prstGeom>
          <a:solidFill>
            <a:sysClr val="window" lastClr="FFFFFF"/>
          </a:solidFill>
          <a:ln w="25400" cap="flat" cmpd="sng" algn="ctr">
            <a:solidFill>
              <a:srgbClr val="00ADDC"/>
            </a:solidFill>
            <a:prstDash val="solid"/>
          </a:ln>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Чтобы понять, как устроен бюджет, сравним его с бюджетом отдельной семьи.</a:t>
            </a:r>
            <a:endParaRPr kumimoji="0" lang="ru-RU" sz="20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3" name="TextBox 2"/>
          <p:cNvSpPr txBox="1"/>
          <p:nvPr/>
        </p:nvSpPr>
        <p:spPr>
          <a:xfrm>
            <a:off x="827584" y="1684816"/>
            <a:ext cx="7643866" cy="400110"/>
          </a:xfrm>
          <a:prstGeom prst="rect">
            <a:avLst/>
          </a:prstGeom>
          <a:gradFill rotWithShape="1">
            <a:gsLst>
              <a:gs pos="0">
                <a:srgbClr val="00ADDC">
                  <a:shade val="51000"/>
                  <a:satMod val="130000"/>
                </a:srgbClr>
              </a:gs>
              <a:gs pos="80000">
                <a:srgbClr val="00ADDC">
                  <a:shade val="93000"/>
                  <a:satMod val="130000"/>
                </a:srgbClr>
              </a:gs>
              <a:gs pos="100000">
                <a:srgbClr val="00ADDC">
                  <a:shade val="94000"/>
                  <a:satMod val="135000"/>
                </a:srgbClr>
              </a:gs>
            </a:gsLst>
            <a:lin ang="16200000" scaled="0"/>
          </a:gradFill>
          <a:ln w="9525" cap="flat" cmpd="sng" algn="ctr">
            <a:solidFill>
              <a:srgbClr val="00ADD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Бюджет любой семьи делится на две части – </a:t>
            </a:r>
            <a:r>
              <a:rPr kumimoji="0" lang="ru-RU" sz="2000" b="0" i="1" u="sng"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доходы и расходы</a:t>
            </a:r>
            <a:r>
              <a:rPr kumimoji="0" lang="ru-RU" sz="200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a:t>
            </a:r>
            <a:endParaRPr kumimoji="0" lang="ru-RU" sz="2000" b="0"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endParaRPr>
          </a:p>
        </p:txBody>
      </p:sp>
      <p:graphicFrame>
        <p:nvGraphicFramePr>
          <p:cNvPr id="17" name="Схема 16"/>
          <p:cNvGraphicFramePr/>
          <p:nvPr>
            <p:extLst>
              <p:ext uri="{D42A27DB-BD31-4B8C-83A1-F6EECF244321}">
                <p14:modId xmlns:p14="http://schemas.microsoft.com/office/powerpoint/2010/main" val="3580007066"/>
              </p:ext>
            </p:extLst>
          </p:nvPr>
        </p:nvGraphicFramePr>
        <p:xfrm>
          <a:off x="467544" y="2420887"/>
          <a:ext cx="8359623" cy="263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Группа 17"/>
          <p:cNvGrpSpPr/>
          <p:nvPr/>
        </p:nvGrpSpPr>
        <p:grpSpPr>
          <a:xfrm>
            <a:off x="2397747" y="5060051"/>
            <a:ext cx="6429420" cy="928694"/>
            <a:chOff x="1571604" y="4357694"/>
            <a:chExt cx="6429420" cy="928694"/>
          </a:xfrm>
        </p:grpSpPr>
        <p:sp>
          <p:nvSpPr>
            <p:cNvPr id="19" name="Минус 18"/>
            <p:cNvSpPr/>
            <p:nvPr/>
          </p:nvSpPr>
          <p:spPr>
            <a:xfrm>
              <a:off x="1571604" y="4357694"/>
              <a:ext cx="571504" cy="428628"/>
            </a:xfrm>
            <a:prstGeom prst="mathMinus">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 lastClr="FFFFFF"/>
                </a:solidFill>
                <a:effectLst/>
                <a:uLnTx/>
                <a:uFillTx/>
                <a:latin typeface="Times New Roman"/>
                <a:ea typeface="+mn-ea"/>
                <a:cs typeface="+mn-cs"/>
              </a:endParaRPr>
            </a:p>
          </p:txBody>
        </p:sp>
        <p:sp>
          <p:nvSpPr>
            <p:cNvPr id="20" name="TextBox 19"/>
            <p:cNvSpPr txBox="1"/>
            <p:nvPr/>
          </p:nvSpPr>
          <p:spPr>
            <a:xfrm>
              <a:off x="2357422" y="4357694"/>
              <a:ext cx="56436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Дефицит (расходы больше доходов)</a:t>
              </a:r>
            </a:p>
          </p:txBody>
        </p:sp>
        <p:sp>
          <p:nvSpPr>
            <p:cNvPr id="21" name="Плюс 20"/>
            <p:cNvSpPr/>
            <p:nvPr/>
          </p:nvSpPr>
          <p:spPr>
            <a:xfrm>
              <a:off x="1571604" y="4857760"/>
              <a:ext cx="571504" cy="428628"/>
            </a:xfrm>
            <a:prstGeom prst="mathPlus">
              <a:avLst/>
            </a:prstGeom>
            <a:solidFill>
              <a:schemeClr val="accent6">
                <a:lumMod val="75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 lastClr="FFFFFF"/>
                </a:solidFill>
                <a:effectLst/>
                <a:uLnTx/>
                <a:uFillTx/>
                <a:latin typeface="Times New Roman"/>
                <a:ea typeface="+mn-ea"/>
                <a:cs typeface="+mn-cs"/>
              </a:endParaRPr>
            </a:p>
          </p:txBody>
        </p:sp>
        <p:sp>
          <p:nvSpPr>
            <p:cNvPr id="22" name="TextBox 21"/>
            <p:cNvSpPr txBox="1"/>
            <p:nvPr/>
          </p:nvSpPr>
          <p:spPr>
            <a:xfrm>
              <a:off x="2357422" y="4857760"/>
              <a:ext cx="56436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Профицит (доходы больше расходов)</a:t>
              </a:r>
            </a:p>
          </p:txBody>
        </p:sp>
      </p:grpSp>
    </p:spTree>
    <p:extLst>
      <p:ext uri="{BB962C8B-B14F-4D97-AF65-F5344CB8AC3E}">
        <p14:creationId xmlns:p14="http://schemas.microsoft.com/office/powerpoint/2010/main" val="348268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9144000" cy="648072"/>
          </a:xfrm>
        </p:spPr>
        <p:txBody>
          <a:bodyPr>
            <a:normAutofit/>
          </a:bodyPr>
          <a:lstStyle/>
          <a:p>
            <a:r>
              <a:rPr lang="ru-RU" sz="1800" b="1" dirty="0" smtClean="0">
                <a:solidFill>
                  <a:srgbClr val="00B050"/>
                </a:solidFill>
                <a:latin typeface="Times New Roman" pitchFamily="18" charset="0"/>
                <a:cs typeface="Times New Roman" pitchFamily="18" charset="0"/>
              </a:rPr>
              <a:t>	Основные показатели социально-экономического развития                     	городского округа город Рыбинск </a:t>
            </a:r>
            <a:endParaRPr lang="ru-RU" sz="1800" b="1" dirty="0">
              <a:solidFill>
                <a:srgbClr val="00B050"/>
              </a:solidFill>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021989720"/>
              </p:ext>
            </p:extLst>
          </p:nvPr>
        </p:nvGraphicFramePr>
        <p:xfrm>
          <a:off x="107504" y="1196753"/>
          <a:ext cx="8928994" cy="5378022"/>
        </p:xfrm>
        <a:graphic>
          <a:graphicData uri="http://schemas.openxmlformats.org/drawingml/2006/table">
            <a:tbl>
              <a:tblPr>
                <a:effectLst/>
              </a:tblPr>
              <a:tblGrid>
                <a:gridCol w="4158845"/>
                <a:gridCol w="810510"/>
                <a:gridCol w="744074"/>
                <a:gridCol w="839299"/>
                <a:gridCol w="675424"/>
                <a:gridCol w="890234"/>
                <a:gridCol w="810608"/>
              </a:tblGrid>
              <a:tr h="185327">
                <a:tc rowSpan="2">
                  <a:txBody>
                    <a:bodyPr/>
                    <a:lstStyle/>
                    <a:p>
                      <a:pPr algn="ctr" fontAlgn="t"/>
                      <a:r>
                        <a:rPr lang="ru-RU" sz="1400" b="1" i="0" u="none" strike="noStrike" dirty="0">
                          <a:solidFill>
                            <a:srgbClr val="000000"/>
                          </a:solidFill>
                          <a:effectLst/>
                          <a:latin typeface="Times New Roman"/>
                        </a:rPr>
                        <a:t>Показатели</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t"/>
                      <a:r>
                        <a:rPr lang="ru-RU" sz="1200" b="1" i="0" u="none" strike="noStrike" dirty="0" smtClean="0">
                          <a:solidFill>
                            <a:srgbClr val="000000"/>
                          </a:solidFill>
                          <a:effectLst/>
                          <a:latin typeface="Times New Roman"/>
                        </a:rPr>
                        <a:t>Единица измерения</a:t>
                      </a:r>
                      <a:endParaRPr lang="ru-RU" sz="1200" b="1" i="0" u="none" strike="noStrike" dirty="0">
                        <a:solidFill>
                          <a:srgbClr val="000000"/>
                        </a:solidFill>
                        <a:effectLst/>
                        <a:latin typeface="Times New Roman"/>
                      </a:endParaRP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t"/>
                      <a:r>
                        <a:rPr lang="ru-RU" sz="1200" b="1" i="0" u="none" strike="noStrike" dirty="0">
                          <a:solidFill>
                            <a:srgbClr val="000000"/>
                          </a:solidFill>
                          <a:effectLst/>
                          <a:latin typeface="Times New Roman"/>
                        </a:rPr>
                        <a:t>2015       факт</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t"/>
                      <a:r>
                        <a:rPr lang="ru-RU" sz="1200" b="1" i="0" u="none" strike="noStrike" dirty="0" smtClean="0">
                          <a:solidFill>
                            <a:srgbClr val="000000"/>
                          </a:solidFill>
                          <a:effectLst/>
                          <a:latin typeface="Times New Roman"/>
                        </a:rPr>
                        <a:t>2016    ожидаемое</a:t>
                      </a:r>
                      <a:endParaRPr lang="ru-RU" sz="1200" b="1" i="0" u="none" strike="noStrike" dirty="0">
                        <a:solidFill>
                          <a:srgbClr val="000000"/>
                        </a:solidFill>
                        <a:effectLst/>
                        <a:latin typeface="Times New Roman"/>
                      </a:endParaRP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gridSpan="3">
                  <a:txBody>
                    <a:bodyPr/>
                    <a:lstStyle/>
                    <a:p>
                      <a:pPr algn="ctr" fontAlgn="ctr"/>
                      <a:r>
                        <a:rPr lang="ru-RU" sz="1200" b="1" i="0" u="none" strike="noStrike" dirty="0">
                          <a:solidFill>
                            <a:srgbClr val="000000"/>
                          </a:solidFill>
                          <a:effectLst/>
                          <a:latin typeface="Times New Roman"/>
                        </a:rPr>
                        <a:t>Прогноз</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tc>
                <a:tc hMerge="1">
                  <a:txBody>
                    <a:bodyPr/>
                    <a:lstStyle/>
                    <a:p>
                      <a:endParaRPr lang="ru-RU"/>
                    </a:p>
                  </a:txBody>
                  <a:tcPr/>
                </a:tc>
              </a:tr>
              <a:tr h="3065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1200" b="1" i="0" u="none" strike="noStrike" dirty="0">
                          <a:solidFill>
                            <a:srgbClr val="000000"/>
                          </a:solidFill>
                          <a:effectLst/>
                          <a:latin typeface="Times New Roman"/>
                        </a:rPr>
                        <a:t>2017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t"/>
                      <a:r>
                        <a:rPr lang="ru-RU" sz="1200" b="1" i="0" u="none" strike="noStrike" dirty="0">
                          <a:solidFill>
                            <a:srgbClr val="000000"/>
                          </a:solidFill>
                          <a:effectLst/>
                          <a:latin typeface="Times New Roman"/>
                        </a:rPr>
                        <a:t>2018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t"/>
                      <a:r>
                        <a:rPr lang="ru-RU" sz="1200" b="1" i="0" u="none" strike="noStrike" dirty="0">
                          <a:solidFill>
                            <a:srgbClr val="000000"/>
                          </a:solidFill>
                          <a:effectLst/>
                          <a:latin typeface="Times New Roman"/>
                        </a:rPr>
                        <a:t>2019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635068">
                <a:tc>
                  <a:txBody>
                    <a:bodyPr/>
                    <a:lstStyle/>
                    <a:p>
                      <a:pPr algn="l" fontAlgn="t"/>
                      <a:r>
                        <a:rPr lang="ru-RU" sz="1400" b="0" i="0" u="none" strike="noStrike" dirty="0">
                          <a:solidFill>
                            <a:srgbClr val="000000"/>
                          </a:solidFill>
                          <a:effectLst/>
                          <a:latin typeface="Times New Roman"/>
                        </a:rPr>
                        <a:t>Объем отгрузки товаров собственного производства, объем выполненных работ, услуг промышленными предприятиями</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smtClean="0">
                          <a:solidFill>
                            <a:srgbClr val="000000"/>
                          </a:solidFill>
                          <a:effectLst/>
                          <a:latin typeface="Times New Roman"/>
                        </a:rPr>
                        <a:t>млн. руб</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71 555</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73 701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72 817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84 686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103 825</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635068">
                <a:tc>
                  <a:txBody>
                    <a:bodyPr/>
                    <a:lstStyle/>
                    <a:p>
                      <a:pPr algn="l" fontAlgn="auto"/>
                      <a:r>
                        <a:rPr lang="ru-RU" sz="1400" b="0" i="0" u="none" strike="noStrike" dirty="0">
                          <a:solidFill>
                            <a:srgbClr val="000000"/>
                          </a:solidFill>
                          <a:effectLst/>
                          <a:latin typeface="Times New Roman"/>
                        </a:rPr>
                        <a:t>Объем отгрузки товаров собственного производства,  объем выполненных работ, услуг малыми предприятиями, включая микропредприятия</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smtClean="0">
                          <a:solidFill>
                            <a:srgbClr val="000000"/>
                          </a:solidFill>
                          <a:effectLst/>
                          <a:latin typeface="Times New Roman"/>
                        </a:rPr>
                        <a:t>млн. руб</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14 018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13 958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14 564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15 270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16 057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419598">
                <a:tc>
                  <a:txBody>
                    <a:bodyPr/>
                    <a:lstStyle/>
                    <a:p>
                      <a:pPr algn="l" fontAlgn="t"/>
                      <a:r>
                        <a:rPr lang="ru-RU" sz="1400" b="0" i="0" u="none" strike="noStrike" dirty="0">
                          <a:solidFill>
                            <a:srgbClr val="000000"/>
                          </a:solidFill>
                          <a:effectLst/>
                          <a:latin typeface="Times New Roman"/>
                        </a:rPr>
                        <a:t>Розничный товарооборот</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smtClean="0">
                          <a:solidFill>
                            <a:srgbClr val="000000"/>
                          </a:solidFill>
                          <a:effectLst/>
                          <a:latin typeface="Times New Roman"/>
                        </a:rPr>
                        <a:t>млн</a:t>
                      </a:r>
                      <a:r>
                        <a:rPr lang="ru-RU" sz="1400" b="0" i="1" u="none" strike="noStrike" dirty="0">
                          <a:solidFill>
                            <a:srgbClr val="000000"/>
                          </a:solidFill>
                          <a:effectLst/>
                          <a:latin typeface="Times New Roman"/>
                        </a:rPr>
                        <a:t>. руб.</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27 371,4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29 752,0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31 693,7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34 373,2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37 094,0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89529">
                <a:tc>
                  <a:txBody>
                    <a:bodyPr/>
                    <a:lstStyle/>
                    <a:p>
                      <a:pPr algn="l" fontAlgn="t"/>
                      <a:r>
                        <a:rPr lang="ru-RU" sz="1400" b="0" i="0" u="none" strike="noStrike" dirty="0">
                          <a:solidFill>
                            <a:srgbClr val="000000"/>
                          </a:solidFill>
                          <a:effectLst/>
                          <a:latin typeface="Times New Roman"/>
                        </a:rPr>
                        <a:t>Оборот общественного питания</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smtClean="0">
                          <a:solidFill>
                            <a:srgbClr val="000000"/>
                          </a:solidFill>
                          <a:effectLst/>
                          <a:latin typeface="Times New Roman"/>
                        </a:rPr>
                        <a:t>млн</a:t>
                      </a:r>
                      <a:r>
                        <a:rPr lang="ru-RU" sz="1400" b="0" i="1" u="none" strike="noStrike" dirty="0">
                          <a:solidFill>
                            <a:srgbClr val="000000"/>
                          </a:solidFill>
                          <a:effectLst/>
                          <a:latin typeface="Times New Roman"/>
                        </a:rPr>
                        <a:t>. руб.</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1 084,6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1 159,1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1 240,1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1 326,9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1 421,9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419597">
                <a:tc>
                  <a:txBody>
                    <a:bodyPr/>
                    <a:lstStyle/>
                    <a:p>
                      <a:pPr algn="just" fontAlgn="t"/>
                      <a:r>
                        <a:rPr lang="ru-RU" sz="1400" b="0" i="0" u="none" strike="noStrike" dirty="0">
                          <a:solidFill>
                            <a:srgbClr val="000000"/>
                          </a:solidFill>
                          <a:effectLst/>
                          <a:latin typeface="Times New Roman"/>
                        </a:rPr>
                        <a:t>Инвестиции в основной капитал</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smtClean="0">
                          <a:solidFill>
                            <a:srgbClr val="000000"/>
                          </a:solidFill>
                          <a:effectLst/>
                          <a:latin typeface="Times New Roman"/>
                        </a:rPr>
                        <a:t>млн</a:t>
                      </a:r>
                      <a:r>
                        <a:rPr lang="ru-RU" sz="1400" b="0" i="1" u="none" strike="noStrike" dirty="0">
                          <a:solidFill>
                            <a:srgbClr val="000000"/>
                          </a:solidFill>
                          <a:effectLst/>
                          <a:latin typeface="Times New Roman"/>
                        </a:rPr>
                        <a:t>. руб. </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ru-RU" sz="1400" b="0" i="0" u="none" strike="noStrike" dirty="0">
                          <a:solidFill>
                            <a:srgbClr val="000000"/>
                          </a:solidFill>
                          <a:effectLst/>
                          <a:latin typeface="Times New Roman"/>
                        </a:rPr>
                        <a:t>6 078,4  </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ru-RU" sz="1400" b="0" i="0" u="none" strike="noStrike" dirty="0">
                          <a:solidFill>
                            <a:srgbClr val="000000"/>
                          </a:solidFill>
                          <a:effectLst/>
                          <a:latin typeface="Times New Roman"/>
                        </a:rPr>
                        <a:t>6 616,5  </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ru-RU" sz="1400" b="0" i="0" u="none" strike="noStrike" dirty="0">
                          <a:solidFill>
                            <a:srgbClr val="000000"/>
                          </a:solidFill>
                          <a:effectLst/>
                          <a:latin typeface="Times New Roman"/>
                        </a:rPr>
                        <a:t>8 266,9  </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ru-RU" sz="1400" b="0" i="0" u="none" strike="noStrike" dirty="0">
                          <a:solidFill>
                            <a:srgbClr val="000000"/>
                          </a:solidFill>
                          <a:effectLst/>
                          <a:latin typeface="Times New Roman"/>
                        </a:rPr>
                        <a:t>6 589,1  </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ru-RU" sz="1400" b="0" i="0" u="none" strike="noStrike" dirty="0">
                          <a:solidFill>
                            <a:srgbClr val="000000"/>
                          </a:solidFill>
                          <a:effectLst/>
                          <a:latin typeface="Times New Roman"/>
                        </a:rPr>
                        <a:t>6 273,0  </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19597">
                <a:tc>
                  <a:txBody>
                    <a:bodyPr/>
                    <a:lstStyle/>
                    <a:p>
                      <a:pPr algn="l" fontAlgn="t"/>
                      <a:r>
                        <a:rPr lang="ru-RU" sz="1400" b="0" i="0" u="none" strike="noStrike" dirty="0">
                          <a:solidFill>
                            <a:srgbClr val="000000"/>
                          </a:solidFill>
                          <a:effectLst/>
                          <a:latin typeface="Times New Roman"/>
                        </a:rPr>
                        <a:t>Ввод в эксплуатацию жилья</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smtClean="0">
                          <a:solidFill>
                            <a:srgbClr val="000000"/>
                          </a:solidFill>
                          <a:effectLst/>
                          <a:latin typeface="Times New Roman"/>
                        </a:rPr>
                        <a:t>тыс. кв. м</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49,6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42,8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51,2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55,7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59,8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419597">
                <a:tc>
                  <a:txBody>
                    <a:bodyPr/>
                    <a:lstStyle/>
                    <a:p>
                      <a:pPr algn="l" fontAlgn="t"/>
                      <a:r>
                        <a:rPr lang="ru-RU" sz="1400" b="0" i="0" u="none" strike="noStrike" dirty="0">
                          <a:solidFill>
                            <a:srgbClr val="000000"/>
                          </a:solidFill>
                          <a:effectLst/>
                          <a:latin typeface="Times New Roman"/>
                        </a:rPr>
                        <a:t>Семьи, улучшившие жилищные условия при бюджетной поддержке</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smtClean="0">
                          <a:solidFill>
                            <a:srgbClr val="000000"/>
                          </a:solidFill>
                          <a:effectLst/>
                          <a:latin typeface="Times New Roman"/>
                        </a:rPr>
                        <a:t>семьи/чел</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150/390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136/379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94/248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95/251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95/252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19597">
                <a:tc>
                  <a:txBody>
                    <a:bodyPr/>
                    <a:lstStyle/>
                    <a:p>
                      <a:pPr algn="l" fontAlgn="ctr"/>
                      <a:r>
                        <a:rPr lang="ru-RU" sz="1400" b="0" i="0" u="none" strike="noStrike" dirty="0">
                          <a:solidFill>
                            <a:srgbClr val="000000"/>
                          </a:solidFill>
                          <a:effectLst/>
                          <a:latin typeface="Times New Roman"/>
                        </a:rPr>
                        <a:t>Степень износа сетей коммунальной инфраструктуры</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74,1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72,3</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70,5</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68,5</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66,0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559462">
                <a:tc>
                  <a:txBody>
                    <a:bodyPr/>
                    <a:lstStyle/>
                    <a:p>
                      <a:pPr algn="l" fontAlgn="t"/>
                      <a:r>
                        <a:rPr lang="ru-RU" sz="1400" b="0" i="0" u="none" strike="noStrike" dirty="0">
                          <a:solidFill>
                            <a:srgbClr val="000000"/>
                          </a:solidFill>
                          <a:effectLst/>
                          <a:latin typeface="Times New Roman"/>
                        </a:rPr>
                        <a:t>Общая протяженность автомобильных дорог общего пользования местного значения на конец года</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smtClean="0">
                          <a:solidFill>
                            <a:srgbClr val="000000"/>
                          </a:solidFill>
                          <a:effectLst/>
                          <a:latin typeface="Times New Roman"/>
                        </a:rPr>
                        <a:t>км</a:t>
                      </a:r>
                      <a:endParaRPr lang="ru-RU" sz="1400" b="0" i="1" u="none" strike="noStrike" dirty="0">
                        <a:solidFill>
                          <a:srgbClr val="000000"/>
                        </a:solidFill>
                        <a:effectLst/>
                        <a:latin typeface="Times New Roman"/>
                      </a:endParaRP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372,8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372,8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373,3</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374,0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374,8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19597">
                <a:tc>
                  <a:txBody>
                    <a:bodyPr/>
                    <a:lstStyle/>
                    <a:p>
                      <a:pPr algn="l" fontAlgn="t"/>
                      <a:r>
                        <a:rPr lang="ru-RU" sz="1400" b="0" i="0" u="none" strike="noStrike" dirty="0">
                          <a:solidFill>
                            <a:srgbClr val="000000"/>
                          </a:solidFill>
                          <a:effectLst/>
                          <a:latin typeface="Times New Roman"/>
                        </a:rPr>
                        <a:t>Численность населения</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smtClean="0">
                          <a:solidFill>
                            <a:srgbClr val="000000"/>
                          </a:solidFill>
                          <a:effectLst/>
                          <a:latin typeface="Times New Roman"/>
                        </a:rPr>
                        <a:t>тыс. чел</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191,8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190,4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189,2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188,2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187,3</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bl>
          </a:graphicData>
        </a:graphic>
      </p:graphicFrame>
    </p:spTree>
    <p:extLst>
      <p:ext uri="{BB962C8B-B14F-4D97-AF65-F5344CB8AC3E}">
        <p14:creationId xmlns:p14="http://schemas.microsoft.com/office/powerpoint/2010/main" val="2330034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9144000" cy="648072"/>
          </a:xfrm>
        </p:spPr>
        <p:txBody>
          <a:bodyPr>
            <a:normAutofit/>
          </a:bodyPr>
          <a:lstStyle/>
          <a:p>
            <a:r>
              <a:rPr lang="ru-RU" sz="1800" b="1" dirty="0" smtClean="0">
                <a:solidFill>
                  <a:srgbClr val="00B050"/>
                </a:solidFill>
                <a:latin typeface="Times New Roman" pitchFamily="18" charset="0"/>
                <a:cs typeface="Times New Roman" pitchFamily="18" charset="0"/>
              </a:rPr>
              <a:t>	Основные показатели социально-экономического развития                     	городского округа город Рыбинск </a:t>
            </a:r>
            <a:endParaRPr lang="ru-RU" sz="1800" b="1" dirty="0">
              <a:solidFill>
                <a:srgbClr val="00B05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86918131"/>
              </p:ext>
            </p:extLst>
          </p:nvPr>
        </p:nvGraphicFramePr>
        <p:xfrm>
          <a:off x="107504" y="1196753"/>
          <a:ext cx="8946693" cy="5306752"/>
        </p:xfrm>
        <a:graphic>
          <a:graphicData uri="http://schemas.openxmlformats.org/drawingml/2006/table">
            <a:tbl>
              <a:tblPr>
                <a:effectLst/>
              </a:tblPr>
              <a:tblGrid>
                <a:gridCol w="4158845"/>
                <a:gridCol w="810510"/>
                <a:gridCol w="744074"/>
                <a:gridCol w="839299"/>
                <a:gridCol w="675424"/>
                <a:gridCol w="907933"/>
                <a:gridCol w="810608"/>
              </a:tblGrid>
              <a:tr h="185777">
                <a:tc rowSpan="2">
                  <a:txBody>
                    <a:bodyPr/>
                    <a:lstStyle/>
                    <a:p>
                      <a:pPr algn="ctr" fontAlgn="t"/>
                      <a:r>
                        <a:rPr lang="ru-RU" sz="1400" b="1" i="0" u="none" strike="noStrike" dirty="0">
                          <a:solidFill>
                            <a:srgbClr val="000000"/>
                          </a:solidFill>
                          <a:effectLst/>
                          <a:latin typeface="Times New Roman"/>
                        </a:rPr>
                        <a:t>Показатели</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t"/>
                      <a:r>
                        <a:rPr lang="ru-RU" sz="1200" b="1" i="0" u="none" strike="noStrike" dirty="0" smtClean="0">
                          <a:solidFill>
                            <a:srgbClr val="000000"/>
                          </a:solidFill>
                          <a:effectLst/>
                          <a:latin typeface="Times New Roman"/>
                        </a:rPr>
                        <a:t>Единица измерения</a:t>
                      </a:r>
                      <a:endParaRPr lang="ru-RU" sz="1200" b="1" i="0" u="none" strike="noStrike" dirty="0">
                        <a:solidFill>
                          <a:srgbClr val="000000"/>
                        </a:solidFill>
                        <a:effectLst/>
                        <a:latin typeface="Times New Roman"/>
                      </a:endParaRP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t"/>
                      <a:r>
                        <a:rPr lang="ru-RU" sz="1200" b="1" i="0" u="none" strike="noStrike" dirty="0">
                          <a:solidFill>
                            <a:srgbClr val="000000"/>
                          </a:solidFill>
                          <a:effectLst/>
                          <a:latin typeface="Times New Roman"/>
                        </a:rPr>
                        <a:t>2015       факт</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t"/>
                      <a:r>
                        <a:rPr lang="ru-RU" sz="1200" b="1" i="0" u="none" strike="noStrike" dirty="0" smtClean="0">
                          <a:solidFill>
                            <a:srgbClr val="000000"/>
                          </a:solidFill>
                          <a:effectLst/>
                          <a:latin typeface="Times New Roman"/>
                        </a:rPr>
                        <a:t>2016    ожидаемое</a:t>
                      </a:r>
                      <a:endParaRPr lang="ru-RU" sz="1200" b="1" i="0" u="none" strike="noStrike" dirty="0">
                        <a:solidFill>
                          <a:srgbClr val="000000"/>
                        </a:solidFill>
                        <a:effectLst/>
                        <a:latin typeface="Times New Roman"/>
                      </a:endParaRP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gridSpan="3">
                  <a:txBody>
                    <a:bodyPr/>
                    <a:lstStyle/>
                    <a:p>
                      <a:pPr algn="ctr" fontAlgn="ctr"/>
                      <a:r>
                        <a:rPr lang="ru-RU" sz="1200" b="1" i="0" u="none" strike="noStrike" dirty="0">
                          <a:solidFill>
                            <a:srgbClr val="000000"/>
                          </a:solidFill>
                          <a:effectLst/>
                          <a:latin typeface="Times New Roman"/>
                        </a:rPr>
                        <a:t>Прогноз</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hMerge="1">
                  <a:txBody>
                    <a:bodyPr/>
                    <a:lstStyle/>
                    <a:p>
                      <a:endParaRPr lang="ru-RU"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31565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0000"/>
                          </a:solidFill>
                          <a:effectLst/>
                          <a:latin typeface="Times New Roman"/>
                        </a:rPr>
                        <a:t>2017</a:t>
                      </a:r>
                      <a:endParaRPr lang="ru-RU" sz="1200" b="1" i="0" u="none" strike="noStrike" dirty="0">
                        <a:solidFill>
                          <a:srgbClr val="000000"/>
                        </a:solidFill>
                        <a:effectLst/>
                        <a:latin typeface="Times New Roman"/>
                      </a:endParaRP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ru-RU" sz="1200" b="1" i="0" u="none" strike="noStrike" dirty="0" smtClean="0">
                          <a:solidFill>
                            <a:srgbClr val="000000"/>
                          </a:solidFill>
                          <a:effectLst/>
                          <a:latin typeface="Times New Roman"/>
                        </a:rPr>
                        <a:t>2018</a:t>
                      </a:r>
                      <a:endParaRPr lang="ru-RU" sz="1200" b="1" i="0" u="none" strike="noStrike" dirty="0">
                        <a:solidFill>
                          <a:srgbClr val="000000"/>
                        </a:solidFill>
                        <a:effectLst/>
                        <a:latin typeface="Times New Roman"/>
                      </a:endParaRP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ru-RU" sz="1200" b="1" i="0" u="none" strike="noStrike" dirty="0" smtClean="0">
                          <a:solidFill>
                            <a:srgbClr val="000000"/>
                          </a:solidFill>
                          <a:effectLst/>
                          <a:latin typeface="Times New Roman"/>
                        </a:rPr>
                        <a:t>2019</a:t>
                      </a:r>
                      <a:endParaRPr lang="ru-RU" sz="1200" b="1" i="0" u="none" strike="noStrike" dirty="0">
                        <a:solidFill>
                          <a:srgbClr val="000000"/>
                        </a:solidFill>
                        <a:effectLst/>
                        <a:latin typeface="Times New Roman"/>
                      </a:endParaRP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350292">
                <a:tc>
                  <a:txBody>
                    <a:bodyPr/>
                    <a:lstStyle/>
                    <a:p>
                      <a:pPr algn="l" fontAlgn="b"/>
                      <a:r>
                        <a:rPr lang="ru-RU" sz="1400" b="0" i="0" u="none" strike="noStrike" dirty="0">
                          <a:solidFill>
                            <a:srgbClr val="000000"/>
                          </a:solidFill>
                          <a:effectLst/>
                          <a:latin typeface="Times New Roman"/>
                        </a:rPr>
                        <a:t>Коэффициент рождаемости на 1 000 жителей</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smtClean="0">
                          <a:solidFill>
                            <a:srgbClr val="000000"/>
                          </a:solidFill>
                          <a:effectLst/>
                          <a:latin typeface="Times New Roman"/>
                        </a:rPr>
                        <a:t>промилле</a:t>
                      </a:r>
                      <a:endParaRPr lang="ru-RU" sz="1400" b="0" i="1" u="none" strike="noStrike" dirty="0">
                        <a:solidFill>
                          <a:srgbClr val="000000"/>
                        </a:solidFill>
                        <a:effectLst/>
                        <a:latin typeface="Times New Roman"/>
                      </a:endParaRP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11,5</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11,4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11,7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12,0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12,2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20350">
                <a:tc>
                  <a:txBody>
                    <a:bodyPr/>
                    <a:lstStyle/>
                    <a:p>
                      <a:pPr algn="l" fontAlgn="b"/>
                      <a:r>
                        <a:rPr lang="ru-RU" sz="1400" b="0" i="0" u="none" strike="noStrike" dirty="0">
                          <a:solidFill>
                            <a:srgbClr val="000000"/>
                          </a:solidFill>
                          <a:effectLst/>
                          <a:latin typeface="Times New Roman"/>
                        </a:rPr>
                        <a:t>Коэффициент смертности на 1 000 жителей</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smtClean="0">
                          <a:solidFill>
                            <a:srgbClr val="000000"/>
                          </a:solidFill>
                          <a:effectLst/>
                          <a:latin typeface="Times New Roman"/>
                        </a:rPr>
                        <a:t>промилле</a:t>
                      </a:r>
                      <a:endParaRPr lang="ru-RU" sz="1400" b="0" i="1" u="none" strike="noStrike" dirty="0">
                        <a:solidFill>
                          <a:srgbClr val="000000"/>
                        </a:solidFill>
                        <a:effectLst/>
                        <a:latin typeface="Times New Roman"/>
                      </a:endParaRP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17,5</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17,3</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560467">
                <a:tc>
                  <a:txBody>
                    <a:bodyPr/>
                    <a:lstStyle/>
                    <a:p>
                      <a:pPr algn="l" fontAlgn="t"/>
                      <a:r>
                        <a:rPr lang="ru-RU" sz="1400" b="0" i="0" u="none" strike="noStrike" dirty="0">
                          <a:solidFill>
                            <a:srgbClr val="000000"/>
                          </a:solidFill>
                          <a:effectLst/>
                          <a:latin typeface="Times New Roman"/>
                        </a:rPr>
                        <a:t>Среднемесячная начисленная заработная плата по полному кругу предприятий</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smtClean="0">
                          <a:solidFill>
                            <a:srgbClr val="000000"/>
                          </a:solidFill>
                          <a:effectLst/>
                          <a:latin typeface="Times New Roman"/>
                        </a:rPr>
                        <a:t>руб</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24 911,9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26 796,2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28216,4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29711,9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31375,8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69091">
                <a:tc>
                  <a:txBody>
                    <a:bodyPr/>
                    <a:lstStyle/>
                    <a:p>
                      <a:pPr algn="l" fontAlgn="t"/>
                      <a:r>
                        <a:rPr lang="ru-RU" sz="1400" b="0" i="0" u="none" strike="noStrike" dirty="0">
                          <a:solidFill>
                            <a:srgbClr val="000000"/>
                          </a:solidFill>
                          <a:effectLst/>
                          <a:latin typeface="Times New Roman"/>
                        </a:rPr>
                        <a:t>Среднесписочная численность работающих по полному кругу предприятий</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smtClean="0">
                          <a:solidFill>
                            <a:srgbClr val="000000"/>
                          </a:solidFill>
                          <a:effectLst/>
                          <a:latin typeface="Times New Roman"/>
                        </a:rPr>
                        <a:t>чел</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70 322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68 347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67 800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67 529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67 461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630526">
                <a:tc>
                  <a:txBody>
                    <a:bodyPr/>
                    <a:lstStyle/>
                    <a:p>
                      <a:pPr algn="l" fontAlgn="t"/>
                      <a:r>
                        <a:rPr lang="ru-RU" sz="1400" b="0" i="0" u="none" strike="noStrike" dirty="0">
                          <a:solidFill>
                            <a:srgbClr val="000000"/>
                          </a:solidFill>
                          <a:effectLst/>
                          <a:latin typeface="Times New Roman"/>
                        </a:rPr>
                        <a:t>Уровень регистрируемой безработицы (в процентном отношении от численности населения в трудоспособном возрасте )</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1,6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770643">
                <a:tc>
                  <a:txBody>
                    <a:bodyPr/>
                    <a:lstStyle/>
                    <a:p>
                      <a:pPr algn="l" fontAlgn="ctr"/>
                      <a:r>
                        <a:rPr lang="ru-RU" sz="1400" b="0" i="0" u="none" strike="noStrike" dirty="0">
                          <a:solidFill>
                            <a:srgbClr val="000000"/>
                          </a:solidFill>
                          <a:effectLst/>
                          <a:latin typeface="Times New Roman"/>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marL="5521" marR="5521" marT="5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18,69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18,27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17,84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17,52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17,50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490409">
                <a:tc>
                  <a:txBody>
                    <a:bodyPr/>
                    <a:lstStyle/>
                    <a:p>
                      <a:pPr algn="l" fontAlgn="t"/>
                      <a:r>
                        <a:rPr lang="ru-RU" sz="1400" b="0" i="0" u="none" strike="noStrike" dirty="0">
                          <a:solidFill>
                            <a:srgbClr val="000000"/>
                          </a:solidFill>
                          <a:effectLst/>
                          <a:latin typeface="Times New Roman"/>
                        </a:rPr>
                        <a:t>Доля  населения, систематически занимающегося физической культурой и спортом</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30,0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30,2</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30,4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30,7</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30,8</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61925">
                <a:tc>
                  <a:txBody>
                    <a:bodyPr/>
                    <a:lstStyle/>
                    <a:p>
                      <a:pPr algn="l" fontAlgn="t"/>
                      <a:r>
                        <a:rPr lang="ru-RU" sz="1400" b="0" i="0" u="none" strike="noStrike" dirty="0">
                          <a:solidFill>
                            <a:srgbClr val="000000"/>
                          </a:solidFill>
                          <a:effectLst/>
                          <a:latin typeface="Times New Roman"/>
                        </a:rPr>
                        <a:t>Количество принятых туристов</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ctr" fontAlgn="t"/>
                      <a:r>
                        <a:rPr lang="ru-RU" sz="1400" b="0" i="1" u="none" strike="noStrike" dirty="0" smtClean="0">
                          <a:solidFill>
                            <a:srgbClr val="000000"/>
                          </a:solidFill>
                          <a:effectLst/>
                          <a:latin typeface="Times New Roman"/>
                        </a:rPr>
                        <a:t>тыс. чел</a:t>
                      </a:r>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171,9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158,3</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178,9</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182,5</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c>
                  <a:txBody>
                    <a:bodyPr/>
                    <a:lstStyle/>
                    <a:p>
                      <a:pPr algn="r" fontAlgn="t"/>
                      <a:r>
                        <a:rPr lang="ru-RU" sz="1400" b="0" i="0" u="none" strike="noStrike" dirty="0">
                          <a:solidFill>
                            <a:srgbClr val="000000"/>
                          </a:solidFill>
                          <a:effectLst/>
                          <a:latin typeface="Times New Roman"/>
                        </a:rPr>
                        <a:t>186,1</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60">
                      <a:fgClr>
                        <a:schemeClr val="accent6">
                          <a:lumMod val="40000"/>
                          <a:lumOff val="60000"/>
                        </a:schemeClr>
                      </a:fgClr>
                      <a:bgClr>
                        <a:schemeClr val="bg1"/>
                      </a:bgClr>
                    </a:pattFill>
                  </a:tcPr>
                </a:tc>
              </a:tr>
              <a:tr h="557046">
                <a:tc>
                  <a:txBody>
                    <a:bodyPr/>
                    <a:lstStyle/>
                    <a:p>
                      <a:pPr algn="l" fontAlgn="t"/>
                      <a:r>
                        <a:rPr lang="ru-RU" sz="1400" b="0" i="0" u="none" strike="noStrike" dirty="0">
                          <a:solidFill>
                            <a:srgbClr val="000000"/>
                          </a:solidFill>
                          <a:effectLst/>
                          <a:latin typeface="Times New Roman"/>
                        </a:rPr>
                        <a:t>Доля населения в возрасте от 14 до 30 лет, принимающего участие в мероприятиях сферы молодежной политики</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b="0" i="1" u="none" strike="noStrike" dirty="0">
                          <a:solidFill>
                            <a:srgbClr val="000000"/>
                          </a:solidFill>
                          <a:effectLst/>
                          <a:latin typeface="Times New Roman"/>
                        </a:rPr>
                        <a:t>%</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82,6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82,6</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83,0</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83,3</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t"/>
                      <a:r>
                        <a:rPr lang="ru-RU" sz="1400" b="0" i="0" u="none" strike="noStrike" dirty="0">
                          <a:solidFill>
                            <a:srgbClr val="000000"/>
                          </a:solidFill>
                          <a:effectLst/>
                          <a:latin typeface="Times New Roman"/>
                        </a:rPr>
                        <a:t>83,4</a:t>
                      </a:r>
                    </a:p>
                  </a:txBody>
                  <a:tcPr marL="5521" marR="5521" marT="5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611717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43174" y="488901"/>
            <a:ext cx="3929090" cy="369332"/>
          </a:xfrm>
          <a:prstGeom prst="rect">
            <a:avLst/>
          </a:prstGeom>
          <a:solidFill>
            <a:sysClr val="window" lastClr="FFFFFF"/>
          </a:solidFill>
          <a:effectLst>
            <a:softEdge rad="3175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Доходы бюджета</a:t>
            </a:r>
          </a:p>
        </p:txBody>
      </p:sp>
      <p:sp>
        <p:nvSpPr>
          <p:cNvPr id="3" name="TextBox 2"/>
          <p:cNvSpPr txBox="1"/>
          <p:nvPr/>
        </p:nvSpPr>
        <p:spPr>
          <a:xfrm>
            <a:off x="1376415" y="858233"/>
            <a:ext cx="7500990" cy="584775"/>
          </a:xfrm>
          <a:prstGeom prst="rect">
            <a:avLst/>
          </a:prstGeom>
          <a:gradFill rotWithShape="1">
            <a:gsLst>
              <a:gs pos="0">
                <a:srgbClr val="7FD13B">
                  <a:tint val="50000"/>
                  <a:satMod val="300000"/>
                </a:srgbClr>
              </a:gs>
              <a:gs pos="35000">
                <a:srgbClr val="7FD13B">
                  <a:tint val="37000"/>
                  <a:satMod val="300000"/>
                </a:srgbClr>
              </a:gs>
              <a:gs pos="100000">
                <a:srgbClr val="7FD13B">
                  <a:tint val="15000"/>
                  <a:satMod val="350000"/>
                </a:srgbClr>
              </a:gs>
            </a:gsLst>
            <a:lin ang="16200000" scaled="1"/>
          </a:gradFill>
          <a:ln w="9525" cap="flat" cmpd="sng" algn="ctr">
            <a:solidFill>
              <a:srgbClr val="7FD13B">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Доходы бюджета – денежные средства, поступающие в распоряжение органов местного самоуправления  </a:t>
            </a:r>
            <a:endParaRPr kumimoji="0" lang="ru-RU" sz="16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4" name="TextBox 3"/>
          <p:cNvSpPr txBox="1"/>
          <p:nvPr/>
        </p:nvSpPr>
        <p:spPr>
          <a:xfrm>
            <a:off x="1358084" y="1566667"/>
            <a:ext cx="7500990" cy="584775"/>
          </a:xfrm>
          <a:prstGeom prst="rect">
            <a:avLst/>
          </a:prstGeom>
          <a:gradFill rotWithShape="1">
            <a:gsLst>
              <a:gs pos="0">
                <a:srgbClr val="FEB80A">
                  <a:tint val="50000"/>
                  <a:satMod val="300000"/>
                </a:srgbClr>
              </a:gs>
              <a:gs pos="35000">
                <a:srgbClr val="FEB80A">
                  <a:tint val="37000"/>
                  <a:satMod val="300000"/>
                </a:srgbClr>
              </a:gs>
              <a:gs pos="100000">
                <a:srgbClr val="FEB80A">
                  <a:tint val="15000"/>
                  <a:satMod val="350000"/>
                </a:srgbClr>
              </a:gs>
            </a:gsLst>
            <a:lin ang="16200000" scaled="1"/>
          </a:gradFill>
          <a:ln w="9525" cap="flat" cmpd="sng" algn="ctr">
            <a:solidFill>
              <a:srgbClr val="FEB80A">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Text" lastClr="000000"/>
                </a:solidFill>
                <a:effectLst/>
                <a:uLnTx/>
                <a:uFillTx/>
                <a:latin typeface="Times New Roman"/>
                <a:ea typeface="+mn-ea"/>
                <a:cs typeface="+mn-cs"/>
              </a:rPr>
              <a:t>Доходы бюджета городского округа город Рыбинск состоят из налоговых и неналоговых доходов, а также безвозмездных поступлений</a:t>
            </a:r>
            <a:endParaRPr kumimoji="0" lang="ru-RU" sz="1600" b="0" i="0" u="none" strike="noStrike" kern="0" cap="none" spc="0" normalizeH="0" baseline="0" noProof="0" dirty="0">
              <a:ln>
                <a:noFill/>
              </a:ln>
              <a:solidFill>
                <a:sysClr val="windowText" lastClr="000000"/>
              </a:solidFill>
              <a:effectLst/>
              <a:uLnTx/>
              <a:uFillTx/>
              <a:latin typeface="Times New Roman"/>
              <a:ea typeface="+mn-ea"/>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142844" y="805354"/>
            <a:ext cx="1143008" cy="1760952"/>
          </a:xfrm>
          <a:prstGeom prst="rect">
            <a:avLst/>
          </a:prstGeom>
          <a:solidFill>
            <a:srgbClr val="FFC000"/>
          </a:solidFill>
          <a:ln w="9525">
            <a:noFill/>
            <a:miter lim="800000"/>
            <a:headEnd/>
            <a:tailEnd/>
          </a:ln>
          <a:effectLst/>
        </p:spPr>
      </p:pic>
      <p:grpSp>
        <p:nvGrpSpPr>
          <p:cNvPr id="6" name="Группа 5"/>
          <p:cNvGrpSpPr/>
          <p:nvPr/>
        </p:nvGrpSpPr>
        <p:grpSpPr>
          <a:xfrm>
            <a:off x="2285984" y="2639074"/>
            <a:ext cx="5645984" cy="290654"/>
            <a:chOff x="1570810" y="2071678"/>
            <a:chExt cx="5645984" cy="215108"/>
          </a:xfrm>
        </p:grpSpPr>
        <p:cxnSp>
          <p:nvCxnSpPr>
            <p:cNvPr id="7" name="Прямая соединительная линия 6"/>
            <p:cNvCxnSpPr/>
            <p:nvPr/>
          </p:nvCxnSpPr>
          <p:spPr>
            <a:xfrm>
              <a:off x="1571604" y="2071678"/>
              <a:ext cx="5643602" cy="1588"/>
            </a:xfrm>
            <a:prstGeom prst="line">
              <a:avLst/>
            </a:prstGeom>
            <a:noFill/>
            <a:ln w="38100" cap="flat" cmpd="sng" algn="ctr">
              <a:solidFill>
                <a:srgbClr val="FEB80A">
                  <a:lumMod val="50000"/>
                </a:srgbClr>
              </a:solidFill>
              <a:prstDash val="solid"/>
            </a:ln>
            <a:effectLst/>
          </p:spPr>
        </p:cxnSp>
        <p:cxnSp>
          <p:nvCxnSpPr>
            <p:cNvPr id="8" name="Прямая соединительная линия 7"/>
            <p:cNvCxnSpPr/>
            <p:nvPr/>
          </p:nvCxnSpPr>
          <p:spPr>
            <a:xfrm rot="5400000">
              <a:off x="1464447" y="2178835"/>
              <a:ext cx="214314" cy="1588"/>
            </a:xfrm>
            <a:prstGeom prst="line">
              <a:avLst/>
            </a:prstGeom>
            <a:noFill/>
            <a:ln w="38100" cap="flat" cmpd="sng" algn="ctr">
              <a:solidFill>
                <a:srgbClr val="FEB80A">
                  <a:lumMod val="50000"/>
                </a:srgbClr>
              </a:solidFill>
              <a:prstDash val="solid"/>
            </a:ln>
            <a:effectLst/>
          </p:spPr>
        </p:cxnSp>
        <p:cxnSp>
          <p:nvCxnSpPr>
            <p:cNvPr id="9" name="Прямая соединительная линия 8"/>
            <p:cNvCxnSpPr/>
            <p:nvPr/>
          </p:nvCxnSpPr>
          <p:spPr>
            <a:xfrm rot="5400000">
              <a:off x="4037009" y="2178041"/>
              <a:ext cx="214314" cy="1588"/>
            </a:xfrm>
            <a:prstGeom prst="line">
              <a:avLst/>
            </a:prstGeom>
            <a:noFill/>
            <a:ln w="38100" cap="flat" cmpd="sng" algn="ctr">
              <a:solidFill>
                <a:srgbClr val="FEB80A">
                  <a:lumMod val="50000"/>
                </a:srgbClr>
              </a:solidFill>
              <a:prstDash val="solid"/>
            </a:ln>
            <a:effectLst/>
          </p:spPr>
        </p:cxnSp>
        <p:cxnSp>
          <p:nvCxnSpPr>
            <p:cNvPr id="10" name="Прямая соединительная линия 9"/>
            <p:cNvCxnSpPr/>
            <p:nvPr/>
          </p:nvCxnSpPr>
          <p:spPr>
            <a:xfrm rot="5400000">
              <a:off x="7108843" y="2178041"/>
              <a:ext cx="214314" cy="1588"/>
            </a:xfrm>
            <a:prstGeom prst="line">
              <a:avLst/>
            </a:prstGeom>
            <a:noFill/>
            <a:ln w="38100" cap="flat" cmpd="sng" algn="ctr">
              <a:solidFill>
                <a:srgbClr val="FEB80A">
                  <a:lumMod val="50000"/>
                </a:srgbClr>
              </a:solidFill>
              <a:prstDash val="solid"/>
            </a:ln>
            <a:effectLst/>
          </p:spPr>
        </p:cxnSp>
      </p:grpSp>
      <p:sp>
        <p:nvSpPr>
          <p:cNvPr id="11" name="Прямоугольник 10"/>
          <p:cNvSpPr/>
          <p:nvPr/>
        </p:nvSpPr>
        <p:spPr>
          <a:xfrm>
            <a:off x="1214414" y="3000372"/>
            <a:ext cx="1928826" cy="571504"/>
          </a:xfrm>
          <a:prstGeom prst="rect">
            <a:avLst/>
          </a:prstGeom>
          <a:gradFill rotWithShape="1">
            <a:gsLst>
              <a:gs pos="0">
                <a:srgbClr val="EA157A">
                  <a:tint val="50000"/>
                  <a:satMod val="300000"/>
                </a:srgbClr>
              </a:gs>
              <a:gs pos="35000">
                <a:srgbClr val="EA157A">
                  <a:tint val="37000"/>
                  <a:satMod val="300000"/>
                </a:srgbClr>
              </a:gs>
              <a:gs pos="100000">
                <a:srgbClr val="EA157A">
                  <a:tint val="15000"/>
                  <a:satMod val="350000"/>
                </a:srgbClr>
              </a:gs>
            </a:gsLst>
            <a:lin ang="16200000" scaled="1"/>
          </a:gradFill>
          <a:ln w="28575" cap="flat" cmpd="sng" algn="ctr">
            <a:solidFill>
              <a:srgbClr val="EA157A">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Text" lastClr="000000"/>
                </a:solidFill>
                <a:effectLst/>
                <a:uLnTx/>
                <a:uFillTx/>
                <a:latin typeface="Times New Roman"/>
                <a:ea typeface="+mn-ea"/>
                <a:cs typeface="+mn-cs"/>
              </a:rPr>
              <a:t>Налоговые доходы</a:t>
            </a:r>
            <a:endParaRPr kumimoji="0" lang="ru-RU" sz="1600" b="0" i="0" u="none" strike="noStrike" kern="0" cap="none" spc="0" normalizeH="0" baseline="0" noProof="0" dirty="0">
              <a:ln>
                <a:noFill/>
              </a:ln>
              <a:solidFill>
                <a:sysClr val="windowText" lastClr="000000"/>
              </a:solidFill>
              <a:effectLst/>
              <a:uLnTx/>
              <a:uFillTx/>
              <a:latin typeface="Times New Roman"/>
              <a:ea typeface="+mn-ea"/>
              <a:cs typeface="+mn-cs"/>
            </a:endParaRPr>
          </a:p>
        </p:txBody>
      </p:sp>
      <p:sp>
        <p:nvSpPr>
          <p:cNvPr id="12" name="Прямоугольник 11"/>
          <p:cNvSpPr/>
          <p:nvPr/>
        </p:nvSpPr>
        <p:spPr>
          <a:xfrm>
            <a:off x="3857620" y="3000372"/>
            <a:ext cx="2143140" cy="571504"/>
          </a:xfrm>
          <a:prstGeom prst="rect">
            <a:avLst/>
          </a:prstGeom>
          <a:gradFill rotWithShape="1">
            <a:gsLst>
              <a:gs pos="0">
                <a:srgbClr val="7FD13B">
                  <a:tint val="50000"/>
                  <a:satMod val="300000"/>
                </a:srgbClr>
              </a:gs>
              <a:gs pos="35000">
                <a:srgbClr val="7FD13B">
                  <a:tint val="37000"/>
                  <a:satMod val="300000"/>
                </a:srgbClr>
              </a:gs>
              <a:gs pos="100000">
                <a:srgbClr val="7FD13B">
                  <a:tint val="15000"/>
                  <a:satMod val="350000"/>
                </a:srgbClr>
              </a:gs>
            </a:gsLst>
            <a:lin ang="16200000" scaled="1"/>
          </a:gradFill>
          <a:ln w="28575" cap="flat" cmpd="sng" algn="ctr">
            <a:solidFill>
              <a:srgbClr val="7FD13B">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Text" lastClr="000000"/>
                </a:solidFill>
                <a:effectLst/>
                <a:uLnTx/>
                <a:uFillTx/>
                <a:latin typeface="Times New Roman"/>
                <a:ea typeface="+mn-ea"/>
                <a:cs typeface="+mn-cs"/>
              </a:rPr>
              <a:t>Неналоговые доходы</a:t>
            </a:r>
            <a:endParaRPr kumimoji="0" lang="ru-RU" sz="1600" b="0" i="0" u="none" strike="noStrike" kern="0" cap="none" spc="0" normalizeH="0" baseline="0" noProof="0" dirty="0">
              <a:ln>
                <a:noFill/>
              </a:ln>
              <a:solidFill>
                <a:sysClr val="windowText" lastClr="000000"/>
              </a:solidFill>
              <a:effectLst/>
              <a:uLnTx/>
              <a:uFillTx/>
              <a:latin typeface="Times New Roman"/>
              <a:ea typeface="+mn-ea"/>
              <a:cs typeface="+mn-cs"/>
            </a:endParaRPr>
          </a:p>
        </p:txBody>
      </p:sp>
      <p:sp>
        <p:nvSpPr>
          <p:cNvPr id="13" name="Прямоугольник 12"/>
          <p:cNvSpPr/>
          <p:nvPr/>
        </p:nvSpPr>
        <p:spPr>
          <a:xfrm>
            <a:off x="6572264" y="3000372"/>
            <a:ext cx="2357454" cy="571504"/>
          </a:xfrm>
          <a:prstGeom prst="rect">
            <a:avLst/>
          </a:prstGeom>
          <a:gradFill rotWithShape="1">
            <a:gsLst>
              <a:gs pos="0">
                <a:srgbClr val="738AC8">
                  <a:tint val="50000"/>
                  <a:satMod val="300000"/>
                </a:srgbClr>
              </a:gs>
              <a:gs pos="35000">
                <a:srgbClr val="738AC8">
                  <a:tint val="37000"/>
                  <a:satMod val="300000"/>
                </a:srgbClr>
              </a:gs>
              <a:gs pos="100000">
                <a:srgbClr val="738AC8">
                  <a:tint val="15000"/>
                  <a:satMod val="350000"/>
                </a:srgbClr>
              </a:gs>
            </a:gsLst>
            <a:lin ang="16200000" scaled="1"/>
          </a:gradFill>
          <a:ln w="28575" cap="flat" cmpd="sng" algn="ctr">
            <a:solidFill>
              <a:srgbClr val="738AC8">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Text" lastClr="000000"/>
                </a:solidFill>
                <a:effectLst/>
                <a:uLnTx/>
                <a:uFillTx/>
                <a:latin typeface="Times New Roman"/>
                <a:ea typeface="+mn-ea"/>
                <a:cs typeface="+mn-cs"/>
              </a:rPr>
              <a:t>Безвозмездные поступления</a:t>
            </a:r>
            <a:endParaRPr kumimoji="0" lang="ru-RU" sz="1600" b="0" i="0" u="none" strike="noStrike" kern="0" cap="none" spc="0" normalizeH="0" baseline="0" noProof="0" dirty="0">
              <a:ln>
                <a:noFill/>
              </a:ln>
              <a:solidFill>
                <a:sysClr val="windowText" lastClr="000000"/>
              </a:solidFill>
              <a:effectLst/>
              <a:uLnTx/>
              <a:uFillTx/>
              <a:latin typeface="Times New Roman"/>
              <a:ea typeface="+mn-ea"/>
              <a:cs typeface="+mn-cs"/>
            </a:endParaRPr>
          </a:p>
        </p:txBody>
      </p:sp>
      <p:sp>
        <p:nvSpPr>
          <p:cNvPr id="14" name="Прямоугольник 13"/>
          <p:cNvSpPr/>
          <p:nvPr/>
        </p:nvSpPr>
        <p:spPr>
          <a:xfrm>
            <a:off x="1214414" y="3643314"/>
            <a:ext cx="2205458" cy="2810022"/>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gradFill>
          <a:ln w="28575" cap="flat" cmpd="sng" algn="ctr">
            <a:solidFill>
              <a:srgbClr val="00ADD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налог на доходы физических лиц;</a:t>
            </a:r>
          </a:p>
          <a:p>
            <a:pPr marR="0" lvl="0" defTabSz="914400" eaLnBrk="1" fontAlgn="auto" latinLnBrk="0" hangingPunct="1">
              <a:lnSpc>
                <a:spcPct val="100000"/>
              </a:lnSpc>
              <a:spcBef>
                <a:spcPts val="0"/>
              </a:spcBef>
              <a:spcAft>
                <a:spcPts val="0"/>
              </a:spcAft>
              <a:buClrTx/>
              <a:buSzTx/>
              <a:tabLst/>
              <a:defRPr/>
            </a:pP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налоги на имущество;</a:t>
            </a:r>
          </a:p>
          <a:p>
            <a:pPr marR="0" lvl="0" defTabSz="914400" eaLnBrk="1" fontAlgn="auto" latinLnBrk="0" hangingPunct="1">
              <a:lnSpc>
                <a:spcPct val="100000"/>
              </a:lnSpc>
              <a:spcBef>
                <a:spcPts val="0"/>
              </a:spcBef>
              <a:spcAft>
                <a:spcPts val="0"/>
              </a:spcAft>
              <a:buClrTx/>
              <a:buSzTx/>
              <a:tabLst/>
              <a:defRPr/>
            </a:pPr>
            <a:r>
              <a:rPr lang="ru-RU" sz="1500" kern="0" dirty="0" smtClean="0">
                <a:solidFill>
                  <a:sysClr val="windowText" lastClr="000000"/>
                </a:solidFill>
                <a:latin typeface="Times New Roman" pitchFamily="18" charset="0"/>
                <a:cs typeface="Times New Roman" pitchFamily="18" charset="0"/>
              </a:rPr>
              <a:t>- налоги на совокупный доход;</a:t>
            </a:r>
            <a:endPar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 иные налоговые доходы.</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5" name="Прямоугольник 14"/>
          <p:cNvSpPr/>
          <p:nvPr/>
        </p:nvSpPr>
        <p:spPr>
          <a:xfrm>
            <a:off x="3857620" y="3643314"/>
            <a:ext cx="2143140" cy="2810022"/>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gradFill>
          <a:ln w="28575" cap="flat" cmpd="sng" algn="ctr">
            <a:solidFill>
              <a:srgbClr val="00ADD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доходы от использования муниципального имущества;</a:t>
            </a:r>
          </a:p>
          <a:p>
            <a:pPr marR="0" lvl="0" defTabSz="914400" eaLnBrk="1" fontAlgn="auto" latinLnBrk="0" hangingPunct="1">
              <a:lnSpc>
                <a:spcPct val="100000"/>
              </a:lnSpc>
              <a:spcBef>
                <a:spcPts val="0"/>
              </a:spcBef>
              <a:spcAft>
                <a:spcPts val="0"/>
              </a:spcAft>
              <a:buClrTx/>
              <a:buSzTx/>
              <a:tabLst/>
              <a:defRPr/>
            </a:pP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доходы от продажи материальных и нематериальных активов;</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иные неналоговые доходы.</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endParaRPr kumimoji="0" lang="ru-RU" sz="14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6" name="Прямоугольник 15"/>
          <p:cNvSpPr/>
          <p:nvPr/>
        </p:nvSpPr>
        <p:spPr>
          <a:xfrm>
            <a:off x="6572264" y="3643314"/>
            <a:ext cx="2357454" cy="2810022"/>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gradFill>
          <a:ln w="28575" cap="flat" cmpd="sng" algn="ctr">
            <a:solidFill>
              <a:srgbClr val="00ADDC">
                <a:shade val="95000"/>
                <a:satMod val="105000"/>
              </a:srgbClr>
            </a:solidFill>
            <a:prstDash val="solid"/>
          </a:ln>
          <a:effectLst>
            <a:outerShdw blurRad="40000" dist="20000" dir="5400000" rotWithShape="0">
              <a:srgbClr val="000000">
                <a:alpha val="38000"/>
              </a:srgbClr>
            </a:outerShdw>
          </a:effectLst>
        </p:spPr>
        <p:txBody>
          <a:bodyPr rtlCol="0" anchor="ctr"/>
          <a:lstStyle/>
          <a:p>
            <a:pPr lvl="0">
              <a:defRPr/>
            </a:pP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безвозмездные поступления от других бюджетов бюджетной </a:t>
            </a:r>
            <a:r>
              <a:rPr kumimoji="0" lang="ru-RU" sz="1500" b="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системы </a:t>
            </a:r>
            <a:r>
              <a:rPr lang="ru-RU" sz="1500" i="1" kern="0" dirty="0" smtClean="0">
                <a:solidFill>
                  <a:sysClr val="windowText" lastClr="000000"/>
                </a:solidFill>
                <a:latin typeface="Times New Roman" pitchFamily="18" charset="0"/>
                <a:cs typeface="Times New Roman" pitchFamily="18" charset="0"/>
              </a:rPr>
              <a:t>(дотации на выравнивание бюджетной обеспеченности, </a:t>
            </a:r>
            <a:r>
              <a:rPr lang="ru-RU" sz="1500" i="1" kern="0" dirty="0">
                <a:solidFill>
                  <a:sysClr val="windowText" lastClr="000000"/>
                </a:solidFill>
                <a:latin typeface="Times New Roman" pitchFamily="18" charset="0"/>
                <a:cs typeface="Times New Roman" pitchFamily="18" charset="0"/>
              </a:rPr>
              <a:t>субсидии, </a:t>
            </a:r>
            <a:r>
              <a:rPr lang="ru-RU" sz="1500" i="1" kern="0" dirty="0" smtClean="0">
                <a:solidFill>
                  <a:sysClr val="windowText" lastClr="000000"/>
                </a:solidFill>
                <a:latin typeface="Times New Roman" pitchFamily="18" charset="0"/>
                <a:cs typeface="Times New Roman" pitchFamily="18" charset="0"/>
              </a:rPr>
              <a:t>субвенции)</a:t>
            </a:r>
            <a:r>
              <a:rPr lang="ru-RU" sz="1500" kern="0" dirty="0" smtClean="0">
                <a:solidFill>
                  <a:sysClr val="windowText" lastClr="000000"/>
                </a:solidFill>
                <a:latin typeface="Times New Roman" pitchFamily="18" charset="0"/>
                <a:cs typeface="Times New Roman" pitchFamily="18" charset="0"/>
              </a:rPr>
              <a:t>.</a:t>
            </a:r>
            <a:endParaRPr lang="ru-RU" sz="1500" kern="0" dirty="0">
              <a:solidFill>
                <a:sysClr val="windowText" lastClr="000000"/>
              </a:solidFill>
              <a:latin typeface="Times New Roman" pitchFamily="18" charset="0"/>
              <a:cs typeface="Times New Roman" pitchFamily="18" charset="0"/>
            </a:endParaRPr>
          </a:p>
          <a:p>
            <a:pPr marR="0" lvl="0" defTabSz="914400" eaLnBrk="1" fontAlgn="auto" latinLnBrk="0" hangingPunct="1">
              <a:lnSpc>
                <a:spcPct val="100000"/>
              </a:lnSpc>
              <a:spcBef>
                <a:spcPts val="0"/>
              </a:spcBef>
              <a:spcAft>
                <a:spcPts val="0"/>
              </a:spcAft>
              <a:buClrTx/>
              <a:buSzTx/>
              <a:tabLst/>
              <a:defRPr/>
            </a:pPr>
            <a:endParaRPr kumimoji="0" lang="ru-RU" sz="1100" b="0" i="1"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grpSp>
        <p:nvGrpSpPr>
          <p:cNvPr id="17" name="Группа 16"/>
          <p:cNvGrpSpPr/>
          <p:nvPr/>
        </p:nvGrpSpPr>
        <p:grpSpPr>
          <a:xfrm rot="16200000">
            <a:off x="-511671" y="4726457"/>
            <a:ext cx="3238650" cy="215108"/>
            <a:chOff x="1570810" y="2071678"/>
            <a:chExt cx="5645984" cy="215108"/>
          </a:xfrm>
        </p:grpSpPr>
        <p:cxnSp>
          <p:nvCxnSpPr>
            <p:cNvPr id="18" name="Прямая соединительная линия 17"/>
            <p:cNvCxnSpPr/>
            <p:nvPr/>
          </p:nvCxnSpPr>
          <p:spPr>
            <a:xfrm>
              <a:off x="1571604" y="2071678"/>
              <a:ext cx="5643602" cy="1588"/>
            </a:xfrm>
            <a:prstGeom prst="line">
              <a:avLst/>
            </a:prstGeom>
            <a:noFill/>
            <a:ln w="38100" cap="flat" cmpd="sng" algn="ctr">
              <a:solidFill>
                <a:srgbClr val="FEB80A">
                  <a:lumMod val="50000"/>
                </a:srgbClr>
              </a:solidFill>
              <a:prstDash val="solid"/>
            </a:ln>
            <a:effectLst/>
          </p:spPr>
        </p:cxnSp>
        <p:cxnSp>
          <p:nvCxnSpPr>
            <p:cNvPr id="19" name="Прямая соединительная линия 18"/>
            <p:cNvCxnSpPr/>
            <p:nvPr/>
          </p:nvCxnSpPr>
          <p:spPr>
            <a:xfrm rot="5400000">
              <a:off x="1464447" y="2178835"/>
              <a:ext cx="214314" cy="1588"/>
            </a:xfrm>
            <a:prstGeom prst="line">
              <a:avLst/>
            </a:prstGeom>
            <a:noFill/>
            <a:ln w="38100" cap="flat" cmpd="sng" algn="ctr">
              <a:solidFill>
                <a:srgbClr val="FEB80A">
                  <a:lumMod val="50000"/>
                </a:srgbClr>
              </a:solidFill>
              <a:prstDash val="solid"/>
            </a:ln>
            <a:effectLst/>
          </p:spPr>
        </p:cxnSp>
        <p:cxnSp>
          <p:nvCxnSpPr>
            <p:cNvPr id="20" name="Прямая соединительная линия 19"/>
            <p:cNvCxnSpPr/>
            <p:nvPr/>
          </p:nvCxnSpPr>
          <p:spPr>
            <a:xfrm rot="5400000">
              <a:off x="4037009" y="2178041"/>
              <a:ext cx="214314" cy="1588"/>
            </a:xfrm>
            <a:prstGeom prst="line">
              <a:avLst/>
            </a:prstGeom>
            <a:noFill/>
            <a:ln w="38100" cap="flat" cmpd="sng" algn="ctr">
              <a:solidFill>
                <a:srgbClr val="FEB80A">
                  <a:lumMod val="50000"/>
                </a:srgbClr>
              </a:solidFill>
              <a:prstDash val="solid"/>
            </a:ln>
            <a:effectLst/>
          </p:spPr>
        </p:cxnSp>
        <p:cxnSp>
          <p:nvCxnSpPr>
            <p:cNvPr id="21" name="Прямая соединительная линия 20"/>
            <p:cNvCxnSpPr/>
            <p:nvPr/>
          </p:nvCxnSpPr>
          <p:spPr>
            <a:xfrm rot="5400000">
              <a:off x="7108843" y="2178041"/>
              <a:ext cx="214314" cy="1588"/>
            </a:xfrm>
            <a:prstGeom prst="line">
              <a:avLst/>
            </a:prstGeom>
            <a:noFill/>
            <a:ln w="38100" cap="flat" cmpd="sng" algn="ctr">
              <a:solidFill>
                <a:srgbClr val="FEB80A">
                  <a:lumMod val="50000"/>
                </a:srgbClr>
              </a:solidFill>
              <a:prstDash val="solid"/>
            </a:ln>
            <a:effectLst/>
          </p:spPr>
        </p:cxnSp>
      </p:grpSp>
      <p:grpSp>
        <p:nvGrpSpPr>
          <p:cNvPr id="32" name="Группа 31"/>
          <p:cNvGrpSpPr/>
          <p:nvPr/>
        </p:nvGrpSpPr>
        <p:grpSpPr>
          <a:xfrm rot="16200000">
            <a:off x="2131197" y="4726912"/>
            <a:ext cx="3237739" cy="215108"/>
            <a:chOff x="1570810" y="2071678"/>
            <a:chExt cx="5645984" cy="215108"/>
          </a:xfrm>
        </p:grpSpPr>
        <p:cxnSp>
          <p:nvCxnSpPr>
            <p:cNvPr id="33" name="Прямая соединительная линия 32"/>
            <p:cNvCxnSpPr/>
            <p:nvPr/>
          </p:nvCxnSpPr>
          <p:spPr>
            <a:xfrm>
              <a:off x="1571604" y="2071678"/>
              <a:ext cx="5643602" cy="1588"/>
            </a:xfrm>
            <a:prstGeom prst="line">
              <a:avLst/>
            </a:prstGeom>
            <a:noFill/>
            <a:ln w="38100" cap="flat" cmpd="sng" algn="ctr">
              <a:solidFill>
                <a:srgbClr val="FEB80A">
                  <a:lumMod val="50000"/>
                </a:srgbClr>
              </a:solidFill>
              <a:prstDash val="solid"/>
            </a:ln>
            <a:effectLst/>
          </p:spPr>
        </p:cxnSp>
        <p:cxnSp>
          <p:nvCxnSpPr>
            <p:cNvPr id="34" name="Прямая соединительная линия 33"/>
            <p:cNvCxnSpPr/>
            <p:nvPr/>
          </p:nvCxnSpPr>
          <p:spPr>
            <a:xfrm rot="5400000">
              <a:off x="1464447" y="2178835"/>
              <a:ext cx="214314" cy="1588"/>
            </a:xfrm>
            <a:prstGeom prst="line">
              <a:avLst/>
            </a:prstGeom>
            <a:noFill/>
            <a:ln w="38100" cap="flat" cmpd="sng" algn="ctr">
              <a:solidFill>
                <a:srgbClr val="FEB80A">
                  <a:lumMod val="50000"/>
                </a:srgbClr>
              </a:solidFill>
              <a:prstDash val="solid"/>
            </a:ln>
            <a:effectLst/>
          </p:spPr>
        </p:cxnSp>
        <p:cxnSp>
          <p:nvCxnSpPr>
            <p:cNvPr id="35" name="Прямая соединительная линия 34"/>
            <p:cNvCxnSpPr/>
            <p:nvPr/>
          </p:nvCxnSpPr>
          <p:spPr>
            <a:xfrm rot="5400000">
              <a:off x="4037009" y="2178041"/>
              <a:ext cx="214314" cy="1588"/>
            </a:xfrm>
            <a:prstGeom prst="line">
              <a:avLst/>
            </a:prstGeom>
            <a:noFill/>
            <a:ln w="38100" cap="flat" cmpd="sng" algn="ctr">
              <a:solidFill>
                <a:srgbClr val="FEB80A">
                  <a:lumMod val="50000"/>
                </a:srgbClr>
              </a:solidFill>
              <a:prstDash val="solid"/>
            </a:ln>
            <a:effectLst/>
          </p:spPr>
        </p:cxnSp>
        <p:cxnSp>
          <p:nvCxnSpPr>
            <p:cNvPr id="36" name="Прямая соединительная линия 35"/>
            <p:cNvCxnSpPr/>
            <p:nvPr/>
          </p:nvCxnSpPr>
          <p:spPr>
            <a:xfrm rot="5400000">
              <a:off x="7108843" y="2178041"/>
              <a:ext cx="214314" cy="1588"/>
            </a:xfrm>
            <a:prstGeom prst="line">
              <a:avLst/>
            </a:prstGeom>
            <a:noFill/>
            <a:ln w="38100" cap="flat" cmpd="sng" algn="ctr">
              <a:solidFill>
                <a:srgbClr val="FEB80A">
                  <a:lumMod val="50000"/>
                </a:srgbClr>
              </a:solidFill>
              <a:prstDash val="solid"/>
            </a:ln>
            <a:effectLst/>
          </p:spPr>
        </p:cxnSp>
      </p:grpSp>
      <p:grpSp>
        <p:nvGrpSpPr>
          <p:cNvPr id="37" name="Группа 36"/>
          <p:cNvGrpSpPr/>
          <p:nvPr/>
        </p:nvGrpSpPr>
        <p:grpSpPr>
          <a:xfrm rot="16200000">
            <a:off x="4815881" y="4697065"/>
            <a:ext cx="3297435" cy="215108"/>
            <a:chOff x="1570810" y="2071678"/>
            <a:chExt cx="5645984" cy="215108"/>
          </a:xfrm>
        </p:grpSpPr>
        <p:cxnSp>
          <p:nvCxnSpPr>
            <p:cNvPr id="38" name="Прямая соединительная линия 37"/>
            <p:cNvCxnSpPr/>
            <p:nvPr/>
          </p:nvCxnSpPr>
          <p:spPr>
            <a:xfrm>
              <a:off x="1571604" y="2071678"/>
              <a:ext cx="5643602" cy="1588"/>
            </a:xfrm>
            <a:prstGeom prst="line">
              <a:avLst/>
            </a:prstGeom>
            <a:noFill/>
            <a:ln w="38100" cap="flat" cmpd="sng" algn="ctr">
              <a:solidFill>
                <a:srgbClr val="FEB80A">
                  <a:lumMod val="50000"/>
                </a:srgbClr>
              </a:solidFill>
              <a:prstDash val="solid"/>
            </a:ln>
            <a:effectLst/>
          </p:spPr>
        </p:cxnSp>
        <p:cxnSp>
          <p:nvCxnSpPr>
            <p:cNvPr id="39" name="Прямая соединительная линия 38"/>
            <p:cNvCxnSpPr/>
            <p:nvPr/>
          </p:nvCxnSpPr>
          <p:spPr>
            <a:xfrm rot="5400000">
              <a:off x="1464447" y="2178835"/>
              <a:ext cx="214314" cy="1588"/>
            </a:xfrm>
            <a:prstGeom prst="line">
              <a:avLst/>
            </a:prstGeom>
            <a:noFill/>
            <a:ln w="38100" cap="flat" cmpd="sng" algn="ctr">
              <a:solidFill>
                <a:srgbClr val="FEB80A">
                  <a:lumMod val="50000"/>
                </a:srgbClr>
              </a:solidFill>
              <a:prstDash val="solid"/>
            </a:ln>
            <a:effectLst/>
          </p:spPr>
        </p:cxnSp>
        <p:cxnSp>
          <p:nvCxnSpPr>
            <p:cNvPr id="40" name="Прямая соединительная линия 39"/>
            <p:cNvCxnSpPr/>
            <p:nvPr/>
          </p:nvCxnSpPr>
          <p:spPr>
            <a:xfrm rot="5400000">
              <a:off x="4037009" y="2178041"/>
              <a:ext cx="214314" cy="1588"/>
            </a:xfrm>
            <a:prstGeom prst="line">
              <a:avLst/>
            </a:prstGeom>
            <a:noFill/>
            <a:ln w="38100" cap="flat" cmpd="sng" algn="ctr">
              <a:solidFill>
                <a:srgbClr val="FEB80A">
                  <a:lumMod val="50000"/>
                </a:srgbClr>
              </a:solidFill>
              <a:prstDash val="solid"/>
            </a:ln>
            <a:effectLst/>
          </p:spPr>
        </p:cxnSp>
        <p:cxnSp>
          <p:nvCxnSpPr>
            <p:cNvPr id="41" name="Прямая соединительная линия 40"/>
            <p:cNvCxnSpPr/>
            <p:nvPr/>
          </p:nvCxnSpPr>
          <p:spPr>
            <a:xfrm rot="5400000">
              <a:off x="7108843" y="2178041"/>
              <a:ext cx="214314" cy="1588"/>
            </a:xfrm>
            <a:prstGeom prst="line">
              <a:avLst/>
            </a:prstGeom>
            <a:noFill/>
            <a:ln w="38100" cap="flat" cmpd="sng" algn="ctr">
              <a:solidFill>
                <a:srgbClr val="FEB80A">
                  <a:lumMod val="50000"/>
                </a:srgbClr>
              </a:solidFill>
              <a:prstDash val="solid"/>
            </a:ln>
            <a:effectLst/>
          </p:spPr>
        </p:cxnSp>
      </p:grpSp>
    </p:spTree>
    <p:extLst>
      <p:ext uri="{BB962C8B-B14F-4D97-AF65-F5344CB8AC3E}">
        <p14:creationId xmlns:p14="http://schemas.microsoft.com/office/powerpoint/2010/main" val="331449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4612" y="601128"/>
            <a:ext cx="3357586" cy="369332"/>
          </a:xfrm>
          <a:prstGeom prst="rect">
            <a:avLst/>
          </a:prstGeom>
          <a:solidFill>
            <a:sysClr val="window" lastClr="FFFFFF"/>
          </a:solidFill>
          <a:effectLst>
            <a:softEdge rad="3175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Межбюджетные трансферты</a:t>
            </a:r>
          </a:p>
        </p:txBody>
      </p:sp>
      <p:sp>
        <p:nvSpPr>
          <p:cNvPr id="3" name="TextBox 2"/>
          <p:cNvSpPr txBox="1"/>
          <p:nvPr/>
        </p:nvSpPr>
        <p:spPr>
          <a:xfrm>
            <a:off x="323528" y="970460"/>
            <a:ext cx="8572560" cy="830997"/>
          </a:xfrm>
          <a:prstGeom prst="rect">
            <a:avLst/>
          </a:prstGeom>
          <a:gradFill flip="none" rotWithShape="1">
            <a:gsLst>
              <a:gs pos="0">
                <a:srgbClr val="7FD13B">
                  <a:tint val="66000"/>
                  <a:satMod val="160000"/>
                </a:srgbClr>
              </a:gs>
              <a:gs pos="50000">
                <a:srgbClr val="7FD13B">
                  <a:tint val="44500"/>
                  <a:satMod val="160000"/>
                </a:srgbClr>
              </a:gs>
              <a:gs pos="100000">
                <a:srgbClr val="7FD13B">
                  <a:tint val="23500"/>
                  <a:satMod val="160000"/>
                </a:srgbClr>
              </a:gs>
            </a:gsLst>
            <a:lin ang="5400000" scaled="1"/>
            <a:tileRect/>
          </a:gra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Межбюджетные трансферты </a:t>
            </a:r>
            <a:r>
              <a:rPr kumimoji="0" lang="ru-RU" sz="16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(статья 6 Бюджетного кодекса Российской Федерации)</a:t>
            </a:r>
            <a:endParaRPr kumimoji="0" lang="ru-RU" sz="16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grpSp>
        <p:nvGrpSpPr>
          <p:cNvPr id="4" name="Группа 39"/>
          <p:cNvGrpSpPr>
            <a:grpSpLocks/>
          </p:cNvGrpSpPr>
          <p:nvPr/>
        </p:nvGrpSpPr>
        <p:grpSpPr bwMode="auto">
          <a:xfrm>
            <a:off x="1369448" y="1853970"/>
            <a:ext cx="6480720" cy="648072"/>
            <a:chOff x="1140594" y="3214686"/>
            <a:chExt cx="2431274" cy="1143802"/>
          </a:xfrm>
          <a:effectLst>
            <a:glow rad="139700">
              <a:sysClr val="window" lastClr="FFFFFF">
                <a:alpha val="40000"/>
              </a:sysClr>
            </a:glow>
          </a:effectLst>
        </p:grpSpPr>
        <p:cxnSp>
          <p:nvCxnSpPr>
            <p:cNvPr id="5" name="Прямая соединительная линия 4"/>
            <p:cNvCxnSpPr/>
            <p:nvPr/>
          </p:nvCxnSpPr>
          <p:spPr>
            <a:xfrm>
              <a:off x="1142181" y="3857414"/>
              <a:ext cx="2428100" cy="2114"/>
            </a:xfrm>
            <a:prstGeom prst="line">
              <a:avLst/>
            </a:prstGeom>
            <a:noFill/>
            <a:ln w="38100" cap="flat" cmpd="sng" algn="ctr">
              <a:solidFill>
                <a:srgbClr val="FEB80A">
                  <a:lumMod val="50000"/>
                </a:srgbClr>
              </a:solidFill>
              <a:prstDash val="sysDot"/>
            </a:ln>
            <a:effectLst/>
          </p:spPr>
        </p:cxnSp>
        <p:cxnSp>
          <p:nvCxnSpPr>
            <p:cNvPr id="6" name="Прямая соединительная линия 5"/>
            <p:cNvCxnSpPr/>
            <p:nvPr/>
          </p:nvCxnSpPr>
          <p:spPr>
            <a:xfrm rot="5400000" flipH="1" flipV="1">
              <a:off x="2034340" y="3538165"/>
              <a:ext cx="646957" cy="0"/>
            </a:xfrm>
            <a:prstGeom prst="line">
              <a:avLst/>
            </a:prstGeom>
            <a:noFill/>
            <a:ln w="38100" cap="flat" cmpd="sng" algn="ctr">
              <a:solidFill>
                <a:srgbClr val="FEB80A">
                  <a:lumMod val="50000"/>
                </a:srgbClr>
              </a:solidFill>
              <a:prstDash val="sysDot"/>
            </a:ln>
            <a:effectLst/>
          </p:spPr>
        </p:cxnSp>
        <p:cxnSp>
          <p:nvCxnSpPr>
            <p:cNvPr id="7" name="Прямая соединительная линия 6"/>
            <p:cNvCxnSpPr/>
            <p:nvPr/>
          </p:nvCxnSpPr>
          <p:spPr>
            <a:xfrm rot="5400000" flipH="1" flipV="1">
              <a:off x="890850" y="4107158"/>
              <a:ext cx="501074" cy="1587"/>
            </a:xfrm>
            <a:prstGeom prst="line">
              <a:avLst/>
            </a:prstGeom>
            <a:noFill/>
            <a:ln w="38100" cap="flat" cmpd="sng" algn="ctr">
              <a:solidFill>
                <a:srgbClr val="FEB80A">
                  <a:lumMod val="50000"/>
                </a:srgbClr>
              </a:solidFill>
              <a:prstDash val="sysDot"/>
              <a:headEnd type="triangle" w="med" len="med"/>
              <a:tailEnd type="none" w="med" len="med"/>
            </a:ln>
            <a:effectLst/>
          </p:spPr>
        </p:cxnSp>
        <p:cxnSp>
          <p:nvCxnSpPr>
            <p:cNvPr id="8" name="Прямая соединительная линия 7"/>
            <p:cNvCxnSpPr/>
            <p:nvPr/>
          </p:nvCxnSpPr>
          <p:spPr>
            <a:xfrm rot="5400000" flipH="1" flipV="1">
              <a:off x="2106487" y="4107158"/>
              <a:ext cx="501074" cy="1587"/>
            </a:xfrm>
            <a:prstGeom prst="line">
              <a:avLst/>
            </a:prstGeom>
            <a:noFill/>
            <a:ln w="38100" cap="flat" cmpd="sng" algn="ctr">
              <a:solidFill>
                <a:srgbClr val="FEB80A">
                  <a:lumMod val="50000"/>
                </a:srgbClr>
              </a:solidFill>
              <a:prstDash val="sysDot"/>
              <a:headEnd type="triangle" w="med" len="med"/>
              <a:tailEnd type="none" w="med" len="med"/>
            </a:ln>
            <a:effectLst/>
          </p:spPr>
        </p:cxnSp>
        <p:cxnSp>
          <p:nvCxnSpPr>
            <p:cNvPr id="9" name="Прямая соединительная линия 8"/>
            <p:cNvCxnSpPr/>
            <p:nvPr/>
          </p:nvCxnSpPr>
          <p:spPr>
            <a:xfrm rot="5400000" flipH="1" flipV="1">
              <a:off x="3320538" y="4107158"/>
              <a:ext cx="501074" cy="1586"/>
            </a:xfrm>
            <a:prstGeom prst="line">
              <a:avLst/>
            </a:prstGeom>
            <a:noFill/>
            <a:ln w="38100" cap="flat" cmpd="sng" algn="ctr">
              <a:solidFill>
                <a:srgbClr val="FEB80A">
                  <a:lumMod val="50000"/>
                </a:srgbClr>
              </a:solidFill>
              <a:prstDash val="sysDot"/>
              <a:headEnd type="triangle" w="med" len="med"/>
              <a:tailEnd type="none" w="med" len="med"/>
            </a:ln>
            <a:effectLst/>
          </p:spPr>
        </p:cxnSp>
      </p:grpSp>
      <p:sp>
        <p:nvSpPr>
          <p:cNvPr id="10" name="TextBox 9"/>
          <p:cNvSpPr txBox="1"/>
          <p:nvPr/>
        </p:nvSpPr>
        <p:spPr>
          <a:xfrm>
            <a:off x="683568" y="2502042"/>
            <a:ext cx="1428760" cy="400110"/>
          </a:xfrm>
          <a:prstGeom prst="rect">
            <a:avLst/>
          </a:prstGeom>
          <a:solidFill>
            <a:srgbClr val="EA157A">
              <a:lumMod val="75000"/>
            </a:srgbClr>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Дотации</a:t>
            </a:r>
            <a:r>
              <a:rPr kumimoji="0" lang="ru-RU" sz="2000" b="0" i="0" u="none" strike="noStrike" kern="0" cap="none" spc="0" normalizeH="0" baseline="0" noProof="0" dirty="0" smtClean="0">
                <a:ln>
                  <a:noFill/>
                </a:ln>
                <a:solidFill>
                  <a:sysClr val="window" lastClr="FFFFFF"/>
                </a:solidFill>
                <a:effectLst/>
                <a:uLnTx/>
                <a:uFillTx/>
                <a:latin typeface="Times New Roman"/>
                <a:ea typeface="+mn-ea"/>
                <a:cs typeface="+mn-cs"/>
              </a:rPr>
              <a:t> </a:t>
            </a:r>
            <a:endParaRPr kumimoji="0" lang="ru-RU" sz="2000" b="0" i="0" u="none" strike="noStrike" kern="0" cap="none" spc="0" normalizeH="0" baseline="0" noProof="0" dirty="0">
              <a:ln>
                <a:noFill/>
              </a:ln>
              <a:solidFill>
                <a:sysClr val="window" lastClr="FFFFFF"/>
              </a:solidFill>
              <a:effectLst/>
              <a:uLnTx/>
              <a:uFillTx/>
              <a:latin typeface="Times New Roman"/>
              <a:ea typeface="+mn-ea"/>
              <a:cs typeface="+mn-cs"/>
            </a:endParaRPr>
          </a:p>
        </p:txBody>
      </p:sp>
      <p:sp>
        <p:nvSpPr>
          <p:cNvPr id="11" name="TextBox 10"/>
          <p:cNvSpPr txBox="1"/>
          <p:nvPr/>
        </p:nvSpPr>
        <p:spPr>
          <a:xfrm>
            <a:off x="3923928" y="2502042"/>
            <a:ext cx="1500198" cy="400110"/>
          </a:xfrm>
          <a:prstGeom prst="rect">
            <a:avLst/>
          </a:prstGeom>
          <a:solidFill>
            <a:srgbClr val="EA157A">
              <a:lumMod val="75000"/>
            </a:srgbClr>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Субвенции</a:t>
            </a:r>
            <a:r>
              <a:rPr kumimoji="0" lang="ru-RU" sz="1800" b="1"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 </a:t>
            </a:r>
            <a:endParaRPr kumimoji="0" lang="ru-RU" sz="1800" b="1" i="0" u="none" strike="noStrike" kern="0" cap="none" spc="0" normalizeH="0" baseline="0" noProof="0" dirty="0">
              <a:ln>
                <a:noFill/>
              </a:ln>
              <a:solidFill>
                <a:sysClr val="window" lastClr="FFFFFF"/>
              </a:solidFill>
              <a:effectLst/>
              <a:uLnTx/>
              <a:uFillTx/>
              <a:latin typeface="Times New Roman" pitchFamily="18" charset="0"/>
              <a:ea typeface="+mn-ea"/>
              <a:cs typeface="Times New Roman" pitchFamily="18" charset="0"/>
            </a:endParaRPr>
          </a:p>
        </p:txBody>
      </p:sp>
      <p:sp>
        <p:nvSpPr>
          <p:cNvPr id="12" name="TextBox 11"/>
          <p:cNvSpPr txBox="1"/>
          <p:nvPr/>
        </p:nvSpPr>
        <p:spPr>
          <a:xfrm>
            <a:off x="7131557" y="2502042"/>
            <a:ext cx="1428760" cy="400110"/>
          </a:xfrm>
          <a:prstGeom prst="rect">
            <a:avLst/>
          </a:prstGeom>
          <a:solidFill>
            <a:srgbClr val="EA157A">
              <a:lumMod val="75000"/>
            </a:srgbClr>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rPr>
              <a:t>Субсидии</a:t>
            </a:r>
          </a:p>
        </p:txBody>
      </p:sp>
      <p:sp>
        <p:nvSpPr>
          <p:cNvPr id="13" name="Прямоугольник 12"/>
          <p:cNvSpPr/>
          <p:nvPr/>
        </p:nvSpPr>
        <p:spPr>
          <a:xfrm>
            <a:off x="136043" y="3536717"/>
            <a:ext cx="1643074" cy="2556580"/>
          </a:xfrm>
          <a:prstGeom prst="rect">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2700000" scaled="1"/>
            <a:tileRect/>
          </a:gradFill>
          <a:ln w="28575" cap="flat" cmpd="sng" algn="ctr">
            <a:solidFill>
              <a:srgbClr val="FEB80A">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 lastClr="FFFFFF"/>
                </a:solidFill>
                <a:effectLst/>
                <a:uLnTx/>
                <a:uFillTx/>
                <a:latin typeface="Times New Roman"/>
                <a:ea typeface="+mn-ea"/>
                <a:cs typeface="+mn-cs"/>
              </a:rPr>
              <a:t>На выравнивание  бюджетной  обеспеченности</a:t>
            </a:r>
          </a:p>
        </p:txBody>
      </p:sp>
      <p:sp>
        <p:nvSpPr>
          <p:cNvPr id="14" name="Прямоугольник 13"/>
          <p:cNvSpPr/>
          <p:nvPr/>
        </p:nvSpPr>
        <p:spPr>
          <a:xfrm>
            <a:off x="1979712" y="3572595"/>
            <a:ext cx="1440160" cy="2520702"/>
          </a:xfrm>
          <a:prstGeom prst="rect">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2700000" scaled="1"/>
            <a:tileRect/>
          </a:gradFill>
          <a:ln w="28575" cap="flat" cmpd="sng" algn="ctr">
            <a:solidFill>
              <a:srgbClr val="FEB80A">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 lastClr="FFFFFF"/>
                </a:solidFill>
                <a:effectLst/>
                <a:uLnTx/>
                <a:uFillTx/>
                <a:latin typeface="Times New Roman"/>
                <a:ea typeface="+mn-ea"/>
                <a:cs typeface="+mn-cs"/>
              </a:rPr>
              <a:t>На поддержку мер по обеспечению сбаланси –рованности бюджетов</a:t>
            </a:r>
          </a:p>
        </p:txBody>
      </p:sp>
      <p:sp>
        <p:nvSpPr>
          <p:cNvPr id="15" name="Прямоугольник 14"/>
          <p:cNvSpPr/>
          <p:nvPr/>
        </p:nvSpPr>
        <p:spPr>
          <a:xfrm>
            <a:off x="3635896" y="3590797"/>
            <a:ext cx="2214578" cy="2502499"/>
          </a:xfrm>
          <a:prstGeom prst="rect">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2700000" scaled="1"/>
            <a:tileRect/>
          </a:gradFill>
          <a:ln w="28575" cap="flat" cmpd="sng" algn="ctr">
            <a:solidFill>
              <a:srgbClr val="FEB80A">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 lastClr="FFFFFF"/>
                </a:solidFill>
                <a:effectLst/>
                <a:uLnTx/>
                <a:uFillTx/>
                <a:latin typeface="Times New Roman"/>
                <a:ea typeface="+mn-ea"/>
              </a:rPr>
              <a:t>Предоставляются на финансирование "переданных" другим публично-правовым образованиям полномочий</a:t>
            </a:r>
            <a:endParaRPr kumimoji="0" lang="ru-RU" sz="1600" b="0"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endParaRPr>
          </a:p>
        </p:txBody>
      </p:sp>
      <p:sp>
        <p:nvSpPr>
          <p:cNvPr id="16" name="Прямоугольник 15"/>
          <p:cNvSpPr/>
          <p:nvPr/>
        </p:nvSpPr>
        <p:spPr>
          <a:xfrm>
            <a:off x="6787310" y="3590798"/>
            <a:ext cx="2143140" cy="2502498"/>
          </a:xfrm>
          <a:prstGeom prst="rect">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2700000" scaled="1"/>
            <a:tileRect/>
          </a:gradFill>
          <a:ln w="28575" cap="flat" cmpd="sng" algn="ctr">
            <a:solidFill>
              <a:srgbClr val="FEB80A">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 lastClr="FFFFFF"/>
                </a:solidFill>
                <a:effectLst/>
                <a:uLnTx/>
                <a:uFillTx/>
                <a:latin typeface="Times New Roman"/>
                <a:ea typeface="+mn-ea"/>
                <a:cs typeface="+mn-cs"/>
              </a:rPr>
              <a:t>Предоставляются на условиях долевого софинансирования расходов других бюджетов</a:t>
            </a:r>
          </a:p>
        </p:txBody>
      </p:sp>
      <p:cxnSp>
        <p:nvCxnSpPr>
          <p:cNvPr id="17" name="Прямая со стрелкой 16"/>
          <p:cNvCxnSpPr/>
          <p:nvPr/>
        </p:nvCxnSpPr>
        <p:spPr>
          <a:xfrm flipH="1">
            <a:off x="723127" y="2920326"/>
            <a:ext cx="468907" cy="608002"/>
          </a:xfrm>
          <a:prstGeom prst="straightConnector1">
            <a:avLst/>
          </a:prstGeom>
          <a:noFill/>
          <a:ln w="28575" cap="flat" cmpd="sng" algn="ctr">
            <a:solidFill>
              <a:srgbClr val="FEB80A">
                <a:lumMod val="50000"/>
              </a:srgbClr>
            </a:solidFill>
            <a:prstDash val="solid"/>
            <a:tailEnd type="arrow"/>
          </a:ln>
          <a:effectLst/>
        </p:spPr>
      </p:cxnSp>
      <p:cxnSp>
        <p:nvCxnSpPr>
          <p:cNvPr id="18" name="Прямая со стрелкой 17"/>
          <p:cNvCxnSpPr/>
          <p:nvPr/>
        </p:nvCxnSpPr>
        <p:spPr>
          <a:xfrm>
            <a:off x="1192034" y="2928715"/>
            <a:ext cx="1333003" cy="608002"/>
          </a:xfrm>
          <a:prstGeom prst="straightConnector1">
            <a:avLst/>
          </a:prstGeom>
          <a:noFill/>
          <a:ln w="28575" cap="flat" cmpd="sng" algn="ctr">
            <a:solidFill>
              <a:srgbClr val="FEB80A">
                <a:lumMod val="50000"/>
              </a:srgbClr>
            </a:solidFill>
            <a:prstDash val="solid"/>
            <a:tailEnd type="arrow"/>
          </a:ln>
          <a:effectLst/>
        </p:spPr>
      </p:cxnSp>
      <p:cxnSp>
        <p:nvCxnSpPr>
          <p:cNvPr id="19" name="Прямая со стрелкой 18"/>
          <p:cNvCxnSpPr/>
          <p:nvPr/>
        </p:nvCxnSpPr>
        <p:spPr>
          <a:xfrm>
            <a:off x="4660240" y="2928715"/>
            <a:ext cx="13787" cy="643880"/>
          </a:xfrm>
          <a:prstGeom prst="straightConnector1">
            <a:avLst/>
          </a:prstGeom>
          <a:noFill/>
          <a:ln w="28575" cap="flat" cmpd="sng" algn="ctr">
            <a:solidFill>
              <a:srgbClr val="FEB80A">
                <a:lumMod val="50000"/>
              </a:srgbClr>
            </a:solidFill>
            <a:prstDash val="solid"/>
            <a:tailEnd type="arrow"/>
          </a:ln>
          <a:effectLst/>
        </p:spPr>
      </p:cxnSp>
      <p:cxnSp>
        <p:nvCxnSpPr>
          <p:cNvPr id="20" name="Прямая со стрелкой 19"/>
          <p:cNvCxnSpPr/>
          <p:nvPr/>
        </p:nvCxnSpPr>
        <p:spPr>
          <a:xfrm>
            <a:off x="7885956" y="2920326"/>
            <a:ext cx="1" cy="652269"/>
          </a:xfrm>
          <a:prstGeom prst="straightConnector1">
            <a:avLst/>
          </a:prstGeom>
          <a:noFill/>
          <a:ln w="28575" cap="flat" cmpd="sng" algn="ctr">
            <a:solidFill>
              <a:srgbClr val="FEB80A">
                <a:lumMod val="50000"/>
              </a:srgbClr>
            </a:solidFill>
            <a:prstDash val="solid"/>
            <a:tailEnd type="arrow"/>
          </a:ln>
          <a:effectLst/>
        </p:spPr>
      </p:cxnSp>
    </p:spTree>
    <p:extLst>
      <p:ext uri="{BB962C8B-B14F-4D97-AF65-F5344CB8AC3E}">
        <p14:creationId xmlns:p14="http://schemas.microsoft.com/office/powerpoint/2010/main" val="3466418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692694"/>
            <a:ext cx="8136904" cy="646331"/>
          </a:xfrm>
          <a:prstGeom prst="rect">
            <a:avLst/>
          </a:prstGeom>
          <a:noFill/>
        </p:spPr>
        <p:txBody>
          <a:bodyPr wrap="square" rtlCol="0">
            <a:spAutoFit/>
          </a:bodyPr>
          <a:lstStyle/>
          <a:p>
            <a:pPr algn="ctr"/>
            <a:r>
              <a:rPr lang="ru-RU" b="1" dirty="0" smtClean="0">
                <a:solidFill>
                  <a:srgbClr val="00B050"/>
                </a:solidFill>
                <a:latin typeface="Times New Roman" panose="02020603050405020304" pitchFamily="18" charset="0"/>
                <a:cs typeface="Times New Roman" panose="02020603050405020304" pitchFamily="18" charset="0"/>
              </a:rPr>
              <a:t>Параметры бюджета </a:t>
            </a:r>
            <a:r>
              <a:rPr lang="ru-RU" b="1" dirty="0">
                <a:solidFill>
                  <a:srgbClr val="00B050"/>
                </a:solidFill>
                <a:latin typeface="Times New Roman" panose="02020603050405020304" pitchFamily="18" charset="0"/>
                <a:cs typeface="Times New Roman" panose="02020603050405020304" pitchFamily="18" charset="0"/>
              </a:rPr>
              <a:t>городского округа город </a:t>
            </a:r>
            <a:r>
              <a:rPr lang="ru-RU" b="1" dirty="0" smtClean="0">
                <a:solidFill>
                  <a:srgbClr val="00B050"/>
                </a:solidFill>
                <a:latin typeface="Times New Roman" panose="02020603050405020304" pitchFamily="18" charset="0"/>
                <a:cs typeface="Times New Roman" panose="02020603050405020304" pitchFamily="18" charset="0"/>
              </a:rPr>
              <a:t>Рыбинск</a:t>
            </a:r>
          </a:p>
          <a:p>
            <a:pPr algn="ctr"/>
            <a:r>
              <a:rPr lang="ru-RU" b="1" dirty="0" smtClean="0">
                <a:solidFill>
                  <a:srgbClr val="00B050"/>
                </a:solidFill>
                <a:latin typeface="Times New Roman" panose="02020603050405020304" pitchFamily="18" charset="0"/>
                <a:cs typeface="Times New Roman" panose="02020603050405020304" pitchFamily="18" charset="0"/>
              </a:rPr>
              <a:t> </a:t>
            </a:r>
            <a:r>
              <a:rPr lang="ru-RU" b="1" dirty="0">
                <a:solidFill>
                  <a:srgbClr val="00B050"/>
                </a:solidFill>
                <a:latin typeface="Times New Roman" panose="02020603050405020304" pitchFamily="18" charset="0"/>
                <a:cs typeface="Times New Roman" panose="02020603050405020304" pitchFamily="18" charset="0"/>
              </a:rPr>
              <a:t>на </a:t>
            </a:r>
            <a:r>
              <a:rPr lang="ru-RU" b="1" dirty="0" smtClean="0">
                <a:solidFill>
                  <a:srgbClr val="00B050"/>
                </a:solidFill>
                <a:latin typeface="Times New Roman" panose="02020603050405020304" pitchFamily="18" charset="0"/>
                <a:cs typeface="Times New Roman" panose="02020603050405020304" pitchFamily="18" charset="0"/>
              </a:rPr>
              <a:t>2017 год и плановый период 2018-2019 годов (млн. руб.)</a:t>
            </a:r>
            <a:endParaRPr lang="ru-RU" b="1" dirty="0">
              <a:solidFill>
                <a:srgbClr val="00B050"/>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974287975"/>
              </p:ext>
            </p:extLst>
          </p:nvPr>
        </p:nvGraphicFramePr>
        <p:xfrm>
          <a:off x="107504" y="1412776"/>
          <a:ext cx="8928991" cy="5040560"/>
        </p:xfrm>
        <a:graphic>
          <a:graphicData uri="http://schemas.openxmlformats.org/drawingml/2006/table">
            <a:tbl>
              <a:tblPr/>
              <a:tblGrid>
                <a:gridCol w="3316961"/>
                <a:gridCol w="1960022"/>
                <a:gridCol w="1809252"/>
                <a:gridCol w="1842756"/>
              </a:tblGrid>
              <a:tr h="99147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2017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2018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2019 </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7867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a:solidFill>
                            <a:srgbClr val="000000"/>
                          </a:solidFill>
                          <a:effectLst/>
                          <a:latin typeface="Times New Roman" panose="02020603050405020304" pitchFamily="18" charset="0"/>
                          <a:cs typeface="Times New Roman" panose="02020603050405020304" pitchFamily="18" charset="0"/>
                        </a:rPr>
                        <a:t>Доходы всего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4 415,2</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4 204,8</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4 135,0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76000"/>
                      </a:srgbClr>
                    </a:solidFill>
                  </a:tcPr>
                </a:tc>
              </a:tr>
              <a:tr h="73714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собственные доходы</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a:solidFill>
                            <a:srgbClr val="000000"/>
                          </a:solidFill>
                          <a:effectLst/>
                          <a:latin typeface="Times New Roman" panose="02020603050405020304" pitchFamily="18" charset="0"/>
                          <a:cs typeface="Times New Roman" panose="02020603050405020304" pitchFamily="18" charset="0"/>
                        </a:rPr>
                        <a:t>1 </a:t>
                      </a:r>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679,0</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1 539,0</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1 601,0</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7867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1800" b="1" i="0" u="none" strike="noStrike" dirty="0" smtClean="0">
                          <a:solidFill>
                            <a:srgbClr val="000000"/>
                          </a:solidFill>
                          <a:effectLst/>
                          <a:latin typeface="Times New Roman" panose="02020603050405020304" pitchFamily="18" charset="0"/>
                          <a:cs typeface="Times New Roman" panose="02020603050405020304" pitchFamily="18" charset="0"/>
                        </a:rPr>
                        <a:t>Безвозмездные поступления</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2 736,2</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2 665,8</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000" b="1" i="1" u="none" strike="noStrike" dirty="0" smtClean="0">
                          <a:solidFill>
                            <a:srgbClr val="000000"/>
                          </a:solidFill>
                          <a:effectLst/>
                          <a:latin typeface="Times New Roman" panose="02020603050405020304" pitchFamily="18" charset="0"/>
                          <a:cs typeface="Times New Roman" panose="02020603050405020304" pitchFamily="18" charset="0"/>
                        </a:rPr>
                        <a:t>2 534,0</a:t>
                      </a:r>
                      <a:endParaRPr lang="ru-RU"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9561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a:solidFill>
                            <a:srgbClr val="000000"/>
                          </a:solidFill>
                          <a:effectLst/>
                          <a:latin typeface="Times New Roman" panose="02020603050405020304" pitchFamily="18" charset="0"/>
                          <a:cs typeface="Times New Roman" panose="02020603050405020304" pitchFamily="18" charset="0"/>
                        </a:rPr>
                        <a:t>Расходы всего</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4 415,2</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4 154,8</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4 085,0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85000"/>
                      </a:srgbClr>
                    </a:solidFill>
                  </a:tcPr>
                </a:tc>
              </a:tr>
              <a:tr h="105899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Превышение доходов над расходами</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50,0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50,0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55000"/>
                      </a:srgbClr>
                    </a:solidFill>
                  </a:tcPr>
                </a:tc>
              </a:tr>
            </a:tbl>
          </a:graphicData>
        </a:graphic>
      </p:graphicFrame>
    </p:spTree>
    <p:extLst>
      <p:ext uri="{BB962C8B-B14F-4D97-AF65-F5344CB8AC3E}">
        <p14:creationId xmlns:p14="http://schemas.microsoft.com/office/powerpoint/2010/main" val="14424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04056"/>
          </a:xfrm>
        </p:spPr>
        <p:txBody>
          <a:bodyPr>
            <a:normAutofit fontScale="90000"/>
          </a:bodyPr>
          <a:lstStyle/>
          <a:p>
            <a:r>
              <a:rPr lang="ru-RU" sz="1800" b="1" dirty="0" smtClean="0">
                <a:solidFill>
                  <a:srgbClr val="00B050"/>
                </a:solidFill>
                <a:latin typeface="Times New Roman" pitchFamily="18" charset="0"/>
                <a:cs typeface="Times New Roman" pitchFamily="18" charset="0"/>
              </a:rPr>
              <a:t>                Особенности </a:t>
            </a:r>
            <a:r>
              <a:rPr lang="ru-RU" sz="1800" b="1" dirty="0">
                <a:solidFill>
                  <a:srgbClr val="00B050"/>
                </a:solidFill>
                <a:latin typeface="Times New Roman" pitchFamily="18" charset="0"/>
                <a:cs typeface="Times New Roman" pitchFamily="18" charset="0"/>
              </a:rPr>
              <a:t>формирования доходной части бюджета</a:t>
            </a:r>
            <a:br>
              <a:rPr lang="ru-RU" sz="1800" b="1" dirty="0">
                <a:solidFill>
                  <a:srgbClr val="00B050"/>
                </a:solidFill>
                <a:latin typeface="Times New Roman" pitchFamily="18" charset="0"/>
                <a:cs typeface="Times New Roman" pitchFamily="18" charset="0"/>
              </a:rPr>
            </a:br>
            <a:endParaRPr lang="ru-RU" sz="1800" b="1" dirty="0">
              <a:solidFill>
                <a:srgbClr val="00B050"/>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stretch>
            <a:fillRect/>
          </a:stretch>
        </p:blipFill>
        <p:spPr>
          <a:xfrm>
            <a:off x="645462" y="4409273"/>
            <a:ext cx="737616" cy="920496"/>
          </a:xfrm>
          <a:prstGeom prst="rect">
            <a:avLst/>
          </a:prstGeom>
        </p:spPr>
      </p:pic>
      <p:pic>
        <p:nvPicPr>
          <p:cNvPr id="5" name="Рисунок 4"/>
          <p:cNvPicPr>
            <a:picLocks noChangeAspect="1"/>
          </p:cNvPicPr>
          <p:nvPr/>
        </p:nvPicPr>
        <p:blipFill>
          <a:blip r:embed="rId2"/>
          <a:stretch>
            <a:fillRect/>
          </a:stretch>
        </p:blipFill>
        <p:spPr>
          <a:xfrm>
            <a:off x="615696" y="1078992"/>
            <a:ext cx="737616" cy="920496"/>
          </a:xfrm>
          <a:prstGeom prst="rect">
            <a:avLst/>
          </a:prstGeom>
        </p:spPr>
      </p:pic>
      <p:pic>
        <p:nvPicPr>
          <p:cNvPr id="6" name="Рисунок 5"/>
          <p:cNvPicPr>
            <a:picLocks noChangeAspect="1"/>
          </p:cNvPicPr>
          <p:nvPr/>
        </p:nvPicPr>
        <p:blipFill>
          <a:blip r:embed="rId2"/>
          <a:stretch>
            <a:fillRect/>
          </a:stretch>
        </p:blipFill>
        <p:spPr>
          <a:xfrm>
            <a:off x="615696" y="2157984"/>
            <a:ext cx="737616" cy="920496"/>
          </a:xfrm>
          <a:prstGeom prst="rect">
            <a:avLst/>
          </a:prstGeom>
        </p:spPr>
      </p:pic>
      <p:pic>
        <p:nvPicPr>
          <p:cNvPr id="7" name="Рисунок 6"/>
          <p:cNvPicPr>
            <a:picLocks noChangeAspect="1"/>
          </p:cNvPicPr>
          <p:nvPr/>
        </p:nvPicPr>
        <p:blipFill>
          <a:blip r:embed="rId2"/>
          <a:stretch>
            <a:fillRect/>
          </a:stretch>
        </p:blipFill>
        <p:spPr>
          <a:xfrm>
            <a:off x="615696" y="3356992"/>
            <a:ext cx="737616" cy="920496"/>
          </a:xfrm>
          <a:prstGeom prst="rect">
            <a:avLst/>
          </a:prstGeom>
        </p:spPr>
      </p:pic>
      <p:pic>
        <p:nvPicPr>
          <p:cNvPr id="8" name="Рисунок 7"/>
          <p:cNvPicPr>
            <a:picLocks noChangeAspect="1"/>
          </p:cNvPicPr>
          <p:nvPr/>
        </p:nvPicPr>
        <p:blipFill>
          <a:blip r:embed="rId2"/>
          <a:stretch>
            <a:fillRect/>
          </a:stretch>
        </p:blipFill>
        <p:spPr>
          <a:xfrm>
            <a:off x="645462" y="5528664"/>
            <a:ext cx="737616" cy="920496"/>
          </a:xfrm>
          <a:prstGeom prst="rect">
            <a:avLst/>
          </a:prstGeom>
        </p:spPr>
      </p:pic>
      <p:sp>
        <p:nvSpPr>
          <p:cNvPr id="9" name="Прямоугольник 8"/>
          <p:cNvSpPr/>
          <p:nvPr/>
        </p:nvSpPr>
        <p:spPr>
          <a:xfrm>
            <a:off x="1700022" y="1227230"/>
            <a:ext cx="6797040" cy="617594"/>
          </a:xfrm>
          <a:prstGeom prst="rect">
            <a:avLst/>
          </a:prstGeom>
          <a:solidFill>
            <a:srgbClr val="FDD9B8"/>
          </a:solidFill>
          <a:scene3d>
            <a:camera prst="orthographicFront"/>
            <a:lightRig rig="threePt" dir="t"/>
          </a:scene3d>
          <a:sp3d>
            <a:bevelT w="254000" h="190500"/>
          </a:sp3d>
        </p:spPr>
        <p:txBody>
          <a:bodyPr wrap="none" lIns="0" tIns="0" rIns="0" bIns="0">
            <a:noAutofit/>
          </a:bodyPr>
          <a:lstStyle/>
          <a:p>
            <a:pPr indent="0" algn="ctr">
              <a:spcBef>
                <a:spcPts val="3150"/>
              </a:spcBef>
            </a:pPr>
            <a:r>
              <a:rPr lang="ru" sz="1600" b="1" dirty="0" smtClean="0">
                <a:solidFill>
                  <a:schemeClr val="accent3">
                    <a:lumMod val="50000"/>
                  </a:schemeClr>
                </a:solidFill>
                <a:latin typeface="Times New Roman" pitchFamily="18" charset="0"/>
                <a:cs typeface="Times New Roman" pitchFamily="18" charset="0"/>
              </a:rPr>
              <a:t>Прогноз </a:t>
            </a:r>
            <a:r>
              <a:rPr lang="ru" sz="1600" b="1" dirty="0">
                <a:solidFill>
                  <a:schemeClr val="accent3">
                    <a:lumMod val="50000"/>
                  </a:schemeClr>
                </a:solidFill>
                <a:latin typeface="Times New Roman" pitchFamily="18" charset="0"/>
                <a:cs typeface="Times New Roman" pitchFamily="18" charset="0"/>
              </a:rPr>
              <a:t>социально-экономического</a:t>
            </a:r>
            <a:r>
              <a:rPr sz="1600" dirty="0">
                <a:solidFill>
                  <a:schemeClr val="accent3">
                    <a:lumMod val="50000"/>
                  </a:schemeClr>
                </a:solidFill>
                <a:latin typeface="Times New Roman" pitchFamily="18" charset="0"/>
                <a:cs typeface="Times New Roman" pitchFamily="18" charset="0"/>
              </a:rPr>
              <a:t/>
            </a:r>
            <a:br>
              <a:rPr sz="1600" dirty="0">
                <a:solidFill>
                  <a:schemeClr val="accent3">
                    <a:lumMod val="50000"/>
                  </a:schemeClr>
                </a:solidFill>
                <a:latin typeface="Times New Roman" pitchFamily="18" charset="0"/>
                <a:cs typeface="Times New Roman" pitchFamily="18" charset="0"/>
              </a:rPr>
            </a:br>
            <a:r>
              <a:rPr lang="ru" sz="1600" b="1" dirty="0">
                <a:solidFill>
                  <a:schemeClr val="accent3">
                    <a:lumMod val="50000"/>
                  </a:schemeClr>
                </a:solidFill>
                <a:latin typeface="Times New Roman" pitchFamily="18" charset="0"/>
                <a:cs typeface="Times New Roman" pitchFamily="18" charset="0"/>
              </a:rPr>
              <a:t>развития </a:t>
            </a:r>
            <a:r>
              <a:rPr lang="ru" sz="1600" b="1" dirty="0" smtClean="0">
                <a:solidFill>
                  <a:schemeClr val="accent3">
                    <a:lumMod val="50000"/>
                  </a:schemeClr>
                </a:solidFill>
                <a:latin typeface="Times New Roman" pitchFamily="18" charset="0"/>
                <a:cs typeface="Times New Roman" pitchFamily="18" charset="0"/>
              </a:rPr>
              <a:t>городского округа город Рыбинск</a:t>
            </a:r>
            <a:endParaRPr lang="ru" sz="1600" b="1" dirty="0">
              <a:solidFill>
                <a:schemeClr val="accent3">
                  <a:lumMod val="50000"/>
                </a:schemeClr>
              </a:solidFill>
              <a:latin typeface="Times New Roman" pitchFamily="18" charset="0"/>
              <a:cs typeface="Times New Roman" pitchFamily="18" charset="0"/>
            </a:endParaRPr>
          </a:p>
        </p:txBody>
      </p:sp>
      <p:sp>
        <p:nvSpPr>
          <p:cNvPr id="10" name="Прямоугольник 9"/>
          <p:cNvSpPr/>
          <p:nvPr/>
        </p:nvSpPr>
        <p:spPr>
          <a:xfrm>
            <a:off x="1737779" y="2356117"/>
            <a:ext cx="6797040" cy="576072"/>
          </a:xfrm>
          <a:prstGeom prst="rect">
            <a:avLst/>
          </a:prstGeom>
          <a:solidFill>
            <a:srgbClr val="FDD9B8"/>
          </a:solidFill>
          <a:scene3d>
            <a:camera prst="orthographicFront"/>
            <a:lightRig rig="threePt" dir="t"/>
          </a:scene3d>
          <a:sp3d>
            <a:bevelT w="254000" h="190500"/>
          </a:sp3d>
        </p:spPr>
        <p:txBody>
          <a:bodyPr wrap="none" lIns="0" tIns="0" rIns="0" bIns="0">
            <a:noAutofit/>
          </a:bodyPr>
          <a:lstStyle/>
          <a:p>
            <a:pPr indent="0" algn="ctr">
              <a:spcAft>
                <a:spcPts val="1680"/>
              </a:spcAft>
            </a:pPr>
            <a:r>
              <a:rPr lang="ru" sz="1600" b="1" dirty="0">
                <a:solidFill>
                  <a:schemeClr val="accent3">
                    <a:lumMod val="50000"/>
                  </a:schemeClr>
                </a:solidFill>
                <a:latin typeface="Times New Roman" pitchFamily="18" charset="0"/>
                <a:cs typeface="Times New Roman" pitchFamily="18" charset="0"/>
              </a:rPr>
              <a:t>Изменение кадастровой стоимости земельных</a:t>
            </a:r>
            <a:r>
              <a:rPr sz="1600" dirty="0">
                <a:solidFill>
                  <a:schemeClr val="accent3">
                    <a:lumMod val="50000"/>
                  </a:schemeClr>
                </a:solidFill>
                <a:latin typeface="Times New Roman" pitchFamily="18" charset="0"/>
                <a:cs typeface="Times New Roman" pitchFamily="18" charset="0"/>
              </a:rPr>
              <a:t/>
            </a:r>
            <a:br>
              <a:rPr sz="1600" dirty="0">
                <a:solidFill>
                  <a:schemeClr val="accent3">
                    <a:lumMod val="50000"/>
                  </a:schemeClr>
                </a:solidFill>
                <a:latin typeface="Times New Roman" pitchFamily="18" charset="0"/>
                <a:cs typeface="Times New Roman" pitchFamily="18" charset="0"/>
              </a:rPr>
            </a:br>
            <a:r>
              <a:rPr lang="ru" sz="1600" b="1" dirty="0">
                <a:solidFill>
                  <a:schemeClr val="accent3">
                    <a:lumMod val="50000"/>
                  </a:schemeClr>
                </a:solidFill>
                <a:latin typeface="Times New Roman" pitchFamily="18" charset="0"/>
                <a:cs typeface="Times New Roman" pitchFamily="18" charset="0"/>
              </a:rPr>
              <a:t>участков на территории города</a:t>
            </a:r>
          </a:p>
        </p:txBody>
      </p:sp>
      <p:sp>
        <p:nvSpPr>
          <p:cNvPr id="11" name="Прямоугольник 10"/>
          <p:cNvSpPr/>
          <p:nvPr/>
        </p:nvSpPr>
        <p:spPr>
          <a:xfrm>
            <a:off x="1725968" y="3405953"/>
            <a:ext cx="6808851" cy="822573"/>
          </a:xfrm>
          <a:prstGeom prst="rect">
            <a:avLst/>
          </a:prstGeom>
          <a:solidFill>
            <a:srgbClr val="FDD9B8"/>
          </a:solidFill>
          <a:scene3d>
            <a:camera prst="orthographicFront"/>
            <a:lightRig rig="threePt" dir="t"/>
          </a:scene3d>
          <a:sp3d prstMaterial="matte">
            <a:bevelT w="254000" h="190500"/>
          </a:sp3d>
        </p:spPr>
        <p:txBody>
          <a:bodyPr wrap="none" lIns="0" tIns="0" rIns="0" bIns="0">
            <a:noAutofit/>
          </a:bodyPr>
          <a:lstStyle/>
          <a:p>
            <a:pPr indent="0" algn="ctr"/>
            <a:r>
              <a:rPr lang="ru" sz="1600" b="1" dirty="0">
                <a:solidFill>
                  <a:schemeClr val="accent3">
                    <a:lumMod val="50000"/>
                  </a:schemeClr>
                </a:solidFill>
                <a:latin typeface="Times New Roman" pitchFamily="18" charset="0"/>
                <a:cs typeface="Times New Roman" pitchFamily="18" charset="0"/>
              </a:rPr>
              <a:t>Определение порядка применения результатов</a:t>
            </a:r>
            <a:r>
              <a:rPr sz="1600" dirty="0">
                <a:solidFill>
                  <a:schemeClr val="accent3">
                    <a:lumMod val="50000"/>
                  </a:schemeClr>
                </a:solidFill>
                <a:latin typeface="Times New Roman" pitchFamily="18" charset="0"/>
                <a:cs typeface="Times New Roman" pitchFamily="18" charset="0"/>
              </a:rPr>
              <a:t/>
            </a:r>
            <a:br>
              <a:rPr sz="1600" dirty="0">
                <a:solidFill>
                  <a:schemeClr val="accent3">
                    <a:lumMod val="50000"/>
                  </a:schemeClr>
                </a:solidFill>
                <a:latin typeface="Times New Roman" pitchFamily="18" charset="0"/>
                <a:cs typeface="Times New Roman" pitchFamily="18" charset="0"/>
              </a:rPr>
            </a:br>
            <a:r>
              <a:rPr lang="ru" sz="1600" b="1" dirty="0">
                <a:solidFill>
                  <a:schemeClr val="accent3">
                    <a:lumMod val="50000"/>
                  </a:schemeClr>
                </a:solidFill>
                <a:latin typeface="Times New Roman" pitchFamily="18" charset="0"/>
                <a:cs typeface="Times New Roman" pitchFamily="18" charset="0"/>
              </a:rPr>
              <a:t>государственной кадастровой оценки объектов</a:t>
            </a:r>
            <a:r>
              <a:rPr sz="1600" dirty="0">
                <a:solidFill>
                  <a:schemeClr val="accent3">
                    <a:lumMod val="50000"/>
                  </a:schemeClr>
                </a:solidFill>
                <a:latin typeface="Times New Roman" pitchFamily="18" charset="0"/>
                <a:cs typeface="Times New Roman" pitchFamily="18" charset="0"/>
              </a:rPr>
              <a:t/>
            </a:r>
            <a:br>
              <a:rPr sz="1600" dirty="0">
                <a:solidFill>
                  <a:schemeClr val="accent3">
                    <a:lumMod val="50000"/>
                  </a:schemeClr>
                </a:solidFill>
                <a:latin typeface="Times New Roman" pitchFamily="18" charset="0"/>
                <a:cs typeface="Times New Roman" pitchFamily="18" charset="0"/>
              </a:rPr>
            </a:br>
            <a:r>
              <a:rPr lang="ru" sz="1600" b="1" dirty="0">
                <a:solidFill>
                  <a:schemeClr val="accent3">
                    <a:lumMod val="50000"/>
                  </a:schemeClr>
                </a:solidFill>
                <a:latin typeface="Times New Roman" pitchFamily="18" charset="0"/>
                <a:cs typeface="Times New Roman" pitchFamily="18" charset="0"/>
              </a:rPr>
              <a:t>недвижимости</a:t>
            </a:r>
          </a:p>
        </p:txBody>
      </p:sp>
      <p:sp>
        <p:nvSpPr>
          <p:cNvPr id="12" name="Прямоугольник 11"/>
          <p:cNvSpPr/>
          <p:nvPr/>
        </p:nvSpPr>
        <p:spPr>
          <a:xfrm>
            <a:off x="1725968" y="4572347"/>
            <a:ext cx="6808851" cy="819927"/>
          </a:xfrm>
          <a:prstGeom prst="rect">
            <a:avLst/>
          </a:prstGeom>
          <a:solidFill>
            <a:srgbClr val="FDD9B8"/>
          </a:solidFill>
          <a:scene3d>
            <a:camera prst="orthographicFront"/>
            <a:lightRig rig="threePt" dir="t"/>
          </a:scene3d>
          <a:sp3d>
            <a:bevelT w="254000" h="190500"/>
          </a:sp3d>
        </p:spPr>
        <p:txBody>
          <a:bodyPr wrap="none" lIns="0" tIns="0" rIns="0" bIns="0">
            <a:noAutofit/>
          </a:bodyPr>
          <a:lstStyle/>
          <a:p>
            <a:pPr marL="12700" marR="74676" indent="0" algn="ctr">
              <a:spcAft>
                <a:spcPts val="1470"/>
              </a:spcAft>
            </a:pPr>
            <a:r>
              <a:rPr lang="ru" sz="1600" b="1" dirty="0">
                <a:solidFill>
                  <a:schemeClr val="accent3">
                    <a:lumMod val="50000"/>
                  </a:schemeClr>
                </a:solidFill>
                <a:latin typeface="Times New Roman" pitchFamily="18" charset="0"/>
                <a:cs typeface="Times New Roman" pitchFamily="18" charset="0"/>
              </a:rPr>
              <a:t>Отмена единого норматива отчислений от налога на</a:t>
            </a:r>
            <a:r>
              <a:rPr sz="1600" dirty="0">
                <a:solidFill>
                  <a:schemeClr val="accent3">
                    <a:lumMod val="50000"/>
                  </a:schemeClr>
                </a:solidFill>
                <a:latin typeface="Times New Roman" pitchFamily="18" charset="0"/>
                <a:cs typeface="Times New Roman" pitchFamily="18" charset="0"/>
              </a:rPr>
              <a:t/>
            </a:r>
            <a:br>
              <a:rPr sz="1600" dirty="0">
                <a:solidFill>
                  <a:schemeClr val="accent3">
                    <a:lumMod val="50000"/>
                  </a:schemeClr>
                </a:solidFill>
                <a:latin typeface="Times New Roman" pitchFamily="18" charset="0"/>
                <a:cs typeface="Times New Roman" pitchFamily="18" charset="0"/>
              </a:rPr>
            </a:br>
            <a:r>
              <a:rPr lang="ru" sz="1600" b="1" dirty="0">
                <a:solidFill>
                  <a:schemeClr val="accent3">
                    <a:lumMod val="50000"/>
                  </a:schemeClr>
                </a:solidFill>
                <a:latin typeface="Times New Roman" pitchFamily="18" charset="0"/>
                <a:cs typeface="Times New Roman" pitchFamily="18" charset="0"/>
              </a:rPr>
              <a:t>добычу полезных ископаемых в бюджеты городских</a:t>
            </a:r>
            <a:r>
              <a:rPr sz="1600" dirty="0">
                <a:solidFill>
                  <a:schemeClr val="accent3">
                    <a:lumMod val="50000"/>
                  </a:schemeClr>
                </a:solidFill>
                <a:latin typeface="Times New Roman" pitchFamily="18" charset="0"/>
                <a:cs typeface="Times New Roman" pitchFamily="18" charset="0"/>
              </a:rPr>
              <a:t/>
            </a:r>
            <a:br>
              <a:rPr sz="1600" dirty="0">
                <a:solidFill>
                  <a:schemeClr val="accent3">
                    <a:lumMod val="50000"/>
                  </a:schemeClr>
                </a:solidFill>
                <a:latin typeface="Times New Roman" pitchFamily="18" charset="0"/>
                <a:cs typeface="Times New Roman" pitchFamily="18" charset="0"/>
              </a:rPr>
            </a:br>
            <a:r>
              <a:rPr lang="ru" sz="1600" b="1" dirty="0">
                <a:solidFill>
                  <a:schemeClr val="accent3">
                    <a:lumMod val="50000"/>
                  </a:schemeClr>
                </a:solidFill>
                <a:latin typeface="Times New Roman" pitchFamily="18" charset="0"/>
                <a:cs typeface="Times New Roman" pitchFamily="18" charset="0"/>
              </a:rPr>
              <a:t>округов</a:t>
            </a:r>
          </a:p>
        </p:txBody>
      </p:sp>
      <p:sp>
        <p:nvSpPr>
          <p:cNvPr id="13" name="Прямоугольник 12"/>
          <p:cNvSpPr/>
          <p:nvPr/>
        </p:nvSpPr>
        <p:spPr>
          <a:xfrm>
            <a:off x="1700021" y="5684112"/>
            <a:ext cx="6797039" cy="609600"/>
          </a:xfrm>
          <a:prstGeom prst="rect">
            <a:avLst/>
          </a:prstGeom>
          <a:solidFill>
            <a:srgbClr val="FDD9B8"/>
          </a:solidFill>
          <a:scene3d>
            <a:camera prst="orthographicFront"/>
            <a:lightRig rig="threePt" dir="t"/>
          </a:scene3d>
          <a:sp3d>
            <a:bevelT w="254000" h="190500"/>
          </a:sp3d>
        </p:spPr>
        <p:txBody>
          <a:bodyPr wrap="none" lIns="0" tIns="0" rIns="0" bIns="0">
            <a:noAutofit/>
          </a:bodyPr>
          <a:lstStyle/>
          <a:p>
            <a:pPr marL="12700" marR="19304" indent="0" algn="ctr">
              <a:spcBef>
                <a:spcPts val="1470"/>
              </a:spcBef>
            </a:pPr>
            <a:r>
              <a:rPr lang="ru" sz="1600" b="1" dirty="0">
                <a:solidFill>
                  <a:schemeClr val="accent3">
                    <a:lumMod val="50000"/>
                  </a:schemeClr>
                </a:solidFill>
                <a:latin typeface="Times New Roman" pitchFamily="18" charset="0"/>
                <a:cs typeface="Times New Roman" pitchFamily="18" charset="0"/>
              </a:rPr>
              <a:t>Низкий спрос на реализуемую муниципальную</a:t>
            </a:r>
            <a:r>
              <a:rPr sz="1600" dirty="0">
                <a:solidFill>
                  <a:schemeClr val="accent3">
                    <a:lumMod val="50000"/>
                  </a:schemeClr>
                </a:solidFill>
                <a:latin typeface="Times New Roman" pitchFamily="18" charset="0"/>
                <a:cs typeface="Times New Roman" pitchFamily="18" charset="0"/>
              </a:rPr>
              <a:t/>
            </a:r>
            <a:br>
              <a:rPr sz="1600" dirty="0">
                <a:solidFill>
                  <a:schemeClr val="accent3">
                    <a:lumMod val="50000"/>
                  </a:schemeClr>
                </a:solidFill>
                <a:latin typeface="Times New Roman" pitchFamily="18" charset="0"/>
                <a:cs typeface="Times New Roman" pitchFamily="18" charset="0"/>
              </a:rPr>
            </a:br>
            <a:r>
              <a:rPr lang="ru" sz="1600" b="1" dirty="0">
                <a:solidFill>
                  <a:schemeClr val="accent3">
                    <a:lumMod val="50000"/>
                  </a:schemeClr>
                </a:solidFill>
                <a:latin typeface="Times New Roman" pitchFamily="18" charset="0"/>
                <a:cs typeface="Times New Roman" pitchFamily="18" charset="0"/>
              </a:rPr>
              <a:t>недвижимость</a:t>
            </a:r>
          </a:p>
        </p:txBody>
      </p:sp>
    </p:spTree>
    <p:extLst>
      <p:ext uri="{BB962C8B-B14F-4D97-AF65-F5344CB8AC3E}">
        <p14:creationId xmlns:p14="http://schemas.microsoft.com/office/powerpoint/2010/main" val="4221321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Скругленный прямоугольник 39"/>
          <p:cNvGrpSpPr>
            <a:grpSpLocks/>
          </p:cNvGrpSpPr>
          <p:nvPr/>
        </p:nvGrpSpPr>
        <p:grpSpPr bwMode="auto">
          <a:xfrm>
            <a:off x="4218432" y="1402080"/>
            <a:ext cx="4610607" cy="908304"/>
            <a:chOff x="4218431" y="1859282"/>
            <a:chExt cx="4610607" cy="908305"/>
          </a:xfrm>
        </p:grpSpPr>
        <p:pic>
          <p:nvPicPr>
            <p:cNvPr id="32" name="Скругленный прямоугольник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431" y="1859282"/>
              <a:ext cx="4610607" cy="90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58"/>
            <p:cNvSpPr txBox="1">
              <a:spLocks noChangeArrowheads="1"/>
            </p:cNvSpPr>
            <p:nvPr/>
          </p:nvSpPr>
          <p:spPr bwMode="auto">
            <a:xfrm>
              <a:off x="4355197" y="1942198"/>
              <a:ext cx="4341761" cy="6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black"/>
                  </a:solidFill>
                  <a:latin typeface="Georgia" pitchFamily="18" charset="0"/>
                </a:rPr>
                <a:t>Прогноз</a:t>
              </a:r>
            </a:p>
            <a:p>
              <a:pPr algn="ctr" eaLnBrk="1" hangingPunct="1">
                <a:spcBef>
                  <a:spcPct val="0"/>
                </a:spcBef>
                <a:buClrTx/>
                <a:buSzTx/>
                <a:buFontTx/>
                <a:buNone/>
              </a:pPr>
              <a:r>
                <a:rPr lang="ru-RU" altLang="ru-RU" sz="1400" b="1" dirty="0" smtClean="0">
                  <a:solidFill>
                    <a:prstClr val="black"/>
                  </a:solidFill>
                  <a:latin typeface="Georgia" pitchFamily="18" charset="0"/>
                </a:rPr>
                <a:t> налоговых  и неналоговых доходов</a:t>
              </a:r>
            </a:p>
          </p:txBody>
        </p:sp>
      </p:grpSp>
      <p:sp>
        <p:nvSpPr>
          <p:cNvPr id="68" name="TextBox 77"/>
          <p:cNvSpPr txBox="1">
            <a:spLocks noChangeArrowheads="1"/>
          </p:cNvSpPr>
          <p:nvPr/>
        </p:nvSpPr>
        <p:spPr bwMode="auto">
          <a:xfrm>
            <a:off x="990600" y="688848"/>
            <a:ext cx="762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Доходы </a:t>
            </a:r>
            <a:r>
              <a:rPr lang="ru-RU" altLang="ru-RU" b="1" dirty="0">
                <a:solidFill>
                  <a:srgbClr val="00B050"/>
                </a:solidFill>
                <a:latin typeface="Times New Roman" pitchFamily="18" charset="0"/>
                <a:cs typeface="Times New Roman" pitchFamily="18" charset="0"/>
              </a:rPr>
              <a:t>на </a:t>
            </a:r>
            <a:r>
              <a:rPr lang="ru-RU" altLang="ru-RU" b="1" dirty="0" smtClean="0">
                <a:solidFill>
                  <a:srgbClr val="00B050"/>
                </a:solidFill>
                <a:latin typeface="Times New Roman" pitchFamily="18" charset="0"/>
                <a:cs typeface="Times New Roman" pitchFamily="18" charset="0"/>
              </a:rPr>
              <a:t>2017 </a:t>
            </a:r>
            <a:r>
              <a:rPr lang="ru-RU" altLang="ru-RU" b="1" dirty="0">
                <a:solidFill>
                  <a:srgbClr val="00B050"/>
                </a:solidFill>
                <a:latin typeface="Times New Roman" pitchFamily="18" charset="0"/>
                <a:cs typeface="Times New Roman" pitchFamily="18" charset="0"/>
              </a:rPr>
              <a:t>год</a:t>
            </a:r>
          </a:p>
        </p:txBody>
      </p:sp>
      <p:graphicFrame>
        <p:nvGraphicFramePr>
          <p:cNvPr id="65" name="Диаграмма 64"/>
          <p:cNvGraphicFramePr/>
          <p:nvPr>
            <p:extLst>
              <p:ext uri="{D42A27DB-BD31-4B8C-83A1-F6EECF244321}">
                <p14:modId xmlns:p14="http://schemas.microsoft.com/office/powerpoint/2010/main" val="2429640701"/>
              </p:ext>
            </p:extLst>
          </p:nvPr>
        </p:nvGraphicFramePr>
        <p:xfrm>
          <a:off x="0" y="3180080"/>
          <a:ext cx="4053840" cy="2887980"/>
        </p:xfrm>
        <a:graphic>
          <a:graphicData uri="http://schemas.openxmlformats.org/drawingml/2006/chart">
            <c:chart xmlns:c="http://schemas.openxmlformats.org/drawingml/2006/chart" xmlns:r="http://schemas.openxmlformats.org/officeDocument/2006/relationships" r:id="rId4"/>
          </a:graphicData>
        </a:graphic>
      </p:graphicFrame>
      <p:grpSp>
        <p:nvGrpSpPr>
          <p:cNvPr id="73" name="Скругленный прямоугольник 39"/>
          <p:cNvGrpSpPr>
            <a:grpSpLocks/>
          </p:cNvGrpSpPr>
          <p:nvPr/>
        </p:nvGrpSpPr>
        <p:grpSpPr bwMode="auto">
          <a:xfrm>
            <a:off x="228071" y="2372357"/>
            <a:ext cx="3241040" cy="894080"/>
            <a:chOff x="4507497" y="1696722"/>
            <a:chExt cx="4610607" cy="908305"/>
          </a:xfrm>
        </p:grpSpPr>
        <p:pic>
          <p:nvPicPr>
            <p:cNvPr id="75" name="Скругленный прямоугольник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497" y="1696722"/>
              <a:ext cx="4610607" cy="90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58"/>
            <p:cNvSpPr txBox="1">
              <a:spLocks noChangeArrowheads="1"/>
            </p:cNvSpPr>
            <p:nvPr/>
          </p:nvSpPr>
          <p:spPr bwMode="auto">
            <a:xfrm>
              <a:off x="4665730" y="1728838"/>
              <a:ext cx="4341761" cy="6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black"/>
                  </a:solidFill>
                  <a:latin typeface="Georgia" pitchFamily="18" charset="0"/>
                </a:rPr>
                <a:t> Структура собственных доходов</a:t>
              </a:r>
            </a:p>
          </p:txBody>
        </p:sp>
      </p:grpSp>
      <p:graphicFrame>
        <p:nvGraphicFramePr>
          <p:cNvPr id="82" name="Диаграмма 81"/>
          <p:cNvGraphicFramePr/>
          <p:nvPr>
            <p:extLst>
              <p:ext uri="{D42A27DB-BD31-4B8C-83A1-F6EECF244321}">
                <p14:modId xmlns:p14="http://schemas.microsoft.com/office/powerpoint/2010/main" val="2017439322"/>
              </p:ext>
            </p:extLst>
          </p:nvPr>
        </p:nvGraphicFramePr>
        <p:xfrm>
          <a:off x="3559525" y="2372360"/>
          <a:ext cx="5493035" cy="3749040"/>
        </p:xfrm>
        <a:graphic>
          <a:graphicData uri="http://schemas.openxmlformats.org/drawingml/2006/chart">
            <c:chart xmlns:c="http://schemas.openxmlformats.org/drawingml/2006/chart" xmlns:r="http://schemas.openxmlformats.org/officeDocument/2006/relationships" r:id="rId5"/>
          </a:graphicData>
        </a:graphic>
      </p:graphicFrame>
      <p:sp>
        <p:nvSpPr>
          <p:cNvPr id="83" name="Прямоугольник с одним скругленным углом 82"/>
          <p:cNvSpPr/>
          <p:nvPr/>
        </p:nvSpPr>
        <p:spPr>
          <a:xfrm>
            <a:off x="6916416" y="2372360"/>
            <a:ext cx="2095504" cy="2270760"/>
          </a:xfrm>
          <a:prstGeom prst="round1Rect">
            <a:avLst/>
          </a:prstGeom>
          <a:solidFill>
            <a:schemeClr val="tx2">
              <a:lumMod val="20000"/>
              <a:lumOff val="80000"/>
            </a:schemeClr>
          </a:solidFill>
          <a:ln>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ru-RU" altLang="ru-RU" sz="1300" b="1" i="1" u="sng" dirty="0">
                <a:solidFill>
                  <a:prstClr val="black"/>
                </a:solidFill>
                <a:latin typeface="Times New Roman" panose="02020603050405020304" pitchFamily="18" charset="0"/>
                <a:cs typeface="Times New Roman" panose="02020603050405020304" pitchFamily="18" charset="0"/>
              </a:rPr>
              <a:t>ОСНОВНАЯ </a:t>
            </a:r>
          </a:p>
          <a:p>
            <a:pPr>
              <a:spcBef>
                <a:spcPct val="0"/>
              </a:spcBef>
            </a:pPr>
            <a:r>
              <a:rPr lang="ru-RU" altLang="ru-RU" sz="1300" b="1" i="1" u="sng" dirty="0">
                <a:solidFill>
                  <a:prstClr val="black"/>
                </a:solidFill>
                <a:latin typeface="Times New Roman" panose="02020603050405020304" pitchFamily="18" charset="0"/>
                <a:cs typeface="Times New Roman" panose="02020603050405020304" pitchFamily="18" charset="0"/>
              </a:rPr>
              <a:t>ПРИЧИНА</a:t>
            </a:r>
            <a:r>
              <a:rPr lang="ru-RU" altLang="ru-RU" sz="1300" b="1" u="sng" dirty="0">
                <a:solidFill>
                  <a:prstClr val="black"/>
                </a:solidFill>
                <a:latin typeface="Times New Roman" panose="02020603050405020304" pitchFamily="18" charset="0"/>
                <a:cs typeface="Times New Roman" panose="02020603050405020304" pitchFamily="18" charset="0"/>
              </a:rPr>
              <a:t>:</a:t>
            </a:r>
          </a:p>
          <a:p>
            <a:pPr>
              <a:spcBef>
                <a:spcPct val="0"/>
              </a:spcBef>
            </a:pPr>
            <a:r>
              <a:rPr lang="ru-RU" altLang="ru-RU" sz="1300" b="1" i="1" dirty="0">
                <a:solidFill>
                  <a:prstClr val="black"/>
                </a:solidFill>
                <a:latin typeface="Times New Roman" panose="02020603050405020304" pitchFamily="18" charset="0"/>
                <a:cs typeface="Times New Roman" panose="02020603050405020304" pitchFamily="18" charset="0"/>
              </a:rPr>
              <a:t>По </a:t>
            </a:r>
            <a:r>
              <a:rPr lang="ru-RU" altLang="ru-RU" sz="1300" b="1" i="1" dirty="0" smtClean="0">
                <a:solidFill>
                  <a:prstClr val="black"/>
                </a:solidFill>
                <a:latin typeface="Times New Roman" panose="02020603050405020304" pitchFamily="18" charset="0"/>
                <a:cs typeface="Times New Roman" panose="02020603050405020304" pitchFamily="18" charset="0"/>
              </a:rPr>
              <a:t>налоговым доходам:</a:t>
            </a:r>
          </a:p>
          <a:p>
            <a:pPr>
              <a:spcBef>
                <a:spcPct val="0"/>
              </a:spcBef>
            </a:pPr>
            <a:r>
              <a:rPr lang="ru-RU" altLang="ru-RU" sz="1300" b="1" i="1" dirty="0" smtClean="0">
                <a:solidFill>
                  <a:prstClr val="black"/>
                </a:solidFill>
                <a:latin typeface="Times New Roman" panose="02020603050405020304" pitchFamily="18" charset="0"/>
                <a:cs typeface="Times New Roman" panose="02020603050405020304" pitchFamily="18" charset="0"/>
              </a:rPr>
              <a:t>снижение поступлений земельного налога</a:t>
            </a:r>
          </a:p>
          <a:p>
            <a:pPr>
              <a:spcBef>
                <a:spcPct val="0"/>
              </a:spcBef>
            </a:pPr>
            <a:r>
              <a:rPr lang="ru-RU" altLang="ru-RU" sz="1300" b="1" i="1" dirty="0" smtClean="0">
                <a:solidFill>
                  <a:prstClr val="black"/>
                </a:solidFill>
                <a:latin typeface="Times New Roman" panose="02020603050405020304" pitchFamily="18" charset="0"/>
                <a:cs typeface="Times New Roman" panose="02020603050405020304" pitchFamily="18" charset="0"/>
              </a:rPr>
              <a:t>По неналоговым доходам:</a:t>
            </a:r>
          </a:p>
          <a:p>
            <a:pPr>
              <a:spcBef>
                <a:spcPct val="0"/>
              </a:spcBef>
            </a:pPr>
            <a:r>
              <a:rPr lang="ru-RU" altLang="ru-RU" sz="1300" b="1" i="1" dirty="0" smtClean="0">
                <a:solidFill>
                  <a:prstClr val="black"/>
                </a:solidFill>
                <a:latin typeface="Times New Roman" panose="02020603050405020304" pitchFamily="18" charset="0"/>
                <a:cs typeface="Times New Roman" panose="02020603050405020304" pitchFamily="18" charset="0"/>
              </a:rPr>
              <a:t>увеличение доходов от реализации земельных участков.</a:t>
            </a:r>
            <a:endParaRPr lang="ru-RU" sz="1300" i="1" dirty="0">
              <a:solidFill>
                <a:prstClr val="white"/>
              </a:solidFill>
            </a:endParaRPr>
          </a:p>
        </p:txBody>
      </p:sp>
    </p:spTree>
    <p:extLst>
      <p:ext uri="{BB962C8B-B14F-4D97-AF65-F5344CB8AC3E}">
        <p14:creationId xmlns:p14="http://schemas.microsoft.com/office/powerpoint/2010/main" val="1963682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Группа 92"/>
          <p:cNvGrpSpPr>
            <a:grpSpLocks/>
          </p:cNvGrpSpPr>
          <p:nvPr/>
        </p:nvGrpSpPr>
        <p:grpSpPr bwMode="auto">
          <a:xfrm>
            <a:off x="721903" y="1333039"/>
            <a:ext cx="7714198" cy="4694925"/>
            <a:chOff x="-291433" y="2214995"/>
            <a:chExt cx="4436692" cy="3374446"/>
          </a:xfrm>
        </p:grpSpPr>
        <p:grpSp>
          <p:nvGrpSpPr>
            <p:cNvPr id="35" name="Группа 78"/>
            <p:cNvGrpSpPr>
              <a:grpSpLocks/>
            </p:cNvGrpSpPr>
            <p:nvPr/>
          </p:nvGrpSpPr>
          <p:grpSpPr bwMode="auto">
            <a:xfrm>
              <a:off x="-291433" y="2214995"/>
              <a:ext cx="4436692" cy="3374446"/>
              <a:chOff x="-291433" y="2926562"/>
              <a:chExt cx="4436692" cy="3374446"/>
            </a:xfrm>
          </p:grpSpPr>
          <p:grpSp>
            <p:nvGrpSpPr>
              <p:cNvPr id="40" name="Скругленный прямоугольник 68"/>
              <p:cNvGrpSpPr>
                <a:grpSpLocks/>
              </p:cNvGrpSpPr>
              <p:nvPr/>
            </p:nvGrpSpPr>
            <p:grpSpPr bwMode="auto">
              <a:xfrm>
                <a:off x="938215" y="3834671"/>
                <a:ext cx="3207044" cy="755824"/>
                <a:chOff x="938784" y="3377184"/>
                <a:chExt cx="3206496" cy="755904"/>
              </a:xfrm>
            </p:grpSpPr>
            <p:pic>
              <p:nvPicPr>
                <p:cNvPr id="62" name="Скругленный прямоугольник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3377184"/>
                  <a:ext cx="320649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8"/>
                <p:cNvSpPr txBox="1">
                  <a:spLocks noChangeArrowheads="1"/>
                </p:cNvSpPr>
                <p:nvPr/>
              </p:nvSpPr>
              <p:spPr bwMode="auto">
                <a:xfrm>
                  <a:off x="1030526" y="3437504"/>
                  <a:ext cx="2987957"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prstClr val="black"/>
                      </a:solidFill>
                      <a:latin typeface="Georgia" pitchFamily="18" charset="0"/>
                    </a:rPr>
                    <a:t>Налоги на имущество</a:t>
                  </a:r>
                </a:p>
              </p:txBody>
            </p:sp>
          </p:grpSp>
          <p:grpSp>
            <p:nvGrpSpPr>
              <p:cNvPr id="41" name="Скругленный прямоугольник 69"/>
              <p:cNvGrpSpPr>
                <a:grpSpLocks/>
              </p:cNvGrpSpPr>
              <p:nvPr/>
            </p:nvGrpSpPr>
            <p:grpSpPr bwMode="auto">
              <a:xfrm>
                <a:off x="1147345" y="4703518"/>
                <a:ext cx="2658310" cy="755824"/>
                <a:chOff x="1147878" y="4246123"/>
                <a:chExt cx="2657856" cy="755904"/>
              </a:xfrm>
            </p:grpSpPr>
            <p:pic>
              <p:nvPicPr>
                <p:cNvPr id="60" name="Скругленный прямоугольник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878" y="4246123"/>
                  <a:ext cx="26578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31"/>
                <p:cNvSpPr txBox="1">
                  <a:spLocks noChangeArrowheads="1"/>
                </p:cNvSpPr>
                <p:nvPr/>
              </p:nvSpPr>
              <p:spPr bwMode="auto">
                <a:xfrm>
                  <a:off x="1173293" y="4356783"/>
                  <a:ext cx="2454648"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prstClr val="black"/>
                      </a:solidFill>
                      <a:latin typeface="Georgia" pitchFamily="18" charset="0"/>
                    </a:rPr>
                    <a:t>Налоги на совокупный доход</a:t>
                  </a:r>
                </a:p>
              </p:txBody>
            </p:sp>
          </p:grpSp>
          <p:grpSp>
            <p:nvGrpSpPr>
              <p:cNvPr id="42" name="Скругленный прямоугольник 70"/>
              <p:cNvGrpSpPr>
                <a:grpSpLocks/>
              </p:cNvGrpSpPr>
              <p:nvPr/>
            </p:nvGrpSpPr>
            <p:grpSpPr bwMode="auto">
              <a:xfrm>
                <a:off x="1172765" y="5506886"/>
                <a:ext cx="2632891" cy="755823"/>
                <a:chOff x="1173293" y="5049575"/>
                <a:chExt cx="2632441" cy="755903"/>
              </a:xfrm>
            </p:grpSpPr>
            <p:pic>
              <p:nvPicPr>
                <p:cNvPr id="58" name="Скругленный прямоугольник 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293" y="5049575"/>
                  <a:ext cx="2632441" cy="7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34"/>
                <p:cNvSpPr txBox="1">
                  <a:spLocks noChangeArrowheads="1"/>
                </p:cNvSpPr>
                <p:nvPr/>
              </p:nvSpPr>
              <p:spPr bwMode="auto">
                <a:xfrm>
                  <a:off x="1478041" y="5074372"/>
                  <a:ext cx="184515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a:solidFill>
                        <a:prstClr val="black"/>
                      </a:solidFill>
                      <a:latin typeface="Georgia" pitchFamily="18" charset="0"/>
                    </a:rPr>
                    <a:t>Прочие налоговые доходы</a:t>
                  </a:r>
                </a:p>
              </p:txBody>
            </p:sp>
          </p:grpSp>
          <p:grpSp>
            <p:nvGrpSpPr>
              <p:cNvPr id="43" name="Скругленный прямоугольник 72"/>
              <p:cNvGrpSpPr>
                <a:grpSpLocks/>
              </p:cNvGrpSpPr>
              <p:nvPr/>
            </p:nvGrpSpPr>
            <p:grpSpPr bwMode="auto">
              <a:xfrm>
                <a:off x="938215" y="3029502"/>
                <a:ext cx="3152418" cy="755824"/>
                <a:chOff x="938784" y="2571930"/>
                <a:chExt cx="3151879" cy="755904"/>
              </a:xfrm>
            </p:grpSpPr>
            <p:pic>
              <p:nvPicPr>
                <p:cNvPr id="56" name="Скругленный прямоугольник 7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784" y="2571930"/>
                  <a:ext cx="3151879"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0"/>
                <p:cNvSpPr txBox="1">
                  <a:spLocks noChangeArrowheads="1"/>
                </p:cNvSpPr>
                <p:nvPr/>
              </p:nvSpPr>
              <p:spPr bwMode="auto">
                <a:xfrm>
                  <a:off x="984405" y="2683490"/>
                  <a:ext cx="300123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prstClr val="black"/>
                      </a:solidFill>
                      <a:latin typeface="Georgia" pitchFamily="18" charset="0"/>
                    </a:rPr>
                    <a:t>Налог на доходы физических лиц</a:t>
                  </a:r>
                  <a:endParaRPr lang="ru-RU" altLang="ru-RU" sz="2000" b="1" dirty="0">
                    <a:solidFill>
                      <a:prstClr val="black"/>
                    </a:solidFill>
                    <a:latin typeface="Georgia" pitchFamily="18" charset="0"/>
                  </a:endParaRPr>
                </a:p>
              </p:txBody>
            </p:sp>
          </p:grpSp>
          <p:grpSp>
            <p:nvGrpSpPr>
              <p:cNvPr id="44" name="Овал 73"/>
              <p:cNvGrpSpPr>
                <a:grpSpLocks/>
              </p:cNvGrpSpPr>
              <p:nvPr/>
            </p:nvGrpSpPr>
            <p:grpSpPr bwMode="auto">
              <a:xfrm>
                <a:off x="-291433" y="2926562"/>
                <a:ext cx="1244315" cy="993442"/>
                <a:chOff x="-290655" y="2468981"/>
                <a:chExt cx="1244103" cy="993547"/>
              </a:xfrm>
            </p:grpSpPr>
            <p:pic>
              <p:nvPicPr>
                <p:cNvPr id="54" name="Овал 73"/>
                <p:cNvPicPr>
                  <a:picLocks noChangeArrowheads="1"/>
                </p:cNvPicPr>
                <p:nvPr/>
              </p:nvPicPr>
              <p:blipFill>
                <a:blip r:embed="rId6">
                  <a:extLst>
                    <a:ext uri="{BEBA8EAE-BF5A-486C-A8C5-ECC9F3942E4B}">
                      <a14:imgProps xmlns:a14="http://schemas.microsoft.com/office/drawing/2010/main">
                        <a14:imgLayer r:embed="rId7">
                          <a14:imgEffect>
                            <a14:colorTemperature colorTemp="6100"/>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290655" y="2468981"/>
                  <a:ext cx="1244103" cy="993547"/>
                </a:xfrm>
                <a:prstGeom prst="rect">
                  <a:avLst/>
                </a:prstGeom>
                <a:noFill/>
                <a:ln>
                  <a:noFill/>
                </a:ln>
                <a:effectLst>
                  <a:reflection endPos="0" dir="5400000" sy="-100000" algn="bl" rotWithShape="0"/>
                </a:effectLst>
                <a:scene3d>
                  <a:camera prst="orthographicFront"/>
                  <a:lightRig rig="threePt" dir="t"/>
                </a:scene3d>
                <a:sp3d prstMaterial="matte"/>
                <a:extLst>
                  <a:ext uri="{91240B29-F687-4F45-9708-019B960494DF}">
                    <a14:hiddenLine xmlns:a14="http://schemas.microsoft.com/office/drawing/2010/main" w="9525">
                      <a:solidFill>
                        <a:srgbClr val="000000"/>
                      </a:solidFill>
                      <a:miter lim="800000"/>
                      <a:headEnd/>
                      <a:tailEnd/>
                    </a14:hiddenLine>
                  </a:ext>
                </a:extLst>
              </p:spPr>
            </p:pic>
            <p:sp>
              <p:nvSpPr>
                <p:cNvPr id="55" name="Text Box 43"/>
                <p:cNvSpPr txBox="1">
                  <a:spLocks noChangeArrowheads="1"/>
                </p:cNvSpPr>
                <p:nvPr/>
              </p:nvSpPr>
              <p:spPr bwMode="auto">
                <a:xfrm>
                  <a:off x="107023" y="2724572"/>
                  <a:ext cx="539837"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solidFill>
                      <a:prstClr val="black"/>
                    </a:solidFill>
                    <a:effectLst>
                      <a:outerShdw blurRad="38100" dist="38100" dir="2700000" algn="tl">
                        <a:srgbClr val="C0C0C0"/>
                      </a:outerShdw>
                    </a:effectLst>
                    <a:latin typeface="Georgia" pitchFamily="18" charset="0"/>
                  </a:endParaRPr>
                </a:p>
              </p:txBody>
            </p:sp>
          </p:grpSp>
          <p:grpSp>
            <p:nvGrpSpPr>
              <p:cNvPr id="45" name="Овал 74"/>
              <p:cNvGrpSpPr>
                <a:grpSpLocks/>
              </p:cNvGrpSpPr>
              <p:nvPr/>
            </p:nvGrpSpPr>
            <p:grpSpPr bwMode="auto">
              <a:xfrm>
                <a:off x="-155377" y="3834671"/>
                <a:ext cx="1012156" cy="883827"/>
                <a:chOff x="-154622" y="3377184"/>
                <a:chExt cx="1011984" cy="883920"/>
              </a:xfrm>
            </p:grpSpPr>
            <p:pic>
              <p:nvPicPr>
                <p:cNvPr id="52" name="Овал 7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22" y="3377184"/>
                  <a:ext cx="1011984" cy="8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46"/>
                <p:cNvSpPr txBox="1">
                  <a:spLocks noChangeArrowheads="1"/>
                </p:cNvSpPr>
                <p:nvPr/>
              </p:nvSpPr>
              <p:spPr bwMode="auto">
                <a:xfrm>
                  <a:off x="107023" y="3502554"/>
                  <a:ext cx="538250"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solidFill>
                      <a:prstClr val="black"/>
                    </a:solidFill>
                    <a:effectLst>
                      <a:outerShdw blurRad="38100" dist="38100" dir="2700000" algn="tl">
                        <a:srgbClr val="C0C0C0"/>
                      </a:outerShdw>
                    </a:effectLst>
                    <a:latin typeface="Georgia" pitchFamily="18" charset="0"/>
                  </a:endParaRPr>
                </a:p>
              </p:txBody>
            </p:sp>
          </p:grpSp>
          <p:grpSp>
            <p:nvGrpSpPr>
              <p:cNvPr id="46" name="Овал 75"/>
              <p:cNvGrpSpPr>
                <a:grpSpLocks/>
              </p:cNvGrpSpPr>
              <p:nvPr/>
            </p:nvGrpSpPr>
            <p:grpSpPr bwMode="auto">
              <a:xfrm>
                <a:off x="-83292" y="4715126"/>
                <a:ext cx="914527" cy="854439"/>
                <a:chOff x="-82548" y="4257732"/>
                <a:chExt cx="914370" cy="854529"/>
              </a:xfrm>
            </p:grpSpPr>
            <p:pic>
              <p:nvPicPr>
                <p:cNvPr id="50" name="Овал 7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48" y="4257732"/>
                  <a:ext cx="914370" cy="8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49"/>
                <p:cNvSpPr txBox="1">
                  <a:spLocks noChangeArrowheads="1"/>
                </p:cNvSpPr>
                <p:nvPr/>
              </p:nvSpPr>
              <p:spPr bwMode="auto">
                <a:xfrm>
                  <a:off x="118146" y="4356783"/>
                  <a:ext cx="484265" cy="4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solidFill>
                      <a:prstClr val="black"/>
                    </a:solidFill>
                    <a:effectLst>
                      <a:outerShdw blurRad="38100" dist="38100" dir="2700000" algn="tl">
                        <a:srgbClr val="C0C0C0"/>
                      </a:outerShdw>
                    </a:effectLst>
                    <a:latin typeface="Georgia" pitchFamily="18" charset="0"/>
                  </a:endParaRPr>
                </a:p>
              </p:txBody>
            </p:sp>
          </p:grpSp>
          <p:grpSp>
            <p:nvGrpSpPr>
              <p:cNvPr id="47" name="Овал 76"/>
              <p:cNvGrpSpPr>
                <a:grpSpLocks/>
              </p:cNvGrpSpPr>
              <p:nvPr/>
            </p:nvGrpSpPr>
            <p:grpSpPr bwMode="auto">
              <a:xfrm>
                <a:off x="-50539" y="5364248"/>
                <a:ext cx="1501261" cy="936760"/>
                <a:chOff x="-49801" y="4906920"/>
                <a:chExt cx="1501004" cy="936858"/>
              </a:xfrm>
            </p:grpSpPr>
            <p:pic>
              <p:nvPicPr>
                <p:cNvPr id="48" name="Овал 7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01" y="5112258"/>
                  <a:ext cx="844913"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52"/>
                <p:cNvSpPr txBox="1">
                  <a:spLocks noChangeArrowheads="1"/>
                </p:cNvSpPr>
                <p:nvPr/>
              </p:nvSpPr>
              <p:spPr bwMode="auto">
                <a:xfrm>
                  <a:off x="1020921" y="4906920"/>
                  <a:ext cx="430282" cy="41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solidFill>
                      <a:prstClr val="black"/>
                    </a:solidFill>
                    <a:effectLst>
                      <a:outerShdw blurRad="38100" dist="38100" dir="2700000" algn="tl">
                        <a:srgbClr val="C0C0C0"/>
                      </a:outerShdw>
                    </a:effectLst>
                    <a:latin typeface="Georgia" pitchFamily="18" charset="0"/>
                  </a:endParaRPr>
                </a:p>
              </p:txBody>
            </p:sp>
          </p:grpSp>
        </p:grpSp>
        <p:sp>
          <p:nvSpPr>
            <p:cNvPr id="36" name="TextBox 25"/>
            <p:cNvSpPr txBox="1">
              <a:spLocks noChangeArrowheads="1"/>
            </p:cNvSpPr>
            <p:nvPr/>
          </p:nvSpPr>
          <p:spPr bwMode="auto">
            <a:xfrm>
              <a:off x="-36200" y="2451491"/>
              <a:ext cx="750873"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white"/>
                  </a:solidFill>
                  <a:latin typeface="Century" pitchFamily="18" charset="0"/>
                </a:rPr>
                <a:t>918,9</a:t>
              </a:r>
              <a:endParaRPr lang="ru-RU" altLang="ru-RU" sz="1400" b="1" dirty="0">
                <a:solidFill>
                  <a:prstClr val="white"/>
                </a:solidFill>
                <a:latin typeface="Century" pitchFamily="18" charset="0"/>
              </a:endParaRPr>
            </a:p>
            <a:p>
              <a:pPr algn="ctr" eaLnBrk="1" hangingPunct="1">
                <a:spcBef>
                  <a:spcPct val="0"/>
                </a:spcBef>
                <a:buClrTx/>
                <a:buSzTx/>
                <a:buFontTx/>
                <a:buNone/>
              </a:pPr>
              <a:r>
                <a:rPr lang="ru-RU" altLang="ru-RU" sz="1400" b="1" dirty="0">
                  <a:solidFill>
                    <a:prstClr val="white"/>
                  </a:solidFill>
                  <a:latin typeface="Century" pitchFamily="18" charset="0"/>
                </a:rPr>
                <a:t>млн</a:t>
              </a:r>
              <a:r>
                <a:rPr lang="ru-RU" altLang="ru-RU" sz="1400" b="1" dirty="0" smtClean="0">
                  <a:solidFill>
                    <a:prstClr val="white"/>
                  </a:solidFill>
                  <a:latin typeface="Century" pitchFamily="18" charset="0"/>
                </a:rPr>
                <a:t>. руб</a:t>
              </a:r>
              <a:r>
                <a:rPr lang="ru-RU" altLang="ru-RU" sz="1400" b="1" dirty="0">
                  <a:solidFill>
                    <a:prstClr val="white"/>
                  </a:solidFill>
                  <a:latin typeface="Century" pitchFamily="18" charset="0"/>
                </a:rPr>
                <a:t>.</a:t>
              </a:r>
            </a:p>
          </p:txBody>
        </p:sp>
        <p:sp>
          <p:nvSpPr>
            <p:cNvPr id="37" name="TextBox 25"/>
            <p:cNvSpPr txBox="1">
              <a:spLocks noChangeArrowheads="1"/>
            </p:cNvSpPr>
            <p:nvPr/>
          </p:nvSpPr>
          <p:spPr bwMode="auto">
            <a:xfrm>
              <a:off x="-68086" y="3248461"/>
              <a:ext cx="884961"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white"/>
                  </a:solidFill>
                  <a:latin typeface="Century" pitchFamily="18" charset="0"/>
                </a:rPr>
                <a:t>242,0</a:t>
              </a:r>
              <a:endParaRPr lang="ru-RU" altLang="ru-RU" sz="1400" b="1" dirty="0">
                <a:solidFill>
                  <a:prstClr val="white"/>
                </a:solidFill>
                <a:latin typeface="Century" pitchFamily="18" charset="0"/>
              </a:endParaRPr>
            </a:p>
            <a:p>
              <a:pPr algn="ctr" eaLnBrk="1" hangingPunct="1">
                <a:spcBef>
                  <a:spcPct val="0"/>
                </a:spcBef>
                <a:buClrTx/>
                <a:buSzTx/>
                <a:buFontTx/>
                <a:buNone/>
              </a:pPr>
              <a:r>
                <a:rPr lang="ru-RU" altLang="ru-RU" sz="1400" b="1" dirty="0">
                  <a:solidFill>
                    <a:prstClr val="white"/>
                  </a:solidFill>
                  <a:latin typeface="Century" pitchFamily="18" charset="0"/>
                </a:rPr>
                <a:t>млн. </a:t>
              </a:r>
              <a:r>
                <a:rPr lang="ru-RU" altLang="ru-RU" sz="1400" b="1" dirty="0" smtClean="0">
                  <a:solidFill>
                    <a:prstClr val="white"/>
                  </a:solidFill>
                  <a:latin typeface="Century" pitchFamily="18" charset="0"/>
                </a:rPr>
                <a:t> руб</a:t>
              </a:r>
              <a:r>
                <a:rPr lang="ru-RU" altLang="ru-RU" sz="1400" b="1" dirty="0">
                  <a:solidFill>
                    <a:prstClr val="white"/>
                  </a:solidFill>
                  <a:latin typeface="Century" pitchFamily="18" charset="0"/>
                </a:rPr>
                <a:t>.</a:t>
              </a:r>
            </a:p>
          </p:txBody>
        </p:sp>
        <p:sp>
          <p:nvSpPr>
            <p:cNvPr id="38" name="TextBox 25"/>
            <p:cNvSpPr txBox="1">
              <a:spLocks noChangeArrowheads="1"/>
            </p:cNvSpPr>
            <p:nvPr/>
          </p:nvSpPr>
          <p:spPr bwMode="auto">
            <a:xfrm>
              <a:off x="-28182" y="4166037"/>
              <a:ext cx="74285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white"/>
                  </a:solidFill>
                  <a:latin typeface="Century" pitchFamily="18" charset="0"/>
                </a:rPr>
                <a:t>129,3 </a:t>
              </a:r>
              <a:endParaRPr lang="ru-RU" altLang="ru-RU" sz="1400" b="1" dirty="0">
                <a:solidFill>
                  <a:prstClr val="white"/>
                </a:solidFill>
                <a:latin typeface="Century" pitchFamily="18" charset="0"/>
              </a:endParaRPr>
            </a:p>
            <a:p>
              <a:pPr algn="ctr" eaLnBrk="1" hangingPunct="1">
                <a:spcBef>
                  <a:spcPct val="0"/>
                </a:spcBef>
                <a:buClrTx/>
                <a:buSzTx/>
                <a:buFontTx/>
                <a:buNone/>
              </a:pPr>
              <a:r>
                <a:rPr lang="ru-RU" altLang="ru-RU" sz="1400" b="1" dirty="0">
                  <a:solidFill>
                    <a:prstClr val="white"/>
                  </a:solidFill>
                  <a:latin typeface="Century" pitchFamily="18" charset="0"/>
                </a:rPr>
                <a:t>млн</a:t>
              </a:r>
              <a:r>
                <a:rPr lang="ru-RU" altLang="ru-RU" sz="1400" b="1" dirty="0" smtClean="0">
                  <a:solidFill>
                    <a:prstClr val="white"/>
                  </a:solidFill>
                  <a:latin typeface="Century" pitchFamily="18" charset="0"/>
                </a:rPr>
                <a:t>. руб</a:t>
              </a:r>
              <a:r>
                <a:rPr lang="ru-RU" altLang="ru-RU" sz="1400" b="1" dirty="0">
                  <a:solidFill>
                    <a:prstClr val="white"/>
                  </a:solidFill>
                  <a:latin typeface="Century" pitchFamily="18" charset="0"/>
                </a:rPr>
                <a:t>.</a:t>
              </a:r>
            </a:p>
          </p:txBody>
        </p:sp>
        <p:sp>
          <p:nvSpPr>
            <p:cNvPr id="39" name="TextBox 25"/>
            <p:cNvSpPr txBox="1">
              <a:spLocks noChangeArrowheads="1"/>
            </p:cNvSpPr>
            <p:nvPr/>
          </p:nvSpPr>
          <p:spPr bwMode="auto">
            <a:xfrm>
              <a:off x="-28182" y="4970274"/>
              <a:ext cx="67283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white"/>
                  </a:solidFill>
                  <a:latin typeface="Century" pitchFamily="18" charset="0"/>
                </a:rPr>
                <a:t>39,0</a:t>
              </a:r>
              <a:endParaRPr lang="ru-RU" altLang="ru-RU" sz="1400" b="1" dirty="0">
                <a:solidFill>
                  <a:prstClr val="white"/>
                </a:solidFill>
                <a:latin typeface="Century" pitchFamily="18" charset="0"/>
              </a:endParaRPr>
            </a:p>
            <a:p>
              <a:pPr algn="ctr" eaLnBrk="1" hangingPunct="1">
                <a:spcBef>
                  <a:spcPct val="0"/>
                </a:spcBef>
                <a:buClrTx/>
                <a:buSzTx/>
                <a:buFontTx/>
                <a:buNone/>
              </a:pPr>
              <a:r>
                <a:rPr lang="ru-RU" altLang="ru-RU" sz="1400" b="1" dirty="0">
                  <a:solidFill>
                    <a:prstClr val="white"/>
                  </a:solidFill>
                  <a:latin typeface="Century" pitchFamily="18" charset="0"/>
                </a:rPr>
                <a:t>млн. </a:t>
              </a:r>
              <a:r>
                <a:rPr lang="ru-RU" altLang="ru-RU" sz="1400" b="1" dirty="0" smtClean="0">
                  <a:solidFill>
                    <a:prstClr val="white"/>
                  </a:solidFill>
                  <a:latin typeface="Century" pitchFamily="18" charset="0"/>
                </a:rPr>
                <a:t>руб</a:t>
              </a:r>
              <a:r>
                <a:rPr lang="ru-RU" altLang="ru-RU" sz="1400" b="1" dirty="0">
                  <a:solidFill>
                    <a:prstClr val="white"/>
                  </a:solidFill>
                  <a:latin typeface="Century" pitchFamily="18" charset="0"/>
                </a:rPr>
                <a:t>.</a:t>
              </a:r>
            </a:p>
          </p:txBody>
        </p:sp>
      </p:grpSp>
      <p:sp>
        <p:nvSpPr>
          <p:cNvPr id="67" name="TextBox 78"/>
          <p:cNvSpPr txBox="1">
            <a:spLocks noChangeArrowheads="1"/>
          </p:cNvSpPr>
          <p:nvPr/>
        </p:nvSpPr>
        <p:spPr bwMode="auto">
          <a:xfrm>
            <a:off x="2171241" y="61722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a:solidFill>
                  <a:prstClr val="black"/>
                </a:solidFill>
                <a:latin typeface="Times New Roman" pitchFamily="18" charset="0"/>
                <a:cs typeface="Times New Roman" pitchFamily="18" charset="0"/>
              </a:rPr>
              <a:t>Всего налоговые доходы  </a:t>
            </a:r>
            <a:r>
              <a:rPr lang="ru-RU" altLang="ru-RU" sz="2000" b="1" dirty="0" smtClean="0">
                <a:solidFill>
                  <a:prstClr val="black"/>
                </a:solidFill>
                <a:latin typeface="Times New Roman" pitchFamily="18" charset="0"/>
                <a:cs typeface="Times New Roman" pitchFamily="18" charset="0"/>
              </a:rPr>
              <a:t>1329,2 </a:t>
            </a:r>
            <a:r>
              <a:rPr lang="ru-RU" altLang="ru-RU" sz="2000" b="1" dirty="0">
                <a:solidFill>
                  <a:prstClr val="black"/>
                </a:solidFill>
                <a:latin typeface="Times New Roman" pitchFamily="18" charset="0"/>
                <a:cs typeface="Times New Roman" pitchFamily="18" charset="0"/>
              </a:rPr>
              <a:t>млн.руб.</a:t>
            </a:r>
          </a:p>
        </p:txBody>
      </p:sp>
      <p:sp>
        <p:nvSpPr>
          <p:cNvPr id="68" name="TextBox 77"/>
          <p:cNvSpPr txBox="1">
            <a:spLocks noChangeArrowheads="1"/>
          </p:cNvSpPr>
          <p:nvPr/>
        </p:nvSpPr>
        <p:spPr bwMode="auto">
          <a:xfrm>
            <a:off x="1803665" y="688848"/>
            <a:ext cx="5930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Структура налоговых доходов</a:t>
            </a:r>
            <a:endParaRPr lang="ru-RU" altLang="ru-RU" b="1" dirty="0">
              <a:solidFill>
                <a:srgbClr val="00B050"/>
              </a:solidFill>
              <a:latin typeface="Times New Roman" pitchFamily="18" charset="0"/>
              <a:cs typeface="Times New Roman" pitchFamily="18" charset="0"/>
            </a:endParaRPr>
          </a:p>
        </p:txBody>
      </p:sp>
      <p:sp>
        <p:nvSpPr>
          <p:cNvPr id="69" name="TextBox 68"/>
          <p:cNvSpPr txBox="1"/>
          <p:nvPr/>
        </p:nvSpPr>
        <p:spPr>
          <a:xfrm>
            <a:off x="8129016" y="640079"/>
            <a:ext cx="923544" cy="307777"/>
          </a:xfrm>
          <a:prstGeom prst="rect">
            <a:avLst/>
          </a:prstGeom>
          <a:noFill/>
        </p:spPr>
        <p:txBody>
          <a:bodyPr wrap="squar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 </a:t>
            </a:r>
            <a:endParaRPr lang="ru-RU"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34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down)">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6" name="TextBox 5"/>
          <p:cNvSpPr txBox="1"/>
          <p:nvPr/>
        </p:nvSpPr>
        <p:spPr>
          <a:xfrm>
            <a:off x="179512" y="-182096"/>
            <a:ext cx="8856984" cy="7555915"/>
          </a:xfrm>
          <a:prstGeom prst="rect">
            <a:avLst/>
          </a:prstGeom>
          <a:effectLst>
            <a:softEdge rad="31750"/>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00" b="1" i="0" u="none" strike="noStrike" kern="0" cap="none" spc="0" normalizeH="0" baseline="0" noProof="0" dirty="0" smtClean="0">
              <a:ln>
                <a:noFill/>
              </a:ln>
              <a:solidFill>
                <a:srgbClr val="00B05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2400" b="1" kern="0" dirty="0">
              <a:solidFill>
                <a:srgbClr val="00B050"/>
              </a:solidFill>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Уважаемые жители города!</a:t>
            </a:r>
          </a:p>
          <a:p>
            <a:pPr marL="12700" marR="12700" indent="355600" algn="just">
              <a:spcBef>
                <a:spcPts val="1680"/>
              </a:spcBef>
            </a:pPr>
            <a:r>
              <a:rPr lang="ru" sz="1600" dirty="0">
                <a:solidFill>
                  <a:srgbClr val="00B050"/>
                </a:solidFill>
                <a:latin typeface="Times New Roman"/>
              </a:rPr>
              <a:t>Департамент финансов </a:t>
            </a:r>
            <a:r>
              <a:rPr lang="ru" sz="1600" dirty="0" smtClean="0">
                <a:solidFill>
                  <a:srgbClr val="00B050"/>
                </a:solidFill>
                <a:latin typeface="Times New Roman"/>
              </a:rPr>
              <a:t>городского округа город Рыбинск продолжает </a:t>
            </a:r>
            <a:r>
              <a:rPr lang="ru" sz="1600" dirty="0">
                <a:solidFill>
                  <a:srgbClr val="00B050"/>
                </a:solidFill>
                <a:latin typeface="Times New Roman"/>
              </a:rPr>
              <a:t>работу по обеспечению прозрачности и открытости бюджетного процесса в </a:t>
            </a:r>
            <a:r>
              <a:rPr lang="ru" sz="1600" dirty="0" smtClean="0">
                <a:solidFill>
                  <a:srgbClr val="00B050"/>
                </a:solidFill>
                <a:latin typeface="Times New Roman"/>
              </a:rPr>
              <a:t>нашем городе.</a:t>
            </a:r>
            <a:endParaRPr lang="ru" sz="1600" dirty="0">
              <a:solidFill>
                <a:srgbClr val="00B050"/>
              </a:solidFill>
              <a:latin typeface="Times New Roman"/>
            </a:endParaRPr>
          </a:p>
          <a:p>
            <a:pPr marL="12700" marR="12700" indent="355600" algn="just"/>
            <a:r>
              <a:rPr lang="ru" sz="1600" dirty="0">
                <a:solidFill>
                  <a:srgbClr val="00B050"/>
                </a:solidFill>
                <a:latin typeface="Times New Roman"/>
              </a:rPr>
              <a:t>Предлагаем вашему вниманию презентацию «Бюджет для граждан» к </a:t>
            </a:r>
            <a:r>
              <a:rPr lang="ru" sz="1600" dirty="0" smtClean="0">
                <a:solidFill>
                  <a:srgbClr val="00B050"/>
                </a:solidFill>
                <a:latin typeface="Times New Roman"/>
              </a:rPr>
              <a:t>решению Муниципального Совета городского округа город Рыбинск на 2017 год и на плановый период 2018 и 2019 годов, </a:t>
            </a:r>
            <a:r>
              <a:rPr lang="ru" sz="1600" dirty="0">
                <a:solidFill>
                  <a:srgbClr val="00B050"/>
                </a:solidFill>
                <a:latin typeface="Times New Roman"/>
              </a:rPr>
              <a:t>подготовленную в соответствии с Методическими рекомендациями по предоставлению бюджетов субъектов Российской Федерации и местных бюджетов и отчетов об их исполнении в доступной для граждан форме (приказ Минфина России </a:t>
            </a:r>
            <a:r>
              <a:rPr lang="ru" sz="1600" dirty="0" smtClean="0">
                <a:solidFill>
                  <a:srgbClr val="00B050"/>
                </a:solidFill>
                <a:latin typeface="Times New Roman"/>
              </a:rPr>
              <a:t>от 22.09.2015 </a:t>
            </a:r>
            <a:r>
              <a:rPr lang="ru" sz="1600" dirty="0">
                <a:solidFill>
                  <a:srgbClr val="00B050"/>
                </a:solidFill>
                <a:latin typeface="Times New Roman"/>
              </a:rPr>
              <a:t>№ 145н).</a:t>
            </a:r>
          </a:p>
          <a:p>
            <a:pPr marL="12700" marR="12700" indent="355600" algn="just">
              <a:spcAft>
                <a:spcPts val="1050"/>
              </a:spcAft>
            </a:pPr>
            <a:r>
              <a:rPr lang="ru" sz="1600" dirty="0" smtClean="0">
                <a:solidFill>
                  <a:srgbClr val="00B050"/>
                </a:solidFill>
                <a:latin typeface="Times New Roman"/>
              </a:rPr>
              <a:t>Представленная </a:t>
            </a:r>
            <a:r>
              <a:rPr lang="ru" sz="1600" dirty="0">
                <a:solidFill>
                  <a:srgbClr val="00B050"/>
                </a:solidFill>
                <a:latin typeface="Times New Roman"/>
              </a:rPr>
              <a:t>в презентации информация рассказывает о бюджетной системе, основных показателях </a:t>
            </a:r>
            <a:r>
              <a:rPr lang="ru" sz="1600" dirty="0" smtClean="0">
                <a:solidFill>
                  <a:srgbClr val="00B050"/>
                </a:solidFill>
                <a:latin typeface="Times New Roman"/>
              </a:rPr>
              <a:t>бюджета городского округа город Рыбинск и </a:t>
            </a:r>
            <a:r>
              <a:rPr lang="ru" sz="1600" dirty="0">
                <a:solidFill>
                  <a:srgbClr val="00B050"/>
                </a:solidFill>
                <a:latin typeface="Times New Roman"/>
              </a:rPr>
              <a:t>предназначена для широкого круга пользователей (студентов, педагогов, врачей, молодых семей, пенсионеров, гражданских служащих и других категорий населения</a:t>
            </a:r>
            <a:r>
              <a:rPr lang="ru" sz="1600" dirty="0" smtClean="0">
                <a:solidFill>
                  <a:srgbClr val="00B050"/>
                </a:solidFill>
                <a:latin typeface="Times New Roman"/>
              </a:rPr>
              <a:t>).</a:t>
            </a:r>
          </a:p>
          <a:p>
            <a:pPr indent="450000" algn="just">
              <a:lnSpc>
                <a:spcPts val="1680"/>
              </a:lnSpc>
            </a:pPr>
            <a:r>
              <a:rPr lang="ru-RU" sz="1600" dirty="0" smtClean="0">
                <a:solidFill>
                  <a:srgbClr val="00B050"/>
                </a:solidFill>
                <a:latin typeface="Times New Roman"/>
              </a:rPr>
              <a:t>Излагая материал, мы постарались в доступной для граждан форме разъяснить все тонкости сложных механизмов бюджетного процесса. </a:t>
            </a:r>
          </a:p>
          <a:p>
            <a:pPr indent="450000" algn="just"/>
            <a:r>
              <a:rPr lang="ru-RU" sz="1600" dirty="0" smtClean="0">
                <a:solidFill>
                  <a:srgbClr val="00B050"/>
                </a:solidFill>
                <a:latin typeface="Times New Roman"/>
              </a:rPr>
              <a:t>Как </a:t>
            </a:r>
            <a:r>
              <a:rPr lang="ru-RU" sz="1600" dirty="0">
                <a:solidFill>
                  <a:srgbClr val="00B050"/>
                </a:solidFill>
                <a:latin typeface="Times New Roman"/>
              </a:rPr>
              <a:t>формируется доходная и расходная часть городского бюджета? Сколько тратится из бюджета городского округа город Рыбинск </a:t>
            </a:r>
            <a:r>
              <a:rPr lang="ru-RU" sz="1600" dirty="0" smtClean="0">
                <a:solidFill>
                  <a:srgbClr val="00B050"/>
                </a:solidFill>
                <a:latin typeface="Times New Roman"/>
              </a:rPr>
              <a:t>на </a:t>
            </a:r>
            <a:r>
              <a:rPr lang="ru-RU" sz="1600" dirty="0">
                <a:solidFill>
                  <a:srgbClr val="00B050"/>
                </a:solidFill>
                <a:latin typeface="Times New Roman"/>
              </a:rPr>
              <a:t>образование, социальную политику и другие отрасли? Какие меры социальной поддержки оказываются гражданам городского округа город Рыбинск? Ответы на эти и ряд других вопросов содержит "Бюджет для граждан".</a:t>
            </a:r>
          </a:p>
          <a:p>
            <a:pPr indent="450000" algn="just"/>
            <a:r>
              <a:rPr lang="ru-RU" sz="1600" dirty="0" smtClean="0">
                <a:solidFill>
                  <a:srgbClr val="00B050"/>
                </a:solidFill>
                <a:latin typeface="Times New Roman"/>
              </a:rPr>
              <a:t>Ключевые </a:t>
            </a:r>
            <a:r>
              <a:rPr lang="ru-RU" sz="1600" dirty="0">
                <a:solidFill>
                  <a:srgbClr val="00B050"/>
                </a:solidFill>
                <a:latin typeface="Times New Roman"/>
              </a:rPr>
              <a:t>параметры бюджета города на текущий финансовый год и плановый период </a:t>
            </a:r>
            <a:r>
              <a:rPr lang="ru-RU" sz="1600" dirty="0" smtClean="0">
                <a:solidFill>
                  <a:srgbClr val="00B050"/>
                </a:solidFill>
                <a:latin typeface="Times New Roman"/>
              </a:rPr>
              <a:t>дают </a:t>
            </a:r>
            <a:r>
              <a:rPr lang="ru-RU" sz="1600" dirty="0">
                <a:solidFill>
                  <a:srgbClr val="00B050"/>
                </a:solidFill>
                <a:latin typeface="Times New Roman"/>
              </a:rPr>
              <a:t>наглядное представление о сложившейся ситуации в городском округе.</a:t>
            </a:r>
          </a:p>
          <a:p>
            <a:pPr indent="450000" algn="just"/>
            <a:r>
              <a:rPr lang="ru-RU" sz="1600" dirty="0">
                <a:solidFill>
                  <a:srgbClr val="00B050"/>
                </a:solidFill>
                <a:latin typeface="Times New Roman"/>
              </a:rPr>
              <a:t>Мы надеемся, что информационный ресурс "Бюджет для граждан" будет интересен для каждого жителя </a:t>
            </a:r>
            <a:r>
              <a:rPr lang="ru-RU" sz="1600" dirty="0" smtClean="0">
                <a:solidFill>
                  <a:srgbClr val="00B050"/>
                </a:solidFill>
                <a:latin typeface="Times New Roman"/>
              </a:rPr>
              <a:t>нашего города.</a:t>
            </a:r>
            <a:endParaRPr lang="ru-RU" sz="1600" dirty="0">
              <a:solidFill>
                <a:srgbClr val="00B050"/>
              </a:solidFill>
              <a:latin typeface="Times New Roman"/>
            </a:endParaRPr>
          </a:p>
          <a:p>
            <a:pPr marL="12700" marR="12700" lvl="0" indent="355600" algn="just">
              <a:lnSpc>
                <a:spcPts val="1680"/>
              </a:lnSpc>
              <a:spcAft>
                <a:spcPts val="1050"/>
              </a:spcAft>
            </a:pPr>
            <a:endParaRPr lang="ru" sz="1400" b="1" dirty="0" smtClean="0">
              <a:solidFill>
                <a:prstClr val="black"/>
              </a:solidFill>
              <a:latin typeface="Times New Roman"/>
            </a:endParaRPr>
          </a:p>
          <a:p>
            <a:pPr lvl="0" indent="450000" algn="just"/>
            <a:endParaRPr lang="ru-RU" sz="1400" dirty="0">
              <a:solidFill>
                <a:prstClr val="black"/>
              </a:solidFill>
              <a:latin typeface="Times New Roman"/>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0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93263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360" y="477838"/>
            <a:ext cx="8229600" cy="812482"/>
          </a:xfrm>
        </p:spPr>
        <p:txBody>
          <a:bodyPr>
            <a:normAutofit/>
          </a:bodyPr>
          <a:lstStyle/>
          <a:p>
            <a:r>
              <a:rPr lang="ru-RU" sz="1800" b="1" dirty="0" smtClean="0">
                <a:solidFill>
                  <a:srgbClr val="00B050"/>
                </a:solidFill>
                <a:latin typeface="Times New Roman" pitchFamily="18" charset="0"/>
                <a:cs typeface="Times New Roman" pitchFamily="18" charset="0"/>
              </a:rPr>
              <a:t>Прогноз налога на доходы физических лиц </a:t>
            </a:r>
            <a:endParaRPr lang="ru-RU" sz="1800" b="1" dirty="0">
              <a:solidFill>
                <a:srgbClr val="00B050"/>
              </a:solidFill>
              <a:latin typeface="Times New Roman" pitchFamily="18" charset="0"/>
              <a:cs typeface="Times New Roman" pitchFamily="18" charset="0"/>
            </a:endParaRPr>
          </a:p>
        </p:txBody>
      </p:sp>
      <p:sp>
        <p:nvSpPr>
          <p:cNvPr id="3" name="TextBox 2"/>
          <p:cNvSpPr txBox="1"/>
          <p:nvPr/>
        </p:nvSpPr>
        <p:spPr>
          <a:xfrm>
            <a:off x="7517175" y="1237367"/>
            <a:ext cx="920508" cy="307777"/>
          </a:xfrm>
          <a:prstGeom prst="rect">
            <a:avLst/>
          </a:prstGeom>
          <a:noFill/>
        </p:spPr>
        <p:txBody>
          <a:bodyPr wrap="non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млн. руб.</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p:nvPr>
            <p:extLst>
              <p:ext uri="{D42A27DB-BD31-4B8C-83A1-F6EECF244321}">
                <p14:modId xmlns:p14="http://schemas.microsoft.com/office/powerpoint/2010/main" val="1756498078"/>
              </p:ext>
            </p:extLst>
          </p:nvPr>
        </p:nvGraphicFramePr>
        <p:xfrm>
          <a:off x="711200" y="1844040"/>
          <a:ext cx="797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Скругленная прямоугольная выноска 7"/>
          <p:cNvSpPr/>
          <p:nvPr/>
        </p:nvSpPr>
        <p:spPr>
          <a:xfrm>
            <a:off x="3810000" y="1569196"/>
            <a:ext cx="1198880" cy="605044"/>
          </a:xfrm>
          <a:prstGeom prst="wedgeRoundRectCallout">
            <a:avLst>
              <a:gd name="adj1" fmla="val -82195"/>
              <a:gd name="adj2" fmla="val 8815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ФНЗР  </a:t>
            </a:r>
          </a:p>
          <a:p>
            <a:pPr algn="ctr"/>
            <a:r>
              <a:rPr lang="ru-RU" sz="1600" b="1" dirty="0" smtClean="0">
                <a:solidFill>
                  <a:prstClr val="black"/>
                </a:solidFill>
                <a:latin typeface="Times New Roman" panose="02020603050405020304" pitchFamily="18" charset="0"/>
                <a:cs typeface="Times New Roman" panose="02020603050405020304" pitchFamily="18" charset="0"/>
              </a:rPr>
              <a:t>104,5%</a:t>
            </a:r>
            <a:endParaRPr lang="ru-RU" sz="1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986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77"/>
          <p:cNvSpPr txBox="1">
            <a:spLocks noChangeArrowheads="1"/>
          </p:cNvSpPr>
          <p:nvPr/>
        </p:nvSpPr>
        <p:spPr bwMode="auto">
          <a:xfrm>
            <a:off x="1325880" y="678903"/>
            <a:ext cx="652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Налог на имущество</a:t>
            </a:r>
          </a:p>
          <a:p>
            <a:pPr algn="ctr" eaLnBrk="1" hangingPunct="1"/>
            <a:r>
              <a:rPr lang="ru-RU" altLang="ru-RU" b="1" dirty="0">
                <a:solidFill>
                  <a:srgbClr val="00B050"/>
                </a:solidFill>
                <a:latin typeface="Times New Roman" pitchFamily="18" charset="0"/>
                <a:cs typeface="Times New Roman" pitchFamily="18" charset="0"/>
              </a:rPr>
              <a:t>ф</a:t>
            </a:r>
            <a:r>
              <a:rPr lang="ru-RU" altLang="ru-RU" b="1" dirty="0" smtClean="0">
                <a:solidFill>
                  <a:srgbClr val="00B050"/>
                </a:solidFill>
                <a:latin typeface="Times New Roman" pitchFamily="18" charset="0"/>
                <a:cs typeface="Times New Roman" pitchFamily="18" charset="0"/>
              </a:rPr>
              <a:t>изических лиц</a:t>
            </a:r>
            <a:endParaRPr lang="ru-RU" altLang="ru-RU" b="1" dirty="0">
              <a:solidFill>
                <a:srgbClr val="00B050"/>
              </a:solidFill>
              <a:latin typeface="Times New Roman" pitchFamily="18" charset="0"/>
              <a:cs typeface="Times New Roman" pitchFamily="18" charset="0"/>
            </a:endParaRPr>
          </a:p>
        </p:txBody>
      </p:sp>
      <p:graphicFrame>
        <p:nvGraphicFramePr>
          <p:cNvPr id="82" name="Диаграмма 81"/>
          <p:cNvGraphicFramePr/>
          <p:nvPr>
            <p:extLst>
              <p:ext uri="{D42A27DB-BD31-4B8C-83A1-F6EECF244321}">
                <p14:modId xmlns:p14="http://schemas.microsoft.com/office/powerpoint/2010/main" val="2333694703"/>
              </p:ext>
            </p:extLst>
          </p:nvPr>
        </p:nvGraphicFramePr>
        <p:xfrm>
          <a:off x="4521200" y="2038005"/>
          <a:ext cx="4531360" cy="4296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11"/>
          <p:cNvGraphicFramePr/>
          <p:nvPr>
            <p:extLst>
              <p:ext uri="{D42A27DB-BD31-4B8C-83A1-F6EECF244321}">
                <p14:modId xmlns:p14="http://schemas.microsoft.com/office/powerpoint/2010/main" val="1912182997"/>
              </p:ext>
            </p:extLst>
          </p:nvPr>
        </p:nvGraphicFramePr>
        <p:xfrm>
          <a:off x="254000" y="2232188"/>
          <a:ext cx="447548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Прямая со стрелкой 2"/>
          <p:cNvCxnSpPr/>
          <p:nvPr/>
        </p:nvCxnSpPr>
        <p:spPr>
          <a:xfrm>
            <a:off x="6812632" y="2968824"/>
            <a:ext cx="513432" cy="393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1"/>
          <p:cNvSpPr txBox="1"/>
          <p:nvPr/>
        </p:nvSpPr>
        <p:spPr>
          <a:xfrm>
            <a:off x="7853680" y="1094402"/>
            <a:ext cx="996958" cy="425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b="1" dirty="0" smtClean="0">
                <a:latin typeface="Times New Roman" panose="02020603050405020304" pitchFamily="18" charset="0"/>
                <a:cs typeface="Times New Roman" panose="02020603050405020304" pitchFamily="18" charset="0"/>
              </a:rPr>
              <a:t>млн.руб.</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868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62515" cy="1008062"/>
          </a:xfrm>
        </p:spPr>
        <p:txBody>
          <a:bodyPr>
            <a:normAutofit/>
          </a:bodyPr>
          <a:lstStyle/>
          <a:p>
            <a:r>
              <a:rPr lang="ru-RU" sz="1800" b="1" dirty="0" smtClean="0">
                <a:solidFill>
                  <a:srgbClr val="00B050"/>
                </a:solidFill>
                <a:latin typeface="Times New Roman" panose="02020603050405020304" pitchFamily="18" charset="0"/>
                <a:cs typeface="Times New Roman" panose="02020603050405020304" pitchFamily="18" charset="0"/>
              </a:rPr>
              <a:t>Земельный налог</a:t>
            </a:r>
            <a:endParaRPr lang="ru-RU" sz="18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727387226"/>
              </p:ext>
            </p:extLst>
          </p:nvPr>
        </p:nvGraphicFramePr>
        <p:xfrm>
          <a:off x="114300" y="1265971"/>
          <a:ext cx="4597400" cy="5088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Объект 5"/>
          <p:cNvGraphicFramePr>
            <a:graphicFrameLocks/>
          </p:cNvGraphicFramePr>
          <p:nvPr>
            <p:extLst>
              <p:ext uri="{D42A27DB-BD31-4B8C-83A1-F6EECF244321}">
                <p14:modId xmlns:p14="http://schemas.microsoft.com/office/powerpoint/2010/main" val="3068417339"/>
              </p:ext>
            </p:extLst>
          </p:nvPr>
        </p:nvGraphicFramePr>
        <p:xfrm>
          <a:off x="5103457" y="912832"/>
          <a:ext cx="3721100" cy="322579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Прямая со стрелкой 3"/>
          <p:cNvCxnSpPr/>
          <p:nvPr/>
        </p:nvCxnSpPr>
        <p:spPr>
          <a:xfrm>
            <a:off x="3270250" y="2781300"/>
            <a:ext cx="4953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7637694" y="1892300"/>
            <a:ext cx="406400" cy="33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083347"/>
            <a:ext cx="1429544" cy="81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940152" y="5085184"/>
            <a:ext cx="2265943" cy="5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00" y="5085184"/>
            <a:ext cx="492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4508" y="5301208"/>
            <a:ext cx="1704996" cy="132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344508" y="5390208"/>
            <a:ext cx="1704995" cy="923330"/>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101 </a:t>
            </a:r>
            <a:endParaRPr lang="ru-RU" b="1"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За </a:t>
            </a:r>
            <a:r>
              <a:rPr lang="en-US" sz="1200" b="1" dirty="0" smtClean="0">
                <a:latin typeface="Times New Roman" panose="02020603050405020304" pitchFamily="18" charset="0"/>
                <a:cs typeface="Times New Roman" panose="02020603050405020304" pitchFamily="18" charset="0"/>
              </a:rPr>
              <a:t>I, II, III </a:t>
            </a:r>
            <a:r>
              <a:rPr lang="ru-RU" sz="1200" b="1" dirty="0" smtClean="0">
                <a:latin typeface="Times New Roman" panose="02020603050405020304" pitchFamily="18" charset="0"/>
                <a:cs typeface="Times New Roman" panose="02020603050405020304" pitchFamily="18" charset="0"/>
              </a:rPr>
              <a:t>кв. 2017 г.</a:t>
            </a:r>
          </a:p>
          <a:p>
            <a:pPr algn="ctr"/>
            <a:r>
              <a:rPr lang="ru-RU" sz="1200" b="1" dirty="0">
                <a:latin typeface="Times New Roman" panose="02020603050405020304" pitchFamily="18" charset="0"/>
                <a:cs typeface="Times New Roman" panose="02020603050405020304" pitchFamily="18" charset="0"/>
              </a:rPr>
              <a:t>п</a:t>
            </a:r>
            <a:r>
              <a:rPr lang="ru-RU" sz="1200" b="1" dirty="0" smtClean="0">
                <a:latin typeface="Times New Roman" panose="02020603050405020304" pitchFamily="18" charset="0"/>
                <a:cs typeface="Times New Roman" panose="02020603050405020304" pitchFamily="18" charset="0"/>
              </a:rPr>
              <a:t>о начислениям </a:t>
            </a:r>
          </a:p>
          <a:p>
            <a:pPr algn="ctr"/>
            <a:r>
              <a:rPr lang="ru-RU" sz="1200" b="1" dirty="0" smtClean="0">
                <a:latin typeface="Times New Roman" panose="02020603050405020304" pitchFamily="18" charset="0"/>
                <a:cs typeface="Times New Roman" panose="02020603050405020304" pitchFamily="18" charset="0"/>
              </a:rPr>
              <a:t>2017 года.</a:t>
            </a:r>
            <a:endParaRPr lang="ru-RU" sz="1200" b="1"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085184"/>
            <a:ext cx="492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5301208"/>
            <a:ext cx="1742929" cy="135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164288" y="4797152"/>
            <a:ext cx="45719" cy="28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626487" y="4304903"/>
            <a:ext cx="1164358"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Всего 190</a:t>
            </a:r>
            <a:endParaRPr lang="ru-RU"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076056" y="5390208"/>
            <a:ext cx="1715531" cy="1107996"/>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89</a:t>
            </a:r>
          </a:p>
          <a:p>
            <a:pPr algn="ctr"/>
            <a:r>
              <a:rPr lang="ru-RU" sz="1200" b="1" dirty="0" smtClean="0">
                <a:latin typeface="Times New Roman" panose="02020603050405020304" pitchFamily="18" charset="0"/>
                <a:cs typeface="Times New Roman" panose="02020603050405020304" pitchFamily="18" charset="0"/>
              </a:rPr>
              <a:t>За </a:t>
            </a:r>
            <a:r>
              <a:rPr lang="en-US" sz="1200" b="1" dirty="0" smtClean="0">
                <a:latin typeface="Times New Roman" panose="02020603050405020304" pitchFamily="18" charset="0"/>
                <a:cs typeface="Times New Roman" panose="02020603050405020304" pitchFamily="18" charset="0"/>
              </a:rPr>
              <a:t>IV</a:t>
            </a:r>
            <a:r>
              <a:rPr lang="ru-RU" sz="1200" b="1" dirty="0" smtClean="0">
                <a:latin typeface="Times New Roman" panose="02020603050405020304" pitchFamily="18" charset="0"/>
                <a:cs typeface="Times New Roman" panose="02020603050405020304" pitchFamily="18" charset="0"/>
              </a:rPr>
              <a:t> кв. 2016 года</a:t>
            </a:r>
          </a:p>
          <a:p>
            <a:pPr algn="ctr"/>
            <a:r>
              <a:rPr lang="ru-RU" sz="1200" b="1" dirty="0">
                <a:latin typeface="Times New Roman" panose="02020603050405020304" pitchFamily="18" charset="0"/>
                <a:cs typeface="Times New Roman" panose="02020603050405020304" pitchFamily="18" charset="0"/>
              </a:rPr>
              <a:t>п</a:t>
            </a:r>
            <a:r>
              <a:rPr lang="ru-RU" sz="1200" b="1" dirty="0" smtClean="0">
                <a:latin typeface="Times New Roman" panose="02020603050405020304" pitchFamily="18" charset="0"/>
                <a:cs typeface="Times New Roman" panose="02020603050405020304" pitchFamily="18" charset="0"/>
              </a:rPr>
              <a:t>ереходящие платежи по начислениям за 2016 года.</a:t>
            </a:r>
            <a:endParaRPr lang="ru-RU" sz="12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78705" y="3830854"/>
            <a:ext cx="2120260" cy="307777"/>
          </a:xfrm>
          <a:prstGeom prst="rect">
            <a:avLst/>
          </a:prstGeom>
          <a:noFill/>
        </p:spPr>
        <p:txBody>
          <a:bodyPr wrap="none" rtlCol="0">
            <a:spAutoFit/>
          </a:bodyPr>
          <a:lstStyle/>
          <a:p>
            <a:pPr algn="ctr"/>
            <a:r>
              <a:rPr lang="ru-RU" sz="1400" b="1" dirty="0" smtClean="0">
                <a:latin typeface="Times New Roman" panose="02020603050405020304" pitchFamily="18" charset="0"/>
                <a:cs typeface="Times New Roman" panose="02020603050405020304" pitchFamily="18" charset="0"/>
              </a:rPr>
              <a:t>Начисления на 2017 год</a:t>
            </a:r>
            <a:endParaRPr lang="ru-RU" sz="1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812360" y="764704"/>
            <a:ext cx="974369" cy="338554"/>
          </a:xfrm>
          <a:prstGeom prst="rect">
            <a:avLst/>
          </a:prstGeom>
          <a:noFill/>
        </p:spPr>
        <p:txBody>
          <a:bodyPr wrap="none" rtlCol="0">
            <a:spAutoFit/>
          </a:bodyPr>
          <a:lstStyle/>
          <a:p>
            <a:r>
              <a:rPr lang="ru-RU" sz="1600" b="1" dirty="0">
                <a:latin typeface="Times New Roman" panose="02020603050405020304" pitchFamily="18" charset="0"/>
                <a:cs typeface="Times New Roman" panose="02020603050405020304" pitchFamily="18" charset="0"/>
              </a:rPr>
              <a:t>м</a:t>
            </a:r>
            <a:r>
              <a:rPr lang="ru-RU" sz="1600" b="1" dirty="0" smtClean="0">
                <a:latin typeface="Times New Roman" panose="02020603050405020304" pitchFamily="18" charset="0"/>
                <a:cs typeface="Times New Roman" panose="02020603050405020304" pitchFamily="18" charset="0"/>
              </a:rPr>
              <a:t>лн.руб.</a:t>
            </a:r>
            <a:endParaRPr lang="ru-RU" sz="1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818985" y="5667207"/>
            <a:ext cx="525523" cy="461665"/>
          </a:xfrm>
          <a:prstGeom prst="rect">
            <a:avLst/>
          </a:prstGeom>
          <a:noFill/>
        </p:spPr>
        <p:txBody>
          <a:bodyPr wrap="square" rtlCol="0">
            <a:spAutoFit/>
          </a:bodyPr>
          <a:lstStyle/>
          <a:p>
            <a:pPr algn="ctr"/>
            <a:r>
              <a:rPr lang="ru-RU" sz="2400" b="1" dirty="0" smtClean="0"/>
              <a:t>+</a:t>
            </a:r>
            <a:endParaRPr lang="ru-RU" sz="2400" b="1" dirty="0"/>
          </a:p>
        </p:txBody>
      </p:sp>
    </p:spTree>
    <p:extLst>
      <p:ext uri="{BB962C8B-B14F-4D97-AF65-F5344CB8AC3E}">
        <p14:creationId xmlns:p14="http://schemas.microsoft.com/office/powerpoint/2010/main" val="1090933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0" y="589598"/>
            <a:ext cx="5659120" cy="700722"/>
          </a:xfrm>
        </p:spPr>
        <p:txBody>
          <a:bodyPr>
            <a:normAutofit/>
          </a:bodyPr>
          <a:lstStyle/>
          <a:p>
            <a:r>
              <a:rPr lang="ru-RU" altLang="ru-RU" sz="1800" b="1" dirty="0">
                <a:solidFill>
                  <a:srgbClr val="00B050"/>
                </a:solidFill>
                <a:latin typeface="Times New Roman" pitchFamily="18" charset="0"/>
              </a:rPr>
              <a:t>Налоги на совокупный доход </a:t>
            </a:r>
            <a:r>
              <a:rPr lang="ru-RU" altLang="ru-RU" sz="1800" b="1" dirty="0" smtClean="0">
                <a:solidFill>
                  <a:srgbClr val="00B050"/>
                </a:solidFill>
                <a:latin typeface="Times New Roman" pitchFamily="18" charset="0"/>
              </a:rPr>
              <a:t>2017 год</a:t>
            </a:r>
            <a:endParaRPr lang="ru-RU" sz="1800" dirty="0">
              <a:solidFill>
                <a:srgbClr val="00B050"/>
              </a:solidFill>
            </a:endParaRPr>
          </a:p>
        </p:txBody>
      </p:sp>
      <p:pic>
        <p:nvPicPr>
          <p:cNvPr id="8"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206" y="128322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23920" y="1513840"/>
            <a:ext cx="2387600" cy="1477328"/>
          </a:xfrm>
          <a:prstGeom prst="rect">
            <a:avLst/>
          </a:prstGeom>
          <a:noFill/>
        </p:spPr>
        <p:txBody>
          <a:bodyPr wrap="square" rtlCol="0">
            <a:spAutoFit/>
          </a:bodyPr>
          <a:lstStyle/>
          <a:p>
            <a:pPr algn="ctr" fontAlgn="base">
              <a:spcBef>
                <a:spcPct val="0"/>
              </a:spcBef>
              <a:spcAft>
                <a:spcPct val="0"/>
              </a:spcAft>
            </a:pPr>
            <a:r>
              <a:rPr lang="ru-RU" altLang="ru-RU" b="1" dirty="0">
                <a:solidFill>
                  <a:prstClr val="black"/>
                </a:solidFill>
                <a:latin typeface="Times New Roman" pitchFamily="18" charset="0"/>
              </a:rPr>
              <a:t>Налоги </a:t>
            </a:r>
          </a:p>
          <a:p>
            <a:pPr algn="ctr" fontAlgn="base">
              <a:spcBef>
                <a:spcPct val="0"/>
              </a:spcBef>
              <a:spcAft>
                <a:spcPct val="0"/>
              </a:spcAft>
            </a:pPr>
            <a:r>
              <a:rPr lang="ru-RU" altLang="ru-RU" b="1" dirty="0">
                <a:solidFill>
                  <a:prstClr val="black"/>
                </a:solidFill>
                <a:latin typeface="Times New Roman" pitchFamily="18" charset="0"/>
              </a:rPr>
              <a:t>на совокупный</a:t>
            </a:r>
          </a:p>
          <a:p>
            <a:pPr algn="ctr" fontAlgn="base">
              <a:spcBef>
                <a:spcPct val="0"/>
              </a:spcBef>
              <a:spcAft>
                <a:spcPct val="0"/>
              </a:spcAft>
            </a:pPr>
            <a:r>
              <a:rPr lang="ru-RU" altLang="ru-RU" b="1" dirty="0">
                <a:solidFill>
                  <a:prstClr val="black"/>
                </a:solidFill>
                <a:latin typeface="Times New Roman" pitchFamily="18" charset="0"/>
              </a:rPr>
              <a:t>доход</a:t>
            </a:r>
          </a:p>
          <a:p>
            <a:pPr algn="ctr" fontAlgn="base">
              <a:spcBef>
                <a:spcPct val="0"/>
              </a:spcBef>
              <a:spcAft>
                <a:spcPct val="0"/>
              </a:spcAft>
            </a:pPr>
            <a:r>
              <a:rPr lang="ru-RU" altLang="ru-RU" b="1" dirty="0" smtClean="0">
                <a:solidFill>
                  <a:prstClr val="black"/>
                </a:solidFill>
                <a:latin typeface="Times New Roman" pitchFamily="18" charset="0"/>
              </a:rPr>
              <a:t>129,3 млн</a:t>
            </a:r>
            <a:r>
              <a:rPr lang="ru-RU" altLang="ru-RU" b="1" dirty="0">
                <a:solidFill>
                  <a:prstClr val="black"/>
                </a:solidFill>
                <a:latin typeface="Times New Roman" pitchFamily="18" charset="0"/>
              </a:rPr>
              <a:t>. руб.</a:t>
            </a:r>
          </a:p>
          <a:p>
            <a:endParaRPr lang="ru-RU" dirty="0">
              <a:solidFill>
                <a:prstClr val="black"/>
              </a:solidFill>
            </a:endParaRPr>
          </a:p>
        </p:txBody>
      </p:sp>
      <p:pic>
        <p:nvPicPr>
          <p:cNvPr id="10"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23" y="393498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0361" y="4211320"/>
            <a:ext cx="2296160" cy="1477328"/>
          </a:xfrm>
          <a:prstGeom prst="rect">
            <a:avLst/>
          </a:prstGeom>
          <a:noFill/>
        </p:spPr>
        <p:txBody>
          <a:bodyPr wrap="square" rtlCol="0">
            <a:spAutoFit/>
          </a:bodyPr>
          <a:lstStyle/>
          <a:p>
            <a:pPr algn="ctr" fontAlgn="base">
              <a:spcBef>
                <a:spcPct val="0"/>
              </a:spcBef>
              <a:spcAft>
                <a:spcPct val="0"/>
              </a:spcAft>
            </a:pPr>
            <a:r>
              <a:rPr lang="ru-RU" altLang="ru-RU" b="1" dirty="0" smtClean="0">
                <a:solidFill>
                  <a:prstClr val="black"/>
                </a:solidFill>
                <a:latin typeface="Times New Roman" panose="02020603050405020304" pitchFamily="18" charset="0"/>
                <a:cs typeface="Times New Roman" panose="02020603050405020304" pitchFamily="18" charset="0"/>
              </a:rPr>
              <a:t>Единый налог</a:t>
            </a:r>
            <a:endParaRPr lang="ru-RU" altLang="ru-RU" b="1"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на вмененный</a:t>
            </a:r>
          </a:p>
          <a:p>
            <a:pPr algn="ctr" fontAlgn="base">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доход</a:t>
            </a:r>
          </a:p>
          <a:p>
            <a:pPr algn="ctr" fontAlgn="base">
              <a:spcBef>
                <a:spcPct val="0"/>
              </a:spcBef>
              <a:spcAft>
                <a:spcPct val="0"/>
              </a:spcAft>
            </a:pPr>
            <a:r>
              <a:rPr lang="ru-RU" altLang="ru-RU" b="1" dirty="0" smtClean="0">
                <a:solidFill>
                  <a:prstClr val="black"/>
                </a:solidFill>
                <a:latin typeface="Times New Roman" panose="02020603050405020304" pitchFamily="18" charset="0"/>
                <a:cs typeface="Times New Roman" panose="02020603050405020304" pitchFamily="18" charset="0"/>
              </a:rPr>
              <a:t>128,2 </a:t>
            </a:r>
            <a:r>
              <a:rPr lang="ru-RU" altLang="ru-RU" b="1" dirty="0">
                <a:solidFill>
                  <a:prstClr val="black"/>
                </a:solidFill>
                <a:latin typeface="Times New Roman" panose="02020603050405020304" pitchFamily="18" charset="0"/>
                <a:cs typeface="Times New Roman" panose="02020603050405020304" pitchFamily="18" charset="0"/>
              </a:rPr>
              <a:t>млн. руб.</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solidFill>
                <a:prstClr val="black"/>
              </a:solidFill>
            </a:endParaRPr>
          </a:p>
        </p:txBody>
      </p:sp>
      <p:pic>
        <p:nvPicPr>
          <p:cNvPr id="12"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283" y="3919220"/>
            <a:ext cx="2966720"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51200" y="4211320"/>
            <a:ext cx="2600960" cy="1477328"/>
          </a:xfrm>
          <a:prstGeom prst="rect">
            <a:avLst/>
          </a:prstGeom>
          <a:noFill/>
        </p:spPr>
        <p:txBody>
          <a:bodyPr wrap="square" rtlCol="0">
            <a:spAutoFit/>
          </a:bodyPr>
          <a:lstStyle/>
          <a:p>
            <a:pPr algn="ctr" fontAlgn="base">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Единый </a:t>
            </a:r>
          </a:p>
          <a:p>
            <a:pPr algn="just" fontAlgn="base">
              <a:spcBef>
                <a:spcPct val="0"/>
              </a:spcBef>
              <a:spcAft>
                <a:spcPct val="0"/>
              </a:spcAft>
            </a:pPr>
            <a:r>
              <a:rPr lang="ru-RU" altLang="ru-RU" b="1" dirty="0" smtClean="0">
                <a:solidFill>
                  <a:prstClr val="black"/>
                </a:solidFill>
                <a:latin typeface="Times New Roman" panose="02020603050405020304" pitchFamily="18" charset="0"/>
                <a:cs typeface="Times New Roman" panose="02020603050405020304" pitchFamily="18" charset="0"/>
              </a:rPr>
              <a:t>сельскохозяйственный</a:t>
            </a:r>
            <a:endParaRPr lang="ru-RU" altLang="ru-RU" b="1"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налог</a:t>
            </a:r>
          </a:p>
          <a:p>
            <a:pPr algn="ctr" fontAlgn="base">
              <a:spcBef>
                <a:spcPct val="0"/>
              </a:spcBef>
              <a:spcAft>
                <a:spcPct val="0"/>
              </a:spcAft>
            </a:pPr>
            <a:r>
              <a:rPr lang="ru-RU" altLang="ru-RU" b="1" dirty="0" smtClean="0">
                <a:solidFill>
                  <a:prstClr val="black"/>
                </a:solidFill>
                <a:latin typeface="Times New Roman" panose="02020603050405020304" pitchFamily="18" charset="0"/>
                <a:cs typeface="Times New Roman" panose="02020603050405020304" pitchFamily="18" charset="0"/>
              </a:rPr>
              <a:t>71,8 </a:t>
            </a:r>
            <a:r>
              <a:rPr lang="ru-RU" altLang="ru-RU" b="1" dirty="0">
                <a:solidFill>
                  <a:prstClr val="black"/>
                </a:solidFill>
                <a:latin typeface="Times New Roman" panose="02020603050405020304" pitchFamily="18" charset="0"/>
                <a:cs typeface="Times New Roman" panose="02020603050405020304" pitchFamily="18" charset="0"/>
              </a:rPr>
              <a:t>тыс. руб.</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solidFill>
                <a:prstClr val="black"/>
              </a:solidFill>
            </a:endParaRPr>
          </a:p>
        </p:txBody>
      </p:sp>
      <p:pic>
        <p:nvPicPr>
          <p:cNvPr id="14" name="Скругленный прямоугольник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86" y="3904501"/>
            <a:ext cx="2829674" cy="2181339"/>
          </a:xfrm>
          <a:prstGeom prst="rect">
            <a:avLst/>
          </a:prstGeom>
          <a:noFill/>
          <a:ln>
            <a:noFill/>
          </a:ln>
          <a:scene3d>
            <a:camera prst="orthographicFront"/>
            <a:lightRig rig="threePt" dir="t"/>
          </a:scene3d>
          <a:sp3d prstMaterial="dkEdge">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502400" y="4211320"/>
            <a:ext cx="2336800" cy="1477328"/>
          </a:xfrm>
          <a:prstGeom prst="rect">
            <a:avLst/>
          </a:prstGeom>
          <a:noFill/>
        </p:spPr>
        <p:txBody>
          <a:bodyPr wrap="square" rtlCol="0">
            <a:spAutoFit/>
          </a:bodyPr>
          <a:lstStyle/>
          <a:p>
            <a:pPr algn="ctr" fontAlgn="base">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Патентная </a:t>
            </a:r>
          </a:p>
          <a:p>
            <a:pPr algn="ctr" fontAlgn="base">
              <a:spcBef>
                <a:spcPct val="0"/>
              </a:spcBef>
              <a:spcAft>
                <a:spcPct val="0"/>
              </a:spcAft>
            </a:pPr>
            <a:r>
              <a:rPr lang="ru-RU" altLang="ru-RU" b="1" dirty="0">
                <a:solidFill>
                  <a:prstClr val="black"/>
                </a:solidFill>
                <a:latin typeface="Times New Roman" panose="02020603050405020304" pitchFamily="18" charset="0"/>
                <a:cs typeface="Times New Roman" panose="02020603050405020304" pitchFamily="18" charset="0"/>
              </a:rPr>
              <a:t>система</a:t>
            </a:r>
          </a:p>
          <a:p>
            <a:pPr algn="ctr" fontAlgn="base">
              <a:spcBef>
                <a:spcPct val="0"/>
              </a:spcBef>
              <a:spcAft>
                <a:spcPct val="0"/>
              </a:spcAft>
            </a:pPr>
            <a:r>
              <a:rPr lang="ru-RU" altLang="ru-RU" b="1" dirty="0" smtClean="0">
                <a:solidFill>
                  <a:prstClr val="black"/>
                </a:solidFill>
                <a:latin typeface="Times New Roman" panose="02020603050405020304" pitchFamily="18" charset="0"/>
                <a:cs typeface="Times New Roman" panose="02020603050405020304" pitchFamily="18" charset="0"/>
              </a:rPr>
              <a:t>налогообложения</a:t>
            </a:r>
          </a:p>
          <a:p>
            <a:pPr algn="ctr" fontAlgn="base">
              <a:spcBef>
                <a:spcPct val="0"/>
              </a:spcBef>
              <a:spcAft>
                <a:spcPct val="0"/>
              </a:spcAft>
            </a:pPr>
            <a:r>
              <a:rPr lang="ru-RU" altLang="ru-RU" b="1" dirty="0" smtClean="0">
                <a:solidFill>
                  <a:prstClr val="black"/>
                </a:solidFill>
                <a:latin typeface="Times New Roman" panose="02020603050405020304" pitchFamily="18" charset="0"/>
                <a:cs typeface="Times New Roman" panose="02020603050405020304" pitchFamily="18" charset="0"/>
              </a:rPr>
              <a:t>1075,0 </a:t>
            </a:r>
            <a:r>
              <a:rPr lang="ru-RU" altLang="ru-RU" b="1" dirty="0">
                <a:solidFill>
                  <a:prstClr val="black"/>
                </a:solidFill>
                <a:latin typeface="Times New Roman" panose="02020603050405020304" pitchFamily="18" charset="0"/>
                <a:cs typeface="Times New Roman" panose="02020603050405020304" pitchFamily="18" charset="0"/>
              </a:rPr>
              <a:t>тыс. </a:t>
            </a:r>
            <a:r>
              <a:rPr lang="ru-RU" altLang="ru-RU" b="1" dirty="0" smtClean="0">
                <a:solidFill>
                  <a:prstClr val="black"/>
                </a:solidFill>
                <a:latin typeface="Times New Roman" panose="02020603050405020304" pitchFamily="18" charset="0"/>
                <a:cs typeface="Times New Roman" panose="02020603050405020304" pitchFamily="18" charset="0"/>
              </a:rPr>
              <a:t>руб.</a:t>
            </a:r>
          </a:p>
          <a:p>
            <a:pPr algn="ctr" fontAlgn="base">
              <a:spcBef>
                <a:spcPct val="0"/>
              </a:spcBef>
              <a:spcAft>
                <a:spcPct val="0"/>
              </a:spcAft>
            </a:pPr>
            <a:endParaRPr lang="ru-RU" dirty="0">
              <a:solidFill>
                <a:prstClr val="black"/>
              </a:solidFill>
            </a:endParaRPr>
          </a:p>
        </p:txBody>
      </p:sp>
      <p:sp>
        <p:nvSpPr>
          <p:cNvPr id="21" name="Минус 20"/>
          <p:cNvSpPr/>
          <p:nvPr/>
        </p:nvSpPr>
        <p:spPr>
          <a:xfrm>
            <a:off x="406400" y="3759200"/>
            <a:ext cx="8290560" cy="1219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2" name="Минус 21"/>
          <p:cNvSpPr/>
          <p:nvPr/>
        </p:nvSpPr>
        <p:spPr>
          <a:xfrm>
            <a:off x="4480561" y="2265680"/>
            <a:ext cx="50799" cy="2540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Минус 22"/>
          <p:cNvSpPr/>
          <p:nvPr/>
        </p:nvSpPr>
        <p:spPr>
          <a:xfrm>
            <a:off x="1488441" y="347472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Минус 24"/>
          <p:cNvSpPr/>
          <p:nvPr/>
        </p:nvSpPr>
        <p:spPr>
          <a:xfrm>
            <a:off x="4485641" y="342392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6" name="Минус 25"/>
          <p:cNvSpPr/>
          <p:nvPr/>
        </p:nvSpPr>
        <p:spPr>
          <a:xfrm>
            <a:off x="7564121" y="3444240"/>
            <a:ext cx="45719" cy="934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p14="http://schemas.microsoft.com/office/powerpoint/2010/main" val="1206788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7"/>
          <p:cNvGrpSpPr>
            <a:grpSpLocks/>
          </p:cNvGrpSpPr>
          <p:nvPr/>
        </p:nvGrpSpPr>
        <p:grpSpPr bwMode="auto">
          <a:xfrm>
            <a:off x="2006631" y="2006666"/>
            <a:ext cx="3708338" cy="3225702"/>
            <a:chOff x="-71196" y="2388905"/>
            <a:chExt cx="3708536" cy="3146992"/>
          </a:xfrm>
        </p:grpSpPr>
        <p:grpSp>
          <p:nvGrpSpPr>
            <p:cNvPr id="5" name="Группа 63"/>
            <p:cNvGrpSpPr>
              <a:grpSpLocks/>
            </p:cNvGrpSpPr>
            <p:nvPr/>
          </p:nvGrpSpPr>
          <p:grpSpPr bwMode="auto">
            <a:xfrm>
              <a:off x="-71196" y="2388905"/>
              <a:ext cx="3708536" cy="3146992"/>
              <a:chOff x="81205" y="2769906"/>
              <a:chExt cx="3708535" cy="3146992"/>
            </a:xfrm>
          </p:grpSpPr>
          <p:grpSp>
            <p:nvGrpSpPr>
              <p:cNvPr id="8" name="Группа 26"/>
              <p:cNvGrpSpPr>
                <a:grpSpLocks/>
              </p:cNvGrpSpPr>
              <p:nvPr/>
            </p:nvGrpSpPr>
            <p:grpSpPr bwMode="auto">
              <a:xfrm>
                <a:off x="81205" y="2769906"/>
                <a:ext cx="3708535" cy="3146992"/>
                <a:chOff x="889242" y="1703106"/>
                <a:chExt cx="3708535" cy="3146992"/>
              </a:xfrm>
            </p:grpSpPr>
            <p:graphicFrame>
              <p:nvGraphicFramePr>
                <p:cNvPr id="16" name="Object 3"/>
                <p:cNvGraphicFramePr>
                  <a:graphicFrameLocks/>
                </p:cNvGraphicFramePr>
                <p:nvPr>
                  <p:extLst>
                    <p:ext uri="{D42A27DB-BD31-4B8C-83A1-F6EECF244321}">
                      <p14:modId xmlns:p14="http://schemas.microsoft.com/office/powerpoint/2010/main" val="3050028835"/>
                    </p:ext>
                  </p:extLst>
                </p:nvPr>
              </p:nvGraphicFramePr>
              <p:xfrm>
                <a:off x="889242" y="1703106"/>
                <a:ext cx="3708535" cy="314699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Группа 49"/>
                <p:cNvGrpSpPr>
                  <a:grpSpLocks/>
                </p:cNvGrpSpPr>
                <p:nvPr/>
              </p:nvGrpSpPr>
              <p:grpSpPr bwMode="auto">
                <a:xfrm>
                  <a:off x="1138436" y="2438402"/>
                  <a:ext cx="713000" cy="505968"/>
                  <a:chOff x="3022433" y="2701607"/>
                  <a:chExt cx="652759" cy="446643"/>
                </a:xfrm>
              </p:grpSpPr>
              <p:grpSp>
                <p:nvGrpSpPr>
                  <p:cNvPr id="18" name="Овал 67"/>
                  <p:cNvGrpSpPr>
                    <a:grpSpLocks/>
                  </p:cNvGrpSpPr>
                  <p:nvPr/>
                </p:nvGrpSpPr>
                <p:grpSpPr bwMode="auto">
                  <a:xfrm>
                    <a:off x="3022433" y="2701607"/>
                    <a:ext cx="652759" cy="446643"/>
                    <a:chOff x="2179638" y="3124198"/>
                    <a:chExt cx="712948" cy="505968"/>
                  </a:xfrm>
                </p:grpSpPr>
                <p:pic>
                  <p:nvPicPr>
                    <p:cNvPr id="20" name="Овал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34" y="3124198"/>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6"/>
                    <p:cNvSpPr txBox="1">
                      <a:spLocks noChangeArrowheads="1"/>
                    </p:cNvSpPr>
                    <p:nvPr/>
                  </p:nvSpPr>
                  <p:spPr bwMode="auto">
                    <a:xfrm>
                      <a:off x="2179665" y="3349071"/>
                      <a:ext cx="274632" cy="25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dirty="0" smtClean="0">
                        <a:solidFill>
                          <a:prstClr val="black"/>
                        </a:solidFill>
                        <a:effectLst>
                          <a:outerShdw blurRad="38100" dist="38100" dir="2700000" algn="tl">
                            <a:srgbClr val="C0C0C0"/>
                          </a:outerShdw>
                        </a:effectLst>
                        <a:latin typeface="Franklin Gothic Book" pitchFamily="34" charset="0"/>
                      </a:endParaRPr>
                    </a:p>
                  </p:txBody>
                </p:sp>
              </p:grpSp>
              <p:sp>
                <p:nvSpPr>
                  <p:cNvPr id="19" name="Прямоугольник 18"/>
                  <p:cNvSpPr/>
                  <p:nvPr/>
                </p:nvSpPr>
                <p:spPr>
                  <a:xfrm>
                    <a:off x="3189604" y="2768865"/>
                    <a:ext cx="460744" cy="238554"/>
                  </a:xfrm>
                  <a:prstGeom prst="rect">
                    <a:avLst/>
                  </a:prstGeom>
                </p:spPr>
                <p:txBody>
                  <a:bodyPr>
                    <a:spAutoFit/>
                  </a:bodyPr>
                  <a:lstStyle/>
                  <a:p>
                    <a:pPr algn="ctr">
                      <a:defRPr/>
                    </a:pPr>
                    <a:r>
                      <a:rPr lang="ru-RU" sz="1200" b="1" dirty="0" smtClean="0">
                        <a:solidFill>
                          <a:prstClr val="black"/>
                        </a:solidFill>
                        <a:effectLst>
                          <a:outerShdw blurRad="38100" dist="38100" dir="2700000" algn="tl">
                            <a:srgbClr val="000000">
                              <a:alpha val="43137"/>
                            </a:srgbClr>
                          </a:outerShdw>
                        </a:effectLst>
                        <a:latin typeface="Century" pitchFamily="18" charset="0"/>
                      </a:rPr>
                      <a:t>32%</a:t>
                    </a:r>
                    <a:endParaRPr lang="ru-RU" sz="1200" b="1" dirty="0">
                      <a:solidFill>
                        <a:prstClr val="black"/>
                      </a:solidFill>
                      <a:effectLst>
                        <a:outerShdw blurRad="38100" dist="38100" dir="2700000" algn="tl">
                          <a:srgbClr val="000000">
                            <a:alpha val="43137"/>
                          </a:srgbClr>
                        </a:outerShdw>
                      </a:effectLst>
                      <a:latin typeface="Century" pitchFamily="18" charset="0"/>
                    </a:endParaRPr>
                  </a:p>
                </p:txBody>
              </p:sp>
            </p:grpSp>
          </p:grpSp>
          <p:sp>
            <p:nvSpPr>
              <p:cNvPr id="9" name="TextBox 25"/>
              <p:cNvSpPr txBox="1">
                <a:spLocks noChangeArrowheads="1"/>
              </p:cNvSpPr>
              <p:nvPr/>
            </p:nvSpPr>
            <p:spPr bwMode="auto">
              <a:xfrm>
                <a:off x="2066437" y="3743981"/>
                <a:ext cx="884961" cy="51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prstClr val="white"/>
                    </a:solidFill>
                    <a:latin typeface="Century" pitchFamily="18" charset="0"/>
                  </a:rPr>
                  <a:t>207,8</a:t>
                </a:r>
                <a:endParaRPr lang="ru-RU" altLang="ru-RU" sz="2000" b="1" dirty="0">
                  <a:solidFill>
                    <a:prstClr val="white"/>
                  </a:solidFill>
                  <a:latin typeface="Century" pitchFamily="18" charset="0"/>
                </a:endParaRPr>
              </a:p>
              <a:p>
                <a:pPr algn="ctr" eaLnBrk="1" hangingPunct="1">
                  <a:spcBef>
                    <a:spcPct val="0"/>
                  </a:spcBef>
                  <a:buClrTx/>
                  <a:buSzTx/>
                  <a:buFontTx/>
                  <a:buNone/>
                </a:pPr>
                <a:r>
                  <a:rPr lang="ru-RU" altLang="ru-RU" sz="800" b="1" dirty="0">
                    <a:solidFill>
                      <a:prstClr val="white"/>
                    </a:solidFill>
                    <a:latin typeface="Century" pitchFamily="18" charset="0"/>
                  </a:rPr>
                  <a:t>млн. руб.</a:t>
                </a:r>
              </a:p>
            </p:txBody>
          </p:sp>
          <p:pic>
            <p:nvPicPr>
              <p:cNvPr id="10" name="Овал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014" y="2819402"/>
                <a:ext cx="524293"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bwMode="auto">
              <a:xfrm>
                <a:off x="1457927" y="2895292"/>
                <a:ext cx="503265" cy="277228"/>
              </a:xfrm>
              <a:prstGeom prst="rect">
                <a:avLst/>
              </a:prstGeom>
            </p:spPr>
            <p:txBody>
              <a:bodyPr>
                <a:spAutoFit/>
              </a:bodyPr>
              <a:lstStyle/>
              <a:p>
                <a:pPr algn="ctr">
                  <a:defRPr/>
                </a:pPr>
                <a:r>
                  <a:rPr lang="ru-RU" sz="1200" b="1" dirty="0" smtClean="0">
                    <a:solidFill>
                      <a:prstClr val="black"/>
                    </a:solidFill>
                    <a:effectLst>
                      <a:outerShdw blurRad="38100" dist="38100" dir="2700000" algn="tl">
                        <a:srgbClr val="000000">
                          <a:alpha val="43137"/>
                        </a:srgbClr>
                      </a:outerShdw>
                    </a:effectLst>
                    <a:latin typeface="Century" pitchFamily="18" charset="0"/>
                  </a:rPr>
                  <a:t>9%</a:t>
                </a:r>
                <a:endParaRPr lang="ru-RU" sz="1200" b="1" dirty="0">
                  <a:solidFill>
                    <a:prstClr val="black"/>
                  </a:solidFill>
                  <a:effectLst>
                    <a:outerShdw blurRad="38100" dist="38100" dir="2700000" algn="tl">
                      <a:srgbClr val="000000">
                        <a:alpha val="43137"/>
                      </a:srgbClr>
                    </a:outerShdw>
                  </a:effectLst>
                  <a:latin typeface="Century" pitchFamily="18" charset="0"/>
                </a:endParaRPr>
              </a:p>
            </p:txBody>
          </p:sp>
          <p:grpSp>
            <p:nvGrpSpPr>
              <p:cNvPr id="12" name="Овал 55"/>
              <p:cNvGrpSpPr>
                <a:grpSpLocks/>
              </p:cNvGrpSpPr>
              <p:nvPr/>
            </p:nvGrpSpPr>
            <p:grpSpPr bwMode="auto">
              <a:xfrm>
                <a:off x="2951545" y="3733802"/>
                <a:ext cx="530390" cy="505968"/>
                <a:chOff x="4800600" y="3352800"/>
                <a:chExt cx="530352" cy="505968"/>
              </a:xfrm>
            </p:grpSpPr>
            <p:pic>
              <p:nvPicPr>
                <p:cNvPr id="14" name="Овал 5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352800"/>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1"/>
                <p:cNvSpPr txBox="1">
                  <a:spLocks noChangeArrowheads="1"/>
                </p:cNvSpPr>
                <p:nvPr/>
              </p:nvSpPr>
              <p:spPr bwMode="auto">
                <a:xfrm>
                  <a:off x="4952979" y="3428061"/>
                  <a:ext cx="274633" cy="25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dirty="0" smtClean="0">
                    <a:solidFill>
                      <a:prstClr val="black"/>
                    </a:solidFill>
                    <a:effectLst>
                      <a:outerShdw blurRad="38100" dist="38100" dir="2700000" algn="tl">
                        <a:srgbClr val="C0C0C0"/>
                      </a:outerShdw>
                    </a:effectLst>
                    <a:latin typeface="Franklin Gothic Book" pitchFamily="34" charset="0"/>
                  </a:endParaRPr>
                </a:p>
              </p:txBody>
            </p:sp>
          </p:grpSp>
          <p:sp>
            <p:nvSpPr>
              <p:cNvPr id="13" name="Прямоугольник 12"/>
              <p:cNvSpPr/>
              <p:nvPr/>
            </p:nvSpPr>
            <p:spPr bwMode="auto">
              <a:xfrm>
                <a:off x="2992170" y="3820523"/>
                <a:ext cx="503265" cy="270240"/>
              </a:xfrm>
              <a:prstGeom prst="rect">
                <a:avLst/>
              </a:prstGeom>
            </p:spPr>
            <p:txBody>
              <a:bodyPr>
                <a:spAutoFit/>
              </a:bodyPr>
              <a:lstStyle/>
              <a:p>
                <a:pPr algn="ctr">
                  <a:defRPr/>
                </a:pPr>
                <a:r>
                  <a:rPr lang="ru-RU" sz="1200" b="1" dirty="0" smtClean="0">
                    <a:solidFill>
                      <a:prstClr val="black"/>
                    </a:solidFill>
                    <a:effectLst>
                      <a:outerShdw blurRad="38100" dist="38100" dir="2700000" algn="tl">
                        <a:srgbClr val="000000">
                          <a:alpha val="43137"/>
                        </a:srgbClr>
                      </a:outerShdw>
                    </a:effectLst>
                    <a:latin typeface="Century" pitchFamily="18" charset="0"/>
                  </a:rPr>
                  <a:t>59%</a:t>
                </a:r>
                <a:endParaRPr lang="ru-RU" sz="1200" b="1" dirty="0">
                  <a:solidFill>
                    <a:prstClr val="black"/>
                  </a:solidFill>
                  <a:effectLst>
                    <a:outerShdw blurRad="38100" dist="38100" dir="2700000" algn="tl">
                      <a:srgbClr val="000000">
                        <a:alpha val="43137"/>
                      </a:srgbClr>
                    </a:outerShdw>
                  </a:effectLst>
                  <a:latin typeface="Century" pitchFamily="18" charset="0"/>
                </a:endParaRPr>
              </a:p>
            </p:txBody>
          </p:sp>
        </p:grpSp>
        <p:sp>
          <p:nvSpPr>
            <p:cNvPr id="6" name="TextBox 25"/>
            <p:cNvSpPr txBox="1">
              <a:spLocks noChangeArrowheads="1"/>
            </p:cNvSpPr>
            <p:nvPr/>
          </p:nvSpPr>
          <p:spPr bwMode="auto">
            <a:xfrm>
              <a:off x="421540" y="3567770"/>
              <a:ext cx="884961" cy="51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prstClr val="white"/>
                  </a:solidFill>
                  <a:latin typeface="Century" pitchFamily="18" charset="0"/>
                </a:rPr>
                <a:t>112,1</a:t>
              </a:r>
              <a:endParaRPr lang="ru-RU" altLang="ru-RU" sz="2000" b="1" dirty="0">
                <a:solidFill>
                  <a:prstClr val="white"/>
                </a:solidFill>
                <a:latin typeface="Century" pitchFamily="18" charset="0"/>
              </a:endParaRPr>
            </a:p>
            <a:p>
              <a:pPr algn="ctr" eaLnBrk="1" hangingPunct="1">
                <a:spcBef>
                  <a:spcPct val="0"/>
                </a:spcBef>
                <a:buClrTx/>
                <a:buSzTx/>
                <a:buFontTx/>
                <a:buNone/>
              </a:pPr>
              <a:r>
                <a:rPr lang="ru-RU" altLang="ru-RU" sz="800" b="1" dirty="0">
                  <a:solidFill>
                    <a:prstClr val="white"/>
                  </a:solidFill>
                  <a:latin typeface="Century" pitchFamily="18" charset="0"/>
                </a:rPr>
                <a:t>млн. руб.</a:t>
              </a:r>
            </a:p>
          </p:txBody>
        </p:sp>
        <p:sp>
          <p:nvSpPr>
            <p:cNvPr id="7" name="TextBox 25"/>
            <p:cNvSpPr txBox="1">
              <a:spLocks noChangeArrowheads="1"/>
            </p:cNvSpPr>
            <p:nvPr/>
          </p:nvSpPr>
          <p:spPr bwMode="auto">
            <a:xfrm>
              <a:off x="1075821" y="2858869"/>
              <a:ext cx="884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prstClr val="white"/>
                  </a:solidFill>
                  <a:latin typeface="Century" pitchFamily="18" charset="0"/>
                </a:rPr>
                <a:t>29,9</a:t>
              </a:r>
              <a:endParaRPr lang="ru-RU" altLang="ru-RU" sz="1600" b="1" dirty="0">
                <a:solidFill>
                  <a:prstClr val="white"/>
                </a:solidFill>
                <a:latin typeface="Century" pitchFamily="18" charset="0"/>
              </a:endParaRPr>
            </a:p>
            <a:p>
              <a:pPr algn="ctr" eaLnBrk="1" hangingPunct="1">
                <a:spcBef>
                  <a:spcPct val="0"/>
                </a:spcBef>
                <a:buClrTx/>
                <a:buSzTx/>
                <a:buFontTx/>
                <a:buNone/>
              </a:pPr>
              <a:r>
                <a:rPr lang="ru-RU" altLang="ru-RU" sz="800" b="1" dirty="0">
                  <a:solidFill>
                    <a:prstClr val="white"/>
                  </a:solidFill>
                  <a:latin typeface="Century" pitchFamily="18" charset="0"/>
                </a:rPr>
                <a:t>млн. руб.</a:t>
              </a:r>
            </a:p>
          </p:txBody>
        </p:sp>
      </p:grpSp>
      <p:grpSp>
        <p:nvGrpSpPr>
          <p:cNvPr id="22" name="Группа 115"/>
          <p:cNvGrpSpPr>
            <a:grpSpLocks/>
          </p:cNvGrpSpPr>
          <p:nvPr/>
        </p:nvGrpSpPr>
        <p:grpSpPr bwMode="auto">
          <a:xfrm>
            <a:off x="1076960" y="1381761"/>
            <a:ext cx="2570480" cy="1239519"/>
            <a:chOff x="1578808" y="2346152"/>
            <a:chExt cx="2892641" cy="1788313"/>
          </a:xfrm>
        </p:grpSpPr>
        <p:pic>
          <p:nvPicPr>
            <p:cNvPr id="23" name="Прямая со стрелкой 1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3645" y="3001032"/>
              <a:ext cx="1577804" cy="113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12"/>
            <p:cNvSpPr txBox="1">
              <a:spLocks noChangeArrowheads="1"/>
            </p:cNvSpPr>
            <p:nvPr/>
          </p:nvSpPr>
          <p:spPr bwMode="auto">
            <a:xfrm>
              <a:off x="1578808" y="2346152"/>
              <a:ext cx="1904999" cy="5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prstClr val="black"/>
                  </a:solidFill>
                  <a:latin typeface="Times New Roman" panose="02020603050405020304" pitchFamily="18" charset="0"/>
                  <a:cs typeface="Times New Roman" panose="02020603050405020304" pitchFamily="18" charset="0"/>
                </a:rPr>
                <a:t>Прочие неналоговые доходы</a:t>
              </a:r>
            </a:p>
          </p:txBody>
        </p:sp>
      </p:grpSp>
      <p:grpSp>
        <p:nvGrpSpPr>
          <p:cNvPr id="25" name="Группа 60"/>
          <p:cNvGrpSpPr>
            <a:grpSpLocks/>
          </p:cNvGrpSpPr>
          <p:nvPr/>
        </p:nvGrpSpPr>
        <p:grpSpPr bwMode="auto">
          <a:xfrm>
            <a:off x="4356047" y="1392936"/>
            <a:ext cx="4569513" cy="2385314"/>
            <a:chOff x="4272905" y="2129536"/>
            <a:chExt cx="4569666" cy="2385314"/>
          </a:xfrm>
        </p:grpSpPr>
        <p:grpSp>
          <p:nvGrpSpPr>
            <p:cNvPr id="26" name="Группа 117"/>
            <p:cNvGrpSpPr>
              <a:grpSpLocks/>
            </p:cNvGrpSpPr>
            <p:nvPr/>
          </p:nvGrpSpPr>
          <p:grpSpPr bwMode="auto">
            <a:xfrm>
              <a:off x="4272905" y="2129536"/>
              <a:ext cx="4204495" cy="2237677"/>
              <a:chOff x="5416291" y="2129536"/>
              <a:chExt cx="4204876" cy="2237677"/>
            </a:xfrm>
          </p:grpSpPr>
          <p:pic>
            <p:nvPicPr>
              <p:cNvPr id="31" name="Прямая со стрелкой 8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29662">
                <a:off x="5416291" y="2521205"/>
                <a:ext cx="1609749"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87"/>
              <p:cNvSpPr txBox="1">
                <a:spLocks noChangeArrowheads="1"/>
              </p:cNvSpPr>
              <p:nvPr/>
            </p:nvSpPr>
            <p:spPr bwMode="auto">
              <a:xfrm>
                <a:off x="5893925" y="2129536"/>
                <a:ext cx="2439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prstClr val="black"/>
                    </a:solidFill>
                    <a:latin typeface="Times New Roman" panose="02020603050405020304" pitchFamily="18" charset="0"/>
                    <a:cs typeface="Times New Roman" panose="02020603050405020304" pitchFamily="18" charset="0"/>
                  </a:rPr>
                  <a:t>Доходы  от использования имущества</a:t>
                </a:r>
              </a:p>
            </p:txBody>
          </p:sp>
          <p:grpSp>
            <p:nvGrpSpPr>
              <p:cNvPr id="33" name="Группа 95"/>
              <p:cNvGrpSpPr>
                <a:grpSpLocks/>
              </p:cNvGrpSpPr>
              <p:nvPr/>
            </p:nvGrpSpPr>
            <p:grpSpPr bwMode="auto">
              <a:xfrm>
                <a:off x="6663467" y="3029712"/>
                <a:ext cx="2957700" cy="1337501"/>
                <a:chOff x="6663467" y="3105912"/>
                <a:chExt cx="2957700" cy="1337501"/>
              </a:xfrm>
            </p:grpSpPr>
            <p:sp>
              <p:nvSpPr>
                <p:cNvPr id="34" name="TextBox 10"/>
                <p:cNvSpPr txBox="1">
                  <a:spLocks noChangeArrowheads="1"/>
                </p:cNvSpPr>
                <p:nvPr/>
              </p:nvSpPr>
              <p:spPr bwMode="auto">
                <a:xfrm>
                  <a:off x="6926320" y="3460496"/>
                  <a:ext cx="2362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smtClean="0">
                      <a:solidFill>
                        <a:prstClr val="black"/>
                      </a:solidFill>
                      <a:latin typeface="Times New Roman" panose="02020603050405020304" pitchFamily="18" charset="0"/>
                      <a:cs typeface="Times New Roman" panose="02020603050405020304" pitchFamily="18" charset="0"/>
                    </a:rPr>
                    <a:t>Доходы от арендной платы </a:t>
                  </a:r>
                  <a:r>
                    <a:rPr lang="ru-RU" altLang="ru-RU" sz="1200" b="1" i="1" dirty="0">
                      <a:solidFill>
                        <a:prstClr val="black"/>
                      </a:solidFill>
                      <a:latin typeface="Times New Roman" panose="02020603050405020304" pitchFamily="18" charset="0"/>
                      <a:cs typeface="Times New Roman" panose="02020603050405020304" pitchFamily="18" charset="0"/>
                    </a:rPr>
                    <a:t>за земельные участки </a:t>
                  </a:r>
                </a:p>
              </p:txBody>
            </p:sp>
            <p:sp>
              <p:nvSpPr>
                <p:cNvPr id="35" name="TextBox 10"/>
                <p:cNvSpPr txBox="1">
                  <a:spLocks noChangeArrowheads="1"/>
                </p:cNvSpPr>
                <p:nvPr/>
              </p:nvSpPr>
              <p:spPr bwMode="auto">
                <a:xfrm>
                  <a:off x="6907353" y="3977640"/>
                  <a:ext cx="2713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fontAlgn="base" hangingPunct="1">
                    <a:spcBef>
                      <a:spcPct val="0"/>
                    </a:spcBef>
                    <a:spcAft>
                      <a:spcPct val="0"/>
                    </a:spcAft>
                    <a:buClr>
                      <a:srgbClr val="4F81BD"/>
                    </a:buClr>
                    <a:buFont typeface="Wingdings 2" pitchFamily="18" charset="2"/>
                    <a:buNone/>
                  </a:pPr>
                  <a:r>
                    <a:rPr lang="ru-RU" altLang="ru-RU" sz="1200" b="1" i="1" dirty="0">
                      <a:solidFill>
                        <a:prstClr val="black"/>
                      </a:solidFill>
                      <a:latin typeface="Times New Roman" panose="02020603050405020304" pitchFamily="18" charset="0"/>
                      <a:cs typeface="Times New Roman" panose="02020603050405020304" pitchFamily="18" charset="0"/>
                    </a:rPr>
                    <a:t>Доходы от  сдачи в аренду  муниципального  имущества</a:t>
                  </a:r>
                </a:p>
              </p:txBody>
            </p:sp>
            <p:pic>
              <p:nvPicPr>
                <p:cNvPr id="36" name="Овал 9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3467" y="3105912"/>
                  <a:ext cx="347532"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Овал 94"/>
                <p:cNvGrpSpPr>
                  <a:grpSpLocks/>
                </p:cNvGrpSpPr>
                <p:nvPr/>
              </p:nvGrpSpPr>
              <p:grpSpPr bwMode="auto">
                <a:xfrm>
                  <a:off x="6686502" y="4086352"/>
                  <a:ext cx="353629" cy="357061"/>
                  <a:chOff x="5543293" y="4010152"/>
                  <a:chExt cx="353568" cy="357061"/>
                </a:xfrm>
              </p:grpSpPr>
              <p:pic>
                <p:nvPicPr>
                  <p:cNvPr id="38"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3293" y="4010152"/>
                    <a:ext cx="353568"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3"/>
                  <p:cNvSpPr txBox="1">
                    <a:spLocks noChangeArrowheads="1"/>
                  </p:cNvSpPr>
                  <p:nvPr/>
                </p:nvSpPr>
                <p:spPr bwMode="auto">
                  <a:xfrm>
                    <a:off x="5549010" y="4221163"/>
                    <a:ext cx="150806"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2100" b="1" dirty="0" smtClean="0">
                      <a:solidFill>
                        <a:srgbClr val="4F81BD"/>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grpSp>
        <p:grpSp>
          <p:nvGrpSpPr>
            <p:cNvPr id="27" name="Группа 125"/>
            <p:cNvGrpSpPr>
              <a:grpSpLocks/>
            </p:cNvGrpSpPr>
            <p:nvPr/>
          </p:nvGrpSpPr>
          <p:grpSpPr bwMode="auto">
            <a:xfrm>
              <a:off x="7928095" y="2738120"/>
              <a:ext cx="914476" cy="731520"/>
              <a:chOff x="3843389" y="4643120"/>
              <a:chExt cx="914559" cy="731520"/>
            </a:xfrm>
          </p:grpSpPr>
          <p:pic>
            <p:nvPicPr>
              <p:cNvPr id="29" name="Ромб 1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3389" y="4643120"/>
                <a:ext cx="91455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5"/>
              <p:cNvSpPr txBox="1">
                <a:spLocks noChangeArrowheads="1"/>
              </p:cNvSpPr>
              <p:nvPr/>
            </p:nvSpPr>
            <p:spPr bwMode="auto">
              <a:xfrm>
                <a:off x="3950086" y="4744720"/>
                <a:ext cx="673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prstClr val="white"/>
                    </a:solidFill>
                    <a:latin typeface="Times New Roman" panose="02020603050405020304" pitchFamily="18" charset="0"/>
                    <a:cs typeface="Times New Roman" panose="02020603050405020304" pitchFamily="18" charset="0"/>
                  </a:rPr>
                  <a:t>46,5</a:t>
                </a:r>
                <a:endParaRPr lang="ru-RU" altLang="ru-RU" sz="1000" b="1" dirty="0">
                  <a:solidFill>
                    <a:prstClr val="white"/>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000" b="1" dirty="0" smtClean="0">
                    <a:solidFill>
                      <a:prstClr val="white"/>
                    </a:solidFill>
                    <a:latin typeface="Times New Roman" panose="02020603050405020304" pitchFamily="18" charset="0"/>
                    <a:cs typeface="Times New Roman" panose="02020603050405020304" pitchFamily="18" charset="0"/>
                  </a:rPr>
                  <a:t>тыс.р</a:t>
                </a:r>
                <a:r>
                  <a:rPr lang="ru-RU" altLang="ru-RU" sz="1000" b="1" dirty="0">
                    <a:solidFill>
                      <a:prstClr val="white"/>
                    </a:solidFill>
                    <a:latin typeface="Times New Roman" panose="02020603050405020304" pitchFamily="18" charset="0"/>
                    <a:cs typeface="Times New Roman" panose="02020603050405020304" pitchFamily="18" charset="0"/>
                  </a:rPr>
                  <a:t>.</a:t>
                </a:r>
              </a:p>
            </p:txBody>
          </p:sp>
        </p:grpSp>
        <p:sp>
          <p:nvSpPr>
            <p:cNvPr id="28" name="Text Box 17"/>
            <p:cNvSpPr txBox="1">
              <a:spLocks noChangeArrowheads="1"/>
            </p:cNvSpPr>
            <p:nvPr/>
          </p:nvSpPr>
          <p:spPr bwMode="auto">
            <a:xfrm>
              <a:off x="7581878" y="4095750"/>
              <a:ext cx="53342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800" dirty="0">
                <a:solidFill>
                  <a:srgbClr val="FFFFFF"/>
                </a:solidFill>
                <a:latin typeface="Times New Roman" panose="02020603050405020304" pitchFamily="18" charset="0"/>
                <a:cs typeface="Times New Roman" panose="02020603050405020304" pitchFamily="18" charset="0"/>
              </a:endParaRPr>
            </a:p>
          </p:txBody>
        </p:sp>
      </p:grpSp>
      <p:pic>
        <p:nvPicPr>
          <p:cNvPr id="40" name="Picture 69" descr="C:\Users\ker\Desktop\МОЁ\прочее\- animashka\тематика\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743903"/>
            <a:ext cx="2727325" cy="184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Группа 61"/>
          <p:cNvGrpSpPr>
            <a:grpSpLocks/>
          </p:cNvGrpSpPr>
          <p:nvPr/>
        </p:nvGrpSpPr>
        <p:grpSpPr bwMode="auto">
          <a:xfrm>
            <a:off x="-106184" y="3383280"/>
            <a:ext cx="5034102" cy="3017520"/>
            <a:chOff x="-187452" y="3688080"/>
            <a:chExt cx="5033771" cy="3017520"/>
          </a:xfrm>
        </p:grpSpPr>
        <p:grpSp>
          <p:nvGrpSpPr>
            <p:cNvPr id="42" name="Группа 116"/>
            <p:cNvGrpSpPr>
              <a:grpSpLocks/>
            </p:cNvGrpSpPr>
            <p:nvPr/>
          </p:nvGrpSpPr>
          <p:grpSpPr bwMode="auto">
            <a:xfrm>
              <a:off x="-187452" y="3688080"/>
              <a:ext cx="4043489" cy="2626340"/>
              <a:chOff x="955531" y="3688080"/>
              <a:chExt cx="4043857" cy="2626340"/>
            </a:xfrm>
          </p:grpSpPr>
          <p:grpSp>
            <p:nvGrpSpPr>
              <p:cNvPr id="53" name="Группа 107"/>
              <p:cNvGrpSpPr>
                <a:grpSpLocks/>
              </p:cNvGrpSpPr>
              <p:nvPr/>
            </p:nvGrpSpPr>
            <p:grpSpPr bwMode="auto">
              <a:xfrm>
                <a:off x="955531" y="3688080"/>
                <a:ext cx="2408665" cy="1355408"/>
                <a:chOff x="955531" y="3688080"/>
                <a:chExt cx="2408665" cy="1355408"/>
              </a:xfrm>
            </p:grpSpPr>
            <p:pic>
              <p:nvPicPr>
                <p:cNvPr id="64" name="Прямая со стрелкой 9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070568">
                  <a:off x="2291108" y="3688080"/>
                  <a:ext cx="1073088" cy="44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97"/>
                <p:cNvSpPr txBox="1">
                  <a:spLocks noChangeArrowheads="1"/>
                </p:cNvSpPr>
                <p:nvPr/>
              </p:nvSpPr>
              <p:spPr bwMode="auto">
                <a:xfrm>
                  <a:off x="955531" y="4089381"/>
                  <a:ext cx="2057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a:solidFill>
                        <a:prstClr val="black"/>
                      </a:solidFill>
                      <a:latin typeface="Times New Roman" panose="02020603050405020304" pitchFamily="18" charset="0"/>
                      <a:cs typeface="Times New Roman" panose="02020603050405020304" pitchFamily="18" charset="0"/>
                    </a:rPr>
                    <a:t>Доходы от продажи материальных  и нематериальных активов</a:t>
                  </a:r>
                </a:p>
              </p:txBody>
            </p:sp>
          </p:grpSp>
          <p:grpSp>
            <p:nvGrpSpPr>
              <p:cNvPr id="54" name="Группа 110"/>
              <p:cNvGrpSpPr>
                <a:grpSpLocks/>
              </p:cNvGrpSpPr>
              <p:nvPr/>
            </p:nvGrpSpPr>
            <p:grpSpPr bwMode="auto">
              <a:xfrm>
                <a:off x="2057476" y="5105400"/>
                <a:ext cx="2941912" cy="1209020"/>
                <a:chOff x="2286076" y="5105400"/>
                <a:chExt cx="2941912" cy="1209020"/>
              </a:xfrm>
            </p:grpSpPr>
            <p:grpSp>
              <p:nvGrpSpPr>
                <p:cNvPr id="55" name="Группа 98"/>
                <p:cNvGrpSpPr>
                  <a:grpSpLocks/>
                </p:cNvGrpSpPr>
                <p:nvPr/>
              </p:nvGrpSpPr>
              <p:grpSpPr bwMode="auto">
                <a:xfrm>
                  <a:off x="2286076" y="5204075"/>
                  <a:ext cx="213849" cy="968125"/>
                  <a:chOff x="7543873" y="3375275"/>
                  <a:chExt cx="213849" cy="968125"/>
                </a:xfrm>
              </p:grpSpPr>
              <p:grpSp>
                <p:nvGrpSpPr>
                  <p:cNvPr id="58" name="Овал 101"/>
                  <p:cNvGrpSpPr>
                    <a:grpSpLocks/>
                  </p:cNvGrpSpPr>
                  <p:nvPr/>
                </p:nvGrpSpPr>
                <p:grpSpPr bwMode="auto">
                  <a:xfrm>
                    <a:off x="7470722" y="3340608"/>
                    <a:ext cx="353599" cy="353568"/>
                    <a:chOff x="841248" y="5169408"/>
                    <a:chExt cx="353568" cy="353568"/>
                  </a:xfrm>
                </p:grpSpPr>
                <p:pic>
                  <p:nvPicPr>
                    <p:cNvPr id="62" name="Овал 10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248" y="5169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52"/>
                    <p:cNvSpPr txBox="1">
                      <a:spLocks noChangeArrowheads="1"/>
                    </p:cNvSpPr>
                    <p:nvPr/>
                  </p:nvSpPr>
                  <p:spPr bwMode="auto">
                    <a:xfrm>
                      <a:off x="946087" y="5233988"/>
                      <a:ext cx="15080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400" b="1" dirty="0" smtClean="0">
                        <a:solidFill>
                          <a:srgbClr val="4F81BD"/>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nvGrpSpPr>
                  <p:cNvPr id="59" name="Овал 102"/>
                  <p:cNvGrpSpPr>
                    <a:grpSpLocks/>
                  </p:cNvGrpSpPr>
                  <p:nvPr/>
                </p:nvGrpSpPr>
                <p:grpSpPr bwMode="auto">
                  <a:xfrm>
                    <a:off x="7470722" y="4102608"/>
                    <a:ext cx="353599" cy="353568"/>
                    <a:chOff x="841248" y="5931408"/>
                    <a:chExt cx="353568" cy="353568"/>
                  </a:xfrm>
                </p:grpSpPr>
                <p:pic>
                  <p:nvPicPr>
                    <p:cNvPr id="60" name="Овал 10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248" y="5931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55"/>
                    <p:cNvSpPr txBox="1">
                      <a:spLocks noChangeArrowheads="1"/>
                    </p:cNvSpPr>
                    <p:nvPr/>
                  </p:nvSpPr>
                  <p:spPr bwMode="auto">
                    <a:xfrm>
                      <a:off x="946087" y="5995988"/>
                      <a:ext cx="15080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400" b="1" dirty="0" smtClean="0">
                        <a:solidFill>
                          <a:srgbClr val="4F81BD"/>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grpSp>
            <p:sp>
              <p:nvSpPr>
                <p:cNvPr id="56" name="TextBox 10"/>
                <p:cNvSpPr txBox="1">
                  <a:spLocks noChangeArrowheads="1"/>
                </p:cNvSpPr>
                <p:nvPr/>
              </p:nvSpPr>
              <p:spPr bwMode="auto">
                <a:xfrm>
                  <a:off x="2514676" y="5105400"/>
                  <a:ext cx="2713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400" b="1" i="1" dirty="0">
                      <a:solidFill>
                        <a:prstClr val="black"/>
                      </a:solidFill>
                      <a:latin typeface="Times New Roman" panose="02020603050405020304" pitchFamily="18" charset="0"/>
                      <a:cs typeface="Times New Roman" panose="02020603050405020304" pitchFamily="18" charset="0"/>
                    </a:rPr>
                    <a:t>Реализация муниципального имущества </a:t>
                  </a:r>
                </a:p>
              </p:txBody>
            </p:sp>
            <p:sp>
              <p:nvSpPr>
                <p:cNvPr id="57" name="TextBox 10"/>
                <p:cNvSpPr txBox="1">
                  <a:spLocks noChangeArrowheads="1"/>
                </p:cNvSpPr>
                <p:nvPr/>
              </p:nvSpPr>
              <p:spPr bwMode="auto">
                <a:xfrm>
                  <a:off x="2514704" y="5791200"/>
                  <a:ext cx="2058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400" b="1" i="1" dirty="0">
                      <a:solidFill>
                        <a:prstClr val="black"/>
                      </a:solidFill>
                      <a:latin typeface="Times New Roman" panose="02020603050405020304" pitchFamily="18" charset="0"/>
                      <a:cs typeface="Times New Roman" panose="02020603050405020304" pitchFamily="18" charset="0"/>
                    </a:rPr>
                    <a:t>Продажа земельных участков</a:t>
                  </a:r>
                </a:p>
              </p:txBody>
            </p:sp>
          </p:grpSp>
        </p:grpSp>
        <p:grpSp>
          <p:nvGrpSpPr>
            <p:cNvPr id="43" name="Группа 120"/>
            <p:cNvGrpSpPr>
              <a:grpSpLocks/>
            </p:cNvGrpSpPr>
            <p:nvPr/>
          </p:nvGrpSpPr>
          <p:grpSpPr bwMode="auto">
            <a:xfrm>
              <a:off x="3529583" y="4907280"/>
              <a:ext cx="1316736" cy="1078992"/>
              <a:chOff x="4749105" y="4983480"/>
              <a:chExt cx="1316856" cy="1078992"/>
            </a:xfrm>
          </p:grpSpPr>
          <p:grpSp>
            <p:nvGrpSpPr>
              <p:cNvPr id="49" name="Ромб 118"/>
              <p:cNvGrpSpPr>
                <a:grpSpLocks/>
              </p:cNvGrpSpPr>
              <p:nvPr/>
            </p:nvGrpSpPr>
            <p:grpSpPr bwMode="auto">
              <a:xfrm>
                <a:off x="4749105" y="4983480"/>
                <a:ext cx="1316856" cy="1078992"/>
                <a:chOff x="3529584" y="4907280"/>
                <a:chExt cx="1316736" cy="1078992"/>
              </a:xfrm>
            </p:grpSpPr>
            <p:pic>
              <p:nvPicPr>
                <p:cNvPr id="51" name="Ромб 1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9584" y="4907280"/>
                  <a:ext cx="131673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3"/>
                <p:cNvSpPr txBox="1">
                  <a:spLocks noChangeArrowheads="1"/>
                </p:cNvSpPr>
                <p:nvPr/>
              </p:nvSpPr>
              <p:spPr bwMode="auto">
                <a:xfrm>
                  <a:off x="3867150" y="51816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400" dirty="0">
                    <a:solidFill>
                      <a:srgbClr val="FFFFFF"/>
                    </a:solidFill>
                    <a:latin typeface="Times New Roman" panose="02020603050405020304" pitchFamily="18" charset="0"/>
                    <a:cs typeface="Times New Roman" panose="02020603050405020304" pitchFamily="18" charset="0"/>
                  </a:endParaRPr>
                </a:p>
              </p:txBody>
            </p:sp>
          </p:grpSp>
          <p:sp>
            <p:nvSpPr>
              <p:cNvPr id="50" name="TextBox 25"/>
              <p:cNvSpPr txBox="1">
                <a:spLocks noChangeArrowheads="1"/>
              </p:cNvSpPr>
              <p:nvPr/>
            </p:nvSpPr>
            <p:spPr bwMode="auto">
              <a:xfrm>
                <a:off x="4863919" y="5138928"/>
                <a:ext cx="88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prstClr val="white"/>
                    </a:solidFill>
                    <a:latin typeface="Times New Roman" panose="02020603050405020304" pitchFamily="18" charset="0"/>
                    <a:cs typeface="Times New Roman" panose="02020603050405020304" pitchFamily="18" charset="0"/>
                  </a:rPr>
                  <a:t>48,4</a:t>
                </a:r>
                <a:endParaRPr lang="ru-RU" altLang="ru-RU" sz="1600" b="1" dirty="0">
                  <a:solidFill>
                    <a:prstClr val="white"/>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200" b="1" dirty="0">
                    <a:solidFill>
                      <a:prstClr val="white"/>
                    </a:solidFill>
                    <a:latin typeface="Times New Roman" panose="02020603050405020304" pitchFamily="18" charset="0"/>
                    <a:cs typeface="Times New Roman" panose="02020603050405020304" pitchFamily="18" charset="0"/>
                  </a:rPr>
                  <a:t>млн. руб.</a:t>
                </a:r>
              </a:p>
            </p:txBody>
          </p:sp>
        </p:grpSp>
        <p:grpSp>
          <p:nvGrpSpPr>
            <p:cNvPr id="44" name="Группа 122"/>
            <p:cNvGrpSpPr>
              <a:grpSpLocks/>
            </p:cNvGrpSpPr>
            <p:nvPr/>
          </p:nvGrpSpPr>
          <p:grpSpPr bwMode="auto">
            <a:xfrm>
              <a:off x="3028952" y="5626608"/>
              <a:ext cx="1341881" cy="1078992"/>
              <a:chOff x="4096027" y="5093208"/>
              <a:chExt cx="1342003" cy="1078992"/>
            </a:xfrm>
          </p:grpSpPr>
          <p:grpSp>
            <p:nvGrpSpPr>
              <p:cNvPr id="45" name="Ромб 123"/>
              <p:cNvGrpSpPr>
                <a:grpSpLocks/>
              </p:cNvGrpSpPr>
              <p:nvPr/>
            </p:nvGrpSpPr>
            <p:grpSpPr bwMode="auto">
              <a:xfrm>
                <a:off x="4096027" y="5093208"/>
                <a:ext cx="1342003" cy="1078992"/>
                <a:chOff x="3028950" y="5626608"/>
                <a:chExt cx="1341881" cy="1078992"/>
              </a:xfrm>
            </p:grpSpPr>
            <p:pic>
              <p:nvPicPr>
                <p:cNvPr id="47" name="Ромб 12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7999" y="5626608"/>
                  <a:ext cx="1322832"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39"/>
                <p:cNvSpPr txBox="1">
                  <a:spLocks noChangeArrowheads="1"/>
                </p:cNvSpPr>
                <p:nvPr/>
              </p:nvSpPr>
              <p:spPr bwMode="auto">
                <a:xfrm>
                  <a:off x="3028950" y="58674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endParaRPr lang="ru-RU" altLang="ru-RU" sz="1400" dirty="0">
                    <a:solidFill>
                      <a:srgbClr val="FFFFFF"/>
                    </a:solidFill>
                    <a:latin typeface="Times New Roman" panose="02020603050405020304" pitchFamily="18" charset="0"/>
                    <a:cs typeface="Times New Roman" panose="02020603050405020304" pitchFamily="18" charset="0"/>
                  </a:endParaRPr>
                </a:p>
              </p:txBody>
            </p:sp>
          </p:grpSp>
          <p:sp>
            <p:nvSpPr>
              <p:cNvPr id="46" name="TextBox 25"/>
              <p:cNvSpPr txBox="1">
                <a:spLocks noChangeArrowheads="1"/>
              </p:cNvSpPr>
              <p:nvPr/>
            </p:nvSpPr>
            <p:spPr bwMode="auto">
              <a:xfrm>
                <a:off x="4267490" y="5294376"/>
                <a:ext cx="88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600" b="1" dirty="0" smtClean="0">
                    <a:solidFill>
                      <a:prstClr val="white"/>
                    </a:solidFill>
                    <a:latin typeface="Times New Roman" panose="02020603050405020304" pitchFamily="18" charset="0"/>
                    <a:cs typeface="Times New Roman" panose="02020603050405020304" pitchFamily="18" charset="0"/>
                  </a:rPr>
                  <a:t>63,7</a:t>
                </a:r>
                <a:endParaRPr lang="ru-RU" altLang="ru-RU" sz="1600" b="1" dirty="0">
                  <a:solidFill>
                    <a:prstClr val="white"/>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1200" b="1" dirty="0">
                    <a:solidFill>
                      <a:prstClr val="white"/>
                    </a:solidFill>
                    <a:latin typeface="Times New Roman" panose="02020603050405020304" pitchFamily="18" charset="0"/>
                    <a:cs typeface="Times New Roman" panose="02020603050405020304" pitchFamily="18" charset="0"/>
                  </a:rPr>
                  <a:t>млн. руб.</a:t>
                </a:r>
              </a:p>
            </p:txBody>
          </p:sp>
        </p:grpSp>
      </p:grpSp>
      <p:sp>
        <p:nvSpPr>
          <p:cNvPr id="66" name="TextBox 93"/>
          <p:cNvSpPr txBox="1">
            <a:spLocks noChangeArrowheads="1"/>
          </p:cNvSpPr>
          <p:nvPr/>
        </p:nvSpPr>
        <p:spPr bwMode="auto">
          <a:xfrm>
            <a:off x="1255776" y="6172200"/>
            <a:ext cx="556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prstClr val="black"/>
                </a:solidFill>
                <a:latin typeface="Times New Roman" pitchFamily="18" charset="0"/>
                <a:cs typeface="Times New Roman" pitchFamily="18" charset="0"/>
              </a:rPr>
              <a:t>Всего неналоговые доходы  </a:t>
            </a:r>
            <a:r>
              <a:rPr lang="ru-RU" altLang="ru-RU" b="1" dirty="0" smtClean="0">
                <a:solidFill>
                  <a:prstClr val="black"/>
                </a:solidFill>
                <a:latin typeface="Times New Roman" pitchFamily="18" charset="0"/>
                <a:cs typeface="Times New Roman" pitchFamily="18" charset="0"/>
              </a:rPr>
              <a:t>349,8 млн.руб</a:t>
            </a:r>
            <a:r>
              <a:rPr lang="ru-RU" altLang="ru-RU" b="1" dirty="0">
                <a:solidFill>
                  <a:prstClr val="black"/>
                </a:solidFill>
                <a:latin typeface="Times New Roman" pitchFamily="18" charset="0"/>
                <a:cs typeface="Times New Roman" pitchFamily="18" charset="0"/>
              </a:rPr>
              <a:t>.</a:t>
            </a:r>
          </a:p>
        </p:txBody>
      </p:sp>
      <p:sp>
        <p:nvSpPr>
          <p:cNvPr id="67" name="TextBox 2"/>
          <p:cNvSpPr txBox="1">
            <a:spLocks noChangeArrowheads="1"/>
          </p:cNvSpPr>
          <p:nvPr/>
        </p:nvSpPr>
        <p:spPr bwMode="auto">
          <a:xfrm>
            <a:off x="762000" y="609600"/>
            <a:ext cx="762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rgbClr val="00B050"/>
                </a:solidFill>
                <a:latin typeface="Times New Roman" pitchFamily="18" charset="0"/>
                <a:cs typeface="Times New Roman" pitchFamily="18" charset="0"/>
              </a:rPr>
              <a:t>Неналоговые доходы на </a:t>
            </a:r>
            <a:r>
              <a:rPr lang="ru-RU" altLang="ru-RU" b="1" dirty="0" smtClean="0">
                <a:solidFill>
                  <a:srgbClr val="00B050"/>
                </a:solidFill>
                <a:latin typeface="Times New Roman" pitchFamily="18" charset="0"/>
                <a:cs typeface="Times New Roman" pitchFamily="18" charset="0"/>
              </a:rPr>
              <a:t>2017 </a:t>
            </a:r>
            <a:r>
              <a:rPr lang="ru-RU" altLang="ru-RU" b="1" dirty="0">
                <a:solidFill>
                  <a:srgbClr val="00B050"/>
                </a:solidFill>
                <a:latin typeface="Times New Roman" pitchFamily="18" charset="0"/>
                <a:cs typeface="Times New Roman" pitchFamily="18" charset="0"/>
              </a:rPr>
              <a:t>год</a:t>
            </a:r>
          </a:p>
        </p:txBody>
      </p:sp>
      <p:sp>
        <p:nvSpPr>
          <p:cNvPr id="68" name="TextBox 10"/>
          <p:cNvSpPr txBox="1">
            <a:spLocks noChangeArrowheads="1"/>
          </p:cNvSpPr>
          <p:nvPr/>
        </p:nvSpPr>
        <p:spPr bwMode="auto">
          <a:xfrm>
            <a:off x="5928360" y="408940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a:solidFill>
                  <a:prstClr val="black"/>
                </a:solidFill>
                <a:latin typeface="Times New Roman" panose="02020603050405020304" pitchFamily="18" charset="0"/>
                <a:cs typeface="Times New Roman" panose="02020603050405020304" pitchFamily="18" charset="0"/>
              </a:rPr>
              <a:t>Плата за пользование помещений по договору социального найма</a:t>
            </a:r>
          </a:p>
        </p:txBody>
      </p:sp>
      <p:sp>
        <p:nvSpPr>
          <p:cNvPr id="69" name="TextBox 10"/>
          <p:cNvSpPr txBox="1">
            <a:spLocks noChangeArrowheads="1"/>
          </p:cNvSpPr>
          <p:nvPr/>
        </p:nvSpPr>
        <p:spPr bwMode="auto">
          <a:xfrm>
            <a:off x="5893816" y="3663696"/>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a:solidFill>
                  <a:prstClr val="black"/>
                </a:solidFill>
                <a:latin typeface="Times New Roman" panose="02020603050405020304" pitchFamily="18" charset="0"/>
                <a:cs typeface="Times New Roman" panose="02020603050405020304" pitchFamily="18" charset="0"/>
              </a:rPr>
              <a:t>Доходы от  перечисления части прибыли  МУП</a:t>
            </a:r>
          </a:p>
        </p:txBody>
      </p:sp>
      <p:pic>
        <p:nvPicPr>
          <p:cNvPr id="71"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82267" y="4135755"/>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25"/>
          <p:cNvSpPr txBox="1">
            <a:spLocks noChangeArrowheads="1"/>
          </p:cNvSpPr>
          <p:nvPr/>
        </p:nvSpPr>
        <p:spPr bwMode="auto">
          <a:xfrm>
            <a:off x="8092123" y="427736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prstClr val="white"/>
                </a:solidFill>
                <a:latin typeface="Century" pitchFamily="18" charset="0"/>
              </a:rPr>
              <a:t>44,9</a:t>
            </a:r>
            <a:endParaRPr lang="ru-RU" altLang="ru-RU" sz="1000" b="1" dirty="0">
              <a:solidFill>
                <a:prstClr val="white"/>
              </a:solidFill>
              <a:latin typeface="Century" pitchFamily="18" charset="0"/>
            </a:endParaRPr>
          </a:p>
          <a:p>
            <a:pPr algn="ctr" eaLnBrk="1" hangingPunct="1">
              <a:spcBef>
                <a:spcPct val="0"/>
              </a:spcBef>
              <a:buClrTx/>
              <a:buSzTx/>
              <a:buFontTx/>
              <a:buNone/>
            </a:pPr>
            <a:r>
              <a:rPr lang="ru-RU" altLang="ru-RU" sz="1000" b="1" dirty="0">
                <a:solidFill>
                  <a:prstClr val="white"/>
                </a:solidFill>
                <a:latin typeface="Century" pitchFamily="18" charset="0"/>
              </a:rPr>
              <a:t>млн.р.</a:t>
            </a:r>
          </a:p>
        </p:txBody>
      </p:sp>
      <p:pic>
        <p:nvPicPr>
          <p:cNvPr id="73"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07668" y="3073400"/>
            <a:ext cx="9382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25"/>
          <p:cNvSpPr txBox="1">
            <a:spLocks noChangeArrowheads="1"/>
          </p:cNvSpPr>
          <p:nvPr/>
        </p:nvSpPr>
        <p:spPr bwMode="auto">
          <a:xfrm>
            <a:off x="8138160" y="323088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prstClr val="white"/>
                </a:solidFill>
                <a:latin typeface="Century" pitchFamily="18" charset="0"/>
              </a:rPr>
              <a:t>9,5</a:t>
            </a:r>
            <a:endParaRPr lang="ru-RU" altLang="ru-RU" sz="1000" b="1" dirty="0">
              <a:solidFill>
                <a:prstClr val="white"/>
              </a:solidFill>
              <a:latin typeface="Century" pitchFamily="18" charset="0"/>
            </a:endParaRPr>
          </a:p>
          <a:p>
            <a:pPr algn="ctr" eaLnBrk="1" hangingPunct="1">
              <a:spcBef>
                <a:spcPct val="0"/>
              </a:spcBef>
              <a:buClrTx/>
              <a:buSzTx/>
              <a:buFontTx/>
              <a:buNone/>
            </a:pPr>
            <a:r>
              <a:rPr lang="ru-RU" altLang="ru-RU" sz="1000" b="1" dirty="0">
                <a:solidFill>
                  <a:prstClr val="white"/>
                </a:solidFill>
                <a:latin typeface="Century" pitchFamily="18" charset="0"/>
              </a:rPr>
              <a:t>млн.р.</a:t>
            </a:r>
          </a:p>
        </p:txBody>
      </p:sp>
      <p:pic>
        <p:nvPicPr>
          <p:cNvPr id="75"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5787" y="2533904"/>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25"/>
          <p:cNvSpPr txBox="1">
            <a:spLocks noChangeArrowheads="1"/>
          </p:cNvSpPr>
          <p:nvPr/>
        </p:nvSpPr>
        <p:spPr bwMode="auto">
          <a:xfrm>
            <a:off x="8298180" y="2657856"/>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prstClr val="white"/>
                </a:solidFill>
                <a:latin typeface="Century" pitchFamily="18" charset="0"/>
              </a:rPr>
              <a:t>130,7</a:t>
            </a:r>
            <a:endParaRPr lang="ru-RU" altLang="ru-RU" sz="1000" b="1" dirty="0">
              <a:solidFill>
                <a:prstClr val="white"/>
              </a:solidFill>
              <a:latin typeface="Century" pitchFamily="18" charset="0"/>
            </a:endParaRPr>
          </a:p>
          <a:p>
            <a:pPr algn="ctr" eaLnBrk="1" hangingPunct="1">
              <a:spcBef>
                <a:spcPct val="0"/>
              </a:spcBef>
              <a:buClrTx/>
              <a:buSzTx/>
              <a:buFontTx/>
              <a:buNone/>
            </a:pPr>
            <a:r>
              <a:rPr lang="ru-RU" altLang="ru-RU" sz="1000" b="1" dirty="0">
                <a:solidFill>
                  <a:prstClr val="white"/>
                </a:solidFill>
                <a:latin typeface="Century" pitchFamily="18" charset="0"/>
              </a:rPr>
              <a:t>млн.р.</a:t>
            </a:r>
          </a:p>
        </p:txBody>
      </p:sp>
      <p:pic>
        <p:nvPicPr>
          <p:cNvPr id="77"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5776" y="2743200"/>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5400" y="4279392"/>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10"/>
          <p:cNvSpPr txBox="1">
            <a:spLocks noChangeArrowheads="1"/>
          </p:cNvSpPr>
          <p:nvPr/>
        </p:nvSpPr>
        <p:spPr bwMode="auto">
          <a:xfrm>
            <a:off x="5987808" y="2292096"/>
            <a:ext cx="18760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ru-RU" altLang="ru-RU" sz="1200" b="1" i="1" dirty="0" smtClean="0">
                <a:solidFill>
                  <a:prstClr val="black"/>
                </a:solidFill>
                <a:latin typeface="Times New Roman" panose="02020603050405020304" pitchFamily="18" charset="0"/>
                <a:cs typeface="Times New Roman" panose="02020603050405020304" pitchFamily="18" charset="0"/>
              </a:rPr>
              <a:t>Дивиденды по акциям </a:t>
            </a:r>
            <a:endParaRPr lang="ru-RU" altLang="ru-RU" sz="1200" b="1" i="1" dirty="0">
              <a:solidFill>
                <a:prstClr val="black"/>
              </a:solidFill>
              <a:latin typeface="Times New Roman" panose="02020603050405020304" pitchFamily="18" charset="0"/>
              <a:cs typeface="Times New Roman" panose="02020603050405020304" pitchFamily="18" charset="0"/>
            </a:endParaRPr>
          </a:p>
        </p:txBody>
      </p:sp>
      <p:pic>
        <p:nvPicPr>
          <p:cNvPr id="81" name="Овал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5240" y="3791712"/>
            <a:ext cx="353585"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Ромб 12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5787" y="3597275"/>
            <a:ext cx="9382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25"/>
          <p:cNvSpPr txBox="1">
            <a:spLocks noChangeArrowheads="1"/>
          </p:cNvSpPr>
          <p:nvPr/>
        </p:nvSpPr>
        <p:spPr bwMode="auto">
          <a:xfrm>
            <a:off x="8335963" y="3738880"/>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000" b="1" dirty="0" smtClean="0">
                <a:solidFill>
                  <a:prstClr val="white"/>
                </a:solidFill>
                <a:latin typeface="Century" pitchFamily="18" charset="0"/>
              </a:rPr>
              <a:t>22,7</a:t>
            </a:r>
            <a:endParaRPr lang="ru-RU" altLang="ru-RU" sz="1000" b="1" dirty="0">
              <a:solidFill>
                <a:prstClr val="white"/>
              </a:solidFill>
              <a:latin typeface="Century" pitchFamily="18" charset="0"/>
            </a:endParaRPr>
          </a:p>
          <a:p>
            <a:pPr algn="ctr" eaLnBrk="1" hangingPunct="1">
              <a:spcBef>
                <a:spcPct val="0"/>
              </a:spcBef>
              <a:buClrTx/>
              <a:buSzTx/>
              <a:buFontTx/>
              <a:buNone/>
            </a:pPr>
            <a:r>
              <a:rPr lang="ru-RU" altLang="ru-RU" sz="1000" b="1" dirty="0">
                <a:solidFill>
                  <a:prstClr val="white"/>
                </a:solidFill>
                <a:latin typeface="Century" pitchFamily="18" charset="0"/>
              </a:rPr>
              <a:t>млн.р.</a:t>
            </a:r>
          </a:p>
        </p:txBody>
      </p:sp>
    </p:spTree>
    <p:extLst>
      <p:ext uri="{BB962C8B-B14F-4D97-AF65-F5344CB8AC3E}">
        <p14:creationId xmlns:p14="http://schemas.microsoft.com/office/powerpoint/2010/main" val="58845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amond(in)">
                                      <p:cBhvr>
                                        <p:cTn id="19" dur="1000"/>
                                        <p:tgtEl>
                                          <p:spTgt spid="4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889759" y="1287363"/>
            <a:ext cx="6583681" cy="2330776"/>
            <a:chOff x="1384599" y="1418829"/>
            <a:chExt cx="6584140" cy="1176483"/>
          </a:xfrm>
          <a:solidFill>
            <a:schemeClr val="accent1">
              <a:lumMod val="60000"/>
              <a:lumOff val="40000"/>
            </a:schemeClr>
          </a:solidFill>
        </p:grpSpPr>
        <p:sp>
          <p:nvSpPr>
            <p:cNvPr id="21" name="Блок-схема: альтернативный процесс 20"/>
            <p:cNvSpPr/>
            <p:nvPr/>
          </p:nvSpPr>
          <p:spPr bwMode="auto">
            <a:xfrm>
              <a:off x="1455722" y="1881874"/>
              <a:ext cx="6482535" cy="335910"/>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Субсидия на капитальный ремонт, ремонт, содержание мостовых сооружений</a:t>
              </a:r>
              <a:endParaRPr lang="ru-RU" sz="1600" dirty="0">
                <a:solidFill>
                  <a:prstClr val="black"/>
                </a:solidFill>
              </a:endParaRPr>
            </a:p>
          </p:txBody>
        </p:sp>
        <p:sp>
          <p:nvSpPr>
            <p:cNvPr id="17" name="Блок-схема: альтернативный процесс 16"/>
            <p:cNvSpPr/>
            <p:nvPr/>
          </p:nvSpPr>
          <p:spPr bwMode="auto">
            <a:xfrm>
              <a:off x="1384599" y="1418829"/>
              <a:ext cx="6472375" cy="375863"/>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prstClr val="black"/>
                  </a:solidFill>
                  <a:latin typeface="Times New Roman" panose="02020603050405020304" pitchFamily="18" charset="0"/>
                  <a:cs typeface="Times New Roman" panose="02020603050405020304" pitchFamily="18" charset="0"/>
                </a:rPr>
                <a:t>Субсидия на финансирование дорожного хозяйства</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13" name="Блок-схема: альтернативный процесс 12"/>
            <p:cNvSpPr/>
            <p:nvPr/>
          </p:nvSpPr>
          <p:spPr bwMode="auto">
            <a:xfrm>
              <a:off x="1445563" y="2291546"/>
              <a:ext cx="6523176" cy="30376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prstClr val="black"/>
                  </a:solidFill>
                  <a:latin typeface="Times New Roman" panose="02020603050405020304" pitchFamily="18" charset="0"/>
                  <a:cs typeface="Times New Roman" panose="02020603050405020304" pitchFamily="18" charset="0"/>
                </a:rPr>
                <a:t>Акцизы на нефтепродукты</a:t>
              </a:r>
              <a:endParaRPr lang="ru-RU" sz="1600" b="1" dirty="0">
                <a:solidFill>
                  <a:prstClr val="black"/>
                </a:solidFill>
                <a:latin typeface="Times New Roman" panose="02020603050405020304" pitchFamily="18" charset="0"/>
                <a:cs typeface="Times New Roman" panose="02020603050405020304" pitchFamily="18" charset="0"/>
              </a:endParaRPr>
            </a:p>
          </p:txBody>
        </p:sp>
      </p:grpSp>
      <p:sp>
        <p:nvSpPr>
          <p:cNvPr id="39" name="Скругленный прямоугольник 38"/>
          <p:cNvSpPr/>
          <p:nvPr/>
        </p:nvSpPr>
        <p:spPr>
          <a:xfrm>
            <a:off x="2522840" y="6007100"/>
            <a:ext cx="4188641" cy="538480"/>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prstClr val="black"/>
                </a:solidFill>
                <a:latin typeface="Times New Roman" panose="02020603050405020304" pitchFamily="18" charset="0"/>
                <a:cs typeface="Times New Roman" panose="02020603050405020304" pitchFamily="18" charset="0"/>
              </a:rPr>
              <a:t>Всего доходы   102,9  млн. руб.</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42958" y="658368"/>
            <a:ext cx="8208912" cy="496212"/>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4F81BD"/>
              </a:buClr>
              <a:buFont typeface="Arial" pitchFamily="34" charset="0"/>
              <a:buNone/>
              <a:defRPr/>
            </a:pPr>
            <a:r>
              <a:rPr lang="ru-RU" sz="1800" b="1" spc="50" dirty="0" smtClean="0">
                <a:ln w="13500">
                  <a:noFill/>
                  <a:prstDash val="solid"/>
                </a:ln>
                <a:solidFill>
                  <a:srgbClr val="00B050">
                    <a:alpha val="95000"/>
                  </a:srgb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Муниципальный дорожный фонд</a:t>
            </a:r>
          </a:p>
        </p:txBody>
      </p:sp>
      <p:sp>
        <p:nvSpPr>
          <p:cNvPr id="48" name="Блок-схема: альтернативный процесс 47"/>
          <p:cNvSpPr/>
          <p:nvPr/>
        </p:nvSpPr>
        <p:spPr bwMode="auto">
          <a:xfrm>
            <a:off x="1981200" y="4480560"/>
            <a:ext cx="6512560" cy="78740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prstClr val="black"/>
                </a:solidFill>
                <a:latin typeface="Times New Roman" panose="02020603050405020304" pitchFamily="18" charset="0"/>
                <a:cs typeface="Times New Roman" panose="02020603050405020304" pitchFamily="18" charset="0"/>
              </a:rPr>
              <a:t>Возмещение вреда, причинение автомобильным дорогам транспортными средствами, осуществляющими перевозки </a:t>
            </a:r>
            <a:r>
              <a:rPr lang="ru-RU" sz="1600" b="1" dirty="0">
                <a:solidFill>
                  <a:prstClr val="black"/>
                </a:solidFill>
                <a:latin typeface="Times New Roman" panose="02020603050405020304" pitchFamily="18" charset="0"/>
                <a:cs typeface="Times New Roman" panose="02020603050405020304" pitchFamily="18" charset="0"/>
              </a:rPr>
              <a:t>тяжеловесных и (или) крупногабаритных грузов</a:t>
            </a:r>
          </a:p>
        </p:txBody>
      </p:sp>
      <p:sp>
        <p:nvSpPr>
          <p:cNvPr id="51" name="Блок-схема: альтернативный процесс 50"/>
          <p:cNvSpPr/>
          <p:nvPr/>
        </p:nvSpPr>
        <p:spPr bwMode="auto">
          <a:xfrm>
            <a:off x="1960880" y="5331460"/>
            <a:ext cx="6512560" cy="5638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Прочие денежные взыскания и штрафы  в области дорожного дви</a:t>
            </a: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жения</a:t>
            </a:r>
            <a:endParaRPr lang="ru-RU" sz="1400" dirty="0">
              <a:solidFill>
                <a:prstClr val="black"/>
              </a:solidFill>
            </a:endParaRPr>
          </a:p>
        </p:txBody>
      </p:sp>
      <p:sp>
        <p:nvSpPr>
          <p:cNvPr id="41" name="Овал 40"/>
          <p:cNvSpPr/>
          <p:nvPr/>
        </p:nvSpPr>
        <p:spPr bwMode="auto">
          <a:xfrm>
            <a:off x="1016000" y="1508760"/>
            <a:ext cx="8229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57,3</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20" name="Блок-схема: альтернативный процесс 19"/>
          <p:cNvSpPr/>
          <p:nvPr/>
        </p:nvSpPr>
        <p:spPr bwMode="auto">
          <a:xfrm>
            <a:off x="1960877" y="3777600"/>
            <a:ext cx="6522722" cy="64200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prstClr val="black"/>
                </a:solidFill>
                <a:latin typeface="Times New Roman" panose="02020603050405020304" pitchFamily="18" charset="0"/>
                <a:cs typeface="Times New Roman" panose="02020603050405020304" pitchFamily="18" charset="0"/>
              </a:rPr>
              <a:t>Госпошлина за выдачу разрешения за перевозку опасных, тяжеловесных и (или) крупногабаритных грузов</a:t>
            </a:r>
          </a:p>
        </p:txBody>
      </p:sp>
      <p:sp>
        <p:nvSpPr>
          <p:cNvPr id="3" name="TextBox 2"/>
          <p:cNvSpPr txBox="1"/>
          <p:nvPr/>
        </p:nvSpPr>
        <p:spPr>
          <a:xfrm>
            <a:off x="402318" y="1442720"/>
            <a:ext cx="264160" cy="369332"/>
          </a:xfrm>
          <a:prstGeom prst="rect">
            <a:avLst/>
          </a:prstGeom>
          <a:noFill/>
        </p:spPr>
        <p:txBody>
          <a:bodyPr wrap="square" rtlCol="0">
            <a:spAutoFit/>
          </a:bodyPr>
          <a:lstStyle/>
          <a:p>
            <a:endParaRPr lang="ru-RU" dirty="0">
              <a:solidFill>
                <a:prstClr val="black"/>
              </a:solidFill>
            </a:endParaRPr>
          </a:p>
        </p:txBody>
      </p:sp>
      <p:sp>
        <p:nvSpPr>
          <p:cNvPr id="28" name="Овал 27"/>
          <p:cNvSpPr/>
          <p:nvPr/>
        </p:nvSpPr>
        <p:spPr bwMode="auto">
          <a:xfrm>
            <a:off x="1016000" y="2326640"/>
            <a:ext cx="8737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33,4</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0" name="Овал 29"/>
          <p:cNvSpPr/>
          <p:nvPr/>
        </p:nvSpPr>
        <p:spPr bwMode="auto">
          <a:xfrm>
            <a:off x="1016000" y="3139440"/>
            <a:ext cx="8534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10,4</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1" name="Овал 30"/>
          <p:cNvSpPr/>
          <p:nvPr/>
        </p:nvSpPr>
        <p:spPr bwMode="auto">
          <a:xfrm>
            <a:off x="1005841" y="3920800"/>
            <a:ext cx="89407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0,3</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2" name="Овал 31"/>
          <p:cNvSpPr/>
          <p:nvPr/>
        </p:nvSpPr>
        <p:spPr bwMode="auto">
          <a:xfrm>
            <a:off x="1026160" y="4719320"/>
            <a:ext cx="9245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1,5</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4" name="Овал 33"/>
          <p:cNvSpPr/>
          <p:nvPr/>
        </p:nvSpPr>
        <p:spPr bwMode="auto">
          <a:xfrm>
            <a:off x="1036320" y="5435600"/>
            <a:ext cx="9042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0,01</a:t>
            </a:r>
            <a:endParaRPr lang="ru-RU" sz="1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7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Группа 92"/>
          <p:cNvGrpSpPr>
            <a:grpSpLocks/>
          </p:cNvGrpSpPr>
          <p:nvPr/>
        </p:nvGrpSpPr>
        <p:grpSpPr bwMode="auto">
          <a:xfrm>
            <a:off x="721903" y="1647999"/>
            <a:ext cx="7714198" cy="3677256"/>
            <a:chOff x="-291433" y="2214995"/>
            <a:chExt cx="4436692" cy="2643003"/>
          </a:xfrm>
        </p:grpSpPr>
        <p:grpSp>
          <p:nvGrpSpPr>
            <p:cNvPr id="35" name="Группа 78"/>
            <p:cNvGrpSpPr>
              <a:grpSpLocks/>
            </p:cNvGrpSpPr>
            <p:nvPr/>
          </p:nvGrpSpPr>
          <p:grpSpPr bwMode="auto">
            <a:xfrm>
              <a:off x="-291433" y="2214995"/>
              <a:ext cx="4436692" cy="2643003"/>
              <a:chOff x="-291433" y="2926562"/>
              <a:chExt cx="4436692" cy="2643003"/>
            </a:xfrm>
          </p:grpSpPr>
          <p:grpSp>
            <p:nvGrpSpPr>
              <p:cNvPr id="40" name="Скругленный прямоугольник 68"/>
              <p:cNvGrpSpPr>
                <a:grpSpLocks/>
              </p:cNvGrpSpPr>
              <p:nvPr/>
            </p:nvGrpSpPr>
            <p:grpSpPr bwMode="auto">
              <a:xfrm>
                <a:off x="889733" y="3834671"/>
                <a:ext cx="3255526" cy="755824"/>
                <a:chOff x="890310" y="3377184"/>
                <a:chExt cx="3254970" cy="755904"/>
              </a:xfrm>
            </p:grpSpPr>
            <p:pic>
              <p:nvPicPr>
                <p:cNvPr id="62" name="Скругленный прямоугольник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3377184"/>
                  <a:ext cx="320649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8"/>
                <p:cNvSpPr txBox="1">
                  <a:spLocks noChangeArrowheads="1"/>
                </p:cNvSpPr>
                <p:nvPr/>
              </p:nvSpPr>
              <p:spPr bwMode="auto">
                <a:xfrm>
                  <a:off x="890310" y="3452110"/>
                  <a:ext cx="2987957"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prstClr val="black"/>
                      </a:solidFill>
                      <a:latin typeface="Georgia" pitchFamily="18" charset="0"/>
                    </a:rPr>
                    <a:t>Субсидии</a:t>
                  </a:r>
                  <a:endParaRPr lang="ru-RU" altLang="ru-RU" sz="2000" b="1" dirty="0">
                    <a:solidFill>
                      <a:prstClr val="black"/>
                    </a:solidFill>
                    <a:latin typeface="Georgia" pitchFamily="18" charset="0"/>
                  </a:endParaRPr>
                </a:p>
              </p:txBody>
            </p:sp>
          </p:grpSp>
          <p:grpSp>
            <p:nvGrpSpPr>
              <p:cNvPr id="41" name="Скругленный прямоугольник 69"/>
              <p:cNvGrpSpPr>
                <a:grpSpLocks/>
              </p:cNvGrpSpPr>
              <p:nvPr/>
            </p:nvGrpSpPr>
            <p:grpSpPr bwMode="auto">
              <a:xfrm>
                <a:off x="1147345" y="4703518"/>
                <a:ext cx="2658310" cy="755824"/>
                <a:chOff x="1147878" y="4246123"/>
                <a:chExt cx="2657856" cy="755904"/>
              </a:xfrm>
            </p:grpSpPr>
            <p:pic>
              <p:nvPicPr>
                <p:cNvPr id="60" name="Скругленный прямоугольник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878" y="4246123"/>
                  <a:ext cx="26578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31"/>
                <p:cNvSpPr txBox="1">
                  <a:spLocks noChangeArrowheads="1"/>
                </p:cNvSpPr>
                <p:nvPr/>
              </p:nvSpPr>
              <p:spPr bwMode="auto">
                <a:xfrm>
                  <a:off x="1173293" y="4356783"/>
                  <a:ext cx="2454648"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prstClr val="black"/>
                      </a:solidFill>
                      <a:latin typeface="Georgia" pitchFamily="18" charset="0"/>
                    </a:rPr>
                    <a:t>Субвенции</a:t>
                  </a:r>
                  <a:endParaRPr lang="ru-RU" altLang="ru-RU" sz="2000" b="1" dirty="0">
                    <a:solidFill>
                      <a:prstClr val="black"/>
                    </a:solidFill>
                    <a:latin typeface="Georgia" pitchFamily="18" charset="0"/>
                  </a:endParaRPr>
                </a:p>
              </p:txBody>
            </p:sp>
          </p:grpSp>
          <p:grpSp>
            <p:nvGrpSpPr>
              <p:cNvPr id="43" name="Скругленный прямоугольник 72"/>
              <p:cNvGrpSpPr>
                <a:grpSpLocks/>
              </p:cNvGrpSpPr>
              <p:nvPr/>
            </p:nvGrpSpPr>
            <p:grpSpPr bwMode="auto">
              <a:xfrm>
                <a:off x="938215" y="3029502"/>
                <a:ext cx="3152418" cy="755824"/>
                <a:chOff x="938784" y="2571930"/>
                <a:chExt cx="3151879" cy="755904"/>
              </a:xfrm>
            </p:grpSpPr>
            <p:pic>
              <p:nvPicPr>
                <p:cNvPr id="56" name="Скругленный прямоугольник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84" y="2571930"/>
                  <a:ext cx="3151879"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0"/>
                <p:cNvSpPr txBox="1">
                  <a:spLocks noChangeArrowheads="1"/>
                </p:cNvSpPr>
                <p:nvPr/>
              </p:nvSpPr>
              <p:spPr bwMode="auto">
                <a:xfrm>
                  <a:off x="984405" y="2683490"/>
                  <a:ext cx="300123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2000" b="1" dirty="0" smtClean="0">
                      <a:solidFill>
                        <a:prstClr val="black"/>
                      </a:solidFill>
                      <a:latin typeface="Georgia" pitchFamily="18" charset="0"/>
                    </a:rPr>
                    <a:t>Дотации на выравнивание бюджетной обеспеченности</a:t>
                  </a:r>
                  <a:endParaRPr lang="ru-RU" altLang="ru-RU" sz="2000" b="1" dirty="0">
                    <a:solidFill>
                      <a:prstClr val="black"/>
                    </a:solidFill>
                    <a:latin typeface="Georgia" pitchFamily="18" charset="0"/>
                  </a:endParaRPr>
                </a:p>
              </p:txBody>
            </p:sp>
          </p:grpSp>
          <p:grpSp>
            <p:nvGrpSpPr>
              <p:cNvPr id="44" name="Овал 73"/>
              <p:cNvGrpSpPr>
                <a:grpSpLocks/>
              </p:cNvGrpSpPr>
              <p:nvPr/>
            </p:nvGrpSpPr>
            <p:grpSpPr bwMode="auto">
              <a:xfrm>
                <a:off x="-291433" y="2926562"/>
                <a:ext cx="1244315" cy="993442"/>
                <a:chOff x="-290655" y="2468981"/>
                <a:chExt cx="1244103" cy="993547"/>
              </a:xfrm>
            </p:grpSpPr>
            <p:pic>
              <p:nvPicPr>
                <p:cNvPr id="54" name="Овал 73"/>
                <p:cNvPicPr>
                  <a:picLocks noChangeArrowheads="1"/>
                </p:cNvPicPr>
                <p:nvPr/>
              </p:nvPicPr>
              <p:blipFill>
                <a:blip r:embed="rId5">
                  <a:extLst>
                    <a:ext uri="{BEBA8EAE-BF5A-486C-A8C5-ECC9F3942E4B}">
                      <a14:imgProps xmlns:a14="http://schemas.microsoft.com/office/drawing/2010/main">
                        <a14:imgLayer r:embed="rId6">
                          <a14:imgEffect>
                            <a14:colorTemperature colorTemp="6100"/>
                          </a14:imgEffect>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290655" y="2468981"/>
                  <a:ext cx="1244103" cy="993547"/>
                </a:xfrm>
                <a:prstGeom prst="rect">
                  <a:avLst/>
                </a:prstGeom>
                <a:noFill/>
                <a:ln>
                  <a:noFill/>
                </a:ln>
                <a:effectLst>
                  <a:reflection endPos="0" dir="5400000" sy="-100000" algn="bl" rotWithShape="0"/>
                </a:effectLst>
                <a:scene3d>
                  <a:camera prst="orthographicFront"/>
                  <a:lightRig rig="threePt" dir="t"/>
                </a:scene3d>
                <a:sp3d prstMaterial="matte"/>
                <a:extLst>
                  <a:ext uri="{91240B29-F687-4F45-9708-019B960494DF}">
                    <a14:hiddenLine xmlns:a14="http://schemas.microsoft.com/office/drawing/2010/main" w="9525">
                      <a:solidFill>
                        <a:srgbClr val="000000"/>
                      </a:solidFill>
                      <a:miter lim="800000"/>
                      <a:headEnd/>
                      <a:tailEnd/>
                    </a14:hiddenLine>
                  </a:ext>
                </a:extLst>
              </p:spPr>
            </p:pic>
            <p:sp>
              <p:nvSpPr>
                <p:cNvPr id="55" name="Text Box 43"/>
                <p:cNvSpPr txBox="1">
                  <a:spLocks noChangeArrowheads="1"/>
                </p:cNvSpPr>
                <p:nvPr/>
              </p:nvSpPr>
              <p:spPr bwMode="auto">
                <a:xfrm>
                  <a:off x="107023" y="2724572"/>
                  <a:ext cx="539837"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solidFill>
                      <a:prstClr val="black"/>
                    </a:solidFill>
                    <a:effectLst>
                      <a:outerShdw blurRad="38100" dist="38100" dir="2700000" algn="tl">
                        <a:srgbClr val="C0C0C0"/>
                      </a:outerShdw>
                    </a:effectLst>
                    <a:latin typeface="Georgia" pitchFamily="18" charset="0"/>
                  </a:endParaRPr>
                </a:p>
              </p:txBody>
            </p:sp>
          </p:grpSp>
          <p:grpSp>
            <p:nvGrpSpPr>
              <p:cNvPr id="45" name="Овал 74"/>
              <p:cNvGrpSpPr>
                <a:grpSpLocks/>
              </p:cNvGrpSpPr>
              <p:nvPr/>
            </p:nvGrpSpPr>
            <p:grpSpPr bwMode="auto">
              <a:xfrm>
                <a:off x="-155377" y="3834671"/>
                <a:ext cx="1012156" cy="883827"/>
                <a:chOff x="-154622" y="3377184"/>
                <a:chExt cx="1011984" cy="883920"/>
              </a:xfrm>
            </p:grpSpPr>
            <p:pic>
              <p:nvPicPr>
                <p:cNvPr id="52" name="Овал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22" y="3377184"/>
                  <a:ext cx="1011984" cy="8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46"/>
                <p:cNvSpPr txBox="1">
                  <a:spLocks noChangeArrowheads="1"/>
                </p:cNvSpPr>
                <p:nvPr/>
              </p:nvSpPr>
              <p:spPr bwMode="auto">
                <a:xfrm>
                  <a:off x="107023" y="3502554"/>
                  <a:ext cx="538250" cy="52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solidFill>
                      <a:prstClr val="black"/>
                    </a:solidFill>
                    <a:effectLst>
                      <a:outerShdw blurRad="38100" dist="38100" dir="2700000" algn="tl">
                        <a:srgbClr val="C0C0C0"/>
                      </a:outerShdw>
                    </a:effectLst>
                    <a:latin typeface="Georgia" pitchFamily="18" charset="0"/>
                  </a:endParaRPr>
                </a:p>
              </p:txBody>
            </p:sp>
          </p:grpSp>
          <p:grpSp>
            <p:nvGrpSpPr>
              <p:cNvPr id="46" name="Овал 75"/>
              <p:cNvGrpSpPr>
                <a:grpSpLocks/>
              </p:cNvGrpSpPr>
              <p:nvPr/>
            </p:nvGrpSpPr>
            <p:grpSpPr bwMode="auto">
              <a:xfrm>
                <a:off x="-83292" y="4715126"/>
                <a:ext cx="914527" cy="854439"/>
                <a:chOff x="-82548" y="4257732"/>
                <a:chExt cx="914370" cy="854529"/>
              </a:xfrm>
            </p:grpSpPr>
            <p:pic>
              <p:nvPicPr>
                <p:cNvPr id="50" name="Овал 7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48" y="4257732"/>
                  <a:ext cx="914370" cy="8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49"/>
                <p:cNvSpPr txBox="1">
                  <a:spLocks noChangeArrowheads="1"/>
                </p:cNvSpPr>
                <p:nvPr/>
              </p:nvSpPr>
              <p:spPr bwMode="auto">
                <a:xfrm>
                  <a:off x="118146" y="4356783"/>
                  <a:ext cx="484265" cy="4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dirty="0" smtClean="0">
                    <a:solidFill>
                      <a:prstClr val="black"/>
                    </a:solidFill>
                    <a:effectLst>
                      <a:outerShdw blurRad="38100" dist="38100" dir="2700000" algn="tl">
                        <a:srgbClr val="C0C0C0"/>
                      </a:outerShdw>
                    </a:effectLst>
                    <a:latin typeface="Georgia" pitchFamily="18" charset="0"/>
                  </a:endParaRPr>
                </a:p>
              </p:txBody>
            </p:sp>
          </p:grpSp>
        </p:grpSp>
        <p:sp>
          <p:nvSpPr>
            <p:cNvPr id="36" name="TextBox 25"/>
            <p:cNvSpPr txBox="1">
              <a:spLocks noChangeArrowheads="1"/>
            </p:cNvSpPr>
            <p:nvPr/>
          </p:nvSpPr>
          <p:spPr bwMode="auto">
            <a:xfrm>
              <a:off x="-36200" y="2451491"/>
              <a:ext cx="750873"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white"/>
                  </a:solidFill>
                  <a:latin typeface="Century" pitchFamily="18" charset="0"/>
                </a:rPr>
                <a:t>131,5</a:t>
              </a:r>
              <a:endParaRPr lang="ru-RU" altLang="ru-RU" sz="1400" b="1" dirty="0">
                <a:solidFill>
                  <a:prstClr val="white"/>
                </a:solidFill>
                <a:latin typeface="Century" pitchFamily="18" charset="0"/>
              </a:endParaRPr>
            </a:p>
            <a:p>
              <a:pPr algn="ctr" eaLnBrk="1" hangingPunct="1">
                <a:spcBef>
                  <a:spcPct val="0"/>
                </a:spcBef>
                <a:buClrTx/>
                <a:buSzTx/>
                <a:buFontTx/>
                <a:buNone/>
              </a:pPr>
              <a:r>
                <a:rPr lang="ru-RU" altLang="ru-RU" sz="1400" b="1" dirty="0">
                  <a:solidFill>
                    <a:prstClr val="white"/>
                  </a:solidFill>
                  <a:latin typeface="Century" pitchFamily="18" charset="0"/>
                </a:rPr>
                <a:t>млн</a:t>
              </a:r>
              <a:r>
                <a:rPr lang="ru-RU" altLang="ru-RU" sz="1400" b="1" dirty="0" smtClean="0">
                  <a:solidFill>
                    <a:prstClr val="white"/>
                  </a:solidFill>
                  <a:latin typeface="Century" pitchFamily="18" charset="0"/>
                </a:rPr>
                <a:t>. руб</a:t>
              </a:r>
              <a:r>
                <a:rPr lang="ru-RU" altLang="ru-RU" sz="1400" b="1" dirty="0">
                  <a:solidFill>
                    <a:prstClr val="white"/>
                  </a:solidFill>
                  <a:latin typeface="Century" pitchFamily="18" charset="0"/>
                </a:rPr>
                <a:t>.</a:t>
              </a:r>
            </a:p>
          </p:txBody>
        </p:sp>
        <p:sp>
          <p:nvSpPr>
            <p:cNvPr id="37" name="TextBox 25"/>
            <p:cNvSpPr txBox="1">
              <a:spLocks noChangeArrowheads="1"/>
            </p:cNvSpPr>
            <p:nvPr/>
          </p:nvSpPr>
          <p:spPr bwMode="auto">
            <a:xfrm>
              <a:off x="-68086" y="3248461"/>
              <a:ext cx="884961"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white"/>
                  </a:solidFill>
                  <a:latin typeface="Century" pitchFamily="18" charset="0"/>
                </a:rPr>
                <a:t>168,0</a:t>
              </a:r>
              <a:endParaRPr lang="ru-RU" altLang="ru-RU" sz="1400" b="1" dirty="0">
                <a:solidFill>
                  <a:prstClr val="white"/>
                </a:solidFill>
                <a:latin typeface="Century" pitchFamily="18" charset="0"/>
              </a:endParaRPr>
            </a:p>
            <a:p>
              <a:pPr algn="ctr" eaLnBrk="1" hangingPunct="1">
                <a:spcBef>
                  <a:spcPct val="0"/>
                </a:spcBef>
                <a:buClrTx/>
                <a:buSzTx/>
                <a:buFontTx/>
                <a:buNone/>
              </a:pPr>
              <a:r>
                <a:rPr lang="ru-RU" altLang="ru-RU" sz="1400" b="1" dirty="0">
                  <a:solidFill>
                    <a:prstClr val="white"/>
                  </a:solidFill>
                  <a:latin typeface="Century" pitchFamily="18" charset="0"/>
                </a:rPr>
                <a:t>млн. </a:t>
              </a:r>
              <a:r>
                <a:rPr lang="ru-RU" altLang="ru-RU" sz="1400" b="1" dirty="0" smtClean="0">
                  <a:solidFill>
                    <a:prstClr val="white"/>
                  </a:solidFill>
                  <a:latin typeface="Century" pitchFamily="18" charset="0"/>
                </a:rPr>
                <a:t> руб</a:t>
              </a:r>
              <a:r>
                <a:rPr lang="ru-RU" altLang="ru-RU" sz="1400" b="1" dirty="0">
                  <a:solidFill>
                    <a:prstClr val="white"/>
                  </a:solidFill>
                  <a:latin typeface="Century" pitchFamily="18" charset="0"/>
                </a:rPr>
                <a:t>.</a:t>
              </a:r>
            </a:p>
          </p:txBody>
        </p:sp>
        <p:sp>
          <p:nvSpPr>
            <p:cNvPr id="38" name="TextBox 25"/>
            <p:cNvSpPr txBox="1">
              <a:spLocks noChangeArrowheads="1"/>
            </p:cNvSpPr>
            <p:nvPr/>
          </p:nvSpPr>
          <p:spPr bwMode="auto">
            <a:xfrm>
              <a:off x="1035" y="4144130"/>
              <a:ext cx="742855" cy="3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algn="ctr" eaLnBrk="1" hangingPunct="1">
                <a:spcBef>
                  <a:spcPct val="0"/>
                </a:spcBef>
                <a:buClrTx/>
                <a:buSzTx/>
                <a:buFontTx/>
                <a:buNone/>
              </a:pPr>
              <a:r>
                <a:rPr lang="ru-RU" altLang="ru-RU" sz="1400" b="1" dirty="0" smtClean="0">
                  <a:solidFill>
                    <a:prstClr val="white"/>
                  </a:solidFill>
                  <a:latin typeface="Century" pitchFamily="18" charset="0"/>
                </a:rPr>
                <a:t>2436,7 </a:t>
              </a:r>
              <a:endParaRPr lang="ru-RU" altLang="ru-RU" sz="1400" b="1" dirty="0">
                <a:solidFill>
                  <a:prstClr val="white"/>
                </a:solidFill>
                <a:latin typeface="Century" pitchFamily="18" charset="0"/>
              </a:endParaRPr>
            </a:p>
            <a:p>
              <a:pPr algn="ctr" eaLnBrk="1" hangingPunct="1">
                <a:spcBef>
                  <a:spcPct val="0"/>
                </a:spcBef>
                <a:buClrTx/>
                <a:buSzTx/>
                <a:buFontTx/>
                <a:buNone/>
              </a:pPr>
              <a:r>
                <a:rPr lang="ru-RU" altLang="ru-RU" sz="1400" b="1" dirty="0">
                  <a:solidFill>
                    <a:prstClr val="white"/>
                  </a:solidFill>
                  <a:latin typeface="Century" pitchFamily="18" charset="0"/>
                </a:rPr>
                <a:t>млн</a:t>
              </a:r>
              <a:r>
                <a:rPr lang="ru-RU" altLang="ru-RU" sz="1400" b="1" dirty="0" smtClean="0">
                  <a:solidFill>
                    <a:prstClr val="white"/>
                  </a:solidFill>
                  <a:latin typeface="Century" pitchFamily="18" charset="0"/>
                </a:rPr>
                <a:t>. руб</a:t>
              </a:r>
              <a:r>
                <a:rPr lang="ru-RU" altLang="ru-RU" sz="1400" b="1" dirty="0">
                  <a:solidFill>
                    <a:prstClr val="white"/>
                  </a:solidFill>
                  <a:latin typeface="Century" pitchFamily="18" charset="0"/>
                </a:rPr>
                <a:t>.</a:t>
              </a:r>
            </a:p>
          </p:txBody>
        </p:sp>
      </p:grpSp>
      <p:sp>
        <p:nvSpPr>
          <p:cNvPr id="67" name="TextBox 78"/>
          <p:cNvSpPr txBox="1">
            <a:spLocks noChangeArrowheads="1"/>
          </p:cNvSpPr>
          <p:nvPr/>
        </p:nvSpPr>
        <p:spPr bwMode="auto">
          <a:xfrm>
            <a:off x="2110281" y="58674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a:solidFill>
                  <a:prstClr val="black"/>
                </a:solidFill>
                <a:latin typeface="Times New Roman" pitchFamily="18" charset="0"/>
                <a:cs typeface="Times New Roman" pitchFamily="18" charset="0"/>
              </a:rPr>
              <a:t>Всего </a:t>
            </a:r>
            <a:r>
              <a:rPr lang="ru-RU" altLang="ru-RU" sz="2000" b="1" dirty="0" smtClean="0">
                <a:solidFill>
                  <a:prstClr val="black"/>
                </a:solidFill>
                <a:latin typeface="Times New Roman" pitchFamily="18" charset="0"/>
                <a:cs typeface="Times New Roman" pitchFamily="18" charset="0"/>
              </a:rPr>
              <a:t>2736,2 </a:t>
            </a:r>
            <a:r>
              <a:rPr lang="ru-RU" altLang="ru-RU" sz="2000" b="1" dirty="0">
                <a:solidFill>
                  <a:prstClr val="black"/>
                </a:solidFill>
                <a:latin typeface="Times New Roman" pitchFamily="18" charset="0"/>
                <a:cs typeface="Times New Roman" pitchFamily="18" charset="0"/>
              </a:rPr>
              <a:t>млн.руб.</a:t>
            </a:r>
          </a:p>
        </p:txBody>
      </p:sp>
      <p:sp>
        <p:nvSpPr>
          <p:cNvPr id="68" name="TextBox 77"/>
          <p:cNvSpPr txBox="1">
            <a:spLocks noChangeArrowheads="1"/>
          </p:cNvSpPr>
          <p:nvPr/>
        </p:nvSpPr>
        <p:spPr bwMode="auto">
          <a:xfrm>
            <a:off x="985520" y="648208"/>
            <a:ext cx="6961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Структура безвозмездных поступлений</a:t>
            </a:r>
            <a:endParaRPr lang="ru-RU" altLang="ru-RU"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8566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down)">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04056"/>
          </a:xfrm>
        </p:spPr>
        <p:txBody>
          <a:bodyPr>
            <a:normAutofit fontScale="90000"/>
          </a:bodyPr>
          <a:lstStyle/>
          <a:p>
            <a:r>
              <a:rPr lang="ru-RU" sz="1800" b="1" dirty="0" smtClean="0">
                <a:solidFill>
                  <a:srgbClr val="00B050"/>
                </a:solidFill>
                <a:latin typeface="Times New Roman" pitchFamily="18" charset="0"/>
                <a:cs typeface="Times New Roman" pitchFamily="18" charset="0"/>
              </a:rPr>
              <a:t>                Мероприятия, способствующие увеличению доходов бюджета городского округа город Рыбинск</a:t>
            </a:r>
            <a:endParaRPr lang="ru-RU" sz="1800" b="1" dirty="0">
              <a:solidFill>
                <a:srgbClr val="00B050"/>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stretch>
            <a:fillRect/>
          </a:stretch>
        </p:blipFill>
        <p:spPr>
          <a:xfrm>
            <a:off x="645462" y="4409273"/>
            <a:ext cx="737616" cy="920496"/>
          </a:xfrm>
          <a:prstGeom prst="rect">
            <a:avLst/>
          </a:prstGeom>
        </p:spPr>
      </p:pic>
      <p:pic>
        <p:nvPicPr>
          <p:cNvPr id="5" name="Рисунок 4"/>
          <p:cNvPicPr>
            <a:picLocks noChangeAspect="1"/>
          </p:cNvPicPr>
          <p:nvPr/>
        </p:nvPicPr>
        <p:blipFill>
          <a:blip r:embed="rId2"/>
          <a:stretch>
            <a:fillRect/>
          </a:stretch>
        </p:blipFill>
        <p:spPr>
          <a:xfrm>
            <a:off x="615696" y="1078992"/>
            <a:ext cx="737616" cy="920496"/>
          </a:xfrm>
          <a:prstGeom prst="rect">
            <a:avLst/>
          </a:prstGeom>
        </p:spPr>
      </p:pic>
      <p:pic>
        <p:nvPicPr>
          <p:cNvPr id="6" name="Рисунок 5"/>
          <p:cNvPicPr>
            <a:picLocks noChangeAspect="1"/>
          </p:cNvPicPr>
          <p:nvPr/>
        </p:nvPicPr>
        <p:blipFill>
          <a:blip r:embed="rId2"/>
          <a:stretch>
            <a:fillRect/>
          </a:stretch>
        </p:blipFill>
        <p:spPr>
          <a:xfrm>
            <a:off x="615696" y="2157984"/>
            <a:ext cx="737616" cy="920496"/>
          </a:xfrm>
          <a:prstGeom prst="rect">
            <a:avLst/>
          </a:prstGeom>
        </p:spPr>
      </p:pic>
      <p:pic>
        <p:nvPicPr>
          <p:cNvPr id="7" name="Рисунок 6"/>
          <p:cNvPicPr>
            <a:picLocks noChangeAspect="1"/>
          </p:cNvPicPr>
          <p:nvPr/>
        </p:nvPicPr>
        <p:blipFill>
          <a:blip r:embed="rId2"/>
          <a:stretch>
            <a:fillRect/>
          </a:stretch>
        </p:blipFill>
        <p:spPr>
          <a:xfrm>
            <a:off x="615696" y="3356992"/>
            <a:ext cx="737616" cy="920496"/>
          </a:xfrm>
          <a:prstGeom prst="rect">
            <a:avLst/>
          </a:prstGeom>
        </p:spPr>
      </p:pic>
      <p:pic>
        <p:nvPicPr>
          <p:cNvPr id="8" name="Рисунок 7"/>
          <p:cNvPicPr>
            <a:picLocks noChangeAspect="1"/>
          </p:cNvPicPr>
          <p:nvPr/>
        </p:nvPicPr>
        <p:blipFill>
          <a:blip r:embed="rId2"/>
          <a:stretch>
            <a:fillRect/>
          </a:stretch>
        </p:blipFill>
        <p:spPr>
          <a:xfrm>
            <a:off x="645462" y="5528664"/>
            <a:ext cx="737616" cy="920496"/>
          </a:xfrm>
          <a:prstGeom prst="rect">
            <a:avLst/>
          </a:prstGeom>
        </p:spPr>
      </p:pic>
      <p:sp>
        <p:nvSpPr>
          <p:cNvPr id="9" name="Прямоугольник 8"/>
          <p:cNvSpPr>
            <a:spLocks/>
          </p:cNvSpPr>
          <p:nvPr/>
        </p:nvSpPr>
        <p:spPr>
          <a:xfrm>
            <a:off x="1700022" y="1227230"/>
            <a:ext cx="6797040" cy="772258"/>
          </a:xfrm>
          <a:prstGeom prst="rect">
            <a:avLst/>
          </a:prstGeom>
          <a:solidFill>
            <a:srgbClr val="FDD9B8"/>
          </a:solidFill>
          <a:scene3d>
            <a:camera prst="orthographicFront"/>
            <a:lightRig rig="threePt" dir="t"/>
          </a:scene3d>
          <a:sp3d>
            <a:bevelT w="254000" h="190500"/>
          </a:sp3d>
        </p:spPr>
        <p:txBody>
          <a:bodyPr wrap="square" lIns="0" tIns="0" rIns="0" bIns="0" anchor="ctr" anchorCtr="0">
            <a:noAutofit/>
          </a:bodyPr>
          <a:lstStyle/>
          <a:p>
            <a:pPr indent="0" algn="ctr">
              <a:spcBef>
                <a:spcPts val="3150"/>
              </a:spcBef>
            </a:pPr>
            <a:r>
              <a:rPr lang="ru-RU" sz="1600" b="1" dirty="0" smtClean="0">
                <a:solidFill>
                  <a:schemeClr val="accent3">
                    <a:lumMod val="50000"/>
                  </a:schemeClr>
                </a:solidFill>
                <a:latin typeface="Times New Roman" pitchFamily="18" charset="0"/>
                <a:cs typeface="Times New Roman" pitchFamily="18" charset="0"/>
              </a:rPr>
              <a:t>Организация и проведение работы межведомственной комиссии по укреплению налоговой дисциплины с целью взыскания задолженности по платежам в бюджет</a:t>
            </a:r>
            <a:endParaRPr lang="ru" sz="1600" b="1" dirty="0">
              <a:solidFill>
                <a:schemeClr val="accent3">
                  <a:lumMod val="50000"/>
                </a:schemeClr>
              </a:solidFill>
              <a:latin typeface="Times New Roman" pitchFamily="18" charset="0"/>
              <a:cs typeface="Times New Roman" pitchFamily="18" charset="0"/>
            </a:endParaRPr>
          </a:p>
        </p:txBody>
      </p:sp>
      <p:sp>
        <p:nvSpPr>
          <p:cNvPr id="10" name="Прямоугольник 9"/>
          <p:cNvSpPr/>
          <p:nvPr/>
        </p:nvSpPr>
        <p:spPr>
          <a:xfrm>
            <a:off x="1683288" y="2356116"/>
            <a:ext cx="6797040" cy="856860"/>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indent="0" algn="ctr">
              <a:spcAft>
                <a:spcPts val="1680"/>
              </a:spcAft>
            </a:pPr>
            <a:r>
              <a:rPr lang="ru-RU" sz="1600" b="1" dirty="0" smtClean="0">
                <a:solidFill>
                  <a:schemeClr val="accent3">
                    <a:lumMod val="50000"/>
                  </a:schemeClr>
                </a:solidFill>
                <a:latin typeface="Times New Roman" pitchFamily="18" charset="0"/>
                <a:cs typeface="Times New Roman" pitchFamily="18" charset="0"/>
              </a:rPr>
              <a:t>Выявление земельных участков не зарегистрированных, не использованных, а так же используемых не по целевому назначению с целью вовлечения в хозяйственный оборот</a:t>
            </a:r>
            <a:endParaRPr lang="ru" sz="1600" b="1"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1725968" y="3405953"/>
            <a:ext cx="6808851" cy="822573"/>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indent="0" algn="ctr"/>
            <a:r>
              <a:rPr lang="ru-RU" sz="1600" b="1" dirty="0" smtClean="0">
                <a:solidFill>
                  <a:schemeClr val="accent3">
                    <a:lumMod val="50000"/>
                  </a:schemeClr>
                </a:solidFill>
                <a:latin typeface="Times New Roman" pitchFamily="18" charset="0"/>
                <a:cs typeface="Times New Roman" pitchFamily="18" charset="0"/>
              </a:rPr>
              <a:t>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a:t>
            </a:r>
            <a:endParaRPr lang="ru" sz="1600" b="1" dirty="0">
              <a:solidFill>
                <a:schemeClr val="accent3">
                  <a:lumMod val="50000"/>
                </a:schemeClr>
              </a:solidFill>
              <a:latin typeface="Times New Roman" pitchFamily="18" charset="0"/>
              <a:cs typeface="Times New Roman" pitchFamily="18" charset="0"/>
            </a:endParaRPr>
          </a:p>
        </p:txBody>
      </p:sp>
      <p:sp>
        <p:nvSpPr>
          <p:cNvPr id="12" name="Прямоугольник 11"/>
          <p:cNvSpPr/>
          <p:nvPr/>
        </p:nvSpPr>
        <p:spPr>
          <a:xfrm>
            <a:off x="1725968" y="4572347"/>
            <a:ext cx="6808851" cy="819927"/>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marL="12700" marR="74676" indent="0" algn="ctr">
              <a:spcAft>
                <a:spcPts val="1470"/>
              </a:spcAft>
            </a:pPr>
            <a:r>
              <a:rPr lang="ru-RU" sz="1600" b="1" dirty="0" smtClean="0">
                <a:solidFill>
                  <a:schemeClr val="accent3">
                    <a:lumMod val="50000"/>
                  </a:schemeClr>
                </a:solidFill>
                <a:latin typeface="Times New Roman" pitchFamily="18" charset="0"/>
                <a:cs typeface="Times New Roman" pitchFamily="18" charset="0"/>
              </a:rPr>
              <a:t>Проведение торгов по реализации муниципального имущества и земельных участков</a:t>
            </a:r>
            <a:endParaRPr lang="ru" sz="1600" b="1" dirty="0">
              <a:solidFill>
                <a:schemeClr val="accent3">
                  <a:lumMod val="50000"/>
                </a:schemeClr>
              </a:solidFill>
              <a:latin typeface="Times New Roman" pitchFamily="18" charset="0"/>
              <a:cs typeface="Times New Roman" pitchFamily="18" charset="0"/>
            </a:endParaRPr>
          </a:p>
        </p:txBody>
      </p:sp>
      <p:sp>
        <p:nvSpPr>
          <p:cNvPr id="13" name="Прямоугольник 12"/>
          <p:cNvSpPr/>
          <p:nvPr/>
        </p:nvSpPr>
        <p:spPr>
          <a:xfrm>
            <a:off x="1700021" y="5684112"/>
            <a:ext cx="6797039" cy="609600"/>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marL="12700" marR="19304" indent="0" algn="ctr">
              <a:spcBef>
                <a:spcPts val="1470"/>
              </a:spcBef>
            </a:pPr>
            <a:r>
              <a:rPr lang="ru-RU" sz="1600" b="1" dirty="0" smtClean="0">
                <a:solidFill>
                  <a:schemeClr val="accent3">
                    <a:lumMod val="50000"/>
                  </a:schemeClr>
                </a:solidFill>
                <a:latin typeface="Times New Roman" pitchFamily="18" charset="0"/>
                <a:cs typeface="Times New Roman" pitchFamily="18" charset="0"/>
              </a:rPr>
              <a:t>Проведение претензионно-исковая работа по неналоговым доходам</a:t>
            </a:r>
            <a:endParaRPr lang="ru" sz="16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32856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1800" b="1" dirty="0" smtClean="0">
                <a:solidFill>
                  <a:srgbClr val="00B050"/>
                </a:solidFill>
                <a:latin typeface="Times New Roman" pitchFamily="18" charset="0"/>
                <a:cs typeface="Times New Roman" pitchFamily="18" charset="0"/>
              </a:rPr>
              <a:t>Оценка потерь бюджета городского округа город Рыбинск                                 от предоставления налоговых льгот на 2017 год</a:t>
            </a:r>
            <a:endParaRPr lang="ru-RU" sz="1800" b="1" dirty="0">
              <a:solidFill>
                <a:srgbClr val="00B050"/>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099745279"/>
              </p:ext>
            </p:extLst>
          </p:nvPr>
        </p:nvGraphicFramePr>
        <p:xfrm>
          <a:off x="107504" y="1340768"/>
          <a:ext cx="8928993" cy="5151120"/>
        </p:xfrm>
        <a:graphic>
          <a:graphicData uri="http://schemas.openxmlformats.org/drawingml/2006/table">
            <a:tbl>
              <a:tblPr firstRow="1" bandRow="1">
                <a:tableStyleId>{5C22544A-7EE6-4342-B048-85BDC9FD1C3A}</a:tableStyleId>
              </a:tblPr>
              <a:tblGrid>
                <a:gridCol w="432048"/>
                <a:gridCol w="7488832"/>
                <a:gridCol w="1008113"/>
              </a:tblGrid>
              <a:tr h="939588">
                <a:tc>
                  <a:txBody>
                    <a:bodyPr/>
                    <a:lstStyle/>
                    <a:p>
                      <a:r>
                        <a:rPr lang="ru-RU" sz="1200" dirty="0" smtClean="0">
                          <a:latin typeface="Times New Roman" pitchFamily="18" charset="0"/>
                          <a:cs typeface="Times New Roman" pitchFamily="18" charset="0"/>
                        </a:rPr>
                        <a:t>№ п/п</a:t>
                      </a:r>
                      <a:endParaRPr lang="ru-RU" sz="1200" dirty="0">
                        <a:latin typeface="Times New Roman" pitchFamily="18" charset="0"/>
                        <a:cs typeface="Times New Roman" pitchFamily="18" charset="0"/>
                      </a:endParaRPr>
                    </a:p>
                  </a:txBody>
                  <a:tcPr>
                    <a:solidFill>
                      <a:schemeClr val="accent3">
                        <a:lumMod val="75000"/>
                      </a:schemeClr>
                    </a:solidFill>
                  </a:tcPr>
                </a:tc>
                <a:tc>
                  <a:txBody>
                    <a:bodyPr/>
                    <a:lstStyle/>
                    <a:p>
                      <a:pPr algn="ctr"/>
                      <a:r>
                        <a:rPr lang="ru-RU" sz="1400" dirty="0" smtClean="0">
                          <a:latin typeface="Times New Roman" pitchFamily="18" charset="0"/>
                          <a:cs typeface="Times New Roman" pitchFamily="18" charset="0"/>
                        </a:rPr>
                        <a:t>Наименование категорий налогоплательщиков</a:t>
                      </a:r>
                      <a:endParaRPr lang="ru-RU" sz="1400" dirty="0">
                        <a:latin typeface="Times New Roman" pitchFamily="18" charset="0"/>
                        <a:cs typeface="Times New Roman" pitchFamily="18" charset="0"/>
                      </a:endParaRPr>
                    </a:p>
                  </a:txBody>
                  <a:tcPr>
                    <a:solidFill>
                      <a:schemeClr val="accent3">
                        <a:lumMod val="75000"/>
                      </a:schemeClr>
                    </a:solidFill>
                  </a:tcPr>
                </a:tc>
                <a:tc>
                  <a:txBody>
                    <a:bodyPr/>
                    <a:lstStyle/>
                    <a:p>
                      <a:pPr algn="ctr"/>
                      <a:r>
                        <a:rPr lang="ru-RU" sz="1200" dirty="0" smtClean="0">
                          <a:latin typeface="Times New Roman" pitchFamily="18" charset="0"/>
                          <a:cs typeface="Times New Roman" pitchFamily="18" charset="0"/>
                        </a:rPr>
                        <a:t>Оценка ежегодных потерь бюджета (тыс. руб.)</a:t>
                      </a:r>
                      <a:endParaRPr lang="ru-RU" sz="1200" dirty="0">
                        <a:latin typeface="Times New Roman" pitchFamily="18" charset="0"/>
                        <a:cs typeface="Times New Roman" pitchFamily="18" charset="0"/>
                      </a:endParaRPr>
                    </a:p>
                  </a:txBody>
                  <a:tcPr>
                    <a:solidFill>
                      <a:schemeClr val="accent3">
                        <a:lumMod val="75000"/>
                      </a:schemeClr>
                    </a:solidFill>
                  </a:tcPr>
                </a:tc>
              </a:tr>
              <a:tr h="2306260">
                <a:tc>
                  <a:txBody>
                    <a:bodyPr/>
                    <a:lstStyle/>
                    <a:p>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a:txBody>
                  <a:tcPr>
                    <a:solidFill>
                      <a:schemeClr val="accent3">
                        <a:lumMod val="40000"/>
                        <a:lumOff val="60000"/>
                      </a:schemeClr>
                    </a:solidFill>
                  </a:tcPr>
                </a:tc>
                <a:tc>
                  <a:txBody>
                    <a:bodyPr/>
                    <a:lstStyle/>
                    <a:p>
                      <a:r>
                        <a:rPr lang="ru-RU" sz="1200" dirty="0" smtClean="0">
                          <a:latin typeface="Times New Roman" pitchFamily="18" charset="0"/>
                          <a:cs typeface="Times New Roman" pitchFamily="18" charset="0"/>
                        </a:rPr>
                        <a:t>Герои Советского Союза, Герои РФ, полные кавалеры ордена Славы; инвалиды I и II групп инвалидности; инвалиды с детства; ветераны и инвалиды Великой Отечественной войны, а также ветераны и инвалиды боевых действий; физические лица, имеющие право на получение социальной поддержки в соответствии с Законом РФ "О социальной защите граждан, подвергшихся воздействию радиации вследствие катастрофы на Чернобыльской АЭС", в соответствии с ФЗ от 26 ноября 1998 года N 175-ФЗ "О социальной защите граждан РФ, подвергшихся воздействию радиации вследствие аварии в 1957 году на производственном объединении "Маяк" и сбросов радиоактивных отходов в реку Теча" и в соответствии с ФЗ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 физические лицам,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endParaRPr lang="ru-RU" sz="1200" dirty="0">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ru-RU" sz="1800" dirty="0" smtClean="0">
                          <a:latin typeface="Times New Roman" pitchFamily="18" charset="0"/>
                          <a:cs typeface="Times New Roman" pitchFamily="18" charset="0"/>
                        </a:rPr>
                        <a:t>649,0</a:t>
                      </a:r>
                      <a:endParaRPr lang="ru-RU" sz="1800" dirty="0">
                        <a:latin typeface="Times New Roman" pitchFamily="18" charset="0"/>
                        <a:cs typeface="Times New Roman" pitchFamily="18" charset="0"/>
                      </a:endParaRPr>
                    </a:p>
                  </a:txBody>
                  <a:tcPr>
                    <a:solidFill>
                      <a:schemeClr val="accent3">
                        <a:lumMod val="40000"/>
                        <a:lumOff val="60000"/>
                      </a:schemeClr>
                    </a:solidFill>
                  </a:tcPr>
                </a:tc>
              </a:tr>
              <a:tr h="427085">
                <a:tc>
                  <a:txBody>
                    <a:bodyPr/>
                    <a:lstStyle/>
                    <a:p>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a:solidFill>
                      <a:schemeClr val="accent3">
                        <a:lumMod val="60000"/>
                        <a:lumOff val="40000"/>
                      </a:schemeClr>
                    </a:solidFill>
                  </a:tcPr>
                </a:tc>
                <a:tc>
                  <a:txBody>
                    <a:bodyPr/>
                    <a:lstStyle/>
                    <a:p>
                      <a:r>
                        <a:rPr lang="ru-RU" sz="1200" dirty="0" smtClean="0">
                          <a:latin typeface="Times New Roman" pitchFamily="18" charset="0"/>
                          <a:cs typeface="Times New Roman" pitchFamily="18" charset="0"/>
                        </a:rPr>
                        <a:t>Садоводческие некоммерческие объединения граждан, гаражные, гаражно-строительные, жилищные, жилищно-строительные кооперативы, имеющие в своем составе перечисленных выше физических лиц.</a:t>
                      </a:r>
                      <a:endParaRPr lang="ru-RU" sz="1200" dirty="0">
                        <a:latin typeface="Times New Roman" pitchFamily="18" charset="0"/>
                        <a:cs typeface="Times New Roman" pitchFamily="18" charset="0"/>
                      </a:endParaRPr>
                    </a:p>
                  </a:txBody>
                  <a:tcPr>
                    <a:solidFill>
                      <a:schemeClr val="accent3">
                        <a:lumMod val="60000"/>
                        <a:lumOff val="40000"/>
                      </a:schemeClr>
                    </a:solidFill>
                  </a:tcPr>
                </a:tc>
                <a:tc>
                  <a:txBody>
                    <a:bodyPr/>
                    <a:lstStyle/>
                    <a:p>
                      <a:pPr algn="ctr"/>
                      <a:r>
                        <a:rPr lang="ru-RU" sz="1800" dirty="0" smtClean="0">
                          <a:latin typeface="Times New Roman" pitchFamily="18" charset="0"/>
                          <a:cs typeface="Times New Roman" pitchFamily="18" charset="0"/>
                        </a:rPr>
                        <a:t>2,0</a:t>
                      </a:r>
                      <a:endParaRPr lang="ru-RU" sz="1800" dirty="0">
                        <a:latin typeface="Times New Roman" pitchFamily="18" charset="0"/>
                        <a:cs typeface="Times New Roman" pitchFamily="18" charset="0"/>
                      </a:endParaRPr>
                    </a:p>
                  </a:txBody>
                  <a:tcPr>
                    <a:solidFill>
                      <a:schemeClr val="accent3">
                        <a:lumMod val="60000"/>
                        <a:lumOff val="40000"/>
                      </a:schemeClr>
                    </a:solidFill>
                  </a:tcPr>
                </a:tc>
              </a:tr>
              <a:tr h="768753">
                <a:tc>
                  <a:txBody>
                    <a:bodyPr/>
                    <a:lstStyle/>
                    <a:p>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a:solidFill>
                      <a:schemeClr val="accent3">
                        <a:lumMod val="40000"/>
                        <a:lumOff val="60000"/>
                      </a:schemeClr>
                    </a:solidFill>
                  </a:tcPr>
                </a:tc>
                <a:tc>
                  <a:txBody>
                    <a:bodyPr/>
                    <a:lstStyle/>
                    <a:p>
                      <a:r>
                        <a:rPr lang="ru-RU" sz="1200" dirty="0" smtClean="0">
                          <a:latin typeface="Times New Roman" pitchFamily="18" charset="0"/>
                          <a:cs typeface="Times New Roman" pitchFamily="18" charset="0"/>
                        </a:rPr>
                        <a:t>Дети-сироты и дети, оставшиеся без попечения родителей в возрасте до 18 лет; лица из числа детей-сирот и детей, оставшихся без попечения родителей, в возрасте от 18 до 23 лет на весь период обучения в образовательном учреждении начального, среднего и высшего профессионального образования, на период службы в рядах Вооруженных сил РФ.</a:t>
                      </a:r>
                      <a:endParaRPr lang="ru-RU" sz="1200" dirty="0">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ru-RU" sz="1800" dirty="0" smtClean="0">
                          <a:latin typeface="Times New Roman" pitchFamily="18" charset="0"/>
                          <a:cs typeface="Times New Roman" pitchFamily="18" charset="0"/>
                        </a:rPr>
                        <a:t>1,6</a:t>
                      </a:r>
                      <a:endParaRPr lang="ru-RU" sz="1800" dirty="0">
                        <a:latin typeface="Times New Roman" pitchFamily="18" charset="0"/>
                        <a:cs typeface="Times New Roman" pitchFamily="18" charset="0"/>
                      </a:endParaRPr>
                    </a:p>
                  </a:txBody>
                  <a:tcPr>
                    <a:solidFill>
                      <a:schemeClr val="accent3">
                        <a:lumMod val="40000"/>
                        <a:lumOff val="60000"/>
                      </a:schemeClr>
                    </a:solidFill>
                  </a:tcPr>
                </a:tc>
              </a:tr>
              <a:tr h="357688">
                <a:tc>
                  <a:txBody>
                    <a:bodyPr/>
                    <a:lstStyle/>
                    <a:p>
                      <a:endParaRPr lang="ru-RU" sz="1400" dirty="0">
                        <a:latin typeface="Times New Roman" pitchFamily="18" charset="0"/>
                        <a:cs typeface="Times New Roman" pitchFamily="18" charset="0"/>
                      </a:endParaRPr>
                    </a:p>
                  </a:txBody>
                  <a:tcPr>
                    <a:solidFill>
                      <a:schemeClr val="accent3">
                        <a:lumMod val="75000"/>
                      </a:schemeClr>
                    </a:solidFill>
                  </a:tcPr>
                </a:tc>
                <a:tc>
                  <a:txBody>
                    <a:bodyPr/>
                    <a:lstStyle/>
                    <a:p>
                      <a:r>
                        <a:rPr lang="ru-RU" sz="1400" dirty="0" smtClean="0">
                          <a:latin typeface="Times New Roman" pitchFamily="18" charset="0"/>
                          <a:cs typeface="Times New Roman" pitchFamily="18" charset="0"/>
                        </a:rPr>
                        <a:t>ВСЕГО</a:t>
                      </a:r>
                      <a:endParaRPr lang="ru-RU" sz="1400" dirty="0">
                        <a:latin typeface="Times New Roman" pitchFamily="18" charset="0"/>
                        <a:cs typeface="Times New Roman" pitchFamily="18" charset="0"/>
                      </a:endParaRPr>
                    </a:p>
                  </a:txBody>
                  <a:tcPr>
                    <a:solidFill>
                      <a:schemeClr val="accent3">
                        <a:lumMod val="75000"/>
                      </a:schemeClr>
                    </a:solidFill>
                  </a:tcPr>
                </a:tc>
                <a:tc>
                  <a:txBody>
                    <a:bodyPr/>
                    <a:lstStyle/>
                    <a:p>
                      <a:pPr algn="ctr"/>
                      <a:r>
                        <a:rPr lang="ru-RU" sz="2000" dirty="0" smtClean="0">
                          <a:latin typeface="Times New Roman" pitchFamily="18" charset="0"/>
                          <a:cs typeface="Times New Roman" pitchFamily="18" charset="0"/>
                        </a:rPr>
                        <a:t>652,6</a:t>
                      </a:r>
                      <a:endParaRPr lang="ru-RU" sz="2000" dirty="0">
                        <a:latin typeface="Times New Roman" pitchFamily="18" charset="0"/>
                        <a:cs typeface="Times New Roman" pitchFamily="18" charset="0"/>
                      </a:endParaRPr>
                    </a:p>
                  </a:txBody>
                  <a:tcPr>
                    <a:solidFill>
                      <a:schemeClr val="accent3">
                        <a:lumMod val="75000"/>
                      </a:schemeClr>
                    </a:solidFill>
                  </a:tcPr>
                </a:tc>
              </a:tr>
            </a:tbl>
          </a:graphicData>
        </a:graphic>
      </p:graphicFrame>
    </p:spTree>
    <p:extLst>
      <p:ext uri="{BB962C8B-B14F-4D97-AF65-F5344CB8AC3E}">
        <p14:creationId xmlns:p14="http://schemas.microsoft.com/office/powerpoint/2010/main" val="381490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04056"/>
          </a:xfrm>
        </p:spPr>
        <p:txBody>
          <a:bodyPr>
            <a:normAutofit fontScale="90000"/>
          </a:bodyPr>
          <a:lstStyle/>
          <a:p>
            <a:r>
              <a:rPr lang="ru-RU" sz="1800" b="1" dirty="0" smtClean="0">
                <a:solidFill>
                  <a:srgbClr val="00B050"/>
                </a:solidFill>
                <a:latin typeface="Times New Roman" pitchFamily="18" charset="0"/>
                <a:cs typeface="Times New Roman" pitchFamily="18" charset="0"/>
              </a:rPr>
              <a:t>      </a:t>
            </a:r>
            <a:br>
              <a:rPr lang="ru-RU" sz="1800" b="1" dirty="0" smtClean="0">
                <a:solidFill>
                  <a:srgbClr val="00B050"/>
                </a:solidFill>
                <a:latin typeface="Times New Roman" pitchFamily="18" charset="0"/>
                <a:cs typeface="Times New Roman" pitchFamily="18" charset="0"/>
              </a:rPr>
            </a:br>
            <a:r>
              <a:rPr lang="ru-RU" sz="1800" b="1" dirty="0">
                <a:solidFill>
                  <a:srgbClr val="00B050"/>
                </a:solidFill>
                <a:latin typeface="Times New Roman" pitchFamily="18" charset="0"/>
                <a:cs typeface="Times New Roman" pitchFamily="18" charset="0"/>
              </a:rPr>
              <a:t> </a:t>
            </a:r>
            <a:r>
              <a:rPr lang="ru-RU" sz="1800" b="1" dirty="0" smtClean="0">
                <a:solidFill>
                  <a:srgbClr val="00B050"/>
                </a:solidFill>
                <a:latin typeface="Times New Roman" pitchFamily="18" charset="0"/>
                <a:cs typeface="Times New Roman" pitchFamily="18" charset="0"/>
              </a:rPr>
              <a:t>                Особенности </a:t>
            </a:r>
            <a:r>
              <a:rPr lang="ru-RU" sz="1800" b="1" dirty="0">
                <a:solidFill>
                  <a:srgbClr val="00B050"/>
                </a:solidFill>
                <a:latin typeface="Times New Roman" pitchFamily="18" charset="0"/>
                <a:cs typeface="Times New Roman" pitchFamily="18" charset="0"/>
              </a:rPr>
              <a:t>формирования </a:t>
            </a:r>
            <a:r>
              <a:rPr lang="ru-RU" sz="1800" b="1" dirty="0" smtClean="0">
                <a:solidFill>
                  <a:srgbClr val="00B050"/>
                </a:solidFill>
                <a:latin typeface="Times New Roman" pitchFamily="18" charset="0"/>
                <a:cs typeface="Times New Roman" pitchFamily="18" charset="0"/>
              </a:rPr>
              <a:t>расходной </a:t>
            </a:r>
            <a:r>
              <a:rPr lang="ru-RU" sz="1800" b="1" dirty="0">
                <a:solidFill>
                  <a:srgbClr val="00B050"/>
                </a:solidFill>
                <a:latin typeface="Times New Roman" pitchFamily="18" charset="0"/>
                <a:cs typeface="Times New Roman" pitchFamily="18" charset="0"/>
              </a:rPr>
              <a:t>части бюджета</a:t>
            </a:r>
            <a:br>
              <a:rPr lang="ru-RU" sz="1800" b="1" dirty="0">
                <a:solidFill>
                  <a:srgbClr val="00B050"/>
                </a:solidFill>
                <a:latin typeface="Times New Roman" pitchFamily="18" charset="0"/>
                <a:cs typeface="Times New Roman" pitchFamily="18" charset="0"/>
              </a:rPr>
            </a:br>
            <a:r>
              <a:rPr lang="ru-RU" sz="1800" b="1" dirty="0" smtClean="0">
                <a:solidFill>
                  <a:srgbClr val="00B050"/>
                </a:solidFill>
                <a:latin typeface="Times New Roman" pitchFamily="18" charset="0"/>
                <a:cs typeface="Times New Roman" pitchFamily="18" charset="0"/>
              </a:rPr>
              <a:t>          </a:t>
            </a:r>
            <a:endParaRPr lang="ru-RU" sz="1800" b="1" dirty="0">
              <a:solidFill>
                <a:srgbClr val="00B050"/>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stretch>
            <a:fillRect/>
          </a:stretch>
        </p:blipFill>
        <p:spPr>
          <a:xfrm>
            <a:off x="645462" y="5156831"/>
            <a:ext cx="737616" cy="676633"/>
          </a:xfrm>
          <a:prstGeom prst="rect">
            <a:avLst/>
          </a:prstGeom>
        </p:spPr>
      </p:pic>
      <p:pic>
        <p:nvPicPr>
          <p:cNvPr id="8" name="Рисунок 7"/>
          <p:cNvPicPr>
            <a:picLocks noChangeAspect="1"/>
          </p:cNvPicPr>
          <p:nvPr/>
        </p:nvPicPr>
        <p:blipFill>
          <a:blip r:embed="rId2"/>
          <a:stretch>
            <a:fillRect/>
          </a:stretch>
        </p:blipFill>
        <p:spPr>
          <a:xfrm>
            <a:off x="645462" y="5896679"/>
            <a:ext cx="737616" cy="615696"/>
          </a:xfrm>
          <a:prstGeom prst="rect">
            <a:avLst/>
          </a:prstGeom>
        </p:spPr>
      </p:pic>
      <p:sp>
        <p:nvSpPr>
          <p:cNvPr id="9" name="Прямоугольник 8"/>
          <p:cNvSpPr>
            <a:spLocks/>
          </p:cNvSpPr>
          <p:nvPr/>
        </p:nvSpPr>
        <p:spPr>
          <a:xfrm>
            <a:off x="1697005" y="1268760"/>
            <a:ext cx="6793244" cy="1128886"/>
          </a:xfrm>
          <a:prstGeom prst="rect">
            <a:avLst/>
          </a:prstGeom>
          <a:solidFill>
            <a:srgbClr val="FDD9B8"/>
          </a:solidFill>
          <a:scene3d>
            <a:camera prst="orthographicFront"/>
            <a:lightRig rig="threePt" dir="t"/>
          </a:scene3d>
          <a:sp3d>
            <a:bevelT w="254000" h="190500"/>
          </a:sp3d>
        </p:spPr>
        <p:txBody>
          <a:bodyPr wrap="square" lIns="0" tIns="0" rIns="0" bIns="0" anchor="ctr" anchorCtr="0">
            <a:noAutofit/>
          </a:bodyPr>
          <a:lstStyle/>
          <a:p>
            <a:pPr algn="ctr">
              <a:spcBef>
                <a:spcPts val="3150"/>
              </a:spcBef>
            </a:pPr>
            <a:r>
              <a:rPr lang="ru-RU" sz="1600" b="1" dirty="0" smtClean="0">
                <a:solidFill>
                  <a:srgbClr val="9BBB59">
                    <a:lumMod val="50000"/>
                  </a:srgbClr>
                </a:solidFill>
                <a:latin typeface="Times New Roman" pitchFamily="18" charset="0"/>
                <a:cs typeface="Times New Roman" pitchFamily="18" charset="0"/>
              </a:rPr>
              <a:t>Выполнение </a:t>
            </a:r>
            <a:r>
              <a:rPr lang="ru-RU" sz="1600" b="1" dirty="0">
                <a:solidFill>
                  <a:srgbClr val="9BBB59">
                    <a:lumMod val="50000"/>
                  </a:srgbClr>
                </a:solidFill>
                <a:latin typeface="Times New Roman" pitchFamily="18" charset="0"/>
                <a:cs typeface="Times New Roman" pitchFamily="18" charset="0"/>
              </a:rPr>
              <a:t>задач, сформулированных в указах Президента </a:t>
            </a:r>
            <a:r>
              <a:rPr lang="ru-RU" sz="1600" b="1" dirty="0" smtClean="0">
                <a:solidFill>
                  <a:srgbClr val="9BBB59">
                    <a:lumMod val="50000"/>
                  </a:srgbClr>
                </a:solidFill>
                <a:latin typeface="Times New Roman" pitchFamily="18" charset="0"/>
                <a:cs typeface="Times New Roman" pitchFamily="18" charset="0"/>
              </a:rPr>
              <a:t>РФ </a:t>
            </a:r>
            <a:r>
              <a:rPr lang="ru-RU" sz="1600" b="1" dirty="0">
                <a:solidFill>
                  <a:srgbClr val="9BBB59">
                    <a:lumMod val="50000"/>
                  </a:srgbClr>
                </a:solidFill>
                <a:latin typeface="Times New Roman" pitchFamily="18" charset="0"/>
                <a:cs typeface="Times New Roman" pitchFamily="18" charset="0"/>
              </a:rPr>
              <a:t>от 07.05.2012, исполнение полномочий, определенных Федеральным законом от 06.10.2003 N 131-ФЗ "Об общих принципах организации местного самоуправления в Российской Федерации"</a:t>
            </a:r>
            <a:endParaRPr lang="ru" sz="1600" b="1" dirty="0">
              <a:solidFill>
                <a:srgbClr val="9BBB59">
                  <a:lumMod val="50000"/>
                </a:srgbClr>
              </a:solidFill>
              <a:latin typeface="Times New Roman" pitchFamily="18" charset="0"/>
              <a:cs typeface="Times New Roman" pitchFamily="18" charset="0"/>
            </a:endParaRPr>
          </a:p>
        </p:txBody>
      </p:sp>
      <p:sp>
        <p:nvSpPr>
          <p:cNvPr id="10" name="Прямоугольник 9"/>
          <p:cNvSpPr/>
          <p:nvPr/>
        </p:nvSpPr>
        <p:spPr>
          <a:xfrm>
            <a:off x="1725968" y="2509652"/>
            <a:ext cx="6797040" cy="568828"/>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algn="ctr">
              <a:spcAft>
                <a:spcPts val="1680"/>
              </a:spcAft>
            </a:pPr>
            <a:r>
              <a:rPr lang="ru-RU" sz="1600" b="1" dirty="0" smtClean="0">
                <a:solidFill>
                  <a:srgbClr val="9BBB59">
                    <a:lumMod val="50000"/>
                  </a:srgbClr>
                </a:solidFill>
                <a:latin typeface="Times New Roman" pitchFamily="18" charset="0"/>
                <a:cs typeface="Times New Roman" pitchFamily="18" charset="0"/>
              </a:rPr>
              <a:t>Повышение </a:t>
            </a:r>
            <a:r>
              <a:rPr lang="ru-RU" sz="1600" b="1" dirty="0">
                <a:solidFill>
                  <a:srgbClr val="9BBB59">
                    <a:lumMod val="50000"/>
                  </a:srgbClr>
                </a:solidFill>
                <a:latin typeface="Times New Roman" pitchFamily="18" charset="0"/>
                <a:cs typeface="Times New Roman" pitchFamily="18" charset="0"/>
              </a:rPr>
              <a:t>эффективности и результативности инструментов программно-целевого управления и бюджетирования</a:t>
            </a:r>
            <a:endParaRPr lang="ru" sz="1600" b="1" dirty="0">
              <a:solidFill>
                <a:srgbClr val="9BBB59">
                  <a:lumMod val="50000"/>
                </a:srgbClr>
              </a:solidFill>
              <a:latin typeface="Times New Roman" pitchFamily="18" charset="0"/>
              <a:cs typeface="Times New Roman" pitchFamily="18" charset="0"/>
            </a:endParaRPr>
          </a:p>
        </p:txBody>
      </p:sp>
      <p:sp>
        <p:nvSpPr>
          <p:cNvPr id="11" name="Прямоугольник 10"/>
          <p:cNvSpPr/>
          <p:nvPr/>
        </p:nvSpPr>
        <p:spPr>
          <a:xfrm>
            <a:off x="1725968" y="3212976"/>
            <a:ext cx="6808851" cy="527103"/>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algn="ctr"/>
            <a:r>
              <a:rPr lang="ru-RU" sz="1600" b="1" dirty="0" smtClean="0">
                <a:solidFill>
                  <a:srgbClr val="9BBB59">
                    <a:lumMod val="50000"/>
                  </a:srgbClr>
                </a:solidFill>
                <a:latin typeface="Times New Roman" pitchFamily="18" charset="0"/>
                <a:cs typeface="Times New Roman" pitchFamily="18" charset="0"/>
              </a:rPr>
              <a:t>Создание </a:t>
            </a:r>
            <a:r>
              <a:rPr lang="ru-RU" sz="1600" b="1" dirty="0">
                <a:solidFill>
                  <a:srgbClr val="9BBB59">
                    <a:lumMod val="50000"/>
                  </a:srgbClr>
                </a:solidFill>
                <a:latin typeface="Times New Roman" pitchFamily="18" charset="0"/>
                <a:cs typeface="Times New Roman" pitchFamily="18" charset="0"/>
              </a:rPr>
              <a:t>условий для повышения качества предоставления муниципальных услуг</a:t>
            </a:r>
            <a:endParaRPr lang="ru" sz="1600" b="1" dirty="0">
              <a:solidFill>
                <a:srgbClr val="9BBB59">
                  <a:lumMod val="50000"/>
                </a:srgbClr>
              </a:solidFill>
              <a:latin typeface="Times New Roman" pitchFamily="18" charset="0"/>
              <a:cs typeface="Times New Roman" pitchFamily="18" charset="0"/>
            </a:endParaRPr>
          </a:p>
        </p:txBody>
      </p:sp>
      <p:sp>
        <p:nvSpPr>
          <p:cNvPr id="12" name="Прямоугольник 11"/>
          <p:cNvSpPr/>
          <p:nvPr/>
        </p:nvSpPr>
        <p:spPr>
          <a:xfrm>
            <a:off x="1719230" y="3861048"/>
            <a:ext cx="6808851" cy="512837"/>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marL="12700" marR="74676" algn="ctr">
              <a:spcAft>
                <a:spcPts val="1470"/>
              </a:spcAft>
            </a:pPr>
            <a:r>
              <a:rPr lang="ru-RU" sz="1600" b="1" dirty="0" smtClean="0">
                <a:solidFill>
                  <a:srgbClr val="9BBB59">
                    <a:lumMod val="50000"/>
                  </a:srgbClr>
                </a:solidFill>
                <a:latin typeface="Times New Roman" pitchFamily="18" charset="0"/>
                <a:cs typeface="Times New Roman" pitchFamily="18" charset="0"/>
              </a:rPr>
              <a:t>Повышение </a:t>
            </a:r>
            <a:r>
              <a:rPr lang="ru-RU" sz="1600" b="1" dirty="0">
                <a:solidFill>
                  <a:srgbClr val="9BBB59">
                    <a:lumMod val="50000"/>
                  </a:srgbClr>
                </a:solidFill>
                <a:latin typeface="Times New Roman" pitchFamily="18" charset="0"/>
                <a:cs typeface="Times New Roman" pitchFamily="18" charset="0"/>
              </a:rPr>
              <a:t>эффективности процедур проведения муниципальных закупок</a:t>
            </a:r>
            <a:endParaRPr lang="ru" sz="1600" b="1" dirty="0">
              <a:solidFill>
                <a:srgbClr val="9BBB59">
                  <a:lumMod val="50000"/>
                </a:srgbClr>
              </a:solidFill>
              <a:latin typeface="Times New Roman" pitchFamily="18" charset="0"/>
              <a:cs typeface="Times New Roman" pitchFamily="18" charset="0"/>
            </a:endParaRPr>
          </a:p>
        </p:txBody>
      </p:sp>
      <p:sp>
        <p:nvSpPr>
          <p:cNvPr id="13" name="Прямоугольник 12"/>
          <p:cNvSpPr/>
          <p:nvPr/>
        </p:nvSpPr>
        <p:spPr>
          <a:xfrm>
            <a:off x="1744676" y="4509120"/>
            <a:ext cx="6797039" cy="609600"/>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marL="12700" marR="19304" algn="ctr">
              <a:spcBef>
                <a:spcPts val="1470"/>
              </a:spcBef>
            </a:pPr>
            <a:r>
              <a:rPr lang="ru-RU" sz="1600" b="1" dirty="0" smtClean="0">
                <a:solidFill>
                  <a:srgbClr val="9BBB59">
                    <a:lumMod val="50000"/>
                  </a:srgbClr>
                </a:solidFill>
                <a:latin typeface="Times New Roman" pitchFamily="18" charset="0"/>
                <a:cs typeface="Times New Roman" pitchFamily="18" charset="0"/>
              </a:rPr>
              <a:t>Обеспечение </a:t>
            </a:r>
            <a:r>
              <a:rPr lang="ru-RU" sz="1600" b="1" dirty="0">
                <a:solidFill>
                  <a:srgbClr val="9BBB59">
                    <a:lumMod val="50000"/>
                  </a:srgbClr>
                </a:solidFill>
                <a:latin typeface="Times New Roman" pitchFamily="18" charset="0"/>
                <a:cs typeface="Times New Roman" pitchFamily="18" charset="0"/>
              </a:rPr>
              <a:t>сбалансированности и устойчивости бюджета городского округа (формирование бездефицитного бюджета)</a:t>
            </a:r>
            <a:endParaRPr lang="ru" sz="1600" b="1" dirty="0">
              <a:solidFill>
                <a:srgbClr val="9BBB59">
                  <a:lumMod val="50000"/>
                </a:srgbClr>
              </a:solidFill>
              <a:latin typeface="Times New Roman" pitchFamily="18" charset="0"/>
              <a:cs typeface="Times New Roman" pitchFamily="18" charset="0"/>
            </a:endParaRPr>
          </a:p>
        </p:txBody>
      </p:sp>
      <p:sp>
        <p:nvSpPr>
          <p:cNvPr id="14" name="Прямоугольник 13"/>
          <p:cNvSpPr/>
          <p:nvPr/>
        </p:nvSpPr>
        <p:spPr>
          <a:xfrm>
            <a:off x="1737780" y="5223864"/>
            <a:ext cx="6797039" cy="609600"/>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marL="12700" marR="19304" algn="ctr">
              <a:spcBef>
                <a:spcPts val="1470"/>
              </a:spcBef>
            </a:pPr>
            <a:r>
              <a:rPr lang="ru-RU" sz="1600" b="1" dirty="0" smtClean="0">
                <a:solidFill>
                  <a:srgbClr val="9BBB59">
                    <a:lumMod val="50000"/>
                  </a:srgbClr>
                </a:solidFill>
                <a:latin typeface="Times New Roman" pitchFamily="18" charset="0"/>
                <a:cs typeface="Times New Roman" pitchFamily="18" charset="0"/>
              </a:rPr>
              <a:t>Эффективное </a:t>
            </a:r>
            <a:r>
              <a:rPr lang="ru-RU" sz="1600" b="1" dirty="0">
                <a:solidFill>
                  <a:srgbClr val="9BBB59">
                    <a:lumMod val="50000"/>
                  </a:srgbClr>
                </a:solidFill>
                <a:latin typeface="Times New Roman" pitchFamily="18" charset="0"/>
                <a:cs typeface="Times New Roman" pitchFamily="18" charset="0"/>
              </a:rPr>
              <a:t>обслуживание и сокращение муниципального долга (рефинансирование коммерческих кредитов</a:t>
            </a:r>
            <a:r>
              <a:rPr lang="ru-RU" sz="1600" b="1" dirty="0" smtClean="0">
                <a:solidFill>
                  <a:srgbClr val="9BBB59">
                    <a:lumMod val="50000"/>
                  </a:srgbClr>
                </a:solidFill>
                <a:latin typeface="Times New Roman" pitchFamily="18" charset="0"/>
                <a:cs typeface="Times New Roman" pitchFamily="18" charset="0"/>
              </a:rPr>
              <a:t>)</a:t>
            </a:r>
            <a:endParaRPr lang="ru" sz="1600" b="1" dirty="0">
              <a:solidFill>
                <a:srgbClr val="9BBB59">
                  <a:lumMod val="50000"/>
                </a:srgbClr>
              </a:solidFill>
              <a:latin typeface="Times New Roman" pitchFamily="18" charset="0"/>
              <a:cs typeface="Times New Roman" pitchFamily="18" charset="0"/>
            </a:endParaRPr>
          </a:p>
        </p:txBody>
      </p:sp>
      <p:sp>
        <p:nvSpPr>
          <p:cNvPr id="15" name="Прямоугольник 14"/>
          <p:cNvSpPr/>
          <p:nvPr/>
        </p:nvSpPr>
        <p:spPr>
          <a:xfrm>
            <a:off x="1737780" y="5959895"/>
            <a:ext cx="6797039" cy="489265"/>
          </a:xfrm>
          <a:prstGeom prst="rect">
            <a:avLst/>
          </a:prstGeom>
          <a:solidFill>
            <a:srgbClr val="FDD9B8"/>
          </a:solidFill>
          <a:scene3d>
            <a:camera prst="orthographicFront"/>
            <a:lightRig rig="threePt" dir="t"/>
          </a:scene3d>
          <a:sp3d>
            <a:bevelT w="254000" h="190500"/>
          </a:sp3d>
        </p:spPr>
        <p:txBody>
          <a:bodyPr wrap="square" lIns="0" tIns="0" rIns="0" bIns="0">
            <a:noAutofit/>
          </a:bodyPr>
          <a:lstStyle/>
          <a:p>
            <a:pPr marL="12700" marR="19304" algn="ctr">
              <a:spcBef>
                <a:spcPts val="1470"/>
              </a:spcBef>
            </a:pPr>
            <a:r>
              <a:rPr lang="ru-RU" sz="1600" b="1" dirty="0" smtClean="0">
                <a:solidFill>
                  <a:srgbClr val="9BBB59">
                    <a:lumMod val="50000"/>
                  </a:srgbClr>
                </a:solidFill>
                <a:latin typeface="Times New Roman" pitchFamily="18" charset="0"/>
                <a:cs typeface="Times New Roman" pitchFamily="18" charset="0"/>
              </a:rPr>
              <a:t>Оптимизация </a:t>
            </a:r>
            <a:r>
              <a:rPr lang="ru-RU" sz="1600" b="1" dirty="0">
                <a:solidFill>
                  <a:srgbClr val="9BBB59">
                    <a:lumMod val="50000"/>
                  </a:srgbClr>
                </a:solidFill>
                <a:latin typeface="Times New Roman" pitchFamily="18" charset="0"/>
                <a:cs typeface="Times New Roman" pitchFamily="18" charset="0"/>
              </a:rPr>
              <a:t>сети бюджетных организаций</a:t>
            </a:r>
            <a:endParaRPr lang="ru" sz="1600" b="1" dirty="0">
              <a:solidFill>
                <a:srgbClr val="9BBB59">
                  <a:lumMod val="50000"/>
                </a:srgbClr>
              </a:solidFill>
              <a:latin typeface="Times New Roman" pitchFamily="18" charset="0"/>
              <a:cs typeface="Times New Roman" pitchFamily="18" charset="0"/>
            </a:endParaRPr>
          </a:p>
        </p:txBody>
      </p:sp>
      <p:pic>
        <p:nvPicPr>
          <p:cNvPr id="16" name="Объект 3"/>
          <p:cNvPicPr>
            <a:picLocks noChangeAspect="1"/>
          </p:cNvPicPr>
          <p:nvPr/>
        </p:nvPicPr>
        <p:blipFill>
          <a:blip r:embed="rId2"/>
          <a:stretch>
            <a:fillRect/>
          </a:stretch>
        </p:blipFill>
        <p:spPr>
          <a:xfrm>
            <a:off x="637756" y="4458997"/>
            <a:ext cx="737616" cy="676633"/>
          </a:xfrm>
          <a:prstGeom prst="rect">
            <a:avLst/>
          </a:prstGeom>
        </p:spPr>
      </p:pic>
      <p:pic>
        <p:nvPicPr>
          <p:cNvPr id="17" name="Объект 3"/>
          <p:cNvPicPr>
            <a:picLocks noChangeAspect="1"/>
          </p:cNvPicPr>
          <p:nvPr/>
        </p:nvPicPr>
        <p:blipFill>
          <a:blip r:embed="rId2"/>
          <a:stretch>
            <a:fillRect/>
          </a:stretch>
        </p:blipFill>
        <p:spPr>
          <a:xfrm>
            <a:off x="630050" y="3757138"/>
            <a:ext cx="737616" cy="676633"/>
          </a:xfrm>
          <a:prstGeom prst="rect">
            <a:avLst/>
          </a:prstGeom>
        </p:spPr>
      </p:pic>
      <p:pic>
        <p:nvPicPr>
          <p:cNvPr id="18" name="Объект 3"/>
          <p:cNvPicPr>
            <a:picLocks noChangeAspect="1"/>
          </p:cNvPicPr>
          <p:nvPr/>
        </p:nvPicPr>
        <p:blipFill>
          <a:blip r:embed="rId2"/>
          <a:stretch>
            <a:fillRect/>
          </a:stretch>
        </p:blipFill>
        <p:spPr>
          <a:xfrm>
            <a:off x="645462" y="3056387"/>
            <a:ext cx="737616" cy="676633"/>
          </a:xfrm>
          <a:prstGeom prst="rect">
            <a:avLst/>
          </a:prstGeom>
        </p:spPr>
      </p:pic>
      <p:pic>
        <p:nvPicPr>
          <p:cNvPr id="19" name="Объект 3"/>
          <p:cNvPicPr>
            <a:picLocks noChangeAspect="1"/>
          </p:cNvPicPr>
          <p:nvPr/>
        </p:nvPicPr>
        <p:blipFill>
          <a:blip r:embed="rId2"/>
          <a:stretch>
            <a:fillRect/>
          </a:stretch>
        </p:blipFill>
        <p:spPr>
          <a:xfrm>
            <a:off x="630050" y="2276872"/>
            <a:ext cx="737616" cy="676633"/>
          </a:xfrm>
          <a:prstGeom prst="rect">
            <a:avLst/>
          </a:prstGeom>
        </p:spPr>
      </p:pic>
      <p:pic>
        <p:nvPicPr>
          <p:cNvPr id="20" name="Объект 3"/>
          <p:cNvPicPr>
            <a:picLocks noChangeAspect="1"/>
          </p:cNvPicPr>
          <p:nvPr/>
        </p:nvPicPr>
        <p:blipFill>
          <a:blip r:embed="rId2"/>
          <a:stretch>
            <a:fillRect/>
          </a:stretch>
        </p:blipFill>
        <p:spPr>
          <a:xfrm>
            <a:off x="645462" y="1412776"/>
            <a:ext cx="737616" cy="676633"/>
          </a:xfrm>
          <a:prstGeom prst="rect">
            <a:avLst/>
          </a:prstGeom>
        </p:spPr>
      </p:pic>
    </p:spTree>
    <p:extLst>
      <p:ext uri="{BB962C8B-B14F-4D97-AF65-F5344CB8AC3E}">
        <p14:creationId xmlns:p14="http://schemas.microsoft.com/office/powerpoint/2010/main" val="3384809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368152"/>
          </a:xfr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00B050"/>
                </a:solidFill>
                <a:latin typeface="Times New Roman" pitchFamily="18" charset="0"/>
                <a:cs typeface="Times New Roman" pitchFamily="18" charset="0"/>
              </a:rPr>
              <a:t>Основные понятия</a:t>
            </a:r>
            <a:r>
              <a:rPr lang="ru-RU" sz="3200" dirty="0" smtClean="0">
                <a:solidFill>
                  <a:srgbClr val="00B050"/>
                </a:solidFill>
                <a:latin typeface="Times New Roman" pitchFamily="18" charset="0"/>
                <a:cs typeface="Times New Roman" pitchFamily="18" charset="0"/>
              </a:rPr>
              <a:t/>
            </a:r>
            <a:br>
              <a:rPr lang="ru-RU" sz="3200" dirty="0" smtClean="0">
                <a:solidFill>
                  <a:srgbClr val="00B050"/>
                </a:solidFill>
                <a:latin typeface="Times New Roman" pitchFamily="18" charset="0"/>
                <a:cs typeface="Times New Roman" pitchFamily="18" charset="0"/>
              </a:rPr>
            </a:br>
            <a:r>
              <a:rPr lang="ru-RU" sz="2400" b="1" dirty="0">
                <a:solidFill>
                  <a:srgbClr val="00B050"/>
                </a:solidFill>
                <a:latin typeface="Times New Roman" pitchFamily="18" charset="0"/>
                <a:ea typeface="+mn-ea"/>
                <a:cs typeface="Times New Roman" pitchFamily="18" charset="0"/>
              </a:rPr>
              <a:t>Бюджетная система РФ построена на основе </a:t>
            </a:r>
            <a:r>
              <a:rPr lang="ru-RU" sz="2400" b="1" dirty="0" smtClean="0">
                <a:solidFill>
                  <a:srgbClr val="00B050"/>
                </a:solidFill>
                <a:latin typeface="Times New Roman" pitchFamily="18" charset="0"/>
                <a:ea typeface="+mn-ea"/>
                <a:cs typeface="Times New Roman" pitchFamily="18" charset="0"/>
              </a:rPr>
              <a:t>             следующих принципов</a:t>
            </a:r>
            <a:r>
              <a:rPr lang="ru-RU" sz="2400" b="1" dirty="0">
                <a:solidFill>
                  <a:srgbClr val="00B050"/>
                </a:solidFill>
                <a:latin typeface="Times New Roman" pitchFamily="18" charset="0"/>
                <a:cs typeface="Times New Roman" pitchFamily="18" charset="0"/>
              </a:rPr>
              <a:t>:</a:t>
            </a:r>
            <a:br>
              <a:rPr lang="ru-RU" sz="2400" b="1" dirty="0">
                <a:solidFill>
                  <a:srgbClr val="00B050"/>
                </a:solidFill>
                <a:latin typeface="Times New Roman" pitchFamily="18" charset="0"/>
                <a:cs typeface="Times New Roman" pitchFamily="18" charset="0"/>
              </a:rPr>
            </a:br>
            <a:endParaRPr lang="ru-RU" sz="3200" b="1" dirty="0">
              <a:solidFill>
                <a:srgbClr val="00B050"/>
              </a:solidFill>
              <a:latin typeface="Times New Roman" pitchFamily="18" charset="0"/>
              <a:cs typeface="Times New Roman" pitchFamily="18" charset="0"/>
            </a:endParaRPr>
          </a:p>
        </p:txBody>
      </p:sp>
      <p:sp>
        <p:nvSpPr>
          <p:cNvPr id="3" name="Объект 2"/>
          <p:cNvSpPr>
            <a:spLocks noGrp="1"/>
          </p:cNvSpPr>
          <p:nvPr>
            <p:ph idx="1"/>
          </p:nvPr>
        </p:nvSpPr>
        <p:spPr>
          <a:xfrm>
            <a:off x="0" y="1916832"/>
            <a:ext cx="9144000" cy="4666848"/>
          </a:xfrm>
          <a:solidFill>
            <a:schemeClr val="bg1"/>
          </a:solidFill>
        </p:spPr>
        <p:txBody>
          <a:bodyPr/>
          <a:lstStyle/>
          <a:p>
            <a:endParaRPr lang="ru-RU" sz="2000" b="1" i="1" dirty="0" smtClean="0">
              <a:latin typeface="Times New Roman" pitchFamily="18" charset="0"/>
              <a:cs typeface="Times New Roman" pitchFamily="18" charset="0"/>
            </a:endParaRPr>
          </a:p>
          <a:p>
            <a:r>
              <a:rPr lang="ru-RU" sz="2000" b="1" i="1" dirty="0" smtClean="0">
                <a:solidFill>
                  <a:srgbClr val="00B050"/>
                </a:solidFill>
                <a:latin typeface="Times New Roman" pitchFamily="18" charset="0"/>
                <a:cs typeface="Times New Roman" pitchFamily="18" charset="0"/>
              </a:rPr>
              <a:t>Принцип единства бюджетной системы </a:t>
            </a:r>
            <a:r>
              <a:rPr lang="ru-RU" sz="2000" i="1" dirty="0" smtClean="0">
                <a:solidFill>
                  <a:srgbClr val="00B050"/>
                </a:solidFill>
                <a:latin typeface="Times New Roman" pitchFamily="18" charset="0"/>
                <a:cs typeface="Times New Roman" pitchFamily="18" charset="0"/>
              </a:rPr>
              <a:t>РФ, </a:t>
            </a:r>
            <a:r>
              <a:rPr lang="ru-RU" sz="1800" dirty="0" smtClean="0">
                <a:solidFill>
                  <a:srgbClr val="00B050"/>
                </a:solidFill>
                <a:latin typeface="Times New Roman" pitchFamily="18" charset="0"/>
                <a:cs typeface="Times New Roman" pitchFamily="18" charset="0"/>
              </a:rPr>
              <a:t>который обеспечивается единством бюджетного законодательства, денежной системы, бюджетной классификации, форм бюджетных документов и бюджетной отчетности, бюджетной политики и т.п.</a:t>
            </a:r>
          </a:p>
          <a:p>
            <a:r>
              <a:rPr lang="ru-RU" sz="2000" b="1" i="1" dirty="0" smtClean="0">
                <a:solidFill>
                  <a:srgbClr val="00B050"/>
                </a:solidFill>
                <a:latin typeface="Times New Roman" pitchFamily="18" charset="0"/>
                <a:cs typeface="Times New Roman" pitchFamily="18" charset="0"/>
              </a:rPr>
              <a:t>Принцип разграничения доходов, расходов и источников финансирования дефицита бюджета между бюджетами бюджетной системы РФ</a:t>
            </a:r>
            <a:r>
              <a:rPr lang="ru-RU" sz="2000" b="1" dirty="0" smtClean="0">
                <a:solidFill>
                  <a:srgbClr val="00B050"/>
                </a:solidFill>
              </a:rPr>
              <a:t> </a:t>
            </a:r>
            <a:r>
              <a:rPr lang="ru-RU" sz="1800" dirty="0">
                <a:solidFill>
                  <a:srgbClr val="00B050"/>
                </a:solidFill>
                <a:latin typeface="Times New Roman" pitchFamily="18" charset="0"/>
                <a:cs typeface="Times New Roman" pitchFamily="18" charset="0"/>
              </a:rPr>
              <a:t>означает закрепление в соответствии с законодательством </a:t>
            </a:r>
            <a:r>
              <a:rPr lang="ru-RU" sz="1800" dirty="0" smtClean="0">
                <a:solidFill>
                  <a:srgbClr val="00B050"/>
                </a:solidFill>
                <a:latin typeface="Times New Roman" pitchFamily="18" charset="0"/>
                <a:cs typeface="Times New Roman" pitchFamily="18" charset="0"/>
              </a:rPr>
              <a:t>РФ </a:t>
            </a:r>
            <a:r>
              <a:rPr lang="ru-RU" sz="1800" dirty="0">
                <a:solidFill>
                  <a:srgbClr val="00B050"/>
                </a:solidFill>
                <a:latin typeface="Times New Roman" pitchFamily="18" charset="0"/>
                <a:cs typeface="Times New Roman" pitchFamily="18" charset="0"/>
              </a:rPr>
              <a:t>доходов, расходов и источников финансирования дефицитов бюджетов за бюджетами бюджетной системы </a:t>
            </a:r>
            <a:r>
              <a:rPr lang="ru-RU" sz="1800" dirty="0" smtClean="0">
                <a:solidFill>
                  <a:srgbClr val="00B050"/>
                </a:solidFill>
                <a:latin typeface="Times New Roman" pitchFamily="18" charset="0"/>
                <a:cs typeface="Times New Roman" pitchFamily="18" charset="0"/>
              </a:rPr>
              <a:t>РФ, </a:t>
            </a:r>
            <a:r>
              <a:rPr lang="ru-RU" sz="1800" dirty="0">
                <a:solidFill>
                  <a:srgbClr val="00B050"/>
                </a:solidFill>
                <a:latin typeface="Times New Roman" pitchFamily="18" charset="0"/>
                <a:cs typeface="Times New Roman" pitchFamily="18" charset="0"/>
              </a:rPr>
              <a:t>а также определение полномочий </a:t>
            </a:r>
            <a:r>
              <a:rPr lang="ru-RU" sz="1800" dirty="0" smtClean="0">
                <a:solidFill>
                  <a:srgbClr val="00B050"/>
                </a:solidFill>
                <a:latin typeface="Times New Roman" pitchFamily="18" charset="0"/>
                <a:cs typeface="Times New Roman" pitchFamily="18" charset="0"/>
              </a:rPr>
              <a:t>органов </a:t>
            </a:r>
            <a:r>
              <a:rPr lang="ru-RU" sz="1800" dirty="0">
                <a:solidFill>
                  <a:srgbClr val="00B050"/>
                </a:solidFill>
                <a:latin typeface="Times New Roman" pitchFamily="18" charset="0"/>
                <a:cs typeface="Times New Roman" pitchFamily="18" charset="0"/>
              </a:rPr>
              <a:t>местного </a:t>
            </a:r>
            <a:r>
              <a:rPr lang="ru-RU" sz="1800" dirty="0" smtClean="0">
                <a:solidFill>
                  <a:srgbClr val="00B050"/>
                </a:solidFill>
                <a:latin typeface="Times New Roman" pitchFamily="18" charset="0"/>
                <a:cs typeface="Times New Roman" pitchFamily="18" charset="0"/>
              </a:rPr>
              <a:t>самоуправления </a:t>
            </a:r>
            <a:r>
              <a:rPr lang="ru-RU" sz="1800" dirty="0">
                <a:solidFill>
                  <a:srgbClr val="00B050"/>
                </a:solidFill>
                <a:latin typeface="Times New Roman" pitchFamily="18" charset="0"/>
                <a:cs typeface="Times New Roman" pitchFamily="18" charset="0"/>
              </a:rPr>
              <a:t>и органов управления государственными внебюджетными фондами по формированию доходов бюджетов, источников финансирования дефицитов бюджетов и установлению и исполнению расходных обязательств публично-правовых образований.</a:t>
            </a:r>
          </a:p>
          <a:p>
            <a:endParaRPr lang="ru-RU" sz="2000" i="1" dirty="0" smtClean="0">
              <a:solidFill>
                <a:srgbClr val="00B050"/>
              </a:solidFill>
              <a:latin typeface="Times New Roman" pitchFamily="18" charset="0"/>
              <a:cs typeface="Times New Roman" pitchFamily="18" charset="0"/>
            </a:endParaRPr>
          </a:p>
          <a:p>
            <a:endParaRPr lang="ru-RU" sz="1800" i="1"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366132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99702" y="833357"/>
            <a:ext cx="6429420" cy="369332"/>
          </a:xfrm>
          <a:prstGeom prst="rect">
            <a:avLst/>
          </a:prstGeom>
          <a:solidFill>
            <a:sysClr val="window" lastClr="FFFFFF"/>
          </a:solidFill>
          <a:effectLst>
            <a:softEdge rad="31750"/>
          </a:effectLst>
        </p:spPr>
        <p:txBody>
          <a:bodyPr wrap="square" rtlCol="0">
            <a:spAutoFit/>
          </a:bodyPr>
          <a:lstStyle/>
          <a:p>
            <a:pPr algn="ctr">
              <a:defRPr/>
            </a:pPr>
            <a:r>
              <a:rPr lang="ru-RU" b="1" kern="0" dirty="0" smtClean="0">
                <a:solidFill>
                  <a:srgbClr val="00B050"/>
                </a:solidFill>
                <a:latin typeface="Times New Roman" pitchFamily="18" charset="0"/>
                <a:cs typeface="Times New Roman" pitchFamily="18" charset="0"/>
              </a:rPr>
              <a:t>Расходы бюджета по основным функциям</a:t>
            </a:r>
          </a:p>
        </p:txBody>
      </p:sp>
      <p:sp>
        <p:nvSpPr>
          <p:cNvPr id="3" name="TextBox 2"/>
          <p:cNvSpPr txBox="1"/>
          <p:nvPr/>
        </p:nvSpPr>
        <p:spPr>
          <a:xfrm>
            <a:off x="1214414" y="1444361"/>
            <a:ext cx="7678066" cy="369332"/>
          </a:xfrm>
          <a:prstGeom prst="rect">
            <a:avLst/>
          </a:prstGeom>
          <a:gradFill rotWithShape="1">
            <a:gsLst>
              <a:gs pos="0">
                <a:srgbClr val="1AB39F">
                  <a:shade val="51000"/>
                  <a:satMod val="130000"/>
                </a:srgbClr>
              </a:gs>
              <a:gs pos="80000">
                <a:srgbClr val="1AB39F">
                  <a:shade val="93000"/>
                  <a:satMod val="130000"/>
                </a:srgbClr>
              </a:gs>
              <a:gs pos="100000">
                <a:srgbClr val="1AB39F">
                  <a:shade val="94000"/>
                  <a:satMod val="135000"/>
                </a:srgbClr>
              </a:gs>
            </a:gsLst>
            <a:lin ang="16200000" scaled="0"/>
          </a:gradFill>
          <a:ln w="19050" cap="flat" cmpd="sng" algn="ctr">
            <a:solidFill>
              <a:srgbClr val="1AB39F">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defRPr/>
            </a:pPr>
            <a:r>
              <a:rPr lang="ru-RU" b="1" kern="0" dirty="0" smtClean="0">
                <a:solidFill>
                  <a:sysClr val="window" lastClr="FFFFFF"/>
                </a:solidFill>
                <a:latin typeface="Times New Roman" pitchFamily="18" charset="0"/>
                <a:cs typeface="Times New Roman" pitchFamily="18" charset="0"/>
              </a:rPr>
              <a:t>Расходы бюджета – выплачиваемые из бюджета денежные средства</a:t>
            </a:r>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12" y="601128"/>
            <a:ext cx="1214446" cy="1315704"/>
          </a:xfrm>
          <a:prstGeom prst="rect">
            <a:avLst/>
          </a:prstGeom>
          <a:noFill/>
          <a:ln w="9525">
            <a:noFill/>
            <a:miter lim="800000"/>
            <a:headEnd/>
            <a:tailEnd/>
          </a:ln>
          <a:effectLst>
            <a:softEdge rad="31750"/>
          </a:effectLst>
        </p:spPr>
      </p:pic>
      <p:pic>
        <p:nvPicPr>
          <p:cNvPr id="5" name="Picture 1"/>
          <p:cNvPicPr>
            <a:picLocks noChangeAspect="1" noChangeArrowheads="1"/>
          </p:cNvPicPr>
          <p:nvPr/>
        </p:nvPicPr>
        <p:blipFill>
          <a:blip r:embed="rId4" cstate="print">
            <a:clrChange>
              <a:clrFrom>
                <a:srgbClr val="D2D4CA"/>
              </a:clrFrom>
              <a:clrTo>
                <a:srgbClr val="D2D4CA">
                  <a:alpha val="0"/>
                </a:srgbClr>
              </a:clrTo>
            </a:clrChange>
          </a:blip>
          <a:srcRect/>
          <a:stretch>
            <a:fillRect/>
          </a:stretch>
        </p:blipFill>
        <p:spPr bwMode="auto">
          <a:xfrm>
            <a:off x="491697" y="2084640"/>
            <a:ext cx="571504" cy="428628"/>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571472" y="2643182"/>
            <a:ext cx="500066" cy="428628"/>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571472" y="3265768"/>
            <a:ext cx="500066" cy="402348"/>
          </a:xfrm>
          <a:prstGeom prst="rect">
            <a:avLst/>
          </a:prstGeom>
          <a:noFill/>
          <a:ln w="9525">
            <a:noFill/>
            <a:miter lim="800000"/>
            <a:headEnd/>
            <a:tailEnd/>
          </a:ln>
          <a:effectLst/>
        </p:spPr>
      </p:pic>
      <p:pic>
        <p:nvPicPr>
          <p:cNvPr id="8" name="Picture 5"/>
          <p:cNvPicPr>
            <a:picLocks noChangeAspect="1" noChangeArrowheads="1"/>
          </p:cNvPicPr>
          <p:nvPr/>
        </p:nvPicPr>
        <p:blipFill>
          <a:blip r:embed="rId7" cstate="print"/>
          <a:srcRect/>
          <a:stretch>
            <a:fillRect/>
          </a:stretch>
        </p:blipFill>
        <p:spPr bwMode="auto">
          <a:xfrm>
            <a:off x="570711" y="3878724"/>
            <a:ext cx="500066" cy="368929"/>
          </a:xfrm>
          <a:prstGeom prst="rect">
            <a:avLst/>
          </a:prstGeom>
          <a:noFill/>
          <a:ln w="9525">
            <a:noFill/>
            <a:miter lim="800000"/>
            <a:headEnd/>
            <a:tailEnd/>
          </a:ln>
          <a:effectLst/>
        </p:spPr>
      </p:pic>
      <p:pic>
        <p:nvPicPr>
          <p:cNvPr id="10" name="Picture 8"/>
          <p:cNvPicPr>
            <a:picLocks noChangeAspect="1" noChangeArrowheads="1"/>
          </p:cNvPicPr>
          <p:nvPr/>
        </p:nvPicPr>
        <p:blipFill>
          <a:blip r:embed="rId8" cstate="print"/>
          <a:srcRect/>
          <a:stretch>
            <a:fillRect/>
          </a:stretch>
        </p:blipFill>
        <p:spPr bwMode="auto">
          <a:xfrm>
            <a:off x="563135" y="4437112"/>
            <a:ext cx="500066" cy="369983"/>
          </a:xfrm>
          <a:prstGeom prst="rect">
            <a:avLst/>
          </a:prstGeom>
          <a:noFill/>
          <a:ln w="9525">
            <a:noFill/>
            <a:miter lim="800000"/>
            <a:headEnd/>
            <a:tailEnd/>
          </a:ln>
          <a:effectLst/>
        </p:spPr>
      </p:pic>
      <p:pic>
        <p:nvPicPr>
          <p:cNvPr id="11" name="Picture 9"/>
          <p:cNvPicPr>
            <a:picLocks noChangeAspect="1" noChangeArrowheads="1"/>
          </p:cNvPicPr>
          <p:nvPr/>
        </p:nvPicPr>
        <p:blipFill>
          <a:blip r:embed="rId9" cstate="print"/>
          <a:srcRect/>
          <a:stretch>
            <a:fillRect/>
          </a:stretch>
        </p:blipFill>
        <p:spPr bwMode="auto">
          <a:xfrm>
            <a:off x="543690" y="5001448"/>
            <a:ext cx="500066" cy="357190"/>
          </a:xfrm>
          <a:prstGeom prst="rect">
            <a:avLst/>
          </a:prstGeom>
          <a:noFill/>
          <a:ln w="9525">
            <a:noFill/>
            <a:miter lim="800000"/>
            <a:headEnd/>
            <a:tailEnd/>
          </a:ln>
          <a:effectLst/>
        </p:spPr>
      </p:pic>
      <p:pic>
        <p:nvPicPr>
          <p:cNvPr id="13" name="Picture 11"/>
          <p:cNvPicPr>
            <a:picLocks noChangeAspect="1" noChangeArrowheads="1"/>
          </p:cNvPicPr>
          <p:nvPr/>
        </p:nvPicPr>
        <p:blipFill>
          <a:blip r:embed="rId10" cstate="print"/>
          <a:srcRect/>
          <a:stretch>
            <a:fillRect/>
          </a:stretch>
        </p:blipFill>
        <p:spPr bwMode="auto">
          <a:xfrm>
            <a:off x="525075" y="5585502"/>
            <a:ext cx="500066" cy="451565"/>
          </a:xfrm>
          <a:prstGeom prst="rect">
            <a:avLst/>
          </a:prstGeom>
          <a:noFill/>
          <a:ln w="9525">
            <a:noFill/>
            <a:miter lim="800000"/>
            <a:headEnd/>
            <a:tailEnd/>
          </a:ln>
          <a:effectLst/>
        </p:spPr>
      </p:pic>
      <p:pic>
        <p:nvPicPr>
          <p:cNvPr id="14" name="Picture 12"/>
          <p:cNvPicPr>
            <a:picLocks noChangeAspect="1" noChangeArrowheads="1"/>
          </p:cNvPicPr>
          <p:nvPr/>
        </p:nvPicPr>
        <p:blipFill>
          <a:blip r:embed="rId11" cstate="print"/>
          <a:srcRect/>
          <a:stretch>
            <a:fillRect/>
          </a:stretch>
        </p:blipFill>
        <p:spPr bwMode="auto">
          <a:xfrm>
            <a:off x="5056271" y="2084640"/>
            <a:ext cx="500066" cy="469274"/>
          </a:xfrm>
          <a:prstGeom prst="rect">
            <a:avLst/>
          </a:prstGeom>
          <a:noFill/>
          <a:ln w="9525">
            <a:noFill/>
            <a:miter lim="800000"/>
            <a:headEnd/>
            <a:tailEnd/>
          </a:ln>
          <a:effectLst/>
        </p:spPr>
      </p:pic>
      <p:pic>
        <p:nvPicPr>
          <p:cNvPr id="15" name="Picture 13"/>
          <p:cNvPicPr>
            <a:picLocks noChangeAspect="1" noChangeArrowheads="1"/>
          </p:cNvPicPr>
          <p:nvPr/>
        </p:nvPicPr>
        <p:blipFill>
          <a:blip r:embed="rId12" cstate="print"/>
          <a:srcRect/>
          <a:stretch>
            <a:fillRect/>
          </a:stretch>
        </p:blipFill>
        <p:spPr bwMode="auto">
          <a:xfrm>
            <a:off x="5069681" y="2643182"/>
            <a:ext cx="500066" cy="451565"/>
          </a:xfrm>
          <a:prstGeom prst="rect">
            <a:avLst/>
          </a:prstGeom>
          <a:noFill/>
          <a:ln w="9525">
            <a:noFill/>
            <a:miter lim="800000"/>
            <a:headEnd/>
            <a:tailEnd/>
          </a:ln>
          <a:effectLst/>
        </p:spPr>
      </p:pic>
      <p:pic>
        <p:nvPicPr>
          <p:cNvPr id="17" name="Picture 14"/>
          <p:cNvPicPr>
            <a:picLocks noChangeAspect="1" noChangeArrowheads="1"/>
          </p:cNvPicPr>
          <p:nvPr/>
        </p:nvPicPr>
        <p:blipFill>
          <a:blip r:embed="rId13" cstate="print"/>
          <a:srcRect/>
          <a:stretch>
            <a:fillRect/>
          </a:stretch>
        </p:blipFill>
        <p:spPr bwMode="auto">
          <a:xfrm>
            <a:off x="5059914" y="3326043"/>
            <a:ext cx="533400" cy="442711"/>
          </a:xfrm>
          <a:prstGeom prst="rect">
            <a:avLst/>
          </a:prstGeom>
          <a:noFill/>
          <a:ln w="9525">
            <a:noFill/>
            <a:miter lim="800000"/>
            <a:headEnd/>
            <a:tailEnd/>
          </a:ln>
          <a:effectLst/>
        </p:spPr>
      </p:pic>
      <p:sp>
        <p:nvSpPr>
          <p:cNvPr id="19" name="TextBox 18"/>
          <p:cNvSpPr txBox="1"/>
          <p:nvPr/>
        </p:nvSpPr>
        <p:spPr>
          <a:xfrm>
            <a:off x="1037411" y="2160454"/>
            <a:ext cx="2806167" cy="276999"/>
          </a:xfrm>
          <a:prstGeom prst="rect">
            <a:avLst/>
          </a:prstGeom>
          <a:solidFill>
            <a:srgbClr val="C1C921"/>
          </a:solidFill>
        </p:spPr>
        <p:txBody>
          <a:bodyPr wrap="square" rtlCol="0">
            <a:spAutoFit/>
          </a:bodyPr>
          <a:lstStyle/>
          <a:p>
            <a:pPr>
              <a:defRPr/>
            </a:pPr>
            <a:r>
              <a:rPr lang="ru-RU" sz="1200" kern="0" dirty="0" smtClean="0">
                <a:solidFill>
                  <a:sysClr val="windowText" lastClr="000000"/>
                </a:solidFill>
                <a:latin typeface="Times New Roman" pitchFamily="18" charset="0"/>
                <a:cs typeface="Times New Roman" pitchFamily="18" charset="0"/>
              </a:rPr>
              <a:t>Общегосударственные вопросы </a:t>
            </a:r>
            <a:endParaRPr lang="ru-RU" sz="1200" kern="0" dirty="0">
              <a:solidFill>
                <a:sysClr val="windowText" lastClr="000000"/>
              </a:solidFill>
              <a:latin typeface="Times New Roman" pitchFamily="18" charset="0"/>
              <a:cs typeface="Times New Roman" pitchFamily="18" charset="0"/>
            </a:endParaRPr>
          </a:p>
        </p:txBody>
      </p:sp>
      <p:sp>
        <p:nvSpPr>
          <p:cNvPr id="20" name="TextBox 19"/>
          <p:cNvSpPr txBox="1"/>
          <p:nvPr/>
        </p:nvSpPr>
        <p:spPr>
          <a:xfrm>
            <a:off x="1063201" y="2643182"/>
            <a:ext cx="2780378" cy="446276"/>
          </a:xfrm>
          <a:prstGeom prst="rect">
            <a:avLst/>
          </a:prstGeom>
          <a:solidFill>
            <a:schemeClr val="accent5">
              <a:lumMod val="40000"/>
              <a:lumOff val="60000"/>
            </a:schemeClr>
          </a:solidFill>
        </p:spPr>
        <p:txBody>
          <a:bodyPr wrap="square" rtlCol="0">
            <a:spAutoFit/>
          </a:bodyPr>
          <a:lstStyle/>
          <a:p>
            <a:pPr>
              <a:defRPr/>
            </a:pPr>
            <a:r>
              <a:rPr lang="ru-RU" sz="1100" kern="0" dirty="0" smtClean="0">
                <a:solidFill>
                  <a:sysClr val="windowText" lastClr="000000"/>
                </a:solidFill>
                <a:latin typeface="Times New Roman" pitchFamily="18" charset="0"/>
                <a:cs typeface="Times New Roman" pitchFamily="18" charset="0"/>
              </a:rPr>
              <a:t>Гражданская оборона, предупреждение </a:t>
            </a:r>
            <a:r>
              <a:rPr lang="ru-RU" sz="1200" kern="0" dirty="0" smtClean="0">
                <a:solidFill>
                  <a:sysClr val="windowText" lastClr="000000"/>
                </a:solidFill>
                <a:latin typeface="Times New Roman" pitchFamily="18" charset="0"/>
                <a:cs typeface="Times New Roman" pitchFamily="18" charset="0"/>
              </a:rPr>
              <a:t>чрезвычайных ситуаций</a:t>
            </a:r>
            <a:endParaRPr lang="ru-RU" sz="1200" kern="0" dirty="0">
              <a:solidFill>
                <a:sysClr val="windowText" lastClr="000000"/>
              </a:solidFill>
              <a:latin typeface="Times New Roman" pitchFamily="18" charset="0"/>
              <a:cs typeface="Times New Roman" pitchFamily="18" charset="0"/>
            </a:endParaRPr>
          </a:p>
        </p:txBody>
      </p:sp>
      <p:sp>
        <p:nvSpPr>
          <p:cNvPr id="21" name="TextBox 20"/>
          <p:cNvSpPr txBox="1"/>
          <p:nvPr/>
        </p:nvSpPr>
        <p:spPr>
          <a:xfrm>
            <a:off x="1098388" y="3328442"/>
            <a:ext cx="2753528" cy="276999"/>
          </a:xfrm>
          <a:prstGeom prst="rect">
            <a:avLst/>
          </a:prstGeom>
          <a:solidFill>
            <a:schemeClr val="accent3">
              <a:lumMod val="40000"/>
              <a:lumOff val="60000"/>
            </a:schemeClr>
          </a:solidFill>
        </p:spPr>
        <p:txBody>
          <a:bodyPr wrap="square" rtlCol="0">
            <a:spAutoFit/>
          </a:bodyPr>
          <a:lstStyle/>
          <a:p>
            <a:pPr>
              <a:defRPr/>
            </a:pPr>
            <a:r>
              <a:rPr lang="ru-RU" sz="1200" kern="0" dirty="0" smtClean="0">
                <a:solidFill>
                  <a:sysClr val="windowText" lastClr="000000"/>
                </a:solidFill>
                <a:latin typeface="Times New Roman" pitchFamily="18" charset="0"/>
                <a:cs typeface="Times New Roman" pitchFamily="18" charset="0"/>
              </a:rPr>
              <a:t>Национальная экономика</a:t>
            </a:r>
            <a:endParaRPr lang="ru-RU" sz="1200" kern="0" dirty="0">
              <a:solidFill>
                <a:sysClr val="windowText" lastClr="000000"/>
              </a:solidFill>
              <a:latin typeface="Times New Roman" pitchFamily="18" charset="0"/>
              <a:cs typeface="Times New Roman" pitchFamily="18" charset="0"/>
            </a:endParaRPr>
          </a:p>
        </p:txBody>
      </p:sp>
      <p:sp>
        <p:nvSpPr>
          <p:cNvPr id="22" name="TextBox 21"/>
          <p:cNvSpPr txBox="1"/>
          <p:nvPr/>
        </p:nvSpPr>
        <p:spPr>
          <a:xfrm>
            <a:off x="1071537" y="3924688"/>
            <a:ext cx="2780379" cy="276999"/>
          </a:xfrm>
          <a:prstGeom prst="rect">
            <a:avLst/>
          </a:prstGeom>
          <a:solidFill>
            <a:schemeClr val="accent4">
              <a:lumMod val="40000"/>
              <a:lumOff val="60000"/>
            </a:schemeClr>
          </a:solidFill>
        </p:spPr>
        <p:txBody>
          <a:bodyPr wrap="square" rtlCol="0">
            <a:spAutoFit/>
          </a:bodyPr>
          <a:lstStyle/>
          <a:p>
            <a:pPr>
              <a:defRPr/>
            </a:pPr>
            <a:r>
              <a:rPr lang="ru-RU" sz="1200" kern="0" dirty="0" smtClean="0">
                <a:solidFill>
                  <a:sysClr val="windowText" lastClr="000000"/>
                </a:solidFill>
                <a:latin typeface="Times New Roman" pitchFamily="18" charset="0"/>
                <a:cs typeface="Times New Roman" pitchFamily="18" charset="0"/>
              </a:rPr>
              <a:t>Жилищно-коммунальное хозяйство</a:t>
            </a:r>
            <a:endParaRPr lang="ru-RU" sz="1200" kern="0" dirty="0">
              <a:solidFill>
                <a:sysClr val="windowText" lastClr="000000"/>
              </a:solidFill>
              <a:latin typeface="Times New Roman" pitchFamily="18" charset="0"/>
              <a:cs typeface="Times New Roman" pitchFamily="18" charset="0"/>
            </a:endParaRPr>
          </a:p>
        </p:txBody>
      </p:sp>
      <p:sp>
        <p:nvSpPr>
          <p:cNvPr id="24" name="TextBox 23"/>
          <p:cNvSpPr txBox="1"/>
          <p:nvPr/>
        </p:nvSpPr>
        <p:spPr>
          <a:xfrm>
            <a:off x="1055592" y="4483603"/>
            <a:ext cx="2796325" cy="276999"/>
          </a:xfrm>
          <a:prstGeom prst="rect">
            <a:avLst/>
          </a:prstGeom>
          <a:solidFill>
            <a:srgbClr val="50BCB9"/>
          </a:solidFill>
        </p:spPr>
        <p:txBody>
          <a:bodyPr wrap="square" rtlCol="0">
            <a:spAutoFit/>
          </a:bodyPr>
          <a:lstStyle/>
          <a:p>
            <a:pPr>
              <a:defRPr/>
            </a:pPr>
            <a:r>
              <a:rPr lang="ru-RU" sz="1200" kern="0" dirty="0" smtClean="0">
                <a:solidFill>
                  <a:sysClr val="windowText" lastClr="000000"/>
                </a:solidFill>
                <a:latin typeface="Times New Roman" pitchFamily="18" charset="0"/>
                <a:cs typeface="Times New Roman" pitchFamily="18" charset="0"/>
              </a:rPr>
              <a:t>Образование</a:t>
            </a:r>
            <a:endParaRPr lang="ru-RU" sz="1200" kern="0" dirty="0">
              <a:solidFill>
                <a:sysClr val="windowText" lastClr="000000"/>
              </a:solidFill>
              <a:latin typeface="Times New Roman" pitchFamily="18" charset="0"/>
              <a:cs typeface="Times New Roman" pitchFamily="18" charset="0"/>
            </a:endParaRPr>
          </a:p>
        </p:txBody>
      </p:sp>
      <p:sp>
        <p:nvSpPr>
          <p:cNvPr id="25" name="TextBox 24"/>
          <p:cNvSpPr txBox="1"/>
          <p:nvPr/>
        </p:nvSpPr>
        <p:spPr>
          <a:xfrm>
            <a:off x="1037411" y="5041543"/>
            <a:ext cx="2814507" cy="276999"/>
          </a:xfrm>
          <a:prstGeom prst="rect">
            <a:avLst/>
          </a:prstGeom>
          <a:solidFill>
            <a:srgbClr val="7FD13B"/>
          </a:solidFill>
        </p:spPr>
        <p:txBody>
          <a:bodyPr wrap="square" rtlCol="0">
            <a:spAutoFit/>
          </a:bodyPr>
          <a:lstStyle/>
          <a:p>
            <a:pPr>
              <a:defRPr/>
            </a:pPr>
            <a:r>
              <a:rPr lang="ru-RU" sz="1200" kern="0" dirty="0" smtClean="0">
                <a:solidFill>
                  <a:sysClr val="windowText" lastClr="000000"/>
                </a:solidFill>
                <a:latin typeface="Times New Roman" pitchFamily="18" charset="0"/>
                <a:cs typeface="Times New Roman" pitchFamily="18" charset="0"/>
              </a:rPr>
              <a:t>Культура, кинематография</a:t>
            </a:r>
          </a:p>
        </p:txBody>
      </p:sp>
      <p:sp>
        <p:nvSpPr>
          <p:cNvPr id="26" name="Прямоугольник 25"/>
          <p:cNvSpPr/>
          <p:nvPr/>
        </p:nvSpPr>
        <p:spPr>
          <a:xfrm>
            <a:off x="1025140" y="5672784"/>
            <a:ext cx="2826779" cy="276999"/>
          </a:xfrm>
          <a:prstGeom prst="rect">
            <a:avLst/>
          </a:prstGeom>
          <a:solidFill>
            <a:schemeClr val="tx2">
              <a:lumMod val="40000"/>
              <a:lumOff val="60000"/>
            </a:schemeClr>
          </a:solidFill>
        </p:spPr>
        <p:txBody>
          <a:bodyPr wrap="square">
            <a:spAutoFit/>
          </a:bodyPr>
          <a:lstStyle/>
          <a:p>
            <a:pPr>
              <a:defRPr/>
            </a:pPr>
            <a:r>
              <a:rPr lang="ru-RU" sz="1200" kern="0" dirty="0" smtClean="0">
                <a:solidFill>
                  <a:sysClr val="windowText" lastClr="000000"/>
                </a:solidFill>
                <a:latin typeface="Times New Roman" pitchFamily="18" charset="0"/>
                <a:cs typeface="Times New Roman" pitchFamily="18" charset="0"/>
              </a:rPr>
              <a:t>Социальная политика</a:t>
            </a:r>
          </a:p>
        </p:txBody>
      </p:sp>
      <p:sp>
        <p:nvSpPr>
          <p:cNvPr id="27" name="Прямоугольник 26"/>
          <p:cNvSpPr/>
          <p:nvPr/>
        </p:nvSpPr>
        <p:spPr>
          <a:xfrm>
            <a:off x="5556337" y="2180777"/>
            <a:ext cx="3173349" cy="276999"/>
          </a:xfrm>
          <a:prstGeom prst="rect">
            <a:avLst/>
          </a:prstGeom>
          <a:solidFill>
            <a:schemeClr val="bg1">
              <a:lumMod val="85000"/>
            </a:schemeClr>
          </a:solidFill>
        </p:spPr>
        <p:txBody>
          <a:bodyPr wrap="square">
            <a:spAutoFit/>
          </a:bodyPr>
          <a:lstStyle/>
          <a:p>
            <a:pPr>
              <a:defRPr/>
            </a:pPr>
            <a:r>
              <a:rPr lang="ru-RU" sz="1200" kern="0" dirty="0" smtClean="0">
                <a:solidFill>
                  <a:sysClr val="windowText" lastClr="000000"/>
                </a:solidFill>
                <a:latin typeface="Times New Roman" pitchFamily="18" charset="0"/>
                <a:cs typeface="Times New Roman" pitchFamily="18" charset="0"/>
              </a:rPr>
              <a:t>Физическая культура и спорт</a:t>
            </a:r>
          </a:p>
        </p:txBody>
      </p:sp>
      <p:sp>
        <p:nvSpPr>
          <p:cNvPr id="28" name="Прямоугольник 27"/>
          <p:cNvSpPr/>
          <p:nvPr/>
        </p:nvSpPr>
        <p:spPr>
          <a:xfrm>
            <a:off x="5562978" y="2726088"/>
            <a:ext cx="3143272" cy="285752"/>
          </a:xfrm>
          <a:prstGeom prst="rect">
            <a:avLst/>
          </a:prstGeom>
          <a:solidFill>
            <a:schemeClr val="accent2">
              <a:lumMod val="60000"/>
              <a:lumOff val="40000"/>
            </a:schemeClr>
          </a:solidFill>
        </p:spPr>
        <p:txBody>
          <a:bodyPr wrap="square">
            <a:spAutoFit/>
          </a:bodyPr>
          <a:lstStyle/>
          <a:p>
            <a:pPr>
              <a:defRPr/>
            </a:pPr>
            <a:r>
              <a:rPr lang="ru-RU" sz="1200" kern="0" dirty="0" smtClean="0">
                <a:solidFill>
                  <a:sysClr val="windowText" lastClr="000000"/>
                </a:solidFill>
                <a:latin typeface="Times New Roman" pitchFamily="18" charset="0"/>
                <a:cs typeface="Times New Roman" pitchFamily="18" charset="0"/>
              </a:rPr>
              <a:t>Средства массовой информации</a:t>
            </a:r>
          </a:p>
        </p:txBody>
      </p:sp>
      <p:sp>
        <p:nvSpPr>
          <p:cNvPr id="29" name="Прямоугольник 28"/>
          <p:cNvSpPr/>
          <p:nvPr/>
        </p:nvSpPr>
        <p:spPr>
          <a:xfrm>
            <a:off x="5593314" y="3307089"/>
            <a:ext cx="3126605" cy="461665"/>
          </a:xfrm>
          <a:prstGeom prst="rect">
            <a:avLst/>
          </a:prstGeom>
          <a:solidFill>
            <a:srgbClr val="D49E6C"/>
          </a:solidFill>
        </p:spPr>
        <p:txBody>
          <a:bodyPr wrap="square">
            <a:spAutoFit/>
          </a:bodyPr>
          <a:lstStyle/>
          <a:p>
            <a:pPr>
              <a:defRPr/>
            </a:pPr>
            <a:r>
              <a:rPr lang="ru-RU" sz="1200" kern="0" dirty="0" smtClean="0">
                <a:solidFill>
                  <a:sysClr val="windowText" lastClr="000000"/>
                </a:solidFill>
                <a:latin typeface="Times New Roman" pitchFamily="18" charset="0"/>
                <a:cs typeface="Times New Roman" pitchFamily="18" charset="0"/>
              </a:rPr>
              <a:t>Обслуживание государственного и </a:t>
            </a:r>
          </a:p>
          <a:p>
            <a:pPr>
              <a:defRPr/>
            </a:pPr>
            <a:r>
              <a:rPr lang="ru-RU" sz="1200" kern="0" dirty="0" smtClean="0">
                <a:solidFill>
                  <a:sysClr val="windowText" lastClr="000000"/>
                </a:solidFill>
                <a:latin typeface="Times New Roman" pitchFamily="18" charset="0"/>
                <a:cs typeface="Times New Roman" pitchFamily="18" charset="0"/>
              </a:rPr>
              <a:t>муниципального долга</a:t>
            </a:r>
          </a:p>
        </p:txBody>
      </p:sp>
      <p:pic>
        <p:nvPicPr>
          <p:cNvPr id="31" name="Picture 2" descr="C:\Users\kozlii\Desktop\money-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9080" y="4008909"/>
            <a:ext cx="4805758" cy="219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11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534114257"/>
              </p:ext>
            </p:extLst>
          </p:nvPr>
        </p:nvGraphicFramePr>
        <p:xfrm>
          <a:off x="712788" y="1341438"/>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126853" y="765175"/>
            <a:ext cx="77041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a:solidFill>
                  <a:srgbClr val="00B050"/>
                </a:solidFill>
                <a:latin typeface="Times New Roman" pitchFamily="18" charset="0"/>
                <a:cs typeface="Times New Roman" pitchFamily="18" charset="0"/>
              </a:rPr>
              <a:t>Расходы бюджета по разделам на </a:t>
            </a:r>
            <a:r>
              <a:rPr lang="ru-RU" altLang="ru-RU" b="1" dirty="0" smtClean="0">
                <a:solidFill>
                  <a:srgbClr val="00B050"/>
                </a:solidFill>
                <a:latin typeface="Times New Roman" pitchFamily="18" charset="0"/>
                <a:cs typeface="Times New Roman" pitchFamily="18" charset="0"/>
              </a:rPr>
              <a:t>2017 год (млн. руб.)</a:t>
            </a:r>
            <a:endParaRPr lang="ru-RU" altLang="ru-RU"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446489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397952652"/>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310897" y="765175"/>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Структура расходов социальной сферы в 2017 году </a:t>
            </a:r>
            <a:r>
              <a:rPr lang="ru-RU" altLang="ru-RU" b="1" dirty="0">
                <a:solidFill>
                  <a:srgbClr val="00B050"/>
                </a:solidFill>
                <a:latin typeface="Times New Roman" pitchFamily="18" charset="0"/>
                <a:cs typeface="Times New Roman" pitchFamily="18" charset="0"/>
              </a:rPr>
              <a:t>(млн</a:t>
            </a:r>
            <a:r>
              <a:rPr lang="ru-RU" altLang="ru-RU" b="1" dirty="0" smtClean="0">
                <a:solidFill>
                  <a:srgbClr val="00B050"/>
                </a:solidFill>
                <a:latin typeface="Times New Roman" pitchFamily="18" charset="0"/>
                <a:cs typeface="Times New Roman" pitchFamily="18" charset="0"/>
              </a:rPr>
              <a:t>. руб</a:t>
            </a:r>
            <a:r>
              <a:rPr lang="ru-RU" altLang="ru-RU" b="1" dirty="0">
                <a:solidFill>
                  <a:srgbClr val="00B050"/>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509984540"/>
              </p:ext>
            </p:extLst>
          </p:nvPr>
        </p:nvGraphicFramePr>
        <p:xfrm>
          <a:off x="203200" y="1158240"/>
          <a:ext cx="8477386" cy="4909182"/>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C:\Users\kozlii\Desktop\computer-130x1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412776"/>
            <a:ext cx="1238250"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04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2431645419"/>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291647" y="688173"/>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Расходы бюджета на 2017 год по разделу «Образование»(</a:t>
            </a:r>
            <a:r>
              <a:rPr lang="ru-RU" altLang="ru-RU" b="1" dirty="0">
                <a:solidFill>
                  <a:srgbClr val="00B050"/>
                </a:solidFill>
                <a:latin typeface="Times New Roman" pitchFamily="18" charset="0"/>
                <a:cs typeface="Times New Roman" pitchFamily="18" charset="0"/>
              </a:rPr>
              <a:t>млн</a:t>
            </a:r>
            <a:r>
              <a:rPr lang="ru-RU" altLang="ru-RU" b="1" dirty="0" smtClean="0">
                <a:solidFill>
                  <a:srgbClr val="00B050"/>
                </a:solidFill>
                <a:latin typeface="Times New Roman" pitchFamily="18" charset="0"/>
                <a:cs typeface="Times New Roman" pitchFamily="18" charset="0"/>
              </a:rPr>
              <a:t>. руб</a:t>
            </a:r>
            <a:r>
              <a:rPr lang="ru-RU" altLang="ru-RU" b="1" dirty="0">
                <a:solidFill>
                  <a:srgbClr val="00B050"/>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2131495423"/>
              </p:ext>
            </p:extLst>
          </p:nvPr>
        </p:nvGraphicFramePr>
        <p:xfrm>
          <a:off x="285148" y="1268760"/>
          <a:ext cx="8439912" cy="4887912"/>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C:\Users\kozlii\Desktop\71-150x187.jpg"/>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tretch>
            <a:fillRect/>
          </a:stretch>
        </p:blipFill>
        <p:spPr bwMode="auto">
          <a:xfrm>
            <a:off x="467544" y="4797152"/>
            <a:ext cx="1224136"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zlii\Desktop\20-6-150x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5445224"/>
            <a:ext cx="172819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ozlii\Desktop\20-3-150x1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5445224"/>
            <a:ext cx="1656184"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25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txBox="1">
            <a:spLocks/>
          </p:cNvSpPr>
          <p:nvPr/>
        </p:nvSpPr>
        <p:spPr bwMode="auto">
          <a:xfrm>
            <a:off x="251007" y="640081"/>
            <a:ext cx="8509254" cy="5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Расходы бюджета на 2017 год по разделу </a:t>
            </a:r>
          </a:p>
          <a:p>
            <a:pPr algn="ctr" eaLnBrk="1" hangingPunct="1"/>
            <a:r>
              <a:rPr lang="ru-RU" altLang="ru-RU" b="1" dirty="0" smtClean="0">
                <a:solidFill>
                  <a:srgbClr val="00B050"/>
                </a:solidFill>
                <a:latin typeface="Times New Roman" pitchFamily="18" charset="0"/>
                <a:cs typeface="Times New Roman" pitchFamily="18" charset="0"/>
              </a:rPr>
              <a:t>« Физическая культура и спорт» </a:t>
            </a:r>
            <a:endParaRPr lang="ru-RU" altLang="ru-RU" b="1" dirty="0">
              <a:solidFill>
                <a:srgbClr val="00B050"/>
              </a:solidFill>
              <a:latin typeface="Times New Roman" pitchFamily="18" charset="0"/>
              <a:cs typeface="Times New Roman" pitchFamily="18" charset="0"/>
            </a:endParaRPr>
          </a:p>
        </p:txBody>
      </p:sp>
      <p:graphicFrame>
        <p:nvGraphicFramePr>
          <p:cNvPr id="11" name="Object 8"/>
          <p:cNvGraphicFramePr>
            <a:graphicFrameLocks noChangeAspect="1"/>
          </p:cNvGraphicFramePr>
          <p:nvPr>
            <p:extLst>
              <p:ext uri="{D42A27DB-BD31-4B8C-83A1-F6EECF244321}">
                <p14:modId xmlns:p14="http://schemas.microsoft.com/office/powerpoint/2010/main" val="3755701113"/>
              </p:ext>
            </p:extLst>
          </p:nvPr>
        </p:nvGraphicFramePr>
        <p:xfrm>
          <a:off x="314961" y="931899"/>
          <a:ext cx="8829039" cy="552143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kozlii\Desktop\spartakiada_pu_2-150x84.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4509120"/>
            <a:ext cx="2088232" cy="12641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zlii\Desktop\elena_fedorovich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836712"/>
            <a:ext cx="14287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zlii\Desktop\spartakia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5013176"/>
            <a:ext cx="2016224"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80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2436530341"/>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291647" y="688173"/>
            <a:ext cx="85092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Расходы бюджета на 2017 год по разделу «Культура»(</a:t>
            </a:r>
            <a:r>
              <a:rPr lang="ru-RU" altLang="ru-RU" b="1" dirty="0">
                <a:solidFill>
                  <a:srgbClr val="00B050"/>
                </a:solidFill>
                <a:latin typeface="Times New Roman" pitchFamily="18" charset="0"/>
                <a:cs typeface="Times New Roman" pitchFamily="18" charset="0"/>
              </a:rPr>
              <a:t>млн</a:t>
            </a:r>
            <a:r>
              <a:rPr lang="ru-RU" altLang="ru-RU" b="1" dirty="0" smtClean="0">
                <a:solidFill>
                  <a:srgbClr val="00B050"/>
                </a:solidFill>
                <a:latin typeface="Times New Roman" pitchFamily="18" charset="0"/>
                <a:cs typeface="Times New Roman" pitchFamily="18" charset="0"/>
              </a:rPr>
              <a:t>. руб</a:t>
            </a:r>
            <a:r>
              <a:rPr lang="ru-RU" altLang="ru-RU" b="1" dirty="0">
                <a:solidFill>
                  <a:srgbClr val="00B050"/>
                </a:solidFill>
                <a:latin typeface="Times New Roman" pitchFamily="18" charset="0"/>
                <a:cs typeface="Times New Roman" pitchFamily="18" charset="0"/>
              </a:rPr>
              <a:t>.) </a:t>
            </a:r>
          </a:p>
        </p:txBody>
      </p:sp>
      <p:graphicFrame>
        <p:nvGraphicFramePr>
          <p:cNvPr id="9" name="Диаграмма 8"/>
          <p:cNvGraphicFramePr>
            <a:graphicFrameLocks/>
          </p:cNvGraphicFramePr>
          <p:nvPr>
            <p:extLst>
              <p:ext uri="{D42A27DB-BD31-4B8C-83A1-F6EECF244321}">
                <p14:modId xmlns:p14="http://schemas.microsoft.com/office/powerpoint/2010/main" val="424732586"/>
              </p:ext>
            </p:extLst>
          </p:nvPr>
        </p:nvGraphicFramePr>
        <p:xfrm>
          <a:off x="417671" y="1128280"/>
          <a:ext cx="8439912" cy="4887912"/>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descr="C:\Users\kozlii\Desktop\Zolotoe_sechenie-150x1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042320"/>
            <a:ext cx="2004814" cy="14830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ozlii\Desktop\Orkestr-150x2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797846"/>
            <a:ext cx="1584176" cy="17274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ozlii\Desktop\Zvezdopad_talantov-150x1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5031629"/>
            <a:ext cx="2016224" cy="149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36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976116" y="1067388"/>
            <a:ext cx="6553791" cy="2652668"/>
            <a:chOff x="1404918" y="1548074"/>
            <a:chExt cx="6554248" cy="1338961"/>
          </a:xfrm>
          <a:solidFill>
            <a:schemeClr val="accent1">
              <a:lumMod val="60000"/>
              <a:lumOff val="40000"/>
            </a:schemeClr>
          </a:solidFill>
        </p:grpSpPr>
        <p:sp>
          <p:nvSpPr>
            <p:cNvPr id="17" name="Блок-схема: альтернативный процесс 16"/>
            <p:cNvSpPr/>
            <p:nvPr/>
          </p:nvSpPr>
          <p:spPr bwMode="auto">
            <a:xfrm>
              <a:off x="1404918" y="1548074"/>
              <a:ext cx="6472375" cy="223504"/>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отдельным категориям граждан</a:t>
              </a:r>
              <a:endParaRPr lang="ru-RU" sz="1400" dirty="0">
                <a:solidFill>
                  <a:prstClr val="black"/>
                </a:solidFill>
              </a:endParaRPr>
            </a:p>
          </p:txBody>
        </p:sp>
        <p:sp>
          <p:nvSpPr>
            <p:cNvPr id="15" name="Блок-схема: альтернативный процесс 14"/>
            <p:cNvSpPr/>
            <p:nvPr/>
          </p:nvSpPr>
          <p:spPr bwMode="auto">
            <a:xfrm>
              <a:off x="1404918" y="1811400"/>
              <a:ext cx="6472373" cy="21123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solidFill>
                    <a:prstClr val="black"/>
                  </a:solidFill>
                  <a:latin typeface="Times New Roman" panose="02020603050405020304" pitchFamily="18" charset="0"/>
                  <a:cs typeface="Times New Roman" panose="02020603050405020304" pitchFamily="18" charset="0"/>
                </a:rPr>
                <a:t>Материальная помощь гражданам</a:t>
              </a:r>
            </a:p>
          </p:txBody>
        </p:sp>
        <p:sp>
          <p:nvSpPr>
            <p:cNvPr id="13" name="Блок-схема: альтернативный процесс 12"/>
            <p:cNvSpPr/>
            <p:nvPr/>
          </p:nvSpPr>
          <p:spPr bwMode="auto">
            <a:xfrm>
              <a:off x="1435990" y="2583269"/>
              <a:ext cx="6523176" cy="30376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Социально-значимые мероприятия (День победы, День инвалидов, День пожилого человека) </a:t>
              </a:r>
              <a:endParaRPr lang="ru-RU" sz="1400" dirty="0">
                <a:solidFill>
                  <a:prstClr val="black"/>
                </a:solidFill>
              </a:endParaRPr>
            </a:p>
          </p:txBody>
        </p:sp>
      </p:grpSp>
      <p:sp>
        <p:nvSpPr>
          <p:cNvPr id="39" name="Скругленный прямоугольник 38"/>
          <p:cNvSpPr/>
          <p:nvPr/>
        </p:nvSpPr>
        <p:spPr>
          <a:xfrm>
            <a:off x="2522841" y="5811520"/>
            <a:ext cx="4188641" cy="538480"/>
          </a:xfrm>
          <a:prstGeom prst="roundRect">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prstClr val="black"/>
                </a:solidFill>
                <a:latin typeface="Times New Roman" panose="02020603050405020304" pitchFamily="18" charset="0"/>
                <a:cs typeface="Times New Roman" panose="02020603050405020304" pitchFamily="18" charset="0"/>
              </a:rPr>
              <a:t>Всего расходов  1139,2 млн. руб.</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42958" y="658368"/>
            <a:ext cx="8208912" cy="322360"/>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4F81BD"/>
              </a:buClr>
              <a:buFont typeface="Arial" pitchFamily="34" charset="0"/>
              <a:buNone/>
              <a:defRPr/>
            </a:pPr>
            <a:r>
              <a:rPr lang="ru-RU" sz="1800" b="1" spc="50" dirty="0" smtClean="0">
                <a:ln w="13500">
                  <a:noFill/>
                  <a:prstDash val="solid"/>
                </a:ln>
                <a:solidFill>
                  <a:srgbClr val="00B050">
                    <a:alpha val="95000"/>
                  </a:srgb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Расходы по социальной политике</a:t>
            </a:r>
          </a:p>
        </p:txBody>
      </p:sp>
      <p:sp>
        <p:nvSpPr>
          <p:cNvPr id="48" name="Блок-схема: альтернативный процесс 47"/>
          <p:cNvSpPr/>
          <p:nvPr/>
        </p:nvSpPr>
        <p:spPr bwMode="auto">
          <a:xfrm>
            <a:off x="1991360" y="4283934"/>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Пенсионное обеспечение</a:t>
            </a:r>
            <a:endParaRPr lang="ru-RU" sz="1400" dirty="0">
              <a:solidFill>
                <a:prstClr val="black"/>
              </a:solidFill>
            </a:endParaRPr>
          </a:p>
        </p:txBody>
      </p:sp>
      <p:sp>
        <p:nvSpPr>
          <p:cNvPr id="51" name="Блок-схема: альтернативный процесс 50"/>
          <p:cNvSpPr/>
          <p:nvPr/>
        </p:nvSpPr>
        <p:spPr bwMode="auto">
          <a:xfrm>
            <a:off x="1991360" y="5120640"/>
            <a:ext cx="6512560" cy="39624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Другие вопросы в области социальной политики </a:t>
            </a:r>
            <a:endParaRPr lang="ru-RU" sz="1400" dirty="0">
              <a:solidFill>
                <a:prstClr val="black"/>
              </a:solidFill>
            </a:endParaRPr>
          </a:p>
        </p:txBody>
      </p:sp>
      <p:sp>
        <p:nvSpPr>
          <p:cNvPr id="41" name="Овал 40"/>
          <p:cNvSpPr/>
          <p:nvPr/>
        </p:nvSpPr>
        <p:spPr bwMode="auto">
          <a:xfrm>
            <a:off x="568961" y="1154580"/>
            <a:ext cx="1352122"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816,7</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20" name="Блок-схема: альтернативный процесс 19"/>
          <p:cNvSpPr/>
          <p:nvPr/>
        </p:nvSpPr>
        <p:spPr bwMode="auto">
          <a:xfrm>
            <a:off x="2001522" y="3787525"/>
            <a:ext cx="6522722" cy="4184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solidFill>
                  <a:prstClr val="black"/>
                </a:solidFill>
                <a:latin typeface="Times New Roman" panose="02020603050405020304" pitchFamily="18" charset="0"/>
                <a:cs typeface="Times New Roman" panose="02020603050405020304" pitchFamily="18" charset="0"/>
              </a:rPr>
              <a:t>Социальное обслуживание населения</a:t>
            </a:r>
          </a:p>
        </p:txBody>
      </p:sp>
      <p:sp>
        <p:nvSpPr>
          <p:cNvPr id="23" name="Блок-схема: альтернативный процесс 22"/>
          <p:cNvSpPr/>
          <p:nvPr/>
        </p:nvSpPr>
        <p:spPr bwMode="auto">
          <a:xfrm>
            <a:off x="2001522" y="4729779"/>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Охрана семьи и детства</a:t>
            </a:r>
            <a:endParaRPr lang="ru-RU" sz="1400" dirty="0">
              <a:solidFill>
                <a:prstClr val="black"/>
              </a:solidFill>
            </a:endParaRPr>
          </a:p>
        </p:txBody>
      </p:sp>
      <p:sp>
        <p:nvSpPr>
          <p:cNvPr id="3" name="TextBox 2"/>
          <p:cNvSpPr txBox="1"/>
          <p:nvPr/>
        </p:nvSpPr>
        <p:spPr>
          <a:xfrm>
            <a:off x="436880" y="1442720"/>
            <a:ext cx="264160" cy="369332"/>
          </a:xfrm>
          <a:prstGeom prst="rect">
            <a:avLst/>
          </a:prstGeom>
          <a:noFill/>
        </p:spPr>
        <p:txBody>
          <a:bodyPr wrap="square" rtlCol="0">
            <a:spAutoFit/>
          </a:bodyPr>
          <a:lstStyle/>
          <a:p>
            <a:endParaRPr lang="ru-RU" dirty="0">
              <a:solidFill>
                <a:prstClr val="black"/>
              </a:solidFill>
            </a:endParaRPr>
          </a:p>
        </p:txBody>
      </p:sp>
      <p:sp>
        <p:nvSpPr>
          <p:cNvPr id="27" name="Овал 26"/>
          <p:cNvSpPr/>
          <p:nvPr/>
        </p:nvSpPr>
        <p:spPr bwMode="auto">
          <a:xfrm>
            <a:off x="568962" y="1628567"/>
            <a:ext cx="1351278"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22,1</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0" name="Овал 29"/>
          <p:cNvSpPr/>
          <p:nvPr/>
        </p:nvSpPr>
        <p:spPr bwMode="auto">
          <a:xfrm>
            <a:off x="568964" y="3241354"/>
            <a:ext cx="1320795"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0,3</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1" name="Овал 30"/>
          <p:cNvSpPr/>
          <p:nvPr/>
        </p:nvSpPr>
        <p:spPr bwMode="auto">
          <a:xfrm>
            <a:off x="568964" y="3787525"/>
            <a:ext cx="13673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77,9</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2" name="Овал 31"/>
          <p:cNvSpPr/>
          <p:nvPr/>
        </p:nvSpPr>
        <p:spPr bwMode="auto">
          <a:xfrm>
            <a:off x="611560" y="4263614"/>
            <a:ext cx="13391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9,9</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3" name="Овал 32"/>
          <p:cNvSpPr/>
          <p:nvPr/>
        </p:nvSpPr>
        <p:spPr bwMode="auto">
          <a:xfrm>
            <a:off x="611560" y="4729779"/>
            <a:ext cx="133915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201,2</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4" name="Овал 33"/>
          <p:cNvSpPr/>
          <p:nvPr/>
        </p:nvSpPr>
        <p:spPr bwMode="auto">
          <a:xfrm>
            <a:off x="611560" y="5140960"/>
            <a:ext cx="132899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9,9</a:t>
            </a:r>
            <a:endParaRPr lang="ru-RU" sz="1400" b="1" dirty="0">
              <a:solidFill>
                <a:prstClr val="white"/>
              </a:solidFill>
              <a:latin typeface="Times New Roman" panose="02020603050405020304" pitchFamily="18" charset="0"/>
              <a:cs typeface="Times New Roman" panose="02020603050405020304" pitchFamily="18" charset="0"/>
            </a:endParaRPr>
          </a:p>
        </p:txBody>
      </p:sp>
      <p:pic>
        <p:nvPicPr>
          <p:cNvPr id="6147" name="Picture 3" descr="C:\Users\kozlii\Desktop\0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614366"/>
            <a:ext cx="1821216" cy="9327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ozlii\Desktop\социальная-политик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12" y="5573395"/>
            <a:ext cx="1716548" cy="973758"/>
          </a:xfrm>
          <a:prstGeom prst="rect">
            <a:avLst/>
          </a:prstGeom>
          <a:noFill/>
          <a:extLst>
            <a:ext uri="{909E8E84-426E-40DD-AFC4-6F175D3DCCD1}">
              <a14:hiddenFill xmlns:a14="http://schemas.microsoft.com/office/drawing/2010/main">
                <a:solidFill>
                  <a:srgbClr val="FFFFFF"/>
                </a:solidFill>
              </a14:hiddenFill>
            </a:ext>
          </a:extLst>
        </p:spPr>
      </p:pic>
      <p:sp>
        <p:nvSpPr>
          <p:cNvPr id="22" name="Овал 21"/>
          <p:cNvSpPr/>
          <p:nvPr/>
        </p:nvSpPr>
        <p:spPr bwMode="auto">
          <a:xfrm>
            <a:off x="568963" y="2132856"/>
            <a:ext cx="1352264"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0,3</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24" name="Овал 23"/>
          <p:cNvSpPr/>
          <p:nvPr/>
        </p:nvSpPr>
        <p:spPr bwMode="auto">
          <a:xfrm>
            <a:off x="568964" y="2671953"/>
            <a:ext cx="1361436"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0,9</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25" name="Блок-схема: альтернативный процесс 24"/>
          <p:cNvSpPr/>
          <p:nvPr/>
        </p:nvSpPr>
        <p:spPr bwMode="auto">
          <a:xfrm>
            <a:off x="2017347" y="2671953"/>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жителей в сфере ипотечного кредитования</a:t>
            </a:r>
            <a:endParaRPr lang="ru-RU" sz="1400" dirty="0">
              <a:solidFill>
                <a:prstClr val="black"/>
              </a:solidFill>
            </a:endParaRPr>
          </a:p>
        </p:txBody>
      </p:sp>
      <p:sp>
        <p:nvSpPr>
          <p:cNvPr id="26" name="Блок-схема: альтернативный процесс 25"/>
          <p:cNvSpPr/>
          <p:nvPr/>
        </p:nvSpPr>
        <p:spPr bwMode="auto">
          <a:xfrm>
            <a:off x="2001522" y="2132856"/>
            <a:ext cx="6512560" cy="3352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4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на приобретение жилья молодым семьям</a:t>
            </a:r>
            <a:endParaRPr lang="ru-RU" sz="1400" dirty="0">
              <a:solidFill>
                <a:prstClr val="black"/>
              </a:solidFill>
            </a:endParaRPr>
          </a:p>
        </p:txBody>
      </p:sp>
    </p:spTree>
    <p:extLst>
      <p:ext uri="{BB962C8B-B14F-4D97-AF65-F5344CB8AC3E}">
        <p14:creationId xmlns:p14="http://schemas.microsoft.com/office/powerpoint/2010/main" val="42431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3230649982"/>
              </p:ext>
            </p:extLst>
          </p:nvPr>
        </p:nvGraphicFramePr>
        <p:xfrm>
          <a:off x="822672" y="141277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683568" y="650241"/>
            <a:ext cx="8352927" cy="54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smtClean="0">
                <a:solidFill>
                  <a:srgbClr val="00B050"/>
                </a:solidFill>
                <a:latin typeface="Times New Roman" pitchFamily="18" charset="0"/>
                <a:cs typeface="Times New Roman" pitchFamily="18" charset="0"/>
              </a:rPr>
              <a:t>Структура расходов </a:t>
            </a:r>
            <a:r>
              <a:rPr lang="ru-RU" altLang="ru-RU" b="1" dirty="0">
                <a:solidFill>
                  <a:srgbClr val="00B050"/>
                </a:solidFill>
                <a:latin typeface="Times New Roman" pitchFamily="18" charset="0"/>
                <a:cs typeface="Times New Roman" pitchFamily="18" charset="0"/>
              </a:rPr>
              <a:t>бюджета по </a:t>
            </a:r>
            <a:r>
              <a:rPr lang="ru-RU" altLang="ru-RU" b="1" dirty="0" smtClean="0">
                <a:solidFill>
                  <a:srgbClr val="00B050"/>
                </a:solidFill>
                <a:latin typeface="Times New Roman" pitchFamily="18" charset="0"/>
                <a:cs typeface="Times New Roman" pitchFamily="18" charset="0"/>
              </a:rPr>
              <a:t>городскому хозяйству                                                на 2017 год (млн. руб.)</a:t>
            </a:r>
            <a:endParaRPr lang="ru-RU" altLang="ru-RU" b="1" dirty="0">
              <a:solidFill>
                <a:srgbClr val="00B050"/>
              </a:solidFill>
              <a:latin typeface="Times New Roman" pitchFamily="18" charset="0"/>
              <a:cs typeface="Times New Roman" pitchFamily="18" charset="0"/>
            </a:endParaRPr>
          </a:p>
        </p:txBody>
      </p:sp>
      <p:pic>
        <p:nvPicPr>
          <p:cNvPr id="5122" name="Picture 2" descr="C:\Users\kozlii\Desktop\logo-150x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581400"/>
            <a:ext cx="1800200" cy="12157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ozlii\Desktop\doma_svobod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2423" y="5589240"/>
            <a:ext cx="1627946" cy="9675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ozlii\Desktop\news_bui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060848"/>
            <a:ext cx="190825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ozlii\Desktop\krestovaya_zim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5013176"/>
            <a:ext cx="259228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ozlii\Desktop\shpala_kopaev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509120"/>
            <a:ext cx="1584176"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609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71604" y="615661"/>
            <a:ext cx="5643602" cy="369332"/>
          </a:xfrm>
          <a:prstGeom prst="rect">
            <a:avLst/>
          </a:prstGeom>
          <a:solidFill>
            <a:sysClr val="window" lastClr="FFFFFF"/>
          </a:solidFill>
          <a:effectLst>
            <a:softEdge rad="31750"/>
          </a:effectLst>
        </p:spPr>
        <p:txBody>
          <a:bodyPr wrap="square" rtlCol="0">
            <a:spAutoFit/>
          </a:bodyPr>
          <a:lstStyle/>
          <a:p>
            <a:pPr algn="ctr">
              <a:defRPr/>
            </a:pPr>
            <a:r>
              <a:rPr lang="ru-RU" b="1" kern="0" dirty="0" smtClean="0">
                <a:solidFill>
                  <a:srgbClr val="00B050"/>
                </a:solidFill>
                <a:latin typeface="Times New Roman" pitchFamily="18" charset="0"/>
                <a:cs typeface="Times New Roman" pitchFamily="18" charset="0"/>
              </a:rPr>
              <a:t>Муниципальные и ведомственные программы</a:t>
            </a:r>
          </a:p>
        </p:txBody>
      </p:sp>
      <p:sp>
        <p:nvSpPr>
          <p:cNvPr id="4" name="TextBox 3"/>
          <p:cNvSpPr txBox="1"/>
          <p:nvPr/>
        </p:nvSpPr>
        <p:spPr>
          <a:xfrm>
            <a:off x="505281" y="2787025"/>
            <a:ext cx="8286808" cy="353943"/>
          </a:xfrm>
          <a:prstGeom prst="rect">
            <a:avLst/>
          </a:prstGeom>
          <a:solidFill>
            <a:srgbClr val="00ADDC">
              <a:lumMod val="60000"/>
              <a:lumOff val="40000"/>
            </a:srgbClr>
          </a:solidFill>
          <a:ln>
            <a:solidFill>
              <a:srgbClr val="00ADDC">
                <a:lumMod val="50000"/>
              </a:srgb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ru-RU" sz="1700" b="1" kern="0" dirty="0" smtClean="0">
                <a:solidFill>
                  <a:sysClr val="windowText" lastClr="000000"/>
                </a:solidFill>
                <a:latin typeface="Times New Roman" pitchFamily="18" charset="0"/>
                <a:cs typeface="Times New Roman" pitchFamily="18" charset="0"/>
              </a:rPr>
              <a:t>Муниципальные и ведомственные программы – это документы, определяющие</a:t>
            </a:r>
            <a:endParaRPr lang="ru-RU" sz="1700" b="1" kern="0" dirty="0">
              <a:solidFill>
                <a:sysClr val="windowText" lastClr="000000"/>
              </a:solidFill>
              <a:latin typeface="Times New Roman" pitchFamily="18" charset="0"/>
              <a:cs typeface="Times New Roman" pitchFamily="18" charset="0"/>
            </a:endParaRPr>
          </a:p>
        </p:txBody>
      </p:sp>
      <p:grpSp>
        <p:nvGrpSpPr>
          <p:cNvPr id="5" name="Группа 39"/>
          <p:cNvGrpSpPr>
            <a:grpSpLocks/>
          </p:cNvGrpSpPr>
          <p:nvPr/>
        </p:nvGrpSpPr>
        <p:grpSpPr bwMode="auto">
          <a:xfrm>
            <a:off x="2723974" y="3140968"/>
            <a:ext cx="3857652" cy="501647"/>
            <a:chOff x="1140594" y="3214686"/>
            <a:chExt cx="2431274" cy="1143802"/>
          </a:xfrm>
        </p:grpSpPr>
        <p:cxnSp>
          <p:nvCxnSpPr>
            <p:cNvPr id="6" name="Прямая соединительная линия 5"/>
            <p:cNvCxnSpPr/>
            <p:nvPr/>
          </p:nvCxnSpPr>
          <p:spPr>
            <a:xfrm>
              <a:off x="1142181" y="3857414"/>
              <a:ext cx="2428100" cy="2114"/>
            </a:xfrm>
            <a:prstGeom prst="line">
              <a:avLst/>
            </a:prstGeom>
            <a:noFill/>
            <a:ln w="28575" cap="flat" cmpd="sng" algn="ctr">
              <a:solidFill>
                <a:srgbClr val="990033"/>
              </a:solidFill>
              <a:prstDash val="sysDot"/>
            </a:ln>
            <a:effectLst/>
          </p:spPr>
        </p:cxnSp>
        <p:cxnSp>
          <p:nvCxnSpPr>
            <p:cNvPr id="7" name="Прямая соединительная линия 6"/>
            <p:cNvCxnSpPr/>
            <p:nvPr/>
          </p:nvCxnSpPr>
          <p:spPr>
            <a:xfrm rot="5400000" flipH="1" flipV="1">
              <a:off x="2034340" y="3538165"/>
              <a:ext cx="646957" cy="0"/>
            </a:xfrm>
            <a:prstGeom prst="line">
              <a:avLst/>
            </a:prstGeom>
            <a:noFill/>
            <a:ln w="28575" cap="flat" cmpd="sng" algn="ctr">
              <a:solidFill>
                <a:srgbClr val="990033"/>
              </a:solidFill>
              <a:prstDash val="sysDot"/>
            </a:ln>
            <a:effectLst/>
          </p:spPr>
        </p:cxnSp>
        <p:cxnSp>
          <p:nvCxnSpPr>
            <p:cNvPr id="8" name="Прямая соединительная линия 7"/>
            <p:cNvCxnSpPr/>
            <p:nvPr/>
          </p:nvCxnSpPr>
          <p:spPr>
            <a:xfrm rot="5400000" flipH="1" flipV="1">
              <a:off x="890850" y="4107158"/>
              <a:ext cx="501074" cy="1587"/>
            </a:xfrm>
            <a:prstGeom prst="line">
              <a:avLst/>
            </a:prstGeom>
            <a:noFill/>
            <a:ln w="28575" cap="flat" cmpd="sng" algn="ctr">
              <a:solidFill>
                <a:srgbClr val="990033"/>
              </a:solidFill>
              <a:prstDash val="sysDot"/>
              <a:headEnd type="triangle" w="med" len="med"/>
              <a:tailEnd type="none" w="med" len="med"/>
            </a:ln>
            <a:effectLst/>
          </p:spPr>
        </p:cxnSp>
        <p:cxnSp>
          <p:nvCxnSpPr>
            <p:cNvPr id="9" name="Прямая соединительная линия 8"/>
            <p:cNvCxnSpPr/>
            <p:nvPr/>
          </p:nvCxnSpPr>
          <p:spPr>
            <a:xfrm rot="5400000" flipH="1" flipV="1">
              <a:off x="2106487" y="4107158"/>
              <a:ext cx="501074" cy="1587"/>
            </a:xfrm>
            <a:prstGeom prst="line">
              <a:avLst/>
            </a:prstGeom>
            <a:noFill/>
            <a:ln w="28575" cap="flat" cmpd="sng" algn="ctr">
              <a:solidFill>
                <a:srgbClr val="990033"/>
              </a:solidFill>
              <a:prstDash val="sysDot"/>
              <a:headEnd type="triangle" w="med" len="med"/>
              <a:tailEnd type="none" w="med" len="med"/>
            </a:ln>
            <a:effectLst/>
          </p:spPr>
        </p:cxnSp>
        <p:cxnSp>
          <p:nvCxnSpPr>
            <p:cNvPr id="10" name="Прямая соединительная линия 9"/>
            <p:cNvCxnSpPr/>
            <p:nvPr/>
          </p:nvCxnSpPr>
          <p:spPr>
            <a:xfrm rot="5400000" flipH="1" flipV="1">
              <a:off x="3320538" y="4107158"/>
              <a:ext cx="501074" cy="1586"/>
            </a:xfrm>
            <a:prstGeom prst="line">
              <a:avLst/>
            </a:prstGeom>
            <a:noFill/>
            <a:ln w="28575" cap="flat" cmpd="sng" algn="ctr">
              <a:solidFill>
                <a:srgbClr val="990033"/>
              </a:solidFill>
              <a:prstDash val="sysDot"/>
              <a:headEnd type="triangle" w="med" len="med"/>
              <a:tailEnd type="none" w="med" len="med"/>
            </a:ln>
            <a:effectLst/>
          </p:spPr>
        </p:cxnSp>
      </p:grpSp>
      <p:sp>
        <p:nvSpPr>
          <p:cNvPr id="11" name="Прямоугольник 10"/>
          <p:cNvSpPr/>
          <p:nvPr/>
        </p:nvSpPr>
        <p:spPr>
          <a:xfrm>
            <a:off x="1041748" y="3717032"/>
            <a:ext cx="2143140" cy="1427248"/>
          </a:xfrm>
          <a:prstGeom prst="rect">
            <a:avLst/>
          </a:prstGeom>
          <a:solidFill>
            <a:srgbClr val="738AC8">
              <a:lumMod val="75000"/>
            </a:srgbClr>
          </a:solidFill>
          <a:ln w="25400" cap="flat" cmpd="sng" algn="ctr">
            <a:solidFill>
              <a:sysClr val="window" lastClr="FFFFFF"/>
            </a:solidFill>
            <a:prstDash val="solid"/>
          </a:ln>
          <a:effectLst/>
        </p:spPr>
        <p:txBody>
          <a:bodyPr rtlCol="0" anchor="ctr"/>
          <a:lstStyle/>
          <a:p>
            <a:pPr algn="ctr">
              <a:defRPr/>
            </a:pPr>
            <a:r>
              <a:rPr lang="ru-RU" sz="1600" kern="0" dirty="0" smtClean="0">
                <a:solidFill>
                  <a:sysClr val="window" lastClr="FFFFFF"/>
                </a:solidFill>
                <a:latin typeface="Times New Roman"/>
              </a:rPr>
              <a:t>Цели и задачи муниципальной политики </a:t>
            </a:r>
            <a:endParaRPr lang="ru-RU" sz="1600" kern="0" dirty="0">
              <a:solidFill>
                <a:sysClr val="window" lastClr="FFFFFF"/>
              </a:solidFill>
              <a:latin typeface="Times New Roman"/>
            </a:endParaRPr>
          </a:p>
        </p:txBody>
      </p:sp>
      <p:sp>
        <p:nvSpPr>
          <p:cNvPr id="12" name="Прямоугольник 11"/>
          <p:cNvSpPr/>
          <p:nvPr/>
        </p:nvSpPr>
        <p:spPr>
          <a:xfrm>
            <a:off x="3469958" y="3717032"/>
            <a:ext cx="2357454" cy="1407750"/>
          </a:xfrm>
          <a:prstGeom prst="rect">
            <a:avLst/>
          </a:prstGeom>
          <a:solidFill>
            <a:srgbClr val="738AC8">
              <a:lumMod val="75000"/>
            </a:srgbClr>
          </a:solidFill>
          <a:ln w="25400" cap="flat" cmpd="sng" algn="ctr">
            <a:solidFill>
              <a:sysClr val="window" lastClr="FFFFFF"/>
            </a:solidFill>
            <a:prstDash val="solid"/>
          </a:ln>
          <a:effectLst/>
        </p:spPr>
        <p:txBody>
          <a:bodyPr rtlCol="0" anchor="ctr"/>
          <a:lstStyle/>
          <a:p>
            <a:pPr algn="ctr">
              <a:defRPr/>
            </a:pPr>
            <a:r>
              <a:rPr lang="ru-RU" sz="1600" kern="0" dirty="0" smtClean="0">
                <a:solidFill>
                  <a:sysClr val="window" lastClr="FFFFFF"/>
                </a:solidFill>
                <a:latin typeface="Times New Roman"/>
              </a:rPr>
              <a:t>Способы их достижения</a:t>
            </a:r>
            <a:endParaRPr lang="ru-RU" sz="1600" kern="0" dirty="0">
              <a:solidFill>
                <a:sysClr val="window" lastClr="FFFFFF"/>
              </a:solidFill>
              <a:latin typeface="Times New Roman"/>
            </a:endParaRPr>
          </a:p>
        </p:txBody>
      </p:sp>
      <p:sp>
        <p:nvSpPr>
          <p:cNvPr id="13" name="Прямоугольник 12"/>
          <p:cNvSpPr/>
          <p:nvPr/>
        </p:nvSpPr>
        <p:spPr>
          <a:xfrm>
            <a:off x="6143636" y="3724809"/>
            <a:ext cx="2357454" cy="1411694"/>
          </a:xfrm>
          <a:prstGeom prst="rect">
            <a:avLst/>
          </a:prstGeom>
          <a:solidFill>
            <a:srgbClr val="738AC8">
              <a:lumMod val="75000"/>
            </a:srgbClr>
          </a:solidFill>
          <a:ln w="25400" cap="flat" cmpd="sng" algn="ctr">
            <a:solidFill>
              <a:sysClr val="window" lastClr="FFFFFF"/>
            </a:solidFill>
            <a:prstDash val="solid"/>
          </a:ln>
          <a:effectLst/>
        </p:spPr>
        <p:txBody>
          <a:bodyPr rtlCol="0" anchor="ctr"/>
          <a:lstStyle/>
          <a:p>
            <a:pPr algn="ctr">
              <a:defRPr/>
            </a:pPr>
            <a:r>
              <a:rPr lang="ru-RU" sz="1600" kern="0" dirty="0" smtClean="0">
                <a:solidFill>
                  <a:sysClr val="window" lastClr="FFFFFF"/>
                </a:solidFill>
                <a:latin typeface="Times New Roman"/>
              </a:rPr>
              <a:t>Планируемые объемы финансовых ресурсов, необходимые для достижения поставленных целей</a:t>
            </a:r>
            <a:endParaRPr lang="ru-RU" sz="1600" kern="0" dirty="0">
              <a:solidFill>
                <a:sysClr val="window" lastClr="FFFFFF"/>
              </a:solidFill>
              <a:latin typeface="Times New Roman"/>
            </a:endParaRPr>
          </a:p>
        </p:txBody>
      </p:sp>
      <p:sp>
        <p:nvSpPr>
          <p:cNvPr id="14" name="TextBox 13"/>
          <p:cNvSpPr txBox="1"/>
          <p:nvPr/>
        </p:nvSpPr>
        <p:spPr>
          <a:xfrm>
            <a:off x="4102296" y="5426282"/>
            <a:ext cx="4786346" cy="919401"/>
          </a:xfrm>
          <a:prstGeom prst="roundRect">
            <a:avLst/>
          </a:prstGeom>
          <a:solidFill>
            <a:srgbClr val="FFC000"/>
          </a:solidFill>
          <a:ln w="28575">
            <a:solidFill>
              <a:srgbClr val="FEB80A">
                <a:lumMod val="75000"/>
              </a:srgbClr>
            </a:solidFill>
          </a:ln>
          <a:effectLst>
            <a:glow rad="228600">
              <a:srgbClr val="FEB80A">
                <a:lumMod val="50000"/>
                <a:alpha val="40000"/>
              </a:srgbClr>
            </a:glow>
          </a:effectLst>
          <a:scene3d>
            <a:camera prst="orthographicFront"/>
            <a:lightRig rig="threePt" dir="t"/>
          </a:scene3d>
          <a:sp3d>
            <a:bevelT/>
          </a:sp3d>
        </p:spPr>
        <p:txBody>
          <a:bodyPr wrap="square" rtlCol="0">
            <a:spAutoFit/>
          </a:bodyPr>
          <a:lstStyle/>
          <a:p>
            <a:pPr algn="ctr">
              <a:defRPr/>
            </a:pPr>
            <a:r>
              <a:rPr lang="ru-RU" sz="2400" kern="0" dirty="0" smtClean="0">
                <a:solidFill>
                  <a:sysClr val="windowText" lastClr="000000"/>
                </a:solidFill>
                <a:latin typeface="Times New Roman" pitchFamily="18" charset="0"/>
                <a:cs typeface="Times New Roman" pitchFamily="18" charset="0"/>
              </a:rPr>
              <a:t>  10 муниципальных и                      7 ведомственных программ</a:t>
            </a:r>
          </a:p>
        </p:txBody>
      </p:sp>
      <p:sp>
        <p:nvSpPr>
          <p:cNvPr id="15" name="TextBox 14"/>
          <p:cNvSpPr txBox="1"/>
          <p:nvPr/>
        </p:nvSpPr>
        <p:spPr>
          <a:xfrm>
            <a:off x="430482" y="5301208"/>
            <a:ext cx="2643206" cy="1169551"/>
          </a:xfrm>
          <a:prstGeom prst="rect">
            <a:avLst/>
          </a:prstGeom>
          <a:solidFill>
            <a:srgbClr val="FFC000"/>
          </a:solidFill>
          <a:ln w="28575">
            <a:solidFill>
              <a:sysClr val="window" lastClr="FFFFFF"/>
            </a:solidFill>
          </a:ln>
          <a:effectLst>
            <a:glow rad="101600">
              <a:srgbClr val="FEB80A">
                <a:lumMod val="75000"/>
                <a:alpha val="60000"/>
              </a:srgbClr>
            </a:glow>
          </a:effectLst>
          <a:scene3d>
            <a:camera prst="orthographicFront"/>
            <a:lightRig rig="threePt" dir="t"/>
          </a:scene3d>
          <a:sp3d>
            <a:bevelT/>
          </a:sp3d>
        </p:spPr>
        <p:txBody>
          <a:bodyPr wrap="square" rtlCol="0">
            <a:spAutoFit/>
          </a:bodyPr>
          <a:lstStyle/>
          <a:p>
            <a:r>
              <a:rPr lang="ru-RU" sz="1400" dirty="0" smtClean="0">
                <a:solidFill>
                  <a:prstClr val="black"/>
                </a:solidFill>
              </a:rPr>
              <a:t>Постановление Администрации городского округа город Рыбинск от 06.06.2014 №1727 «О программах городского округа город Рыбинск»</a:t>
            </a:r>
            <a:endParaRPr lang="ru-RU" sz="1400" dirty="0">
              <a:solidFill>
                <a:prstClr val="black"/>
              </a:solidFill>
            </a:endParaRPr>
          </a:p>
        </p:txBody>
      </p:sp>
      <p:sp>
        <p:nvSpPr>
          <p:cNvPr id="16" name="Стрелка вниз 15"/>
          <p:cNvSpPr/>
          <p:nvPr/>
        </p:nvSpPr>
        <p:spPr>
          <a:xfrm rot="16200000">
            <a:off x="2973364" y="5564512"/>
            <a:ext cx="1000132" cy="642942"/>
          </a:xfrm>
          <a:prstGeom prst="downArrow">
            <a:avLst/>
          </a:prstGeom>
          <a:solidFill>
            <a:srgbClr val="FFC000"/>
          </a:solidFill>
          <a:ln w="25400" cap="flat" cmpd="sng" algn="ctr">
            <a:noFill/>
            <a:prstDash val="solid"/>
          </a:ln>
          <a:effectLst>
            <a:glow rad="101600">
              <a:srgbClr val="FEB80A">
                <a:satMod val="175000"/>
                <a:alpha val="40000"/>
              </a:srgbClr>
            </a:glow>
          </a:effectLst>
        </p:spPr>
        <p:txBody>
          <a:bodyPr anchor="ctr"/>
          <a:lstStyle/>
          <a:p>
            <a:pPr algn="ctr">
              <a:defRPr/>
            </a:pPr>
            <a:endParaRPr lang="ru-RU" kern="0" dirty="0">
              <a:solidFill>
                <a:sysClr val="window" lastClr="FFFFFF"/>
              </a:solidFill>
              <a:latin typeface="Times New Roman"/>
            </a:endParaRPr>
          </a:p>
        </p:txBody>
      </p:sp>
      <p:sp>
        <p:nvSpPr>
          <p:cNvPr id="17" name="Прямоугольник 16"/>
          <p:cNvSpPr/>
          <p:nvPr/>
        </p:nvSpPr>
        <p:spPr>
          <a:xfrm>
            <a:off x="169705" y="996825"/>
            <a:ext cx="8794783" cy="1508105"/>
          </a:xfrm>
          <a:prstGeom prst="rect">
            <a:avLst/>
          </a:prstGeom>
        </p:spPr>
        <p:txBody>
          <a:bodyPr wrap="square">
            <a:spAutoFit/>
          </a:bodyPr>
          <a:lstStyle/>
          <a:p>
            <a:r>
              <a:rPr lang="ru-RU" b="1" i="1" u="sng" dirty="0">
                <a:solidFill>
                  <a:schemeClr val="accent2"/>
                </a:solidFill>
                <a:latin typeface="Times New Roman" pitchFamily="18" charset="0"/>
                <a:cs typeface="Times New Roman" pitchFamily="18" charset="0"/>
              </a:rPr>
              <a:t>Муниципальная целевая программа </a:t>
            </a:r>
            <a:r>
              <a:rPr lang="ru-RU" sz="1400" b="1" dirty="0">
                <a:solidFill>
                  <a:schemeClr val="accent2"/>
                </a:solidFill>
                <a:latin typeface="Times New Roman" pitchFamily="18" charset="0"/>
                <a:cs typeface="Times New Roman" pitchFamily="18" charset="0"/>
              </a:rPr>
              <a:t>представляет собой комплекс мероприятий, согласованных по целям, срокам, материально-техническому обеспечению, исполнителям, направленных на достижение целей и решение задач социально-экономического развития </a:t>
            </a:r>
            <a:r>
              <a:rPr lang="ru-RU" sz="1400" b="1" dirty="0" smtClean="0">
                <a:solidFill>
                  <a:schemeClr val="accent2"/>
                </a:solidFill>
                <a:latin typeface="Times New Roman" pitchFamily="18" charset="0"/>
                <a:cs typeface="Times New Roman" pitchFamily="18" charset="0"/>
              </a:rPr>
              <a:t>городского округа город Рыбинск.</a:t>
            </a:r>
          </a:p>
          <a:p>
            <a:r>
              <a:rPr lang="ru-RU" b="1" i="1" u="sng" dirty="0" smtClean="0">
                <a:solidFill>
                  <a:schemeClr val="accent2"/>
                </a:solidFill>
                <a:latin typeface="Times New Roman" pitchFamily="18" charset="0"/>
                <a:cs typeface="Times New Roman" pitchFamily="18" charset="0"/>
              </a:rPr>
              <a:t>Ведомственная </a:t>
            </a:r>
            <a:r>
              <a:rPr lang="ru-RU" b="1" i="1" u="sng" dirty="0">
                <a:solidFill>
                  <a:schemeClr val="accent2"/>
                </a:solidFill>
                <a:latin typeface="Times New Roman" pitchFamily="18" charset="0"/>
                <a:cs typeface="Times New Roman" pitchFamily="18" charset="0"/>
              </a:rPr>
              <a:t>целевая программа </a:t>
            </a:r>
            <a:r>
              <a:rPr lang="ru-RU" sz="1400" b="1" dirty="0">
                <a:solidFill>
                  <a:schemeClr val="accent2"/>
                </a:solidFill>
                <a:latin typeface="Times New Roman" pitchFamily="18" charset="0"/>
                <a:cs typeface="Times New Roman" pitchFamily="18" charset="0"/>
              </a:rPr>
              <a:t>является документом, содержащим комплекс скоординированных мероприятий, направленных на решение конкретной задачи подпрограммы </a:t>
            </a:r>
            <a:r>
              <a:rPr lang="ru-RU" sz="1400" b="1" dirty="0" smtClean="0">
                <a:solidFill>
                  <a:schemeClr val="accent2"/>
                </a:solidFill>
                <a:latin typeface="Times New Roman" pitchFamily="18" charset="0"/>
                <a:cs typeface="Times New Roman" pitchFamily="18" charset="0"/>
              </a:rPr>
              <a:t>муниципальной </a:t>
            </a:r>
            <a:r>
              <a:rPr lang="ru-RU" sz="1400" b="1" dirty="0">
                <a:solidFill>
                  <a:schemeClr val="accent2"/>
                </a:solidFill>
                <a:latin typeface="Times New Roman" pitchFamily="18" charset="0"/>
                <a:cs typeface="Times New Roman" pitchFamily="18" charset="0"/>
              </a:rPr>
              <a:t>программы, а также измеряемые целевые индикаторы. </a:t>
            </a:r>
          </a:p>
        </p:txBody>
      </p:sp>
    </p:spTree>
    <p:extLst>
      <p:ext uri="{BB962C8B-B14F-4D97-AF65-F5344CB8AC3E}">
        <p14:creationId xmlns:p14="http://schemas.microsoft.com/office/powerpoint/2010/main" val="1967463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417460" y="1141659"/>
            <a:ext cx="3780759" cy="3687864"/>
            <a:chOff x="227177" y="1486851"/>
            <a:chExt cx="3781025" cy="2728107"/>
          </a:xfrm>
          <a:solidFill>
            <a:schemeClr val="tx2">
              <a:lumMod val="40000"/>
              <a:lumOff val="60000"/>
            </a:schemeClr>
          </a:solidFill>
        </p:grpSpPr>
        <p:sp>
          <p:nvSpPr>
            <p:cNvPr id="19" name="Блок-схема: альтернативный процесс 18"/>
            <p:cNvSpPr/>
            <p:nvPr/>
          </p:nvSpPr>
          <p:spPr bwMode="auto">
            <a:xfrm>
              <a:off x="235907" y="1486851"/>
              <a:ext cx="3766122" cy="24852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дорожного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хозяйства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217,0</a:t>
              </a:r>
              <a:r>
                <a:rPr lang="ru-RU" sz="1400" b="1" dirty="0" smtClean="0">
                  <a:ln w="1905"/>
                  <a:solidFill>
                    <a:schemeClr val="bg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ru-RU" sz="1400" dirty="0">
                <a:solidFill>
                  <a:schemeClr val="bg1"/>
                </a:solidFill>
              </a:endParaRPr>
            </a:p>
          </p:txBody>
        </p:sp>
        <p:sp>
          <p:nvSpPr>
            <p:cNvPr id="15" name="Блок-схема: альтернативный процесс 14"/>
            <p:cNvSpPr/>
            <p:nvPr/>
          </p:nvSpPr>
          <p:spPr bwMode="auto">
            <a:xfrm>
              <a:off x="227177" y="1825385"/>
              <a:ext cx="3766122" cy="25975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туризма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193,8</a:t>
              </a:r>
              <a:endParaRPr lang="ru-RU" sz="1400" dirty="0">
                <a:solidFill>
                  <a:schemeClr val="accent2">
                    <a:lumMod val="75000"/>
                  </a:schemeClr>
                </a:solidFill>
              </a:endParaRPr>
            </a:p>
          </p:txBody>
        </p:sp>
        <p:sp>
          <p:nvSpPr>
            <p:cNvPr id="13" name="Блок-схема: альтернативный процесс 12"/>
            <p:cNvSpPr/>
            <p:nvPr/>
          </p:nvSpPr>
          <p:spPr bwMode="auto">
            <a:xfrm>
              <a:off x="242080" y="2165468"/>
              <a:ext cx="3766122" cy="21658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физической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спорта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307,8</a:t>
              </a:r>
              <a:endParaRPr lang="ru-RU" sz="1400" dirty="0">
                <a:solidFill>
                  <a:schemeClr val="accent2">
                    <a:lumMod val="75000"/>
                  </a:schemeClr>
                </a:solidFill>
              </a:endParaRPr>
            </a:p>
          </p:txBody>
        </p:sp>
        <p:sp>
          <p:nvSpPr>
            <p:cNvPr id="11" name="Блок-схема: альтернативный процесс 10"/>
            <p:cNvSpPr/>
            <p:nvPr/>
          </p:nvSpPr>
          <p:spPr bwMode="auto">
            <a:xfrm>
              <a:off x="234101" y="3923695"/>
              <a:ext cx="3766122" cy="291263"/>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населения  </a:t>
              </a:r>
              <a:r>
                <a:rPr lang="ru-RU" sz="1400" b="1" dirty="0" smtClean="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966,1</a:t>
              </a:r>
              <a:endParaRPr lang="ru-RU" sz="1400" dirty="0">
                <a:solidFill>
                  <a:schemeClr val="accent3">
                    <a:lumMod val="50000"/>
                  </a:schemeClr>
                </a:solidFill>
              </a:endParaRPr>
            </a:p>
          </p:txBody>
        </p:sp>
      </p:grpSp>
      <p:grpSp>
        <p:nvGrpSpPr>
          <p:cNvPr id="23" name="Группа 22"/>
          <p:cNvGrpSpPr>
            <a:grpSpLocks/>
          </p:cNvGrpSpPr>
          <p:nvPr/>
        </p:nvGrpSpPr>
        <p:grpSpPr bwMode="auto">
          <a:xfrm>
            <a:off x="441651" y="1087120"/>
            <a:ext cx="8175154" cy="4261551"/>
            <a:chOff x="1075528" y="1385179"/>
            <a:chExt cx="8177286" cy="4770467"/>
          </a:xfrm>
          <a:solidFill>
            <a:schemeClr val="accent2">
              <a:lumMod val="60000"/>
              <a:lumOff val="40000"/>
            </a:schemeClr>
          </a:solidFill>
        </p:grpSpPr>
        <p:sp>
          <p:nvSpPr>
            <p:cNvPr id="37" name="Блок-схема: альтернативный процесс 36"/>
            <p:cNvSpPr/>
            <p:nvPr/>
          </p:nvSpPr>
          <p:spPr bwMode="auto">
            <a:xfrm>
              <a:off x="5434801" y="1847233"/>
              <a:ext cx="3766122" cy="3962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системы образования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2 037,3</a:t>
              </a:r>
              <a:endParaRPr lang="ru-RU" sz="1400" dirty="0">
                <a:solidFill>
                  <a:schemeClr val="accent2">
                    <a:lumMod val="75000"/>
                  </a:schemeClr>
                </a:solidFill>
              </a:endParaRPr>
            </a:p>
          </p:txBody>
        </p:sp>
        <p:sp>
          <p:nvSpPr>
            <p:cNvPr id="35" name="Блок-схема: альтернативный процесс 34"/>
            <p:cNvSpPr/>
            <p:nvPr/>
          </p:nvSpPr>
          <p:spPr bwMode="auto">
            <a:xfrm>
              <a:off x="5486692" y="5574500"/>
              <a:ext cx="3766122" cy="581146"/>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Создание условий для эффективного использования муниципального имущества </a:t>
              </a:r>
              <a:r>
                <a:rPr lang="ru-RU" sz="1400" b="1" dirty="0" smtClean="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7,8</a:t>
              </a:r>
              <a:endParaRPr lang="ru-RU" sz="1400" dirty="0">
                <a:solidFill>
                  <a:schemeClr val="accent3">
                    <a:lumMod val="50000"/>
                  </a:schemeClr>
                </a:solidFill>
              </a:endParaRPr>
            </a:p>
          </p:txBody>
        </p:sp>
        <p:sp>
          <p:nvSpPr>
            <p:cNvPr id="33" name="Блок-схема: альтернативный процесс 32"/>
            <p:cNvSpPr/>
            <p:nvPr/>
          </p:nvSpPr>
          <p:spPr bwMode="auto">
            <a:xfrm>
              <a:off x="1075528" y="3982450"/>
              <a:ext cx="3766122" cy="473402"/>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Повышение эффективности деятельности органов местного самоуправления </a:t>
              </a:r>
              <a:r>
                <a:rPr lang="ru-RU" sz="1400" b="1" dirty="0" smtClean="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33,1</a:t>
              </a:r>
              <a:r>
                <a:rPr lang="ru-RU" sz="1400" b="1" dirty="0" smtClean="0">
                  <a:ln w="1905"/>
                  <a:solidFill>
                    <a:schemeClr val="accent3">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ru-RU" sz="1400" dirty="0">
                <a:solidFill>
                  <a:schemeClr val="accent3">
                    <a:lumMod val="75000"/>
                  </a:schemeClr>
                </a:solidFill>
              </a:endParaRPr>
            </a:p>
          </p:txBody>
        </p:sp>
        <p:sp>
          <p:nvSpPr>
            <p:cNvPr id="31" name="Блок-схема: альтернативный процесс 30"/>
            <p:cNvSpPr/>
            <p:nvPr/>
          </p:nvSpPr>
          <p:spPr bwMode="auto">
            <a:xfrm>
              <a:off x="5422393" y="1385179"/>
              <a:ext cx="3766122" cy="360105"/>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Гражданское общество и открытая власть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9,6</a:t>
              </a:r>
              <a:endParaRPr lang="ru-RU" sz="1400" dirty="0">
                <a:solidFill>
                  <a:schemeClr val="accent2">
                    <a:lumMod val="75000"/>
                  </a:schemeClr>
                </a:solidFill>
              </a:endParaRPr>
            </a:p>
          </p:txBody>
        </p:sp>
        <p:sp>
          <p:nvSpPr>
            <p:cNvPr id="29" name="Блок-схема: альтернативный процесс 28"/>
            <p:cNvSpPr/>
            <p:nvPr/>
          </p:nvSpPr>
          <p:spPr bwMode="auto">
            <a:xfrm>
              <a:off x="1090151" y="4625815"/>
              <a:ext cx="3766122" cy="406341"/>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Управление муниципальным долгом </a:t>
              </a:r>
              <a:r>
                <a:rPr lang="ru-RU" sz="1400" b="1" dirty="0" smtClean="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185,2</a:t>
              </a:r>
              <a:endParaRPr lang="ru-RU" sz="1400" dirty="0">
                <a:solidFill>
                  <a:schemeClr val="accent3">
                    <a:lumMod val="50000"/>
                  </a:schemeClr>
                </a:solidFill>
              </a:endParaRPr>
            </a:p>
          </p:txBody>
        </p:sp>
      </p:grpSp>
      <p:sp>
        <p:nvSpPr>
          <p:cNvPr id="39" name="Скругленный прямоугольник 38"/>
          <p:cNvSpPr/>
          <p:nvPr/>
        </p:nvSpPr>
        <p:spPr>
          <a:xfrm>
            <a:off x="277481" y="5745895"/>
            <a:ext cx="4188641" cy="752119"/>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0" name="Прямоугольник 39"/>
          <p:cNvSpPr/>
          <p:nvPr/>
        </p:nvSpPr>
        <p:spPr>
          <a:xfrm>
            <a:off x="332072" y="6104409"/>
            <a:ext cx="2944368" cy="338554"/>
          </a:xfrm>
          <a:prstGeom prst="rect">
            <a:avLst/>
          </a:prstGeom>
          <a:noFill/>
          <a:ln>
            <a:noFill/>
          </a:ln>
          <a:effectLst/>
        </p:spPr>
        <p:txBody>
          <a:bodyPr wrap="square">
            <a:spAutoFit/>
          </a:bodyPr>
          <a:lstStyle/>
          <a:p>
            <a:pPr algn="ctr">
              <a:defRPr/>
            </a:pPr>
            <a:r>
              <a:rPr lang="ru-RU" sz="16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2017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год </a:t>
            </a:r>
            <a:r>
              <a:rPr lang="ru-RU" sz="16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  4149,9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млн. </a:t>
            </a:r>
            <a:r>
              <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руб</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a:t>
            </a:r>
            <a:endPar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43" name="TextBox 42"/>
          <p:cNvSpPr txBox="1"/>
          <p:nvPr/>
        </p:nvSpPr>
        <p:spPr>
          <a:xfrm>
            <a:off x="265027" y="5781509"/>
            <a:ext cx="4271360" cy="307777"/>
          </a:xfrm>
          <a:prstGeom prst="rect">
            <a:avLst/>
          </a:prstGeom>
          <a:noFill/>
          <a:scene3d>
            <a:camera prst="orthographicFront"/>
            <a:lightRig rig="threePt" dir="t"/>
          </a:scene3d>
          <a:sp3d prstMaterial="metal"/>
        </p:spPr>
        <p:txBody>
          <a:bodyPr wrap="square">
            <a:spAutoFit/>
          </a:bodyPr>
          <a:lstStyle/>
          <a:p>
            <a:pPr fontAlgn="auto">
              <a:spcBef>
                <a:spcPts val="0"/>
              </a:spcBef>
              <a:spcAft>
                <a:spcPts val="0"/>
              </a:spcAft>
              <a:defRPr/>
            </a:pPr>
            <a:r>
              <a:rPr lang="ru-RU" sz="1400" b="1" cap="all" dirty="0">
                <a:ln w="9000" cmpd="sng">
                  <a:noFill/>
                  <a:prstDash val="solid"/>
                </a:ln>
                <a:solidFill>
                  <a:srgbClr val="FF0000"/>
                </a:solidFill>
                <a:effectLst/>
                <a:latin typeface="Times New Roman" panose="02020603050405020304" pitchFamily="18" charset="0"/>
                <a:cs typeface="Times New Roman" panose="02020603050405020304" pitchFamily="18" charset="0"/>
              </a:rPr>
              <a:t>Общий объем программных расходов </a:t>
            </a:r>
          </a:p>
        </p:txBody>
      </p:sp>
      <p:sp>
        <p:nvSpPr>
          <p:cNvPr id="45" name="Овал 44"/>
          <p:cNvSpPr/>
          <p:nvPr/>
        </p:nvSpPr>
        <p:spPr bwMode="auto">
          <a:xfrm>
            <a:off x="3128212" y="6102418"/>
            <a:ext cx="837398" cy="308010"/>
          </a:xfrm>
          <a:prstGeom prst="ellipse">
            <a:avLst/>
          </a:prstGeom>
          <a:solidFill>
            <a:srgbClr val="00B0F0"/>
          </a:solidFill>
          <a:ln>
            <a:noFill/>
          </a:ln>
          <a:effectLst>
            <a:glow rad="63500">
              <a:schemeClr val="accent3">
                <a:satMod val="175000"/>
                <a:alpha val="40000"/>
              </a:schemeClr>
            </a:glow>
          </a:effectLst>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ru-RU" altLang="ru-RU" sz="1400" b="1" dirty="0" smtClean="0">
                <a:solidFill>
                  <a:schemeClr val="tx1"/>
                </a:solidFill>
                <a:latin typeface="Times New Roman" panose="02020603050405020304" pitchFamily="18" charset="0"/>
                <a:cs typeface="Times New Roman" panose="02020603050405020304" pitchFamily="18" charset="0"/>
              </a:rPr>
              <a:t>94%</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02318" y="526288"/>
            <a:ext cx="8208912" cy="496212"/>
          </a:xfrm>
          <a:prstGeom prst="rect">
            <a:avLst/>
          </a:prstGeom>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altLang="ru-RU" sz="1800" b="1" dirty="0" smtClean="0">
                <a:solidFill>
                  <a:srgbClr val="00B050"/>
                </a:solidFill>
                <a:latin typeface="Times New Roman" pitchFamily="18" charset="0"/>
                <a:cs typeface="Times New Roman" pitchFamily="18" charset="0"/>
              </a:rPr>
              <a:t>Перечень муниципальных  и ведомственных программ</a:t>
            </a:r>
            <a:endParaRPr lang="ru-RU" sz="1800" b="1" spc="50" dirty="0" smtClean="0">
              <a:ln w="13500">
                <a:solidFill>
                  <a:schemeClr val="accent1">
                    <a:shade val="2500"/>
                    <a:alpha val="6500"/>
                  </a:schemeClr>
                </a:solidFill>
                <a:prstDash val="solid"/>
              </a:ln>
              <a:solidFill>
                <a:srgbClr val="00B05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bwMode="auto">
          <a:xfrm>
            <a:off x="443556" y="2516538"/>
            <a:ext cx="3765850" cy="24954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Реализация молодежной политики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43,2</a:t>
            </a:r>
            <a:endParaRPr lang="ru-RU" sz="1400" dirty="0">
              <a:solidFill>
                <a:schemeClr val="accent2">
                  <a:lumMod val="75000"/>
                </a:schemeClr>
              </a:solidFill>
            </a:endParaRPr>
          </a:p>
        </p:txBody>
      </p:sp>
      <p:sp>
        <p:nvSpPr>
          <p:cNvPr id="51" name="Блок-схема: альтернативный процесс 50"/>
          <p:cNvSpPr/>
          <p:nvPr/>
        </p:nvSpPr>
        <p:spPr bwMode="auto">
          <a:xfrm>
            <a:off x="4810991" y="2319371"/>
            <a:ext cx="3765850" cy="46572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Содействие развитию малого и среднего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предпринимательства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0,1</a:t>
            </a:r>
            <a:endParaRPr lang="ru-RU" sz="1400" dirty="0">
              <a:solidFill>
                <a:schemeClr val="accent2">
                  <a:lumMod val="75000"/>
                </a:schemeClr>
              </a:solidFill>
            </a:endParaRPr>
          </a:p>
        </p:txBody>
      </p:sp>
      <p:sp>
        <p:nvSpPr>
          <p:cNvPr id="52" name="Блок-схема: альтернативный процесс 51"/>
          <p:cNvSpPr/>
          <p:nvPr/>
        </p:nvSpPr>
        <p:spPr bwMode="auto">
          <a:xfrm>
            <a:off x="445161" y="2865456"/>
            <a:ext cx="3765850" cy="313557"/>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градостроительной документации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0,5</a:t>
            </a:r>
            <a:endParaRPr lang="ru-RU" sz="1400" dirty="0">
              <a:solidFill>
                <a:schemeClr val="accent2">
                  <a:lumMod val="75000"/>
                </a:schemeClr>
              </a:solidFill>
            </a:endParaRPr>
          </a:p>
        </p:txBody>
      </p:sp>
      <p:sp>
        <p:nvSpPr>
          <p:cNvPr id="58" name="Блок-схема: альтернативный процесс 57"/>
          <p:cNvSpPr/>
          <p:nvPr/>
        </p:nvSpPr>
        <p:spPr bwMode="auto">
          <a:xfrm>
            <a:off x="4809913" y="1950433"/>
            <a:ext cx="3765141" cy="284183"/>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водохозяйственного комплекса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3,5</a:t>
            </a:r>
            <a:endParaRPr lang="ru-RU" sz="1400" dirty="0">
              <a:solidFill>
                <a:schemeClr val="accent2">
                  <a:lumMod val="75000"/>
                </a:schemeClr>
              </a:solidFill>
            </a:endParaRPr>
          </a:p>
        </p:txBody>
      </p:sp>
      <p:sp>
        <p:nvSpPr>
          <p:cNvPr id="60" name="Блок-схема: альтернативный процесс 59"/>
          <p:cNvSpPr/>
          <p:nvPr/>
        </p:nvSpPr>
        <p:spPr bwMode="auto">
          <a:xfrm>
            <a:off x="4851983" y="4049019"/>
            <a:ext cx="3765141" cy="592031"/>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Защита населения и территории городского округа от чрезвычайных ситуаций и обеспечение безопасности на водных объектах </a:t>
            </a:r>
            <a:r>
              <a:rPr lang="ru-RU" sz="1400" b="1" dirty="0" smtClean="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22,3</a:t>
            </a:r>
            <a:endParaRPr lang="ru-RU" sz="1400" dirty="0">
              <a:solidFill>
                <a:schemeClr val="accent3">
                  <a:lumMod val="50000"/>
                </a:schemeClr>
              </a:solidFill>
            </a:endParaRPr>
          </a:p>
        </p:txBody>
      </p:sp>
      <p:sp>
        <p:nvSpPr>
          <p:cNvPr id="61" name="Блок-схема: альтернативный процесс 60"/>
          <p:cNvSpPr/>
          <p:nvPr/>
        </p:nvSpPr>
        <p:spPr bwMode="auto">
          <a:xfrm>
            <a:off x="410953" y="4941168"/>
            <a:ext cx="3826536" cy="668231"/>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Бесперебойное функционирование муниципальной информационной системы Департамента финансов </a:t>
            </a:r>
            <a:r>
              <a:rPr lang="ru-RU" sz="1400" b="1" dirty="0" smtClean="0">
                <a:ln w="1905"/>
                <a:solidFill>
                  <a:schemeClr val="accent3">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6,5</a:t>
            </a:r>
            <a:endParaRPr lang="ru-RU" sz="1400" dirty="0">
              <a:solidFill>
                <a:schemeClr val="accent3">
                  <a:lumMod val="50000"/>
                </a:schemeClr>
              </a:solidFill>
            </a:endParaRPr>
          </a:p>
        </p:txBody>
      </p:sp>
      <p:sp>
        <p:nvSpPr>
          <p:cNvPr id="32" name="Блок-схема: альтернативный процесс 31"/>
          <p:cNvSpPr/>
          <p:nvPr/>
        </p:nvSpPr>
        <p:spPr bwMode="auto">
          <a:xfrm>
            <a:off x="4959675" y="5811641"/>
            <a:ext cx="478599" cy="261741"/>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34" name="Блок-схема: альтернативный процесс 33"/>
          <p:cNvSpPr/>
          <p:nvPr/>
        </p:nvSpPr>
        <p:spPr bwMode="auto">
          <a:xfrm>
            <a:off x="4977322" y="6175797"/>
            <a:ext cx="478599" cy="261741"/>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2" name="TextBox 1"/>
          <p:cNvSpPr txBox="1"/>
          <p:nvPr/>
        </p:nvSpPr>
        <p:spPr>
          <a:xfrm>
            <a:off x="5399772" y="576553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Муниципальные программы</a:t>
            </a:r>
            <a:endParaRPr lang="ru-RU" sz="1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436669" y="612006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Ведомственные программы</a:t>
            </a:r>
            <a:endParaRPr lang="ru-RU" sz="1400" b="1" dirty="0">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bwMode="auto">
          <a:xfrm>
            <a:off x="4843615" y="3422553"/>
            <a:ext cx="3765850" cy="477520"/>
          </a:xfrm>
          <a:prstGeom prst="flowChartAlternateProcess">
            <a:avLst/>
          </a:prstGeom>
          <a:solidFill>
            <a:srgbClr val="92D05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ВЦП департамента жилищно-коммунального хозяйства, транспорта и связи </a:t>
            </a:r>
            <a:r>
              <a:rPr lang="ru-RU" sz="1400" b="1" dirty="0" smtClean="0">
                <a:solidFill>
                  <a:schemeClr val="accent3">
                    <a:lumMod val="50000"/>
                  </a:schemeClr>
                </a:solidFill>
                <a:latin typeface="Times New Roman" panose="02020603050405020304" pitchFamily="18" charset="0"/>
                <a:cs typeface="Times New Roman" panose="02020603050405020304" pitchFamily="18" charset="0"/>
              </a:rPr>
              <a:t>114,9</a:t>
            </a:r>
          </a:p>
        </p:txBody>
      </p:sp>
      <p:sp>
        <p:nvSpPr>
          <p:cNvPr id="38" name="Блок-схема: альтернативный процесс 37"/>
          <p:cNvSpPr/>
          <p:nvPr/>
        </p:nvSpPr>
        <p:spPr bwMode="auto">
          <a:xfrm>
            <a:off x="4800105" y="2865456"/>
            <a:ext cx="3765850" cy="38507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доступным и комфортным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жильем </a:t>
            </a:r>
            <a:r>
              <a:rPr lang="ru-RU" sz="1400" b="1" dirty="0" smtClean="0">
                <a:ln w="1905"/>
                <a:solidFill>
                  <a:schemeClr val="accent2">
                    <a:lumMod val="75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1,2</a:t>
            </a:r>
            <a:endParaRPr lang="ru-RU" sz="1400" dirty="0">
              <a:solidFill>
                <a:schemeClr val="accent2">
                  <a:lumMod val="75000"/>
                </a:schemeClr>
              </a:solidFill>
            </a:endParaRPr>
          </a:p>
        </p:txBody>
      </p:sp>
    </p:spTree>
    <p:extLst>
      <p:ext uri="{BB962C8B-B14F-4D97-AF65-F5344CB8AC3E}">
        <p14:creationId xmlns:p14="http://schemas.microsoft.com/office/powerpoint/2010/main" val="21429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936104"/>
          </a:xfrm>
          <a:solidFill>
            <a:schemeClr val="accent3">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fontScale="90000"/>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600" b="1" dirty="0" smtClean="0">
                <a:solidFill>
                  <a:srgbClr val="00B050"/>
                </a:solidFill>
                <a:latin typeface="Times New Roman" pitchFamily="18" charset="0"/>
                <a:cs typeface="Times New Roman" pitchFamily="18" charset="0"/>
              </a:rPr>
              <a:t>Основные понятия</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0" y="1484784"/>
            <a:ext cx="9144000" cy="3816424"/>
          </a:xfrm>
          <a:solidFill>
            <a:schemeClr val="bg1"/>
          </a:solidFill>
        </p:spPr>
        <p:txBody>
          <a:bodyPr>
            <a:normAutofit lnSpcReduction="10000"/>
          </a:bodyPr>
          <a:lstStyle/>
          <a:p>
            <a:pPr lvl="0"/>
            <a:endParaRPr lang="ru-RU" sz="2000" b="1" i="1" dirty="0" smtClean="0">
              <a:solidFill>
                <a:srgbClr val="00B050"/>
              </a:solidFill>
              <a:latin typeface="Times New Roman" pitchFamily="18" charset="0"/>
              <a:cs typeface="Times New Roman" pitchFamily="18" charset="0"/>
            </a:endParaRPr>
          </a:p>
          <a:p>
            <a:pPr lvl="0"/>
            <a:r>
              <a:rPr lang="ru-RU" sz="2000" b="1" i="1" dirty="0" smtClean="0">
                <a:solidFill>
                  <a:srgbClr val="00B050"/>
                </a:solidFill>
                <a:latin typeface="Times New Roman" pitchFamily="18" charset="0"/>
                <a:cs typeface="Times New Roman" pitchFamily="18" charset="0"/>
              </a:rPr>
              <a:t>Принцип </a:t>
            </a:r>
            <a:r>
              <a:rPr lang="ru-RU" sz="2000" b="1" i="1" dirty="0">
                <a:solidFill>
                  <a:srgbClr val="00B050"/>
                </a:solidFill>
                <a:latin typeface="Times New Roman" pitchFamily="18" charset="0"/>
                <a:cs typeface="Times New Roman" pitchFamily="18" charset="0"/>
              </a:rPr>
              <a:t>самостоятельности бюджетов всех уровней </a:t>
            </a:r>
            <a:r>
              <a:rPr lang="ru-RU" sz="1800" dirty="0">
                <a:solidFill>
                  <a:srgbClr val="00B050"/>
                </a:solidFill>
                <a:latin typeface="Times New Roman" pitchFamily="18" charset="0"/>
                <a:cs typeface="Times New Roman" pitchFamily="18" charset="0"/>
              </a:rPr>
              <a:t>выражается в наличии у каждого бюджета своих источников доходов, в праве каждого бюджета самостоятельно расходовать их по своему усмотрению и определять источники финансирования дефицита бюджета; в утверждении каждого бюджета соответствующими представительными органами; в исполнении каждого бюджета соответствующими исполнительными органами власти; в недопустимости компенсации за счет бюджетов других уровней потребности в доходах и дополнительных расходах</a:t>
            </a:r>
            <a:r>
              <a:rPr lang="ru-RU" sz="1800" dirty="0" smtClean="0">
                <a:solidFill>
                  <a:srgbClr val="00B050"/>
                </a:solidFill>
                <a:latin typeface="Times New Roman" pitchFamily="18" charset="0"/>
                <a:cs typeface="Times New Roman" pitchFamily="18" charset="0"/>
              </a:rPr>
              <a:t>.</a:t>
            </a:r>
          </a:p>
          <a:p>
            <a:pPr lvl="0"/>
            <a:endParaRPr lang="ru-RU" sz="1800" b="1" i="1" dirty="0">
              <a:solidFill>
                <a:srgbClr val="00B050"/>
              </a:solidFill>
              <a:latin typeface="Times New Roman" pitchFamily="18" charset="0"/>
              <a:cs typeface="Times New Roman" pitchFamily="18" charset="0"/>
            </a:endParaRPr>
          </a:p>
          <a:p>
            <a:pPr lvl="0"/>
            <a:r>
              <a:rPr lang="ru-RU" sz="2000" b="1" i="1" dirty="0" smtClean="0">
                <a:solidFill>
                  <a:srgbClr val="00B050"/>
                </a:solidFill>
                <a:latin typeface="Times New Roman" pitchFamily="18" charset="0"/>
                <a:cs typeface="Times New Roman" pitchFamily="18" charset="0"/>
              </a:rPr>
              <a:t>Принцип </a:t>
            </a:r>
            <a:r>
              <a:rPr lang="ru-RU" sz="2000" b="1" i="1" dirty="0">
                <a:solidFill>
                  <a:srgbClr val="00B050"/>
                </a:solidFill>
                <a:latin typeface="Times New Roman" pitchFamily="18" charset="0"/>
                <a:cs typeface="Times New Roman" pitchFamily="18" charset="0"/>
              </a:rPr>
              <a:t>сбалансированности бюджета </a:t>
            </a:r>
            <a:r>
              <a:rPr lang="ru-RU" sz="1800" dirty="0">
                <a:solidFill>
                  <a:srgbClr val="00B050"/>
                </a:solidFill>
                <a:latin typeface="Times New Roman" pitchFamily="18" charset="0"/>
                <a:cs typeface="Times New Roman" pitchFamily="18" charset="0"/>
              </a:rPr>
              <a:t>означает, что объем расходов должен быть равен объему доходов плюс источники финансирования дефицита бюджета (размер дефицита бюджета всех уровней ограничен Бюджетным кодексом РФ). При этом бюджеты всех уровней должны быть утверждены без профицита бюджета.</a:t>
            </a:r>
          </a:p>
          <a:p>
            <a:pPr lvl="0" algn="just"/>
            <a:endParaRPr lang="ru-RU" sz="20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56120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648072"/>
          </a:xfrm>
        </p:spPr>
        <p:txBody>
          <a:bodyPr>
            <a:normAutofit/>
          </a:bodyPr>
          <a:lstStyle/>
          <a:p>
            <a:r>
              <a:rPr lang="ru-RU" sz="1800" b="1" dirty="0" smtClean="0">
                <a:solidFill>
                  <a:srgbClr val="00B050"/>
                </a:solidFill>
                <a:latin typeface="Times New Roman" pitchFamily="18" charset="0"/>
                <a:cs typeface="Times New Roman" pitchFamily="18" charset="0"/>
              </a:rPr>
              <a:t>МП «Развитие муниципальной системы образования                                                    в городском округе город Рыбинск»</a:t>
            </a:r>
            <a:endParaRPr lang="ru-RU" sz="1800" b="1" dirty="0">
              <a:solidFill>
                <a:srgbClr val="00B05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195" y="908720"/>
            <a:ext cx="2329805" cy="156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Скругленный прямоугольник 7"/>
          <p:cNvSpPr/>
          <p:nvPr/>
        </p:nvSpPr>
        <p:spPr>
          <a:xfrm>
            <a:off x="655587" y="1685429"/>
            <a:ext cx="6629747"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расширение </a:t>
            </a:r>
            <a:r>
              <a:rPr lang="ru-RU" sz="1400" dirty="0">
                <a:solidFill>
                  <a:srgbClr val="303C18"/>
                </a:solidFill>
                <a:latin typeface="Times New Roman" pitchFamily="18" charset="0"/>
                <a:cs typeface="Times New Roman" pitchFamily="18" charset="0"/>
              </a:rPr>
              <a:t>сети дошкольных и общеобразовательных организаций за счёт введения новых объектов, возвращения зданий в структуру дошкольного образования</a:t>
            </a:r>
          </a:p>
        </p:txBody>
      </p:sp>
      <p:sp>
        <p:nvSpPr>
          <p:cNvPr id="9" name="Скругленный прямоугольник 8"/>
          <p:cNvSpPr/>
          <p:nvPr/>
        </p:nvSpPr>
        <p:spPr>
          <a:xfrm>
            <a:off x="651470" y="2185492"/>
            <a:ext cx="6629747"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осуществление </a:t>
            </a:r>
            <a:r>
              <a:rPr lang="ru-RU" sz="1400" dirty="0">
                <a:solidFill>
                  <a:srgbClr val="303C18"/>
                </a:solidFill>
                <a:latin typeface="Times New Roman" pitchFamily="18" charset="0"/>
                <a:cs typeface="Times New Roman" pitchFamily="18" charset="0"/>
              </a:rPr>
              <a:t>необходимых работ по ремонту зданий, благоустройству территорий образовательных организаций в соответствии с современными требованиями</a:t>
            </a:r>
          </a:p>
        </p:txBody>
      </p:sp>
      <p:pic>
        <p:nvPicPr>
          <p:cNvPr id="1030"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6" y="1199002"/>
            <a:ext cx="3023878"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кругленный прямоугольник 12"/>
          <p:cNvSpPr/>
          <p:nvPr/>
        </p:nvSpPr>
        <p:spPr>
          <a:xfrm>
            <a:off x="644424" y="2682280"/>
            <a:ext cx="8289851"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создание в каждой образовательной организации условий, максимально соответствующих требованиям безопасности образовательного процесса</a:t>
            </a:r>
          </a:p>
        </p:txBody>
      </p:sp>
      <p:sp>
        <p:nvSpPr>
          <p:cNvPr id="14" name="Скругленный прямоугольник 13"/>
          <p:cNvSpPr/>
          <p:nvPr/>
        </p:nvSpPr>
        <p:spPr>
          <a:xfrm>
            <a:off x="655587" y="3212976"/>
            <a:ext cx="827868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продолжение </a:t>
            </a:r>
            <a:r>
              <a:rPr lang="ru-RU" sz="1400" dirty="0">
                <a:solidFill>
                  <a:srgbClr val="303C18"/>
                </a:solidFill>
                <a:latin typeface="Times New Roman" pitchFamily="18" charset="0"/>
                <a:cs typeface="Times New Roman" pitchFamily="18" charset="0"/>
              </a:rPr>
              <a:t>работы по созданию воспитывающей  образовательной среды, способствующей повышению качества  образования, расширению спектра образовательных услуг</a:t>
            </a:r>
          </a:p>
        </p:txBody>
      </p:sp>
      <p:sp>
        <p:nvSpPr>
          <p:cNvPr id="15" name="Скругленный прямоугольник 14"/>
          <p:cNvSpPr/>
          <p:nvPr/>
        </p:nvSpPr>
        <p:spPr>
          <a:xfrm>
            <a:off x="655587" y="3717032"/>
            <a:ext cx="827868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расширение </a:t>
            </a:r>
            <a:r>
              <a:rPr lang="ru-RU" sz="1400" dirty="0">
                <a:solidFill>
                  <a:srgbClr val="303C18"/>
                </a:solidFill>
                <a:latin typeface="Times New Roman" pitchFamily="18" charset="0"/>
                <a:cs typeface="Times New Roman" pitchFamily="18" charset="0"/>
              </a:rPr>
              <a:t>спектра массовых образовательных мероприятий и проектов, направленных на формирование гражданско-патриотических ценностей среди молодежи</a:t>
            </a:r>
          </a:p>
        </p:txBody>
      </p:sp>
      <p:sp>
        <p:nvSpPr>
          <p:cNvPr id="16" name="Скругленный прямоугольник 15"/>
          <p:cNvSpPr/>
          <p:nvPr/>
        </p:nvSpPr>
        <p:spPr>
          <a:xfrm>
            <a:off x="655587" y="4221088"/>
            <a:ext cx="827868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дальнейшее </a:t>
            </a:r>
            <a:r>
              <a:rPr lang="ru-RU" sz="1400" dirty="0">
                <a:solidFill>
                  <a:srgbClr val="303C18"/>
                </a:solidFill>
                <a:latin typeface="Times New Roman" pitchFamily="18" charset="0"/>
                <a:cs typeface="Times New Roman" pitchFamily="18" charset="0"/>
              </a:rPr>
              <a:t>развитие системы работы с талантливыми детьми  через реализацию образовательных услуг, удовлетворяющих индивидуально-созидательные запросы личности</a:t>
            </a:r>
          </a:p>
        </p:txBody>
      </p:sp>
      <p:pic>
        <p:nvPicPr>
          <p:cNvPr id="17"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00" y="1737320"/>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74" y="2262657"/>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74" y="2679593"/>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74" y="3212976"/>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Скругленный прямоугольник 20"/>
          <p:cNvSpPr/>
          <p:nvPr/>
        </p:nvSpPr>
        <p:spPr>
          <a:xfrm>
            <a:off x="655587" y="4741712"/>
            <a:ext cx="827868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обеспечение </a:t>
            </a:r>
            <a:r>
              <a:rPr lang="ru-RU" sz="1400" dirty="0">
                <a:solidFill>
                  <a:srgbClr val="303C18"/>
                </a:solidFill>
                <a:latin typeface="Times New Roman" pitchFamily="18" charset="0"/>
                <a:cs typeface="Times New Roman" pitchFamily="18" charset="0"/>
              </a:rPr>
              <a:t>государственных гарантий прав граждан на образование и социальную поддержку отдельных категорий обучающихся</a:t>
            </a:r>
          </a:p>
        </p:txBody>
      </p:sp>
      <p:sp>
        <p:nvSpPr>
          <p:cNvPr id="22" name="Скругленный прямоугольник 21"/>
          <p:cNvSpPr/>
          <p:nvPr/>
        </p:nvSpPr>
        <p:spPr>
          <a:xfrm>
            <a:off x="655587" y="5229200"/>
            <a:ext cx="827868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осуществление </a:t>
            </a:r>
            <a:r>
              <a:rPr lang="ru-RU" sz="1400" dirty="0">
                <a:solidFill>
                  <a:srgbClr val="303C18"/>
                </a:solidFill>
                <a:latin typeface="Times New Roman" pitchFamily="18" charset="0"/>
                <a:cs typeface="Times New Roman" pitchFamily="18" charset="0"/>
              </a:rPr>
              <a:t>на территории города Рыбинска, переданных отдельных государственных полномочий Ярославской области в сфере  опеки и попечительства в отношении несовершеннолетних лиц</a:t>
            </a:r>
          </a:p>
        </p:txBody>
      </p:sp>
      <p:sp>
        <p:nvSpPr>
          <p:cNvPr id="23" name="Скругленный прямоугольник 22"/>
          <p:cNvSpPr/>
          <p:nvPr/>
        </p:nvSpPr>
        <p:spPr>
          <a:xfrm>
            <a:off x="655587" y="5775696"/>
            <a:ext cx="8278688" cy="67764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создание </a:t>
            </a:r>
            <a:r>
              <a:rPr lang="ru-RU" sz="1400" dirty="0">
                <a:solidFill>
                  <a:srgbClr val="303C18"/>
                </a:solidFill>
                <a:latin typeface="Times New Roman" pitchFamily="18" charset="0"/>
                <a:cs typeface="Times New Roman" pitchFamily="18" charset="0"/>
              </a:rPr>
              <a:t>в муниципальной системе общего образования необходимых  финансовых, материально-технических, организационных, кадровых, научно-методических условий для эффективной реализации муниципальных образовательных услуг</a:t>
            </a:r>
          </a:p>
        </p:txBody>
      </p:sp>
      <p:pic>
        <p:nvPicPr>
          <p:cNvPr id="24"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07" y="4221088"/>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08" y="4741712"/>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09" y="5235044"/>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10" y="5870044"/>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P:\_Управление БЮДЖЕТНОЙ ПОЛИТИКИ\БЮДЖЕТ ДЛЯ ГРАЖДАН\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01" y="3709476"/>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163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04056"/>
          </a:xfrm>
        </p:spPr>
        <p:txBody>
          <a:bodyPr>
            <a:noAutofit/>
          </a:bodyPr>
          <a:lstStyle/>
          <a:p>
            <a:r>
              <a:rPr lang="ru-RU" sz="1800" b="1" dirty="0">
                <a:solidFill>
                  <a:srgbClr val="00B050"/>
                </a:solidFill>
                <a:latin typeface="Times New Roman" pitchFamily="18" charset="0"/>
                <a:cs typeface="Times New Roman" pitchFamily="18" charset="0"/>
              </a:rPr>
              <a:t>МП «Развитие муниципальной системы образования  </a:t>
            </a:r>
            <a:r>
              <a:rPr lang="ru-RU" sz="1800" b="1" dirty="0" smtClean="0">
                <a:solidFill>
                  <a:srgbClr val="00B050"/>
                </a:solidFill>
                <a:latin typeface="Times New Roman" pitchFamily="18" charset="0"/>
                <a:cs typeface="Times New Roman" pitchFamily="18" charset="0"/>
              </a:rPr>
              <a:t/>
            </a:r>
            <a:br>
              <a:rPr lang="ru-RU" sz="1800" b="1" dirty="0" smtClean="0">
                <a:solidFill>
                  <a:srgbClr val="00B050"/>
                </a:solidFill>
                <a:latin typeface="Times New Roman" pitchFamily="18" charset="0"/>
                <a:cs typeface="Times New Roman" pitchFamily="18" charset="0"/>
              </a:rPr>
            </a:br>
            <a:r>
              <a:rPr lang="ru-RU" sz="1800" b="1" dirty="0" smtClean="0">
                <a:solidFill>
                  <a:srgbClr val="00B050"/>
                </a:solidFill>
                <a:latin typeface="Times New Roman" pitchFamily="18" charset="0"/>
                <a:cs typeface="Times New Roman" pitchFamily="18" charset="0"/>
              </a:rPr>
              <a:t>в </a:t>
            </a:r>
            <a:r>
              <a:rPr lang="ru-RU" sz="1800" b="1" dirty="0">
                <a:solidFill>
                  <a:srgbClr val="00B050"/>
                </a:solidFill>
                <a:latin typeface="Times New Roman" pitchFamily="18" charset="0"/>
                <a:cs typeface="Times New Roman" pitchFamily="18" charset="0"/>
              </a:rPr>
              <a:t>городском округе город Рыбинск»</a:t>
            </a:r>
          </a:p>
        </p:txBody>
      </p:sp>
      <p:sp>
        <p:nvSpPr>
          <p:cNvPr id="9" name="Скругленный прямоугольник 8"/>
          <p:cNvSpPr/>
          <p:nvPr/>
        </p:nvSpPr>
        <p:spPr>
          <a:xfrm>
            <a:off x="668732" y="2034688"/>
            <a:ext cx="8236893" cy="667761"/>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создание в муниципальной системе общего образования необходимых  финансовых, материально-технических, организационных, кадровых, научно-методических условий для эффективной реализации муниципальных образовательных услуг</a:t>
            </a:r>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9800" y="1540869"/>
            <a:ext cx="3023878"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кругленный прямоугольник 13"/>
          <p:cNvSpPr/>
          <p:nvPr/>
        </p:nvSpPr>
        <p:spPr>
          <a:xfrm>
            <a:off x="678879" y="3328544"/>
            <a:ext cx="8278688" cy="648072"/>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создание </a:t>
            </a:r>
            <a:r>
              <a:rPr lang="ru-RU" sz="1400" dirty="0">
                <a:solidFill>
                  <a:srgbClr val="303C18"/>
                </a:solidFill>
                <a:latin typeface="Times New Roman" pitchFamily="18" charset="0"/>
                <a:cs typeface="Times New Roman" pitchFamily="18" charset="0"/>
              </a:rPr>
              <a:t>условий для выполнения Указов Президента РФ в рамках совершенствования государственной социальной политики в части повышения заработной платы работников сферы «образование», повышения профессионализма педагогов</a:t>
            </a:r>
          </a:p>
        </p:txBody>
      </p:sp>
      <p:sp>
        <p:nvSpPr>
          <p:cNvPr id="16" name="Скругленный прямоугольник 15"/>
          <p:cNvSpPr/>
          <p:nvPr/>
        </p:nvSpPr>
        <p:spPr>
          <a:xfrm>
            <a:off x="652908" y="2801060"/>
            <a:ext cx="827868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обеспечение </a:t>
            </a:r>
            <a:r>
              <a:rPr lang="ru-RU" sz="1400" dirty="0">
                <a:solidFill>
                  <a:srgbClr val="303C18"/>
                </a:solidFill>
                <a:latin typeface="Times New Roman" pitchFamily="18" charset="0"/>
                <a:cs typeface="Times New Roman" pitchFamily="18" charset="0"/>
              </a:rPr>
              <a:t>государственных гарантий прав граждан на образование и социальную поддержку отдельных категорий обучающихся</a:t>
            </a:r>
          </a:p>
        </p:txBody>
      </p:sp>
      <p:pic>
        <p:nvPicPr>
          <p:cNvPr id="18"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13" y="2160100"/>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08" y="3444112"/>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Скругленный прямоугольник 31"/>
          <p:cNvSpPr/>
          <p:nvPr/>
        </p:nvSpPr>
        <p:spPr>
          <a:xfrm>
            <a:off x="678879" y="4725144"/>
            <a:ext cx="8278688" cy="1728191"/>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Развитие инфраструктуры муниципальной системы образования для повышения качества образовательных услуг</a:t>
            </a:r>
            <a:r>
              <a:rPr lang="ru-RU" sz="1400" dirty="0">
                <a:solidFill>
                  <a:srgbClr val="303C18"/>
                </a:solidFill>
                <a:latin typeface="Times New Roman" pitchFamily="18" charset="0"/>
                <a:cs typeface="Times New Roman" pitchFamily="18" charset="0"/>
              </a:rPr>
              <a:t>. </a:t>
            </a:r>
            <a:endParaRPr lang="ru-RU" sz="1400" dirty="0" smtClean="0">
              <a:solidFill>
                <a:srgbClr val="303C18"/>
              </a:solidFill>
              <a:latin typeface="Times New Roman" pitchFamily="18" charset="0"/>
              <a:cs typeface="Times New Roman" pitchFamily="18" charset="0"/>
            </a:endParaRPr>
          </a:p>
          <a:p>
            <a:pPr>
              <a:defRPr/>
            </a:pPr>
            <a:r>
              <a:rPr lang="ru-RU" sz="1400" dirty="0" smtClean="0">
                <a:solidFill>
                  <a:srgbClr val="303C18"/>
                </a:solidFill>
                <a:latin typeface="Times New Roman" pitchFamily="18" charset="0"/>
                <a:cs typeface="Times New Roman" pitchFamily="18" charset="0"/>
              </a:rPr>
              <a:t>Обеспечение </a:t>
            </a:r>
            <a:r>
              <a:rPr lang="ru-RU" sz="1400" dirty="0">
                <a:solidFill>
                  <a:srgbClr val="303C18"/>
                </a:solidFill>
                <a:latin typeface="Times New Roman" pitchFamily="18" charset="0"/>
                <a:cs typeface="Times New Roman" pitchFamily="18" charset="0"/>
              </a:rPr>
              <a:t>целенаправленного образовательного процесса для воспитания и развития духовно-нравственной личности, отличающейся гражданской позицией и патриотизмом,  стремящейся к самосовершенствованию и профессиональной самореализации. </a:t>
            </a:r>
            <a:endParaRPr lang="ru-RU" sz="1400" dirty="0" smtClean="0">
              <a:solidFill>
                <a:srgbClr val="303C18"/>
              </a:solidFill>
              <a:latin typeface="Times New Roman" pitchFamily="18" charset="0"/>
              <a:cs typeface="Times New Roman" pitchFamily="18" charset="0"/>
            </a:endParaRPr>
          </a:p>
          <a:p>
            <a:pPr>
              <a:defRPr/>
            </a:pPr>
            <a:r>
              <a:rPr lang="ru-RU" sz="1400" dirty="0" smtClean="0">
                <a:solidFill>
                  <a:srgbClr val="303C18"/>
                </a:solidFill>
                <a:latin typeface="Times New Roman" pitchFamily="18" charset="0"/>
                <a:cs typeface="Times New Roman" pitchFamily="18" charset="0"/>
              </a:rPr>
              <a:t>Исполнение </a:t>
            </a:r>
            <a:r>
              <a:rPr lang="ru-RU" sz="1400" dirty="0">
                <a:solidFill>
                  <a:srgbClr val="303C18"/>
                </a:solidFill>
                <a:latin typeface="Times New Roman" pitchFamily="18" charset="0"/>
                <a:cs typeface="Times New Roman" pitchFamily="18" charset="0"/>
              </a:rPr>
              <a:t>отдельных государственных полномочий Ярославской области в сфере организации общего образования на территории городского округа город Рыбинск.</a:t>
            </a:r>
          </a:p>
        </p:txBody>
      </p:sp>
      <p:pic>
        <p:nvPicPr>
          <p:cNvPr id="33" name="Picture 5" descr="P:\_Управление БЮДЖЕТНОЙ ПОЛИТИКИ\БЮДЖЕТ ДЛЯ ГРАЖДАН\iCAUPQZ8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15" y="5429832"/>
            <a:ext cx="428625"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Скругленный прямоугольник 33"/>
          <p:cNvSpPr/>
          <p:nvPr/>
        </p:nvSpPr>
        <p:spPr>
          <a:xfrm>
            <a:off x="1929431" y="4336851"/>
            <a:ext cx="5544616" cy="285750"/>
          </a:xfrm>
          <a:prstGeom prst="roundRect">
            <a:avLst/>
          </a:prstGeom>
          <a:solidFill>
            <a:schemeClr val="accent6">
              <a:lumMod val="60000"/>
              <a:lumOff val="40000"/>
            </a:schemeClr>
          </a:solidFill>
          <a:ln w="25400" cap="flat" cmpd="sng" algn="ctr">
            <a:solidFill>
              <a:schemeClr val="accent6">
                <a:lumMod val="75000"/>
              </a:schemeClr>
            </a:solidFill>
            <a:prstDash val="solid"/>
          </a:ln>
          <a:effectLst/>
        </p:spPr>
        <p:txBody>
          <a:bodyPr anchor="ctr"/>
          <a:lstStyle/>
          <a:p>
            <a:pPr algn="ctr">
              <a:defRPr/>
            </a:pPr>
            <a:r>
              <a:rPr lang="ru-RU" u="sng" kern="0" dirty="0" smtClean="0">
                <a:solidFill>
                  <a:srgbClr val="303C18"/>
                </a:solidFill>
                <a:latin typeface="Times New Roman" pitchFamily="18" charset="0"/>
                <a:cs typeface="Times New Roman" pitchFamily="18" charset="0"/>
              </a:rPr>
              <a:t>Цель </a:t>
            </a:r>
            <a:r>
              <a:rPr lang="ru-RU" u="sng" kern="0" dirty="0">
                <a:solidFill>
                  <a:srgbClr val="303C18"/>
                </a:solidFill>
                <a:latin typeface="Times New Roman" pitchFamily="18" charset="0"/>
                <a:cs typeface="Times New Roman" pitchFamily="18" charset="0"/>
              </a:rPr>
              <a:t>программы</a:t>
            </a:r>
            <a:r>
              <a:rPr lang="en-US" u="sng" kern="0" dirty="0">
                <a:solidFill>
                  <a:srgbClr val="303C18"/>
                </a:solidFill>
                <a:latin typeface="Times New Roman" pitchFamily="18" charset="0"/>
                <a:cs typeface="Times New Roman" pitchFamily="18" charset="0"/>
              </a:rPr>
              <a:t>:</a:t>
            </a:r>
            <a:endParaRPr lang="ru-RU" u="sng" kern="0" dirty="0">
              <a:solidFill>
                <a:srgbClr val="303C18"/>
              </a:solidFill>
              <a:latin typeface="Times New Roman" pitchFamily="18" charset="0"/>
              <a:cs typeface="Times New Roman" pitchFamily="18" charset="0"/>
            </a:endParaRPr>
          </a:p>
        </p:txBody>
      </p:sp>
      <p:pic>
        <p:nvPicPr>
          <p:cNvPr id="21"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49" y="2849395"/>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http://www.kuzrab.ru/upload/medialibrary/345/ry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926355"/>
            <a:ext cx="1952078" cy="1092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Нестандартные групповые портреты школьного класса для выпускных дипломов. Фотографии сделаны в школах Москвы."/>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32" y="926354"/>
            <a:ext cx="1873029" cy="109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87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4056"/>
          </a:xfrm>
        </p:spPr>
        <p:txBody>
          <a:bodyPr>
            <a:normAutofit/>
          </a:bodyPr>
          <a:lstStyle/>
          <a:p>
            <a:r>
              <a:rPr lang="ru-RU" sz="1800" b="1" dirty="0" smtClean="0">
                <a:solidFill>
                  <a:srgbClr val="00B050"/>
                </a:solidFill>
                <a:latin typeface="Times New Roman" pitchFamily="18" charset="0"/>
                <a:cs typeface="Times New Roman" pitchFamily="18" charset="0"/>
              </a:rPr>
              <a:t>МП «Развитие культуры в городском округе город Рыбинск»</a:t>
            </a:r>
            <a:endParaRPr lang="ru-RU" sz="1800" b="1" dirty="0">
              <a:solidFill>
                <a:srgbClr val="00B050"/>
              </a:solidFill>
              <a:latin typeface="Times New Roman" pitchFamily="18" charset="0"/>
              <a:cs typeface="Times New Roman" pitchFamily="18" charset="0"/>
            </a:endParaRPr>
          </a:p>
        </p:txBody>
      </p:sp>
      <p:sp>
        <p:nvSpPr>
          <p:cNvPr id="8" name="Скругленный прямоугольник 7"/>
          <p:cNvSpPr/>
          <p:nvPr/>
        </p:nvSpPr>
        <p:spPr>
          <a:xfrm>
            <a:off x="644424" y="1444922"/>
            <a:ext cx="5140549"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укрепление </a:t>
            </a:r>
            <a:r>
              <a:rPr lang="ru-RU" sz="1400" dirty="0">
                <a:solidFill>
                  <a:srgbClr val="303C18"/>
                </a:solidFill>
                <a:latin typeface="Times New Roman" pitchFamily="18" charset="0"/>
                <a:cs typeface="Times New Roman" pitchFamily="18" charset="0"/>
              </a:rPr>
              <a:t>материально-технической базы учреждений культуры</a:t>
            </a:r>
          </a:p>
        </p:txBody>
      </p:sp>
      <p:sp>
        <p:nvSpPr>
          <p:cNvPr id="9" name="Скругленный прямоугольник 8"/>
          <p:cNvSpPr/>
          <p:nvPr/>
        </p:nvSpPr>
        <p:spPr>
          <a:xfrm>
            <a:off x="655587" y="1939943"/>
            <a:ext cx="651281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развитие </a:t>
            </a:r>
            <a:r>
              <a:rPr lang="ru-RU" sz="1400" dirty="0">
                <a:solidFill>
                  <a:srgbClr val="303C18"/>
                </a:solidFill>
                <a:latin typeface="Times New Roman" pitchFamily="18" charset="0"/>
                <a:cs typeface="Times New Roman" pitchFamily="18" charset="0"/>
              </a:rPr>
              <a:t>системы дополнительного и предпрофессионального образования в сфере культуры</a:t>
            </a:r>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980728"/>
            <a:ext cx="3023878"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кругленный прямоугольник 12"/>
          <p:cNvSpPr/>
          <p:nvPr/>
        </p:nvSpPr>
        <p:spPr>
          <a:xfrm>
            <a:off x="634899" y="2459436"/>
            <a:ext cx="8289851"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развитие </a:t>
            </a:r>
            <a:r>
              <a:rPr lang="ru-RU" sz="1400" dirty="0">
                <a:solidFill>
                  <a:srgbClr val="303C18"/>
                </a:solidFill>
                <a:latin typeface="Times New Roman" pitchFamily="18" charset="0"/>
                <a:cs typeface="Times New Roman" pitchFamily="18" charset="0"/>
              </a:rPr>
              <a:t>библиотечного дела, совершенствование информационно-библиотечного обслуживания </a:t>
            </a:r>
            <a:r>
              <a:rPr lang="ru-RU" sz="1400" dirty="0" smtClean="0">
                <a:solidFill>
                  <a:srgbClr val="303C18"/>
                </a:solidFill>
                <a:latin typeface="Times New Roman" pitchFamily="18" charset="0"/>
                <a:cs typeface="Times New Roman" pitchFamily="18" charset="0"/>
              </a:rPr>
              <a:t>населения</a:t>
            </a:r>
            <a:endParaRPr lang="ru-RU" sz="1400" dirty="0">
              <a:solidFill>
                <a:srgbClr val="303C18"/>
              </a:solidFill>
              <a:latin typeface="Times New Roman" pitchFamily="18" charset="0"/>
              <a:cs typeface="Times New Roman" pitchFamily="18" charset="0"/>
            </a:endParaRPr>
          </a:p>
        </p:txBody>
      </p:sp>
      <p:sp>
        <p:nvSpPr>
          <p:cNvPr id="14" name="Скругленный прямоугольник 13"/>
          <p:cNvSpPr/>
          <p:nvPr/>
        </p:nvSpPr>
        <p:spPr>
          <a:xfrm>
            <a:off x="655587" y="3004508"/>
            <a:ext cx="8278688" cy="648072"/>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создание </a:t>
            </a:r>
            <a:r>
              <a:rPr lang="ru-RU" sz="1400" dirty="0">
                <a:solidFill>
                  <a:srgbClr val="303C18"/>
                </a:solidFill>
                <a:latin typeface="Times New Roman" pitchFamily="18" charset="0"/>
                <a:cs typeface="Times New Roman" pitchFamily="18" charset="0"/>
              </a:rPr>
              <a:t>условий для организации досуга населения, развития творческого потенциала горожан, удовлетворения духовных потребностей разных категорий жителей </a:t>
            </a:r>
            <a:r>
              <a:rPr lang="ru-RU" sz="1400" dirty="0" smtClean="0">
                <a:solidFill>
                  <a:srgbClr val="303C18"/>
                </a:solidFill>
                <a:latin typeface="Times New Roman" pitchFamily="18" charset="0"/>
                <a:cs typeface="Times New Roman" pitchFamily="18" charset="0"/>
              </a:rPr>
              <a:t>города; поддержка </a:t>
            </a:r>
            <a:r>
              <a:rPr lang="ru-RU" sz="1400" dirty="0">
                <a:solidFill>
                  <a:srgbClr val="303C18"/>
                </a:solidFill>
                <a:latin typeface="Times New Roman" pitchFamily="18" charset="0"/>
                <a:cs typeface="Times New Roman" pitchFamily="18" charset="0"/>
              </a:rPr>
              <a:t>инновационных, социально значимых культурных проектов</a:t>
            </a:r>
          </a:p>
        </p:txBody>
      </p:sp>
      <p:sp>
        <p:nvSpPr>
          <p:cNvPr id="16" name="Скругленный прямоугольник 15"/>
          <p:cNvSpPr/>
          <p:nvPr/>
        </p:nvSpPr>
        <p:spPr>
          <a:xfrm>
            <a:off x="655587" y="3727039"/>
            <a:ext cx="827868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содействие </a:t>
            </a:r>
            <a:r>
              <a:rPr lang="ru-RU" sz="1400" dirty="0">
                <a:solidFill>
                  <a:srgbClr val="303C18"/>
                </a:solidFill>
                <a:latin typeface="Times New Roman" pitchFamily="18" charset="0"/>
                <a:cs typeface="Times New Roman" pitchFamily="18" charset="0"/>
              </a:rPr>
              <a:t>развитию кадрового потенциала отрасли «культура</a:t>
            </a:r>
            <a:r>
              <a:rPr lang="ru-RU" sz="1400" dirty="0" smtClean="0">
                <a:solidFill>
                  <a:srgbClr val="303C18"/>
                </a:solidFill>
                <a:latin typeface="Times New Roman" pitchFamily="18" charset="0"/>
                <a:cs typeface="Times New Roman" pitchFamily="18" charset="0"/>
              </a:rPr>
              <a:t>»</a:t>
            </a:r>
            <a:endParaRPr lang="ru-RU" sz="1400" dirty="0">
              <a:solidFill>
                <a:srgbClr val="303C18"/>
              </a:solidFill>
              <a:latin typeface="Times New Roman" pitchFamily="18" charset="0"/>
              <a:cs typeface="Times New Roman" pitchFamily="18" charset="0"/>
            </a:endParaRPr>
          </a:p>
        </p:txBody>
      </p:sp>
      <p:pic>
        <p:nvPicPr>
          <p:cNvPr id="17"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9" y="1444922"/>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9" y="1929868"/>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8" y="2459436"/>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7" y="3056638"/>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81" y="3727039"/>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http://fotohomka.ru/images/Jan/08/bfc8138ac1f808d0dad8da07f7178058/micro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832" y="918667"/>
            <a:ext cx="189388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кругленный прямоугольник 30"/>
          <p:cNvSpPr/>
          <p:nvPr/>
        </p:nvSpPr>
        <p:spPr>
          <a:xfrm>
            <a:off x="3117563" y="4621113"/>
            <a:ext cx="3168352" cy="285750"/>
          </a:xfrm>
          <a:prstGeom prst="roundRect">
            <a:avLst/>
          </a:prstGeom>
          <a:solidFill>
            <a:schemeClr val="accent6">
              <a:lumMod val="60000"/>
              <a:lumOff val="40000"/>
            </a:schemeClr>
          </a:solidFill>
          <a:ln w="25400" cap="flat" cmpd="sng" algn="ctr">
            <a:solidFill>
              <a:schemeClr val="accent6">
                <a:lumMod val="75000"/>
              </a:schemeClr>
            </a:solidFill>
            <a:prstDash val="solid"/>
          </a:ln>
          <a:effectLst/>
        </p:spPr>
        <p:txBody>
          <a:bodyPr anchor="ctr"/>
          <a:lstStyle/>
          <a:p>
            <a:pPr algn="ctr">
              <a:defRPr/>
            </a:pPr>
            <a:r>
              <a:rPr lang="ru-RU" u="sng" kern="0" dirty="0" smtClean="0">
                <a:solidFill>
                  <a:srgbClr val="303C18"/>
                </a:solidFill>
                <a:latin typeface="Times New Roman" pitchFamily="18" charset="0"/>
                <a:cs typeface="Times New Roman" pitchFamily="18" charset="0"/>
              </a:rPr>
              <a:t>Цели </a:t>
            </a:r>
            <a:r>
              <a:rPr lang="ru-RU" u="sng" kern="0" dirty="0">
                <a:solidFill>
                  <a:srgbClr val="303C18"/>
                </a:solidFill>
                <a:latin typeface="Times New Roman" pitchFamily="18" charset="0"/>
                <a:cs typeface="Times New Roman" pitchFamily="18" charset="0"/>
              </a:rPr>
              <a:t>программы</a:t>
            </a:r>
            <a:r>
              <a:rPr lang="en-US" u="sng" kern="0" dirty="0">
                <a:solidFill>
                  <a:srgbClr val="303C18"/>
                </a:solidFill>
                <a:latin typeface="Times New Roman" pitchFamily="18" charset="0"/>
                <a:cs typeface="Times New Roman" pitchFamily="18" charset="0"/>
              </a:rPr>
              <a:t>:</a:t>
            </a:r>
            <a:endParaRPr lang="ru-RU" u="sng" kern="0" dirty="0">
              <a:solidFill>
                <a:srgbClr val="303C18"/>
              </a:solidFill>
              <a:latin typeface="Times New Roman" pitchFamily="18" charset="0"/>
              <a:cs typeface="Times New Roman" pitchFamily="18" charset="0"/>
            </a:endParaRPr>
          </a:p>
        </p:txBody>
      </p:sp>
      <p:sp>
        <p:nvSpPr>
          <p:cNvPr id="32" name="Скругленный прямоугольник 31"/>
          <p:cNvSpPr/>
          <p:nvPr/>
        </p:nvSpPr>
        <p:spPr>
          <a:xfrm>
            <a:off x="678879" y="5081761"/>
            <a:ext cx="8278688" cy="108012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Сохранение культуры в городском округе город Рыбинск, обеспечение широкого доступа населения к ценностям культуры и участию в культурной жизни, устойчивое повышение уровня культуры населения, развитие историко-культурной среды города,  обеспечивающей сохранение и реализацию культурного и духовного потенциала каждой личности и городского сообщества в </a:t>
            </a:r>
            <a:r>
              <a:rPr lang="ru-RU" sz="1400" dirty="0" smtClean="0">
                <a:solidFill>
                  <a:srgbClr val="303C18"/>
                </a:solidFill>
                <a:latin typeface="Times New Roman" pitchFamily="18" charset="0"/>
                <a:cs typeface="Times New Roman" pitchFamily="18" charset="0"/>
              </a:rPr>
              <a:t>целом.</a:t>
            </a:r>
            <a:endParaRPr lang="ru-RU" sz="1400" dirty="0">
              <a:solidFill>
                <a:srgbClr val="303C18"/>
              </a:solidFill>
              <a:latin typeface="Times New Roman" pitchFamily="18" charset="0"/>
              <a:cs typeface="Times New Roman" pitchFamily="18" charset="0"/>
            </a:endParaRPr>
          </a:p>
        </p:txBody>
      </p:sp>
      <p:pic>
        <p:nvPicPr>
          <p:cNvPr id="33" name="Picture 5" descr="P:\_Управление БЮДЖЕТНОЙ ПОЛИТИКИ\БЮДЖЕТ ДЛЯ ГРАЖДАН\iCAUPQZ8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15" y="5429832"/>
            <a:ext cx="428625"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Скругленный прямоугольник 33"/>
          <p:cNvSpPr/>
          <p:nvPr/>
        </p:nvSpPr>
        <p:spPr>
          <a:xfrm>
            <a:off x="1929431" y="4622601"/>
            <a:ext cx="5544616" cy="285750"/>
          </a:xfrm>
          <a:prstGeom prst="roundRect">
            <a:avLst/>
          </a:prstGeom>
          <a:solidFill>
            <a:schemeClr val="accent6">
              <a:lumMod val="60000"/>
              <a:lumOff val="40000"/>
            </a:schemeClr>
          </a:solidFill>
          <a:ln w="25400" cap="flat" cmpd="sng" algn="ctr">
            <a:solidFill>
              <a:schemeClr val="accent6">
                <a:lumMod val="75000"/>
              </a:schemeClr>
            </a:solidFill>
            <a:prstDash val="solid"/>
          </a:ln>
          <a:effectLst/>
        </p:spPr>
        <p:txBody>
          <a:bodyPr anchor="ctr"/>
          <a:lstStyle/>
          <a:p>
            <a:pPr algn="ctr">
              <a:defRPr/>
            </a:pPr>
            <a:r>
              <a:rPr lang="ru-RU" u="sng" kern="0" dirty="0" smtClean="0">
                <a:solidFill>
                  <a:srgbClr val="303C18"/>
                </a:solidFill>
                <a:latin typeface="Times New Roman" pitchFamily="18" charset="0"/>
                <a:cs typeface="Times New Roman" pitchFamily="18" charset="0"/>
              </a:rPr>
              <a:t>Цель </a:t>
            </a:r>
            <a:r>
              <a:rPr lang="ru-RU" u="sng" kern="0" dirty="0">
                <a:solidFill>
                  <a:srgbClr val="303C18"/>
                </a:solidFill>
                <a:latin typeface="Times New Roman" pitchFamily="18" charset="0"/>
                <a:cs typeface="Times New Roman" pitchFamily="18" charset="0"/>
              </a:rPr>
              <a:t>программы</a:t>
            </a:r>
            <a:r>
              <a:rPr lang="en-US" u="sng" kern="0" dirty="0">
                <a:solidFill>
                  <a:srgbClr val="303C18"/>
                </a:solidFill>
                <a:latin typeface="Times New Roman" pitchFamily="18" charset="0"/>
                <a:cs typeface="Times New Roman" pitchFamily="18" charset="0"/>
              </a:rPr>
              <a:t>:</a:t>
            </a:r>
            <a:endParaRPr lang="ru-RU" u="sng" kern="0" dirty="0">
              <a:solidFill>
                <a:srgbClr val="303C18"/>
              </a:solidFill>
              <a:latin typeface="Times New Roman" pitchFamily="18" charset="0"/>
              <a:cs typeface="Times New Roman" pitchFamily="18" charset="0"/>
            </a:endParaRPr>
          </a:p>
        </p:txBody>
      </p:sp>
    </p:spTree>
    <p:extLst>
      <p:ext uri="{BB962C8B-B14F-4D97-AF65-F5344CB8AC3E}">
        <p14:creationId xmlns:p14="http://schemas.microsoft.com/office/powerpoint/2010/main" val="506037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4056"/>
          </a:xfrm>
        </p:spPr>
        <p:txBody>
          <a:bodyPr>
            <a:normAutofit fontScale="90000"/>
          </a:bodyPr>
          <a:lstStyle/>
          <a:p>
            <a:r>
              <a:rPr lang="ru-RU" sz="1800" b="1" dirty="0">
                <a:solidFill>
                  <a:srgbClr val="00B050"/>
                </a:solidFill>
                <a:latin typeface="Times New Roman" pitchFamily="18" charset="0"/>
                <a:cs typeface="Times New Roman" pitchFamily="18" charset="0"/>
              </a:rPr>
              <a:t>МП «Развитие физической культуры и </a:t>
            </a:r>
            <a:r>
              <a:rPr lang="ru-RU" sz="1800" b="1" dirty="0" smtClean="0">
                <a:solidFill>
                  <a:srgbClr val="00B050"/>
                </a:solidFill>
                <a:latin typeface="Times New Roman" pitchFamily="18" charset="0"/>
                <a:cs typeface="Times New Roman" pitchFamily="18" charset="0"/>
              </a:rPr>
              <a:t>спорта </a:t>
            </a:r>
            <a:r>
              <a:rPr lang="ru-RU" sz="1800" b="1" dirty="0">
                <a:solidFill>
                  <a:srgbClr val="00B050"/>
                </a:solidFill>
                <a:latin typeface="Times New Roman" pitchFamily="18" charset="0"/>
                <a:cs typeface="Times New Roman" pitchFamily="18" charset="0"/>
              </a:rPr>
              <a:t>в городском округе город Рыбинск</a:t>
            </a:r>
            <a:r>
              <a:rPr lang="ru-RU" sz="1800" dirty="0">
                <a:solidFill>
                  <a:srgbClr val="00B050"/>
                </a:solidFill>
                <a:latin typeface="Times New Roman" pitchFamily="18" charset="0"/>
                <a:cs typeface="Times New Roman" pitchFamily="18" charset="0"/>
              </a:rPr>
              <a:t>»</a:t>
            </a:r>
          </a:p>
        </p:txBody>
      </p:sp>
      <p:sp>
        <p:nvSpPr>
          <p:cNvPr id="9" name="Скругленный прямоугольник 8"/>
          <p:cNvSpPr/>
          <p:nvPr/>
        </p:nvSpPr>
        <p:spPr>
          <a:xfrm>
            <a:off x="607640" y="2459436"/>
            <a:ext cx="583656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повышение интереса различных категорий населения города к занятиям физической культурой и спортом</a:t>
            </a:r>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869" y="1271152"/>
            <a:ext cx="3023878"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кругленный прямоугольник 12"/>
          <p:cNvSpPr/>
          <p:nvPr/>
        </p:nvSpPr>
        <p:spPr>
          <a:xfrm>
            <a:off x="607640" y="3068960"/>
            <a:ext cx="8289851"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повышение мотивации к регулярным занятиям спортом спортсменов, занимающихся в спортивных учреждениях</a:t>
            </a:r>
          </a:p>
        </p:txBody>
      </p:sp>
      <p:sp>
        <p:nvSpPr>
          <p:cNvPr id="14" name="Скругленный прямоугольник 13"/>
          <p:cNvSpPr/>
          <p:nvPr/>
        </p:nvSpPr>
        <p:spPr>
          <a:xfrm>
            <a:off x="627978" y="3681176"/>
            <a:ext cx="8278688" cy="352484"/>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развитие инфраструктуры спорта</a:t>
            </a:r>
          </a:p>
        </p:txBody>
      </p:sp>
      <p:pic>
        <p:nvPicPr>
          <p:cNvPr id="18"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4" y="2465280"/>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5" y="3080649"/>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6" y="3624339"/>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кругленный прямоугольник 30"/>
          <p:cNvSpPr/>
          <p:nvPr/>
        </p:nvSpPr>
        <p:spPr>
          <a:xfrm>
            <a:off x="2123728" y="4621113"/>
            <a:ext cx="5112568" cy="285750"/>
          </a:xfrm>
          <a:prstGeom prst="roundRect">
            <a:avLst/>
          </a:prstGeom>
          <a:solidFill>
            <a:schemeClr val="accent6">
              <a:lumMod val="60000"/>
              <a:lumOff val="40000"/>
            </a:schemeClr>
          </a:solidFill>
          <a:ln w="25400" cap="flat" cmpd="sng" algn="ctr">
            <a:solidFill>
              <a:schemeClr val="accent6">
                <a:lumMod val="75000"/>
              </a:schemeClr>
            </a:solidFill>
            <a:prstDash val="solid"/>
          </a:ln>
          <a:effectLst/>
        </p:spPr>
        <p:txBody>
          <a:bodyPr anchor="ctr"/>
          <a:lstStyle/>
          <a:p>
            <a:pPr algn="ctr">
              <a:defRPr/>
            </a:pPr>
            <a:r>
              <a:rPr lang="ru-RU" u="sng" kern="0" dirty="0" smtClean="0">
                <a:solidFill>
                  <a:srgbClr val="303C18"/>
                </a:solidFill>
                <a:latin typeface="Times New Roman" pitchFamily="18" charset="0"/>
                <a:cs typeface="Times New Roman" pitchFamily="18" charset="0"/>
              </a:rPr>
              <a:t>Цель </a:t>
            </a:r>
            <a:r>
              <a:rPr lang="ru-RU" u="sng" kern="0" dirty="0">
                <a:solidFill>
                  <a:srgbClr val="303C18"/>
                </a:solidFill>
                <a:latin typeface="Times New Roman" pitchFamily="18" charset="0"/>
                <a:cs typeface="Times New Roman" pitchFamily="18" charset="0"/>
              </a:rPr>
              <a:t>программы</a:t>
            </a:r>
            <a:r>
              <a:rPr lang="en-US" u="sng" kern="0" dirty="0">
                <a:solidFill>
                  <a:srgbClr val="303C18"/>
                </a:solidFill>
                <a:latin typeface="Times New Roman" pitchFamily="18" charset="0"/>
                <a:cs typeface="Times New Roman" pitchFamily="18" charset="0"/>
              </a:rPr>
              <a:t>:</a:t>
            </a:r>
            <a:endParaRPr lang="ru-RU" u="sng" kern="0" dirty="0">
              <a:solidFill>
                <a:srgbClr val="303C18"/>
              </a:solidFill>
              <a:latin typeface="Times New Roman" pitchFamily="18" charset="0"/>
              <a:cs typeface="Times New Roman" pitchFamily="18" charset="0"/>
            </a:endParaRPr>
          </a:p>
        </p:txBody>
      </p:sp>
      <p:sp>
        <p:nvSpPr>
          <p:cNvPr id="32" name="Скругленный прямоугольник 31"/>
          <p:cNvSpPr/>
          <p:nvPr/>
        </p:nvSpPr>
        <p:spPr>
          <a:xfrm>
            <a:off x="678879" y="5081761"/>
            <a:ext cx="8278688" cy="108012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Обеспечение условий для развития на территории городского округа город Рыбинск физической культуры и массового спорта, организация проведения официальных физкультурно-оздоровительных и спортивных мероприятий городского </a:t>
            </a:r>
            <a:r>
              <a:rPr lang="ru-RU" sz="1400" dirty="0" smtClean="0">
                <a:solidFill>
                  <a:srgbClr val="303C18"/>
                </a:solidFill>
                <a:latin typeface="Times New Roman" pitchFamily="18" charset="0"/>
                <a:cs typeface="Times New Roman" pitchFamily="18" charset="0"/>
              </a:rPr>
              <a:t>округа.</a:t>
            </a:r>
            <a:endParaRPr lang="ru-RU" sz="1400" dirty="0">
              <a:solidFill>
                <a:srgbClr val="303C18"/>
              </a:solidFill>
              <a:latin typeface="Times New Roman" pitchFamily="18" charset="0"/>
              <a:cs typeface="Times New Roman" pitchFamily="18" charset="0"/>
            </a:endParaRPr>
          </a:p>
          <a:p>
            <a:pPr>
              <a:defRPr/>
            </a:pPr>
            <a:r>
              <a:rPr lang="ru-RU" sz="1400" dirty="0">
                <a:solidFill>
                  <a:srgbClr val="303C18"/>
                </a:solidFill>
                <a:latin typeface="Times New Roman" pitchFamily="18" charset="0"/>
                <a:cs typeface="Times New Roman" pitchFamily="18" charset="0"/>
              </a:rPr>
              <a:t>Увеличение количества населения, систематически занимающегося физической культурой и спортом.</a:t>
            </a:r>
          </a:p>
        </p:txBody>
      </p:sp>
      <p:pic>
        <p:nvPicPr>
          <p:cNvPr id="33" name="Picture 5" descr="P:\_Управление БЮДЖЕТНОЙ ПОЛИТИКИ\БЮДЖЕТ ДЛЯ ГРАЖДАН\iCAUPQZ8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15" y="5429832"/>
            <a:ext cx="428625"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descr="http://shkolazhizni.ru/img/content/i135/135890_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0314" y="1279883"/>
            <a:ext cx="23971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http://life4health.ru/wp-content/uploads/2014/06/Odezhda-dlya-bega-letom_01_obshhay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50" y="980728"/>
            <a:ext cx="2108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70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4056"/>
          </a:xfrm>
        </p:spPr>
        <p:txBody>
          <a:bodyPr>
            <a:normAutofit/>
          </a:bodyPr>
          <a:lstStyle/>
          <a:p>
            <a:r>
              <a:rPr lang="ru-RU" sz="1800" b="1" dirty="0">
                <a:solidFill>
                  <a:srgbClr val="00B050"/>
                </a:solidFill>
                <a:latin typeface="Times New Roman" pitchFamily="18" charset="0"/>
                <a:cs typeface="Times New Roman" pitchFamily="18" charset="0"/>
              </a:rPr>
              <a:t>МП «Развитие дорожного хозяйства городского округа город Рыбинск</a:t>
            </a:r>
            <a:r>
              <a:rPr lang="ru-RU" sz="1800" b="1" dirty="0" smtClean="0">
                <a:solidFill>
                  <a:srgbClr val="00B050"/>
                </a:solidFill>
                <a:latin typeface="Times New Roman" pitchFamily="18" charset="0"/>
                <a:cs typeface="Times New Roman" pitchFamily="18" charset="0"/>
              </a:rPr>
              <a:t>»</a:t>
            </a:r>
            <a:endParaRPr lang="ru-RU" sz="1800" b="1" dirty="0">
              <a:solidFill>
                <a:srgbClr val="00B050"/>
              </a:solidFill>
              <a:latin typeface="Times New Roman" pitchFamily="18" charset="0"/>
              <a:cs typeface="Times New Roman" pitchFamily="18" charset="0"/>
            </a:endParaRPr>
          </a:p>
        </p:txBody>
      </p:sp>
      <p:sp>
        <p:nvSpPr>
          <p:cNvPr id="9" name="Скругленный прямоугольник 8"/>
          <p:cNvSpPr/>
          <p:nvPr/>
        </p:nvSpPr>
        <p:spPr>
          <a:xfrm>
            <a:off x="627978" y="1785020"/>
            <a:ext cx="5836568"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разработка </a:t>
            </a:r>
            <a:r>
              <a:rPr lang="ru-RU" sz="1400" dirty="0">
                <a:solidFill>
                  <a:srgbClr val="303C18"/>
                </a:solidFill>
                <a:latin typeface="Times New Roman" pitchFamily="18" charset="0"/>
                <a:cs typeface="Times New Roman" pitchFamily="18" charset="0"/>
              </a:rPr>
              <a:t>проектно-сметной документации – 20 проектов</a:t>
            </a:r>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869" y="1271152"/>
            <a:ext cx="3023878"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кругленный прямоугольник 12"/>
          <p:cNvSpPr/>
          <p:nvPr/>
        </p:nvSpPr>
        <p:spPr>
          <a:xfrm>
            <a:off x="627978" y="2337191"/>
            <a:ext cx="8289851" cy="428625"/>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строительство</a:t>
            </a:r>
            <a:r>
              <a:rPr lang="ru-RU" sz="1400" dirty="0">
                <a:solidFill>
                  <a:srgbClr val="303C18"/>
                </a:solidFill>
                <a:latin typeface="Times New Roman" pitchFamily="18" charset="0"/>
                <a:cs typeface="Times New Roman" pitchFamily="18" charset="0"/>
              </a:rPr>
              <a:t>, реконструкция, капитальный ремонт и ремонт 36 км улично-дорожной сети города</a:t>
            </a:r>
          </a:p>
        </p:txBody>
      </p:sp>
      <p:sp>
        <p:nvSpPr>
          <p:cNvPr id="14" name="Скругленный прямоугольник 13"/>
          <p:cNvSpPr/>
          <p:nvPr/>
        </p:nvSpPr>
        <p:spPr>
          <a:xfrm>
            <a:off x="639402" y="2861614"/>
            <a:ext cx="8278688" cy="711401"/>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обеспечение </a:t>
            </a:r>
            <a:r>
              <a:rPr lang="ru-RU" sz="1400" dirty="0">
                <a:solidFill>
                  <a:srgbClr val="303C18"/>
                </a:solidFill>
                <a:latin typeface="Times New Roman" pitchFamily="18" charset="0"/>
                <a:cs typeface="Times New Roman" pitchFamily="18" charset="0"/>
              </a:rPr>
              <a:t>своевременной установки, замены технических средств организации дорожного движения для обеспечения безопасных условий движения на улично-дорожной сети города: обустройство и капитальный ремонт</a:t>
            </a:r>
          </a:p>
        </p:txBody>
      </p:sp>
      <p:pic>
        <p:nvPicPr>
          <p:cNvPr id="18"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71" y="1772816"/>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70" y="2348880"/>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6" y="3624339"/>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кругленный прямоугольник 30"/>
          <p:cNvSpPr/>
          <p:nvPr/>
        </p:nvSpPr>
        <p:spPr>
          <a:xfrm>
            <a:off x="2123728" y="4621113"/>
            <a:ext cx="5112568" cy="285750"/>
          </a:xfrm>
          <a:prstGeom prst="roundRect">
            <a:avLst/>
          </a:prstGeom>
          <a:solidFill>
            <a:schemeClr val="accent6">
              <a:lumMod val="60000"/>
              <a:lumOff val="40000"/>
            </a:schemeClr>
          </a:solidFill>
          <a:ln w="25400" cap="flat" cmpd="sng" algn="ctr">
            <a:solidFill>
              <a:schemeClr val="accent6">
                <a:lumMod val="75000"/>
              </a:schemeClr>
            </a:solidFill>
            <a:prstDash val="solid"/>
          </a:ln>
          <a:effectLst/>
        </p:spPr>
        <p:txBody>
          <a:bodyPr anchor="ctr"/>
          <a:lstStyle/>
          <a:p>
            <a:pPr algn="ctr">
              <a:defRPr/>
            </a:pPr>
            <a:r>
              <a:rPr lang="ru-RU" u="sng" kern="0" dirty="0" smtClean="0">
                <a:solidFill>
                  <a:srgbClr val="303C18"/>
                </a:solidFill>
                <a:latin typeface="Times New Roman" pitchFamily="18" charset="0"/>
                <a:cs typeface="Times New Roman" pitchFamily="18" charset="0"/>
              </a:rPr>
              <a:t>Цель </a:t>
            </a:r>
            <a:r>
              <a:rPr lang="ru-RU" u="sng" kern="0" dirty="0">
                <a:solidFill>
                  <a:srgbClr val="303C18"/>
                </a:solidFill>
                <a:latin typeface="Times New Roman" pitchFamily="18" charset="0"/>
                <a:cs typeface="Times New Roman" pitchFamily="18" charset="0"/>
              </a:rPr>
              <a:t>программы</a:t>
            </a:r>
            <a:r>
              <a:rPr lang="en-US" u="sng" kern="0" dirty="0">
                <a:solidFill>
                  <a:srgbClr val="303C18"/>
                </a:solidFill>
                <a:latin typeface="Times New Roman" pitchFamily="18" charset="0"/>
                <a:cs typeface="Times New Roman" pitchFamily="18" charset="0"/>
              </a:rPr>
              <a:t>:</a:t>
            </a:r>
            <a:endParaRPr lang="ru-RU" u="sng" kern="0" dirty="0">
              <a:solidFill>
                <a:srgbClr val="303C18"/>
              </a:solidFill>
              <a:latin typeface="Times New Roman" pitchFamily="18" charset="0"/>
              <a:cs typeface="Times New Roman" pitchFamily="18" charset="0"/>
            </a:endParaRPr>
          </a:p>
        </p:txBody>
      </p:sp>
      <p:sp>
        <p:nvSpPr>
          <p:cNvPr id="32" name="Скругленный прямоугольник 31"/>
          <p:cNvSpPr/>
          <p:nvPr/>
        </p:nvSpPr>
        <p:spPr>
          <a:xfrm>
            <a:off x="678879" y="5085185"/>
            <a:ext cx="8278688" cy="1076696"/>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endParaRPr lang="ru-RU" sz="1400" dirty="0" smtClean="0">
              <a:solidFill>
                <a:srgbClr val="303C18"/>
              </a:solidFill>
              <a:latin typeface="Times New Roman" pitchFamily="18" charset="0"/>
              <a:cs typeface="Times New Roman" pitchFamily="18" charset="0"/>
            </a:endParaRPr>
          </a:p>
          <a:p>
            <a:pPr>
              <a:defRPr/>
            </a:pPr>
            <a:r>
              <a:rPr lang="ru-RU" sz="1400" dirty="0" smtClean="0">
                <a:solidFill>
                  <a:srgbClr val="303C18"/>
                </a:solidFill>
                <a:latin typeface="Times New Roman" pitchFamily="18" charset="0"/>
                <a:cs typeface="Times New Roman" pitchFamily="18" charset="0"/>
              </a:rPr>
              <a:t>Обеспечение </a:t>
            </a:r>
            <a:r>
              <a:rPr lang="ru-RU" sz="1400" dirty="0">
                <a:solidFill>
                  <a:srgbClr val="303C18"/>
                </a:solidFill>
                <a:latin typeface="Times New Roman" pitchFamily="18" charset="0"/>
                <a:cs typeface="Times New Roman" pitchFamily="18" charset="0"/>
              </a:rPr>
              <a:t>сохранности и развития автомобильных дорог общего пользования местного значения (далее - автомобильные дороги), приведение 45,0 % автомобильных дорог к нормативным требованиям.</a:t>
            </a:r>
          </a:p>
          <a:p>
            <a:pPr>
              <a:defRPr/>
            </a:pPr>
            <a:r>
              <a:rPr lang="ru-RU" sz="1400" dirty="0" smtClean="0">
                <a:solidFill>
                  <a:srgbClr val="303C18"/>
                </a:solidFill>
                <a:latin typeface="Times New Roman" pitchFamily="18" charset="0"/>
                <a:cs typeface="Times New Roman" pitchFamily="18" charset="0"/>
              </a:rPr>
              <a:t>Повышение </a:t>
            </a:r>
            <a:r>
              <a:rPr lang="ru-RU" sz="1400" dirty="0">
                <a:solidFill>
                  <a:srgbClr val="303C18"/>
                </a:solidFill>
                <a:latin typeface="Times New Roman" pitchFamily="18" charset="0"/>
                <a:cs typeface="Times New Roman" pitchFamily="18" charset="0"/>
              </a:rPr>
              <a:t>безопасности дорожного движения на улицах города, сокращение количества лиц, пострадавших в результате дорожно-транспортных происшествий (далее - ДТП).</a:t>
            </a:r>
          </a:p>
          <a:p>
            <a:pPr>
              <a:defRPr/>
            </a:pPr>
            <a:endParaRPr lang="ru-RU" sz="1400" dirty="0">
              <a:solidFill>
                <a:srgbClr val="303C18"/>
              </a:solidFill>
              <a:latin typeface="Times New Roman" pitchFamily="18" charset="0"/>
              <a:cs typeface="Times New Roman" pitchFamily="18" charset="0"/>
            </a:endParaRPr>
          </a:p>
        </p:txBody>
      </p:sp>
      <p:pic>
        <p:nvPicPr>
          <p:cNvPr id="33" name="Picture 5" descr="P:\_Управление БЮДЖЕТНОЙ ПОЛИТИКИ\БЮДЖЕТ ДЛЯ ГРАЖДАН\iCAUPQZ8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15" y="5429832"/>
            <a:ext cx="428625"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48" y="2876908"/>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Скругленный прямоугольник 15"/>
          <p:cNvSpPr/>
          <p:nvPr/>
        </p:nvSpPr>
        <p:spPr>
          <a:xfrm>
            <a:off x="651270" y="3685574"/>
            <a:ext cx="8278688" cy="711401"/>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предупреждение </a:t>
            </a:r>
            <a:r>
              <a:rPr lang="ru-RU" sz="1400" dirty="0">
                <a:solidFill>
                  <a:srgbClr val="303C18"/>
                </a:solidFill>
                <a:latin typeface="Times New Roman" pitchFamily="18" charset="0"/>
                <a:cs typeface="Times New Roman" pitchFamily="18" charset="0"/>
              </a:rPr>
              <a:t>опасного поведения участников дорожного движения, совершенствование системы обучения населения, как участника дорожного движения, безопасному поведению на </a:t>
            </a:r>
            <a:r>
              <a:rPr lang="ru-RU" sz="1400" dirty="0" smtClean="0">
                <a:solidFill>
                  <a:srgbClr val="303C18"/>
                </a:solidFill>
                <a:latin typeface="Times New Roman" pitchFamily="18" charset="0"/>
                <a:cs typeface="Times New Roman" pitchFamily="18" charset="0"/>
              </a:rPr>
              <a:t>дорогах; формирование </a:t>
            </a:r>
            <a:r>
              <a:rPr lang="ru-RU" sz="1400" dirty="0">
                <a:solidFill>
                  <a:srgbClr val="303C18"/>
                </a:solidFill>
                <a:latin typeface="Times New Roman" pitchFamily="18" charset="0"/>
                <a:cs typeface="Times New Roman" pitchFamily="18" charset="0"/>
              </a:rPr>
              <a:t>общественного мнения по проблеме безопасности дорожного движения </a:t>
            </a:r>
          </a:p>
        </p:txBody>
      </p:sp>
      <p:pic>
        <p:nvPicPr>
          <p:cNvPr id="22" name="Picture 4" descr="http://mianstroy.ru/image/uslugi/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980728"/>
            <a:ext cx="2257596" cy="12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701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4056"/>
          </a:xfrm>
        </p:spPr>
        <p:txBody>
          <a:bodyPr>
            <a:normAutofit/>
          </a:bodyPr>
          <a:lstStyle/>
          <a:p>
            <a:r>
              <a:rPr lang="ru-RU" sz="1800" b="1" dirty="0">
                <a:solidFill>
                  <a:srgbClr val="00B050"/>
                </a:solidFill>
                <a:latin typeface="Times New Roman" pitchFamily="18" charset="0"/>
                <a:cs typeface="Times New Roman" pitchFamily="18" charset="0"/>
              </a:rPr>
              <a:t>ВЦП «Социальная поддержка населения городского округа город Рыбинск»</a:t>
            </a:r>
          </a:p>
        </p:txBody>
      </p:sp>
      <p:sp>
        <p:nvSpPr>
          <p:cNvPr id="9" name="Скругленный прямоугольник 8"/>
          <p:cNvSpPr/>
          <p:nvPr/>
        </p:nvSpPr>
        <p:spPr>
          <a:xfrm>
            <a:off x="627978" y="1785021"/>
            <a:ext cx="5836568" cy="347836"/>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предоставление </a:t>
            </a:r>
            <a:r>
              <a:rPr lang="ru-RU" sz="1400" dirty="0">
                <a:solidFill>
                  <a:srgbClr val="303C18"/>
                </a:solidFill>
                <a:latin typeface="Times New Roman" pitchFamily="18" charset="0"/>
                <a:cs typeface="Times New Roman" pitchFamily="18" charset="0"/>
              </a:rPr>
              <a:t>социальных выплат, пособий и компенсаций</a:t>
            </a:r>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869" y="1271152"/>
            <a:ext cx="3023878"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кругленный прямоугольник 12"/>
          <p:cNvSpPr/>
          <p:nvPr/>
        </p:nvSpPr>
        <p:spPr>
          <a:xfrm>
            <a:off x="627978" y="2280116"/>
            <a:ext cx="8289851" cy="371729"/>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социальное </a:t>
            </a:r>
            <a:r>
              <a:rPr lang="ru-RU" sz="1400" dirty="0">
                <a:solidFill>
                  <a:srgbClr val="303C18"/>
                </a:solidFill>
                <a:latin typeface="Times New Roman" pitchFamily="18" charset="0"/>
                <a:cs typeface="Times New Roman" pitchFamily="18" charset="0"/>
              </a:rPr>
              <a:t>обслуживание </a:t>
            </a:r>
            <a:r>
              <a:rPr lang="ru-RU" sz="1400" dirty="0" smtClean="0">
                <a:solidFill>
                  <a:srgbClr val="303C18"/>
                </a:solidFill>
                <a:latin typeface="Times New Roman" pitchFamily="18" charset="0"/>
                <a:cs typeface="Times New Roman" pitchFamily="18" charset="0"/>
              </a:rPr>
              <a:t>населения</a:t>
            </a:r>
            <a:endParaRPr lang="ru-RU" sz="1400" dirty="0">
              <a:solidFill>
                <a:srgbClr val="303C18"/>
              </a:solidFill>
              <a:latin typeface="Times New Roman" pitchFamily="18" charset="0"/>
              <a:cs typeface="Times New Roman" pitchFamily="18" charset="0"/>
            </a:endParaRPr>
          </a:p>
        </p:txBody>
      </p:sp>
      <p:sp>
        <p:nvSpPr>
          <p:cNvPr id="14" name="Скругленный прямоугольник 13"/>
          <p:cNvSpPr/>
          <p:nvPr/>
        </p:nvSpPr>
        <p:spPr>
          <a:xfrm>
            <a:off x="626951" y="2734015"/>
            <a:ext cx="8278688" cy="351361"/>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социальная </a:t>
            </a:r>
            <a:r>
              <a:rPr lang="ru-RU" sz="1400" dirty="0">
                <a:solidFill>
                  <a:srgbClr val="303C18"/>
                </a:solidFill>
                <a:latin typeface="Times New Roman" pitchFamily="18" charset="0"/>
                <a:cs typeface="Times New Roman" pitchFamily="18" charset="0"/>
              </a:rPr>
              <a:t>защита населения</a:t>
            </a:r>
          </a:p>
        </p:txBody>
      </p:sp>
      <p:pic>
        <p:nvPicPr>
          <p:cNvPr id="18"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95" y="1737480"/>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54" y="2234909"/>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48" y="3146649"/>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кругленный прямоугольник 30"/>
          <p:cNvSpPr/>
          <p:nvPr/>
        </p:nvSpPr>
        <p:spPr>
          <a:xfrm>
            <a:off x="2123728" y="4621113"/>
            <a:ext cx="5112568" cy="285750"/>
          </a:xfrm>
          <a:prstGeom prst="roundRect">
            <a:avLst/>
          </a:prstGeom>
          <a:solidFill>
            <a:schemeClr val="accent6">
              <a:lumMod val="60000"/>
              <a:lumOff val="40000"/>
            </a:schemeClr>
          </a:solidFill>
          <a:ln w="25400" cap="flat" cmpd="sng" algn="ctr">
            <a:solidFill>
              <a:schemeClr val="accent6">
                <a:lumMod val="75000"/>
              </a:schemeClr>
            </a:solidFill>
            <a:prstDash val="solid"/>
          </a:ln>
          <a:effectLst/>
        </p:spPr>
        <p:txBody>
          <a:bodyPr anchor="ctr"/>
          <a:lstStyle/>
          <a:p>
            <a:pPr algn="ctr">
              <a:defRPr/>
            </a:pPr>
            <a:r>
              <a:rPr lang="ru-RU" u="sng" kern="0" dirty="0" smtClean="0">
                <a:solidFill>
                  <a:srgbClr val="303C18"/>
                </a:solidFill>
                <a:latin typeface="Times New Roman" pitchFamily="18" charset="0"/>
                <a:cs typeface="Times New Roman" pitchFamily="18" charset="0"/>
              </a:rPr>
              <a:t>Цель </a:t>
            </a:r>
            <a:r>
              <a:rPr lang="ru-RU" u="sng" kern="0" dirty="0">
                <a:solidFill>
                  <a:srgbClr val="303C18"/>
                </a:solidFill>
                <a:latin typeface="Times New Roman" pitchFamily="18" charset="0"/>
                <a:cs typeface="Times New Roman" pitchFamily="18" charset="0"/>
              </a:rPr>
              <a:t>программы</a:t>
            </a:r>
            <a:r>
              <a:rPr lang="en-US" u="sng" kern="0" dirty="0">
                <a:solidFill>
                  <a:srgbClr val="303C18"/>
                </a:solidFill>
                <a:latin typeface="Times New Roman" pitchFamily="18" charset="0"/>
                <a:cs typeface="Times New Roman" pitchFamily="18" charset="0"/>
              </a:rPr>
              <a:t>:</a:t>
            </a:r>
            <a:endParaRPr lang="ru-RU" u="sng" kern="0" dirty="0">
              <a:solidFill>
                <a:srgbClr val="303C18"/>
              </a:solidFill>
              <a:latin typeface="Times New Roman" pitchFamily="18" charset="0"/>
              <a:cs typeface="Times New Roman" pitchFamily="18" charset="0"/>
            </a:endParaRPr>
          </a:p>
        </p:txBody>
      </p:sp>
      <p:sp>
        <p:nvSpPr>
          <p:cNvPr id="32" name="Скругленный прямоугольник 31"/>
          <p:cNvSpPr/>
          <p:nvPr/>
        </p:nvSpPr>
        <p:spPr>
          <a:xfrm>
            <a:off x="678879" y="5085184"/>
            <a:ext cx="8278688" cy="1368152"/>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Реализация </a:t>
            </a:r>
            <a:r>
              <a:rPr lang="ru-RU" sz="1400" dirty="0">
                <a:solidFill>
                  <a:srgbClr val="303C18"/>
                </a:solidFill>
                <a:latin typeface="Times New Roman" pitchFamily="18" charset="0"/>
                <a:cs typeface="Times New Roman" pitchFamily="18" charset="0"/>
              </a:rPr>
              <a:t>государственных полномочий в сфере социальной поддержки, социальной защиты и социального обслуживания населения, охраны труда, установленных федеральным и региональным законодательством; повышение качества жизни граждан города за счет реализации дополнительных мер социальной поддержки, установленных нормативными правовыми актами городского округа город </a:t>
            </a:r>
            <a:r>
              <a:rPr lang="ru-RU" sz="1400" dirty="0" smtClean="0">
                <a:solidFill>
                  <a:srgbClr val="303C18"/>
                </a:solidFill>
                <a:latin typeface="Times New Roman" pitchFamily="18" charset="0"/>
                <a:cs typeface="Times New Roman" pitchFamily="18" charset="0"/>
              </a:rPr>
              <a:t>Рыбинск.</a:t>
            </a:r>
            <a:endParaRPr lang="ru-RU" sz="1400" dirty="0">
              <a:solidFill>
                <a:srgbClr val="303C18"/>
              </a:solidFill>
              <a:latin typeface="Times New Roman" pitchFamily="18" charset="0"/>
              <a:cs typeface="Times New Roman" pitchFamily="18" charset="0"/>
            </a:endParaRPr>
          </a:p>
        </p:txBody>
      </p:sp>
      <p:pic>
        <p:nvPicPr>
          <p:cNvPr id="33" name="Picture 5" descr="P:\_Управление БЮДЖЕТНОЙ ПОЛИТИКИ\БЮДЖЕТ ДЛЯ ГРАЖДАН\iCAUPQZ8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56" y="5450952"/>
            <a:ext cx="428625"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56" y="2667698"/>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Скругленный прямоугольник 15"/>
          <p:cNvSpPr/>
          <p:nvPr/>
        </p:nvSpPr>
        <p:spPr>
          <a:xfrm>
            <a:off x="617781" y="3212976"/>
            <a:ext cx="8278688" cy="355701"/>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содействие </a:t>
            </a:r>
            <a:r>
              <a:rPr lang="ru-RU" sz="1400" dirty="0">
                <a:solidFill>
                  <a:srgbClr val="303C18"/>
                </a:solidFill>
                <a:latin typeface="Times New Roman" pitchFamily="18" charset="0"/>
                <a:cs typeface="Times New Roman" pitchFamily="18" charset="0"/>
              </a:rPr>
              <a:t>реализации прав граждан в сфере трудовой деятельности</a:t>
            </a:r>
          </a:p>
        </p:txBody>
      </p:sp>
      <p:pic>
        <p:nvPicPr>
          <p:cNvPr id="17"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81" y="3645024"/>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Скругленный прямоугольник 20"/>
          <p:cNvSpPr/>
          <p:nvPr/>
        </p:nvSpPr>
        <p:spPr>
          <a:xfrm>
            <a:off x="648960" y="3706259"/>
            <a:ext cx="8278688" cy="355701"/>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проведение </a:t>
            </a:r>
            <a:r>
              <a:rPr lang="ru-RU" sz="1400" dirty="0">
                <a:solidFill>
                  <a:srgbClr val="303C18"/>
                </a:solidFill>
                <a:latin typeface="Times New Roman" pitchFamily="18" charset="0"/>
                <a:cs typeface="Times New Roman" pitchFamily="18" charset="0"/>
              </a:rPr>
              <a:t>массовых мероприятий</a:t>
            </a:r>
          </a:p>
        </p:txBody>
      </p:sp>
      <p:pic>
        <p:nvPicPr>
          <p:cNvPr id="23" name="Picture 5" descr="P:\Социалк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5" y="943330"/>
            <a:ext cx="2232248" cy="12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947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4056"/>
          </a:xfrm>
        </p:spPr>
        <p:txBody>
          <a:bodyPr>
            <a:noAutofit/>
          </a:bodyPr>
          <a:lstStyle/>
          <a:p>
            <a:r>
              <a:rPr lang="ru-RU" sz="1800" b="1" dirty="0">
                <a:solidFill>
                  <a:srgbClr val="00B050"/>
                </a:solidFill>
                <a:latin typeface="Times New Roman" pitchFamily="18" charset="0"/>
                <a:cs typeface="Times New Roman" pitchFamily="18" charset="0"/>
              </a:rPr>
              <a:t>ВЦП Департамента жилищно-коммунального хозяйства, транспорта и связи </a:t>
            </a:r>
            <a:r>
              <a:rPr lang="ru-RU" sz="1800" b="1" dirty="0" smtClean="0">
                <a:solidFill>
                  <a:srgbClr val="00B050"/>
                </a:solidFill>
                <a:latin typeface="Times New Roman" pitchFamily="18" charset="0"/>
                <a:cs typeface="Times New Roman" pitchFamily="18" charset="0"/>
              </a:rPr>
              <a:t>     Администрации </a:t>
            </a:r>
            <a:r>
              <a:rPr lang="ru-RU" sz="1800" b="1" dirty="0">
                <a:solidFill>
                  <a:srgbClr val="00B050"/>
                </a:solidFill>
                <a:latin typeface="Times New Roman" pitchFamily="18" charset="0"/>
                <a:cs typeface="Times New Roman" pitchFamily="18" charset="0"/>
              </a:rPr>
              <a:t>городского округа город Рыбинск</a:t>
            </a:r>
          </a:p>
        </p:txBody>
      </p:sp>
      <p:sp>
        <p:nvSpPr>
          <p:cNvPr id="9" name="Скругленный прямоугольник 8"/>
          <p:cNvSpPr/>
          <p:nvPr/>
        </p:nvSpPr>
        <p:spPr>
          <a:xfrm>
            <a:off x="627978" y="2096282"/>
            <a:ext cx="5836568" cy="779884"/>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организация </a:t>
            </a:r>
            <a:r>
              <a:rPr lang="ru-RU" sz="1400" dirty="0">
                <a:solidFill>
                  <a:srgbClr val="303C18"/>
                </a:solidFill>
                <a:latin typeface="Times New Roman" pitchFamily="18" charset="0"/>
                <a:cs typeface="Times New Roman" pitchFamily="18" charset="0"/>
              </a:rPr>
              <a:t>транспортного обслуживания населения городского округа город Рыбинск; социальное обеспечение населения в части транспортного обслуживания</a:t>
            </a:r>
          </a:p>
        </p:txBody>
      </p:sp>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869" y="1271152"/>
            <a:ext cx="3023878"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кругленный прямоугольник 13"/>
          <p:cNvSpPr/>
          <p:nvPr/>
        </p:nvSpPr>
        <p:spPr>
          <a:xfrm>
            <a:off x="648960" y="2996952"/>
            <a:ext cx="8278688" cy="550969"/>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организация </a:t>
            </a:r>
            <a:r>
              <a:rPr lang="ru-RU" sz="1400" dirty="0">
                <a:solidFill>
                  <a:srgbClr val="303C18"/>
                </a:solidFill>
                <a:latin typeface="Times New Roman" pitchFamily="18" charset="0"/>
                <a:cs typeface="Times New Roman" pitchFamily="18" charset="0"/>
              </a:rPr>
              <a:t>содержания муниципального жилищного фонда; выполнение иных обязательств в сфере жилищно-коммунального хозяйства</a:t>
            </a:r>
          </a:p>
        </p:txBody>
      </p:sp>
      <p:pic>
        <p:nvPicPr>
          <p:cNvPr id="18"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94" y="2339067"/>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кругленный прямоугольник 30"/>
          <p:cNvSpPr/>
          <p:nvPr/>
        </p:nvSpPr>
        <p:spPr>
          <a:xfrm>
            <a:off x="2123728" y="4621113"/>
            <a:ext cx="5112568" cy="285750"/>
          </a:xfrm>
          <a:prstGeom prst="roundRect">
            <a:avLst/>
          </a:prstGeom>
          <a:solidFill>
            <a:schemeClr val="accent6">
              <a:lumMod val="60000"/>
              <a:lumOff val="40000"/>
            </a:schemeClr>
          </a:solidFill>
          <a:ln w="25400" cap="flat" cmpd="sng" algn="ctr">
            <a:solidFill>
              <a:schemeClr val="accent6">
                <a:lumMod val="75000"/>
              </a:schemeClr>
            </a:solidFill>
            <a:prstDash val="solid"/>
          </a:ln>
          <a:effectLst/>
        </p:spPr>
        <p:txBody>
          <a:bodyPr anchor="ctr"/>
          <a:lstStyle/>
          <a:p>
            <a:pPr algn="ctr">
              <a:defRPr/>
            </a:pPr>
            <a:r>
              <a:rPr lang="ru-RU" u="sng" kern="0" dirty="0" smtClean="0">
                <a:solidFill>
                  <a:srgbClr val="303C18"/>
                </a:solidFill>
                <a:latin typeface="Times New Roman" pitchFamily="18" charset="0"/>
                <a:cs typeface="Times New Roman" pitchFamily="18" charset="0"/>
              </a:rPr>
              <a:t>Цель </a:t>
            </a:r>
            <a:r>
              <a:rPr lang="ru-RU" u="sng" kern="0" dirty="0">
                <a:solidFill>
                  <a:srgbClr val="303C18"/>
                </a:solidFill>
                <a:latin typeface="Times New Roman" pitchFamily="18" charset="0"/>
                <a:cs typeface="Times New Roman" pitchFamily="18" charset="0"/>
              </a:rPr>
              <a:t>программы</a:t>
            </a:r>
            <a:r>
              <a:rPr lang="en-US" u="sng" kern="0" dirty="0">
                <a:solidFill>
                  <a:srgbClr val="303C18"/>
                </a:solidFill>
                <a:latin typeface="Times New Roman" pitchFamily="18" charset="0"/>
                <a:cs typeface="Times New Roman" pitchFamily="18" charset="0"/>
              </a:rPr>
              <a:t>:</a:t>
            </a:r>
            <a:endParaRPr lang="ru-RU" u="sng" kern="0" dirty="0">
              <a:solidFill>
                <a:srgbClr val="303C18"/>
              </a:solidFill>
              <a:latin typeface="Times New Roman" pitchFamily="18" charset="0"/>
              <a:cs typeface="Times New Roman" pitchFamily="18" charset="0"/>
            </a:endParaRPr>
          </a:p>
        </p:txBody>
      </p:sp>
      <p:sp>
        <p:nvSpPr>
          <p:cNvPr id="32" name="Скругленный прямоугольник 31"/>
          <p:cNvSpPr/>
          <p:nvPr/>
        </p:nvSpPr>
        <p:spPr>
          <a:xfrm>
            <a:off x="678879" y="5085184"/>
            <a:ext cx="8278688" cy="115212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a:solidFill>
                  <a:srgbClr val="303C18"/>
                </a:solidFill>
                <a:latin typeface="Times New Roman" pitchFamily="18" charset="0"/>
                <a:cs typeface="Times New Roman" pitchFamily="18" charset="0"/>
              </a:rPr>
              <a:t>Обеспечение выполнения установленных полномочий Департамента жилищно-коммунального хозяйства, транспорта и связи Администрации городского округа город Рыбинск в сфере жилищно-коммунального хозяйства, транспортного обслуживания населения и благоустройства городских территорий общего </a:t>
            </a:r>
            <a:r>
              <a:rPr lang="ru-RU" sz="1400" dirty="0" smtClean="0">
                <a:solidFill>
                  <a:srgbClr val="303C18"/>
                </a:solidFill>
                <a:latin typeface="Times New Roman" pitchFamily="18" charset="0"/>
                <a:cs typeface="Times New Roman" pitchFamily="18" charset="0"/>
              </a:rPr>
              <a:t>пользования.</a:t>
            </a:r>
            <a:endParaRPr lang="ru-RU" sz="1400" dirty="0">
              <a:solidFill>
                <a:srgbClr val="303C18"/>
              </a:solidFill>
              <a:latin typeface="Times New Roman" pitchFamily="18" charset="0"/>
              <a:cs typeface="Times New Roman" pitchFamily="18" charset="0"/>
            </a:endParaRPr>
          </a:p>
        </p:txBody>
      </p:sp>
      <p:pic>
        <p:nvPicPr>
          <p:cNvPr id="33" name="Picture 5" descr="P:\_Управление БЮДЖЕТНОЙ ПОЛИТИКИ\БЮДЖЕТ ДЛЯ ГРАЖДАН\iCAUPQZ8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17" y="5469259"/>
            <a:ext cx="428625"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80" y="3040754"/>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P:\_Управление БЮДЖЕТНОЙ ПОЛИТИКИ\БЮДЖЕТ ДЛЯ ГРАЖДАН\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81" y="3645024"/>
            <a:ext cx="428625" cy="4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Скругленный прямоугольник 20"/>
          <p:cNvSpPr/>
          <p:nvPr/>
        </p:nvSpPr>
        <p:spPr>
          <a:xfrm>
            <a:off x="648960" y="3706259"/>
            <a:ext cx="8278688" cy="355701"/>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ru-RU" sz="1400" dirty="0" smtClean="0">
                <a:solidFill>
                  <a:srgbClr val="303C18"/>
                </a:solidFill>
                <a:latin typeface="Times New Roman" pitchFamily="18" charset="0"/>
                <a:cs typeface="Times New Roman" pitchFamily="18" charset="0"/>
              </a:rPr>
              <a:t>благоустройство </a:t>
            </a:r>
            <a:r>
              <a:rPr lang="ru-RU" sz="1400" dirty="0">
                <a:solidFill>
                  <a:srgbClr val="303C18"/>
                </a:solidFill>
                <a:latin typeface="Times New Roman" pitchFamily="18" charset="0"/>
                <a:cs typeface="Times New Roman" pitchFamily="18" charset="0"/>
              </a:rPr>
              <a:t>и озеленение территорий городского округа город </a:t>
            </a:r>
            <a:r>
              <a:rPr lang="ru-RU" sz="1400" dirty="0" smtClean="0">
                <a:solidFill>
                  <a:srgbClr val="303C18"/>
                </a:solidFill>
                <a:latin typeface="Times New Roman" pitchFamily="18" charset="0"/>
                <a:cs typeface="Times New Roman" pitchFamily="18" charset="0"/>
              </a:rPr>
              <a:t>Рыбинск</a:t>
            </a:r>
            <a:endParaRPr lang="ru-RU" sz="1400" dirty="0">
              <a:solidFill>
                <a:srgbClr val="303C18"/>
              </a:solidFill>
              <a:latin typeface="Times New Roman" pitchFamily="18" charset="0"/>
              <a:cs typeface="Times New Roman" pitchFamily="18" charset="0"/>
            </a:endParaRPr>
          </a:p>
        </p:txBody>
      </p:sp>
      <p:pic>
        <p:nvPicPr>
          <p:cNvPr id="22" name="Picture 10" descr="Капитальный ремонт кровли многоэтажки">
            <a:hlinkClick r:id="rId5" tooltip="Капитальный ремонт кровли многоэтажки"/>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346188"/>
            <a:ext cx="2000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05" y="877668"/>
            <a:ext cx="1847527" cy="119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444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3891930" y="1252733"/>
            <a:ext cx="5000550" cy="3410706"/>
            <a:chOff x="3376748" y="1380836"/>
            <a:chExt cx="4694333" cy="1721588"/>
          </a:xfrm>
          <a:solidFill>
            <a:schemeClr val="accent1">
              <a:lumMod val="60000"/>
              <a:lumOff val="40000"/>
            </a:schemeClr>
          </a:solidFill>
        </p:grpSpPr>
        <p:sp>
          <p:nvSpPr>
            <p:cNvPr id="21" name="Блок-схема: альтернативный процесс 20"/>
            <p:cNvSpPr/>
            <p:nvPr/>
          </p:nvSpPr>
          <p:spPr bwMode="auto">
            <a:xfrm>
              <a:off x="3396421" y="1892131"/>
              <a:ext cx="4674660" cy="594890"/>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smtClean="0">
                  <a:ln w="1905"/>
                  <a:solidFill>
                    <a:prstClr val="black"/>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Проектирование городского кладбища и подъездной дороги, расположенного на территории Рыбинского муниципального района в районе д. Глушицы.</a:t>
              </a:r>
              <a:endParaRPr lang="ru-RU" sz="1600" dirty="0">
                <a:solidFill>
                  <a:prstClr val="black"/>
                </a:solidFill>
              </a:endParaRPr>
            </a:p>
          </p:txBody>
        </p:sp>
        <p:sp>
          <p:nvSpPr>
            <p:cNvPr id="17" name="Блок-схема: альтернативный процесс 16"/>
            <p:cNvSpPr/>
            <p:nvPr/>
          </p:nvSpPr>
          <p:spPr bwMode="auto">
            <a:xfrm>
              <a:off x="3376748" y="1380836"/>
              <a:ext cx="4640832" cy="4624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smtClean="0">
                  <a:solidFill>
                    <a:prstClr val="black"/>
                  </a:solidFill>
                  <a:latin typeface="Times New Roman" panose="02020603050405020304" pitchFamily="18" charset="0"/>
                  <a:cs typeface="Times New Roman" panose="02020603050405020304" pitchFamily="18" charset="0"/>
                </a:rPr>
                <a:t>Оптимизация системы теплоснабжения Зачеремушного района                                                   (</a:t>
              </a:r>
              <a:r>
                <a:rPr lang="ru-RU" sz="1600" b="1" dirty="0">
                  <a:solidFill>
                    <a:prstClr val="black"/>
                  </a:solidFill>
                  <a:latin typeface="Times New Roman" panose="02020603050405020304" pitchFamily="18" charset="0"/>
                  <a:cs typeface="Times New Roman" panose="02020603050405020304" pitchFamily="18" charset="0"/>
                </a:rPr>
                <a:t>в </a:t>
              </a:r>
              <a:r>
                <a:rPr lang="ru-RU" sz="1600" b="1" dirty="0" smtClean="0">
                  <a:solidFill>
                    <a:prstClr val="black"/>
                  </a:solidFill>
                  <a:latin typeface="Times New Roman" panose="02020603050405020304" pitchFamily="18" charset="0"/>
                  <a:cs typeface="Times New Roman" panose="02020603050405020304" pitchFamily="18" charset="0"/>
                </a:rPr>
                <a:t>т. ч</a:t>
              </a:r>
              <a:r>
                <a:rPr lang="ru-RU" sz="1600" b="1" dirty="0">
                  <a:solidFill>
                    <a:prstClr val="black"/>
                  </a:solidFill>
                  <a:latin typeface="Times New Roman" panose="02020603050405020304" pitchFamily="18" charset="0"/>
                  <a:cs typeface="Times New Roman" panose="02020603050405020304" pitchFamily="18" charset="0"/>
                </a:rPr>
                <a:t>. ОБ 12,8 млн. руб</a:t>
              </a:r>
              <a:r>
                <a:rPr lang="ru-RU" sz="1600" b="1" dirty="0" smtClean="0">
                  <a:solidFill>
                    <a:prstClr val="black"/>
                  </a:solidFill>
                  <a:latin typeface="Times New Roman" panose="02020603050405020304" pitchFamily="18" charset="0"/>
                  <a:cs typeface="Times New Roman" panose="02020603050405020304" pitchFamily="18" charset="0"/>
                </a:rPr>
                <a:t>.)</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13" name="Блок-схема: альтернативный процесс 12"/>
            <p:cNvSpPr/>
            <p:nvPr/>
          </p:nvSpPr>
          <p:spPr bwMode="auto">
            <a:xfrm>
              <a:off x="3442142" y="2563349"/>
              <a:ext cx="4628939" cy="539075"/>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smtClean="0">
                  <a:solidFill>
                    <a:prstClr val="black"/>
                  </a:solidFill>
                  <a:latin typeface="Times New Roman" panose="02020603050405020304" pitchFamily="18" charset="0"/>
                  <a:cs typeface="Times New Roman" panose="02020603050405020304" pitchFamily="18" charset="0"/>
                </a:rPr>
                <a:t>Берегоукрепление правого берега р.Волги от «Обелиска»  до Дворца спорта «Полет» этап 1 берегоукрепительные работы (устройство берегоукрепительного сооружения)</a:t>
              </a:r>
              <a:endParaRPr lang="ru-RU" sz="1600" b="1" dirty="0">
                <a:solidFill>
                  <a:prstClr val="black"/>
                </a:solidFill>
                <a:latin typeface="Times New Roman" panose="02020603050405020304" pitchFamily="18" charset="0"/>
                <a:cs typeface="Times New Roman" panose="02020603050405020304" pitchFamily="18" charset="0"/>
              </a:endParaRPr>
            </a:p>
          </p:txBody>
        </p:sp>
      </p:grpSp>
      <p:sp>
        <p:nvSpPr>
          <p:cNvPr id="47" name="Подзаголовок 2"/>
          <p:cNvSpPr txBox="1">
            <a:spLocks/>
          </p:cNvSpPr>
          <p:nvPr/>
        </p:nvSpPr>
        <p:spPr>
          <a:xfrm>
            <a:off x="1001758" y="688848"/>
            <a:ext cx="7197362" cy="496212"/>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4F81BD"/>
              </a:buClr>
              <a:buFont typeface="Arial" pitchFamily="34" charset="0"/>
              <a:buNone/>
              <a:defRPr/>
            </a:pPr>
            <a:r>
              <a:rPr lang="ru-RU" sz="1800" b="1" spc="50" dirty="0" smtClean="0">
                <a:ln w="13500">
                  <a:noFill/>
                  <a:prstDash val="solid"/>
                </a:ln>
                <a:solidFill>
                  <a:srgbClr val="00B050">
                    <a:alpha val="95000"/>
                  </a:srgb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Адресная инвестиционная программа города на 2017год</a:t>
            </a:r>
          </a:p>
        </p:txBody>
      </p:sp>
      <p:sp>
        <p:nvSpPr>
          <p:cNvPr id="41" name="Овал 40"/>
          <p:cNvSpPr/>
          <p:nvPr/>
        </p:nvSpPr>
        <p:spPr bwMode="auto">
          <a:xfrm>
            <a:off x="2522840" y="1579880"/>
            <a:ext cx="11144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25,6</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2318" y="1442720"/>
            <a:ext cx="264160" cy="369332"/>
          </a:xfrm>
          <a:prstGeom prst="rect">
            <a:avLst/>
          </a:prstGeom>
          <a:noFill/>
        </p:spPr>
        <p:txBody>
          <a:bodyPr wrap="square" rtlCol="0">
            <a:spAutoFit/>
          </a:bodyPr>
          <a:lstStyle/>
          <a:p>
            <a:endParaRPr lang="ru-RU" dirty="0">
              <a:solidFill>
                <a:prstClr val="black"/>
              </a:solidFill>
            </a:endParaRPr>
          </a:p>
        </p:txBody>
      </p:sp>
      <p:sp>
        <p:nvSpPr>
          <p:cNvPr id="28" name="Овал 27"/>
          <p:cNvSpPr/>
          <p:nvPr/>
        </p:nvSpPr>
        <p:spPr bwMode="auto">
          <a:xfrm>
            <a:off x="2522840" y="2702560"/>
            <a:ext cx="1165239"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4,0</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0" name="Овал 29"/>
          <p:cNvSpPr/>
          <p:nvPr/>
        </p:nvSpPr>
        <p:spPr bwMode="auto">
          <a:xfrm>
            <a:off x="2522841" y="3951647"/>
            <a:ext cx="1177360"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2,4</a:t>
            </a:r>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31" name="Овал 30"/>
          <p:cNvSpPr/>
          <p:nvPr/>
        </p:nvSpPr>
        <p:spPr bwMode="auto">
          <a:xfrm>
            <a:off x="2522842" y="5099360"/>
            <a:ext cx="1197680" cy="3556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prstClr val="white"/>
                </a:solidFill>
                <a:latin typeface="Times New Roman" panose="02020603050405020304" pitchFamily="18" charset="0"/>
                <a:cs typeface="Times New Roman" panose="02020603050405020304" pitchFamily="18" charset="0"/>
              </a:rPr>
              <a:t>70,5</a:t>
            </a:r>
            <a:endParaRPr lang="ru-RU" sz="1400" b="1" dirty="0">
              <a:solidFill>
                <a:prstClr val="white"/>
              </a:solidFill>
              <a:latin typeface="Times New Roman" panose="02020603050405020304" pitchFamily="18" charset="0"/>
              <a:cs typeface="Times New Roman" panose="02020603050405020304" pitchFamily="18" charset="0"/>
            </a:endParaRPr>
          </a:p>
        </p:txBody>
      </p:sp>
      <p:pic>
        <p:nvPicPr>
          <p:cNvPr id="19" name="Рисунок 18" descr="http://www.crystalfinishers.co.uk/site/wp-content/uploads/2013/07/home5-new.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98" y="1252733"/>
            <a:ext cx="1694180" cy="1012947"/>
          </a:xfrm>
          <a:prstGeom prst="rect">
            <a:avLst/>
          </a:prstGeom>
          <a:noFill/>
          <a:ln>
            <a:noFill/>
          </a:ln>
        </p:spPr>
      </p:pic>
      <p:pic>
        <p:nvPicPr>
          <p:cNvPr id="22" name="Рисунок 21" descr="http://iic.vologda-portal.ru/upload/iblock/1b2/92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23" y="2432143"/>
            <a:ext cx="1710054" cy="1012097"/>
          </a:xfrm>
          <a:prstGeom prst="rect">
            <a:avLst/>
          </a:prstGeom>
          <a:noFill/>
          <a:ln>
            <a:noFill/>
          </a:ln>
        </p:spPr>
      </p:pic>
      <p:pic>
        <p:nvPicPr>
          <p:cNvPr id="23" name="Рисунок 22" descr="http://www.ua.all.biz/img/ua/service_catalog/304396.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22" y="3612097"/>
            <a:ext cx="1710055" cy="1051342"/>
          </a:xfrm>
          <a:prstGeom prst="rect">
            <a:avLst/>
          </a:prstGeom>
          <a:noFill/>
          <a:ln>
            <a:noFill/>
          </a:ln>
        </p:spPr>
      </p:pic>
      <p:pic>
        <p:nvPicPr>
          <p:cNvPr id="24" name="Рисунок 23" descr="http://sportbest.net/_nw/133/3921691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98" y="4742180"/>
            <a:ext cx="1694180" cy="1063084"/>
          </a:xfrm>
          <a:prstGeom prst="rect">
            <a:avLst/>
          </a:prstGeom>
          <a:noFill/>
          <a:ln>
            <a:noFill/>
          </a:ln>
        </p:spPr>
      </p:pic>
      <p:sp>
        <p:nvSpPr>
          <p:cNvPr id="18" name="Блок-схема: альтернативный процесс 17"/>
          <p:cNvSpPr/>
          <p:nvPr/>
        </p:nvSpPr>
        <p:spPr bwMode="auto">
          <a:xfrm>
            <a:off x="3940739" y="4872820"/>
            <a:ext cx="4923888" cy="8086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smtClean="0">
                <a:solidFill>
                  <a:prstClr val="black"/>
                </a:solidFill>
                <a:latin typeface="Times New Roman" panose="02020603050405020304" pitchFamily="18" charset="0"/>
                <a:cs typeface="Times New Roman" panose="02020603050405020304" pitchFamily="18" charset="0"/>
              </a:rPr>
              <a:t>Строительство регионального центра по лыжным гонкам и биатлону д. </a:t>
            </a:r>
            <a:r>
              <a:rPr lang="ru-RU" sz="1600" b="1" dirty="0" err="1" smtClean="0">
                <a:solidFill>
                  <a:prstClr val="black"/>
                </a:solidFill>
                <a:latin typeface="Times New Roman" panose="02020603050405020304" pitchFamily="18" charset="0"/>
                <a:cs typeface="Times New Roman" panose="02020603050405020304" pitchFamily="18" charset="0"/>
              </a:rPr>
              <a:t>Дёмино</a:t>
            </a:r>
            <a:r>
              <a:rPr lang="ru-RU" sz="1600" b="1" dirty="0" smtClean="0">
                <a:solidFill>
                  <a:prstClr val="black"/>
                </a:solidFill>
                <a:latin typeface="Times New Roman" panose="02020603050405020304" pitchFamily="18" charset="0"/>
                <a:cs typeface="Times New Roman" panose="02020603050405020304" pitchFamily="18" charset="0"/>
              </a:rPr>
              <a:t>                                       (в т. ч. ОБ 56,4 млн. руб.)</a:t>
            </a:r>
          </a:p>
        </p:txBody>
      </p:sp>
      <p:sp>
        <p:nvSpPr>
          <p:cNvPr id="25" name="Скругленный прямоугольник 24"/>
          <p:cNvSpPr/>
          <p:nvPr/>
        </p:nvSpPr>
        <p:spPr>
          <a:xfrm>
            <a:off x="2522840" y="5875020"/>
            <a:ext cx="4188641" cy="627380"/>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prstClr val="black"/>
                </a:solidFill>
                <a:latin typeface="Times New Roman" panose="02020603050405020304" pitchFamily="18" charset="0"/>
                <a:cs typeface="Times New Roman" panose="02020603050405020304" pitchFamily="18" charset="0"/>
              </a:rPr>
              <a:t>Всего АИП   102,5  млн. руб., </a:t>
            </a:r>
          </a:p>
          <a:p>
            <a:pPr algn="ctr">
              <a:defRPr/>
            </a:pPr>
            <a:r>
              <a:rPr lang="ru-RU" b="1" dirty="0" smtClean="0">
                <a:solidFill>
                  <a:prstClr val="black"/>
                </a:solidFill>
                <a:latin typeface="Times New Roman" panose="02020603050405020304" pitchFamily="18" charset="0"/>
                <a:cs typeface="Times New Roman" panose="02020603050405020304" pitchFamily="18" charset="0"/>
              </a:rPr>
              <a:t>в т. ч. ОБ 69,2 млн. руб. </a:t>
            </a:r>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1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39496"/>
            <a:ext cx="9144000" cy="873280"/>
          </a:xfrm>
          <a:prstGeom prst="rect">
            <a:avLst/>
          </a:prstGeom>
          <a:solidFill>
            <a:schemeClr val="bg1"/>
          </a:solidFill>
          <a:ln>
            <a:noFill/>
          </a:ln>
          <a:effectLst/>
        </p:spPr>
        <p:txBody>
          <a:bodyPr lIns="0" tIns="0" rIns="0" bIns="0">
            <a:noAutofit/>
          </a:bodyPr>
          <a:lstStyle/>
          <a:p>
            <a:pPr algn="ctr">
              <a:spcAft>
                <a:spcPts val="210"/>
              </a:spcAft>
            </a:pPr>
            <a:r>
              <a:rPr lang="ru" sz="2400" b="1" spc="100" dirty="0" smtClean="0">
                <a:solidFill>
                  <a:srgbClr val="C00000"/>
                </a:solidFill>
                <a:latin typeface="Times New Roman" pitchFamily="18" charset="0"/>
                <a:cs typeface="Times New Roman" pitchFamily="18" charset="0"/>
              </a:rPr>
              <a:t>   </a:t>
            </a:r>
            <a:r>
              <a:rPr lang="ru" sz="2400" b="1" i="1" spc="100" dirty="0" smtClean="0">
                <a:solidFill>
                  <a:srgbClr val="4F81BD">
                    <a:lumMod val="75000"/>
                  </a:srgbClr>
                </a:solidFill>
                <a:latin typeface="Times New Roman" pitchFamily="18" charset="0"/>
                <a:cs typeface="Times New Roman" pitchFamily="18" charset="0"/>
              </a:rPr>
              <a:t>Расходы бюджета </a:t>
            </a:r>
            <a:r>
              <a:rPr lang="ru" sz="2400" b="1" i="1" spc="100" dirty="0">
                <a:solidFill>
                  <a:srgbClr val="4F81BD">
                    <a:lumMod val="75000"/>
                  </a:srgbClr>
                </a:solidFill>
                <a:latin typeface="Times New Roman" pitchFamily="18" charset="0"/>
                <a:cs typeface="Times New Roman" pitchFamily="18" charset="0"/>
              </a:rPr>
              <a:t>по основным </a:t>
            </a:r>
            <a:r>
              <a:rPr lang="ru" sz="2400" b="1" i="1" spc="100" dirty="0" smtClean="0">
                <a:solidFill>
                  <a:srgbClr val="4F81BD">
                    <a:lumMod val="75000"/>
                  </a:srgbClr>
                </a:solidFill>
                <a:latin typeface="Times New Roman" pitchFamily="18" charset="0"/>
                <a:cs typeface="Times New Roman" pitchFamily="18" charset="0"/>
              </a:rPr>
              <a:t>разделам </a:t>
            </a:r>
            <a:r>
              <a:rPr lang="ru" sz="1600" b="1" i="1" spc="100" dirty="0" smtClean="0">
                <a:solidFill>
                  <a:srgbClr val="4F81BD">
                    <a:lumMod val="75000"/>
                  </a:srgbClr>
                </a:solidFill>
                <a:latin typeface="Times New Roman" pitchFamily="18" charset="0"/>
                <a:cs typeface="Times New Roman" pitchFamily="18" charset="0"/>
              </a:rPr>
              <a:t>(тыс. руб.)                     </a:t>
            </a:r>
            <a:endParaRPr lang="ru" sz="1600" b="1" i="1" spc="100" dirty="0">
              <a:solidFill>
                <a:srgbClr val="4F81BD">
                  <a:lumMod val="75000"/>
                </a:srgbClr>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02068857"/>
              </p:ext>
            </p:extLst>
          </p:nvPr>
        </p:nvGraphicFramePr>
        <p:xfrm>
          <a:off x="35496" y="1052735"/>
          <a:ext cx="9073009" cy="5544618"/>
        </p:xfrm>
        <a:graphic>
          <a:graphicData uri="http://schemas.openxmlformats.org/drawingml/2006/table">
            <a:tbl>
              <a:tblPr/>
              <a:tblGrid>
                <a:gridCol w="5372403"/>
                <a:gridCol w="440200"/>
                <a:gridCol w="1086802"/>
                <a:gridCol w="1086802"/>
                <a:gridCol w="1086802"/>
              </a:tblGrid>
              <a:tr h="307353">
                <a:tc rowSpan="2">
                  <a:txBody>
                    <a:bodyPr/>
                    <a:lstStyle/>
                    <a:p>
                      <a:pPr marL="25400" indent="0" algn="ctr"/>
                      <a:r>
                        <a:rPr lang="ru" sz="1600" b="1" spc="100" dirty="0" smtClean="0">
                          <a:solidFill>
                            <a:schemeClr val="bg1"/>
                          </a:solidFill>
                          <a:latin typeface="Times New Roman" pitchFamily="18" charset="0"/>
                          <a:cs typeface="Times New Roman" pitchFamily="18" charset="0"/>
                        </a:rPr>
                        <a:t>НАИМЕНОВАНИЕ</a:t>
                      </a:r>
                      <a:endParaRPr lang="ru" sz="1600" b="1" spc="100" dirty="0">
                        <a:solidFill>
                          <a:schemeClr val="bg1"/>
                        </a:solidFill>
                        <a:latin typeface="Franklin Gothic Heavy"/>
                      </a:endParaRPr>
                    </a:p>
                  </a:txBody>
                  <a:tcPr marL="0" marR="0" marT="0" marB="0">
                    <a:solidFill>
                      <a:srgbClr val="00B050"/>
                    </a:solidFill>
                  </a:tcPr>
                </a:tc>
                <a:tc rowSpan="2">
                  <a:txBody>
                    <a:bodyPr/>
                    <a:lstStyle/>
                    <a:p>
                      <a:pPr marL="203200" indent="0"/>
                      <a:r>
                        <a:rPr lang="ru" sz="1600" b="1" spc="100" dirty="0" smtClean="0">
                          <a:solidFill>
                            <a:schemeClr val="bg1"/>
                          </a:solidFill>
                          <a:latin typeface="Times New Roman" pitchFamily="18" charset="0"/>
                          <a:cs typeface="Times New Roman" pitchFamily="18" charset="0"/>
                        </a:rPr>
                        <a:t>Рз</a:t>
                      </a:r>
                      <a:endParaRPr lang="ru" sz="1600" b="1" spc="100" dirty="0">
                        <a:solidFill>
                          <a:schemeClr val="bg1"/>
                        </a:solidFill>
                        <a:latin typeface="Times New Roman" pitchFamily="18" charset="0"/>
                        <a:cs typeface="Times New Roman" pitchFamily="18" charset="0"/>
                      </a:endParaRPr>
                    </a:p>
                  </a:txBody>
                  <a:tcPr marL="0" marR="0" marT="0" marB="0">
                    <a:solidFill>
                      <a:srgbClr val="00B050"/>
                    </a:solidFill>
                  </a:tcPr>
                </a:tc>
                <a:tc rowSpan="2">
                  <a:txBody>
                    <a:bodyPr/>
                    <a:lstStyle/>
                    <a:p>
                      <a:pPr marL="215900" marR="0" indent="0" algn="l" defTabSz="914400" rtl="0" eaLnBrk="1" fontAlgn="auto" latinLnBrk="0" hangingPunct="1">
                        <a:lnSpc>
                          <a:spcPct val="100000"/>
                        </a:lnSpc>
                        <a:spcBef>
                          <a:spcPts val="0"/>
                        </a:spcBef>
                        <a:spcAft>
                          <a:spcPts val="0"/>
                        </a:spcAft>
                        <a:buClrTx/>
                        <a:buSzTx/>
                        <a:buFontTx/>
                        <a:buNone/>
                        <a:tabLst/>
                        <a:defRPr/>
                      </a:pPr>
                      <a:r>
                        <a:rPr lang="ru" sz="1600" b="1" dirty="0" smtClean="0">
                          <a:solidFill>
                            <a:schemeClr val="bg1"/>
                          </a:solidFill>
                          <a:latin typeface="Times New Roman" pitchFamily="18" charset="0"/>
                          <a:cs typeface="Times New Roman" pitchFamily="18" charset="0"/>
                        </a:rPr>
                        <a:t>2017 год</a:t>
                      </a:r>
                      <a:endParaRPr lang="ru" sz="1600" b="1" dirty="0" smtClean="0">
                        <a:solidFill>
                          <a:schemeClr val="bg1"/>
                        </a:solidFill>
                        <a:latin typeface="Franklin Gothic Heavy"/>
                      </a:endParaRPr>
                    </a:p>
                    <a:p>
                      <a:pPr marL="215900" indent="0"/>
                      <a:endParaRPr lang="ru" sz="1600" b="1" dirty="0">
                        <a:solidFill>
                          <a:schemeClr val="bg1"/>
                        </a:solidFill>
                        <a:latin typeface="Franklin Gothic Heavy"/>
                      </a:endParaRPr>
                    </a:p>
                  </a:txBody>
                  <a:tcPr marL="0" marR="0" marT="0" marB="0">
                    <a:solidFill>
                      <a:srgbClr val="00B050"/>
                    </a:solidFill>
                  </a:tcPr>
                </a:tc>
                <a:tc gridSpan="2">
                  <a:txBody>
                    <a:bodyPr/>
                    <a:lstStyle/>
                    <a:p>
                      <a:pPr marL="203200" marR="0" lvl="0" indent="0" algn="l" defTabSz="914400" rtl="0" eaLnBrk="1" fontAlgn="auto" latinLnBrk="0" hangingPunct="1">
                        <a:lnSpc>
                          <a:spcPct val="100000"/>
                        </a:lnSpc>
                        <a:spcBef>
                          <a:spcPts val="0"/>
                        </a:spcBef>
                        <a:spcAft>
                          <a:spcPts val="0"/>
                        </a:spcAft>
                        <a:buClrTx/>
                        <a:buSzTx/>
                        <a:buFontTx/>
                        <a:buNone/>
                        <a:tabLst/>
                        <a:defRPr/>
                      </a:pPr>
                      <a:r>
                        <a:rPr kumimoji="0" lang="ru" sz="1600" b="1" i="0" u="none" strike="noStrike" kern="1200" cap="none" spc="100" normalizeH="0" baseline="0" noProof="0" dirty="0" smtClean="0">
                          <a:ln>
                            <a:noFill/>
                          </a:ln>
                          <a:solidFill>
                            <a:prstClr val="white"/>
                          </a:solidFill>
                          <a:effectLst/>
                          <a:uLnTx/>
                          <a:uFillTx/>
                          <a:latin typeface="Times New Roman" pitchFamily="18" charset="0"/>
                          <a:ea typeface="+mn-ea"/>
                          <a:cs typeface="Times New Roman" pitchFamily="18" charset="0"/>
                        </a:rPr>
                        <a:t>Плановый период</a:t>
                      </a:r>
                      <a:endParaRPr kumimoji="0" lang="ru" sz="1600" b="1" i="0" u="none" strike="noStrike" kern="1200" cap="none" spc="0" normalizeH="0" baseline="0" noProof="0" dirty="0" smtClean="0">
                        <a:ln>
                          <a:noFill/>
                        </a:ln>
                        <a:solidFill>
                          <a:prstClr val="white"/>
                        </a:solidFill>
                        <a:effectLst/>
                        <a:uLnTx/>
                        <a:uFillTx/>
                        <a:latin typeface="Franklin Gothic Heavy"/>
                        <a:ea typeface="+mn-ea"/>
                        <a:cs typeface="+mn-cs"/>
                      </a:endParaRPr>
                    </a:p>
                  </a:txBody>
                  <a:tcPr marL="0" marR="0" marT="0" marB="0">
                    <a:solidFill>
                      <a:srgbClr val="00B050"/>
                    </a:solidFill>
                  </a:tcPr>
                </a:tc>
                <a:tc hMerge="1">
                  <a:txBody>
                    <a:bodyPr/>
                    <a:lstStyle/>
                    <a:p>
                      <a:pPr marL="215900" marR="0" lvl="0" indent="0" algn="l" defTabSz="914400" rtl="0" eaLnBrk="1" fontAlgn="auto" latinLnBrk="0" hangingPunct="1">
                        <a:lnSpc>
                          <a:spcPct val="100000"/>
                        </a:lnSpc>
                        <a:spcBef>
                          <a:spcPts val="0"/>
                        </a:spcBef>
                        <a:spcAft>
                          <a:spcPts val="0"/>
                        </a:spcAft>
                        <a:buClrTx/>
                        <a:buSzTx/>
                        <a:buFontTx/>
                        <a:buNone/>
                        <a:tabLst/>
                        <a:defRPr/>
                      </a:pPr>
                      <a:endParaRPr kumimoji="0" lang="ru" sz="1600" b="1" i="0" u="none" strike="noStrike" kern="1200" cap="none" spc="0" normalizeH="0" baseline="0" noProof="0" dirty="0" smtClean="0">
                        <a:ln>
                          <a:noFill/>
                        </a:ln>
                        <a:solidFill>
                          <a:prstClr val="white"/>
                        </a:solidFill>
                        <a:effectLst/>
                        <a:uLnTx/>
                        <a:uFillTx/>
                        <a:latin typeface="Franklin Gothic Heavy"/>
                        <a:ea typeface="+mn-ea"/>
                        <a:cs typeface="+mn-cs"/>
                      </a:endParaRPr>
                    </a:p>
                  </a:txBody>
                  <a:tcPr marL="0" marR="0" marT="0" marB="0">
                    <a:solidFill>
                      <a:srgbClr val="00B050"/>
                    </a:solidFill>
                  </a:tcPr>
                </a:tc>
              </a:tr>
              <a:tr h="30735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15900" marR="0" lvl="0" indent="0" algn="l" defTabSz="914400" rtl="0" eaLnBrk="1" fontAlgn="auto" latinLnBrk="0" hangingPunct="1">
                        <a:lnSpc>
                          <a:spcPct val="100000"/>
                        </a:lnSpc>
                        <a:spcBef>
                          <a:spcPts val="0"/>
                        </a:spcBef>
                        <a:spcAft>
                          <a:spcPts val="0"/>
                        </a:spcAft>
                        <a:buClrTx/>
                        <a:buSzTx/>
                        <a:buFontTx/>
                        <a:buNone/>
                        <a:tabLst/>
                        <a:defRPr/>
                      </a:pPr>
                      <a:r>
                        <a:rPr kumimoji="0" lang="ru" sz="16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2018 год</a:t>
                      </a:r>
                      <a:endParaRPr kumimoji="0" lang="ru" sz="1600" b="1" i="0" u="none" strike="noStrike" kern="1200" cap="none" spc="0" normalizeH="0" baseline="0" noProof="0" dirty="0" smtClean="0">
                        <a:ln>
                          <a:noFill/>
                        </a:ln>
                        <a:solidFill>
                          <a:prstClr val="white"/>
                        </a:solidFill>
                        <a:effectLst/>
                        <a:uLnTx/>
                        <a:uFillTx/>
                        <a:latin typeface="Franklin Gothic Heavy"/>
                        <a:ea typeface="+mn-ea"/>
                        <a:cs typeface="+mn-cs"/>
                      </a:endParaRPr>
                    </a:p>
                  </a:txBody>
                  <a:tcPr marL="0" marR="0" marT="0" marB="0">
                    <a:solidFill>
                      <a:srgbClr val="00B050"/>
                    </a:solidFill>
                  </a:tcPr>
                </a:tc>
                <a:tc>
                  <a:txBody>
                    <a:bodyPr/>
                    <a:lstStyle/>
                    <a:p>
                      <a:pPr marL="215900" marR="0" lvl="0" indent="0" algn="l" defTabSz="914400" rtl="0" eaLnBrk="1" fontAlgn="auto" latinLnBrk="0" hangingPunct="1">
                        <a:lnSpc>
                          <a:spcPct val="100000"/>
                        </a:lnSpc>
                        <a:spcBef>
                          <a:spcPts val="0"/>
                        </a:spcBef>
                        <a:spcAft>
                          <a:spcPts val="0"/>
                        </a:spcAft>
                        <a:buClrTx/>
                        <a:buSzTx/>
                        <a:buFontTx/>
                        <a:buNone/>
                        <a:tabLst/>
                        <a:defRPr/>
                      </a:pPr>
                      <a:r>
                        <a:rPr kumimoji="0" lang="ru" sz="16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2019 год</a:t>
                      </a:r>
                      <a:endParaRPr kumimoji="0" lang="ru" sz="1600" b="1" i="0" u="none" strike="noStrike" kern="1200" cap="none" spc="0" normalizeH="0" baseline="0" noProof="0" dirty="0" smtClean="0">
                        <a:ln>
                          <a:noFill/>
                        </a:ln>
                        <a:solidFill>
                          <a:prstClr val="white"/>
                        </a:solidFill>
                        <a:effectLst/>
                        <a:uLnTx/>
                        <a:uFillTx/>
                        <a:latin typeface="Franklin Gothic Heavy"/>
                        <a:ea typeface="+mn-ea"/>
                        <a:cs typeface="+mn-cs"/>
                      </a:endParaRPr>
                    </a:p>
                  </a:txBody>
                  <a:tcPr marL="0" marR="0" marT="0" marB="0">
                    <a:solidFill>
                      <a:srgbClr val="00B050"/>
                    </a:solidFill>
                  </a:tcPr>
                </a:tc>
              </a:tr>
              <a:tr h="358748">
                <a:tc>
                  <a:txBody>
                    <a:bodyPr/>
                    <a:lstStyle/>
                    <a:p>
                      <a:pPr marL="50800" indent="0"/>
                      <a:r>
                        <a:rPr lang="ru" sz="1600" b="1" spc="100" dirty="0">
                          <a:solidFill>
                            <a:schemeClr val="bg1"/>
                          </a:solidFill>
                          <a:latin typeface="Times New Roman" pitchFamily="18" charset="0"/>
                          <a:cs typeface="Times New Roman" pitchFamily="18" charset="0"/>
                        </a:rPr>
                        <a:t>ВСЕГО</a:t>
                      </a:r>
                    </a:p>
                  </a:txBody>
                  <a:tcPr marL="0" marR="0" marT="0" marB="0">
                    <a:solidFill>
                      <a:srgbClr val="00B050"/>
                    </a:solidFill>
                  </a:tcPr>
                </a:tc>
                <a:tc>
                  <a:txBody>
                    <a:bodyPr/>
                    <a:lstStyle/>
                    <a:p>
                      <a:pPr algn="ctr"/>
                      <a:endParaRPr sz="1200" dirty="0">
                        <a:solidFill>
                          <a:schemeClr val="bg1"/>
                        </a:solidFill>
                      </a:endParaRPr>
                    </a:p>
                  </a:txBody>
                  <a:tcPr marL="0" marR="0" marT="0" marB="0">
                    <a:solidFill>
                      <a:srgbClr val="00B050"/>
                    </a:solidFill>
                  </a:tcPr>
                </a:tc>
                <a:tc>
                  <a:txBody>
                    <a:bodyPr/>
                    <a:lstStyle/>
                    <a:p>
                      <a:pPr algn="r" fontAlgn="b"/>
                      <a:r>
                        <a:rPr lang="ru-RU" sz="1400" b="1" i="0" u="none" strike="noStrike" dirty="0">
                          <a:solidFill>
                            <a:schemeClr val="bg1"/>
                          </a:solidFill>
                          <a:effectLst/>
                          <a:latin typeface="Times New Roman"/>
                        </a:rPr>
                        <a:t>4 415 </a:t>
                      </a:r>
                      <a:r>
                        <a:rPr lang="ru-RU" sz="1400" b="1" i="0" u="none" strike="noStrike" dirty="0" smtClean="0">
                          <a:solidFill>
                            <a:schemeClr val="bg1"/>
                          </a:solidFill>
                          <a:effectLst/>
                          <a:latin typeface="Times New Roman"/>
                        </a:rPr>
                        <a:t>154,3 </a:t>
                      </a:r>
                      <a:endParaRPr lang="ru-RU" sz="1400" b="1" i="0" u="none" strike="noStrike" dirty="0">
                        <a:solidFill>
                          <a:schemeClr val="bg1"/>
                        </a:solidFill>
                        <a:effectLst/>
                        <a:latin typeface="Times New Roman"/>
                      </a:endParaRPr>
                    </a:p>
                  </a:txBody>
                  <a:tcPr marL="7620" marR="7620" marT="7620" marB="0" anchor="b">
                    <a:solidFill>
                      <a:srgbClr val="00B050"/>
                    </a:solidFill>
                  </a:tcPr>
                </a:tc>
                <a:tc>
                  <a:txBody>
                    <a:bodyPr/>
                    <a:lstStyle/>
                    <a:p>
                      <a:pPr algn="r" fontAlgn="b"/>
                      <a:r>
                        <a:rPr lang="ru-RU" sz="1400" b="1" i="0" u="none" strike="noStrike" dirty="0">
                          <a:solidFill>
                            <a:schemeClr val="bg1"/>
                          </a:solidFill>
                          <a:effectLst/>
                          <a:latin typeface="Times New Roman"/>
                        </a:rPr>
                        <a:t>4 </a:t>
                      </a:r>
                      <a:r>
                        <a:rPr lang="ru-RU" sz="1400" b="1" i="0" u="none" strike="noStrike" dirty="0" smtClean="0">
                          <a:solidFill>
                            <a:schemeClr val="bg1"/>
                          </a:solidFill>
                          <a:effectLst/>
                          <a:latin typeface="Times New Roman"/>
                        </a:rPr>
                        <a:t>154 769,5</a:t>
                      </a:r>
                      <a:endParaRPr lang="ru-RU" sz="1400" b="1" i="0" u="none" strike="noStrike" dirty="0">
                        <a:solidFill>
                          <a:schemeClr val="bg1"/>
                        </a:solidFill>
                        <a:effectLst/>
                        <a:latin typeface="Times New Roman"/>
                      </a:endParaRPr>
                    </a:p>
                  </a:txBody>
                  <a:tcPr marL="7620" marR="7620" marT="7620" marB="0" anchor="b">
                    <a:solidFill>
                      <a:srgbClr val="00B050"/>
                    </a:solidFill>
                  </a:tcPr>
                </a:tc>
                <a:tc>
                  <a:txBody>
                    <a:bodyPr/>
                    <a:lstStyle/>
                    <a:p>
                      <a:pPr algn="r" fontAlgn="b"/>
                      <a:r>
                        <a:rPr lang="ru-RU" sz="1400" b="1" i="0" u="none" strike="noStrike" dirty="0">
                          <a:solidFill>
                            <a:schemeClr val="bg1"/>
                          </a:solidFill>
                          <a:effectLst/>
                          <a:latin typeface="Times New Roman"/>
                        </a:rPr>
                        <a:t>4 085 </a:t>
                      </a:r>
                      <a:r>
                        <a:rPr lang="ru-RU" sz="1400" b="1" i="0" u="none" strike="noStrike" dirty="0" smtClean="0">
                          <a:solidFill>
                            <a:schemeClr val="bg1"/>
                          </a:solidFill>
                          <a:effectLst/>
                          <a:latin typeface="Times New Roman"/>
                        </a:rPr>
                        <a:t>039,9</a:t>
                      </a:r>
                      <a:endParaRPr lang="ru-RU" sz="1400" b="1" i="0" u="none" strike="noStrike" dirty="0">
                        <a:solidFill>
                          <a:schemeClr val="bg1"/>
                        </a:solidFill>
                        <a:effectLst/>
                        <a:latin typeface="Times New Roman"/>
                      </a:endParaRPr>
                    </a:p>
                  </a:txBody>
                  <a:tcPr marL="7620" marR="7620" marT="7620" marB="0" anchor="b">
                    <a:solidFill>
                      <a:srgbClr val="00B050"/>
                    </a:solidFill>
                  </a:tcPr>
                </a:tc>
              </a:tr>
              <a:tr h="348784">
                <a:tc>
                  <a:txBody>
                    <a:bodyPr/>
                    <a:lstStyle/>
                    <a:p>
                      <a:pPr marL="50800" indent="0"/>
                      <a:r>
                        <a:rPr lang="ru" sz="1400" b="1" spc="50" dirty="0">
                          <a:latin typeface="Times New Roman" pitchFamily="18" charset="0"/>
                          <a:cs typeface="Times New Roman" pitchFamily="18" charset="0"/>
                        </a:rPr>
                        <a:t>ОБЩЕГОСУДАРСТВЕННЫЕ ВОПРОСЫ</a:t>
                      </a:r>
                    </a:p>
                  </a:txBody>
                  <a:tcPr marL="0" marR="0" marT="0" marB="0">
                    <a:solidFill>
                      <a:schemeClr val="accent3">
                        <a:lumMod val="60000"/>
                        <a:lumOff val="40000"/>
                      </a:schemeClr>
                    </a:solidFill>
                  </a:tcPr>
                </a:tc>
                <a:tc>
                  <a:txBody>
                    <a:bodyPr/>
                    <a:lstStyle/>
                    <a:p>
                      <a:pPr marL="203200" indent="0" algn="l"/>
                      <a:r>
                        <a:rPr lang="ru" sz="1400" b="1" spc="50" dirty="0">
                          <a:latin typeface="Times New Roman" pitchFamily="18" charset="0"/>
                          <a:cs typeface="Times New Roman" pitchFamily="18" charset="0"/>
                        </a:rPr>
                        <a:t>01</a:t>
                      </a:r>
                    </a:p>
                  </a:txBody>
                  <a:tcPr marL="0" marR="0" marT="0" marB="0">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205 </a:t>
                      </a:r>
                      <a:r>
                        <a:rPr lang="ru-RU" sz="1400" b="1" i="0" u="none" strike="noStrike" dirty="0" smtClean="0">
                          <a:solidFill>
                            <a:srgbClr val="000000"/>
                          </a:solidFill>
                          <a:effectLst/>
                          <a:latin typeface="Times New Roman"/>
                        </a:rPr>
                        <a:t>424,2 </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178 </a:t>
                      </a:r>
                      <a:r>
                        <a:rPr lang="ru-RU" sz="1400" b="1" i="0" u="none" strike="noStrike" dirty="0" smtClean="0">
                          <a:solidFill>
                            <a:srgbClr val="000000"/>
                          </a:solidFill>
                          <a:effectLst/>
                          <a:latin typeface="Times New Roman"/>
                        </a:rPr>
                        <a:t>028,1</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177 </a:t>
                      </a:r>
                      <a:r>
                        <a:rPr lang="ru-RU" sz="1400" b="1" i="0" u="none" strike="noStrike" dirty="0" smtClean="0">
                          <a:solidFill>
                            <a:srgbClr val="000000"/>
                          </a:solidFill>
                          <a:effectLst/>
                          <a:latin typeface="Times New Roman"/>
                        </a:rPr>
                        <a:t>934,1</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r>
              <a:tr h="335495">
                <a:tc>
                  <a:txBody>
                    <a:bodyPr/>
                    <a:lstStyle/>
                    <a:p>
                      <a:pPr marL="50800" indent="0"/>
                      <a:r>
                        <a:rPr lang="ru" sz="1400" b="1" spc="50" dirty="0">
                          <a:latin typeface="Times New Roman" pitchFamily="18" charset="0"/>
                          <a:cs typeface="Times New Roman" pitchFamily="18" charset="0"/>
                        </a:rPr>
                        <a:t>НАЦИОНАЛЬНАЯ ОБОРОНА</a:t>
                      </a:r>
                    </a:p>
                  </a:txBody>
                  <a:tcPr marL="0" marR="0" marT="0" marB="0">
                    <a:solidFill>
                      <a:schemeClr val="accent3">
                        <a:lumMod val="40000"/>
                        <a:lumOff val="60000"/>
                      </a:schemeClr>
                    </a:solidFill>
                  </a:tcPr>
                </a:tc>
                <a:tc>
                  <a:txBody>
                    <a:bodyPr/>
                    <a:lstStyle/>
                    <a:p>
                      <a:pPr marL="203200" indent="0" algn="l"/>
                      <a:r>
                        <a:rPr lang="ru" sz="1400" b="1" spc="50" dirty="0">
                          <a:latin typeface="Times New Roman" pitchFamily="18" charset="0"/>
                          <a:cs typeface="Times New Roman" pitchFamily="18" charset="0"/>
                        </a:rPr>
                        <a:t>02</a:t>
                      </a:r>
                    </a:p>
                  </a:txBody>
                  <a:tcPr marL="0" marR="0" marT="0" marB="0">
                    <a:solidFill>
                      <a:schemeClr val="accent3">
                        <a:lumMod val="40000"/>
                        <a:lumOff val="60000"/>
                      </a:schemeClr>
                    </a:solidFill>
                  </a:tcPr>
                </a:tc>
                <a:tc>
                  <a:txBody>
                    <a:bodyPr/>
                    <a:lstStyle/>
                    <a:p>
                      <a:pPr algn="r" fontAlgn="b"/>
                      <a:r>
                        <a:rPr lang="ru-RU" sz="1400" b="1" i="0" u="none" strike="noStrike" dirty="0" smtClean="0">
                          <a:solidFill>
                            <a:srgbClr val="000000"/>
                          </a:solidFill>
                          <a:effectLst/>
                          <a:latin typeface="Times New Roman"/>
                        </a:rPr>
                        <a:t>279,0 </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smtClean="0">
                          <a:solidFill>
                            <a:srgbClr val="000000"/>
                          </a:solidFill>
                          <a:effectLst/>
                          <a:latin typeface="Times New Roman"/>
                        </a:rPr>
                        <a:t>90,0</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smtClean="0">
                          <a:solidFill>
                            <a:srgbClr val="000000"/>
                          </a:solidFill>
                          <a:effectLst/>
                          <a:latin typeface="Times New Roman"/>
                        </a:rPr>
                        <a:t>90,0</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r>
              <a:tr h="620059">
                <a:tc>
                  <a:txBody>
                    <a:bodyPr/>
                    <a:lstStyle/>
                    <a:p>
                      <a:pPr marL="50800" indent="0"/>
                      <a:r>
                        <a:rPr lang="ru" sz="1400" b="1" spc="50" dirty="0">
                          <a:latin typeface="Times New Roman" pitchFamily="18" charset="0"/>
                          <a:cs typeface="Times New Roman" pitchFamily="18" charset="0"/>
                        </a:rPr>
                        <a:t>НАЦИОНАЛЬНАЯ БЕЗОПАСНОСТЬ И ПРАВООХРАНИТЕЛЬНАЯ ДЕЯТЕЛЬНОСТЬ</a:t>
                      </a:r>
                    </a:p>
                  </a:txBody>
                  <a:tcPr marL="0" marR="0" marT="0" marB="0">
                    <a:solidFill>
                      <a:schemeClr val="accent3">
                        <a:lumMod val="60000"/>
                        <a:lumOff val="40000"/>
                      </a:schemeClr>
                    </a:solidFill>
                  </a:tcPr>
                </a:tc>
                <a:tc>
                  <a:txBody>
                    <a:bodyPr/>
                    <a:lstStyle/>
                    <a:p>
                      <a:pPr marL="203200" indent="0" algn="l"/>
                      <a:r>
                        <a:rPr lang="ru" sz="1400" b="1" spc="50" dirty="0">
                          <a:latin typeface="Times New Roman" pitchFamily="18" charset="0"/>
                          <a:cs typeface="Times New Roman" pitchFamily="18" charset="0"/>
                        </a:rPr>
                        <a:t>03</a:t>
                      </a:r>
                    </a:p>
                  </a:txBody>
                  <a:tcPr marL="0" marR="0" marT="0" marB="0">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22 </a:t>
                      </a:r>
                      <a:r>
                        <a:rPr lang="ru-RU" sz="1400" b="1" i="0" u="none" strike="noStrike" dirty="0" smtClean="0">
                          <a:solidFill>
                            <a:srgbClr val="000000"/>
                          </a:solidFill>
                          <a:effectLst/>
                          <a:latin typeface="Times New Roman"/>
                        </a:rPr>
                        <a:t>280,0 </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22 </a:t>
                      </a:r>
                      <a:r>
                        <a:rPr lang="ru-RU" sz="1400" b="1" i="0" u="none" strike="noStrike" dirty="0" smtClean="0">
                          <a:solidFill>
                            <a:srgbClr val="000000"/>
                          </a:solidFill>
                          <a:effectLst/>
                          <a:latin typeface="Times New Roman"/>
                        </a:rPr>
                        <a:t>084,0</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22 </a:t>
                      </a:r>
                      <a:r>
                        <a:rPr lang="ru-RU" sz="1400" b="1" i="0" u="none" strike="noStrike" dirty="0" smtClean="0">
                          <a:solidFill>
                            <a:srgbClr val="000000"/>
                          </a:solidFill>
                          <a:effectLst/>
                          <a:latin typeface="Times New Roman"/>
                        </a:rPr>
                        <a:t>178,0</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r>
              <a:tr h="330845">
                <a:tc>
                  <a:txBody>
                    <a:bodyPr/>
                    <a:lstStyle/>
                    <a:p>
                      <a:pPr marL="50800" indent="0"/>
                      <a:r>
                        <a:rPr lang="ru" sz="1400" b="1" spc="50" dirty="0">
                          <a:latin typeface="Times New Roman" pitchFamily="18" charset="0"/>
                          <a:cs typeface="Times New Roman" pitchFamily="18" charset="0"/>
                        </a:rPr>
                        <a:t>НАЦИОНАЛЬНАЯ ЭКОНОМИКА</a:t>
                      </a:r>
                    </a:p>
                  </a:txBody>
                  <a:tcPr marL="0" marR="0" marT="0" marB="0">
                    <a:solidFill>
                      <a:schemeClr val="accent3">
                        <a:lumMod val="40000"/>
                        <a:lumOff val="60000"/>
                      </a:schemeClr>
                    </a:solidFill>
                  </a:tcPr>
                </a:tc>
                <a:tc>
                  <a:txBody>
                    <a:bodyPr/>
                    <a:lstStyle/>
                    <a:p>
                      <a:pPr marL="203200" indent="0" algn="l"/>
                      <a:r>
                        <a:rPr lang="ru" sz="1400" b="1" spc="50" dirty="0">
                          <a:latin typeface="Times New Roman" pitchFamily="18" charset="0"/>
                          <a:cs typeface="Times New Roman" pitchFamily="18" charset="0"/>
                        </a:rPr>
                        <a:t>04</a:t>
                      </a:r>
                    </a:p>
                  </a:txBody>
                  <a:tcPr marL="0" marR="0" marT="0" marB="0">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240 </a:t>
                      </a:r>
                      <a:r>
                        <a:rPr lang="ru-RU" sz="1400" b="1" i="0" u="none" strike="noStrike" dirty="0" smtClean="0">
                          <a:solidFill>
                            <a:srgbClr val="000000"/>
                          </a:solidFill>
                          <a:effectLst/>
                          <a:latin typeface="Times New Roman"/>
                        </a:rPr>
                        <a:t>895,8 </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202 </a:t>
                      </a:r>
                      <a:r>
                        <a:rPr lang="ru-RU" sz="1400" b="1" i="0" u="none" strike="noStrike" dirty="0" smtClean="0">
                          <a:solidFill>
                            <a:srgbClr val="000000"/>
                          </a:solidFill>
                          <a:effectLst/>
                          <a:latin typeface="Times New Roman"/>
                        </a:rPr>
                        <a:t>862,5</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182 </a:t>
                      </a:r>
                      <a:r>
                        <a:rPr lang="ru-RU" sz="1400" b="1" i="0" u="none" strike="noStrike" dirty="0" smtClean="0">
                          <a:solidFill>
                            <a:srgbClr val="000000"/>
                          </a:solidFill>
                          <a:effectLst/>
                          <a:latin typeface="Times New Roman"/>
                        </a:rPr>
                        <a:t>416,7</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r>
              <a:tr h="338818">
                <a:tc>
                  <a:txBody>
                    <a:bodyPr/>
                    <a:lstStyle/>
                    <a:p>
                      <a:pPr marL="50800" indent="0"/>
                      <a:r>
                        <a:rPr lang="ru" sz="1400" b="1" spc="50" dirty="0">
                          <a:latin typeface="Times New Roman" pitchFamily="18" charset="0"/>
                          <a:cs typeface="Times New Roman" pitchFamily="18" charset="0"/>
                        </a:rPr>
                        <a:t>ЖИЛИЩНО-КОММУНАЛЬНОЕ ХОЗЯЙСТВО</a:t>
                      </a:r>
                    </a:p>
                  </a:txBody>
                  <a:tcPr marL="0" marR="0" marT="0" marB="0">
                    <a:solidFill>
                      <a:schemeClr val="accent3">
                        <a:lumMod val="60000"/>
                        <a:lumOff val="40000"/>
                      </a:schemeClr>
                    </a:solidFill>
                  </a:tcPr>
                </a:tc>
                <a:tc>
                  <a:txBody>
                    <a:bodyPr/>
                    <a:lstStyle/>
                    <a:p>
                      <a:pPr marL="203200" indent="0" algn="l"/>
                      <a:r>
                        <a:rPr lang="ru" sz="1400" b="1" spc="50" dirty="0">
                          <a:latin typeface="Times New Roman" pitchFamily="18" charset="0"/>
                          <a:cs typeface="Times New Roman" pitchFamily="18" charset="0"/>
                        </a:rPr>
                        <a:t>05</a:t>
                      </a:r>
                    </a:p>
                  </a:txBody>
                  <a:tcPr marL="0" marR="0" marT="0" marB="0">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161 </a:t>
                      </a:r>
                      <a:r>
                        <a:rPr lang="ru-RU" sz="1400" b="1" i="0" u="none" strike="noStrike" dirty="0" smtClean="0">
                          <a:solidFill>
                            <a:srgbClr val="000000"/>
                          </a:solidFill>
                          <a:effectLst/>
                          <a:latin typeface="Times New Roman"/>
                        </a:rPr>
                        <a:t>513,2 </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160 </a:t>
                      </a:r>
                      <a:r>
                        <a:rPr lang="ru-RU" sz="1400" b="1" i="0" u="none" strike="noStrike" dirty="0" smtClean="0">
                          <a:solidFill>
                            <a:srgbClr val="000000"/>
                          </a:solidFill>
                          <a:effectLst/>
                          <a:latin typeface="Times New Roman"/>
                        </a:rPr>
                        <a:t>943,5</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130 </a:t>
                      </a:r>
                      <a:r>
                        <a:rPr lang="ru-RU" sz="1400" b="1" i="0" u="none" strike="noStrike" dirty="0" smtClean="0">
                          <a:solidFill>
                            <a:srgbClr val="000000"/>
                          </a:solidFill>
                          <a:effectLst/>
                          <a:latin typeface="Times New Roman"/>
                        </a:rPr>
                        <a:t>782,7</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r>
              <a:tr h="480325">
                <a:tc>
                  <a:txBody>
                    <a:bodyPr/>
                    <a:lstStyle/>
                    <a:p>
                      <a:pPr marL="50800" indent="0"/>
                      <a:r>
                        <a:rPr lang="ru" sz="1400" b="1" spc="50" dirty="0">
                          <a:latin typeface="Times New Roman" pitchFamily="18" charset="0"/>
                          <a:cs typeface="Times New Roman" pitchFamily="18" charset="0"/>
                        </a:rPr>
                        <a:t>ОБРАЗОВАНИЕ</a:t>
                      </a:r>
                    </a:p>
                  </a:txBody>
                  <a:tcPr marL="0" marR="0" marT="0" marB="0">
                    <a:solidFill>
                      <a:schemeClr val="accent3">
                        <a:lumMod val="60000"/>
                        <a:lumOff val="40000"/>
                      </a:schemeClr>
                    </a:solidFill>
                  </a:tcPr>
                </a:tc>
                <a:tc>
                  <a:txBody>
                    <a:bodyPr/>
                    <a:lstStyle/>
                    <a:p>
                      <a:pPr marL="203200" indent="0" algn="l"/>
                      <a:r>
                        <a:rPr lang="ru" sz="1400" b="1" spc="50" dirty="0">
                          <a:latin typeface="Times New Roman" pitchFamily="18" charset="0"/>
                          <a:cs typeface="Times New Roman" pitchFamily="18" charset="0"/>
                        </a:rPr>
                        <a:t>07</a:t>
                      </a:r>
                    </a:p>
                  </a:txBody>
                  <a:tcPr marL="0" marR="0" marT="0" marB="0">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2 004 </a:t>
                      </a:r>
                      <a:r>
                        <a:rPr lang="ru-RU" sz="1400" b="1" i="0" u="none" strike="noStrike" dirty="0" smtClean="0">
                          <a:solidFill>
                            <a:srgbClr val="000000"/>
                          </a:solidFill>
                          <a:effectLst/>
                          <a:latin typeface="Times New Roman"/>
                        </a:rPr>
                        <a:t>251,3 </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1 850 </a:t>
                      </a:r>
                      <a:r>
                        <a:rPr lang="ru-RU" sz="1400" b="1" i="0" u="none" strike="noStrike" dirty="0" smtClean="0">
                          <a:solidFill>
                            <a:srgbClr val="000000"/>
                          </a:solidFill>
                          <a:effectLst/>
                          <a:latin typeface="Times New Roman"/>
                        </a:rPr>
                        <a:t>672,6</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1 900 </a:t>
                      </a:r>
                      <a:r>
                        <a:rPr lang="ru-RU" sz="1400" b="1" i="0" u="none" strike="noStrike" dirty="0" smtClean="0">
                          <a:solidFill>
                            <a:srgbClr val="000000"/>
                          </a:solidFill>
                          <a:effectLst/>
                          <a:latin typeface="Times New Roman"/>
                        </a:rPr>
                        <a:t>346,6</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r>
              <a:tr h="338818">
                <a:tc>
                  <a:txBody>
                    <a:bodyPr/>
                    <a:lstStyle/>
                    <a:p>
                      <a:pPr marL="50800" indent="0"/>
                      <a:r>
                        <a:rPr lang="ru" sz="1400" b="1" spc="50" dirty="0">
                          <a:latin typeface="Times New Roman" pitchFamily="18" charset="0"/>
                          <a:cs typeface="Times New Roman" pitchFamily="18" charset="0"/>
                        </a:rPr>
                        <a:t>КУЛЬТУРА, КИНЕМАТОГРАФИЯ</a:t>
                      </a:r>
                    </a:p>
                  </a:txBody>
                  <a:tcPr marL="0" marR="0" marT="0" marB="0">
                    <a:solidFill>
                      <a:schemeClr val="accent3">
                        <a:lumMod val="40000"/>
                        <a:lumOff val="60000"/>
                      </a:schemeClr>
                    </a:solidFill>
                  </a:tcPr>
                </a:tc>
                <a:tc>
                  <a:txBody>
                    <a:bodyPr/>
                    <a:lstStyle/>
                    <a:p>
                      <a:pPr marL="203200" indent="0" algn="l"/>
                      <a:r>
                        <a:rPr lang="ru" sz="1400" b="1" spc="50" dirty="0">
                          <a:latin typeface="Times New Roman" pitchFamily="18" charset="0"/>
                          <a:cs typeface="Times New Roman" pitchFamily="18" charset="0"/>
                        </a:rPr>
                        <a:t>08</a:t>
                      </a:r>
                    </a:p>
                  </a:txBody>
                  <a:tcPr marL="0" marR="0" marT="0" marB="0">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138 </a:t>
                      </a:r>
                      <a:r>
                        <a:rPr lang="ru-RU" sz="1400" b="1" i="0" u="none" strike="noStrike" dirty="0" smtClean="0">
                          <a:solidFill>
                            <a:srgbClr val="000000"/>
                          </a:solidFill>
                          <a:effectLst/>
                          <a:latin typeface="Times New Roman"/>
                        </a:rPr>
                        <a:t>033,1 </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125 </a:t>
                      </a:r>
                      <a:r>
                        <a:rPr lang="ru-RU" sz="1400" b="1" i="0" u="none" strike="noStrike" dirty="0" smtClean="0">
                          <a:solidFill>
                            <a:srgbClr val="000000"/>
                          </a:solidFill>
                          <a:effectLst/>
                          <a:latin typeface="Times New Roman"/>
                        </a:rPr>
                        <a:t>063,1</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125 </a:t>
                      </a:r>
                      <a:r>
                        <a:rPr lang="ru-RU" sz="1400" b="1" i="0" u="none" strike="noStrike" dirty="0" smtClean="0">
                          <a:solidFill>
                            <a:srgbClr val="000000"/>
                          </a:solidFill>
                          <a:effectLst/>
                          <a:latin typeface="Times New Roman"/>
                        </a:rPr>
                        <a:t>063,1</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r>
              <a:tr h="480325">
                <a:tc>
                  <a:txBody>
                    <a:bodyPr/>
                    <a:lstStyle/>
                    <a:p>
                      <a:pPr marL="50800" indent="0"/>
                      <a:r>
                        <a:rPr lang="ru" sz="1400" b="1" spc="50" dirty="0">
                          <a:latin typeface="Times New Roman" pitchFamily="18" charset="0"/>
                          <a:cs typeface="Times New Roman" pitchFamily="18" charset="0"/>
                        </a:rPr>
                        <a:t>СОЦИАЛЬНАЯ ПОЛИТИКА</a:t>
                      </a:r>
                    </a:p>
                  </a:txBody>
                  <a:tcPr marL="0" marR="0" marT="0" marB="0">
                    <a:solidFill>
                      <a:schemeClr val="accent3">
                        <a:lumMod val="60000"/>
                        <a:lumOff val="40000"/>
                      </a:schemeClr>
                    </a:solidFill>
                  </a:tcPr>
                </a:tc>
                <a:tc>
                  <a:txBody>
                    <a:bodyPr/>
                    <a:lstStyle/>
                    <a:p>
                      <a:pPr marL="203200" indent="0" algn="l"/>
                      <a:r>
                        <a:rPr lang="ru" sz="1400" b="1" spc="50" dirty="0">
                          <a:latin typeface="Times New Roman" pitchFamily="18" charset="0"/>
                          <a:cs typeface="Times New Roman" pitchFamily="18" charset="0"/>
                        </a:rPr>
                        <a:t>10</a:t>
                      </a:r>
                    </a:p>
                  </a:txBody>
                  <a:tcPr marL="0" marR="0" marT="0" marB="0">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1 139 </a:t>
                      </a:r>
                      <a:r>
                        <a:rPr lang="ru-RU" sz="1400" b="1" i="0" u="none" strike="noStrike" dirty="0" smtClean="0">
                          <a:solidFill>
                            <a:srgbClr val="000000"/>
                          </a:solidFill>
                          <a:effectLst/>
                          <a:latin typeface="Times New Roman"/>
                        </a:rPr>
                        <a:t>239,8 </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1 130 </a:t>
                      </a:r>
                      <a:r>
                        <a:rPr lang="ru-RU" sz="1400" b="1" i="0" u="none" strike="noStrike" dirty="0" smtClean="0">
                          <a:solidFill>
                            <a:srgbClr val="000000"/>
                          </a:solidFill>
                          <a:effectLst/>
                          <a:latin typeface="Times New Roman"/>
                        </a:rPr>
                        <a:t>978,3</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1 131 </a:t>
                      </a:r>
                      <a:r>
                        <a:rPr lang="ru-RU" sz="1400" b="1" i="0" u="none" strike="noStrike" dirty="0" smtClean="0">
                          <a:solidFill>
                            <a:srgbClr val="000000"/>
                          </a:solidFill>
                          <a:effectLst/>
                          <a:latin typeface="Times New Roman"/>
                        </a:rPr>
                        <a:t>691,3</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r>
              <a:tr h="338818">
                <a:tc>
                  <a:txBody>
                    <a:bodyPr/>
                    <a:lstStyle/>
                    <a:p>
                      <a:pPr marL="50800" indent="0"/>
                      <a:r>
                        <a:rPr lang="ru" sz="1400" b="1" spc="50" dirty="0">
                          <a:latin typeface="Times New Roman" pitchFamily="18" charset="0"/>
                          <a:cs typeface="Times New Roman" pitchFamily="18" charset="0"/>
                        </a:rPr>
                        <a:t>ФИЗИЧЕСКАЯ КУЛЬТУРА И СПОРТ</a:t>
                      </a:r>
                    </a:p>
                  </a:txBody>
                  <a:tcPr marL="0" marR="0" marT="0" marB="0">
                    <a:solidFill>
                      <a:schemeClr val="accent3">
                        <a:lumMod val="40000"/>
                        <a:lumOff val="60000"/>
                      </a:schemeClr>
                    </a:solidFill>
                  </a:tcPr>
                </a:tc>
                <a:tc>
                  <a:txBody>
                    <a:bodyPr/>
                    <a:lstStyle/>
                    <a:p>
                      <a:pPr marL="203200" indent="0" algn="l"/>
                      <a:r>
                        <a:rPr lang="ru" sz="1400" b="1" spc="50" dirty="0">
                          <a:latin typeface="Times New Roman" pitchFamily="18" charset="0"/>
                          <a:cs typeface="Times New Roman" pitchFamily="18" charset="0"/>
                        </a:rPr>
                        <a:t>11</a:t>
                      </a:r>
                    </a:p>
                  </a:txBody>
                  <a:tcPr marL="0" marR="0" marT="0" marB="0">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315 </a:t>
                      </a:r>
                      <a:r>
                        <a:rPr lang="ru-RU" sz="1400" b="1" i="0" u="none" strike="noStrike" dirty="0" smtClean="0">
                          <a:solidFill>
                            <a:srgbClr val="000000"/>
                          </a:solidFill>
                          <a:effectLst/>
                          <a:latin typeface="Times New Roman"/>
                        </a:rPr>
                        <a:t>207,9 </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280 </a:t>
                      </a:r>
                      <a:r>
                        <a:rPr lang="ru-RU" sz="1400" b="1" i="0" u="none" strike="noStrike" dirty="0" smtClean="0">
                          <a:solidFill>
                            <a:srgbClr val="000000"/>
                          </a:solidFill>
                          <a:effectLst/>
                          <a:latin typeface="Times New Roman"/>
                        </a:rPr>
                        <a:t>047,4</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209 </a:t>
                      </a:r>
                      <a:r>
                        <a:rPr lang="ru-RU" sz="1400" b="1" i="0" u="none" strike="noStrike" dirty="0" smtClean="0">
                          <a:solidFill>
                            <a:srgbClr val="000000"/>
                          </a:solidFill>
                          <a:effectLst/>
                          <a:latin typeface="Times New Roman"/>
                        </a:rPr>
                        <a:t>537,4</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r>
              <a:tr h="338818">
                <a:tc>
                  <a:txBody>
                    <a:bodyPr/>
                    <a:lstStyle/>
                    <a:p>
                      <a:pPr marL="50800" indent="0"/>
                      <a:r>
                        <a:rPr lang="ru" sz="1400" b="1" spc="50" dirty="0">
                          <a:latin typeface="Times New Roman" pitchFamily="18" charset="0"/>
                          <a:cs typeface="Times New Roman" pitchFamily="18" charset="0"/>
                        </a:rPr>
                        <a:t>СРЕДСТВА МАССОВОЙ ИНФОРМАЦИИ</a:t>
                      </a:r>
                    </a:p>
                  </a:txBody>
                  <a:tcPr marL="0" marR="0" marT="0" marB="0">
                    <a:solidFill>
                      <a:schemeClr val="accent3">
                        <a:lumMod val="60000"/>
                        <a:lumOff val="40000"/>
                      </a:schemeClr>
                    </a:solidFill>
                  </a:tcPr>
                </a:tc>
                <a:tc>
                  <a:txBody>
                    <a:bodyPr/>
                    <a:lstStyle/>
                    <a:p>
                      <a:pPr marL="203200" indent="0" algn="l"/>
                      <a:r>
                        <a:rPr lang="ru" sz="1400" b="1" spc="50" dirty="0">
                          <a:latin typeface="Times New Roman" pitchFamily="18" charset="0"/>
                          <a:cs typeface="Times New Roman" pitchFamily="18" charset="0"/>
                        </a:rPr>
                        <a:t>12</a:t>
                      </a:r>
                    </a:p>
                  </a:txBody>
                  <a:tcPr marL="0" marR="0" marT="0" marB="0">
                    <a:solidFill>
                      <a:schemeClr val="accent3">
                        <a:lumMod val="60000"/>
                        <a:lumOff val="40000"/>
                      </a:schemeClr>
                    </a:solidFill>
                  </a:tcPr>
                </a:tc>
                <a:tc>
                  <a:txBody>
                    <a:bodyPr/>
                    <a:lstStyle/>
                    <a:p>
                      <a:pPr algn="r" fontAlgn="b"/>
                      <a:r>
                        <a:rPr lang="ru-RU" sz="1400" b="1" i="0" u="none" strike="noStrike" dirty="0">
                          <a:solidFill>
                            <a:srgbClr val="000000"/>
                          </a:solidFill>
                          <a:effectLst/>
                          <a:latin typeface="Times New Roman"/>
                        </a:rPr>
                        <a:t>2 </a:t>
                      </a:r>
                      <a:r>
                        <a:rPr lang="ru-RU" sz="1400" b="1" i="0" u="none" strike="noStrike" dirty="0" smtClean="0">
                          <a:solidFill>
                            <a:srgbClr val="000000"/>
                          </a:solidFill>
                          <a:effectLst/>
                          <a:latin typeface="Times New Roman"/>
                        </a:rPr>
                        <a:t>800,0 </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smtClean="0">
                          <a:solidFill>
                            <a:srgbClr val="000000"/>
                          </a:solidFill>
                          <a:effectLst/>
                          <a:latin typeface="Times New Roman"/>
                        </a:rPr>
                        <a:t>0</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c>
                  <a:txBody>
                    <a:bodyPr/>
                    <a:lstStyle/>
                    <a:p>
                      <a:pPr algn="r" fontAlgn="b"/>
                      <a:r>
                        <a:rPr lang="ru-RU" sz="1400" b="1" i="0" u="none" strike="noStrike" dirty="0" smtClean="0">
                          <a:solidFill>
                            <a:srgbClr val="000000"/>
                          </a:solidFill>
                          <a:effectLst/>
                          <a:latin typeface="Times New Roman"/>
                        </a:rPr>
                        <a:t>0</a:t>
                      </a:r>
                      <a:endParaRPr lang="ru-RU" sz="1400" b="1" i="0" u="none" strike="noStrike" dirty="0">
                        <a:solidFill>
                          <a:srgbClr val="000000"/>
                        </a:solidFill>
                        <a:effectLst/>
                        <a:latin typeface="Times New Roman"/>
                      </a:endParaRPr>
                    </a:p>
                  </a:txBody>
                  <a:tcPr marL="7620" marR="7620" marT="7620" marB="0" anchor="b">
                    <a:solidFill>
                      <a:schemeClr val="accent3">
                        <a:lumMod val="60000"/>
                        <a:lumOff val="40000"/>
                      </a:schemeClr>
                    </a:solidFill>
                  </a:tcPr>
                </a:tc>
              </a:tr>
              <a:tr h="620059">
                <a:tc>
                  <a:txBody>
                    <a:bodyPr/>
                    <a:lstStyle/>
                    <a:p>
                      <a:pPr marL="50800" indent="0"/>
                      <a:r>
                        <a:rPr lang="ru" sz="1400" b="1" spc="50" dirty="0">
                          <a:latin typeface="Times New Roman" pitchFamily="18" charset="0"/>
                          <a:cs typeface="Times New Roman" pitchFamily="18" charset="0"/>
                        </a:rPr>
                        <a:t>ОБСЛУЖИВАНИЕ ГОСУДАРСТВЕННОГО И МУНИЦИПАЛЬНОГО ДОЛГА</a:t>
                      </a:r>
                    </a:p>
                  </a:txBody>
                  <a:tcPr marL="0" marR="0" marT="0" marB="0">
                    <a:solidFill>
                      <a:schemeClr val="accent3">
                        <a:lumMod val="40000"/>
                        <a:lumOff val="60000"/>
                      </a:schemeClr>
                    </a:solidFill>
                  </a:tcPr>
                </a:tc>
                <a:tc>
                  <a:txBody>
                    <a:bodyPr/>
                    <a:lstStyle/>
                    <a:p>
                      <a:pPr marL="203200" indent="0" algn="l"/>
                      <a:r>
                        <a:rPr lang="ru" sz="1400" b="1" spc="50" dirty="0">
                          <a:latin typeface="Times New Roman" pitchFamily="18" charset="0"/>
                          <a:cs typeface="Times New Roman" pitchFamily="18" charset="0"/>
                        </a:rPr>
                        <a:t>13</a:t>
                      </a:r>
                    </a:p>
                  </a:txBody>
                  <a:tcPr marL="0" marR="0" marT="0" marB="0">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185 </a:t>
                      </a:r>
                      <a:r>
                        <a:rPr lang="ru-RU" sz="1400" b="1" i="0" u="none" strike="noStrike" dirty="0" smtClean="0">
                          <a:solidFill>
                            <a:srgbClr val="000000"/>
                          </a:solidFill>
                          <a:effectLst/>
                          <a:latin typeface="Times New Roman"/>
                        </a:rPr>
                        <a:t>230,0 </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204 </a:t>
                      </a:r>
                      <a:r>
                        <a:rPr lang="ru-RU" sz="1400" b="1" i="0" u="none" strike="noStrike" dirty="0" smtClean="0">
                          <a:solidFill>
                            <a:srgbClr val="000000"/>
                          </a:solidFill>
                          <a:effectLst/>
                          <a:latin typeface="Times New Roman"/>
                        </a:rPr>
                        <a:t>000,0</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c>
                  <a:txBody>
                    <a:bodyPr/>
                    <a:lstStyle/>
                    <a:p>
                      <a:pPr algn="r" fontAlgn="b"/>
                      <a:r>
                        <a:rPr lang="ru-RU" sz="1400" b="1" i="0" u="none" strike="noStrike" dirty="0">
                          <a:solidFill>
                            <a:srgbClr val="000000"/>
                          </a:solidFill>
                          <a:effectLst/>
                          <a:latin typeface="Times New Roman"/>
                        </a:rPr>
                        <a:t>205 </a:t>
                      </a:r>
                      <a:r>
                        <a:rPr lang="ru-RU" sz="1400" b="1" i="0" u="none" strike="noStrike" dirty="0" smtClean="0">
                          <a:solidFill>
                            <a:srgbClr val="000000"/>
                          </a:solidFill>
                          <a:effectLst/>
                          <a:latin typeface="Times New Roman"/>
                        </a:rPr>
                        <a:t>000,0</a:t>
                      </a:r>
                      <a:endParaRPr lang="ru-RU" sz="1400" b="1" i="0" u="none" strike="noStrike" dirty="0">
                        <a:solidFill>
                          <a:srgbClr val="000000"/>
                        </a:solidFill>
                        <a:effectLst/>
                        <a:latin typeface="Times New Roman"/>
                      </a:endParaRPr>
                    </a:p>
                  </a:txBody>
                  <a:tcPr marL="7620" marR="7620" marT="7620" marB="0" anchor="b">
                    <a:solidFill>
                      <a:schemeClr val="accent3">
                        <a:lumMod val="40000"/>
                        <a:lumOff val="60000"/>
                      </a:schemeClr>
                    </a:solidFill>
                  </a:tcPr>
                </a:tc>
              </a:tr>
            </a:tbl>
          </a:graphicData>
        </a:graphic>
      </p:graphicFrame>
    </p:spTree>
    <p:extLst>
      <p:ext uri="{BB962C8B-B14F-4D97-AF65-F5344CB8AC3E}">
        <p14:creationId xmlns:p14="http://schemas.microsoft.com/office/powerpoint/2010/main" val="2517649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39496"/>
            <a:ext cx="9144000" cy="657256"/>
          </a:xfrm>
          <a:prstGeom prst="rect">
            <a:avLst/>
          </a:prstGeom>
          <a:solidFill>
            <a:schemeClr val="bg1"/>
          </a:solidFill>
        </p:spPr>
        <p:txBody>
          <a:bodyPr lIns="0" tIns="0" rIns="0" bIns="0">
            <a:noAutofit/>
          </a:bodyPr>
          <a:lstStyle/>
          <a:p>
            <a:pPr algn="ctr"/>
            <a:r>
              <a:rPr lang="ru" sz="2400" b="1" i="1" spc="100" dirty="0" smtClean="0">
                <a:solidFill>
                  <a:srgbClr val="C00000"/>
                </a:solidFill>
                <a:latin typeface="Times New Roman" pitchFamily="18" charset="0"/>
                <a:cs typeface="Times New Roman" pitchFamily="18" charset="0"/>
              </a:rPr>
              <a:t>  </a:t>
            </a:r>
            <a:r>
              <a:rPr lang="ru" sz="2400" b="1" i="1" spc="100" dirty="0" smtClean="0">
                <a:solidFill>
                  <a:srgbClr val="4F81BD">
                    <a:lumMod val="75000"/>
                  </a:srgbClr>
                </a:solidFill>
                <a:latin typeface="Times New Roman" pitchFamily="18" charset="0"/>
                <a:cs typeface="Times New Roman" pitchFamily="18" charset="0"/>
              </a:rPr>
              <a:t>Расходы бюджета </a:t>
            </a:r>
            <a:r>
              <a:rPr lang="ru" sz="2400" b="1" i="1" spc="100" dirty="0">
                <a:solidFill>
                  <a:srgbClr val="4F81BD">
                    <a:lumMod val="75000"/>
                  </a:srgbClr>
                </a:solidFill>
                <a:latin typeface="Times New Roman" pitchFamily="18" charset="0"/>
                <a:cs typeface="Times New Roman" pitchFamily="18" charset="0"/>
              </a:rPr>
              <a:t>по основным </a:t>
            </a:r>
            <a:r>
              <a:rPr lang="ru" sz="2400" b="1" i="1" spc="100" dirty="0" smtClean="0">
                <a:solidFill>
                  <a:srgbClr val="4F81BD">
                    <a:lumMod val="75000"/>
                  </a:srgbClr>
                </a:solidFill>
                <a:latin typeface="Times New Roman" pitchFamily="18" charset="0"/>
                <a:cs typeface="Times New Roman" pitchFamily="18" charset="0"/>
              </a:rPr>
              <a:t>разделам </a:t>
            </a:r>
          </a:p>
          <a:p>
            <a:pPr algn="ctr"/>
            <a:r>
              <a:rPr lang="ru" sz="2400" b="1" i="1" spc="100" dirty="0" smtClean="0">
                <a:solidFill>
                  <a:srgbClr val="4F81BD">
                    <a:lumMod val="75000"/>
                  </a:srgbClr>
                </a:solidFill>
                <a:latin typeface="Times New Roman" pitchFamily="18" charset="0"/>
                <a:cs typeface="Times New Roman" pitchFamily="18" charset="0"/>
              </a:rPr>
              <a:t>на душу населения </a:t>
            </a:r>
            <a:r>
              <a:rPr lang="ru" sz="1600" b="1" i="1" spc="100" dirty="0" smtClean="0">
                <a:solidFill>
                  <a:srgbClr val="4F81BD">
                    <a:lumMod val="75000"/>
                  </a:srgbClr>
                </a:solidFill>
                <a:latin typeface="Times New Roman" pitchFamily="18" charset="0"/>
                <a:cs typeface="Times New Roman" pitchFamily="18" charset="0"/>
              </a:rPr>
              <a:t>(тыс. руб.) </a:t>
            </a:r>
          </a:p>
          <a:p>
            <a:pPr algn="ctr">
              <a:spcAft>
                <a:spcPts val="210"/>
              </a:spcAft>
            </a:pPr>
            <a:endParaRPr lang="ru" sz="1200" b="1" spc="100" dirty="0">
              <a:solidFill>
                <a:srgbClr val="C0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29794165"/>
              </p:ext>
            </p:extLst>
          </p:nvPr>
        </p:nvGraphicFramePr>
        <p:xfrm>
          <a:off x="35495" y="1262735"/>
          <a:ext cx="9073010" cy="5347077"/>
        </p:xfrm>
        <a:graphic>
          <a:graphicData uri="http://schemas.openxmlformats.org/drawingml/2006/table">
            <a:tbl>
              <a:tblPr/>
              <a:tblGrid>
                <a:gridCol w="5386936"/>
                <a:gridCol w="438472"/>
                <a:gridCol w="1082534"/>
                <a:gridCol w="1082534"/>
                <a:gridCol w="1082534"/>
              </a:tblGrid>
              <a:tr h="1209970">
                <a:tc>
                  <a:txBody>
                    <a:bodyPr/>
                    <a:lstStyle/>
                    <a:p>
                      <a:pPr marL="25400" indent="0" algn="ctr"/>
                      <a:r>
                        <a:rPr lang="ru" sz="1600" b="1" spc="100" dirty="0" smtClean="0">
                          <a:solidFill>
                            <a:schemeClr val="bg1"/>
                          </a:solidFill>
                          <a:latin typeface="Times New Roman" pitchFamily="18" charset="0"/>
                          <a:cs typeface="Times New Roman" pitchFamily="18" charset="0"/>
                        </a:rPr>
                        <a:t>НАИМЕНОВАНИЕ</a:t>
                      </a:r>
                      <a:endParaRPr lang="ru" sz="1600" b="1" spc="100" dirty="0">
                        <a:solidFill>
                          <a:schemeClr val="bg1"/>
                        </a:solidFill>
                        <a:latin typeface="Franklin Gothic Heavy"/>
                      </a:endParaRPr>
                    </a:p>
                  </a:txBody>
                  <a:tcPr marL="0" marR="0" marT="0" marB="0">
                    <a:solidFill>
                      <a:srgbClr val="00B050"/>
                    </a:solidFill>
                  </a:tcPr>
                </a:tc>
                <a:tc>
                  <a:txBody>
                    <a:bodyPr/>
                    <a:lstStyle/>
                    <a:p>
                      <a:pPr marL="203200" indent="0"/>
                      <a:r>
                        <a:rPr lang="ru" sz="1600" b="1" spc="100" dirty="0" smtClean="0">
                          <a:solidFill>
                            <a:schemeClr val="bg1"/>
                          </a:solidFill>
                          <a:latin typeface="Times New Roman" pitchFamily="18" charset="0"/>
                          <a:cs typeface="Times New Roman" pitchFamily="18" charset="0"/>
                        </a:rPr>
                        <a:t>Рз</a:t>
                      </a:r>
                      <a:endParaRPr lang="ru" sz="1600" b="1" spc="100" dirty="0">
                        <a:solidFill>
                          <a:schemeClr val="bg1"/>
                        </a:solidFill>
                        <a:latin typeface="Times New Roman" pitchFamily="18" charset="0"/>
                        <a:cs typeface="Times New Roman" pitchFamily="18" charset="0"/>
                      </a:endParaRPr>
                    </a:p>
                  </a:txBody>
                  <a:tcPr marL="0" marR="0" marT="0" marB="0">
                    <a:solidFill>
                      <a:srgbClr val="00B050"/>
                    </a:solidFill>
                  </a:tcPr>
                </a:tc>
                <a:tc>
                  <a:txBody>
                    <a:bodyPr/>
                    <a:lstStyle/>
                    <a:p>
                      <a:pPr marL="215900" marR="0" indent="0" algn="l" defTabSz="914400" rtl="0" eaLnBrk="1" fontAlgn="auto" latinLnBrk="0" hangingPunct="1">
                        <a:lnSpc>
                          <a:spcPct val="100000"/>
                        </a:lnSpc>
                        <a:spcBef>
                          <a:spcPts val="0"/>
                        </a:spcBef>
                        <a:spcAft>
                          <a:spcPts val="0"/>
                        </a:spcAft>
                        <a:buClrTx/>
                        <a:buSzTx/>
                        <a:buFontTx/>
                        <a:buNone/>
                        <a:tabLst/>
                        <a:defRPr/>
                      </a:pPr>
                      <a:r>
                        <a:rPr lang="ru" sz="1600" b="1" dirty="0" smtClean="0">
                          <a:solidFill>
                            <a:schemeClr val="bg1"/>
                          </a:solidFill>
                          <a:latin typeface="Times New Roman" panose="02020603050405020304" pitchFamily="18" charset="0"/>
                          <a:cs typeface="Times New Roman" panose="02020603050405020304" pitchFamily="18" charset="0"/>
                        </a:rPr>
                        <a:t>2017 год (189,2 тысяч человек)</a:t>
                      </a:r>
                      <a:endParaRPr lang="ru" sz="1600" b="1" dirty="0">
                        <a:solidFill>
                          <a:schemeClr val="bg1"/>
                        </a:solidFill>
                        <a:latin typeface="Times New Roman" panose="02020603050405020304" pitchFamily="18" charset="0"/>
                        <a:cs typeface="Times New Roman" panose="02020603050405020304" pitchFamily="18" charset="0"/>
                      </a:endParaRPr>
                    </a:p>
                  </a:txBody>
                  <a:tcPr marL="0" marR="0" marT="0" marB="0">
                    <a:solidFill>
                      <a:srgbClr val="00B050"/>
                    </a:solidFill>
                  </a:tcPr>
                </a:tc>
                <a:tc>
                  <a:txBody>
                    <a:bodyPr/>
                    <a:lstStyle/>
                    <a:p>
                      <a:pPr marL="215900" marR="0" indent="0" algn="l" defTabSz="914400" rtl="0" eaLnBrk="1" fontAlgn="auto" latinLnBrk="0" hangingPunct="1">
                        <a:lnSpc>
                          <a:spcPct val="100000"/>
                        </a:lnSpc>
                        <a:spcBef>
                          <a:spcPts val="0"/>
                        </a:spcBef>
                        <a:spcAft>
                          <a:spcPts val="0"/>
                        </a:spcAft>
                        <a:buClrTx/>
                        <a:buSzTx/>
                        <a:buFontTx/>
                        <a:buNone/>
                        <a:tabLst/>
                        <a:defRPr/>
                      </a:pPr>
                      <a:r>
                        <a:rPr lang="ru" sz="1600" b="1" dirty="0" smtClean="0">
                          <a:solidFill>
                            <a:schemeClr val="bg1"/>
                          </a:solidFill>
                          <a:latin typeface="Times New Roman" panose="02020603050405020304" pitchFamily="18" charset="0"/>
                          <a:cs typeface="Times New Roman" panose="02020603050405020304" pitchFamily="18" charset="0"/>
                        </a:rPr>
                        <a:t>2018 год (188,2 тысяч человек)</a:t>
                      </a:r>
                      <a:endParaRPr lang="ru" sz="1600" b="1" dirty="0">
                        <a:solidFill>
                          <a:schemeClr val="bg1"/>
                        </a:solidFill>
                        <a:latin typeface="Times New Roman" panose="02020603050405020304" pitchFamily="18" charset="0"/>
                        <a:cs typeface="Times New Roman" panose="02020603050405020304" pitchFamily="18" charset="0"/>
                      </a:endParaRPr>
                    </a:p>
                  </a:txBody>
                  <a:tcPr marL="0" marR="0" marT="0" marB="0">
                    <a:solidFill>
                      <a:srgbClr val="00B050"/>
                    </a:solidFill>
                  </a:tcPr>
                </a:tc>
                <a:tc>
                  <a:txBody>
                    <a:bodyPr/>
                    <a:lstStyle/>
                    <a:p>
                      <a:pPr marL="215900" marR="0" lvl="0" indent="0" algn="l" defTabSz="914400" rtl="0" eaLnBrk="1" fontAlgn="auto" latinLnBrk="0" hangingPunct="1">
                        <a:lnSpc>
                          <a:spcPct val="100000"/>
                        </a:lnSpc>
                        <a:spcBef>
                          <a:spcPts val="0"/>
                        </a:spcBef>
                        <a:spcAft>
                          <a:spcPts val="0"/>
                        </a:spcAft>
                        <a:buClrTx/>
                        <a:buSzTx/>
                        <a:buFontTx/>
                        <a:buNone/>
                        <a:tabLst/>
                        <a:defRPr/>
                      </a:pPr>
                      <a:r>
                        <a:rPr kumimoji="0" lang="ru" sz="1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2019 год </a:t>
                      </a:r>
                      <a:r>
                        <a:rPr kumimoji="0" lang="ru" sz="16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(187,3 тысяч </a:t>
                      </a:r>
                      <a:r>
                        <a:rPr kumimoji="0" lang="ru" sz="1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человек)</a:t>
                      </a:r>
                    </a:p>
                    <a:p>
                      <a:pPr marL="215900" marR="0" indent="0" algn="l" defTabSz="914400" rtl="0" eaLnBrk="1" fontAlgn="auto" latinLnBrk="0" hangingPunct="1">
                        <a:lnSpc>
                          <a:spcPct val="100000"/>
                        </a:lnSpc>
                        <a:spcBef>
                          <a:spcPts val="0"/>
                        </a:spcBef>
                        <a:spcAft>
                          <a:spcPts val="0"/>
                        </a:spcAft>
                        <a:buClrTx/>
                        <a:buSzTx/>
                        <a:buFontTx/>
                        <a:buNone/>
                        <a:tabLst/>
                        <a:defRPr/>
                      </a:pPr>
                      <a:endParaRPr lang="ru" sz="1600" b="1" dirty="0">
                        <a:solidFill>
                          <a:schemeClr val="bg1"/>
                        </a:solidFill>
                        <a:latin typeface="Franklin Gothic Heavy"/>
                      </a:endParaRPr>
                    </a:p>
                  </a:txBody>
                  <a:tcPr marL="0" marR="0" marT="0" marB="0">
                    <a:solidFill>
                      <a:srgbClr val="00B050"/>
                    </a:solidFill>
                  </a:tcPr>
                </a:tc>
              </a:tr>
              <a:tr h="288684">
                <a:tc>
                  <a:txBody>
                    <a:bodyPr/>
                    <a:lstStyle/>
                    <a:p>
                      <a:pPr marL="50800" indent="0"/>
                      <a:r>
                        <a:rPr lang="ru" sz="1600" b="1" spc="100" dirty="0">
                          <a:solidFill>
                            <a:schemeClr val="bg1"/>
                          </a:solidFill>
                          <a:latin typeface="Times New Roman" pitchFamily="18" charset="0"/>
                          <a:cs typeface="Times New Roman" pitchFamily="18" charset="0"/>
                        </a:rPr>
                        <a:t>ВСЕГО</a:t>
                      </a:r>
                    </a:p>
                  </a:txBody>
                  <a:tcPr marL="0" marR="0" marT="0" marB="0">
                    <a:solidFill>
                      <a:srgbClr val="00B050"/>
                    </a:solidFill>
                  </a:tcPr>
                </a:tc>
                <a:tc>
                  <a:txBody>
                    <a:bodyPr/>
                    <a:lstStyle/>
                    <a:p>
                      <a:endParaRPr sz="1200" dirty="0">
                        <a:solidFill>
                          <a:schemeClr val="bg1"/>
                        </a:solidFill>
                      </a:endParaRPr>
                    </a:p>
                  </a:txBody>
                  <a:tcPr marL="0" marR="0" marT="0" marB="0">
                    <a:solidFill>
                      <a:srgbClr val="00B050"/>
                    </a:solidFill>
                  </a:tcPr>
                </a:tc>
                <a:tc>
                  <a:txBody>
                    <a:bodyPr/>
                    <a:lstStyle/>
                    <a:p>
                      <a:pPr algn="ctr" fontAlgn="b"/>
                      <a:r>
                        <a:rPr lang="ru-RU" sz="1400" b="1" i="0" u="none" strike="noStrike" dirty="0" smtClean="0">
                          <a:solidFill>
                            <a:schemeClr val="bg1"/>
                          </a:solidFill>
                          <a:effectLst/>
                          <a:latin typeface="Times New Roman" panose="02020603050405020304" pitchFamily="18" charset="0"/>
                          <a:cs typeface="Times New Roman" panose="02020603050405020304" pitchFamily="18" charset="0"/>
                        </a:rPr>
                        <a:t>23 335,9</a:t>
                      </a:r>
                      <a:endParaRPr lang="ru-RU"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B050"/>
                    </a:solidFill>
                  </a:tcPr>
                </a:tc>
                <a:tc>
                  <a:txBody>
                    <a:bodyPr/>
                    <a:lstStyle/>
                    <a:p>
                      <a:pPr algn="ctr" fontAlgn="b"/>
                      <a:r>
                        <a:rPr lang="ru-RU" sz="1400" b="1" i="0" u="none" strike="noStrike" dirty="0" smtClean="0">
                          <a:solidFill>
                            <a:schemeClr val="bg1"/>
                          </a:solidFill>
                          <a:effectLst/>
                          <a:latin typeface="Times New Roman" panose="02020603050405020304" pitchFamily="18" charset="0"/>
                          <a:cs typeface="Times New Roman" panose="02020603050405020304" pitchFamily="18" charset="0"/>
                        </a:rPr>
                        <a:t>22 076,4</a:t>
                      </a:r>
                      <a:endParaRPr lang="ru-RU"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B050"/>
                    </a:solidFill>
                  </a:tcPr>
                </a:tc>
                <a:tc>
                  <a:txBody>
                    <a:bodyPr/>
                    <a:lstStyle/>
                    <a:p>
                      <a:pPr algn="ctr" fontAlgn="b"/>
                      <a:r>
                        <a:rPr lang="ru-RU" sz="1400" b="1" i="0" u="none" strike="noStrike" dirty="0" smtClean="0">
                          <a:solidFill>
                            <a:schemeClr val="bg1"/>
                          </a:solidFill>
                          <a:effectLst/>
                          <a:latin typeface="Times New Roman"/>
                        </a:rPr>
                        <a:t>21 810,2</a:t>
                      </a:r>
                      <a:endParaRPr lang="ru-RU" sz="1400" b="1" i="0" u="none" strike="noStrike" dirty="0">
                        <a:solidFill>
                          <a:schemeClr val="bg1"/>
                        </a:solidFill>
                        <a:effectLst/>
                        <a:latin typeface="Times New Roman"/>
                      </a:endParaRPr>
                    </a:p>
                  </a:txBody>
                  <a:tcPr marL="9525" marR="9525" marT="9525" marB="0" anchor="b">
                    <a:solidFill>
                      <a:srgbClr val="00B050"/>
                    </a:solidFill>
                  </a:tcPr>
                </a:tc>
              </a:tr>
              <a:tr h="280667">
                <a:tc>
                  <a:txBody>
                    <a:bodyPr/>
                    <a:lstStyle/>
                    <a:p>
                      <a:pPr marL="50800" indent="0"/>
                      <a:r>
                        <a:rPr lang="ru" sz="1400" b="1" spc="50" dirty="0">
                          <a:latin typeface="Times New Roman" pitchFamily="18" charset="0"/>
                          <a:cs typeface="Times New Roman" pitchFamily="18" charset="0"/>
                        </a:rPr>
                        <a:t>ОБЩЕГОСУДАРСТВЕННЫЕ ВОПРОСЫ</a:t>
                      </a:r>
                    </a:p>
                  </a:txBody>
                  <a:tcPr marL="0" marR="0" marT="0" marB="0">
                    <a:solidFill>
                      <a:schemeClr val="accent3">
                        <a:lumMod val="60000"/>
                        <a:lumOff val="40000"/>
                      </a:schemeClr>
                    </a:solidFill>
                  </a:tcPr>
                </a:tc>
                <a:tc>
                  <a:txBody>
                    <a:bodyPr/>
                    <a:lstStyle/>
                    <a:p>
                      <a:pPr marL="203200" indent="0"/>
                      <a:r>
                        <a:rPr lang="ru" sz="1400" b="1" spc="50" dirty="0">
                          <a:latin typeface="Times New Roman" pitchFamily="18" charset="0"/>
                          <a:cs typeface="Times New Roman" pitchFamily="18" charset="0"/>
                        </a:rPr>
                        <a:t>01</a:t>
                      </a:r>
                    </a:p>
                  </a:txBody>
                  <a:tcPr marL="0" marR="0" marT="0" marB="0">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1 085,8</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945,9</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a:rPr>
                        <a:t>950,0</a:t>
                      </a:r>
                      <a:endParaRPr lang="ru-RU" sz="1400" b="1" i="0" u="none" strike="noStrike" dirty="0">
                        <a:effectLst/>
                        <a:latin typeface="Times New Roman"/>
                      </a:endParaRPr>
                    </a:p>
                  </a:txBody>
                  <a:tcPr marL="9525" marR="9525" marT="9525" marB="0" anchor="b">
                    <a:solidFill>
                      <a:schemeClr val="accent3">
                        <a:lumMod val="60000"/>
                        <a:lumOff val="40000"/>
                      </a:schemeClr>
                    </a:solidFill>
                  </a:tcPr>
                </a:tc>
              </a:tr>
              <a:tr h="269972">
                <a:tc>
                  <a:txBody>
                    <a:bodyPr/>
                    <a:lstStyle/>
                    <a:p>
                      <a:pPr marL="50800" indent="0"/>
                      <a:r>
                        <a:rPr lang="ru" sz="1400" b="1" spc="50" dirty="0">
                          <a:latin typeface="Times New Roman" pitchFamily="18" charset="0"/>
                          <a:cs typeface="Times New Roman" pitchFamily="18" charset="0"/>
                        </a:rPr>
                        <a:t>НАЦИОНАЛЬНАЯ ОБОРОНА</a:t>
                      </a:r>
                    </a:p>
                  </a:txBody>
                  <a:tcPr marL="0" marR="0" marT="0" marB="0">
                    <a:solidFill>
                      <a:schemeClr val="accent3">
                        <a:lumMod val="40000"/>
                        <a:lumOff val="60000"/>
                      </a:schemeClr>
                    </a:solidFill>
                  </a:tcPr>
                </a:tc>
                <a:tc>
                  <a:txBody>
                    <a:bodyPr/>
                    <a:lstStyle/>
                    <a:p>
                      <a:pPr marL="203200" indent="0"/>
                      <a:r>
                        <a:rPr lang="ru" sz="1400" b="1" spc="50" dirty="0">
                          <a:latin typeface="Times New Roman" pitchFamily="18" charset="0"/>
                          <a:cs typeface="Times New Roman" pitchFamily="18" charset="0"/>
                        </a:rPr>
                        <a:t>02</a:t>
                      </a:r>
                    </a:p>
                  </a:txBody>
                  <a:tcPr marL="0" marR="0" marT="0" marB="0">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1,5</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0,5</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a:rPr>
                        <a:t>0,5</a:t>
                      </a:r>
                      <a:endParaRPr lang="ru-RU" sz="1400" b="1" i="0" u="none" strike="noStrike" dirty="0">
                        <a:effectLst/>
                        <a:latin typeface="Times New Roman"/>
                      </a:endParaRPr>
                    </a:p>
                  </a:txBody>
                  <a:tcPr marL="9525" marR="9525" marT="9525" marB="0" anchor="b">
                    <a:solidFill>
                      <a:schemeClr val="accent3">
                        <a:lumMod val="40000"/>
                        <a:lumOff val="60000"/>
                      </a:schemeClr>
                    </a:solidFill>
                  </a:tcPr>
                </a:tc>
              </a:tr>
              <a:tr h="498959">
                <a:tc>
                  <a:txBody>
                    <a:bodyPr/>
                    <a:lstStyle/>
                    <a:p>
                      <a:pPr marL="50800" indent="0"/>
                      <a:r>
                        <a:rPr lang="ru" sz="1400" b="1" spc="50" dirty="0">
                          <a:latin typeface="Times New Roman" pitchFamily="18" charset="0"/>
                          <a:cs typeface="Times New Roman" pitchFamily="18" charset="0"/>
                        </a:rPr>
                        <a:t>НАЦИОНАЛЬНАЯ БЕЗОПАСНОСТЬ И ПРАВООХРАНИТЕЛЬНАЯ ДЕЯТЕЛЬНОСТЬ</a:t>
                      </a:r>
                    </a:p>
                  </a:txBody>
                  <a:tcPr marL="0" marR="0" marT="0" marB="0">
                    <a:solidFill>
                      <a:schemeClr val="accent3">
                        <a:lumMod val="60000"/>
                        <a:lumOff val="40000"/>
                      </a:schemeClr>
                    </a:solidFill>
                  </a:tcPr>
                </a:tc>
                <a:tc>
                  <a:txBody>
                    <a:bodyPr/>
                    <a:lstStyle/>
                    <a:p>
                      <a:pPr marL="203200" indent="0"/>
                      <a:r>
                        <a:rPr lang="ru" sz="1400" b="1" spc="50" dirty="0">
                          <a:latin typeface="Times New Roman" pitchFamily="18" charset="0"/>
                          <a:cs typeface="Times New Roman" pitchFamily="18" charset="0"/>
                        </a:rPr>
                        <a:t>03</a:t>
                      </a:r>
                    </a:p>
                  </a:txBody>
                  <a:tcPr marL="0" marR="0" marT="0" marB="0">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117,8</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117,4</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a:rPr>
                        <a:t>118,4</a:t>
                      </a:r>
                      <a:endParaRPr lang="ru-RU" sz="1400" b="1" i="0" u="none" strike="noStrike" dirty="0">
                        <a:effectLst/>
                        <a:latin typeface="Times New Roman"/>
                      </a:endParaRPr>
                    </a:p>
                  </a:txBody>
                  <a:tcPr marL="9525" marR="9525" marT="9525" marB="0" anchor="b">
                    <a:solidFill>
                      <a:schemeClr val="accent3">
                        <a:lumMod val="60000"/>
                        <a:lumOff val="40000"/>
                      </a:schemeClr>
                    </a:solidFill>
                  </a:tcPr>
                </a:tc>
              </a:tr>
              <a:tr h="266231">
                <a:tc>
                  <a:txBody>
                    <a:bodyPr/>
                    <a:lstStyle/>
                    <a:p>
                      <a:pPr marL="50800" indent="0"/>
                      <a:r>
                        <a:rPr lang="ru" sz="1400" b="1" spc="50" dirty="0">
                          <a:latin typeface="Times New Roman" pitchFamily="18" charset="0"/>
                          <a:cs typeface="Times New Roman" pitchFamily="18" charset="0"/>
                        </a:rPr>
                        <a:t>НАЦИОНАЛЬНАЯ ЭКОНОМИКА</a:t>
                      </a:r>
                    </a:p>
                  </a:txBody>
                  <a:tcPr marL="0" marR="0" marT="0" marB="0">
                    <a:solidFill>
                      <a:schemeClr val="accent3">
                        <a:lumMod val="40000"/>
                        <a:lumOff val="60000"/>
                      </a:schemeClr>
                    </a:solidFill>
                  </a:tcPr>
                </a:tc>
                <a:tc>
                  <a:txBody>
                    <a:bodyPr/>
                    <a:lstStyle/>
                    <a:p>
                      <a:pPr marL="203200" indent="0"/>
                      <a:r>
                        <a:rPr lang="ru" sz="1400" b="1" spc="50" dirty="0">
                          <a:latin typeface="Times New Roman" pitchFamily="18" charset="0"/>
                          <a:cs typeface="Times New Roman" pitchFamily="18" charset="0"/>
                        </a:rPr>
                        <a:t>04</a:t>
                      </a:r>
                    </a:p>
                  </a:txBody>
                  <a:tcPr marL="0" marR="0" marT="0" marB="0">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1 273,2</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1 077,9</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a:rPr>
                        <a:t>973,9</a:t>
                      </a:r>
                      <a:endParaRPr lang="ru-RU" sz="1400" b="1" i="0" u="none" strike="noStrike" dirty="0">
                        <a:effectLst/>
                        <a:latin typeface="Times New Roman"/>
                      </a:endParaRPr>
                    </a:p>
                  </a:txBody>
                  <a:tcPr marL="9525" marR="9525" marT="9525" marB="0" anchor="b">
                    <a:solidFill>
                      <a:schemeClr val="accent3">
                        <a:lumMod val="40000"/>
                        <a:lumOff val="60000"/>
                      </a:schemeClr>
                    </a:solidFill>
                  </a:tcPr>
                </a:tc>
              </a:tr>
              <a:tr h="272645">
                <a:tc>
                  <a:txBody>
                    <a:bodyPr/>
                    <a:lstStyle/>
                    <a:p>
                      <a:pPr marL="50800" indent="0"/>
                      <a:r>
                        <a:rPr lang="ru" sz="1400" b="1" spc="50" dirty="0">
                          <a:latin typeface="Times New Roman" pitchFamily="18" charset="0"/>
                          <a:cs typeface="Times New Roman" pitchFamily="18" charset="0"/>
                        </a:rPr>
                        <a:t>ЖИЛИЩНО-КОММУНАЛЬНОЕ ХОЗЯЙСТВО</a:t>
                      </a:r>
                    </a:p>
                  </a:txBody>
                  <a:tcPr marL="0" marR="0" marT="0" marB="0">
                    <a:solidFill>
                      <a:schemeClr val="accent3">
                        <a:lumMod val="60000"/>
                        <a:lumOff val="40000"/>
                      </a:schemeClr>
                    </a:solidFill>
                  </a:tcPr>
                </a:tc>
                <a:tc>
                  <a:txBody>
                    <a:bodyPr/>
                    <a:lstStyle/>
                    <a:p>
                      <a:pPr marL="203200" indent="0"/>
                      <a:r>
                        <a:rPr lang="ru" sz="1400" b="1" spc="50" dirty="0">
                          <a:latin typeface="Times New Roman" pitchFamily="18" charset="0"/>
                          <a:cs typeface="Times New Roman" pitchFamily="18" charset="0"/>
                        </a:rPr>
                        <a:t>05</a:t>
                      </a:r>
                    </a:p>
                  </a:txBody>
                  <a:tcPr marL="0" marR="0" marT="0" marB="0">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853,7</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855,2</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a:rPr>
                        <a:t>698,3</a:t>
                      </a:r>
                      <a:endParaRPr lang="ru-RU" sz="1400" b="1" i="0" u="none" strike="noStrike" dirty="0">
                        <a:effectLst/>
                        <a:latin typeface="Times New Roman"/>
                      </a:endParaRPr>
                    </a:p>
                  </a:txBody>
                  <a:tcPr marL="9525" marR="9525" marT="9525" marB="0" anchor="b">
                    <a:solidFill>
                      <a:schemeClr val="accent3">
                        <a:lumMod val="60000"/>
                        <a:lumOff val="40000"/>
                      </a:schemeClr>
                    </a:solidFill>
                  </a:tcPr>
                </a:tc>
              </a:tr>
              <a:tr h="386516">
                <a:tc>
                  <a:txBody>
                    <a:bodyPr/>
                    <a:lstStyle/>
                    <a:p>
                      <a:pPr marL="50800" indent="0"/>
                      <a:r>
                        <a:rPr lang="ru" sz="1400" b="1" spc="50" dirty="0">
                          <a:latin typeface="Times New Roman" pitchFamily="18" charset="0"/>
                          <a:cs typeface="Times New Roman" pitchFamily="18" charset="0"/>
                        </a:rPr>
                        <a:t>ОБРАЗОВАНИЕ</a:t>
                      </a:r>
                    </a:p>
                  </a:txBody>
                  <a:tcPr marL="0" marR="0" marT="0" marB="0">
                    <a:solidFill>
                      <a:schemeClr val="accent3">
                        <a:lumMod val="60000"/>
                        <a:lumOff val="40000"/>
                      </a:schemeClr>
                    </a:solidFill>
                  </a:tcPr>
                </a:tc>
                <a:tc>
                  <a:txBody>
                    <a:bodyPr/>
                    <a:lstStyle/>
                    <a:p>
                      <a:pPr marL="203200" indent="0"/>
                      <a:r>
                        <a:rPr lang="ru" sz="1400" b="1" spc="50" dirty="0">
                          <a:latin typeface="Times New Roman" pitchFamily="18" charset="0"/>
                          <a:cs typeface="Times New Roman" pitchFamily="18" charset="0"/>
                        </a:rPr>
                        <a:t>07</a:t>
                      </a:r>
                    </a:p>
                  </a:txBody>
                  <a:tcPr marL="0" marR="0" marT="0" marB="0">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10 593,3</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9 833,6</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a:rPr>
                        <a:t>10 146,0</a:t>
                      </a:r>
                      <a:endParaRPr lang="ru-RU" sz="1400" b="1" i="0" u="none" strike="noStrike" dirty="0">
                        <a:effectLst/>
                        <a:latin typeface="Times New Roman"/>
                      </a:endParaRPr>
                    </a:p>
                  </a:txBody>
                  <a:tcPr marL="9525" marR="9525" marT="9525" marB="0" anchor="b">
                    <a:solidFill>
                      <a:schemeClr val="accent3">
                        <a:lumMod val="60000"/>
                        <a:lumOff val="40000"/>
                      </a:schemeClr>
                    </a:solidFill>
                  </a:tcPr>
                </a:tc>
              </a:tr>
              <a:tr h="505677">
                <a:tc>
                  <a:txBody>
                    <a:bodyPr/>
                    <a:lstStyle/>
                    <a:p>
                      <a:pPr marL="50800" indent="0"/>
                      <a:r>
                        <a:rPr lang="ru" sz="1400" b="1" spc="50" dirty="0">
                          <a:latin typeface="Times New Roman" pitchFamily="18" charset="0"/>
                          <a:cs typeface="Times New Roman" pitchFamily="18" charset="0"/>
                        </a:rPr>
                        <a:t>КУЛЬТУРА, КИНЕМАТОГРАФИЯ</a:t>
                      </a:r>
                    </a:p>
                  </a:txBody>
                  <a:tcPr marL="0" marR="0" marT="0" marB="0">
                    <a:solidFill>
                      <a:schemeClr val="accent3">
                        <a:lumMod val="40000"/>
                        <a:lumOff val="60000"/>
                      </a:schemeClr>
                    </a:solidFill>
                  </a:tcPr>
                </a:tc>
                <a:tc>
                  <a:txBody>
                    <a:bodyPr/>
                    <a:lstStyle/>
                    <a:p>
                      <a:pPr marL="203200" indent="0"/>
                      <a:r>
                        <a:rPr lang="ru" sz="1400" b="1" spc="50" dirty="0">
                          <a:latin typeface="Times New Roman" pitchFamily="18" charset="0"/>
                          <a:cs typeface="Times New Roman" pitchFamily="18" charset="0"/>
                        </a:rPr>
                        <a:t>08</a:t>
                      </a:r>
                    </a:p>
                  </a:txBody>
                  <a:tcPr marL="0" marR="0" marT="0" marB="0">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729,5</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664,5</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a:rPr>
                        <a:t>667,7</a:t>
                      </a:r>
                      <a:endParaRPr lang="ru-RU" sz="1400" b="1" i="0" u="none" strike="noStrike" dirty="0">
                        <a:effectLst/>
                        <a:latin typeface="Times New Roman"/>
                      </a:endParaRPr>
                    </a:p>
                  </a:txBody>
                  <a:tcPr marL="9525" marR="9525" marT="9525" marB="0" anchor="b">
                    <a:solidFill>
                      <a:schemeClr val="accent3">
                        <a:lumMod val="40000"/>
                        <a:lumOff val="60000"/>
                      </a:schemeClr>
                    </a:solidFill>
                  </a:tcPr>
                </a:tc>
              </a:tr>
              <a:tr h="386516">
                <a:tc>
                  <a:txBody>
                    <a:bodyPr/>
                    <a:lstStyle/>
                    <a:p>
                      <a:pPr marL="50800" indent="0"/>
                      <a:r>
                        <a:rPr lang="ru" sz="1400" b="1" spc="50" dirty="0">
                          <a:latin typeface="Times New Roman" pitchFamily="18" charset="0"/>
                          <a:cs typeface="Times New Roman" pitchFamily="18" charset="0"/>
                        </a:rPr>
                        <a:t>СОЦИАЛЬНАЯ ПОЛИТИКА</a:t>
                      </a:r>
                    </a:p>
                  </a:txBody>
                  <a:tcPr marL="0" marR="0" marT="0" marB="0">
                    <a:solidFill>
                      <a:schemeClr val="accent3">
                        <a:lumMod val="60000"/>
                        <a:lumOff val="40000"/>
                      </a:schemeClr>
                    </a:solidFill>
                  </a:tcPr>
                </a:tc>
                <a:tc>
                  <a:txBody>
                    <a:bodyPr/>
                    <a:lstStyle/>
                    <a:p>
                      <a:pPr marL="203200" indent="0"/>
                      <a:r>
                        <a:rPr lang="ru" sz="1400" b="1" spc="50" dirty="0">
                          <a:latin typeface="Times New Roman" pitchFamily="18" charset="0"/>
                          <a:cs typeface="Times New Roman" pitchFamily="18" charset="0"/>
                        </a:rPr>
                        <a:t>10</a:t>
                      </a:r>
                    </a:p>
                  </a:txBody>
                  <a:tcPr marL="0" marR="0" marT="0" marB="0">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6 021,4</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6 009,5</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a:rPr>
                        <a:t>6 042,2</a:t>
                      </a:r>
                      <a:endParaRPr lang="ru-RU" sz="1400" b="1" i="0" u="none" strike="noStrike" dirty="0">
                        <a:effectLst/>
                        <a:latin typeface="Times New Roman"/>
                      </a:endParaRPr>
                    </a:p>
                  </a:txBody>
                  <a:tcPr marL="9525" marR="9525" marT="9525" marB="0" anchor="b">
                    <a:solidFill>
                      <a:schemeClr val="accent3">
                        <a:lumMod val="60000"/>
                        <a:lumOff val="40000"/>
                      </a:schemeClr>
                    </a:solidFill>
                  </a:tcPr>
                </a:tc>
              </a:tr>
              <a:tr h="272645">
                <a:tc>
                  <a:txBody>
                    <a:bodyPr/>
                    <a:lstStyle/>
                    <a:p>
                      <a:pPr marL="50800" indent="0"/>
                      <a:r>
                        <a:rPr lang="ru" sz="1400" b="1" spc="50" dirty="0">
                          <a:latin typeface="Times New Roman" pitchFamily="18" charset="0"/>
                          <a:cs typeface="Times New Roman" pitchFamily="18" charset="0"/>
                        </a:rPr>
                        <a:t>ФИЗИЧЕСКАЯ КУЛЬТУРА И СПОРТ</a:t>
                      </a:r>
                    </a:p>
                  </a:txBody>
                  <a:tcPr marL="0" marR="0" marT="0" marB="0">
                    <a:solidFill>
                      <a:schemeClr val="accent3">
                        <a:lumMod val="40000"/>
                        <a:lumOff val="60000"/>
                      </a:schemeClr>
                    </a:solidFill>
                  </a:tcPr>
                </a:tc>
                <a:tc>
                  <a:txBody>
                    <a:bodyPr/>
                    <a:lstStyle/>
                    <a:p>
                      <a:pPr marL="203200" indent="0"/>
                      <a:r>
                        <a:rPr lang="ru" sz="1400" b="1" spc="50" dirty="0">
                          <a:latin typeface="Times New Roman" pitchFamily="18" charset="0"/>
                          <a:cs typeface="Times New Roman" pitchFamily="18" charset="0"/>
                        </a:rPr>
                        <a:t>11</a:t>
                      </a:r>
                    </a:p>
                  </a:txBody>
                  <a:tcPr marL="0" marR="0" marT="0" marB="0">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1 666,0</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1 488,0</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a:rPr>
                        <a:t>1 118,7</a:t>
                      </a:r>
                      <a:endParaRPr lang="ru-RU" sz="1400" b="1" i="0" u="none" strike="noStrike" dirty="0">
                        <a:effectLst/>
                        <a:latin typeface="Times New Roman"/>
                      </a:endParaRPr>
                    </a:p>
                  </a:txBody>
                  <a:tcPr marL="9525" marR="9525" marT="9525" marB="0" anchor="b">
                    <a:solidFill>
                      <a:schemeClr val="accent3">
                        <a:lumMod val="40000"/>
                        <a:lumOff val="60000"/>
                      </a:schemeClr>
                    </a:solidFill>
                  </a:tcPr>
                </a:tc>
              </a:tr>
              <a:tr h="272645">
                <a:tc>
                  <a:txBody>
                    <a:bodyPr/>
                    <a:lstStyle/>
                    <a:p>
                      <a:pPr marL="50800" indent="0"/>
                      <a:r>
                        <a:rPr lang="ru" sz="1400" b="1" spc="50" dirty="0">
                          <a:latin typeface="Times New Roman" pitchFamily="18" charset="0"/>
                          <a:cs typeface="Times New Roman" pitchFamily="18" charset="0"/>
                        </a:rPr>
                        <a:t>СРЕДСТВА МАССОВОЙ ИНФОРМАЦИИ</a:t>
                      </a:r>
                    </a:p>
                  </a:txBody>
                  <a:tcPr marL="0" marR="0" marT="0" marB="0">
                    <a:solidFill>
                      <a:schemeClr val="accent3">
                        <a:lumMod val="60000"/>
                        <a:lumOff val="40000"/>
                      </a:schemeClr>
                    </a:solidFill>
                  </a:tcPr>
                </a:tc>
                <a:tc>
                  <a:txBody>
                    <a:bodyPr/>
                    <a:lstStyle/>
                    <a:p>
                      <a:pPr marL="203200" indent="0"/>
                      <a:r>
                        <a:rPr lang="ru" sz="1400" b="1" spc="50" dirty="0">
                          <a:latin typeface="Times New Roman" pitchFamily="18" charset="0"/>
                          <a:cs typeface="Times New Roman" pitchFamily="18" charset="0"/>
                        </a:rPr>
                        <a:t>12</a:t>
                      </a:r>
                    </a:p>
                  </a:txBody>
                  <a:tcPr marL="0" marR="0" marT="0" marB="0">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14,7</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0</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60000"/>
                        <a:lumOff val="40000"/>
                      </a:schemeClr>
                    </a:solidFill>
                  </a:tcPr>
                </a:tc>
                <a:tc>
                  <a:txBody>
                    <a:bodyPr/>
                    <a:lstStyle/>
                    <a:p>
                      <a:pPr algn="ctr" fontAlgn="b"/>
                      <a:r>
                        <a:rPr lang="ru-RU" sz="1400" b="1" i="0" u="none" strike="noStrike" dirty="0" smtClean="0">
                          <a:effectLst/>
                          <a:latin typeface="Times New Roman"/>
                        </a:rPr>
                        <a:t>0</a:t>
                      </a:r>
                      <a:endParaRPr lang="ru-RU" sz="1400" b="1" i="0" u="none" strike="noStrike" dirty="0">
                        <a:effectLst/>
                        <a:latin typeface="Times New Roman"/>
                      </a:endParaRPr>
                    </a:p>
                  </a:txBody>
                  <a:tcPr marL="9525" marR="9525" marT="9525" marB="0" anchor="b">
                    <a:solidFill>
                      <a:schemeClr val="accent3">
                        <a:lumMod val="60000"/>
                        <a:lumOff val="40000"/>
                      </a:schemeClr>
                    </a:solidFill>
                  </a:tcPr>
                </a:tc>
              </a:tr>
              <a:tr h="423489">
                <a:tc>
                  <a:txBody>
                    <a:bodyPr/>
                    <a:lstStyle/>
                    <a:p>
                      <a:pPr marL="50800" indent="0"/>
                      <a:r>
                        <a:rPr lang="ru" sz="1400" b="1" spc="50" dirty="0">
                          <a:latin typeface="Times New Roman" pitchFamily="18" charset="0"/>
                          <a:cs typeface="Times New Roman" pitchFamily="18" charset="0"/>
                        </a:rPr>
                        <a:t>ОБСЛУЖИВАНИЕ ГОСУДАРСТВЕННОГО И МУНИЦИПАЛЬНОГО ДОЛГА</a:t>
                      </a:r>
                    </a:p>
                  </a:txBody>
                  <a:tcPr marL="0" marR="0" marT="0" marB="0">
                    <a:solidFill>
                      <a:schemeClr val="accent3">
                        <a:lumMod val="40000"/>
                        <a:lumOff val="60000"/>
                      </a:schemeClr>
                    </a:solidFill>
                  </a:tcPr>
                </a:tc>
                <a:tc>
                  <a:txBody>
                    <a:bodyPr/>
                    <a:lstStyle/>
                    <a:p>
                      <a:pPr marL="203200" indent="0"/>
                      <a:r>
                        <a:rPr lang="ru" sz="1400" b="1" spc="50" dirty="0">
                          <a:latin typeface="Times New Roman" pitchFamily="18" charset="0"/>
                          <a:cs typeface="Times New Roman" pitchFamily="18" charset="0"/>
                        </a:rPr>
                        <a:t>13</a:t>
                      </a:r>
                    </a:p>
                  </a:txBody>
                  <a:tcPr marL="0" marR="0" marT="0" marB="0">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979,0</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panose="02020603050405020304" pitchFamily="18" charset="0"/>
                          <a:cs typeface="Times New Roman" panose="02020603050405020304" pitchFamily="18" charset="0"/>
                        </a:rPr>
                        <a:t>1 083,9</a:t>
                      </a:r>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solidFill>
                      <a:schemeClr val="accent3">
                        <a:lumMod val="40000"/>
                        <a:lumOff val="60000"/>
                      </a:schemeClr>
                    </a:solidFill>
                  </a:tcPr>
                </a:tc>
                <a:tc>
                  <a:txBody>
                    <a:bodyPr/>
                    <a:lstStyle/>
                    <a:p>
                      <a:pPr algn="ctr" fontAlgn="b"/>
                      <a:r>
                        <a:rPr lang="ru-RU" sz="1400" b="1" i="0" u="none" strike="noStrike" dirty="0" smtClean="0">
                          <a:effectLst/>
                          <a:latin typeface="Times New Roman"/>
                        </a:rPr>
                        <a:t>1 094,5</a:t>
                      </a:r>
                      <a:endParaRPr lang="ru-RU" sz="1400" b="1" i="0" u="none" strike="noStrike" dirty="0">
                        <a:effectLst/>
                        <a:latin typeface="Times New Roman"/>
                      </a:endParaRPr>
                    </a:p>
                  </a:txBody>
                  <a:tcPr marL="9525" marR="9525" marT="9525" marB="0" anchor="b">
                    <a:solidFill>
                      <a:schemeClr val="accent3">
                        <a:lumMod val="40000"/>
                        <a:lumOff val="60000"/>
                      </a:schemeClr>
                    </a:solidFill>
                  </a:tcPr>
                </a:tc>
              </a:tr>
            </a:tbl>
          </a:graphicData>
        </a:graphic>
      </p:graphicFrame>
    </p:spTree>
    <p:extLst>
      <p:ext uri="{BB962C8B-B14F-4D97-AF65-F5344CB8AC3E}">
        <p14:creationId xmlns:p14="http://schemas.microsoft.com/office/powerpoint/2010/main" val="2336767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864096"/>
          </a:xfrm>
          <a:solidFill>
            <a:schemeClr val="accent3">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fontScale="90000"/>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600" b="1" dirty="0" smtClean="0">
                <a:solidFill>
                  <a:srgbClr val="00B050"/>
                </a:solidFill>
                <a:latin typeface="Times New Roman" pitchFamily="18" charset="0"/>
                <a:cs typeface="Times New Roman" pitchFamily="18" charset="0"/>
              </a:rPr>
              <a:t>Основные понятия</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0" y="1412776"/>
            <a:ext cx="9144000" cy="5184576"/>
          </a:xfrm>
          <a:solidFill>
            <a:schemeClr val="bg1"/>
          </a:solidFill>
        </p:spPr>
        <p:txBody>
          <a:bodyPr/>
          <a:lstStyle/>
          <a:p>
            <a:pPr lvl="0" algn="just"/>
            <a:endParaRPr lang="ru-RU" sz="2000" b="1" i="1" dirty="0" smtClean="0">
              <a:solidFill>
                <a:prstClr val="black"/>
              </a:solidFill>
              <a:latin typeface="Times New Roman" pitchFamily="18" charset="0"/>
              <a:cs typeface="Times New Roman" pitchFamily="18" charset="0"/>
            </a:endParaRPr>
          </a:p>
          <a:p>
            <a:pPr lvl="0" algn="just"/>
            <a:r>
              <a:rPr lang="ru-RU" sz="2000" b="1" i="1" dirty="0" smtClean="0">
                <a:solidFill>
                  <a:srgbClr val="00B050"/>
                </a:solidFill>
                <a:latin typeface="Times New Roman" pitchFamily="18" charset="0"/>
                <a:cs typeface="Times New Roman" pitchFamily="18" charset="0"/>
              </a:rPr>
              <a:t>Принципа </a:t>
            </a:r>
            <a:r>
              <a:rPr lang="ru-RU" sz="2000" b="1" i="1" dirty="0">
                <a:solidFill>
                  <a:srgbClr val="00B050"/>
                </a:solidFill>
                <a:latin typeface="Times New Roman" pitchFamily="18" charset="0"/>
                <a:cs typeface="Times New Roman" pitchFamily="18" charset="0"/>
              </a:rPr>
              <a:t>эффективного и экономного использования бюджетных </a:t>
            </a:r>
            <a:r>
              <a:rPr lang="ru-RU" sz="2000" b="1" i="1" dirty="0" smtClean="0">
                <a:solidFill>
                  <a:srgbClr val="00B050"/>
                </a:solidFill>
                <a:latin typeface="Times New Roman" pitchFamily="18" charset="0"/>
                <a:cs typeface="Times New Roman" pitchFamily="18" charset="0"/>
              </a:rPr>
              <a:t>средств</a:t>
            </a:r>
            <a:r>
              <a:rPr lang="ru-RU" sz="2000" b="1" dirty="0" smtClean="0">
                <a:solidFill>
                  <a:srgbClr val="00B050"/>
                </a:solidFill>
                <a:latin typeface="Times New Roman"/>
              </a:rPr>
              <a:t> </a:t>
            </a:r>
            <a:r>
              <a:rPr lang="ru-RU" sz="1800" dirty="0">
                <a:solidFill>
                  <a:srgbClr val="00B050"/>
                </a:solidFill>
                <a:latin typeface="Times New Roman"/>
              </a:rPr>
              <a:t>означает, что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a:t>
            </a:r>
            <a:r>
              <a:rPr lang="ru-RU" sz="1800" dirty="0" smtClean="0">
                <a:solidFill>
                  <a:srgbClr val="00B050"/>
                </a:solidFill>
                <a:latin typeface="Times New Roman"/>
              </a:rPr>
              <a:t>экономно и результативно.</a:t>
            </a:r>
            <a:endParaRPr lang="ru-RU" sz="1800" dirty="0">
              <a:solidFill>
                <a:srgbClr val="00B050"/>
              </a:solidFill>
              <a:latin typeface="Times New Roman"/>
            </a:endParaRPr>
          </a:p>
          <a:p>
            <a:pPr lvl="0"/>
            <a:r>
              <a:rPr lang="ru-RU" sz="2000" b="1" i="1" dirty="0" smtClean="0">
                <a:solidFill>
                  <a:srgbClr val="00B050"/>
                </a:solidFill>
                <a:latin typeface="Times New Roman" pitchFamily="18" charset="0"/>
                <a:cs typeface="Times New Roman" pitchFamily="18" charset="0"/>
              </a:rPr>
              <a:t>Принцип </a:t>
            </a:r>
            <a:r>
              <a:rPr lang="ru-RU" sz="2000" b="1" i="1" dirty="0">
                <a:solidFill>
                  <a:srgbClr val="00B050"/>
                </a:solidFill>
                <a:latin typeface="Times New Roman" pitchFamily="18" charset="0"/>
                <a:cs typeface="Times New Roman" pitchFamily="18" charset="0"/>
              </a:rPr>
              <a:t>достоверности бюджета </a:t>
            </a:r>
            <a:r>
              <a:rPr lang="ru-RU" sz="1800" dirty="0">
                <a:solidFill>
                  <a:srgbClr val="00B050"/>
                </a:solidFill>
                <a:latin typeface="Times New Roman" pitchFamily="18" charset="0"/>
                <a:cs typeface="Times New Roman" pitchFamily="18" charset="0"/>
              </a:rPr>
              <a:t>означает надежность показателей бюджетов, их адекватность существующему экономическому положению</a:t>
            </a:r>
            <a:r>
              <a:rPr lang="ru-RU" sz="1800" dirty="0" smtClean="0">
                <a:solidFill>
                  <a:srgbClr val="00B050"/>
                </a:solidFill>
                <a:latin typeface="Times New Roman" pitchFamily="18" charset="0"/>
                <a:cs typeface="Times New Roman" pitchFamily="18" charset="0"/>
              </a:rPr>
              <a:t>.</a:t>
            </a:r>
          </a:p>
          <a:p>
            <a:pPr lvl="0"/>
            <a:r>
              <a:rPr lang="ru-RU" sz="2000" b="1" i="1" dirty="0" smtClean="0">
                <a:solidFill>
                  <a:srgbClr val="00B050"/>
                </a:solidFill>
                <a:latin typeface="Times New Roman" pitchFamily="18" charset="0"/>
                <a:cs typeface="Times New Roman" pitchFamily="18" charset="0"/>
              </a:rPr>
              <a:t>Принцип полноты отражения доходов и расходов бюджетов </a:t>
            </a:r>
            <a:r>
              <a:rPr lang="ru-RU" sz="1800" dirty="0" smtClean="0">
                <a:solidFill>
                  <a:srgbClr val="00B050"/>
                </a:solidFill>
                <a:latin typeface="Times New Roman" pitchFamily="18" charset="0"/>
                <a:cs typeface="Times New Roman" pitchFamily="18" charset="0"/>
              </a:rPr>
              <a:t>означает необходимость их отражения в бюджетах в полном объеме и в обязательном порядке.</a:t>
            </a:r>
            <a:endParaRPr lang="ru-RU" sz="2000" b="1" i="1" dirty="0">
              <a:solidFill>
                <a:srgbClr val="00B050"/>
              </a:solidFill>
              <a:latin typeface="Times New Roman" pitchFamily="18" charset="0"/>
              <a:cs typeface="Times New Roman" pitchFamily="18" charset="0"/>
            </a:endParaRPr>
          </a:p>
          <a:p>
            <a:r>
              <a:rPr lang="ru-RU" sz="2000" b="1" i="1" dirty="0" smtClean="0">
                <a:solidFill>
                  <a:srgbClr val="00B050"/>
                </a:solidFill>
                <a:latin typeface="Times New Roman" pitchFamily="18" charset="0"/>
                <a:cs typeface="Times New Roman" pitchFamily="18" charset="0"/>
              </a:rPr>
              <a:t>Принцип </a:t>
            </a:r>
            <a:r>
              <a:rPr lang="ru-RU" sz="2000" b="1" i="1" dirty="0">
                <a:solidFill>
                  <a:srgbClr val="00B050"/>
                </a:solidFill>
                <a:latin typeface="Times New Roman" pitchFamily="18" charset="0"/>
                <a:cs typeface="Times New Roman" pitchFamily="18" charset="0"/>
              </a:rPr>
              <a:t>прозрачности (открытости)</a:t>
            </a:r>
            <a:r>
              <a:rPr lang="ru-RU" sz="2000" i="1" dirty="0">
                <a:solidFill>
                  <a:srgbClr val="00B050"/>
                </a:solidFill>
                <a:latin typeface="Times New Roman" pitchFamily="18" charset="0"/>
                <a:cs typeface="Times New Roman" pitchFamily="18" charset="0"/>
              </a:rPr>
              <a:t>, </a:t>
            </a:r>
            <a:r>
              <a:rPr lang="ru-RU" sz="1800" dirty="0">
                <a:solidFill>
                  <a:srgbClr val="00B050"/>
                </a:solidFill>
                <a:latin typeface="Times New Roman" pitchFamily="18" charset="0"/>
                <a:cs typeface="Times New Roman" pitchFamily="18" charset="0"/>
              </a:rPr>
              <a:t>т.е. необходимость публикации законов </a:t>
            </a:r>
            <a:r>
              <a:rPr lang="ru-RU" sz="1800" dirty="0" smtClean="0">
                <a:solidFill>
                  <a:srgbClr val="00B050"/>
                </a:solidFill>
                <a:latin typeface="Times New Roman" pitchFamily="18" charset="0"/>
                <a:cs typeface="Times New Roman" pitchFamily="18" charset="0"/>
              </a:rPr>
              <a:t>(решений) о </a:t>
            </a:r>
            <a:r>
              <a:rPr lang="ru-RU" sz="1800" dirty="0">
                <a:solidFill>
                  <a:srgbClr val="00B050"/>
                </a:solidFill>
                <a:latin typeface="Times New Roman" pitchFamily="18" charset="0"/>
                <a:cs typeface="Times New Roman" pitchFamily="18" charset="0"/>
              </a:rPr>
              <a:t>бюджетах и отчетов об их исполнении в открытой печати. </a:t>
            </a:r>
          </a:p>
        </p:txBody>
      </p:sp>
    </p:spTree>
    <p:extLst>
      <p:ext uri="{BB962C8B-B14F-4D97-AF65-F5344CB8AC3E}">
        <p14:creationId xmlns:p14="http://schemas.microsoft.com/office/powerpoint/2010/main" val="17422563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bwMode="auto">
          <a:xfrm>
            <a:off x="723583" y="1909129"/>
            <a:ext cx="793750" cy="719136"/>
          </a:xfrm>
          <a:prstGeom prst="ellipse">
            <a:avLst/>
          </a:prstGeom>
          <a:solidFill>
            <a:schemeClr val="accent6">
              <a:lumMod val="60000"/>
              <a:lumOff val="40000"/>
            </a:schemeClr>
          </a:solidFill>
          <a:ln w="25400" cap="flat" cmpd="sng" algn="ctr">
            <a:noFill/>
            <a:prstDash val="solid"/>
          </a:ln>
          <a:effectLst/>
          <a:scene3d>
            <a:camera prst="orthographicFront"/>
            <a:lightRig rig="threePt" dir="t"/>
          </a:scene3d>
          <a:sp3d>
            <a:bevelT w="127000" h="127000"/>
            <a:bevelB w="127000" h="1270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a:t>
            </a:r>
            <a:endParaRPr kumimoji="0" lang="ru-RU" sz="3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4" name="Группа 3"/>
          <p:cNvGrpSpPr/>
          <p:nvPr/>
        </p:nvGrpSpPr>
        <p:grpSpPr>
          <a:xfrm>
            <a:off x="1825257" y="1653973"/>
            <a:ext cx="6851199" cy="1131974"/>
            <a:chOff x="1585180" y="294615"/>
            <a:chExt cx="6265647" cy="1131974"/>
          </a:xfrm>
          <a:solidFill>
            <a:schemeClr val="accent6">
              <a:lumMod val="60000"/>
              <a:lumOff val="40000"/>
            </a:schemeClr>
          </a:solidFill>
          <a:scene3d>
            <a:camera prst="orthographicFront"/>
            <a:lightRig rig="flat" dir="t"/>
          </a:scene3d>
        </p:grpSpPr>
        <p:sp>
          <p:nvSpPr>
            <p:cNvPr id="5" name="Скругленный прямоугольник 4"/>
            <p:cNvSpPr/>
            <p:nvPr/>
          </p:nvSpPr>
          <p:spPr>
            <a:xfrm>
              <a:off x="1585180" y="294615"/>
              <a:ext cx="6265647" cy="1131974"/>
            </a:xfrm>
            <a:prstGeom prst="round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6" name="Скругленный прямоугольник 4"/>
            <p:cNvSpPr/>
            <p:nvPr/>
          </p:nvSpPr>
          <p:spPr>
            <a:xfrm>
              <a:off x="1640438" y="349873"/>
              <a:ext cx="6155131" cy="1021458"/>
            </a:xfrm>
            <a:prstGeom prst="rect">
              <a:avLst/>
            </a:prstGeom>
            <a:grpFill/>
            <a:ln>
              <a:noFill/>
            </a:ln>
            <a:effectLst/>
            <a:sp3d/>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Поддержание объема муниципального долга в рамках ограничений, установленных бюджетным законодательством</a:t>
              </a:r>
              <a:endParaRPr kumimoji="0" lang="ru-RU" sz="2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sp>
        <p:nvSpPr>
          <p:cNvPr id="7" name="Овал 6"/>
          <p:cNvSpPr/>
          <p:nvPr/>
        </p:nvSpPr>
        <p:spPr bwMode="auto">
          <a:xfrm>
            <a:off x="703263" y="3609289"/>
            <a:ext cx="793750" cy="719136"/>
          </a:xfrm>
          <a:prstGeom prst="ellipse">
            <a:avLst/>
          </a:prstGeom>
          <a:solidFill>
            <a:schemeClr val="accent4">
              <a:lumMod val="60000"/>
              <a:lumOff val="40000"/>
            </a:schemeClr>
          </a:solidFill>
          <a:ln w="25400" cap="flat" cmpd="sng" algn="ctr">
            <a:noFill/>
            <a:prstDash val="solid"/>
          </a:ln>
          <a:effectLst/>
          <a:scene3d>
            <a:camera prst="orthographicFront"/>
            <a:lightRig rig="threePt" dir="t"/>
          </a:scene3d>
          <a:sp3d>
            <a:bevelT w="127000" h="127000"/>
            <a:bevelB w="127000" h="1270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a:t>
            </a:r>
            <a:endParaRPr kumimoji="0" lang="ru-RU" sz="3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8" name="Группа 7"/>
          <p:cNvGrpSpPr/>
          <p:nvPr/>
        </p:nvGrpSpPr>
        <p:grpSpPr>
          <a:xfrm>
            <a:off x="1886217" y="3340533"/>
            <a:ext cx="6790239" cy="1131974"/>
            <a:chOff x="1665517" y="1860741"/>
            <a:chExt cx="6265647" cy="1131974"/>
          </a:xfrm>
          <a:solidFill>
            <a:schemeClr val="accent4">
              <a:lumMod val="60000"/>
              <a:lumOff val="40000"/>
            </a:schemeClr>
          </a:solidFill>
          <a:scene3d>
            <a:camera prst="orthographicFront"/>
            <a:lightRig rig="flat" dir="t"/>
          </a:scene3d>
        </p:grpSpPr>
        <p:sp>
          <p:nvSpPr>
            <p:cNvPr id="9" name="Скругленный прямоугольник 8"/>
            <p:cNvSpPr/>
            <p:nvPr/>
          </p:nvSpPr>
          <p:spPr>
            <a:xfrm>
              <a:off x="1665517" y="1860741"/>
              <a:ext cx="6265647" cy="1131974"/>
            </a:xfrm>
            <a:prstGeom prst="round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0" name="Скругленный прямоугольник 4"/>
            <p:cNvSpPr/>
            <p:nvPr/>
          </p:nvSpPr>
          <p:spPr>
            <a:xfrm>
              <a:off x="1902740" y="2037919"/>
              <a:ext cx="5322926" cy="840929"/>
            </a:xfrm>
            <a:prstGeom prst="rect">
              <a:avLst/>
            </a:prstGeom>
            <a:grpFill/>
            <a:ln>
              <a:noFill/>
            </a:ln>
            <a:effectLst>
              <a:reflection blurRad="6350" endPos="0" dir="5400000" sy="-100000" algn="bl" rotWithShape="0"/>
            </a:effectLst>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ru-RU" sz="2200" b="1" i="0" u="none" strike="noStrike" kern="1200" cap="all" spc="0" normalizeH="0" baseline="0" noProof="0" dirty="0" smtClean="0">
                  <a:ln w="9000" cmpd="sng">
                    <a:prstDash val="solid"/>
                  </a:ln>
                  <a:solidFill>
                    <a:sysClr val="windowText" lastClr="000000"/>
                  </a:solidFill>
                  <a:effectLst/>
                  <a:uLnTx/>
                  <a:uFillTx/>
                  <a:latin typeface="Times New Roman" panose="02020603050405020304" pitchFamily="18" charset="0"/>
                  <a:ea typeface="+mn-ea"/>
                  <a:cs typeface="Times New Roman" panose="02020603050405020304" pitchFamily="18" charset="0"/>
                </a:rPr>
                <a:t>Обеспечение умеренной долговой нагрузки на бюджет города </a:t>
              </a:r>
              <a:endParaRPr kumimoji="0" lang="ru-RU" sz="2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sp>
        <p:nvSpPr>
          <p:cNvPr id="11" name="Овал 10"/>
          <p:cNvSpPr/>
          <p:nvPr/>
        </p:nvSpPr>
        <p:spPr bwMode="auto">
          <a:xfrm>
            <a:off x="693103" y="5140009"/>
            <a:ext cx="793750" cy="719136"/>
          </a:xfrm>
          <a:prstGeom prst="ellipse">
            <a:avLst/>
          </a:prstGeom>
          <a:solidFill>
            <a:srgbClr val="92D050"/>
          </a:solidFill>
          <a:ln w="25400" cap="flat" cmpd="sng" algn="ctr">
            <a:noFill/>
            <a:prstDash val="solid"/>
          </a:ln>
          <a:effectLst/>
          <a:scene3d>
            <a:camera prst="orthographicFront"/>
            <a:lightRig rig="threePt" dir="t"/>
          </a:scene3d>
          <a:sp3d>
            <a:bevelT w="127000" h="127000"/>
            <a:bevelB w="127000" h="1270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3</a:t>
            </a:r>
          </a:p>
        </p:txBody>
      </p:sp>
      <p:grpSp>
        <p:nvGrpSpPr>
          <p:cNvPr id="12" name="Группа 11"/>
          <p:cNvGrpSpPr/>
          <p:nvPr/>
        </p:nvGrpSpPr>
        <p:grpSpPr>
          <a:xfrm>
            <a:off x="1886217" y="4955973"/>
            <a:ext cx="6729817" cy="1131974"/>
            <a:chOff x="1585180" y="3283048"/>
            <a:chExt cx="6265647" cy="1131974"/>
          </a:xfrm>
          <a:solidFill>
            <a:srgbClr val="92D050"/>
          </a:solidFill>
          <a:scene3d>
            <a:camera prst="orthographicFront"/>
            <a:lightRig rig="flat" dir="t"/>
          </a:scene3d>
        </p:grpSpPr>
        <p:sp>
          <p:nvSpPr>
            <p:cNvPr id="13" name="Скругленный прямоугольник 12"/>
            <p:cNvSpPr/>
            <p:nvPr/>
          </p:nvSpPr>
          <p:spPr>
            <a:xfrm>
              <a:off x="1585180" y="3283048"/>
              <a:ext cx="6265647" cy="1131974"/>
            </a:xfrm>
            <a:prstGeom prst="roundRect">
              <a:avLst/>
            </a:prstGeom>
            <a:grpFill/>
            <a:ln>
              <a:noFill/>
            </a:ln>
            <a:effectLst>
              <a:outerShdw blurRad="40000" dist="23000" dir="5400000" rotWithShape="0">
                <a:srgbClr val="000000">
                  <a:alpha val="35000"/>
                </a:srgbClr>
              </a:outerShdw>
            </a:effectLst>
            <a:sp3d prstMaterial="plastic">
              <a:bevelT/>
              <a:bevelB w="88900" h="31750" prst="angle"/>
            </a:sp3d>
          </p:spPr>
        </p:sp>
        <p:sp>
          <p:nvSpPr>
            <p:cNvPr id="14" name="Скругленный прямоугольник 4"/>
            <p:cNvSpPr/>
            <p:nvPr/>
          </p:nvSpPr>
          <p:spPr>
            <a:xfrm>
              <a:off x="1640438" y="3338306"/>
              <a:ext cx="6155131" cy="1021458"/>
            </a:xfrm>
            <a:prstGeom prst="rect">
              <a:avLst/>
            </a:prstGeom>
            <a:grpFill/>
            <a:ln>
              <a:noFill/>
            </a:ln>
            <a:effectLst/>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ru-RU" sz="2200" b="1" i="0" u="none" strike="noStrike" kern="1200" cap="all" spc="0" normalizeH="0" baseline="0" noProof="0" dirty="0" smtClean="0">
                  <a:ln w="9000" cmpd="sng">
                    <a:prstDash val="solid"/>
                  </a:ln>
                  <a:solidFill>
                    <a:sysClr val="windowText" lastClr="000000"/>
                  </a:solidFill>
                  <a:effectLst/>
                  <a:uLnTx/>
                  <a:uFillTx/>
                  <a:latin typeface="Times New Roman" panose="02020603050405020304" pitchFamily="18" charset="0"/>
                  <a:ea typeface="+mn-ea"/>
                  <a:cs typeface="Times New Roman" panose="02020603050405020304" pitchFamily="18" charset="0"/>
                </a:rPr>
                <a:t>Обеспечение сбалансированности бюджета города </a:t>
              </a:r>
              <a:endParaRPr kumimoji="0" lang="ru-RU" sz="2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sp>
        <p:nvSpPr>
          <p:cNvPr id="16" name="Заголовок 15"/>
          <p:cNvSpPr>
            <a:spLocks noGrp="1"/>
          </p:cNvSpPr>
          <p:nvPr>
            <p:ph type="title"/>
          </p:nvPr>
        </p:nvSpPr>
        <p:spPr>
          <a:xfrm>
            <a:off x="1403648" y="692695"/>
            <a:ext cx="7283152" cy="961277"/>
          </a:xfrm>
        </p:spPr>
        <p:txBody>
          <a:bodyPr>
            <a:noAutofit/>
          </a:bodyPr>
          <a:lstStyle/>
          <a:p>
            <a:pPr lvl="0">
              <a:spcBef>
                <a:spcPts val="0"/>
              </a:spcBef>
              <a:defRPr/>
            </a:pPr>
            <a:r>
              <a:rPr lang="ru-RU" sz="1800" b="1" spc="50" dirty="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Приоритеты муниципальной долговой политики </a:t>
            </a:r>
            <a:br>
              <a:rPr lang="ru-RU" sz="1800" b="1" spc="50" dirty="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br>
            <a:r>
              <a:rPr lang="ru-RU" sz="1800" b="1" spc="50" dirty="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в </a:t>
            </a:r>
            <a:r>
              <a:rPr lang="ru-RU" sz="1800" b="1" spc="50" dirty="0" smtClean="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2017 </a:t>
            </a:r>
            <a:r>
              <a:rPr lang="ru-RU" sz="1800" b="1" spc="50" dirty="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году и плановом периоде </a:t>
            </a:r>
            <a:r>
              <a:rPr lang="ru-RU" sz="1800" b="1" spc="50" dirty="0" smtClean="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2018 </a:t>
            </a:r>
            <a:r>
              <a:rPr lang="ru-RU" sz="1800" b="1" spc="50" dirty="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и </a:t>
            </a:r>
            <a:r>
              <a:rPr lang="ru-RU" sz="1800" b="1" spc="50" dirty="0" smtClean="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2019 </a:t>
            </a:r>
            <a:r>
              <a:rPr lang="ru-RU" sz="1800" b="1" spc="50" dirty="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годов</a:t>
            </a:r>
            <a:br>
              <a:rPr lang="ru-RU" sz="1800" b="1" spc="50" dirty="0">
                <a:ln w="13500">
                  <a:noFill/>
                  <a:prstDash val="solid"/>
                </a:ln>
                <a:solidFill>
                  <a:srgbClr val="00B050"/>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br>
            <a:endParaRPr lang="ru-RU" sz="1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537607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96209" y="657188"/>
            <a:ext cx="6429420" cy="369332"/>
          </a:xfrm>
          <a:prstGeom prst="rect">
            <a:avLst/>
          </a:prstGeom>
          <a:solidFill>
            <a:sysClr val="window" lastClr="FFFFFF"/>
          </a:solidFill>
          <a:effectLst>
            <a:softEdge rad="31750"/>
          </a:effectLst>
        </p:spPr>
        <p:txBody>
          <a:bodyPr wrap="square" rtlCol="0">
            <a:spAutoFit/>
          </a:bodyPr>
          <a:lstStyle/>
          <a:p>
            <a:pPr algn="ctr">
              <a:defRPr/>
            </a:pPr>
            <a:r>
              <a:rPr lang="ru-RU" b="1" kern="0" dirty="0" smtClean="0">
                <a:solidFill>
                  <a:srgbClr val="00B050"/>
                </a:solidFill>
                <a:latin typeface="Times New Roman" pitchFamily="18" charset="0"/>
                <a:cs typeface="Times New Roman" pitchFamily="18" charset="0"/>
              </a:rPr>
              <a:t>Муниципальный  долг городского округа город Рыбинск</a:t>
            </a:r>
          </a:p>
        </p:txBody>
      </p:sp>
      <p:sp>
        <p:nvSpPr>
          <p:cNvPr id="3" name="TextBox 2"/>
          <p:cNvSpPr txBox="1"/>
          <p:nvPr/>
        </p:nvSpPr>
        <p:spPr>
          <a:xfrm>
            <a:off x="1495382" y="1196752"/>
            <a:ext cx="6929486" cy="646331"/>
          </a:xfrm>
          <a:prstGeom prst="rect">
            <a:avLst/>
          </a:prstGeom>
          <a:gradFill flip="none" rotWithShape="1">
            <a:gsLst>
              <a:gs pos="0">
                <a:srgbClr val="1AB39F">
                  <a:shade val="30000"/>
                  <a:satMod val="115000"/>
                </a:srgbClr>
              </a:gs>
              <a:gs pos="44000">
                <a:srgbClr val="1AB39F">
                  <a:shade val="67500"/>
                  <a:satMod val="115000"/>
                </a:srgbClr>
              </a:gs>
              <a:gs pos="100000">
                <a:srgbClr val="1AB39F">
                  <a:shade val="100000"/>
                  <a:satMod val="115000"/>
                </a:srgbClr>
              </a:gs>
            </a:gsLst>
            <a:lin ang="2700000" scaled="1"/>
            <a:tileRect/>
          </a:gradFill>
          <a:ln w="38100" cap="flat" cmpd="sng" algn="ctr">
            <a:solidFill>
              <a:srgbClr val="00B050"/>
            </a:solidFill>
            <a:prstDash val="solid"/>
          </a:ln>
          <a:effectLst>
            <a:outerShdw blurRad="40000" dist="20000" dir="5400000" rotWithShape="0">
              <a:srgbClr val="00B050">
                <a:alpha val="38000"/>
              </a:srgbClr>
            </a:outerShdw>
          </a:effectLst>
        </p:spPr>
        <p:txBody>
          <a:bodyPr wrap="square" rtlCol="0">
            <a:spAutoFit/>
          </a:bodyPr>
          <a:lstStyle/>
          <a:p>
            <a:pPr algn="just">
              <a:defRPr/>
            </a:pPr>
            <a:r>
              <a:rPr lang="ru-RU" kern="0" dirty="0" smtClean="0">
                <a:solidFill>
                  <a:sysClr val="window" lastClr="FFFFFF"/>
                </a:solidFill>
                <a:latin typeface="Times New Roman"/>
              </a:rPr>
              <a:t>Муниципальный долг - это долговые обязательства бюджета, выраженные в валюте Российской Федерации</a:t>
            </a:r>
            <a:endParaRPr lang="ru-RU" kern="0" dirty="0">
              <a:solidFill>
                <a:sysClr val="window" lastClr="FFFFFF"/>
              </a:solidFill>
              <a:latin typeface="Times New Roman"/>
            </a:endParaRPr>
          </a:p>
        </p:txBody>
      </p:sp>
      <p:sp>
        <p:nvSpPr>
          <p:cNvPr id="5" name="TextBox 4"/>
          <p:cNvSpPr txBox="1"/>
          <p:nvPr/>
        </p:nvSpPr>
        <p:spPr>
          <a:xfrm>
            <a:off x="1495382" y="3140968"/>
            <a:ext cx="6929486" cy="646331"/>
          </a:xfrm>
          <a:prstGeom prst="rect">
            <a:avLst/>
          </a:prstGeom>
          <a:gradFill flip="none" rotWithShape="1">
            <a:gsLst>
              <a:gs pos="0">
                <a:srgbClr val="D6ECFF">
                  <a:lumMod val="75000"/>
                  <a:shade val="30000"/>
                  <a:satMod val="115000"/>
                </a:srgbClr>
              </a:gs>
              <a:gs pos="50000">
                <a:srgbClr val="D6ECFF">
                  <a:lumMod val="75000"/>
                  <a:shade val="67500"/>
                  <a:satMod val="115000"/>
                </a:srgbClr>
              </a:gs>
              <a:gs pos="100000">
                <a:srgbClr val="D6ECFF">
                  <a:lumMod val="75000"/>
                  <a:shade val="100000"/>
                  <a:satMod val="115000"/>
                </a:srgbClr>
              </a:gs>
            </a:gsLst>
            <a:lin ang="8100000" scaled="1"/>
            <a:tileRect/>
          </a:gradFill>
          <a:ln w="38100">
            <a:solidFill>
              <a:schemeClr val="tx2">
                <a:lumMod val="40000"/>
                <a:lumOff val="60000"/>
              </a:schemeClr>
            </a:solidFill>
          </a:ln>
        </p:spPr>
        <p:txBody>
          <a:bodyPr wrap="square" rtlCol="0">
            <a:spAutoFit/>
          </a:bodyPr>
          <a:lstStyle/>
          <a:p>
            <a:pPr algn="just">
              <a:defRPr/>
            </a:pPr>
            <a:r>
              <a:rPr lang="ru-RU" kern="0" dirty="0" smtClean="0">
                <a:solidFill>
                  <a:sysClr val="window" lastClr="FFFFFF"/>
                </a:solidFill>
                <a:latin typeface="Times New Roman" pitchFamily="18" charset="0"/>
                <a:cs typeface="Times New Roman" pitchFamily="18" charset="0"/>
              </a:rPr>
              <a:t>Структура муниципального долга городского округа город Рыбинск выглядит следующим образом:</a:t>
            </a:r>
            <a:endParaRPr lang="ru-RU" kern="0" dirty="0">
              <a:solidFill>
                <a:sysClr val="window" lastClr="FFFFFF"/>
              </a:solidFill>
              <a:latin typeface="Times New Roman" pitchFamily="18" charset="0"/>
              <a:cs typeface="Times New Roman" pitchFamily="18" charset="0"/>
            </a:endParaRPr>
          </a:p>
        </p:txBody>
      </p:sp>
      <p:grpSp>
        <p:nvGrpSpPr>
          <p:cNvPr id="6" name="Группа 5"/>
          <p:cNvGrpSpPr/>
          <p:nvPr/>
        </p:nvGrpSpPr>
        <p:grpSpPr>
          <a:xfrm>
            <a:off x="2667701" y="4140185"/>
            <a:ext cx="4281388" cy="1871623"/>
            <a:chOff x="1931892" y="2928934"/>
            <a:chExt cx="2711546" cy="1247747"/>
          </a:xfrm>
        </p:grpSpPr>
        <p:sp>
          <p:nvSpPr>
            <p:cNvPr id="7" name="Прямоугольник 6"/>
            <p:cNvSpPr/>
            <p:nvPr/>
          </p:nvSpPr>
          <p:spPr>
            <a:xfrm>
              <a:off x="2571736" y="2928934"/>
              <a:ext cx="2071702" cy="389974"/>
            </a:xfrm>
            <a:prstGeom prst="rect">
              <a:avLst/>
            </a:prstGeom>
            <a:gradFill flip="none" rotWithShape="1">
              <a:gsLst>
                <a:gs pos="0">
                  <a:srgbClr val="7FD13B">
                    <a:shade val="30000"/>
                    <a:satMod val="115000"/>
                  </a:srgbClr>
                </a:gs>
                <a:gs pos="50000">
                  <a:srgbClr val="7FD13B">
                    <a:shade val="67500"/>
                    <a:satMod val="115000"/>
                  </a:srgbClr>
                </a:gs>
                <a:gs pos="100000">
                  <a:srgbClr val="7FD13B">
                    <a:shade val="100000"/>
                    <a:satMod val="115000"/>
                  </a:srgbClr>
                </a:gs>
              </a:gsLst>
              <a:path path="circle">
                <a:fillToRect t="100000" r="100000"/>
              </a:path>
              <a:tileRect l="-100000" b="-100000"/>
            </a:gradFill>
            <a:ln w="25400" cap="flat" cmpd="sng" algn="ctr">
              <a:solidFill>
                <a:srgbClr val="7FD13B">
                  <a:shade val="50000"/>
                </a:srgbClr>
              </a:solidFill>
              <a:prstDash val="solid"/>
            </a:ln>
            <a:effectLst/>
          </p:spPr>
          <p:txBody>
            <a:bodyPr rtlCol="0" anchor="ctr"/>
            <a:lstStyle/>
            <a:p>
              <a:pPr algn="ctr">
                <a:defRPr/>
              </a:pPr>
              <a:r>
                <a:rPr lang="ru-RU" kern="0" dirty="0" smtClean="0">
                  <a:solidFill>
                    <a:sysClr val="window" lastClr="FFFFFF"/>
                  </a:solidFill>
                  <a:latin typeface="Times New Roman"/>
                </a:rPr>
                <a:t>Кредиты кредитных организаций</a:t>
              </a:r>
              <a:endParaRPr lang="ru-RU" kern="0" dirty="0">
                <a:solidFill>
                  <a:sysClr val="window" lastClr="FFFFFF"/>
                </a:solidFill>
                <a:latin typeface="Times New Roman"/>
              </a:endParaRPr>
            </a:p>
          </p:txBody>
        </p:sp>
        <p:sp>
          <p:nvSpPr>
            <p:cNvPr id="8" name="Прямоугольник 7"/>
            <p:cNvSpPr/>
            <p:nvPr/>
          </p:nvSpPr>
          <p:spPr>
            <a:xfrm>
              <a:off x="2554613" y="3464983"/>
              <a:ext cx="2071702" cy="371393"/>
            </a:xfrm>
            <a:prstGeom prst="rect">
              <a:avLst/>
            </a:prstGeom>
            <a:gradFill flip="none" rotWithShape="1">
              <a:gsLst>
                <a:gs pos="0">
                  <a:srgbClr val="7FD13B">
                    <a:shade val="30000"/>
                    <a:satMod val="115000"/>
                  </a:srgbClr>
                </a:gs>
                <a:gs pos="50000">
                  <a:srgbClr val="7FD13B">
                    <a:shade val="67500"/>
                    <a:satMod val="115000"/>
                  </a:srgbClr>
                </a:gs>
                <a:gs pos="100000">
                  <a:srgbClr val="7FD13B">
                    <a:shade val="100000"/>
                    <a:satMod val="115000"/>
                  </a:srgbClr>
                </a:gs>
              </a:gsLst>
              <a:path path="circle">
                <a:fillToRect t="100000" r="100000"/>
              </a:path>
              <a:tileRect l="-100000" b="-100000"/>
            </a:gradFill>
            <a:ln w="25400" cap="flat" cmpd="sng" algn="ctr">
              <a:solidFill>
                <a:srgbClr val="7FD13B">
                  <a:shade val="50000"/>
                </a:srgbClr>
              </a:solidFill>
              <a:prstDash val="solid"/>
            </a:ln>
            <a:effectLst/>
          </p:spPr>
          <p:txBody>
            <a:bodyPr rtlCol="0" anchor="ctr"/>
            <a:lstStyle/>
            <a:p>
              <a:pPr algn="ctr">
                <a:defRPr/>
              </a:pPr>
              <a:endParaRPr lang="ru-RU" sz="1600" kern="0" dirty="0" smtClean="0">
                <a:solidFill>
                  <a:sysClr val="window" lastClr="FFFFFF"/>
                </a:solidFill>
                <a:latin typeface="Times New Roman"/>
              </a:endParaRPr>
            </a:p>
            <a:p>
              <a:pPr algn="ctr">
                <a:defRPr/>
              </a:pPr>
              <a:r>
                <a:rPr lang="ru-RU" kern="0" dirty="0" smtClean="0">
                  <a:solidFill>
                    <a:sysClr val="window" lastClr="FFFFFF"/>
                  </a:solidFill>
                  <a:latin typeface="Times New Roman"/>
                </a:rPr>
                <a:t>Бюджетные кредиты</a:t>
              </a:r>
            </a:p>
            <a:p>
              <a:pPr algn="ctr">
                <a:defRPr/>
              </a:pPr>
              <a:endParaRPr lang="ru-RU" sz="1600" kern="0" dirty="0" smtClean="0">
                <a:solidFill>
                  <a:sysClr val="window" lastClr="FFFFFF"/>
                </a:solidFill>
                <a:latin typeface="Times New Roman"/>
              </a:endParaRPr>
            </a:p>
          </p:txBody>
        </p:sp>
        <p:grpSp>
          <p:nvGrpSpPr>
            <p:cNvPr id="10" name="Группа 9"/>
            <p:cNvGrpSpPr/>
            <p:nvPr/>
          </p:nvGrpSpPr>
          <p:grpSpPr>
            <a:xfrm rot="16200000">
              <a:off x="1666142" y="3398500"/>
              <a:ext cx="1043931" cy="512431"/>
              <a:chOff x="4634315" y="2074773"/>
              <a:chExt cx="2291862" cy="512432"/>
            </a:xfrm>
          </p:grpSpPr>
          <p:cxnSp>
            <p:nvCxnSpPr>
              <p:cNvPr id="12" name="Прямая соединительная линия 11"/>
              <p:cNvCxnSpPr/>
              <p:nvPr/>
            </p:nvCxnSpPr>
            <p:spPr>
              <a:xfrm rot="5400000" flipV="1">
                <a:off x="5778503" y="933677"/>
                <a:ext cx="0" cy="2288375"/>
              </a:xfrm>
              <a:prstGeom prst="line">
                <a:avLst/>
              </a:prstGeom>
              <a:noFill/>
              <a:ln w="38100" cap="flat" cmpd="sng" algn="ctr">
                <a:solidFill>
                  <a:srgbClr val="FEB80A">
                    <a:lumMod val="50000"/>
                  </a:srgbClr>
                </a:solidFill>
                <a:prstDash val="solid"/>
              </a:ln>
              <a:effectLst/>
            </p:spPr>
          </p:cxnSp>
          <p:cxnSp>
            <p:nvCxnSpPr>
              <p:cNvPr id="13" name="Прямая соединительная линия 12"/>
              <p:cNvCxnSpPr/>
              <p:nvPr/>
            </p:nvCxnSpPr>
            <p:spPr>
              <a:xfrm rot="5400000">
                <a:off x="4385853" y="2323237"/>
                <a:ext cx="500065" cy="3137"/>
              </a:xfrm>
              <a:prstGeom prst="line">
                <a:avLst/>
              </a:prstGeom>
              <a:noFill/>
              <a:ln w="38100" cap="flat" cmpd="sng" algn="ctr">
                <a:solidFill>
                  <a:srgbClr val="FEB80A">
                    <a:lumMod val="50000"/>
                  </a:srgbClr>
                </a:solidFill>
                <a:prstDash val="solid"/>
              </a:ln>
              <a:effectLst/>
            </p:spPr>
          </p:cxnSp>
          <p:cxnSp>
            <p:nvCxnSpPr>
              <p:cNvPr id="14" name="Прямая соединительная линия 13"/>
              <p:cNvCxnSpPr/>
              <p:nvPr/>
            </p:nvCxnSpPr>
            <p:spPr>
              <a:xfrm rot="5400000">
                <a:off x="6674400" y="2335428"/>
                <a:ext cx="500068" cy="3486"/>
              </a:xfrm>
              <a:prstGeom prst="line">
                <a:avLst/>
              </a:prstGeom>
              <a:noFill/>
              <a:ln w="38100" cap="flat" cmpd="sng" algn="ctr">
                <a:solidFill>
                  <a:srgbClr val="FEB80A">
                    <a:lumMod val="50000"/>
                  </a:srgbClr>
                </a:solidFill>
                <a:prstDash val="solid"/>
              </a:ln>
              <a:effectLst/>
            </p:spPr>
          </p:cxnSp>
        </p:grpSp>
      </p:grpSp>
      <p:pic>
        <p:nvPicPr>
          <p:cNvPr id="16" name="Picture 14"/>
          <p:cNvPicPr>
            <a:picLocks noChangeAspect="1" noChangeArrowheads="1"/>
          </p:cNvPicPr>
          <p:nvPr/>
        </p:nvPicPr>
        <p:blipFill>
          <a:blip r:embed="rId3" cstate="print"/>
          <a:srcRect/>
          <a:stretch>
            <a:fillRect/>
          </a:stretch>
        </p:blipFill>
        <p:spPr bwMode="auto">
          <a:xfrm>
            <a:off x="179512" y="1026520"/>
            <a:ext cx="1120148" cy="1250352"/>
          </a:xfrm>
          <a:prstGeom prst="rect">
            <a:avLst/>
          </a:prstGeom>
          <a:noFill/>
          <a:ln w="9525">
            <a:noFill/>
            <a:miter lim="800000"/>
            <a:headEnd/>
            <a:tailEnd/>
          </a:ln>
          <a:effectLst>
            <a:glow rad="101600">
              <a:srgbClr val="FEB80A">
                <a:lumMod val="75000"/>
                <a:alpha val="60000"/>
              </a:srgbClr>
            </a:glow>
          </a:effectLst>
        </p:spPr>
      </p:pic>
      <p:sp>
        <p:nvSpPr>
          <p:cNvPr id="15" name="Прямоугольник 14"/>
          <p:cNvSpPr/>
          <p:nvPr/>
        </p:nvSpPr>
        <p:spPr>
          <a:xfrm>
            <a:off x="3655906" y="5733256"/>
            <a:ext cx="3271108" cy="557090"/>
          </a:xfrm>
          <a:prstGeom prst="rect">
            <a:avLst/>
          </a:prstGeom>
          <a:gradFill flip="none" rotWithShape="1">
            <a:gsLst>
              <a:gs pos="0">
                <a:srgbClr val="7FD13B">
                  <a:shade val="30000"/>
                  <a:satMod val="115000"/>
                </a:srgbClr>
              </a:gs>
              <a:gs pos="50000">
                <a:srgbClr val="7FD13B">
                  <a:shade val="67500"/>
                  <a:satMod val="115000"/>
                </a:srgbClr>
              </a:gs>
              <a:gs pos="100000">
                <a:srgbClr val="7FD13B">
                  <a:shade val="100000"/>
                  <a:satMod val="115000"/>
                </a:srgbClr>
              </a:gs>
            </a:gsLst>
            <a:path path="circle">
              <a:fillToRect t="100000" r="100000"/>
            </a:path>
            <a:tileRect l="-100000" b="-100000"/>
          </a:gradFill>
          <a:ln w="25400" cap="flat" cmpd="sng" algn="ctr">
            <a:solidFill>
              <a:srgbClr val="7FD13B">
                <a:shade val="50000"/>
              </a:srgbClr>
            </a:solidFill>
            <a:prstDash val="solid"/>
          </a:ln>
          <a:effectLst/>
        </p:spPr>
        <p:txBody>
          <a:bodyPr rtlCol="0" anchor="ctr"/>
          <a:lstStyle/>
          <a:p>
            <a:pPr algn="ctr">
              <a:defRPr/>
            </a:pPr>
            <a:endParaRPr lang="ru-RU" sz="1600" kern="0" dirty="0" smtClean="0">
              <a:solidFill>
                <a:sysClr val="window" lastClr="FFFFFF"/>
              </a:solidFill>
              <a:latin typeface="Times New Roman"/>
            </a:endParaRPr>
          </a:p>
          <a:p>
            <a:pPr algn="ctr">
              <a:defRPr/>
            </a:pPr>
            <a:r>
              <a:rPr lang="ru-RU" kern="0" dirty="0" smtClean="0">
                <a:solidFill>
                  <a:sysClr val="window" lastClr="FFFFFF"/>
                </a:solidFill>
                <a:latin typeface="Times New Roman"/>
              </a:rPr>
              <a:t>Гарантии</a:t>
            </a:r>
          </a:p>
          <a:p>
            <a:pPr algn="ctr">
              <a:defRPr/>
            </a:pPr>
            <a:endParaRPr lang="ru-RU" sz="1600" kern="0" dirty="0" smtClean="0">
              <a:solidFill>
                <a:sysClr val="window" lastClr="FFFFFF"/>
              </a:solidFill>
              <a:latin typeface="Times New Roman"/>
            </a:endParaRPr>
          </a:p>
        </p:txBody>
      </p:sp>
      <p:cxnSp>
        <p:nvCxnSpPr>
          <p:cNvPr id="17" name="Прямая соединительная линия 16"/>
          <p:cNvCxnSpPr/>
          <p:nvPr/>
        </p:nvCxnSpPr>
        <p:spPr>
          <a:xfrm>
            <a:off x="2667696" y="5211640"/>
            <a:ext cx="789580" cy="2382"/>
          </a:xfrm>
          <a:prstGeom prst="line">
            <a:avLst/>
          </a:prstGeom>
          <a:noFill/>
          <a:ln w="38100" cap="flat" cmpd="sng" algn="ctr">
            <a:solidFill>
              <a:srgbClr val="FEB80A">
                <a:lumMod val="50000"/>
              </a:srgbClr>
            </a:solidFill>
            <a:prstDash val="solid"/>
          </a:ln>
          <a:effectLst/>
        </p:spPr>
      </p:cxnSp>
      <p:sp>
        <p:nvSpPr>
          <p:cNvPr id="18" name="TextBox 17"/>
          <p:cNvSpPr txBox="1"/>
          <p:nvPr/>
        </p:nvSpPr>
        <p:spPr>
          <a:xfrm>
            <a:off x="1495382" y="2132856"/>
            <a:ext cx="6929486" cy="646331"/>
          </a:xfrm>
          <a:prstGeom prst="rect">
            <a:avLst/>
          </a:prstGeom>
          <a:gradFill flip="none" rotWithShape="1">
            <a:gsLst>
              <a:gs pos="0">
                <a:srgbClr val="00ADDC">
                  <a:lumMod val="60000"/>
                  <a:lumOff val="40000"/>
                  <a:shade val="30000"/>
                  <a:satMod val="115000"/>
                </a:srgbClr>
              </a:gs>
              <a:gs pos="50000">
                <a:srgbClr val="00ADDC">
                  <a:lumMod val="60000"/>
                  <a:lumOff val="40000"/>
                  <a:shade val="67500"/>
                  <a:satMod val="115000"/>
                </a:srgbClr>
              </a:gs>
              <a:gs pos="100000">
                <a:srgbClr val="00ADDC">
                  <a:lumMod val="60000"/>
                  <a:lumOff val="40000"/>
                  <a:shade val="100000"/>
                  <a:satMod val="115000"/>
                </a:srgbClr>
              </a:gs>
            </a:gsLst>
            <a:lin ang="2700000" scaled="1"/>
            <a:tileRect/>
          </a:gradFill>
          <a:ln w="38100">
            <a:solidFill>
              <a:srgbClr val="00B0F0"/>
            </a:solidFill>
          </a:ln>
        </p:spPr>
        <p:txBody>
          <a:bodyPr wrap="square" rtlCol="0">
            <a:spAutoFit/>
          </a:bodyPr>
          <a:lstStyle/>
          <a:p>
            <a:pPr algn="just">
              <a:defRPr/>
            </a:pPr>
            <a:r>
              <a:rPr lang="ru-RU" kern="0" dirty="0" smtClean="0">
                <a:solidFill>
                  <a:sysClr val="window" lastClr="FFFFFF"/>
                </a:solidFill>
                <a:latin typeface="Times New Roman" pitchFamily="18" charset="0"/>
                <a:cs typeface="Times New Roman" pitchFamily="18" charset="0"/>
              </a:rPr>
              <a:t>Для финансирования расходов, не обеспеченных доходами, привлекаются банковские кредиты, кредиты из областного бюджета</a:t>
            </a:r>
            <a:endParaRPr lang="ru-RU" kern="0" dirty="0">
              <a:solidFill>
                <a:sysClr val="window" lastClr="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782745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3120"/>
            <a:ext cx="8229600" cy="584518"/>
          </a:xfrm>
        </p:spPr>
        <p:txBody>
          <a:bodyPr>
            <a:normAutofit/>
          </a:bodyPr>
          <a:lstStyle/>
          <a:p>
            <a:r>
              <a:rPr lang="ru-RU" sz="2400" b="1" i="1" spc="50" dirty="0" smtClean="0">
                <a:ln w="13500">
                  <a:no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Муниципальный долг городского округа город Рыбинск</a:t>
            </a:r>
            <a:endParaRPr lang="ru-RU" sz="2400" dirty="0">
              <a:solidFill>
                <a:schemeClr val="accent2">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0075454"/>
              </p:ext>
            </p:extLst>
          </p:nvPr>
        </p:nvGraphicFramePr>
        <p:xfrm>
          <a:off x="0" y="2692400"/>
          <a:ext cx="9144000" cy="28546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65440" y="1330960"/>
            <a:ext cx="944880" cy="307777"/>
          </a:xfrm>
          <a:prstGeom prst="rect">
            <a:avLst/>
          </a:prstGeom>
          <a:noFill/>
        </p:spPr>
        <p:txBody>
          <a:bodyPr wrap="square" rtlCol="0">
            <a:spAutoFit/>
          </a:bodyPr>
          <a:lstStyle/>
          <a:p>
            <a:r>
              <a:rPr lang="ru-RU" sz="1400" b="1" dirty="0">
                <a:solidFill>
                  <a:prstClr val="black"/>
                </a:solidFill>
                <a:latin typeface="Times New Roman" panose="02020603050405020304" pitchFamily="18" charset="0"/>
                <a:cs typeface="Times New Roman" panose="02020603050405020304" pitchFamily="18" charset="0"/>
              </a:rPr>
              <a:t>м</a:t>
            </a:r>
            <a:r>
              <a:rPr lang="ru-RU" sz="1400" b="1" dirty="0" smtClean="0">
                <a:solidFill>
                  <a:prstClr val="black"/>
                </a:solidFill>
                <a:latin typeface="Times New Roman" panose="02020603050405020304" pitchFamily="18" charset="0"/>
                <a:cs typeface="Times New Roman" panose="02020603050405020304" pitchFamily="18" charset="0"/>
              </a:rPr>
              <a:t>лн.руб.</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Диаграмма 2"/>
          <p:cNvGraphicFramePr/>
          <p:nvPr>
            <p:extLst>
              <p:ext uri="{D42A27DB-BD31-4B8C-83A1-F6EECF244321}">
                <p14:modId xmlns:p14="http://schemas.microsoft.com/office/powerpoint/2010/main" val="4238402224"/>
              </p:ext>
            </p:extLst>
          </p:nvPr>
        </p:nvGraphicFramePr>
        <p:xfrm>
          <a:off x="0" y="1960880"/>
          <a:ext cx="9144000" cy="1727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69440" y="5882640"/>
            <a:ext cx="2174240" cy="307777"/>
          </a:xfrm>
          <a:prstGeom prst="rect">
            <a:avLst/>
          </a:prstGeom>
          <a:noFill/>
        </p:spPr>
        <p:txBody>
          <a:bodyPr wrap="squar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Коммерческие кредиты</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470400" y="5882640"/>
            <a:ext cx="2052320" cy="307777"/>
          </a:xfrm>
          <a:prstGeom prst="rect">
            <a:avLst/>
          </a:prstGeom>
          <a:noFill/>
        </p:spPr>
        <p:txBody>
          <a:bodyPr wrap="squar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Бюджетные кредиты</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58000" y="5892800"/>
            <a:ext cx="1016000" cy="307777"/>
          </a:xfrm>
          <a:prstGeom prst="rect">
            <a:avLst/>
          </a:prstGeom>
          <a:noFill/>
        </p:spPr>
        <p:txBody>
          <a:bodyPr wrap="squar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Гарантии</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676400" y="5984240"/>
            <a:ext cx="203200" cy="1320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0" name="Прямоугольник 9"/>
          <p:cNvSpPr/>
          <p:nvPr/>
        </p:nvSpPr>
        <p:spPr>
          <a:xfrm>
            <a:off x="4277360" y="5984240"/>
            <a:ext cx="203200" cy="13208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1" name="Прямоугольник 10"/>
          <p:cNvSpPr/>
          <p:nvPr/>
        </p:nvSpPr>
        <p:spPr>
          <a:xfrm>
            <a:off x="6624320" y="6004560"/>
            <a:ext cx="203200" cy="13208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p14="http://schemas.microsoft.com/office/powerpoint/2010/main" val="1293852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27584" y="692696"/>
            <a:ext cx="7920880" cy="5201424"/>
          </a:xfrm>
          <a:prstGeom prst="rect">
            <a:avLst/>
          </a:prstGeom>
        </p:spPr>
        <p:txBody>
          <a:bodyPr wrap="square">
            <a:spAutoFit/>
          </a:bodyPr>
          <a:lstStyle/>
          <a:p>
            <a:pPr algn="ctr"/>
            <a:r>
              <a:rPr lang="ru-RU" sz="2000" b="1" dirty="0" smtClean="0">
                <a:solidFill>
                  <a:srgbClr val="00B050"/>
                </a:solidFill>
                <a:latin typeface="Times New Roman" pitchFamily="18" charset="0"/>
                <a:cs typeface="Times New Roman" pitchFamily="18" charset="0"/>
              </a:rPr>
              <a:t>Презентация подготовлена Департаментом финансов городского округа город Рыбинск</a:t>
            </a:r>
          </a:p>
          <a:p>
            <a:pPr algn="ctr"/>
            <a:endParaRPr lang="ru-RU" sz="2000" b="1" dirty="0" smtClean="0">
              <a:solidFill>
                <a:srgbClr val="00B050"/>
              </a:solidFill>
              <a:latin typeface="Times New Roman" pitchFamily="18" charset="0"/>
              <a:cs typeface="Times New Roman" pitchFamily="18" charset="0"/>
            </a:endParaRPr>
          </a:p>
          <a:p>
            <a:pPr algn="ctr"/>
            <a:endParaRPr lang="ru-RU" sz="2000" b="1" dirty="0">
              <a:solidFill>
                <a:srgbClr val="00B050"/>
              </a:solidFill>
              <a:latin typeface="Times New Roman" pitchFamily="18" charset="0"/>
              <a:cs typeface="Times New Roman" pitchFamily="18" charset="0"/>
            </a:endParaRPr>
          </a:p>
          <a:p>
            <a:pPr algn="ctr"/>
            <a:r>
              <a:rPr lang="ru-RU" sz="2800" b="1" dirty="0" smtClean="0">
                <a:solidFill>
                  <a:srgbClr val="00B050"/>
                </a:solidFill>
                <a:latin typeface="Times New Roman" pitchFamily="18" charset="0"/>
                <a:cs typeface="Times New Roman" pitchFamily="18" charset="0"/>
              </a:rPr>
              <a:t>Надеемся</a:t>
            </a:r>
            <a:r>
              <a:rPr lang="ru-RU" sz="2800" b="1" dirty="0">
                <a:solidFill>
                  <a:srgbClr val="00B050"/>
                </a:solidFill>
                <a:latin typeface="Times New Roman" pitchFamily="18" charset="0"/>
                <a:cs typeface="Times New Roman" pitchFamily="18" charset="0"/>
              </a:rPr>
              <a:t>, что представленная выше информация оказалась Вам полезной и помогла составить достоверное мнение о бюджета городского округа город Рыбинск на </a:t>
            </a:r>
            <a:r>
              <a:rPr lang="ru-RU" sz="2800" b="1" dirty="0" smtClean="0">
                <a:solidFill>
                  <a:srgbClr val="00B050"/>
                </a:solidFill>
                <a:latin typeface="Times New Roman" pitchFamily="18" charset="0"/>
                <a:cs typeface="Times New Roman" pitchFamily="18" charset="0"/>
              </a:rPr>
              <a:t>2017 </a:t>
            </a:r>
            <a:r>
              <a:rPr lang="ru-RU" sz="2800" b="1" dirty="0">
                <a:solidFill>
                  <a:srgbClr val="00B050"/>
                </a:solidFill>
                <a:latin typeface="Times New Roman" pitchFamily="18" charset="0"/>
                <a:cs typeface="Times New Roman" pitchFamily="18" charset="0"/>
              </a:rPr>
              <a:t>год и </a:t>
            </a:r>
            <a:r>
              <a:rPr lang="ru-RU" sz="2800" b="1" dirty="0" smtClean="0">
                <a:solidFill>
                  <a:srgbClr val="00B050"/>
                </a:solidFill>
                <a:latin typeface="Times New Roman" pitchFamily="18" charset="0"/>
                <a:cs typeface="Times New Roman" pitchFamily="18" charset="0"/>
              </a:rPr>
              <a:t>на плановый </a:t>
            </a:r>
            <a:r>
              <a:rPr lang="ru-RU" sz="2800" b="1" dirty="0">
                <a:solidFill>
                  <a:srgbClr val="00B050"/>
                </a:solidFill>
                <a:latin typeface="Times New Roman" pitchFamily="18" charset="0"/>
                <a:cs typeface="Times New Roman" pitchFamily="18" charset="0"/>
              </a:rPr>
              <a:t>период </a:t>
            </a:r>
            <a:r>
              <a:rPr lang="ru-RU" sz="2800" b="1" dirty="0" smtClean="0">
                <a:solidFill>
                  <a:srgbClr val="00B050"/>
                </a:solidFill>
                <a:latin typeface="Times New Roman" pitchFamily="18" charset="0"/>
                <a:cs typeface="Times New Roman" pitchFamily="18" charset="0"/>
              </a:rPr>
              <a:t>2018-2019 </a:t>
            </a:r>
            <a:r>
              <a:rPr lang="ru-RU" sz="2800" b="1" dirty="0">
                <a:solidFill>
                  <a:srgbClr val="00B050"/>
                </a:solidFill>
                <a:latin typeface="Times New Roman" pitchFamily="18" charset="0"/>
                <a:cs typeface="Times New Roman" pitchFamily="18" charset="0"/>
              </a:rPr>
              <a:t>годов</a:t>
            </a:r>
            <a:br>
              <a:rPr lang="ru-RU" sz="2800" b="1" dirty="0">
                <a:solidFill>
                  <a:srgbClr val="00B050"/>
                </a:solidFill>
                <a:latin typeface="Times New Roman" pitchFamily="18" charset="0"/>
                <a:cs typeface="Times New Roman" pitchFamily="18" charset="0"/>
              </a:rPr>
            </a:br>
            <a:endParaRPr lang="ru-RU" sz="2800" b="1" dirty="0" smtClean="0">
              <a:solidFill>
                <a:srgbClr val="00B050"/>
              </a:solidFill>
              <a:latin typeface="Times New Roman" pitchFamily="18" charset="0"/>
              <a:cs typeface="Times New Roman" pitchFamily="18" charset="0"/>
            </a:endParaRPr>
          </a:p>
          <a:p>
            <a:pPr algn="ctr"/>
            <a:r>
              <a:rPr lang="ru-RU" sz="2800" b="1" dirty="0">
                <a:solidFill>
                  <a:srgbClr val="00B050"/>
                </a:solidFill>
                <a:latin typeface="Times New Roman" pitchFamily="18" charset="0"/>
                <a:cs typeface="Times New Roman" pitchFamily="18" charset="0"/>
              </a:rPr>
              <a:t/>
            </a:r>
            <a:br>
              <a:rPr lang="ru-RU" sz="2800" b="1" dirty="0">
                <a:solidFill>
                  <a:srgbClr val="00B050"/>
                </a:solidFill>
                <a:latin typeface="Times New Roman" pitchFamily="18" charset="0"/>
                <a:cs typeface="Times New Roman" pitchFamily="18" charset="0"/>
              </a:rPr>
            </a:br>
            <a:r>
              <a:rPr lang="ru-RU" sz="2800" b="1" dirty="0">
                <a:solidFill>
                  <a:srgbClr val="00B050"/>
                </a:solidFill>
                <a:latin typeface="Times New Roman" pitchFamily="18" charset="0"/>
                <a:cs typeface="Times New Roman" pitchFamily="18" charset="0"/>
              </a:rPr>
              <a:t>СПАСИБО ЗА ВНИМАНИЕ!</a:t>
            </a:r>
            <a:r>
              <a:rPr lang="ru-RU" sz="2800" b="1" i="1" dirty="0">
                <a:solidFill>
                  <a:srgbClr val="00B050"/>
                </a:solidFill>
                <a:latin typeface="Times New Roman" pitchFamily="18" charset="0"/>
                <a:cs typeface="Times New Roman" pitchFamily="18" charset="0"/>
              </a:rPr>
              <a:t/>
            </a:r>
            <a:br>
              <a:rPr lang="ru-RU" sz="2800" b="1" i="1" dirty="0">
                <a:solidFill>
                  <a:srgbClr val="00B050"/>
                </a:solidFill>
                <a:latin typeface="Times New Roman" pitchFamily="18" charset="0"/>
                <a:cs typeface="Times New Roman" pitchFamily="18" charset="0"/>
              </a:rPr>
            </a:br>
            <a:endParaRPr lang="ru-RU" sz="2800" dirty="0">
              <a:solidFill>
                <a:srgbClr val="00B050"/>
              </a:solidFill>
            </a:endParaRPr>
          </a:p>
        </p:txBody>
      </p:sp>
    </p:spTree>
    <p:extLst>
      <p:ext uri="{BB962C8B-B14F-4D97-AF65-F5344CB8AC3E}">
        <p14:creationId xmlns:p14="http://schemas.microsoft.com/office/powerpoint/2010/main" val="626039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864096"/>
          </a:xfrm>
          <a:solidFill>
            <a:schemeClr val="accent3">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fontScale="90000"/>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600" b="1" dirty="0" smtClean="0">
                <a:solidFill>
                  <a:srgbClr val="00B050"/>
                </a:solidFill>
                <a:latin typeface="Times New Roman" pitchFamily="18" charset="0"/>
                <a:cs typeface="Times New Roman" pitchFamily="18" charset="0"/>
              </a:rPr>
              <a:t>Основные понятия</a:t>
            </a:r>
            <a:r>
              <a:rPr lang="ru-RU" sz="3600" dirty="0" smtClean="0">
                <a:solidFill>
                  <a:srgbClr val="00B050"/>
                </a:solidFill>
                <a:latin typeface="Times New Roman" pitchFamily="18" charset="0"/>
                <a:cs typeface="Times New Roman" pitchFamily="18" charset="0"/>
              </a:rPr>
              <a:t/>
            </a:r>
            <a:br>
              <a:rPr lang="ru-RU" sz="3600" dirty="0" smtClean="0">
                <a:solidFill>
                  <a:srgbClr val="00B050"/>
                </a:solidFill>
                <a:latin typeface="Times New Roman" pitchFamily="18" charset="0"/>
                <a:cs typeface="Times New Roman" pitchFamily="18" charset="0"/>
              </a:rPr>
            </a:br>
            <a:endParaRPr lang="ru-RU" sz="3600" dirty="0">
              <a:solidFill>
                <a:srgbClr val="00B050"/>
              </a:solidFill>
              <a:latin typeface="Times New Roman" pitchFamily="18" charset="0"/>
              <a:cs typeface="Times New Roman" pitchFamily="18" charset="0"/>
            </a:endParaRPr>
          </a:p>
        </p:txBody>
      </p:sp>
      <p:sp>
        <p:nvSpPr>
          <p:cNvPr id="3" name="Объект 2"/>
          <p:cNvSpPr>
            <a:spLocks noGrp="1"/>
          </p:cNvSpPr>
          <p:nvPr>
            <p:ph idx="1"/>
          </p:nvPr>
        </p:nvSpPr>
        <p:spPr>
          <a:xfrm>
            <a:off x="0" y="1412776"/>
            <a:ext cx="9144000" cy="5184576"/>
          </a:xfrm>
          <a:solidFill>
            <a:schemeClr val="bg1"/>
          </a:solidFill>
        </p:spPr>
        <p:txBody>
          <a:bodyPr/>
          <a:lstStyle/>
          <a:p>
            <a:pPr lvl="0" algn="just"/>
            <a:endParaRPr lang="ru-RU" sz="2000" b="1" i="1" dirty="0" smtClean="0">
              <a:latin typeface="Times New Roman" pitchFamily="18" charset="0"/>
              <a:cs typeface="Times New Roman" pitchFamily="18" charset="0"/>
            </a:endParaRPr>
          </a:p>
          <a:p>
            <a:pPr lvl="0"/>
            <a:r>
              <a:rPr lang="ru-RU" sz="2000" b="1" i="1" dirty="0">
                <a:solidFill>
                  <a:srgbClr val="00B050"/>
                </a:solidFill>
                <a:latin typeface="Times New Roman" pitchFamily="18" charset="0"/>
                <a:cs typeface="Times New Roman" pitchFamily="18" charset="0"/>
              </a:rPr>
              <a:t>Принцип адресности и целевого характера бюджетных средств</a:t>
            </a:r>
            <a:r>
              <a:rPr lang="ru-RU" sz="1800" dirty="0">
                <a:solidFill>
                  <a:srgbClr val="00B050"/>
                </a:solidFill>
                <a:latin typeface="Times New Roman" pitchFamily="18" charset="0"/>
                <a:cs typeface="Times New Roman" pitchFamily="18" charset="0"/>
              </a:rPr>
              <a:t> означает, что бюджетные средства выделяются в адрес конкретных получателей с обозначением цели их использования.</a:t>
            </a:r>
          </a:p>
          <a:p>
            <a:pPr lvl="0" algn="just"/>
            <a:r>
              <a:rPr lang="ru-RU" sz="2000" b="1" i="1" dirty="0" smtClean="0">
                <a:solidFill>
                  <a:srgbClr val="00B050"/>
                </a:solidFill>
                <a:latin typeface="Times New Roman" pitchFamily="18" charset="0"/>
                <a:cs typeface="Times New Roman" pitchFamily="18" charset="0"/>
              </a:rPr>
              <a:t>Принцип единства кассы </a:t>
            </a:r>
            <a:r>
              <a:rPr lang="ru-RU" sz="1800" dirty="0" smtClean="0">
                <a:solidFill>
                  <a:srgbClr val="00B050"/>
                </a:solidFill>
                <a:latin typeface="Times New Roman" pitchFamily="18" charset="0"/>
                <a:cs typeface="Times New Roman" pitchFamily="18" charset="0"/>
              </a:rPr>
              <a:t>- зачисление всех кассовых поступлений и осуществление всех кассовых выплат с единого счета бюджета.</a:t>
            </a:r>
          </a:p>
          <a:p>
            <a:pPr lvl="0" algn="just"/>
            <a:r>
              <a:rPr lang="ru-RU" sz="2000" b="1" i="1" dirty="0" smtClean="0">
                <a:solidFill>
                  <a:srgbClr val="00B050"/>
                </a:solidFill>
                <a:latin typeface="Times New Roman" pitchFamily="18" charset="0"/>
                <a:cs typeface="Times New Roman" pitchFamily="18" charset="0"/>
              </a:rPr>
              <a:t>Принцип подведомственности расходов бюджетов </a:t>
            </a:r>
            <a:r>
              <a:rPr lang="ru-RU" sz="1800" dirty="0" smtClean="0">
                <a:solidFill>
                  <a:srgbClr val="00B050"/>
                </a:solidFill>
                <a:latin typeface="Times New Roman" pitchFamily="18" charset="0"/>
                <a:cs typeface="Times New Roman" pitchFamily="18" charset="0"/>
              </a:rPr>
              <a:t>означает, что получатели бюджетных средств вправе получать бюджетные ассигнования и лимиты бюджетных обязательств только от главного распорядителя бюджетных средств, в ведении которого они находятся.</a:t>
            </a:r>
            <a:r>
              <a:rPr lang="ru-RU" sz="1800" b="1" i="1" dirty="0" smtClean="0">
                <a:solidFill>
                  <a:srgbClr val="00B050"/>
                </a:solidFill>
                <a:latin typeface="Times New Roman" pitchFamily="18" charset="0"/>
                <a:cs typeface="Times New Roman" pitchFamily="18" charset="0"/>
              </a:rPr>
              <a:t> </a:t>
            </a:r>
            <a:endParaRPr lang="ru-RU" sz="2000" b="1" i="1" dirty="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18675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smtClean="0">
                <a:solidFill>
                  <a:srgbClr val="00B050"/>
                </a:solidFill>
                <a:latin typeface="Times New Roman" pitchFamily="18" charset="0"/>
                <a:cs typeface="Times New Roman" pitchFamily="18" charset="0"/>
              </a:rPr>
              <a:t>Гражданин и его участие в бюджетном процессе</a:t>
            </a:r>
            <a:endParaRPr lang="ru-RU" sz="1800" b="1" dirty="0">
              <a:solidFill>
                <a:srgbClr val="00B050"/>
              </a:solidFill>
              <a:latin typeface="Times New Roman" pitchFamily="18" charset="0"/>
              <a:cs typeface="Times New Roman" pitchFamily="18" charset="0"/>
            </a:endParaRPr>
          </a:p>
        </p:txBody>
      </p:sp>
      <p:sp>
        <p:nvSpPr>
          <p:cNvPr id="6" name="Выноска со стрелкой вниз 5"/>
          <p:cNvSpPr/>
          <p:nvPr/>
        </p:nvSpPr>
        <p:spPr>
          <a:xfrm>
            <a:off x="1026518" y="1196752"/>
            <a:ext cx="7319664" cy="914400"/>
          </a:xfrm>
          <a:prstGeom prst="downArrowCallout">
            <a:avLst/>
          </a:prstGeom>
          <a:gradFill>
            <a:gsLst>
              <a:gs pos="0">
                <a:schemeClr val="accent2">
                  <a:lumMod val="75000"/>
                </a:schemeClr>
              </a:gs>
              <a:gs pos="70000">
                <a:schemeClr val="accent1">
                  <a:tint val="44500"/>
                  <a:satMod val="160000"/>
                </a:schemeClr>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Times New Roman" pitchFamily="18" charset="0"/>
                <a:cs typeface="Times New Roman" pitchFamily="18" charset="0"/>
              </a:rPr>
              <a:t>Гражданин является налогоплательщиком</a:t>
            </a:r>
          </a:p>
          <a:p>
            <a:pPr algn="ctr"/>
            <a:r>
              <a:rPr lang="ru-RU" dirty="0" smtClean="0">
                <a:solidFill>
                  <a:prstClr val="white"/>
                </a:solidFill>
                <a:latin typeface="Times New Roman" pitchFamily="18" charset="0"/>
                <a:cs typeface="Times New Roman" pitchFamily="18" charset="0"/>
              </a:rPr>
              <a:t>часть налогов, которые он уплачивает, поступает в бюджет города  </a:t>
            </a:r>
            <a:endParaRPr lang="ru-RU" dirty="0">
              <a:solidFill>
                <a:prstClr val="white"/>
              </a:solidFill>
              <a:latin typeface="Times New Roman" pitchFamily="18" charset="0"/>
              <a:cs typeface="Times New Roman" pitchFamily="18" charset="0"/>
            </a:endParaRPr>
          </a:p>
        </p:txBody>
      </p:sp>
      <p:sp>
        <p:nvSpPr>
          <p:cNvPr id="8" name="Выноска со стрелкой вправо 7"/>
          <p:cNvSpPr/>
          <p:nvPr/>
        </p:nvSpPr>
        <p:spPr>
          <a:xfrm>
            <a:off x="539552" y="2636912"/>
            <a:ext cx="2736304" cy="1418456"/>
          </a:xfrm>
          <a:prstGeom prst="rightArrowCallout">
            <a:avLst/>
          </a:prstGeom>
          <a:gradFill>
            <a:gsLst>
              <a:gs pos="0">
                <a:schemeClr val="accent2">
                  <a:lumMod val="75000"/>
                </a:schemeClr>
              </a:gs>
              <a:gs pos="100000">
                <a:schemeClr val="accent1">
                  <a:tint val="44500"/>
                  <a:satMod val="160000"/>
                </a:schemeClr>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latin typeface="Times New Roman" pitchFamily="18" charset="0"/>
                <a:cs typeface="Times New Roman" pitchFamily="18" charset="0"/>
              </a:rPr>
              <a:t>Участие в публичных случаях по проекту бюджета</a:t>
            </a:r>
            <a:endParaRPr lang="ru-RU" dirty="0">
              <a:solidFill>
                <a:prstClr val="white"/>
              </a:solidFill>
              <a:latin typeface="Times New Roman" pitchFamily="18" charset="0"/>
              <a:cs typeface="Times New Roman" pitchFamily="18" charset="0"/>
            </a:endParaRPr>
          </a:p>
        </p:txBody>
      </p:sp>
      <p:sp>
        <p:nvSpPr>
          <p:cNvPr id="9" name="Выноска со стрелкой влево 8"/>
          <p:cNvSpPr/>
          <p:nvPr/>
        </p:nvSpPr>
        <p:spPr>
          <a:xfrm>
            <a:off x="6156176" y="2636913"/>
            <a:ext cx="2468438" cy="1418456"/>
          </a:xfrm>
          <a:prstGeom prst="leftArrowCallout">
            <a:avLst/>
          </a:prstGeom>
          <a:gradFill>
            <a:gsLst>
              <a:gs pos="0">
                <a:schemeClr val="accent2">
                  <a:lumMod val="75000"/>
                </a:schemeClr>
              </a:gs>
              <a:gs pos="100000">
                <a:schemeClr val="accent1">
                  <a:tint val="44500"/>
                  <a:satMod val="160000"/>
                </a:schemeClr>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white"/>
                </a:solidFill>
                <a:latin typeface="Times New Roman" pitchFamily="18" charset="0"/>
                <a:cs typeface="Times New Roman" pitchFamily="18" charset="0"/>
              </a:rPr>
              <a:t>Участие в публичных случаях по </a:t>
            </a:r>
            <a:r>
              <a:rPr lang="ru-RU" dirty="0" smtClean="0">
                <a:solidFill>
                  <a:prstClr val="white"/>
                </a:solidFill>
                <a:latin typeface="Times New Roman" pitchFamily="18" charset="0"/>
                <a:cs typeface="Times New Roman" pitchFamily="18" charset="0"/>
              </a:rPr>
              <a:t>исполнению  </a:t>
            </a:r>
            <a:r>
              <a:rPr lang="ru-RU" dirty="0">
                <a:solidFill>
                  <a:prstClr val="white"/>
                </a:solidFill>
                <a:latin typeface="Times New Roman" pitchFamily="18" charset="0"/>
                <a:cs typeface="Times New Roman" pitchFamily="18" charset="0"/>
              </a:rPr>
              <a:t>бюджета</a:t>
            </a:r>
          </a:p>
        </p:txBody>
      </p:sp>
      <p:sp>
        <p:nvSpPr>
          <p:cNvPr id="11" name="Прямоугольник 10"/>
          <p:cNvSpPr/>
          <p:nvPr/>
        </p:nvSpPr>
        <p:spPr>
          <a:xfrm>
            <a:off x="996752" y="5085184"/>
            <a:ext cx="7319664" cy="1224136"/>
          </a:xfrm>
          <a:prstGeom prst="rect">
            <a:avLst/>
          </a:prstGeom>
          <a:gradFill>
            <a:gsLst>
              <a:gs pos="0">
                <a:schemeClr val="accent2">
                  <a:lumMod val="75000"/>
                </a:schemeClr>
              </a:gs>
              <a:gs pos="100000">
                <a:schemeClr val="accent1">
                  <a:tint val="44500"/>
                  <a:satMod val="160000"/>
                </a:schemeClr>
              </a:gs>
              <a:gs pos="100000">
                <a:schemeClr val="accent1">
                  <a:tint val="23500"/>
                  <a:satMod val="16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Times New Roman" pitchFamily="18" charset="0"/>
                <a:cs typeface="Times New Roman" pitchFamily="18" charset="0"/>
              </a:rPr>
              <a:t>Гражданин как получатель социальных гарантий и муниципальных услуг</a:t>
            </a:r>
          </a:p>
          <a:p>
            <a:pPr algn="ctr"/>
            <a:r>
              <a:rPr lang="ru-RU" dirty="0" smtClean="0">
                <a:solidFill>
                  <a:prstClr val="white"/>
                </a:solidFill>
                <a:latin typeface="Times New Roman" pitchFamily="18" charset="0"/>
                <a:cs typeface="Times New Roman" pitchFamily="18" charset="0"/>
              </a:rPr>
              <a:t>в учреждениях образования, культуры, физической культуры и спорта, социальной защиты населения, ЖКХ и других</a:t>
            </a:r>
            <a:endParaRPr lang="ru-RU" b="1" dirty="0">
              <a:solidFill>
                <a:prstClr val="white"/>
              </a:solidFill>
              <a:latin typeface="Times New Roman" pitchFamily="18" charset="0"/>
              <a:cs typeface="Times New Roman" pitchFamily="18" charset="0"/>
            </a:endParaRPr>
          </a:p>
        </p:txBody>
      </p:sp>
      <p:sp>
        <p:nvSpPr>
          <p:cNvPr id="12" name="Стрелка вниз 11"/>
          <p:cNvSpPr/>
          <p:nvPr/>
        </p:nvSpPr>
        <p:spPr>
          <a:xfrm>
            <a:off x="4414268" y="4653136"/>
            <a:ext cx="484632" cy="360040"/>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1027" name="Picture 3" descr="C:\Users\kozlii\Desktop\Mestnyi-byudzh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123" y="2217253"/>
            <a:ext cx="2520280" cy="237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620688"/>
            <a:ext cx="8229600" cy="288032"/>
          </a:xfrm>
        </p:spPr>
        <p:txBody>
          <a:bodyPr>
            <a:normAutofit fontScale="90000"/>
          </a:bodyPr>
          <a:lstStyle/>
          <a:p>
            <a:pPr lvl="0">
              <a:spcBef>
                <a:spcPts val="0"/>
              </a:spcBef>
            </a:pPr>
            <a:r>
              <a:rPr lang="ru-RU" sz="1800" b="1" dirty="0" smtClean="0">
                <a:solidFill>
                  <a:srgbClr val="002060"/>
                </a:solidFill>
                <a:latin typeface="Times New Roman" pitchFamily="18" charset="0"/>
                <a:ea typeface="+mn-ea"/>
                <a:cs typeface="Times New Roman" pitchFamily="18" charset="0"/>
              </a:rPr>
              <a:t/>
            </a:r>
            <a:br>
              <a:rPr lang="ru-RU" sz="1800" b="1" dirty="0" smtClean="0">
                <a:solidFill>
                  <a:srgbClr val="002060"/>
                </a:solidFill>
                <a:latin typeface="Times New Roman" pitchFamily="18" charset="0"/>
                <a:ea typeface="+mn-ea"/>
                <a:cs typeface="Times New Roman" pitchFamily="18" charset="0"/>
              </a:rPr>
            </a:br>
            <a:r>
              <a:rPr lang="ru-RU" sz="1800" b="1" dirty="0" smtClean="0">
                <a:solidFill>
                  <a:srgbClr val="002060"/>
                </a:solidFill>
                <a:latin typeface="Times New Roman" pitchFamily="18" charset="0"/>
                <a:ea typeface="+mn-ea"/>
                <a:cs typeface="Times New Roman" pitchFamily="18" charset="0"/>
              </a:rPr>
              <a:t/>
            </a:r>
            <a:br>
              <a:rPr lang="ru-RU" sz="1800" b="1" dirty="0" smtClean="0">
                <a:solidFill>
                  <a:srgbClr val="002060"/>
                </a:solidFill>
                <a:latin typeface="Times New Roman" pitchFamily="18" charset="0"/>
                <a:ea typeface="+mn-ea"/>
                <a:cs typeface="Times New Roman" pitchFamily="18" charset="0"/>
              </a:rPr>
            </a:br>
            <a:r>
              <a:rPr lang="ru-RU" sz="2000" b="1" dirty="0" smtClean="0">
                <a:solidFill>
                  <a:srgbClr val="00B050"/>
                </a:solidFill>
                <a:latin typeface="Times New Roman" pitchFamily="18" charset="0"/>
                <a:ea typeface="+mn-ea"/>
                <a:cs typeface="Times New Roman" pitchFamily="18" charset="0"/>
              </a:rPr>
              <a:t>Азбука </a:t>
            </a:r>
            <a:r>
              <a:rPr lang="ru-RU" sz="2000" b="1" dirty="0">
                <a:solidFill>
                  <a:srgbClr val="00B050"/>
                </a:solidFill>
                <a:latin typeface="Times New Roman" pitchFamily="18" charset="0"/>
                <a:ea typeface="+mn-ea"/>
                <a:cs typeface="Times New Roman" pitchFamily="18" charset="0"/>
              </a:rPr>
              <a:t>Бюджета</a:t>
            </a:r>
            <a:br>
              <a:rPr lang="ru-RU" sz="2000" b="1" dirty="0">
                <a:solidFill>
                  <a:srgbClr val="00B050"/>
                </a:solidFill>
                <a:latin typeface="Times New Roman" pitchFamily="18" charset="0"/>
                <a:ea typeface="+mn-ea"/>
                <a:cs typeface="Times New Roman" pitchFamily="18" charset="0"/>
              </a:rPr>
            </a:br>
            <a:endParaRPr lang="ru-RU" sz="2000" dirty="0">
              <a:solidFill>
                <a:srgbClr val="00B050"/>
              </a:solidFill>
            </a:endParaRPr>
          </a:p>
        </p:txBody>
      </p:sp>
      <p:sp>
        <p:nvSpPr>
          <p:cNvPr id="11" name="TextBox 10"/>
          <p:cNvSpPr txBox="1"/>
          <p:nvPr/>
        </p:nvSpPr>
        <p:spPr>
          <a:xfrm>
            <a:off x="663679" y="1268760"/>
            <a:ext cx="7960398" cy="1477328"/>
          </a:xfrm>
          <a:prstGeom prst="rect">
            <a:avLst/>
          </a:prstGeom>
          <a:solidFill>
            <a:schemeClr val="accent6">
              <a:lumMod val="20000"/>
              <a:lumOff val="80000"/>
            </a:schemeClr>
          </a:solidFill>
          <a:ln w="25400" cap="flat" cmpd="sng" algn="ctr">
            <a:solidFill>
              <a:srgbClr val="FF9900"/>
            </a:solidFill>
            <a:prstDash val="solid"/>
          </a:ln>
          <a:effectLst/>
        </p:spPr>
        <p:txBody>
          <a:bodyPr wrap="square" rtlCol="0">
            <a:spAutoFit/>
          </a:bodyPr>
          <a:lstStyle/>
          <a:p>
            <a:pPr algn="just">
              <a:defRPr/>
            </a:pPr>
            <a:r>
              <a:rPr lang="ru-RU" b="1" i="1" u="sng" kern="0" dirty="0" smtClean="0">
                <a:solidFill>
                  <a:srgbClr val="F79646">
                    <a:lumMod val="75000"/>
                  </a:srgbClr>
                </a:solidFill>
                <a:latin typeface="Times New Roman" pitchFamily="18" charset="0"/>
                <a:cs typeface="Times New Roman" pitchFamily="18" charset="0"/>
              </a:rPr>
              <a:t>Бюджет для граждан </a:t>
            </a:r>
            <a:r>
              <a:rPr lang="ru-RU" kern="0" dirty="0" smtClean="0">
                <a:solidFill>
                  <a:schemeClr val="accent6"/>
                </a:solidFill>
                <a:latin typeface="Times New Roman" pitchFamily="18" charset="0"/>
                <a:cs typeface="Times New Roman" pitchFamily="18" charset="0"/>
              </a:rPr>
              <a:t>-</a:t>
            </a:r>
            <a:r>
              <a:rPr lang="ru-RU" kern="0" dirty="0" smtClean="0">
                <a:solidFill>
                  <a:sysClr val="windowText" lastClr="000000"/>
                </a:solidFill>
                <a:latin typeface="Times New Roman" pitchFamily="18" charset="0"/>
                <a:cs typeface="Times New Roman" pitchFamily="18" charset="0"/>
              </a:rPr>
              <a:t> </a:t>
            </a:r>
            <a:r>
              <a:rPr lang="ru-RU" kern="0" dirty="0" smtClean="0">
                <a:solidFill>
                  <a:schemeClr val="accent6"/>
                </a:solidFill>
                <a:latin typeface="Times New Roman" pitchFamily="18" charset="0"/>
                <a:cs typeface="Times New Roman" pitchFamily="18" charset="0"/>
              </a:rPr>
              <a:t>документ, содержащий основные положения закона о бюджете в доступной для широкого круга заинтересованных пользователей форме, разработанный в целях ознакомления граждан с основными целями, задачами бюджетной политики, планируемыми и достигнутыми результатами использования бюджетных средств</a:t>
            </a:r>
            <a:endParaRPr lang="ru-RU" kern="0" dirty="0">
              <a:solidFill>
                <a:schemeClr val="accent6"/>
              </a:solidFill>
              <a:latin typeface="Times New Roman" pitchFamily="18" charset="0"/>
              <a:cs typeface="Times New Roman" pitchFamily="18" charset="0"/>
            </a:endParaRPr>
          </a:p>
        </p:txBody>
      </p:sp>
      <p:sp>
        <p:nvSpPr>
          <p:cNvPr id="12" name="TextBox 11"/>
          <p:cNvSpPr txBox="1"/>
          <p:nvPr/>
        </p:nvSpPr>
        <p:spPr>
          <a:xfrm>
            <a:off x="663679" y="3140968"/>
            <a:ext cx="7960398" cy="1477328"/>
          </a:xfrm>
          <a:prstGeom prst="rect">
            <a:avLst/>
          </a:prstGeom>
          <a:solidFill>
            <a:schemeClr val="accent1">
              <a:lumMod val="20000"/>
              <a:lumOff val="80000"/>
            </a:schemeClr>
          </a:solidFill>
          <a:ln w="25400" cap="flat" cmpd="sng" algn="ctr">
            <a:solidFill>
              <a:schemeClr val="accent1"/>
            </a:solidFill>
            <a:prstDash val="solid"/>
          </a:ln>
          <a:effectLst/>
        </p:spPr>
        <p:txBody>
          <a:bodyPr wrap="square" rtlCol="0">
            <a:spAutoFit/>
          </a:bodyPr>
          <a:lstStyle/>
          <a:p>
            <a:pPr algn="just">
              <a:defRPr/>
            </a:pPr>
            <a:r>
              <a:rPr lang="ru-RU" b="1" i="1" u="sng" kern="0" dirty="0" smtClean="0">
                <a:solidFill>
                  <a:schemeClr val="accent1">
                    <a:lumMod val="75000"/>
                  </a:schemeClr>
                </a:solidFill>
                <a:latin typeface="Times New Roman" pitchFamily="18" charset="0"/>
                <a:cs typeface="Times New Roman" pitchFamily="18" charset="0"/>
              </a:rPr>
              <a:t>Бюджет</a:t>
            </a:r>
            <a:r>
              <a:rPr lang="ru-RU" b="1" i="1" kern="0" dirty="0" smtClean="0">
                <a:solidFill>
                  <a:sysClr val="windowText" lastClr="000000"/>
                </a:solidFill>
                <a:latin typeface="Times New Roman" pitchFamily="18" charset="0"/>
                <a:cs typeface="Times New Roman" pitchFamily="18" charset="0"/>
              </a:rPr>
              <a:t> </a:t>
            </a:r>
            <a:r>
              <a:rPr lang="ru-RU" kern="0" dirty="0" smtClean="0">
                <a:solidFill>
                  <a:schemeClr val="accent1"/>
                </a:solidFill>
                <a:latin typeface="Times New Roman" pitchFamily="18" charset="0"/>
                <a:cs typeface="Times New Roman" pitchFamily="18" charset="0"/>
              </a:rPr>
              <a:t>- важнейший инструмент регулирования экономики. В нем отражены цели развития общества и запланированы расходы для их достижения.</a:t>
            </a:r>
            <a:r>
              <a:rPr lang="en-US" kern="0" dirty="0" smtClean="0">
                <a:solidFill>
                  <a:schemeClr val="accent1"/>
                </a:solidFill>
                <a:latin typeface="Times New Roman" pitchFamily="18" charset="0"/>
                <a:cs typeface="Times New Roman" pitchFamily="18" charset="0"/>
              </a:rPr>
              <a:t> </a:t>
            </a:r>
            <a:r>
              <a:rPr lang="ru-RU" kern="0" dirty="0" smtClean="0">
                <a:solidFill>
                  <a:schemeClr val="accent1"/>
                </a:solidFill>
                <a:latin typeface="Times New Roman" pitchFamily="18" charset="0"/>
                <a:cs typeface="Times New Roman" pitchFamily="18" charset="0"/>
              </a:rPr>
              <a:t>Кроме того, бюджет – это обязательный для исполнения закон, являющийся основой системы контроля за сбором и эффективным расходованием бюджетных средств</a:t>
            </a:r>
            <a:endParaRPr lang="ru-RU" kern="0" dirty="0">
              <a:solidFill>
                <a:schemeClr val="accent1"/>
              </a:solidFill>
              <a:latin typeface="Times New Roman" pitchFamily="18" charset="0"/>
              <a:cs typeface="Times New Roman" pitchFamily="18" charset="0"/>
            </a:endParaRPr>
          </a:p>
        </p:txBody>
      </p:sp>
      <p:sp>
        <p:nvSpPr>
          <p:cNvPr id="13" name="TextBox 12"/>
          <p:cNvSpPr txBox="1"/>
          <p:nvPr/>
        </p:nvSpPr>
        <p:spPr>
          <a:xfrm>
            <a:off x="683568" y="5085184"/>
            <a:ext cx="7960398" cy="923330"/>
          </a:xfrm>
          <a:prstGeom prst="rect">
            <a:avLst/>
          </a:prstGeom>
          <a:solidFill>
            <a:schemeClr val="accent2">
              <a:lumMod val="20000"/>
              <a:lumOff val="80000"/>
            </a:schemeClr>
          </a:solidFill>
          <a:ln w="25400" cap="flat" cmpd="sng" algn="ctr">
            <a:solidFill>
              <a:srgbClr val="EA157A">
                <a:lumMod val="75000"/>
              </a:srgbClr>
            </a:solidFill>
            <a:prstDash val="solid"/>
          </a:ln>
          <a:effectLst/>
        </p:spPr>
        <p:txBody>
          <a:bodyPr wrap="square" rtlCol="0">
            <a:spAutoFit/>
          </a:bodyPr>
          <a:lstStyle/>
          <a:p>
            <a:pPr algn="just">
              <a:defRPr/>
            </a:pPr>
            <a:r>
              <a:rPr lang="ru-RU" b="1" i="1" u="sng" kern="0" dirty="0" smtClean="0">
                <a:solidFill>
                  <a:srgbClr val="C0504D">
                    <a:lumMod val="75000"/>
                  </a:srgbClr>
                </a:solidFill>
                <a:latin typeface="Times New Roman" pitchFamily="18" charset="0"/>
                <a:cs typeface="Times New Roman" pitchFamily="18" charset="0"/>
              </a:rPr>
              <a:t>Бюджет города</a:t>
            </a:r>
            <a:r>
              <a:rPr lang="ru-RU" b="1" i="1" kern="0" dirty="0" smtClean="0">
                <a:solidFill>
                  <a:srgbClr val="C0504D">
                    <a:lumMod val="75000"/>
                  </a:srgbClr>
                </a:solidFill>
                <a:latin typeface="Times New Roman" pitchFamily="18" charset="0"/>
                <a:cs typeface="Times New Roman" pitchFamily="18" charset="0"/>
              </a:rPr>
              <a:t> </a:t>
            </a:r>
            <a:r>
              <a:rPr lang="ru-RU" b="1" i="1" kern="0" dirty="0" smtClean="0">
                <a:solidFill>
                  <a:schemeClr val="accent2"/>
                </a:solidFill>
                <a:latin typeface="Times New Roman" pitchFamily="18" charset="0"/>
                <a:cs typeface="Times New Roman" pitchFamily="18" charset="0"/>
              </a:rPr>
              <a:t>– </a:t>
            </a:r>
            <a:r>
              <a:rPr lang="ru-RU" kern="0" dirty="0" smtClean="0">
                <a:solidFill>
                  <a:schemeClr val="accent2"/>
                </a:solidFill>
                <a:latin typeface="Times New Roman" pitchFamily="18" charset="0"/>
                <a:cs typeface="Times New Roman" pitchFamily="18" charset="0"/>
              </a:rPr>
              <a:t>элемент бюджетной системы страны, форма </a:t>
            </a:r>
            <a:r>
              <a:rPr lang="ru-RU" kern="0" dirty="0">
                <a:solidFill>
                  <a:schemeClr val="accent2"/>
                </a:solidFill>
                <a:latin typeface="Times New Roman" pitchFamily="18" charset="0"/>
                <a:cs typeface="Times New Roman" pitchFamily="18" charset="0"/>
              </a:rPr>
              <a:t>образования и расходования денежных средств, предназначенных для финансового обеспечения задач и функций местного </a:t>
            </a:r>
            <a:r>
              <a:rPr lang="ru-RU" kern="0" dirty="0" smtClean="0">
                <a:solidFill>
                  <a:schemeClr val="accent2"/>
                </a:solidFill>
                <a:latin typeface="Times New Roman" pitchFamily="18" charset="0"/>
                <a:cs typeface="Times New Roman" pitchFamily="18" charset="0"/>
              </a:rPr>
              <a:t>самоуправления </a:t>
            </a:r>
            <a:endParaRPr lang="ru-RU" kern="0" dirty="0">
              <a:solidFill>
                <a:schemeClr val="accent2"/>
              </a:solidFill>
              <a:latin typeface="Times New Roman" pitchFamily="18" charset="0"/>
              <a:cs typeface="Times New Roman" pitchFamily="18" charset="0"/>
            </a:endParaRPr>
          </a:p>
        </p:txBody>
      </p:sp>
      <p:pic>
        <p:nvPicPr>
          <p:cNvPr id="6" name="Рисунок 36" descr="x_37ac4ade.jpg"/>
          <p:cNvPicPr>
            <a:picLocks noChangeAspect="1"/>
          </p:cNvPicPr>
          <p:nvPr/>
        </p:nvPicPr>
        <p:blipFill>
          <a:blip r:embed="rId4" cstate="print"/>
          <a:srcRect l="5672" r="66949"/>
          <a:stretch>
            <a:fillRect/>
          </a:stretch>
        </p:blipFill>
        <p:spPr bwMode="auto">
          <a:xfrm>
            <a:off x="-108520" y="476672"/>
            <a:ext cx="1015918" cy="1368152"/>
          </a:xfrm>
          <a:prstGeom prst="rect">
            <a:avLst/>
          </a:prstGeom>
          <a:noFill/>
          <a:ln w="9525">
            <a:noFill/>
            <a:miter lim="800000"/>
            <a:headEnd/>
            <a:tailEnd/>
          </a:ln>
        </p:spPr>
      </p:pic>
    </p:spTree>
    <p:extLst>
      <p:ext uri="{BB962C8B-B14F-4D97-AF65-F5344CB8AC3E}">
        <p14:creationId xmlns:p14="http://schemas.microsoft.com/office/powerpoint/2010/main" val="389974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515528213"/>
              </p:ext>
            </p:extLst>
          </p:nvPr>
        </p:nvGraphicFramePr>
        <p:xfrm>
          <a:off x="179512" y="2060848"/>
          <a:ext cx="878497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Заголовок 3"/>
          <p:cNvSpPr>
            <a:spLocks noGrp="1"/>
          </p:cNvSpPr>
          <p:nvPr>
            <p:ph type="title"/>
          </p:nvPr>
        </p:nvSpPr>
        <p:spPr>
          <a:xfrm>
            <a:off x="0" y="548680"/>
            <a:ext cx="9144000" cy="648072"/>
          </a:xfrm>
          <a:solidFill>
            <a:schemeClr val="accent3">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fontScale="90000"/>
          </a:bodyPr>
          <a:lstStyle/>
          <a:p>
            <a:pPr lvl="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00B050"/>
                </a:solidFill>
                <a:latin typeface="Times New Roman" pitchFamily="18" charset="0"/>
                <a:cs typeface="Times New Roman" pitchFamily="18" charset="0"/>
              </a:rPr>
              <a:t>Этапы бюджета</a:t>
            </a:r>
            <a:br>
              <a:rPr lang="ru-RU" sz="3200" b="1" dirty="0" smtClean="0">
                <a:solidFill>
                  <a:srgbClr val="00B050"/>
                </a:solidFill>
                <a:latin typeface="Times New Roman" pitchFamily="18" charset="0"/>
                <a:cs typeface="Times New Roman" pitchFamily="18" charset="0"/>
              </a:rPr>
            </a:br>
            <a:r>
              <a:rPr lang="ru-RU" sz="2000" b="1" i="1" dirty="0" smtClean="0">
                <a:solidFill>
                  <a:prstClr val="black"/>
                </a:solidFill>
                <a:latin typeface="Times New Roman" pitchFamily="18" charset="0"/>
                <a:cs typeface="Times New Roman" pitchFamily="18" charset="0"/>
              </a:rPr>
              <a:t/>
            </a:r>
            <a:br>
              <a:rPr lang="ru-RU" sz="2000" b="1" i="1" dirty="0" smtClean="0">
                <a:solidFill>
                  <a:prstClr val="black"/>
                </a:solidFill>
                <a:latin typeface="Times New Roman" pitchFamily="18" charset="0"/>
                <a:cs typeface="Times New Roman" pitchFamily="18" charset="0"/>
              </a:rPr>
            </a:br>
            <a:r>
              <a:rPr lang="ru-RU" sz="2000" b="1" dirty="0" smtClean="0">
                <a:solidFill>
                  <a:srgbClr val="00B050"/>
                </a:solidFill>
                <a:latin typeface="Times New Roman" pitchFamily="18" charset="0"/>
                <a:cs typeface="Times New Roman" pitchFamily="18" charset="0"/>
              </a:rPr>
              <a:t>Составление и утверждение бюджета – сложный и многоуровневый процесс, основанный на правовых нормах</a:t>
            </a:r>
            <a:endParaRPr lang="ru-RU"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21254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5287</TotalTime>
  <Words>4834</Words>
  <Application>Microsoft Office PowerPoint</Application>
  <PresentationFormat>Экран (4:3)</PresentationFormat>
  <Paragraphs>894</Paragraphs>
  <Slides>53</Slides>
  <Notes>4</Notes>
  <HiddenSlides>0</HiddenSlides>
  <MMClips>0</MMClips>
  <ScaleCrop>false</ScaleCrop>
  <HeadingPairs>
    <vt:vector size="4" baseType="variant">
      <vt:variant>
        <vt:lpstr>Тема</vt:lpstr>
      </vt:variant>
      <vt:variant>
        <vt:i4>19</vt:i4>
      </vt:variant>
      <vt:variant>
        <vt:lpstr>Заголовки слайдов</vt:lpstr>
      </vt:variant>
      <vt:variant>
        <vt:i4>53</vt:i4>
      </vt:variant>
    </vt:vector>
  </HeadingPairs>
  <TitlesOfParts>
    <vt:vector size="72" baseType="lpstr">
      <vt:lpstr>Тема Office</vt:lpstr>
      <vt:lpstr>3_Тема Office</vt:lpstr>
      <vt:lpstr>4_Тема Office</vt:lpstr>
      <vt:lpstr>5_Тема Office</vt:lpstr>
      <vt:lpstr>6_Тема Office</vt:lpstr>
      <vt:lpstr>7_Тема Office</vt:lpstr>
      <vt:lpstr>8_Тема Office</vt:lpstr>
      <vt:lpstr>10_Тема Office</vt:lpstr>
      <vt:lpstr>11_Тема Office</vt:lpstr>
      <vt:lpstr>12_Тема Office</vt:lpstr>
      <vt:lpstr>13_Тема Office</vt:lpstr>
      <vt:lpstr>14_Тема Office</vt:lpstr>
      <vt:lpstr>15_Тема Office</vt:lpstr>
      <vt:lpstr>16_Тема Office</vt:lpstr>
      <vt:lpstr>17_Тема Office</vt:lpstr>
      <vt:lpstr>19_Тема Office</vt:lpstr>
      <vt:lpstr>2_Тема Office</vt:lpstr>
      <vt:lpstr>1_Тема Office</vt:lpstr>
      <vt:lpstr>9_Тема Office</vt:lpstr>
      <vt:lpstr>Презентация PowerPoint</vt:lpstr>
      <vt:lpstr>Презентация PowerPoint</vt:lpstr>
      <vt:lpstr> Основные понятия Бюджетная система РФ построена на основе              следующих принципов: </vt:lpstr>
      <vt:lpstr> Основные понятия </vt:lpstr>
      <vt:lpstr> Основные понятия </vt:lpstr>
      <vt:lpstr> Основные понятия </vt:lpstr>
      <vt:lpstr>Гражданин и его участие в бюджетном процессе</vt:lpstr>
      <vt:lpstr>  Азбука Бюджета </vt:lpstr>
      <vt:lpstr>  Этапы бюджета  Составление и утверждение бюджета – сложный и многоуровневый процесс, основанный на правовых нормах</vt:lpstr>
      <vt:lpstr>Презентация PowerPoint</vt:lpstr>
      <vt:lpstr>Презентация PowerPoint</vt:lpstr>
      <vt:lpstr> Основные показатели социально-экономического развития                      городского округа город Рыбинск </vt:lpstr>
      <vt:lpstr> Основные показатели социально-экономического развития                      городского округа город Рыбинск </vt:lpstr>
      <vt:lpstr>Презентация PowerPoint</vt:lpstr>
      <vt:lpstr>Презентация PowerPoint</vt:lpstr>
      <vt:lpstr>Презентация PowerPoint</vt:lpstr>
      <vt:lpstr>                Особенности формирования доходной части бюджета </vt:lpstr>
      <vt:lpstr>Презентация PowerPoint</vt:lpstr>
      <vt:lpstr>Презентация PowerPoint</vt:lpstr>
      <vt:lpstr>Прогноз налога на доходы физических лиц </vt:lpstr>
      <vt:lpstr>Презентация PowerPoint</vt:lpstr>
      <vt:lpstr>Земельный налог</vt:lpstr>
      <vt:lpstr>Налоги на совокупный доход 2017 год</vt:lpstr>
      <vt:lpstr>Презентация PowerPoint</vt:lpstr>
      <vt:lpstr>Презентация PowerPoint</vt:lpstr>
      <vt:lpstr>Презентация PowerPoint</vt:lpstr>
      <vt:lpstr>                Мероприятия, способствующие увеличению доходов бюджета городского округа город Рыбинск</vt:lpstr>
      <vt:lpstr>Оценка потерь бюджета городского округа город Рыбинск                                 от предоставления налоговых льгот на 2017 год</vt:lpstr>
      <vt:lpstr>                        Особенности формирования расходной части бюджета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МП «Развитие муниципальной системы образования                                                    в городском округе город Рыбинск»</vt:lpstr>
      <vt:lpstr>МП «Развитие муниципальной системы образования   в городском округе город Рыбинск»</vt:lpstr>
      <vt:lpstr>МП «Развитие культуры в городском округе город Рыбинск»</vt:lpstr>
      <vt:lpstr>МП «Развитие физической культуры и спорта в городском округе город Рыбинск»</vt:lpstr>
      <vt:lpstr>МП «Развитие дорожного хозяйства городского округа город Рыбинск»</vt:lpstr>
      <vt:lpstr>ВЦП «Социальная поддержка населения городского округа город Рыбинск»</vt:lpstr>
      <vt:lpstr>ВЦП Департамента жилищно-коммунального хозяйства, транспорта и связи      Администрации городского округа город Рыбинск</vt:lpstr>
      <vt:lpstr>Презентация PowerPoint</vt:lpstr>
      <vt:lpstr>Презентация PowerPoint</vt:lpstr>
      <vt:lpstr>Презентация PowerPoint</vt:lpstr>
      <vt:lpstr>Приоритеты муниципальной долговой политики  в 2017 году и плановом периоде 2018 и 2019 годов </vt:lpstr>
      <vt:lpstr>Презентация PowerPoint</vt:lpstr>
      <vt:lpstr>Муниципальный долг городского округа город Рыбинск</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И. Козлова</dc:creator>
  <cp:lastModifiedBy>Ирина И. Козлова</cp:lastModifiedBy>
  <cp:revision>214</cp:revision>
  <cp:lastPrinted>2017-04-11T07:51:26Z</cp:lastPrinted>
  <dcterms:created xsi:type="dcterms:W3CDTF">2016-11-10T06:43:44Z</dcterms:created>
  <dcterms:modified xsi:type="dcterms:W3CDTF">2017-04-13T08:39:22Z</dcterms:modified>
</cp:coreProperties>
</file>