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25" r:id="rId3"/>
    <p:sldMasterId id="2147483741" r:id="rId4"/>
  </p:sldMasterIdLst>
  <p:notesMasterIdLst>
    <p:notesMasterId r:id="rId24"/>
  </p:notesMasterIdLst>
  <p:sldIdLst>
    <p:sldId id="374" r:id="rId5"/>
    <p:sldId id="378" r:id="rId6"/>
    <p:sldId id="410" r:id="rId7"/>
    <p:sldId id="376" r:id="rId8"/>
    <p:sldId id="358" r:id="rId9"/>
    <p:sldId id="386" r:id="rId10"/>
    <p:sldId id="398" r:id="rId11"/>
    <p:sldId id="399" r:id="rId12"/>
    <p:sldId id="409" r:id="rId13"/>
    <p:sldId id="400" r:id="rId14"/>
    <p:sldId id="401" r:id="rId15"/>
    <p:sldId id="407" r:id="rId16"/>
    <p:sldId id="403" r:id="rId17"/>
    <p:sldId id="367" r:id="rId18"/>
    <p:sldId id="368" r:id="rId19"/>
    <p:sldId id="392" r:id="rId20"/>
    <p:sldId id="405" r:id="rId21"/>
    <p:sldId id="406" r:id="rId22"/>
    <p:sldId id="370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61"/>
    <a:srgbClr val="FF66FF"/>
    <a:srgbClr val="BB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6631" autoAdjust="0"/>
  </p:normalViewPr>
  <p:slideViewPr>
    <p:cSldViewPr snapToGrid="0">
      <p:cViewPr varScale="1">
        <p:scale>
          <a:sx n="86" d="100"/>
          <a:sy n="86" d="100"/>
        </p:scale>
        <p:origin x="-1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4750677022759"/>
          <c:y val="0"/>
          <c:w val="0.8348554333156607"/>
          <c:h val="0.865547767419781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115788060585875E-2"/>
                  <c:y val="-7.4007189186558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5202199755584E-2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14444691330578E-2"/>
                  <c:y val="-2.91366886561255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39668740510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1">
                  <c:v>2437</c:v>
                </c:pt>
                <c:pt idx="2">
                  <c:v>2758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432190609857224E-4"/>
                  <c:y val="-7.4010084738059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08269451542691E-3"/>
                  <c:y val="7.40071891865590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51794245083879E-4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21384660963059E-3"/>
                  <c:y val="-1.69597849343703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347</c:v>
                </c:pt>
                <c:pt idx="2">
                  <c:v>664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7418439676416687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43491182648723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023906392023017E-2"/>
                  <c:y val="8.0167860136752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178183671106394E-2"/>
                  <c:y val="8.01647039217864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1">
                  <c:v>5770</c:v>
                </c:pt>
                <c:pt idx="2">
                  <c:v>6960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803712"/>
        <c:axId val="72210624"/>
      </c:barChart>
      <c:catAx>
        <c:axId val="348037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2210624"/>
        <c:crosses val="autoZero"/>
        <c:auto val="1"/>
        <c:lblAlgn val="ctr"/>
        <c:lblOffset val="100"/>
        <c:noMultiLvlLbl val="0"/>
      </c:catAx>
      <c:valAx>
        <c:axId val="72210624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34803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 2025 год - 3 440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2499485485219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56499368922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3426E-3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282496844612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282496844612897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2258</c:v>
                </c:pt>
                <c:pt idx="1">
                  <c:v>298</c:v>
                </c:pt>
                <c:pt idx="2">
                  <c:v>395</c:v>
                </c:pt>
                <c:pt idx="3">
                  <c:v>236</c:v>
                </c:pt>
                <c:pt idx="4">
                  <c:v>81</c:v>
                </c:pt>
                <c:pt idx="5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2025 год - 3422 млн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368359799730817E-3"/>
                  <c:y val="-1.804969200952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006552016504004E-17"/>
                  <c:y val="-4.89914700835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135853757491E-3"/>
                  <c:y val="-9.927137725437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2260</c:v>
                </c:pt>
                <c:pt idx="1">
                  <c:v>303</c:v>
                </c:pt>
                <c:pt idx="2">
                  <c:v>386</c:v>
                </c:pt>
                <c:pt idx="3">
                  <c:v>212</c:v>
                </c:pt>
                <c:pt idx="4">
                  <c:v>86</c:v>
                </c:pt>
                <c:pt idx="5">
                  <c:v>175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483648"/>
        <c:axId val="72207168"/>
        <c:axId val="0"/>
      </c:bar3DChart>
      <c:catAx>
        <c:axId val="3548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207168"/>
        <c:crosses val="autoZero"/>
        <c:auto val="1"/>
        <c:lblAlgn val="ctr"/>
        <c:lblOffset val="100"/>
        <c:noMultiLvlLbl val="0"/>
      </c:catAx>
      <c:valAx>
        <c:axId val="7220716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354836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53086419753084E-2"/>
          <c:y val="7.6222239686750723E-2"/>
          <c:w val="0.93981481481481488"/>
          <c:h val="0.66374672194125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039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40%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5123456790123457"/>
                  <c:y val="-6.8665398278465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712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17%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573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16%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0802469135802469E-2"/>
                  <c:y val="-1.961863005191792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7.7160493827161062E-3"/>
                  <c:y val="9.923947011592850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2.0061728395061727E-2"/>
                  <c:y val="0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3.2407285894818588E-2"/>
                  <c:y val="0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General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Общегосударственные расходы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4039</c:v>
                </c:pt>
                <c:pt idx="1">
                  <c:v>1712</c:v>
                </c:pt>
                <c:pt idx="2">
                  <c:v>1573</c:v>
                </c:pt>
                <c:pt idx="3">
                  <c:v>944</c:v>
                </c:pt>
                <c:pt idx="4">
                  <c:v>857</c:v>
                </c:pt>
                <c:pt idx="5">
                  <c:v>552</c:v>
                </c:pt>
                <c:pt idx="6">
                  <c:v>444</c:v>
                </c:pt>
                <c:pt idx="7">
                  <c:v>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2.1209414795372802E-2"/>
          <c:y val="0.78150516191759567"/>
          <c:w val="0.974556357538641"/>
          <c:h val="0.21781930641378053"/>
        </c:manualLayout>
      </c:layout>
      <c:overlay val="0"/>
      <c:txPr>
        <a:bodyPr/>
        <a:lstStyle/>
        <a:p>
          <a:pPr>
            <a:defRPr sz="1600">
              <a:latin typeface="Traditional Arabic" pitchFamily="18" charset="-78"/>
              <a:cs typeface="Traditional Arabic" pitchFamily="18" charset="-78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02908564135428E-2"/>
          <c:y val="0.10194612679671218"/>
          <c:w val="0.89014505377216502"/>
          <c:h val="0.86255352730216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explosion val="4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8.7814071253807802E-3"/>
                  <c:y val="-8.7792732675065405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   857</a:t>
                    </a:r>
                  </a:p>
                  <a:p>
                    <a:r>
                      <a:rPr lang="ru-RU" b="0" dirty="0" smtClean="0"/>
                      <a:t>    15%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8496855921691538E-3"/>
                  <c:y val="-3.566666552250416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8522956349099551E-2"/>
                  <c:y val="0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4039</c:v>
                </c:pt>
                <c:pt idx="1">
                  <c:v>857</c:v>
                </c:pt>
                <c:pt idx="2">
                  <c:v>444</c:v>
                </c:pt>
                <c:pt idx="3">
                  <c:v>552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906310415578402"/>
          <c:y val="0.87052345122263641"/>
          <c:w val="0.70163589903765888"/>
          <c:h val="0.12600162325454109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65585885521315E-2"/>
          <c:y val="0.10988774386436621"/>
          <c:w val="0.79924035588859133"/>
          <c:h val="0.61634347274649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358</a:t>
                    </a:r>
                    <a:r>
                      <a:rPr lang="en-US"/>
                      <a:t>
51%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2241441714110285E-3"/>
                  <c:y val="-1.788870248954800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General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Дорожное хозяйство</c:v>
                </c:pt>
                <c:pt idx="1">
                  <c:v>Благоустройство</c:v>
                </c:pt>
                <c:pt idx="2">
                  <c:v>Водное хозяйство</c:v>
                </c:pt>
                <c:pt idx="3">
                  <c:v>Коммунальное хозяйство</c:v>
                </c:pt>
                <c:pt idx="4">
                  <c:v>Другие вопросы в области городского хозяйства</c:v>
                </c:pt>
                <c:pt idx="5">
                  <c:v>Жилищное хозяйство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1358</c:v>
                </c:pt>
                <c:pt idx="1">
                  <c:v>472</c:v>
                </c:pt>
                <c:pt idx="2">
                  <c:v>282</c:v>
                </c:pt>
                <c:pt idx="3">
                  <c:v>244</c:v>
                </c:pt>
                <c:pt idx="4">
                  <c:v>206</c:v>
                </c:pt>
                <c:pt idx="5">
                  <c:v>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82684742103868381"/>
          <c:w val="1"/>
          <c:h val="0.1424862318363769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4E656-CF02-4CBB-9DA5-2C140B699D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79D6F-37FC-489E-9ECB-476A5047447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дотации</a:t>
          </a:r>
        </a:p>
        <a:p>
          <a:pPr algn="l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B39C8D-9219-4A3E-990D-9AA79BB470C8}" type="par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7DBD64-8097-4970-8E47-E9DDA47869C9}" type="sib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D973764-CC48-4971-AB72-743FECB65F4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B46F2920-6E8D-4964-A7FA-B7B00CBFFC08}" type="par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5A3901-0CB0-4724-805B-B1906A9B72B5}" type="sib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176779-1F0E-49C0-AFA5-95295C48CB8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CA707F8B-CE59-44CE-A287-5A53AFF2C6DC}" type="par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B946557-888C-4D50-96DB-20D1A084D2D1}" type="sib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569B922-4A31-45D3-ADED-20B2921E55B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gm:t>
    </dgm:pt>
    <dgm:pt modelId="{B3722637-74F7-408E-A790-D8646600EB6D}" type="par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02BBDE4-BC20-416C-AC63-40ED70403290}" type="sib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9B51404-E403-4981-8E79-EA7E3755CB94}" type="pres">
      <dgm:prSet presAssocID="{09D4E656-CF02-4CBB-9DA5-2C140B699D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28DBD6-382A-477B-9432-6B6E98E4D05E}" type="pres">
      <dgm:prSet presAssocID="{09D4E656-CF02-4CBB-9DA5-2C140B699D42}" presName="Name1" presStyleCnt="0"/>
      <dgm:spPr/>
    </dgm:pt>
    <dgm:pt modelId="{A07F9AAE-CF20-4980-8F4C-23DFE6DF5B1B}" type="pres">
      <dgm:prSet presAssocID="{09D4E656-CF02-4CBB-9DA5-2C140B699D42}" presName="cycle" presStyleCnt="0"/>
      <dgm:spPr/>
    </dgm:pt>
    <dgm:pt modelId="{79177129-1EB1-422D-A915-3DD843A4B555}" type="pres">
      <dgm:prSet presAssocID="{09D4E656-CF02-4CBB-9DA5-2C140B699D42}" presName="srcNode" presStyleLbl="node1" presStyleIdx="0" presStyleCnt="4"/>
      <dgm:spPr/>
    </dgm:pt>
    <dgm:pt modelId="{32A27D98-4FC3-4F38-8A18-CE2BB54FFB6A}" type="pres">
      <dgm:prSet presAssocID="{09D4E656-CF02-4CBB-9DA5-2C140B699D4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BFC331-AFDF-4F20-AE07-597FBFDFA7A4}" type="pres">
      <dgm:prSet presAssocID="{09D4E656-CF02-4CBB-9DA5-2C140B699D42}" presName="extraNode" presStyleLbl="node1" presStyleIdx="0" presStyleCnt="4"/>
      <dgm:spPr/>
    </dgm:pt>
    <dgm:pt modelId="{1815C951-6E05-4000-9FC2-02E5B7299CD0}" type="pres">
      <dgm:prSet presAssocID="{09D4E656-CF02-4CBB-9DA5-2C140B699D42}" presName="dstNode" presStyleLbl="node1" presStyleIdx="0" presStyleCnt="4"/>
      <dgm:spPr/>
    </dgm:pt>
    <dgm:pt modelId="{20084D23-CE8C-4DBE-A566-9F8E28DC4A0A}" type="pres">
      <dgm:prSet presAssocID="{BF479D6F-37FC-489E-9ECB-476A5047447A}" presName="text_1" presStyleLbl="node1" presStyleIdx="0" presStyleCnt="4" custScaleX="76450" custScaleY="106295" custLinFactNeighborX="-11929" custLinFactNeighborY="8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F9F75-995E-4869-97C6-0E5233C999AA}" type="pres">
      <dgm:prSet presAssocID="{BF479D6F-37FC-489E-9ECB-476A5047447A}" presName="accent_1" presStyleCnt="0"/>
      <dgm:spPr/>
    </dgm:pt>
    <dgm:pt modelId="{E74E34EF-F6D5-43CB-8319-1609FD77C41D}" type="pres">
      <dgm:prSet presAssocID="{BF479D6F-37FC-489E-9ECB-476A5047447A}" presName="accentRepeatNode" presStyleLbl="solidFgAcc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053174-671A-4EDE-AE90-B7F7FB81C1CA}" type="pres">
      <dgm:prSet presAssocID="{CD973764-CC48-4971-AB72-743FECB65F4C}" presName="text_2" presStyleLbl="node1" presStyleIdx="1" presStyleCnt="4" custScaleX="67833" custScaleY="102574" custLinFactNeighborX="-10082" custLinFactNeighborY="1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BD7CA-FF58-4455-9750-2CAC30FD228F}" type="pres">
      <dgm:prSet presAssocID="{CD973764-CC48-4971-AB72-743FECB65F4C}" presName="accent_2" presStyleCnt="0"/>
      <dgm:spPr/>
    </dgm:pt>
    <dgm:pt modelId="{C0E4CE4F-F649-4575-8C6E-57AA87793818}" type="pres">
      <dgm:prSet presAssocID="{CD973764-CC48-4971-AB72-743FECB65F4C}" presName="accentRepeatNode" presStyleLbl="solidFgAcc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1D7CE78-289F-4FED-ACBE-44E94ABDD59B}" type="pres">
      <dgm:prSet presAssocID="{A7176779-1F0E-49C0-AFA5-95295C48CB81}" presName="text_3" presStyleLbl="node1" presStyleIdx="2" presStyleCnt="4" custScaleX="69531" custLinFactNeighborX="-10931" custLinFactNeighborY="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EBABD-C77A-4234-96A3-42224E0E39DB}" type="pres">
      <dgm:prSet presAssocID="{A7176779-1F0E-49C0-AFA5-95295C48CB81}" presName="accent_3" presStyleCnt="0"/>
      <dgm:spPr/>
    </dgm:pt>
    <dgm:pt modelId="{D0214D35-36F7-462A-992A-231FF8FAD3C3}" type="pres">
      <dgm:prSet presAssocID="{A7176779-1F0E-49C0-AFA5-95295C48CB81}" presName="accentRepeatNode" presStyleLbl="solidFgAcc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16C1056-BEE9-4169-86E4-39A1182447D1}" type="pres">
      <dgm:prSet presAssocID="{8569B922-4A31-45D3-ADED-20B2921E55BD}" presName="text_4" presStyleLbl="node1" presStyleIdx="3" presStyleCnt="4" custScaleX="73007" custScaleY="125343" custLinFactNeighborX="-8669" custLinFactNeighborY="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4DE0-194B-4CC7-8EA5-74CD00C19BA9}" type="pres">
      <dgm:prSet presAssocID="{8569B922-4A31-45D3-ADED-20B2921E55BD}" presName="accent_4" presStyleCnt="0"/>
      <dgm:spPr/>
    </dgm:pt>
    <dgm:pt modelId="{447E9953-5366-41B3-9B0F-3C26956DBA7F}" type="pres">
      <dgm:prSet presAssocID="{8569B922-4A31-45D3-ADED-20B2921E55BD}" presName="accentRepeatNode" presStyleLbl="solidFgAcc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47F71C9C-8D88-4514-8A74-F5E66D3E340C}" srcId="{09D4E656-CF02-4CBB-9DA5-2C140B699D42}" destId="{BF479D6F-37FC-489E-9ECB-476A5047447A}" srcOrd="0" destOrd="0" parTransId="{38B39C8D-9219-4A3E-990D-9AA79BB470C8}" sibTransId="{A17DBD64-8097-4970-8E47-E9DDA47869C9}"/>
    <dgm:cxn modelId="{278BFB8D-3401-4C54-A26C-48A3B2205E34}" type="presOf" srcId="{A7176779-1F0E-49C0-AFA5-95295C48CB81}" destId="{21D7CE78-289F-4FED-ACBE-44E94ABDD59B}" srcOrd="0" destOrd="0" presId="urn:microsoft.com/office/officeart/2008/layout/VerticalCurvedList"/>
    <dgm:cxn modelId="{FAC5D918-4EED-40DF-9AAA-E4E515DCA0F8}" type="presOf" srcId="{8569B922-4A31-45D3-ADED-20B2921E55BD}" destId="{916C1056-BEE9-4169-86E4-39A1182447D1}" srcOrd="0" destOrd="0" presId="urn:microsoft.com/office/officeart/2008/layout/VerticalCurvedList"/>
    <dgm:cxn modelId="{D19DF52B-2FFF-4BF5-8C5B-E6B47D629D10}" srcId="{09D4E656-CF02-4CBB-9DA5-2C140B699D42}" destId="{A7176779-1F0E-49C0-AFA5-95295C48CB81}" srcOrd="2" destOrd="0" parTransId="{CA707F8B-CE59-44CE-A287-5A53AFF2C6DC}" sibTransId="{AB946557-888C-4D50-96DB-20D1A084D2D1}"/>
    <dgm:cxn modelId="{6635AD3F-7FED-4D72-B0D6-64884D893C37}" type="presOf" srcId="{CD973764-CC48-4971-AB72-743FECB65F4C}" destId="{AB053174-671A-4EDE-AE90-B7F7FB81C1CA}" srcOrd="0" destOrd="0" presId="urn:microsoft.com/office/officeart/2008/layout/VerticalCurvedList"/>
    <dgm:cxn modelId="{3AEC7EAF-B158-4D61-B12F-13893D3711AF}" type="presOf" srcId="{09D4E656-CF02-4CBB-9DA5-2C140B699D42}" destId="{29B51404-E403-4981-8E79-EA7E3755CB94}" srcOrd="0" destOrd="0" presId="urn:microsoft.com/office/officeart/2008/layout/VerticalCurvedList"/>
    <dgm:cxn modelId="{8263A563-69F1-4CD3-B774-AB551681C6C6}" srcId="{09D4E656-CF02-4CBB-9DA5-2C140B699D42}" destId="{8569B922-4A31-45D3-ADED-20B2921E55BD}" srcOrd="3" destOrd="0" parTransId="{B3722637-74F7-408E-A790-D8646600EB6D}" sibTransId="{802BBDE4-BC20-416C-AC63-40ED70403290}"/>
    <dgm:cxn modelId="{15270BC5-E7B6-4825-B487-3FCA26FE3CA7}" type="presOf" srcId="{A17DBD64-8097-4970-8E47-E9DDA47869C9}" destId="{32A27D98-4FC3-4F38-8A18-CE2BB54FFB6A}" srcOrd="0" destOrd="0" presId="urn:microsoft.com/office/officeart/2008/layout/VerticalCurvedList"/>
    <dgm:cxn modelId="{5BA09144-A53C-46F9-B667-C1DCF586A5E1}" srcId="{09D4E656-CF02-4CBB-9DA5-2C140B699D42}" destId="{CD973764-CC48-4971-AB72-743FECB65F4C}" srcOrd="1" destOrd="0" parTransId="{B46F2920-6E8D-4964-A7FA-B7B00CBFFC08}" sibTransId="{605A3901-0CB0-4724-805B-B1906A9B72B5}"/>
    <dgm:cxn modelId="{C6F12D67-F3E8-41EA-BF8F-F17A08F9B56F}" type="presOf" srcId="{BF479D6F-37FC-489E-9ECB-476A5047447A}" destId="{20084D23-CE8C-4DBE-A566-9F8E28DC4A0A}" srcOrd="0" destOrd="0" presId="urn:microsoft.com/office/officeart/2008/layout/VerticalCurvedList"/>
    <dgm:cxn modelId="{0DC8CDA7-4673-43A5-9175-28EA567575DE}" type="presParOf" srcId="{29B51404-E403-4981-8E79-EA7E3755CB94}" destId="{7428DBD6-382A-477B-9432-6B6E98E4D05E}" srcOrd="0" destOrd="0" presId="urn:microsoft.com/office/officeart/2008/layout/VerticalCurvedList"/>
    <dgm:cxn modelId="{29FB1004-C652-4B04-8AF4-5DCF6A88ABCE}" type="presParOf" srcId="{7428DBD6-382A-477B-9432-6B6E98E4D05E}" destId="{A07F9AAE-CF20-4980-8F4C-23DFE6DF5B1B}" srcOrd="0" destOrd="0" presId="urn:microsoft.com/office/officeart/2008/layout/VerticalCurvedList"/>
    <dgm:cxn modelId="{FDF8248E-C81E-46D6-8579-B8F3A066FDE2}" type="presParOf" srcId="{A07F9AAE-CF20-4980-8F4C-23DFE6DF5B1B}" destId="{79177129-1EB1-422D-A915-3DD843A4B555}" srcOrd="0" destOrd="0" presId="urn:microsoft.com/office/officeart/2008/layout/VerticalCurvedList"/>
    <dgm:cxn modelId="{31B13953-F8C7-4086-A2D3-AE1BC86DE824}" type="presParOf" srcId="{A07F9AAE-CF20-4980-8F4C-23DFE6DF5B1B}" destId="{32A27D98-4FC3-4F38-8A18-CE2BB54FFB6A}" srcOrd="1" destOrd="0" presId="urn:microsoft.com/office/officeart/2008/layout/VerticalCurvedList"/>
    <dgm:cxn modelId="{A5CEC46D-9609-46F0-B15E-EAE40329C12C}" type="presParOf" srcId="{A07F9AAE-CF20-4980-8F4C-23DFE6DF5B1B}" destId="{55BFC331-AFDF-4F20-AE07-597FBFDFA7A4}" srcOrd="2" destOrd="0" presId="urn:microsoft.com/office/officeart/2008/layout/VerticalCurvedList"/>
    <dgm:cxn modelId="{9DB8B70D-5F40-4E8C-A61D-4CAC8A5D28F3}" type="presParOf" srcId="{A07F9AAE-CF20-4980-8F4C-23DFE6DF5B1B}" destId="{1815C951-6E05-4000-9FC2-02E5B7299CD0}" srcOrd="3" destOrd="0" presId="urn:microsoft.com/office/officeart/2008/layout/VerticalCurvedList"/>
    <dgm:cxn modelId="{7FD9BDEA-904A-44E2-8C1D-E910D2EFFE63}" type="presParOf" srcId="{7428DBD6-382A-477B-9432-6B6E98E4D05E}" destId="{20084D23-CE8C-4DBE-A566-9F8E28DC4A0A}" srcOrd="1" destOrd="0" presId="urn:microsoft.com/office/officeart/2008/layout/VerticalCurvedList"/>
    <dgm:cxn modelId="{71E1552A-46AB-4AF2-BF7C-B61BB01229FA}" type="presParOf" srcId="{7428DBD6-382A-477B-9432-6B6E98E4D05E}" destId="{3C5F9F75-995E-4869-97C6-0E5233C999AA}" srcOrd="2" destOrd="0" presId="urn:microsoft.com/office/officeart/2008/layout/VerticalCurvedList"/>
    <dgm:cxn modelId="{0EC8DD68-1C4F-4728-85E2-6CFFC5232C54}" type="presParOf" srcId="{3C5F9F75-995E-4869-97C6-0E5233C999AA}" destId="{E74E34EF-F6D5-43CB-8319-1609FD77C41D}" srcOrd="0" destOrd="0" presId="urn:microsoft.com/office/officeart/2008/layout/VerticalCurvedList"/>
    <dgm:cxn modelId="{E40C45F6-A32B-447A-B489-2D2705B3DA17}" type="presParOf" srcId="{7428DBD6-382A-477B-9432-6B6E98E4D05E}" destId="{AB053174-671A-4EDE-AE90-B7F7FB81C1CA}" srcOrd="3" destOrd="0" presId="urn:microsoft.com/office/officeart/2008/layout/VerticalCurvedList"/>
    <dgm:cxn modelId="{DC6562C3-E507-4965-8B3F-772DBEB884D6}" type="presParOf" srcId="{7428DBD6-382A-477B-9432-6B6E98E4D05E}" destId="{D61BD7CA-FF58-4455-9750-2CAC30FD228F}" srcOrd="4" destOrd="0" presId="urn:microsoft.com/office/officeart/2008/layout/VerticalCurvedList"/>
    <dgm:cxn modelId="{81CFA4F3-0C2C-4AAC-8C4E-C02C535CC775}" type="presParOf" srcId="{D61BD7CA-FF58-4455-9750-2CAC30FD228F}" destId="{C0E4CE4F-F649-4575-8C6E-57AA87793818}" srcOrd="0" destOrd="0" presId="urn:microsoft.com/office/officeart/2008/layout/VerticalCurvedList"/>
    <dgm:cxn modelId="{36936261-AD4A-4D0D-B1A7-B607640C41C3}" type="presParOf" srcId="{7428DBD6-382A-477B-9432-6B6E98E4D05E}" destId="{21D7CE78-289F-4FED-ACBE-44E94ABDD59B}" srcOrd="5" destOrd="0" presId="urn:microsoft.com/office/officeart/2008/layout/VerticalCurvedList"/>
    <dgm:cxn modelId="{FD99222C-CB4B-4513-908F-94214444B3B0}" type="presParOf" srcId="{7428DBD6-382A-477B-9432-6B6E98E4D05E}" destId="{700EBABD-C77A-4234-96A3-42224E0E39DB}" srcOrd="6" destOrd="0" presId="urn:microsoft.com/office/officeart/2008/layout/VerticalCurvedList"/>
    <dgm:cxn modelId="{539276F7-CBBE-4643-952F-64116DDDCEC7}" type="presParOf" srcId="{700EBABD-C77A-4234-96A3-42224E0E39DB}" destId="{D0214D35-36F7-462A-992A-231FF8FAD3C3}" srcOrd="0" destOrd="0" presId="urn:microsoft.com/office/officeart/2008/layout/VerticalCurvedList"/>
    <dgm:cxn modelId="{FEE80D20-52C2-4321-AE51-4C398CAA119B}" type="presParOf" srcId="{7428DBD6-382A-477B-9432-6B6E98E4D05E}" destId="{916C1056-BEE9-4169-86E4-39A1182447D1}" srcOrd="7" destOrd="0" presId="urn:microsoft.com/office/officeart/2008/layout/VerticalCurvedList"/>
    <dgm:cxn modelId="{6EED2226-1BA9-425D-83B1-5996D51DFE94}" type="presParOf" srcId="{7428DBD6-382A-477B-9432-6B6E98E4D05E}" destId="{FF3E4DE0-194B-4CC7-8EA5-74CD00C19BA9}" srcOrd="8" destOrd="0" presId="urn:microsoft.com/office/officeart/2008/layout/VerticalCurvedList"/>
    <dgm:cxn modelId="{807F7894-2E99-4B32-B7CA-017785045C12}" type="presParOf" srcId="{FF3E4DE0-194B-4CC7-8EA5-74CD00C19BA9}" destId="{447E9953-5366-41B3-9B0F-3C26956DBA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4E656-CF02-4CBB-9DA5-2C140B699D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79D6F-37FC-489E-9ECB-476A5047447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обеспеченности, прочие дотации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B39C8D-9219-4A3E-990D-9AA79BB470C8}" type="par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7DBD64-8097-4970-8E47-E9DDA47869C9}" type="sibTrans" cxnId="{47F71C9C-8D88-4514-8A74-F5E66D3E340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D973764-CC48-4971-AB72-743FECB65F4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B46F2920-6E8D-4964-A7FA-B7B00CBFFC08}" type="par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05A3901-0CB0-4724-805B-B1906A9B72B5}" type="sibTrans" cxnId="{5BA09144-A53C-46F9-B667-C1DCF586A5E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176779-1F0E-49C0-AFA5-95295C48CB8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CA707F8B-CE59-44CE-A287-5A53AFF2C6DC}" type="par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B946557-888C-4D50-96DB-20D1A084D2D1}" type="sibTrans" cxnId="{D19DF52B-2FFF-4BF5-8C5B-E6B47D629D1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569B922-4A31-45D3-ADED-20B2921E55B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gm:t>
    </dgm:pt>
    <dgm:pt modelId="{B3722637-74F7-408E-A790-D8646600EB6D}" type="par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02BBDE4-BC20-416C-AC63-40ED70403290}" type="sibTrans" cxnId="{8263A563-69F1-4CD3-B774-AB551681C6C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9B51404-E403-4981-8E79-EA7E3755CB94}" type="pres">
      <dgm:prSet presAssocID="{09D4E656-CF02-4CBB-9DA5-2C140B699D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28DBD6-382A-477B-9432-6B6E98E4D05E}" type="pres">
      <dgm:prSet presAssocID="{09D4E656-CF02-4CBB-9DA5-2C140B699D42}" presName="Name1" presStyleCnt="0"/>
      <dgm:spPr/>
    </dgm:pt>
    <dgm:pt modelId="{A07F9AAE-CF20-4980-8F4C-23DFE6DF5B1B}" type="pres">
      <dgm:prSet presAssocID="{09D4E656-CF02-4CBB-9DA5-2C140B699D42}" presName="cycle" presStyleCnt="0"/>
      <dgm:spPr/>
    </dgm:pt>
    <dgm:pt modelId="{79177129-1EB1-422D-A915-3DD843A4B555}" type="pres">
      <dgm:prSet presAssocID="{09D4E656-CF02-4CBB-9DA5-2C140B699D42}" presName="srcNode" presStyleLbl="node1" presStyleIdx="0" presStyleCnt="4"/>
      <dgm:spPr/>
    </dgm:pt>
    <dgm:pt modelId="{32A27D98-4FC3-4F38-8A18-CE2BB54FFB6A}" type="pres">
      <dgm:prSet presAssocID="{09D4E656-CF02-4CBB-9DA5-2C140B699D4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BFC331-AFDF-4F20-AE07-597FBFDFA7A4}" type="pres">
      <dgm:prSet presAssocID="{09D4E656-CF02-4CBB-9DA5-2C140B699D42}" presName="extraNode" presStyleLbl="node1" presStyleIdx="0" presStyleCnt="4"/>
      <dgm:spPr/>
    </dgm:pt>
    <dgm:pt modelId="{1815C951-6E05-4000-9FC2-02E5B7299CD0}" type="pres">
      <dgm:prSet presAssocID="{09D4E656-CF02-4CBB-9DA5-2C140B699D42}" presName="dstNode" presStyleLbl="node1" presStyleIdx="0" presStyleCnt="4"/>
      <dgm:spPr/>
    </dgm:pt>
    <dgm:pt modelId="{20084D23-CE8C-4DBE-A566-9F8E28DC4A0A}" type="pres">
      <dgm:prSet presAssocID="{BF479D6F-37FC-489E-9ECB-476A5047447A}" presName="text_1" presStyleLbl="node1" presStyleIdx="0" presStyleCnt="4" custScaleX="66251" custScaleY="105458" custLinFactNeighborX="-10754" custLinFactNeighborY="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F9F75-995E-4869-97C6-0E5233C999AA}" type="pres">
      <dgm:prSet presAssocID="{BF479D6F-37FC-489E-9ECB-476A5047447A}" presName="accent_1" presStyleCnt="0"/>
      <dgm:spPr/>
    </dgm:pt>
    <dgm:pt modelId="{E74E34EF-F6D5-43CB-8319-1609FD77C41D}" type="pres">
      <dgm:prSet presAssocID="{BF479D6F-37FC-489E-9ECB-476A5047447A}" presName="accentRepeatNode" presStyleLbl="solidFgAcc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78D7146-802B-4F42-A2AB-E41CC98D0F5B}" type="pres">
      <dgm:prSet presAssocID="{CD973764-CC48-4971-AB72-743FECB65F4C}" presName="text_2" presStyleLbl="node1" presStyleIdx="1" presStyleCnt="4" custScaleX="65096" custLinFactNeighborX="-11719" custLinFactNeighborY="3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ACD3F-3472-4D7D-8D98-5FA4E18F74A7}" type="pres">
      <dgm:prSet presAssocID="{CD973764-CC48-4971-AB72-743FECB65F4C}" presName="accent_2" presStyleCnt="0"/>
      <dgm:spPr/>
    </dgm:pt>
    <dgm:pt modelId="{C0E4CE4F-F649-4575-8C6E-57AA87793818}" type="pres">
      <dgm:prSet presAssocID="{CD973764-CC48-4971-AB72-743FECB65F4C}" presName="accentRepeatNode" presStyleLbl="solidFgAcc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A7AF31-B1B5-4AA3-BFCA-7749CDCBF9A2}" type="pres">
      <dgm:prSet presAssocID="{A7176779-1F0E-49C0-AFA5-95295C48CB81}" presName="text_3" presStyleLbl="node1" presStyleIdx="2" presStyleCnt="4" custScaleX="65193" custLinFactNeighborX="-11395" custLinFactNeighborY="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E72B3-3A80-4AAD-806F-C18A4EC53F75}" type="pres">
      <dgm:prSet presAssocID="{A7176779-1F0E-49C0-AFA5-95295C48CB81}" presName="accent_3" presStyleCnt="0"/>
      <dgm:spPr/>
    </dgm:pt>
    <dgm:pt modelId="{D0214D35-36F7-462A-992A-231FF8FAD3C3}" type="pres">
      <dgm:prSet presAssocID="{A7176779-1F0E-49C0-AFA5-95295C48CB81}" presName="accentRepeatNode" presStyleLbl="solidFgAcc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EEEC0DE-A296-4F8D-B223-2AD80904705B}" type="pres">
      <dgm:prSet presAssocID="{8569B922-4A31-45D3-ADED-20B2921E55BD}" presName="text_4" presStyleLbl="node1" presStyleIdx="3" presStyleCnt="4" custScaleX="71052" custScaleY="123162" custLinFactNeighborX="-11562" custLinFactNeighborY="13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AEF28-5F98-49AD-9904-4D3480F5B807}" type="pres">
      <dgm:prSet presAssocID="{8569B922-4A31-45D3-ADED-20B2921E55BD}" presName="accent_4" presStyleCnt="0"/>
      <dgm:spPr/>
    </dgm:pt>
    <dgm:pt modelId="{447E9953-5366-41B3-9B0F-3C26956DBA7F}" type="pres">
      <dgm:prSet presAssocID="{8569B922-4A31-45D3-ADED-20B2921E55BD}" presName="accentRepeatNode" presStyleLbl="solidFgAcc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BDBE5D26-B307-4BB3-9976-890DBA435F05}" type="presOf" srcId="{09D4E656-CF02-4CBB-9DA5-2C140B699D42}" destId="{29B51404-E403-4981-8E79-EA7E3755CB94}" srcOrd="0" destOrd="0" presId="urn:microsoft.com/office/officeart/2008/layout/VerticalCurvedList"/>
    <dgm:cxn modelId="{47F71C9C-8D88-4514-8A74-F5E66D3E340C}" srcId="{09D4E656-CF02-4CBB-9DA5-2C140B699D42}" destId="{BF479D6F-37FC-489E-9ECB-476A5047447A}" srcOrd="0" destOrd="0" parTransId="{38B39C8D-9219-4A3E-990D-9AA79BB470C8}" sibTransId="{A17DBD64-8097-4970-8E47-E9DDA47869C9}"/>
    <dgm:cxn modelId="{9B72DD48-A68A-43DF-A44D-9A2D16023F64}" type="presOf" srcId="{CD973764-CC48-4971-AB72-743FECB65F4C}" destId="{478D7146-802B-4F42-A2AB-E41CC98D0F5B}" srcOrd="0" destOrd="0" presId="urn:microsoft.com/office/officeart/2008/layout/VerticalCurvedList"/>
    <dgm:cxn modelId="{E41B8237-2A4A-4B2F-ADF4-103D36C4CC96}" type="presOf" srcId="{A7176779-1F0E-49C0-AFA5-95295C48CB81}" destId="{30A7AF31-B1B5-4AA3-BFCA-7749CDCBF9A2}" srcOrd="0" destOrd="0" presId="urn:microsoft.com/office/officeart/2008/layout/VerticalCurvedList"/>
    <dgm:cxn modelId="{D19DF52B-2FFF-4BF5-8C5B-E6B47D629D10}" srcId="{09D4E656-CF02-4CBB-9DA5-2C140B699D42}" destId="{A7176779-1F0E-49C0-AFA5-95295C48CB81}" srcOrd="2" destOrd="0" parTransId="{CA707F8B-CE59-44CE-A287-5A53AFF2C6DC}" sibTransId="{AB946557-888C-4D50-96DB-20D1A084D2D1}"/>
    <dgm:cxn modelId="{6EB06715-1DC2-4FB5-8907-0C72C7C472C3}" type="presOf" srcId="{A17DBD64-8097-4970-8E47-E9DDA47869C9}" destId="{32A27D98-4FC3-4F38-8A18-CE2BB54FFB6A}" srcOrd="0" destOrd="0" presId="urn:microsoft.com/office/officeart/2008/layout/VerticalCurvedList"/>
    <dgm:cxn modelId="{C990D23B-5126-4177-B847-22A0BB410E66}" type="presOf" srcId="{BF479D6F-37FC-489E-9ECB-476A5047447A}" destId="{20084D23-CE8C-4DBE-A566-9F8E28DC4A0A}" srcOrd="0" destOrd="0" presId="urn:microsoft.com/office/officeart/2008/layout/VerticalCurvedList"/>
    <dgm:cxn modelId="{8263A563-69F1-4CD3-B774-AB551681C6C6}" srcId="{09D4E656-CF02-4CBB-9DA5-2C140B699D42}" destId="{8569B922-4A31-45D3-ADED-20B2921E55BD}" srcOrd="3" destOrd="0" parTransId="{B3722637-74F7-408E-A790-D8646600EB6D}" sibTransId="{802BBDE4-BC20-416C-AC63-40ED70403290}"/>
    <dgm:cxn modelId="{5BA09144-A53C-46F9-B667-C1DCF586A5E1}" srcId="{09D4E656-CF02-4CBB-9DA5-2C140B699D42}" destId="{CD973764-CC48-4971-AB72-743FECB65F4C}" srcOrd="1" destOrd="0" parTransId="{B46F2920-6E8D-4964-A7FA-B7B00CBFFC08}" sibTransId="{605A3901-0CB0-4724-805B-B1906A9B72B5}"/>
    <dgm:cxn modelId="{CB94335F-A68D-482B-AC29-5FAE638D52FB}" type="presOf" srcId="{8569B922-4A31-45D3-ADED-20B2921E55BD}" destId="{9EEEC0DE-A296-4F8D-B223-2AD80904705B}" srcOrd="0" destOrd="0" presId="urn:microsoft.com/office/officeart/2008/layout/VerticalCurvedList"/>
    <dgm:cxn modelId="{A0CAB4AB-225D-4549-9809-AAA9031E5CD9}" type="presParOf" srcId="{29B51404-E403-4981-8E79-EA7E3755CB94}" destId="{7428DBD6-382A-477B-9432-6B6E98E4D05E}" srcOrd="0" destOrd="0" presId="urn:microsoft.com/office/officeart/2008/layout/VerticalCurvedList"/>
    <dgm:cxn modelId="{47F08961-0072-4626-805F-377F4E0F1012}" type="presParOf" srcId="{7428DBD6-382A-477B-9432-6B6E98E4D05E}" destId="{A07F9AAE-CF20-4980-8F4C-23DFE6DF5B1B}" srcOrd="0" destOrd="0" presId="urn:microsoft.com/office/officeart/2008/layout/VerticalCurvedList"/>
    <dgm:cxn modelId="{7AC21214-4361-4A38-9508-E83A1BD9412F}" type="presParOf" srcId="{A07F9AAE-CF20-4980-8F4C-23DFE6DF5B1B}" destId="{79177129-1EB1-422D-A915-3DD843A4B555}" srcOrd="0" destOrd="0" presId="urn:microsoft.com/office/officeart/2008/layout/VerticalCurvedList"/>
    <dgm:cxn modelId="{1307C45E-8FDC-487A-85AE-D43C476439F5}" type="presParOf" srcId="{A07F9AAE-CF20-4980-8F4C-23DFE6DF5B1B}" destId="{32A27D98-4FC3-4F38-8A18-CE2BB54FFB6A}" srcOrd="1" destOrd="0" presId="urn:microsoft.com/office/officeart/2008/layout/VerticalCurvedList"/>
    <dgm:cxn modelId="{04A113B2-EE05-435C-8DCE-59BF1E27E952}" type="presParOf" srcId="{A07F9AAE-CF20-4980-8F4C-23DFE6DF5B1B}" destId="{55BFC331-AFDF-4F20-AE07-597FBFDFA7A4}" srcOrd="2" destOrd="0" presId="urn:microsoft.com/office/officeart/2008/layout/VerticalCurvedList"/>
    <dgm:cxn modelId="{986541AD-461F-4B21-9476-C8D158ABF1C3}" type="presParOf" srcId="{A07F9AAE-CF20-4980-8F4C-23DFE6DF5B1B}" destId="{1815C951-6E05-4000-9FC2-02E5B7299CD0}" srcOrd="3" destOrd="0" presId="urn:microsoft.com/office/officeart/2008/layout/VerticalCurvedList"/>
    <dgm:cxn modelId="{946BD2A4-EECF-47FA-B2AA-5C7686905AEF}" type="presParOf" srcId="{7428DBD6-382A-477B-9432-6B6E98E4D05E}" destId="{20084D23-CE8C-4DBE-A566-9F8E28DC4A0A}" srcOrd="1" destOrd="0" presId="urn:microsoft.com/office/officeart/2008/layout/VerticalCurvedList"/>
    <dgm:cxn modelId="{9C1DACFD-59C0-4332-8B6C-22C16DC5B521}" type="presParOf" srcId="{7428DBD6-382A-477B-9432-6B6E98E4D05E}" destId="{3C5F9F75-995E-4869-97C6-0E5233C999AA}" srcOrd="2" destOrd="0" presId="urn:microsoft.com/office/officeart/2008/layout/VerticalCurvedList"/>
    <dgm:cxn modelId="{9040BFC7-C56C-4F81-AD68-31A942B4E3BD}" type="presParOf" srcId="{3C5F9F75-995E-4869-97C6-0E5233C999AA}" destId="{E74E34EF-F6D5-43CB-8319-1609FD77C41D}" srcOrd="0" destOrd="0" presId="urn:microsoft.com/office/officeart/2008/layout/VerticalCurvedList"/>
    <dgm:cxn modelId="{01D513C7-3810-456E-9A6D-8E1142D680A9}" type="presParOf" srcId="{7428DBD6-382A-477B-9432-6B6E98E4D05E}" destId="{478D7146-802B-4F42-A2AB-E41CC98D0F5B}" srcOrd="3" destOrd="0" presId="urn:microsoft.com/office/officeart/2008/layout/VerticalCurvedList"/>
    <dgm:cxn modelId="{F5EB8BEB-F6CE-40A7-B58D-3B8D96625181}" type="presParOf" srcId="{7428DBD6-382A-477B-9432-6B6E98E4D05E}" destId="{59CACD3F-3472-4D7D-8D98-5FA4E18F74A7}" srcOrd="4" destOrd="0" presId="urn:microsoft.com/office/officeart/2008/layout/VerticalCurvedList"/>
    <dgm:cxn modelId="{5EE7D8F9-492A-4F96-990C-7264CF2CB465}" type="presParOf" srcId="{59CACD3F-3472-4D7D-8D98-5FA4E18F74A7}" destId="{C0E4CE4F-F649-4575-8C6E-57AA87793818}" srcOrd="0" destOrd="0" presId="urn:microsoft.com/office/officeart/2008/layout/VerticalCurvedList"/>
    <dgm:cxn modelId="{25520761-498B-4F85-9FB9-2379A28242B9}" type="presParOf" srcId="{7428DBD6-382A-477B-9432-6B6E98E4D05E}" destId="{30A7AF31-B1B5-4AA3-BFCA-7749CDCBF9A2}" srcOrd="5" destOrd="0" presId="urn:microsoft.com/office/officeart/2008/layout/VerticalCurvedList"/>
    <dgm:cxn modelId="{57E28421-9074-4B76-A37C-ACF319927EEC}" type="presParOf" srcId="{7428DBD6-382A-477B-9432-6B6E98E4D05E}" destId="{E29E72B3-3A80-4AAD-806F-C18A4EC53F75}" srcOrd="6" destOrd="0" presId="urn:microsoft.com/office/officeart/2008/layout/VerticalCurvedList"/>
    <dgm:cxn modelId="{33EEDE63-6732-4828-B2F6-52BFF75981B7}" type="presParOf" srcId="{E29E72B3-3A80-4AAD-806F-C18A4EC53F75}" destId="{D0214D35-36F7-462A-992A-231FF8FAD3C3}" srcOrd="0" destOrd="0" presId="urn:microsoft.com/office/officeart/2008/layout/VerticalCurvedList"/>
    <dgm:cxn modelId="{F25566C3-2A20-4BE7-8427-A304666AB7B4}" type="presParOf" srcId="{7428DBD6-382A-477B-9432-6B6E98E4D05E}" destId="{9EEEC0DE-A296-4F8D-B223-2AD80904705B}" srcOrd="7" destOrd="0" presId="urn:microsoft.com/office/officeart/2008/layout/VerticalCurvedList"/>
    <dgm:cxn modelId="{A85E5477-272E-4FC4-B532-C3965A3B9478}" type="presParOf" srcId="{7428DBD6-382A-477B-9432-6B6E98E4D05E}" destId="{FE9AEF28-5F98-49AD-9904-4D3480F5B807}" srcOrd="8" destOrd="0" presId="urn:microsoft.com/office/officeart/2008/layout/VerticalCurvedList"/>
    <dgm:cxn modelId="{7A06ED07-D72B-41AF-8BEE-1DC43C0AC32B}" type="presParOf" srcId="{FE9AEF28-5F98-49AD-9904-4D3480F5B807}" destId="{447E9953-5366-41B3-9B0F-3C26956DBA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7D98-4FC3-4F38-8A18-CE2BB54FFB6A}">
      <dsp:nvSpPr>
        <dsp:cNvPr id="0" name=""/>
        <dsp:cNvSpPr/>
      </dsp:nvSpPr>
      <dsp:spPr>
        <a:xfrm>
          <a:off x="-4932932" y="-787256"/>
          <a:ext cx="6120189" cy="6120189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4D23-CE8C-4DBE-A566-9F8E28DC4A0A}">
      <dsp:nvSpPr>
        <dsp:cNvPr id="0" name=""/>
        <dsp:cNvSpPr/>
      </dsp:nvSpPr>
      <dsp:spPr>
        <a:xfrm>
          <a:off x="714564" y="384419"/>
          <a:ext cx="2679668" cy="743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дотации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564" y="384419"/>
        <a:ext cx="2679668" cy="743328"/>
      </dsp:txXfrm>
    </dsp:sp>
    <dsp:sp modelId="{E74E34EF-F6D5-43CB-8319-1609FD77C41D}">
      <dsp:nvSpPr>
        <dsp:cNvPr id="0" name=""/>
        <dsp:cNvSpPr/>
      </dsp:nvSpPr>
      <dsp:spPr>
        <a:xfrm>
          <a:off x="282895" y="262058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B053174-671A-4EDE-AE90-B7F7FB81C1CA}">
      <dsp:nvSpPr>
        <dsp:cNvPr id="0" name=""/>
        <dsp:cNvSpPr/>
      </dsp:nvSpPr>
      <dsp:spPr>
        <a:xfrm>
          <a:off x="1307189" y="1464852"/>
          <a:ext cx="2105669" cy="7173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1307189" y="1464852"/>
        <a:ext cx="2105669" cy="717307"/>
      </dsp:txXfrm>
    </dsp:sp>
    <dsp:sp modelId="{C0E4CE4F-F649-4575-8C6E-57AA87793818}">
      <dsp:nvSpPr>
        <dsp:cNvPr id="0" name=""/>
        <dsp:cNvSpPr/>
      </dsp:nvSpPr>
      <dsp:spPr>
        <a:xfrm>
          <a:off x="683823" y="1311200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1D7CE78-289F-4FED-ACBE-44E94ABDD59B}">
      <dsp:nvSpPr>
        <dsp:cNvPr id="0" name=""/>
        <dsp:cNvSpPr/>
      </dsp:nvSpPr>
      <dsp:spPr>
        <a:xfrm>
          <a:off x="1254479" y="2456658"/>
          <a:ext cx="2158378" cy="69930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1254479" y="2456658"/>
        <a:ext cx="2158378" cy="699306"/>
      </dsp:txXfrm>
    </dsp:sp>
    <dsp:sp modelId="{D0214D35-36F7-462A-992A-231FF8FAD3C3}">
      <dsp:nvSpPr>
        <dsp:cNvPr id="0" name=""/>
        <dsp:cNvSpPr/>
      </dsp:nvSpPr>
      <dsp:spPr>
        <a:xfrm>
          <a:off x="683823" y="2360342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16C1056-BEE9-4169-86E4-39A1182447D1}">
      <dsp:nvSpPr>
        <dsp:cNvPr id="0" name=""/>
        <dsp:cNvSpPr/>
      </dsp:nvSpPr>
      <dsp:spPr>
        <a:xfrm>
          <a:off x="889171" y="3431922"/>
          <a:ext cx="2558986" cy="8765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55075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sp:txBody>
      <dsp:txXfrm>
        <a:off x="889171" y="3431922"/>
        <a:ext cx="2558986" cy="876532"/>
      </dsp:txXfrm>
    </dsp:sp>
    <dsp:sp modelId="{447E9953-5366-41B3-9B0F-3C26956DBA7F}">
      <dsp:nvSpPr>
        <dsp:cNvPr id="0" name=""/>
        <dsp:cNvSpPr/>
      </dsp:nvSpPr>
      <dsp:spPr>
        <a:xfrm>
          <a:off x="282895" y="3409485"/>
          <a:ext cx="874133" cy="87413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7D98-4FC3-4F38-8A18-CE2BB54FFB6A}">
      <dsp:nvSpPr>
        <dsp:cNvPr id="0" name=""/>
        <dsp:cNvSpPr/>
      </dsp:nvSpPr>
      <dsp:spPr>
        <a:xfrm>
          <a:off x="-4958910" y="-802433"/>
          <a:ext cx="6238781" cy="6238781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4D23-CE8C-4DBE-A566-9F8E28DC4A0A}">
      <dsp:nvSpPr>
        <dsp:cNvPr id="0" name=""/>
        <dsp:cNvSpPr/>
      </dsp:nvSpPr>
      <dsp:spPr>
        <a:xfrm>
          <a:off x="1040595" y="338768"/>
          <a:ext cx="2565241" cy="7517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обеспеченности, прочие дотации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0595" y="338768"/>
        <a:ext cx="2565241" cy="751790"/>
      </dsp:txXfrm>
    </dsp:sp>
    <dsp:sp modelId="{E74E34EF-F6D5-43CB-8319-1609FD77C41D}">
      <dsp:nvSpPr>
        <dsp:cNvPr id="0" name=""/>
        <dsp:cNvSpPr/>
      </dsp:nvSpPr>
      <dsp:spPr>
        <a:xfrm>
          <a:off x="358058" y="267145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78D7146-802B-4F42-A2AB-E41CC98D0F5B}">
      <dsp:nvSpPr>
        <dsp:cNvPr id="0" name=""/>
        <dsp:cNvSpPr/>
      </dsp:nvSpPr>
      <dsp:spPr>
        <a:xfrm>
          <a:off x="1410871" y="1452182"/>
          <a:ext cx="2254464" cy="7128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1410871" y="1452182"/>
        <a:ext cx="2254464" cy="712881"/>
      </dsp:txXfrm>
    </dsp:sp>
    <dsp:sp modelId="{C0E4CE4F-F649-4575-8C6E-57AA87793818}">
      <dsp:nvSpPr>
        <dsp:cNvPr id="0" name=""/>
        <dsp:cNvSpPr/>
      </dsp:nvSpPr>
      <dsp:spPr>
        <a:xfrm>
          <a:off x="766769" y="1336652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0A7AF31-B1B5-4AA3-BFCA-7749CDCBF9A2}">
      <dsp:nvSpPr>
        <dsp:cNvPr id="0" name=""/>
        <dsp:cNvSpPr/>
      </dsp:nvSpPr>
      <dsp:spPr>
        <a:xfrm>
          <a:off x="1420412" y="2514760"/>
          <a:ext cx="2257824" cy="7128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1420412" y="2514760"/>
        <a:ext cx="2257824" cy="712881"/>
      </dsp:txXfrm>
    </dsp:sp>
    <dsp:sp modelId="{D0214D35-36F7-462A-992A-231FF8FAD3C3}">
      <dsp:nvSpPr>
        <dsp:cNvPr id="0" name=""/>
        <dsp:cNvSpPr/>
      </dsp:nvSpPr>
      <dsp:spPr>
        <a:xfrm>
          <a:off x="766769" y="2406160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EEEC0DE-A296-4F8D-B223-2AD80904705B}">
      <dsp:nvSpPr>
        <dsp:cNvPr id="0" name=""/>
        <dsp:cNvSpPr/>
      </dsp:nvSpPr>
      <dsp:spPr>
        <a:xfrm>
          <a:off x="916362" y="3578422"/>
          <a:ext cx="2751135" cy="8779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585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трансферты, прочие безвозмездные</a:t>
          </a:r>
        </a:p>
      </dsp:txBody>
      <dsp:txXfrm>
        <a:off x="916362" y="3578422"/>
        <a:ext cx="2751135" cy="877999"/>
      </dsp:txXfrm>
    </dsp:sp>
    <dsp:sp modelId="{447E9953-5366-41B3-9B0F-3C26956DBA7F}">
      <dsp:nvSpPr>
        <dsp:cNvPr id="0" name=""/>
        <dsp:cNvSpPr/>
      </dsp:nvSpPr>
      <dsp:spPr>
        <a:xfrm>
          <a:off x="358058" y="3475667"/>
          <a:ext cx="891101" cy="89110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0.03489</cdr:y>
    </cdr:from>
    <cdr:to>
      <cdr:x>0.52249</cdr:x>
      <cdr:y>0.30131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0.03489</cdr:y>
    </cdr:from>
    <cdr:to>
      <cdr:x>0.49749</cdr:x>
      <cdr:y>0.30131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0.81197</cdr:x>
      <cdr:y>0.74473</cdr:y>
    </cdr:from>
    <cdr:to>
      <cdr:x>0.92308</cdr:x>
      <cdr:y>0.92909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82153" y="36936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0.65968</cdr:x>
      <cdr:y>0.10251</cdr:y>
    </cdr:from>
    <cdr:to>
      <cdr:x>0.74113</cdr:x>
      <cdr:y>0.29333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79915" y="328521"/>
          <a:ext cx="725985" cy="611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4 039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69%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1FEA81-803A-41B2-BAB0-67AAB005E770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7"/>
            <a:ext cx="2945659" cy="49633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D60C79-7F89-4CC4-837F-A2A17D0E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7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7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80165" tIns="40083" rIns="80165" bIns="40083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00718"/>
            <a:ext cx="9144001" cy="5456571"/>
          </a:xfrm>
          <a:prstGeom prst="rect">
            <a:avLst/>
          </a:prstGeom>
        </p:spPr>
        <p:txBody>
          <a:bodyPr lIns="80155" tIns="40077" rIns="80155" bIns="4007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6010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6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2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1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7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39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54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6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87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3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3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4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5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80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5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27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22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3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1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0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7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7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60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7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4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4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5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  <p:sldLayoutId id="21474837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0212" y="5805264"/>
            <a:ext cx="946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      </a:t>
            </a:r>
            <a:r>
              <a:rPr lang="ru-RU" dirty="0" smtClean="0">
                <a:latin typeface="Times New Roman"/>
              </a:rPr>
              <a:t>к </a:t>
            </a:r>
            <a:r>
              <a:rPr lang="ru-RU" dirty="0" smtClean="0">
                <a:latin typeface="Times New Roman"/>
              </a:rPr>
              <a:t>решению </a:t>
            </a:r>
            <a:r>
              <a:rPr lang="ru-RU" dirty="0" smtClean="0">
                <a:latin typeface="Times New Roman"/>
              </a:rPr>
              <a:t>Муниципального Совета </a:t>
            </a:r>
            <a:r>
              <a:rPr lang="ru-RU" dirty="0" smtClean="0">
                <a:latin typeface="Times New Roman"/>
              </a:rPr>
              <a:t>городского </a:t>
            </a:r>
            <a:r>
              <a:rPr lang="ru-RU" dirty="0" smtClean="0">
                <a:latin typeface="Times New Roman"/>
              </a:rPr>
              <a:t>округа город </a:t>
            </a:r>
            <a:r>
              <a:rPr lang="ru-RU" dirty="0" smtClean="0">
                <a:latin typeface="Times New Roman"/>
              </a:rPr>
              <a:t>Рыбинск</a:t>
            </a:r>
          </a:p>
          <a:p>
            <a:pPr algn="ctr"/>
            <a:r>
              <a:rPr lang="ru-RU" dirty="0" smtClean="0">
                <a:latin typeface="Times New Roman"/>
              </a:rPr>
              <a:t> от 28.05.2026 № 252 «</a:t>
            </a:r>
            <a:r>
              <a:rPr lang="ru-RU" dirty="0" smtClean="0">
                <a:latin typeface="Times New Roman"/>
              </a:rPr>
              <a:t>Об </a:t>
            </a:r>
            <a:r>
              <a:rPr lang="ru-RU" dirty="0">
                <a:latin typeface="Times New Roman"/>
              </a:rPr>
              <a:t>исполнении бюджета </a:t>
            </a:r>
            <a:r>
              <a:rPr lang="ru-RU" dirty="0" smtClean="0">
                <a:latin typeface="Times New Roman"/>
              </a:rPr>
              <a:t>городского округа  </a:t>
            </a:r>
            <a:r>
              <a:rPr lang="ru-RU" dirty="0">
                <a:latin typeface="Times New Roman"/>
              </a:rPr>
              <a:t>город </a:t>
            </a:r>
            <a:r>
              <a:rPr lang="ru-RU" dirty="0" smtClean="0">
                <a:latin typeface="Times New Roman"/>
              </a:rPr>
              <a:t>Рыбинск </a:t>
            </a:r>
            <a:endParaRPr lang="ru-RU" dirty="0" smtClean="0"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за  </a:t>
            </a:r>
            <a:r>
              <a:rPr lang="ru-RU" dirty="0" smtClean="0">
                <a:latin typeface="Times New Roman"/>
              </a:rPr>
              <a:t>2025 год» </a:t>
            </a:r>
            <a:endParaRPr lang="ru-RU" dirty="0"/>
          </a:p>
        </p:txBody>
      </p:sp>
      <p:pic>
        <p:nvPicPr>
          <p:cNvPr id="4" name="Picture 2" descr="C:\Users\kozlii\Desktop\AQABMfBOynUz9ncfI8gQtpq47jYaFvf3kVOT4J_Gd9TE6J3idoh1T3YdIn94iWa4uau4nFQQTFwvMMU57pqU1J3re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93" y="1279118"/>
            <a:ext cx="6805738" cy="45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9053" y="834427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 ДЛЯ  ГРАЖДАН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43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0755" y="836712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Arial" charset="0"/>
              </a:rPr>
              <a:t>Структура расходов </a:t>
            </a:r>
            <a:r>
              <a:rPr lang="ru-RU" sz="2000" b="1" dirty="0" smtClean="0">
                <a:latin typeface="Times New Roman" pitchFamily="18" charset="0"/>
                <a:cs typeface="Arial" charset="0"/>
              </a:rPr>
              <a:t>бюджета </a:t>
            </a:r>
            <a:r>
              <a:rPr lang="ru-RU" sz="1800" b="1" dirty="0" smtClean="0">
                <a:latin typeface="Times New Roman" pitchFamily="18" charset="0"/>
                <a:cs typeface="Arial" charset="0"/>
              </a:rPr>
              <a:t>(млн руб.)</a:t>
            </a:r>
            <a:endParaRPr lang="ru-RU" sz="1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81632" y="638874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Всего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расходов – 10 179</a:t>
            </a:r>
            <a:endParaRPr 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25394349"/>
              </p:ext>
            </p:extLst>
          </p:nvPr>
        </p:nvGraphicFramePr>
        <p:xfrm>
          <a:off x="457200" y="1247688"/>
          <a:ext cx="8229600" cy="517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8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435838" y="4592714"/>
            <a:ext cx="3927908" cy="105341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библиотечной системе города проведено 3 769 мероприятий. Библиотеки посетили  451 371 человек.  В кукольном и драматическом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театрах проведено 443 показа спектаклей 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присутствовали            91 613 зрителей.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735458" y="4543577"/>
            <a:ext cx="3936064" cy="106247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дошкольного образования предоставлено 6 689 воспитанникам. Услуг общего образования  предоставлено 19 390  учащимся. Услуг дополнительного образования  предоставлено  8 345 обучающимся. Услуг по спортивной подготовке  предоставлено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воспитанникам.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2112" y="5756585"/>
            <a:ext cx="3888585" cy="6143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44 лагерей с дневным пребыванием детей,  которые посетили  4 014 ребенка. В трех загородных лагерях отдохнули  3 293 ребенка.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777100" y="5719851"/>
            <a:ext cx="3931554" cy="62967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мер по социальной поддержке населения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10 110 гражданам.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9446437"/>
              </p:ext>
            </p:extLst>
          </p:nvPr>
        </p:nvGraphicFramePr>
        <p:xfrm>
          <a:off x="230736" y="1230602"/>
          <a:ext cx="8913264" cy="320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30" y="45958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Структура расходов бюджета по социальной сфере </a:t>
            </a:r>
            <a:r>
              <a:rPr lang="ru-RU" sz="1600" b="1" dirty="0" smtClean="0">
                <a:latin typeface="Times New Roman" pitchFamily="18" charset="0"/>
              </a:rPr>
              <a:t>(млн руб.)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0383" y="63935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– 5 892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2067" y="424229"/>
            <a:ext cx="2448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</p:spTree>
    <p:extLst>
      <p:ext uri="{BB962C8B-B14F-4D97-AF65-F5344CB8AC3E}">
        <p14:creationId xmlns:p14="http://schemas.microsoft.com/office/powerpoint/2010/main" val="36250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1124" y="444760"/>
            <a:ext cx="2448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8064" y="938608"/>
            <a:ext cx="7135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+mj-ea"/>
                <a:cs typeface="+mj-cs"/>
              </a:rPr>
              <a:t>Структура расходов по городскому хозяйству </a:t>
            </a:r>
            <a:r>
              <a:rPr lang="ru-RU" sz="1600" b="1" dirty="0">
                <a:latin typeface="Times New Roman" pitchFamily="18" charset="0"/>
                <a:ea typeface="+mj-ea"/>
                <a:cs typeface="+mj-cs"/>
              </a:rPr>
              <a:t>(млн руб.)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8687" y="6312274"/>
            <a:ext cx="247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расходов – 2 659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11645692"/>
              </p:ext>
            </p:extLst>
          </p:nvPr>
        </p:nvGraphicFramePr>
        <p:xfrm>
          <a:off x="230735" y="1397005"/>
          <a:ext cx="10374595" cy="49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19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301" y="1600081"/>
            <a:ext cx="2068706" cy="5760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93646" y="1600080"/>
            <a:ext cx="2212218" cy="5715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50515" y="1600083"/>
            <a:ext cx="2070391" cy="5521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04448" y="1073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113" y="2183167"/>
            <a:ext cx="2077897" cy="576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2719" y="2780936"/>
            <a:ext cx="2086291" cy="5760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roprikol.ru/wp-content/uploads/2020/07/kartinki-zhkh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58" y="3654684"/>
            <a:ext cx="2105109" cy="14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93650" y="2199309"/>
            <a:ext cx="2208971" cy="576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93648" y="2782388"/>
            <a:ext cx="2212219" cy="5760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44508" y="2176153"/>
            <a:ext cx="2070391" cy="576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376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0511" y="2775374"/>
            <a:ext cx="2064384" cy="5760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catherineasquithgallery.com/uploads/posts/2021-02/1613627341_74-p-fon-dlya-prezentatsii-po-fizkulture-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atherineasquithgallery.com/uploads/posts/2021-02/1613627341_74-p-fon-dlya-prezentatsii-po-fizkulture-98.jpg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28" y="3706874"/>
            <a:ext cx="1926375" cy="137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6" t="12500" r="2326" b="21221"/>
          <a:stretch/>
        </p:blipFill>
        <p:spPr bwMode="auto">
          <a:xfrm>
            <a:off x="454934" y="3654798"/>
            <a:ext cx="2040161" cy="143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37" y="3650100"/>
            <a:ext cx="1884258" cy="143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9903" y="1600083"/>
            <a:ext cx="2001381" cy="5521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мероприятия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45355" y="2176153"/>
            <a:ext cx="2024756" cy="576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 млн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45354" y="2752218"/>
            <a:ext cx="2034094" cy="5760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70" y="980728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адресной инвестиционной программе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 руб.)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5589240"/>
            <a:ext cx="588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расходов по АИП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- 639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т. 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счет бюджетов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уровней - 372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</p:spTree>
    <p:extLst>
      <p:ext uri="{BB962C8B-B14F-4D97-AF65-F5344CB8AC3E}">
        <p14:creationId xmlns:p14="http://schemas.microsoft.com/office/powerpoint/2010/main" val="35576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6266" y="908720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23187"/>
              </p:ext>
            </p:extLst>
          </p:nvPr>
        </p:nvGraphicFramePr>
        <p:xfrm>
          <a:off x="323530" y="1412776"/>
          <a:ext cx="8712968" cy="51845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712968"/>
              </a:tblGrid>
              <a:tr h="518457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системы образования в городском округе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3 971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 доступным и комфортным жильем населения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«Градостроительное развитие территорий городского округа </a:t>
                      </a: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Рыбинск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«Гражданское общество и открытая власть»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терроризму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«Увековечение памяти погибших при защите Отечества»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водохозяйственного комплекса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рынков, ярмарок в городском округе город Рыбинск Ярославской области»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«Развитие дорожного хозяйства городского округа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молодежной политики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«Энергоэффективность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</p:spTree>
    <p:extLst>
      <p:ext uri="{BB962C8B-B14F-4D97-AF65-F5344CB8AC3E}">
        <p14:creationId xmlns:p14="http://schemas.microsoft.com/office/powerpoint/2010/main" val="3280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1477" y="759800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20408"/>
              </p:ext>
            </p:extLst>
          </p:nvPr>
        </p:nvGraphicFramePr>
        <p:xfrm>
          <a:off x="407531" y="1204956"/>
          <a:ext cx="8634063" cy="406146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634063"/>
              </a:tblGrid>
              <a:tr h="377724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населения городского округа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296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городского округа город Рыбинск от чрезвычайных ситуаций, обеспечение  безопасности  на водных объектах»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использования муниципального имущества»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деятельности органов местного самоуправления»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из аварийного жилищного фонда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озеленение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«Модернизация систем коммунальной инфраструктуры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«Планирование и анализ социально-экономического развития, формирование благоприятной инвестиционной среды»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системы отдыха, оздоровления и занятости детей и молодежи»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«Оборудование контейнерных площадок нового образца на территории городского округа город Рыбинск Ярославской области»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80076" y="5368978"/>
            <a:ext cx="6161518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ln w="9000" cmpd="sng">
                <a:noFill/>
                <a:prstDash val="solid"/>
              </a:ln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ОБЩИЙ ОБЪЕМ ПРОГРАММНЫХ РАСХОДОВ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за 2025 год  - 8 630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cap="all" dirty="0">
              <a:ln w="9000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5361" y="5487276"/>
            <a:ext cx="504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0710" y="5546221"/>
            <a:ext cx="2704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83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06594"/>
              </p:ext>
            </p:extLst>
          </p:nvPr>
        </p:nvGraphicFramePr>
        <p:xfrm>
          <a:off x="486141" y="1485465"/>
          <a:ext cx="8194091" cy="3390819"/>
        </p:xfrm>
        <a:graphic>
          <a:graphicData uri="http://schemas.openxmlformats.org/drawingml/2006/table">
            <a:tbl>
              <a:tblPr/>
              <a:tblGrid>
                <a:gridCol w="656947"/>
                <a:gridCol w="4846232"/>
                <a:gridCol w="1481328"/>
                <a:gridCol w="1209584"/>
              </a:tblGrid>
              <a:tr h="518676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4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" sz="1400" b="1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4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400" b="1" i="0" spc="10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4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25400" indent="0" algn="ctr"/>
                      <a:r>
                        <a:rPr lang="ru" sz="1400" b="1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2025 год</a:t>
                      </a:r>
                      <a:endParaRPr lang="ru" sz="1400" b="1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marL="2159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(170 тыс. чел.)</a:t>
                      </a:r>
                      <a:endParaRPr lang="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325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1 573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202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1 712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69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944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182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4 039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347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887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444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69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культурра и спорт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699"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699">
                <a:tc>
                  <a:txBody>
                    <a:bodyPr/>
                    <a:lstStyle/>
                    <a:p>
                      <a:pPr marL="50800" indent="0" algn="ctr"/>
                      <a:endParaRPr lang="ru" sz="1400" b="0" i="0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0" spc="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 algn="ctr"/>
                      <a:r>
                        <a:rPr lang="ru" sz="1400" b="0" i="0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10 179</a:t>
                      </a:r>
                      <a:endParaRPr lang="ru" sz="1400" b="0" i="0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57360" y="942896"/>
            <a:ext cx="754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на душу населения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kozlii\Desktop\000021_9223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27" y="5074921"/>
            <a:ext cx="3819109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246" y="3429004"/>
            <a:ext cx="813690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распоряжений о совершении казначейского платежа: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осуществления расходов муниципальных казенных учреждений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главных распорядителей бюджетных средств;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целях осуществления расходов муниципальных бюджетных (автономных)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033" y="875301"/>
            <a:ext cx="7704856" cy="70787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сполнение бюджета города на основе единства кассы и подведомственности расходов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9481" y="2633331"/>
            <a:ext cx="45436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Департаменте финансов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181 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ицевых счетов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учреждению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246" y="4941168"/>
            <a:ext cx="813690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Использовались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временно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свободные остатки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денежных средств на счетах бюджета в качестве дополнительного источника временного кассового разрыва городского округа город Рыбинск Ярославской области, возникающих при исполнении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093296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30932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460375" y="160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765175" y="4651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917575" y="6175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222375" y="922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374775" y="10747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Опубликован закон &quot;О республиканском бюджете на 2017 год&quot;"/>
          <p:cNvSpPr>
            <a:spLocks noChangeAspect="1" noChangeArrowheads="1"/>
          </p:cNvSpPr>
          <p:nvPr/>
        </p:nvSpPr>
        <p:spPr bwMode="auto">
          <a:xfrm>
            <a:off x="1527175" y="12271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679575" y="13795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831975" y="1531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6" descr="https://www.belta.by/images/storage/news/with_archive/2016/000021_187280_big.jpg"/>
          <p:cNvSpPr>
            <a:spLocks noChangeAspect="1" noChangeArrowheads="1"/>
          </p:cNvSpPr>
          <p:nvPr/>
        </p:nvSpPr>
        <p:spPr bwMode="auto">
          <a:xfrm>
            <a:off x="1984375" y="1684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930741"/>
            <a:ext cx="2471847" cy="137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75656" y="1651539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621137" y="82878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</p:spTree>
    <p:extLst>
      <p:ext uri="{BB962C8B-B14F-4D97-AF65-F5344CB8AC3E}">
        <p14:creationId xmlns:p14="http://schemas.microsoft.com/office/powerpoint/2010/main" val="4185770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37" y="925491"/>
            <a:ext cx="8162793" cy="70787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Составление ежеквартальных и годовых отчетов 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исполнении бюджета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62065" y="1632144"/>
            <a:ext cx="2225920" cy="1004002"/>
          </a:xfrm>
          <a:prstGeom prst="rect">
            <a:avLst/>
          </a:prstGeom>
          <a:noFill/>
          <a:ln>
            <a:noFill/>
          </a:ln>
        </p:spPr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3 </a:t>
            </a:r>
            <a:r>
              <a:rPr lang="ru-RU" sz="1400" dirty="0" smtClean="0">
                <a:solidFill>
                  <a:schemeClr val="tx1"/>
                </a:solidFill>
              </a:rPr>
              <a:t>П</a:t>
            </a:r>
            <a:r>
              <a:rPr lang="ru-RU" sz="1400" dirty="0" smtClean="0"/>
              <a:t>остановления </a:t>
            </a:r>
            <a:r>
              <a:rPr lang="ru-RU" sz="1400" b="0" dirty="0"/>
              <a:t>об исполнении бюджета за первый квартал, полугодие и девять месяцев </a:t>
            </a:r>
            <a:r>
              <a:rPr lang="ru-RU" sz="1400" b="0" dirty="0" smtClean="0"/>
              <a:t>2025 </a:t>
            </a:r>
            <a:r>
              <a:rPr lang="ru-RU" sz="1400" b="0" dirty="0"/>
              <a:t>года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08671" y="1878371"/>
            <a:ext cx="6112742" cy="89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>
              <a:defRPr lang="ru-RU"/>
            </a:defPPr>
            <a:lvl1pPr>
              <a:defRPr sz="2400" b="1">
                <a:latin typeface="Trebuchet MS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endParaRPr lang="ru-RU" sz="14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 отчетность об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города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форм),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годовая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(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формы) приняты от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ГРБС своевременно и в соответствии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требованиями бюджетного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2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99794" y="3470431"/>
            <a:ext cx="6112742" cy="967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endParaRPr lang="ru-RU" sz="1400" b="0" dirty="0"/>
          </a:p>
          <a:p>
            <a:pPr>
              <a:lnSpc>
                <a:spcPct val="80000"/>
              </a:lnSpc>
            </a:pPr>
            <a:r>
              <a:rPr lang="ru-RU" sz="1400" b="0" dirty="0" smtClean="0"/>
              <a:t>Принята бухгалтерская отчетность от </a:t>
            </a:r>
            <a:r>
              <a:rPr lang="ru-RU" sz="1400" dirty="0" smtClean="0">
                <a:solidFill>
                  <a:schemeClr val="tx1"/>
                </a:solidFill>
              </a:rPr>
              <a:t>8</a:t>
            </a:r>
            <a:r>
              <a:rPr lang="ru-RU" sz="1400" b="0" dirty="0" smtClean="0"/>
              <a:t> </a:t>
            </a:r>
            <a:r>
              <a:rPr lang="ru-RU" sz="1400" b="0" dirty="0"/>
              <a:t>ГРБС, </a:t>
            </a:r>
            <a:r>
              <a:rPr lang="ru-RU" sz="1400" b="0" dirty="0" smtClean="0"/>
              <a:t>имеющих   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53 </a:t>
            </a:r>
            <a:r>
              <a:rPr lang="ru-RU" sz="1400" b="0" dirty="0" smtClean="0"/>
              <a:t>подведомственных муниципальных </a:t>
            </a:r>
            <a:r>
              <a:rPr lang="ru-RU" sz="1400" b="0" dirty="0"/>
              <a:t>бюджетные и автономные </a:t>
            </a:r>
            <a:r>
              <a:rPr lang="ru-RU" sz="1400" b="0" dirty="0" smtClean="0"/>
              <a:t>учреждения</a:t>
            </a:r>
          </a:p>
          <a:p>
            <a:pPr>
              <a:lnSpc>
                <a:spcPct val="80000"/>
              </a:lnSpc>
            </a:pPr>
            <a:endParaRPr lang="ru-RU" sz="1400" b="0" dirty="0"/>
          </a:p>
        </p:txBody>
      </p:sp>
      <p:sp>
        <p:nvSpPr>
          <p:cNvPr id="10" name="TextBox 1"/>
          <p:cNvSpPr txBox="1"/>
          <p:nvPr/>
        </p:nvSpPr>
        <p:spPr>
          <a:xfrm>
            <a:off x="2717549" y="5103590"/>
            <a:ext cx="6112742" cy="1065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274" tIns="52138" rIns="104274" bIns="52138" rtlCol="0">
            <a:spAutoFit/>
          </a:bodyPr>
          <a:lstStyle>
            <a:defPPr>
              <a:defRPr lang="ru-RU"/>
            </a:defPPr>
            <a:lvl1pPr>
              <a:defRPr sz="2400" b="1">
                <a:latin typeface="Trebuchet MS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endParaRPr lang="ru-RU" sz="1400" b="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 бухгалтерская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муниципальных бюджетных и автономных учреждений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формы),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годовая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отчетность (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формы) приняты своевременно и </a:t>
            </a:r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</a:t>
            </a:r>
            <a:r>
              <a:rPr lang="ru-RU" sz="14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  <a:p>
            <a:pPr algn="ctr">
              <a:lnSpc>
                <a:spcPct val="80000"/>
              </a:lnSpc>
            </a:pPr>
            <a:r>
              <a:rPr lang="ru-RU" sz="2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07316" y="4990577"/>
            <a:ext cx="2290273" cy="1754977"/>
          </a:xfrm>
          <a:prstGeom prst="rect">
            <a:avLst/>
          </a:prstGeom>
          <a:noFill/>
          <a:ln>
            <a:noFill/>
          </a:ln>
        </p:spPr>
        <p:txBody>
          <a:bodyPr wrap="square" lIns="104274" tIns="52138" rIns="104274" bIns="52138" rtlCol="0">
            <a:spAutoFit/>
          </a:bodyPr>
          <a:lstStyle>
            <a:defPPr marL="0" marR="0" indent="0" algn="l" defTabSz="57695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«Бюджет для </a:t>
            </a:r>
            <a:r>
              <a:rPr lang="ru-RU" sz="1400" dirty="0" smtClean="0">
                <a:solidFill>
                  <a:schemeClr val="tx1"/>
                </a:solidFill>
              </a:rPr>
              <a:t>граждан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0" dirty="0" smtClean="0"/>
              <a:t>по </a:t>
            </a:r>
            <a:r>
              <a:rPr lang="ru-RU" sz="1400" b="0" dirty="0"/>
              <a:t>исполнению бюджета за </a:t>
            </a:r>
            <a:r>
              <a:rPr lang="ru-RU" sz="1400" b="0" dirty="0" smtClean="0"/>
              <a:t>2024 год и </a:t>
            </a:r>
            <a:r>
              <a:rPr lang="ru-RU" sz="1400" b="0" dirty="0"/>
              <a:t>по </a:t>
            </a:r>
            <a:r>
              <a:rPr lang="ru-RU" sz="1400" b="0" dirty="0" smtClean="0"/>
              <a:t>бюджету     на 2026-2028 </a:t>
            </a:r>
            <a:r>
              <a:rPr lang="ru-RU" sz="1400" b="0" dirty="0"/>
              <a:t>годы</a:t>
            </a:r>
          </a:p>
          <a:p>
            <a:pPr>
              <a:lnSpc>
                <a:spcPct val="80000"/>
              </a:lnSpc>
            </a:pPr>
            <a:r>
              <a:rPr lang="ru-RU" sz="1400" b="0" dirty="0" smtClean="0"/>
              <a:t>подготовлены в целях информирования населения о бюджете города</a:t>
            </a:r>
          </a:p>
          <a:p>
            <a:pPr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2542" y="98732"/>
            <a:ext cx="28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479" y="3868006"/>
            <a:ext cx="223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</a:p>
          <a:p>
            <a:pPr lvl="0" algn="ctr"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Положение о бюджетном процессе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9014" y="2938270"/>
            <a:ext cx="6604986" cy="399733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99" y="2854471"/>
            <a:ext cx="22302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Решение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</a:p>
          <a:p>
            <a:pPr lvl="0" algn="ctr"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за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39014" y="4590996"/>
            <a:ext cx="6604986" cy="399733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39014" y="6313264"/>
            <a:ext cx="6604986" cy="399733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99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4282678" y="1422643"/>
            <a:ext cx="4861322" cy="31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публикуется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выносится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95080" y="1034517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Способы участия граждан в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публичном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обсуждении бюджета города Рыбинска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3" y="2290273"/>
            <a:ext cx="3384134" cy="185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74" y="3918324"/>
            <a:ext cx="3187580" cy="199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578" y="44149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 typeface="Wingdings 2"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годового отчета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Рыбинск Ярославкой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sz="1600" b="1" dirty="0"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</a:t>
            </a:r>
            <a:r>
              <a:rPr lang="ru-RU" sz="1600" b="1" dirty="0" smtClean="0"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</a:t>
            </a:r>
            <a:endParaRPr lang="ru-RU" sz="1600" b="1" dirty="0">
              <a:effectLst>
                <a:glow rad="622300">
                  <a:srgbClr val="99CCFF">
                    <a:alpha val="68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  <a:defRPr/>
            </a:pPr>
            <a:r>
              <a:rPr lang="ru-RU" sz="1600" b="1" dirty="0"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0277" y="1916459"/>
            <a:ext cx="6853727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3286" y="6205023"/>
            <a:ext cx="881071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6507" y="6400152"/>
            <a:ext cx="559749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04894" y="441971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75" y="876736"/>
            <a:ext cx="878186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/>
              </a:rPr>
              <a:t>УВАЖАЕМЫЕ ЖИТЕЛИ ГОРОДА РЫБИНСКА!</a:t>
            </a:r>
          </a:p>
          <a:p>
            <a:pPr algn="ctr"/>
            <a:r>
              <a:rPr lang="ru-RU" dirty="0" smtClean="0">
                <a:latin typeface="Times New Roman"/>
              </a:rPr>
              <a:t>Департамент </a:t>
            </a:r>
            <a:r>
              <a:rPr lang="ru-RU" dirty="0">
                <a:latin typeface="Times New Roman"/>
              </a:rPr>
              <a:t>финансов </a:t>
            </a:r>
            <a:r>
              <a:rPr lang="ru-RU" dirty="0" smtClean="0">
                <a:latin typeface="Times New Roman"/>
              </a:rPr>
              <a:t>продолжает </a:t>
            </a:r>
            <a:r>
              <a:rPr lang="ru-RU" dirty="0">
                <a:latin typeface="Times New Roman"/>
              </a:rPr>
              <a:t>работу по обеспечению прозрачности и открытости бюджетного процесса в нашем </a:t>
            </a:r>
            <a:r>
              <a:rPr lang="ru-RU" dirty="0" smtClean="0">
                <a:latin typeface="Times New Roman"/>
              </a:rPr>
              <a:t>городе. </a:t>
            </a:r>
            <a:r>
              <a:rPr lang="ru-RU" dirty="0">
                <a:latin typeface="Times New Roman"/>
              </a:rPr>
              <a:t>Предлагаем </a:t>
            </a:r>
            <a:r>
              <a:rPr lang="ru-RU" dirty="0" smtClean="0">
                <a:latin typeface="Times New Roman"/>
              </a:rPr>
              <a:t>презентацию </a:t>
            </a:r>
            <a:r>
              <a:rPr lang="ru-RU" dirty="0">
                <a:latin typeface="Times New Roman"/>
              </a:rPr>
              <a:t>«Бюджет для граждан», составленную на основе </a:t>
            </a:r>
            <a:r>
              <a:rPr lang="ru-RU" dirty="0" smtClean="0">
                <a:latin typeface="Times New Roman"/>
              </a:rPr>
              <a:t>решения проекта Муниципального </a:t>
            </a:r>
            <a:r>
              <a:rPr lang="ru-RU" dirty="0">
                <a:latin typeface="Times New Roman"/>
              </a:rPr>
              <a:t>Совета городского округа город </a:t>
            </a:r>
            <a:r>
              <a:rPr lang="ru-RU" dirty="0" smtClean="0">
                <a:latin typeface="Times New Roman"/>
              </a:rPr>
              <a:t>Рыбинск</a:t>
            </a:r>
            <a:endParaRPr lang="ru-RU" dirty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«Об исполнении бюджета городского округа  город Рыбинск за </a:t>
            </a:r>
            <a:r>
              <a:rPr lang="ru-RU" dirty="0" smtClean="0">
                <a:latin typeface="Times New Roman"/>
              </a:rPr>
              <a:t>2025 </a:t>
            </a:r>
            <a:r>
              <a:rPr lang="ru-RU" dirty="0">
                <a:latin typeface="Times New Roman"/>
              </a:rPr>
              <a:t>год</a:t>
            </a:r>
            <a:r>
              <a:rPr lang="ru-RU" dirty="0" smtClean="0">
                <a:latin typeface="Times New Roman"/>
              </a:rPr>
              <a:t>»,</a:t>
            </a:r>
          </a:p>
          <a:p>
            <a:pPr algn="ctr"/>
            <a:r>
              <a:rPr lang="ru-RU" dirty="0" smtClean="0">
                <a:latin typeface="Times New Roman"/>
              </a:rPr>
              <a:t> где </a:t>
            </a:r>
            <a:r>
              <a:rPr lang="ru-RU" dirty="0">
                <a:latin typeface="Times New Roman"/>
              </a:rPr>
              <a:t>кратко и </a:t>
            </a:r>
            <a:r>
              <a:rPr lang="ru-RU" dirty="0" smtClean="0">
                <a:latin typeface="Times New Roman"/>
              </a:rPr>
              <a:t>доступно изложены </a:t>
            </a:r>
            <a:r>
              <a:rPr lang="ru-RU" dirty="0">
                <a:latin typeface="Times New Roman"/>
              </a:rPr>
              <a:t>основные итоги работы </a:t>
            </a:r>
            <a:r>
              <a:rPr lang="ru-RU" dirty="0" smtClean="0">
                <a:latin typeface="Times New Roman"/>
              </a:rPr>
              <a:t>за год.</a:t>
            </a:r>
            <a:endParaRPr lang="ru-RU" dirty="0">
              <a:latin typeface="Times New Roman"/>
            </a:endParaRPr>
          </a:p>
        </p:txBody>
      </p:sp>
      <p:pic>
        <p:nvPicPr>
          <p:cNvPr id="1026" name="Picture 2" descr="C:\Users\kozlii\Desktop\administraciya_ryb-leto-2024-75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89" y="2922663"/>
            <a:ext cx="6293168" cy="37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\\10.1.20.125\110\Бюджет для граждан\Бюджет 2021\Исполнение - 2020\Ауэрбах\159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6" y="1482570"/>
            <a:ext cx="8380520" cy="498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394965" y="421235"/>
            <a:ext cx="2448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</p:spTree>
    <p:extLst>
      <p:ext uri="{BB962C8B-B14F-4D97-AF65-F5344CB8AC3E}">
        <p14:creationId xmlns:p14="http://schemas.microsoft.com/office/powerpoint/2010/main" val="282182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539552" y="912976"/>
            <a:ext cx="8497440" cy="431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Основные параметры бюджета города Рыбинска </a:t>
            </a:r>
            <a:r>
              <a:rPr lang="ru-RU" sz="2000" b="1" dirty="0">
                <a:latin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</a:rPr>
              <a:t>млн </a:t>
            </a:r>
            <a:r>
              <a:rPr lang="ru-RU" sz="2000" b="1" dirty="0">
                <a:latin typeface="Times New Roman" pitchFamily="18" charset="0"/>
              </a:rPr>
              <a:t>руб.)</a:t>
            </a:r>
            <a:r>
              <a:rPr lang="ru-RU" sz="2000" b="1" dirty="0" smtClean="0">
                <a:latin typeface="Times New Roman" pitchFamily="18" charset="0"/>
              </a:rPr>
              <a:t>  </a:t>
            </a:r>
            <a:endParaRPr lang="ru-RU" altLang="ru-RU" sz="2000" b="1" dirty="0" smtClean="0"/>
          </a:p>
        </p:txBody>
      </p:sp>
      <p:graphicFrame>
        <p:nvGraphicFramePr>
          <p:cNvPr id="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028741"/>
              </p:ext>
            </p:extLst>
          </p:nvPr>
        </p:nvGraphicFramePr>
        <p:xfrm>
          <a:off x="421175" y="1589527"/>
          <a:ext cx="8519865" cy="35075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15746"/>
                <a:gridCol w="931491"/>
                <a:gridCol w="974221"/>
                <a:gridCol w="1222048"/>
                <a:gridCol w="976359"/>
              </a:tblGrid>
              <a:tr h="7691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Факт</a:t>
                      </a:r>
                    </a:p>
                    <a:p>
                      <a:pPr algn="ctr" rtl="0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</a:t>
                      </a:r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 rtl="0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 rtl="0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плану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741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3 422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</a:tr>
              <a:tr h="516066">
                <a:tc>
                  <a:txBody>
                    <a:bodyPr/>
                    <a:lstStyle/>
                    <a:p>
                      <a:pPr algn="l" rtl="0" fontAlgn="b"/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</a:tr>
              <a:tr h="5160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</a:tr>
              <a:tr h="516066">
                <a:tc>
                  <a:txBody>
                    <a:bodyPr/>
                    <a:lstStyle/>
                    <a:p>
                      <a:pPr algn="l" rtl="0" fontAlgn="b"/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10 179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93,1%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</a:tr>
              <a:tr h="5160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rtl="0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ПРОФИЦИТ(погашение бюджетного кредита)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114300" marT="9526" marB="0" anchor="b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39192"/>
              </p:ext>
            </p:extLst>
          </p:nvPr>
        </p:nvGraphicFramePr>
        <p:xfrm>
          <a:off x="1179320" y="5426581"/>
          <a:ext cx="7263927" cy="11074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1309"/>
                <a:gridCol w="2421309"/>
                <a:gridCol w="2421309"/>
              </a:tblGrid>
              <a:tr h="74348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на 01.01.2025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(млн руб.)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бюджетного кредита в 2025 году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(млн руб.)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на 01.01.2026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(млн руб.)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04894" y="441971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2292562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729" y="905425"/>
            <a:ext cx="6751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</a:rPr>
              <a:t>Приоритетные направления деятельности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</a:rPr>
              <a:t>Департамента финансов по результатам 2025 года</a:t>
            </a:r>
            <a:endParaRPr lang="ru-RU" altLang="ru-RU" sz="2000" dirty="0"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502" y="1700808"/>
            <a:ext cx="8424936" cy="4780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Обеспечена  реализация  «майских»  Указов  Президента  </a:t>
            </a:r>
            <a:r>
              <a:rPr lang="ru-RU" sz="1400" dirty="0">
                <a:latin typeface="Times New Roman"/>
                <a:ea typeface="Calibri"/>
              </a:rPr>
              <a:t>Российской </a:t>
            </a:r>
            <a:r>
              <a:rPr lang="ru-RU" sz="1400" dirty="0" smtClean="0">
                <a:latin typeface="Times New Roman"/>
                <a:ea typeface="Calibri"/>
              </a:rPr>
              <a:t> Федерации  в  </a:t>
            </a:r>
            <a:r>
              <a:rPr lang="ru-RU" sz="1400" dirty="0">
                <a:latin typeface="Times New Roman"/>
                <a:ea typeface="Calibri"/>
              </a:rPr>
              <a:t>части </a:t>
            </a:r>
            <a:r>
              <a:rPr lang="ru-RU" sz="1400" dirty="0" smtClean="0">
                <a:latin typeface="Times New Roman"/>
                <a:ea typeface="Calibri"/>
              </a:rPr>
              <a:t>повышения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</a:rPr>
              <a:t>уровня </a:t>
            </a:r>
            <a:r>
              <a:rPr lang="ru-RU" sz="1400" dirty="0">
                <a:latin typeface="Times New Roman"/>
                <a:ea typeface="Calibri"/>
              </a:rPr>
              <a:t>заработной платы отдельных категорий работников отраслей социальной </a:t>
            </a:r>
            <a:r>
              <a:rPr lang="ru-RU" sz="1400" dirty="0" smtClean="0">
                <a:latin typeface="Times New Roman"/>
                <a:ea typeface="Calibri"/>
              </a:rPr>
              <a:t>сферы</a:t>
            </a: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Реализованы бюджетные расходы  </a:t>
            </a:r>
            <a:r>
              <a:rPr lang="ru-RU" sz="1400" spc="10" dirty="0">
                <a:latin typeface="Times New Roman"/>
                <a:ea typeface="Times New Roman"/>
              </a:rPr>
              <a:t>на </a:t>
            </a:r>
            <a:r>
              <a:rPr lang="ru-RU" sz="1400" spc="10" dirty="0" smtClean="0">
                <a:latin typeface="Times New Roman"/>
                <a:ea typeface="Times New Roman"/>
              </a:rPr>
              <a:t> приоритетные национальные  проекты  </a:t>
            </a:r>
            <a:r>
              <a:rPr lang="ru-RU" sz="1400" spc="10" dirty="0">
                <a:latin typeface="Times New Roman"/>
                <a:ea typeface="Times New Roman"/>
              </a:rPr>
              <a:t>и </a:t>
            </a:r>
            <a:r>
              <a:rPr lang="ru-RU" sz="1400" spc="10" dirty="0" smtClean="0">
                <a:latin typeface="Times New Roman"/>
                <a:ea typeface="Times New Roman"/>
              </a:rPr>
              <a:t> государственные</a:t>
            </a:r>
          </a:p>
          <a:p>
            <a:pPr algn="just">
              <a:spcAft>
                <a:spcPts val="0"/>
              </a:spcAft>
            </a:pPr>
            <a:r>
              <a:rPr lang="ru-RU" sz="1400" spc="10" dirty="0" smtClean="0">
                <a:latin typeface="Times New Roman"/>
                <a:ea typeface="Times New Roman"/>
              </a:rPr>
              <a:t>программы </a:t>
            </a:r>
            <a:r>
              <a:rPr lang="ru-RU" sz="1400" spc="10" dirty="0">
                <a:latin typeface="Times New Roman"/>
                <a:ea typeface="Times New Roman"/>
              </a:rPr>
              <a:t>Российской Федерации и Ярославской области, </a:t>
            </a:r>
            <a:r>
              <a:rPr lang="ru-RU" sz="1400" spc="10" dirty="0" smtClean="0">
                <a:latin typeface="Times New Roman"/>
                <a:ea typeface="Times New Roman"/>
              </a:rPr>
              <a:t>реализуемые </a:t>
            </a:r>
            <a:r>
              <a:rPr lang="ru-RU" sz="1400" spc="10" dirty="0">
                <a:latin typeface="Times New Roman"/>
                <a:ea typeface="Times New Roman"/>
              </a:rPr>
              <a:t>в целях достижения национальных целей развития Российской Федерации </a:t>
            </a:r>
            <a:r>
              <a:rPr lang="ru-RU" sz="1400" spc="10" dirty="0" smtClean="0">
                <a:latin typeface="Times New Roman"/>
                <a:ea typeface="Times New Roman"/>
              </a:rPr>
              <a:t>определенные Указом </a:t>
            </a:r>
            <a:r>
              <a:rPr lang="ru-RU" sz="1400" dirty="0" smtClean="0">
                <a:latin typeface="Times New Roman"/>
                <a:ea typeface="Calibri"/>
              </a:rPr>
              <a:t>Президента </a:t>
            </a:r>
            <a:r>
              <a:rPr lang="ru-RU" sz="1400" dirty="0">
                <a:latin typeface="Times New Roman"/>
                <a:ea typeface="Calibri"/>
              </a:rPr>
              <a:t>Российской Федерации от 07.05.2024 № 309 </a:t>
            </a:r>
            <a:r>
              <a:rPr lang="ru-RU" sz="1400" dirty="0" smtClean="0">
                <a:latin typeface="Times New Roman"/>
                <a:ea typeface="Calibri"/>
              </a:rPr>
              <a:t>«О </a:t>
            </a:r>
            <a:r>
              <a:rPr lang="ru-RU" sz="1400" dirty="0">
                <a:latin typeface="Times New Roman"/>
                <a:ea typeface="Calibri"/>
              </a:rPr>
              <a:t>национальных целях развития Российской Федерации на период до 2030 года и на перспективу до 2036 </a:t>
            </a:r>
            <a:r>
              <a:rPr lang="ru-RU" sz="1400" dirty="0" smtClean="0">
                <a:latin typeface="Times New Roman"/>
                <a:ea typeface="Calibri"/>
              </a:rPr>
              <a:t>года»,  </a:t>
            </a:r>
            <a:r>
              <a:rPr lang="ru-RU" sz="1400" dirty="0">
                <a:latin typeface="Times New Roman"/>
                <a:ea typeface="Calibri"/>
              </a:rPr>
              <a:t>в том числе </a:t>
            </a:r>
            <a:r>
              <a:rPr lang="ru-RU" sz="1400" dirty="0" smtClean="0">
                <a:latin typeface="Times New Roman"/>
                <a:ea typeface="Calibri"/>
              </a:rPr>
              <a:t>новые национальные проекты «Семья», «Кадры», «Продолжительная </a:t>
            </a:r>
            <a:r>
              <a:rPr lang="ru-RU" sz="1400" dirty="0">
                <a:latin typeface="Times New Roman"/>
                <a:ea typeface="Calibri"/>
              </a:rPr>
              <a:t>и активная </a:t>
            </a:r>
            <a:r>
              <a:rPr lang="ru-RU" sz="1400" dirty="0" smtClean="0">
                <a:latin typeface="Times New Roman"/>
                <a:ea typeface="Calibri"/>
              </a:rPr>
              <a:t>жизнь» </a:t>
            </a:r>
            <a:r>
              <a:rPr lang="ru-RU" sz="1400" dirty="0">
                <a:latin typeface="Times New Roman"/>
                <a:ea typeface="Calibri"/>
              </a:rPr>
              <a:t>и </a:t>
            </a:r>
            <a:r>
              <a:rPr lang="ru-RU" sz="1400" dirty="0" smtClean="0">
                <a:latin typeface="Times New Roman"/>
                <a:ea typeface="Calibri"/>
              </a:rPr>
              <a:t>другие проекты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Отработаны   механизмы  инициативного  </a:t>
            </a:r>
            <a:r>
              <a:rPr lang="ru-RU" sz="1400" dirty="0">
                <a:latin typeface="Times New Roman"/>
                <a:ea typeface="Times New Roman"/>
              </a:rPr>
              <a:t>бюджетирования </a:t>
            </a:r>
            <a:r>
              <a:rPr lang="ru-RU" sz="1400" dirty="0" smtClean="0">
                <a:latin typeface="Times New Roman"/>
                <a:ea typeface="Times New Roman"/>
              </a:rPr>
              <a:t> в  </a:t>
            </a:r>
            <a:r>
              <a:rPr lang="ru-RU" sz="1400" dirty="0">
                <a:latin typeface="Times New Roman"/>
                <a:ea typeface="Times New Roman"/>
              </a:rPr>
              <a:t>рамках </a:t>
            </a:r>
            <a:r>
              <a:rPr lang="ru-RU" sz="1400" dirty="0" smtClean="0">
                <a:latin typeface="Times New Roman"/>
                <a:ea typeface="Times New Roman"/>
              </a:rPr>
              <a:t> губернаторского  проекта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«Решаем вместе!» </a:t>
            </a:r>
            <a:r>
              <a:rPr lang="ru-RU" sz="1400" dirty="0">
                <a:latin typeface="Times New Roman"/>
                <a:ea typeface="Times New Roman"/>
              </a:rPr>
              <a:t>в целях вовлечения в решение первоочередных проблем местного значения граждан и привлечения внебюджетных источников на решение вопросов местного </a:t>
            </a:r>
            <a:r>
              <a:rPr lang="ru-RU" sz="1400" dirty="0" smtClean="0">
                <a:latin typeface="Times New Roman"/>
                <a:ea typeface="Times New Roman"/>
              </a:rPr>
              <a:t>значения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Реализованы  механизмы  организации  </a:t>
            </a:r>
            <a:r>
              <a:rPr lang="ru-RU" sz="1400" dirty="0">
                <a:latin typeface="Times New Roman"/>
                <a:ea typeface="Times New Roman"/>
              </a:rPr>
              <a:t>оказания </a:t>
            </a:r>
            <a:r>
              <a:rPr lang="ru-RU" sz="1400" dirty="0" smtClean="0">
                <a:latin typeface="Times New Roman"/>
                <a:ea typeface="Times New Roman"/>
              </a:rPr>
              <a:t>государственных </a:t>
            </a:r>
            <a:r>
              <a:rPr lang="ru-RU" sz="1400" dirty="0">
                <a:latin typeface="Times New Roman"/>
                <a:ea typeface="Times New Roman"/>
              </a:rPr>
              <a:t>(муниципальных) услуг </a:t>
            </a:r>
            <a:r>
              <a:rPr lang="ru-RU" sz="1400" dirty="0" smtClean="0">
                <a:latin typeface="Times New Roman"/>
                <a:ea typeface="Times New Roman"/>
              </a:rPr>
              <a:t>в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социальной сфере </a:t>
            </a:r>
            <a:r>
              <a:rPr lang="ru-RU" sz="1400" dirty="0">
                <a:latin typeface="Times New Roman"/>
                <a:ea typeface="Times New Roman"/>
              </a:rPr>
              <a:t>в соответствии с Федеральным законом от 13.07.2020 № 189-ФЗ «О государственном (муниципальном) социальном заказе на оказание государственных (муниципальных) услуг в социальной сфере</a:t>
            </a:r>
            <a:r>
              <a:rPr lang="ru-RU" sz="1400" dirty="0" smtClean="0">
                <a:latin typeface="Times New Roman"/>
                <a:ea typeface="Times New Roman"/>
              </a:rPr>
              <a:t>»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Продолжается поэтапное внедрение государственной  информационной  системы  «Единая  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1400" spc="10" dirty="0" smtClean="0">
                <a:latin typeface="Times New Roman"/>
                <a:ea typeface="Times New Roman"/>
              </a:rPr>
              <a:t>интегрированная  информационная система </a:t>
            </a:r>
            <a:r>
              <a:rPr lang="ru-RU" sz="1400" spc="10" dirty="0">
                <a:latin typeface="Times New Roman"/>
                <a:ea typeface="Times New Roman"/>
              </a:rPr>
              <a:t>управления бюджетным процессом </a:t>
            </a:r>
            <a:r>
              <a:rPr lang="ru-RU" sz="1400" spc="10" dirty="0" smtClean="0">
                <a:latin typeface="Times New Roman"/>
                <a:ea typeface="Times New Roman"/>
              </a:rPr>
              <a:t>«Электронный </a:t>
            </a:r>
            <a:r>
              <a:rPr lang="ru-RU" sz="1400" spc="10" dirty="0">
                <a:latin typeface="Times New Roman"/>
                <a:ea typeface="Times New Roman"/>
              </a:rPr>
              <a:t>бюджет Ярославской </a:t>
            </a:r>
            <a:r>
              <a:rPr lang="ru-RU" sz="1400" spc="10" dirty="0" smtClean="0">
                <a:latin typeface="Times New Roman"/>
                <a:ea typeface="Times New Roman"/>
              </a:rPr>
              <a:t>области» </a:t>
            </a:r>
            <a:r>
              <a:rPr lang="ru-RU" sz="1400" spc="10" dirty="0">
                <a:latin typeface="Times New Roman"/>
                <a:ea typeface="Times New Roman"/>
              </a:rPr>
              <a:t>с целью расширения функциональных возможностей единой системы управления бюджетным процессом в части автоматизации процессов планирования бюджета на основе методологии программно-целевого бюджетирования с применением </a:t>
            </a:r>
            <a:r>
              <a:rPr lang="ru-RU" sz="1400" spc="10" dirty="0" smtClean="0">
                <a:latin typeface="Times New Roman"/>
                <a:ea typeface="Times New Roman"/>
              </a:rPr>
              <a:t>веб-технологий</a:t>
            </a:r>
            <a:endParaRPr lang="ru-RU" sz="12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Практикуется  оформление и опубликование «Бюджета </a:t>
            </a:r>
            <a:r>
              <a:rPr lang="ru-RU" sz="1400" spc="10" dirty="0">
                <a:latin typeface="Times New Roman"/>
                <a:ea typeface="Times New Roman"/>
              </a:rPr>
              <a:t>для </a:t>
            </a:r>
            <a:r>
              <a:rPr lang="ru-RU" sz="1400" spc="10" dirty="0" smtClean="0">
                <a:latin typeface="Times New Roman"/>
                <a:ea typeface="Times New Roman"/>
              </a:rPr>
              <a:t>граждан», </a:t>
            </a:r>
            <a:r>
              <a:rPr lang="ru-RU" sz="1400" spc="10" dirty="0">
                <a:latin typeface="Times New Roman"/>
                <a:ea typeface="Times New Roman"/>
              </a:rPr>
              <a:t>содержащего </a:t>
            </a:r>
            <a:r>
              <a:rPr lang="ru-RU" sz="1400" spc="10" dirty="0" smtClean="0">
                <a:latin typeface="Times New Roman"/>
                <a:ea typeface="Times New Roman"/>
              </a:rPr>
              <a:t>информацию</a:t>
            </a:r>
          </a:p>
          <a:p>
            <a:pPr algn="just">
              <a:spcAft>
                <a:spcPts val="0"/>
              </a:spcAft>
            </a:pPr>
            <a:r>
              <a:rPr lang="ru-RU" sz="1400" spc="10" dirty="0" smtClean="0">
                <a:latin typeface="Times New Roman"/>
                <a:ea typeface="Times New Roman"/>
              </a:rPr>
              <a:t>о бюджете </a:t>
            </a:r>
            <a:r>
              <a:rPr lang="ru-RU" sz="1400" spc="10" dirty="0">
                <a:latin typeface="Times New Roman"/>
                <a:ea typeface="Times New Roman"/>
              </a:rPr>
              <a:t>города в доступной и понятной </a:t>
            </a:r>
            <a:r>
              <a:rPr lang="ru-RU" sz="1400" spc="10" dirty="0" smtClean="0">
                <a:latin typeface="Times New Roman"/>
                <a:ea typeface="Times New Roman"/>
              </a:rPr>
              <a:t>форме </a:t>
            </a:r>
            <a:endParaRPr lang="ru-RU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304894" y="441971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8313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</a:rPr>
              <a:t>Динамика и структура исполнения бюджета по доходам </a:t>
            </a:r>
          </a:p>
          <a:p>
            <a:pPr algn="ctr"/>
            <a:r>
              <a:rPr lang="ru-RU" sz="2000" b="1" dirty="0" smtClean="0">
                <a:latin typeface="Times New Roman"/>
              </a:rPr>
              <a:t>в </a:t>
            </a:r>
            <a:r>
              <a:rPr lang="ru-RU" sz="2000" b="1" dirty="0">
                <a:latin typeface="Times New Roman"/>
              </a:rPr>
              <a:t>сравнении с аналогичным периодом прошлого года </a:t>
            </a:r>
            <a:r>
              <a:rPr lang="ru-RU" sz="1600" b="1" dirty="0" smtClean="0">
                <a:latin typeface="Times New Roman"/>
              </a:rPr>
              <a:t>(млн руб.)</a:t>
            </a:r>
            <a:r>
              <a:rPr lang="ru-RU" sz="2000" b="1" dirty="0" smtClean="0">
                <a:latin typeface="Times New Roman"/>
              </a:rPr>
              <a:t>  </a:t>
            </a:r>
            <a:endParaRPr lang="ru-RU" alt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47808094"/>
              </p:ext>
            </p:extLst>
          </p:nvPr>
        </p:nvGraphicFramePr>
        <p:xfrm>
          <a:off x="501727" y="1836278"/>
          <a:ext cx="85329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55826"/>
              </p:ext>
            </p:extLst>
          </p:nvPr>
        </p:nvGraphicFramePr>
        <p:xfrm>
          <a:off x="755576" y="5373216"/>
          <a:ext cx="799288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16"/>
                <a:gridCol w="2106768"/>
                <a:gridCol w="2738304"/>
              </a:tblGrid>
              <a:tr h="509473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142875" algn="l">
                        <a:lnSpc>
                          <a:spcPts val="1645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ВСЕГО ДОХОДОВ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8 554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10 382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kozli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80" y="2512462"/>
            <a:ext cx="1444240" cy="97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396639"/>
              </p:ext>
            </p:extLst>
          </p:nvPr>
        </p:nvGraphicFramePr>
        <p:xfrm>
          <a:off x="359025" y="1529264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5433" y="854618"/>
            <a:ext cx="8532440" cy="79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</a:rPr>
              <a:t>Поступление налоговых и неналоговых доходов </a:t>
            </a:r>
            <a:br>
              <a:rPr lang="ru-RU" altLang="ru-RU" sz="2000" b="1" dirty="0" smtClean="0">
                <a:latin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</a:rPr>
              <a:t>в разрезе доходных  источников </a:t>
            </a:r>
            <a:r>
              <a:rPr lang="ru-RU" altLang="ru-RU" sz="1600" b="1" dirty="0" smtClean="0">
                <a:latin typeface="Times New Roman" pitchFamily="18" charset="0"/>
              </a:rPr>
              <a:t>(млн руб.)</a:t>
            </a:r>
            <a:endParaRPr lang="ru-RU" altLang="ru-RU" sz="16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pic>
        <p:nvPicPr>
          <p:cNvPr id="5" name="Picture 2" descr="C:\Users\lyapuia\Desktop\byudzh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4" y="1700040"/>
            <a:ext cx="3332860" cy="20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370979" y="3774834"/>
            <a:ext cx="1375128" cy="1334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03822094"/>
              </p:ext>
            </p:extLst>
          </p:nvPr>
        </p:nvGraphicFramePr>
        <p:xfrm>
          <a:off x="5467979" y="2132864"/>
          <a:ext cx="4081517" cy="454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1013" y="4050793"/>
            <a:ext cx="935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5 770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73021234"/>
              </p:ext>
            </p:extLst>
          </p:nvPr>
        </p:nvGraphicFramePr>
        <p:xfrm>
          <a:off x="973821" y="2060856"/>
          <a:ext cx="4459584" cy="463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Овал 16"/>
          <p:cNvSpPr/>
          <p:nvPr/>
        </p:nvSpPr>
        <p:spPr>
          <a:xfrm>
            <a:off x="4788895" y="3802798"/>
            <a:ext cx="1391317" cy="13269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5017018" y="4110320"/>
            <a:ext cx="935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6 960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096" y="2564904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542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0761" y="4744346"/>
            <a:ext cx="646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2 841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0763" y="3712232"/>
            <a:ext cx="646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2 210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1114" y="2728658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1488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2095" y="5877272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177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2384" y="5853042"/>
            <a:ext cx="69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0193" y="4772032"/>
            <a:ext cx="646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3 025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3" y="3728000"/>
            <a:ext cx="646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2 218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5551" y="55198"/>
            <a:ext cx="30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951645" y="1068224"/>
            <a:ext cx="7696636" cy="660652"/>
          </a:xfrm>
          <a:prstGeom prst="bevel">
            <a:avLst>
              <a:gd name="adj" fmla="val 0"/>
            </a:avLst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в сравнении с аналогичным периодом прошлого года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rPr>
              <a:t> (млн руб.)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</p:spTree>
    <p:extLst>
      <p:ext uri="{BB962C8B-B14F-4D97-AF65-F5344CB8AC3E}">
        <p14:creationId xmlns:p14="http://schemas.microsoft.com/office/powerpoint/2010/main" val="1539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658" y="436205"/>
            <a:ext cx="2448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ФИНАНСОВ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00149"/>
            <a:ext cx="9511469" cy="626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результаты деятельности по увеличению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потенциала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8100" y="1524186"/>
            <a:ext cx="1070687" cy="1002985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7" name="Овал 6"/>
          <p:cNvSpPr/>
          <p:nvPr/>
        </p:nvSpPr>
        <p:spPr>
          <a:xfrm>
            <a:off x="384561" y="2623559"/>
            <a:ext cx="1046057" cy="98474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8" name="Овал 7"/>
          <p:cNvSpPr/>
          <p:nvPr/>
        </p:nvSpPr>
        <p:spPr>
          <a:xfrm>
            <a:off x="401651" y="3717420"/>
            <a:ext cx="1021213" cy="96567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9" name="Овал 8"/>
          <p:cNvSpPr/>
          <p:nvPr/>
        </p:nvSpPr>
        <p:spPr>
          <a:xfrm>
            <a:off x="356889" y="5734196"/>
            <a:ext cx="1053546" cy="100112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0" name="Овал 9"/>
          <p:cNvSpPr/>
          <p:nvPr/>
        </p:nvSpPr>
        <p:spPr>
          <a:xfrm>
            <a:off x="418744" y="4758868"/>
            <a:ext cx="982765" cy="906993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572425" y="1572427"/>
            <a:ext cx="7486117" cy="914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 за 2025 год составили 3 422 млн руб.                                                                                                                                 В сравнении с аналогичным периодом прошлого года объем собственных доходов  </a:t>
            </a:r>
          </a:p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вырос на 638 млн руб., или на 23%            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62455" y="2587952"/>
            <a:ext cx="7486117" cy="914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2025 году заключен договор о комплексном развитии территории, в бюджет города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поступило          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 млн 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Данные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инвестиции позволят создать новые рабочие места, увеличить налоговый потенциал, построить современное жильё, развить инфраструктуру города.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552486" y="3671842"/>
            <a:ext cx="7486117" cy="914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16 межведомственных комиссий по обеспечению поступлений доходов  в бюджет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В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 проведенной работы комиссии организации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перечислили просроченной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налогам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млн руб., в том числе в бюджет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26 млн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Приняли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4 заседаниях межведомственной комиссии по урегулированию задолженности при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Межрайонной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ИФНС России №3 по Ярославской области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551060" y="4721551"/>
            <a:ext cx="7486117" cy="914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доходов от штрафов за 2025 год в сравнении с аналогичным периодом прошлого года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составил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млн руб.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штрафов, выявленных должностными лицами органов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муниципального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контроля.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549636" y="5788352"/>
            <a:ext cx="7486117" cy="914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привлечения граждан к уплате имущественных налогов проводилась информационная  кампания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Поступление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2025 году 167 млн руб.,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ростом к 2024 году на 15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75330753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17908</TotalTime>
  <Words>1731</Words>
  <Application>Microsoft Office PowerPoint</Application>
  <PresentationFormat>Экран (4:3)</PresentationFormat>
  <Paragraphs>304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1_Тема Office</vt:lpstr>
      <vt:lpstr>10_Тема Office</vt:lpstr>
      <vt:lpstr>Тема Office</vt:lpstr>
      <vt:lpstr>2_Тема Office</vt:lpstr>
      <vt:lpstr>Презентация PowerPoint</vt:lpstr>
      <vt:lpstr>Презентация PowerPoint</vt:lpstr>
      <vt:lpstr>   </vt:lpstr>
      <vt:lpstr>Основные параметры бюджета города Рыбинска (млн руб.) 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результаты деятельности по увеличению  доходного потенциала</vt:lpstr>
      <vt:lpstr>Структура расходов бюджета (млн руб.)</vt:lpstr>
      <vt:lpstr>Структура расходов бюджета по социальной сфере (млн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Трофимов Сергей Александрович</dc:creator>
  <cp:lastModifiedBy>Ирина И. Козлова</cp:lastModifiedBy>
  <cp:revision>969</cp:revision>
  <cp:lastPrinted>2026-05-15T07:39:46Z</cp:lastPrinted>
  <dcterms:created xsi:type="dcterms:W3CDTF">2012-01-25T05:55:25Z</dcterms:created>
  <dcterms:modified xsi:type="dcterms:W3CDTF">2026-05-28T12:41:23Z</dcterms:modified>
</cp:coreProperties>
</file>