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  <p:sldMasterId id="2147483725" r:id="rId3"/>
    <p:sldMasterId id="2147483741" r:id="rId4"/>
  </p:sldMasterIdLst>
  <p:notesMasterIdLst>
    <p:notesMasterId r:id="rId25"/>
  </p:notesMasterIdLst>
  <p:sldIdLst>
    <p:sldId id="374" r:id="rId5"/>
    <p:sldId id="378" r:id="rId6"/>
    <p:sldId id="376" r:id="rId7"/>
    <p:sldId id="358" r:id="rId8"/>
    <p:sldId id="386" r:id="rId9"/>
    <p:sldId id="398" r:id="rId10"/>
    <p:sldId id="399" r:id="rId11"/>
    <p:sldId id="394" r:id="rId12"/>
    <p:sldId id="400" r:id="rId13"/>
    <p:sldId id="401" r:id="rId14"/>
    <p:sldId id="402" r:id="rId15"/>
    <p:sldId id="403" r:id="rId16"/>
    <p:sldId id="397" r:id="rId17"/>
    <p:sldId id="367" r:id="rId18"/>
    <p:sldId id="368" r:id="rId19"/>
    <p:sldId id="392" r:id="rId20"/>
    <p:sldId id="405" r:id="rId21"/>
    <p:sldId id="406" r:id="rId22"/>
    <p:sldId id="404" r:id="rId23"/>
    <p:sldId id="370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BB68EE"/>
    <a:srgbClr val="007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159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4750677022759"/>
          <c:y val="0"/>
          <c:w val="0.8348554333156607"/>
          <c:h val="0.865547767419781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115788060585875E-2"/>
                  <c:y val="-7.40071891865583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05202199755584E-2"/>
                  <c:y val="3.700359459327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914444691330578E-2"/>
                  <c:y val="-2.913668865612559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4396687405103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1">
                  <c:v>2437</c:v>
                </c:pt>
                <c:pt idx="2">
                  <c:v>2003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5432190609857224E-4"/>
                  <c:y val="-7.40100847380594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08269451542691E-3"/>
                  <c:y val="7.40071891865590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351794245083879E-4"/>
                  <c:y val="3.700359459327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121384660963059E-3"/>
                  <c:y val="-1.69597849343703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347</c:v>
                </c:pt>
                <c:pt idx="2">
                  <c:v>365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7418439676416687E-2"/>
                  <c:y val="8.0167860136752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043491182648723E-2"/>
                  <c:y val="8.0167860136752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023906392023017E-2"/>
                  <c:y val="8.0167860136752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178183671106394E-2"/>
                  <c:y val="8.01647039217864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1">
                  <c:v>5770</c:v>
                </c:pt>
                <c:pt idx="2">
                  <c:v>6007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1485952"/>
        <c:axId val="94918272"/>
      </c:barChart>
      <c:catAx>
        <c:axId val="11148595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4918272"/>
        <c:crosses val="autoZero"/>
        <c:auto val="1"/>
        <c:lblAlgn val="ctr"/>
        <c:lblOffset val="100"/>
        <c:noMultiLvlLbl val="0"/>
      </c:catAx>
      <c:valAx>
        <c:axId val="94918272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111485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2024 год - 2 570 млн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108494320303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456499368922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282496844613426E-3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2824968446128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2282496844612897E-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муниципального имущества и земельных участков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1790</c:v>
                </c:pt>
                <c:pt idx="1">
                  <c:v>260</c:v>
                </c:pt>
                <c:pt idx="2">
                  <c:v>251</c:v>
                </c:pt>
                <c:pt idx="3">
                  <c:v>129</c:v>
                </c:pt>
                <c:pt idx="4">
                  <c:v>47</c:v>
                </c:pt>
                <c:pt idx="5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2024 год - 2 831 млн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456499368922578E-3"/>
                  <c:y val="-1.1603242914529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9549558245806E-2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муниципального имущества и земельных участков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2061</c:v>
                </c:pt>
                <c:pt idx="1">
                  <c:v>278</c:v>
                </c:pt>
                <c:pt idx="2">
                  <c:v>248</c:v>
                </c:pt>
                <c:pt idx="3">
                  <c:v>88</c:v>
                </c:pt>
                <c:pt idx="4">
                  <c:v>50</c:v>
                </c:pt>
                <c:pt idx="5">
                  <c:v>106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Исполнение 2024 год - 2 784 млн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249948548521931E-2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738996213535473E-3"/>
                  <c:y val="-6.9619457487180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02149305814784E-2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738996213535473E-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010849432030215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муниципального имущества и земельных участков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2032</c:v>
                </c:pt>
                <c:pt idx="1">
                  <c:v>285</c:v>
                </c:pt>
                <c:pt idx="2">
                  <c:v>217</c:v>
                </c:pt>
                <c:pt idx="3">
                  <c:v>87</c:v>
                </c:pt>
                <c:pt idx="4">
                  <c:v>48</c:v>
                </c:pt>
                <c:pt idx="5">
                  <c:v>115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279872"/>
        <c:axId val="34892608"/>
        <c:axId val="0"/>
      </c:bar3DChart>
      <c:catAx>
        <c:axId val="35279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892608"/>
        <c:crosses val="autoZero"/>
        <c:auto val="1"/>
        <c:lblAlgn val="ctr"/>
        <c:lblOffset val="100"/>
        <c:noMultiLvlLbl val="0"/>
      </c:catAx>
      <c:valAx>
        <c:axId val="3489260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352798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59412570273003"/>
          <c:y val="0.13864580547364344"/>
          <c:w val="0.84283625730994149"/>
          <c:h val="0.81517133160555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4"/>
          </c:dPt>
          <c:dLbls>
            <c:dLbl>
              <c:idx val="0"/>
              <c:layout>
                <c:manualLayout>
                  <c:x val="-3.1250414748322075E-4"/>
                  <c:y val="-0.136014101990608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Образование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          3 697</a:t>
                    </a:r>
                    <a:r>
                      <a:rPr lang="ru-RU" dirty="0"/>
                      <a:t>; 43%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244565946572498"/>
                  <c:y val="-2.8011474998067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</a:t>
                    </a:r>
                    <a:r>
                      <a:rPr lang="ru-RU" dirty="0" smtClean="0"/>
                      <a:t>;                 2 058</a:t>
                    </a:r>
                    <a:r>
                      <a:rPr lang="ru-RU" dirty="0"/>
                      <a:t>; 24%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656711963410438E-3"/>
                  <c:y val="-8.631088062708633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</a:t>
                    </a:r>
                    <a:r>
                      <a:rPr lang="ru-RU" dirty="0" smtClean="0"/>
                      <a:t>;             </a:t>
                    </a:r>
                    <a:r>
                      <a:rPr lang="ru-RU" dirty="0"/>
                      <a:t>993; 12%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8954320079863655E-2"/>
                  <c:y val="-9.0450085535716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</a:t>
                    </a:r>
                    <a:r>
                      <a:rPr lang="ru-RU" dirty="0" smtClean="0"/>
                      <a:t>;             </a:t>
                    </a:r>
                    <a:r>
                      <a:rPr lang="ru-RU" dirty="0"/>
                      <a:t>409;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1609309366949351E-2"/>
                  <c:y val="-0.1230742151088902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Обще-государственные расходы;                 477; 6%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5282842934106922E-2"/>
                  <c:y val="-3.04793661813040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3071130911267664"/>
                  <c:y val="-9.32725821679283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Культура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         310</a:t>
                    </a:r>
                    <a:r>
                      <a:rPr lang="ru-RU" dirty="0"/>
                      <a:t>; 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2538753804392245"/>
                  <c:y val="-6.34497499881691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Прочие; </a:t>
                    </a:r>
                    <a:r>
                      <a:rPr lang="ru-RU" dirty="0" smtClean="0"/>
                      <a:t>                   43;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Социальная политика</c:v>
                </c:pt>
                <c:pt idx="4">
                  <c:v>Общегосударственные расходы</c:v>
                </c:pt>
                <c:pt idx="5">
                  <c:v>Физическая культура и спорт</c:v>
                </c:pt>
                <c:pt idx="6">
                  <c:v>Культура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3697</c:v>
                </c:pt>
                <c:pt idx="1">
                  <c:v>2058</c:v>
                </c:pt>
                <c:pt idx="2">
                  <c:v>993</c:v>
                </c:pt>
                <c:pt idx="3">
                  <c:v>409</c:v>
                </c:pt>
                <c:pt idx="4">
                  <c:v>477</c:v>
                </c:pt>
                <c:pt idx="5">
                  <c:v>553</c:v>
                </c:pt>
                <c:pt idx="6">
                  <c:v>310</c:v>
                </c:pt>
                <c:pt idx="7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27646997445889E-2"/>
          <c:y val="9.4875961340400675E-2"/>
          <c:w val="0.82624895439906165"/>
          <c:h val="0.803772859558135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explosion val="4"/>
          </c:dPt>
          <c:dLbls>
            <c:dLbl>
              <c:idx val="0"/>
              <c:layout>
                <c:manualLayout>
                  <c:x val="-0.14801364611734391"/>
                  <c:y val="0.16673915171588161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Образование 3 697</a:t>
                    </a:r>
                    <a:r>
                      <a:rPr lang="ru-RU" b="0" dirty="0"/>
                      <a:t>; 75%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8745250956439138E-2"/>
                  <c:y val="0.497723476590303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   Физическая </a:t>
                    </a:r>
                    <a:r>
                      <a:rPr lang="ru-RU" b="0" dirty="0"/>
                      <a:t>культура и спорт; </a:t>
                    </a:r>
                    <a:r>
                      <a:rPr lang="ru-RU" b="0" dirty="0" smtClean="0"/>
                      <a:t>      553</a:t>
                    </a:r>
                    <a:r>
                      <a:rPr lang="ru-RU" b="0" dirty="0"/>
                      <a:t>; 11%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6831243103090108E-2"/>
                  <c:y val="1.125761772853185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9308776199857256"/>
                  <c:y val="-6.9546075715604802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3697</c:v>
                </c:pt>
                <c:pt idx="1">
                  <c:v>553</c:v>
                </c:pt>
                <c:pt idx="2">
                  <c:v>409</c:v>
                </c:pt>
                <c:pt idx="3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352004309011981E-2"/>
          <c:y val="0.13292272178363415"/>
          <c:w val="0.83807851472289807"/>
          <c:h val="0.817618644694362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024204891616615"/>
                  <c:y val="-3.9123791372639223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Коммунальное хозяйство;         </a:t>
                    </a:r>
                    <a:r>
                      <a:rPr lang="en-US" b="0" dirty="0" smtClean="0"/>
                      <a:t>210</a:t>
                    </a:r>
                    <a:r>
                      <a:rPr lang="ru-RU" b="0" dirty="0" smtClean="0"/>
                      <a:t>;  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55437511133166E-2"/>
                  <c:y val="-0.1027852853469592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Транспорт;         </a:t>
                    </a:r>
                    <a:r>
                      <a:rPr lang="en-US" b="0" dirty="0" smtClean="0"/>
                      <a:t>22</a:t>
                    </a:r>
                    <a:r>
                      <a:rPr lang="ru-RU" b="0" dirty="0" smtClean="0"/>
                      <a:t>;  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139028009106313E-2"/>
                  <c:y val="-0.15282944080703859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Благоустройство; </a:t>
                    </a:r>
                    <a:r>
                      <a:rPr lang="en-US" b="0" dirty="0" smtClean="0"/>
                      <a:t>485</a:t>
                    </a:r>
                    <a:r>
                      <a:rPr lang="ru-RU" b="0" dirty="0" smtClean="0"/>
                      <a:t>; 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3033295270642164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Жилищное хозяйство;        </a:t>
                    </a:r>
                    <a:r>
                      <a:rPr lang="en-US" b="0" dirty="0" smtClean="0"/>
                      <a:t>205</a:t>
                    </a:r>
                    <a:r>
                      <a:rPr lang="ru-RU" b="0" dirty="0" smtClean="0"/>
                      <a:t>; 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677985564304461E-3"/>
                  <c:y val="0.14930757874015749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Другие вопросы в области городского хозяйства;        </a:t>
                    </a:r>
                    <a:r>
                      <a:rPr lang="en-US" b="0" dirty="0" smtClean="0"/>
                      <a:t>122</a:t>
                    </a:r>
                    <a:r>
                      <a:rPr lang="ru-RU" b="0" dirty="0" smtClean="0"/>
                      <a:t>; 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145166308113188E-2"/>
                  <c:y val="-0.49848381541835851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Дорожное хозяйство;</a:t>
                    </a:r>
                  </a:p>
                  <a:p>
                    <a:r>
                      <a:rPr lang="en-US" b="0" dirty="0" smtClean="0"/>
                      <a:t>1913</a:t>
                    </a:r>
                    <a:r>
                      <a:rPr lang="ru-RU" b="0" dirty="0" smtClean="0"/>
                      <a:t>; 63%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773099755847326"/>
                  <c:y val="-2.0866022065407587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Водное хозяйство; </a:t>
                    </a:r>
                    <a:r>
                      <a:rPr lang="en-US" b="0" dirty="0" smtClean="0"/>
                      <a:t>95</a:t>
                    </a:r>
                    <a:r>
                      <a:rPr lang="ru-RU" b="0" dirty="0" smtClean="0"/>
                      <a:t>; 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Коммунальное хозяйство</c:v>
                </c:pt>
                <c:pt idx="1">
                  <c:v>Транпорт</c:v>
                </c:pt>
                <c:pt idx="2">
                  <c:v>Благоустройство</c:v>
                </c:pt>
                <c:pt idx="3">
                  <c:v>Жилищное хозяйство</c:v>
                </c:pt>
                <c:pt idx="4">
                  <c:v>Другие вопросы в области городского хозяйства</c:v>
                </c:pt>
                <c:pt idx="5">
                  <c:v>Дорожное хозяйство</c:v>
                </c:pt>
                <c:pt idx="6">
                  <c:v>Водное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210</c:v>
                </c:pt>
                <c:pt idx="1">
                  <c:v>22</c:v>
                </c:pt>
                <c:pt idx="2">
                  <c:v>485</c:v>
                </c:pt>
                <c:pt idx="3">
                  <c:v>205</c:v>
                </c:pt>
                <c:pt idx="4">
                  <c:v>122</c:v>
                </c:pt>
                <c:pt idx="5">
                  <c:v>1913</c:v>
                </c:pt>
                <c:pt idx="6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Коммунальное хозяйство</c:v>
                </c:pt>
                <c:pt idx="1">
                  <c:v>Транпорт</c:v>
                </c:pt>
                <c:pt idx="2">
                  <c:v>Благоустройство</c:v>
                </c:pt>
                <c:pt idx="3">
                  <c:v>Жилищное хозяйство</c:v>
                </c:pt>
                <c:pt idx="4">
                  <c:v>Другие вопросы в области городского хозяйства</c:v>
                </c:pt>
                <c:pt idx="5">
                  <c:v>Дорожное хозяйство</c:v>
                </c:pt>
                <c:pt idx="6">
                  <c:v>Водное хозяйство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6.8807339449541288E-2</c:v>
                </c:pt>
                <c:pt idx="1">
                  <c:v>7.2083879423328967E-3</c:v>
                </c:pt>
                <c:pt idx="2">
                  <c:v>0.1589121887287025</c:v>
                </c:pt>
                <c:pt idx="3">
                  <c:v>6.7169069462647446E-2</c:v>
                </c:pt>
                <c:pt idx="4">
                  <c:v>3.9973787680209698E-2</c:v>
                </c:pt>
                <c:pt idx="5">
                  <c:v>0.6268020969855832</c:v>
                </c:pt>
                <c:pt idx="6">
                  <c:v>3.1127129750982963E-2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378370705734073E-2"/>
          <c:y val="1.4460198866792579E-2"/>
          <c:w val="0.97462158932483567"/>
          <c:h val="0.7146623693858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2023 год - 8 316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1.6975308641975315E-2"/>
                  <c:y val="1.4109545996657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64197530864196E-3"/>
                  <c:y val="1.1757954997214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8E-2"/>
                  <c:y val="2.3515909994428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728395061728964E-3"/>
                  <c:y val="7.05477299832860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802469135802469E-2"/>
                  <c:y val="2.3515909994427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716049382716049E-3"/>
                  <c:y val="7.0547729983285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864197530863064E-3"/>
                  <c:y val="9.4063639977712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Общегосударственные расходы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3265</c:v>
                </c:pt>
                <c:pt idx="1">
                  <c:v>751</c:v>
                </c:pt>
                <c:pt idx="2" formatCode="General">
                  <c:v>903</c:v>
                </c:pt>
                <c:pt idx="3">
                  <c:v>2058</c:v>
                </c:pt>
                <c:pt idx="4" formatCode="General">
                  <c:v>327</c:v>
                </c:pt>
                <c:pt idx="5" formatCode="General">
                  <c:v>399</c:v>
                </c:pt>
                <c:pt idx="6" formatCode="General">
                  <c:v>577</c:v>
                </c:pt>
                <c:pt idx="7" formatCode="General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 год - 8 540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6296296296296016E-3"/>
                  <c:y val="-9.4063639977713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7283950617283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7160493827161626E-3"/>
                  <c:y val="-8.62240072458146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Общегосударственные расходы</c:v>
                </c:pt>
                <c:pt idx="7">
                  <c:v>Прочие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 formatCode="#,##0">
                  <c:v>3697</c:v>
                </c:pt>
                <c:pt idx="1">
                  <c:v>409</c:v>
                </c:pt>
                <c:pt idx="2">
                  <c:v>993</c:v>
                </c:pt>
                <c:pt idx="3" formatCode="#,##0">
                  <c:v>2058</c:v>
                </c:pt>
                <c:pt idx="4">
                  <c:v>310</c:v>
                </c:pt>
                <c:pt idx="5">
                  <c:v>553</c:v>
                </c:pt>
                <c:pt idx="6">
                  <c:v>477</c:v>
                </c:pt>
                <c:pt idx="7">
                  <c:v>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33946112"/>
        <c:axId val="135754240"/>
      </c:barChart>
      <c:catAx>
        <c:axId val="3394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560000" vert="horz" anchor="ctr" anchorCtr="0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754240"/>
        <c:crosses val="autoZero"/>
        <c:auto val="1"/>
        <c:lblAlgn val="ctr"/>
        <c:lblOffset val="100"/>
        <c:noMultiLvlLbl val="0"/>
      </c:catAx>
      <c:valAx>
        <c:axId val="13575424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33946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912436784096367"/>
          <c:y val="1.2041790678228724E-3"/>
          <c:w val="0.40493051683306935"/>
          <c:h val="0.1951172091989779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18120392500006"/>
          <c:y val="9.7955679821583611E-2"/>
          <c:w val="0.81781879607499997"/>
          <c:h val="0.72517979718146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рейтинговая оценка в баллах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ДО</c:v>
                </c:pt>
                <c:pt idx="1">
                  <c:v>ДСПН</c:v>
                </c:pt>
                <c:pt idx="2">
                  <c:v>УК</c:v>
                </c:pt>
                <c:pt idx="3">
                  <c:v>ДФ</c:v>
                </c:pt>
                <c:pt idx="4">
                  <c:v>КСП</c:v>
                </c:pt>
                <c:pt idx="5">
                  <c:v>ДЖКХ, ТиС </c:v>
                </c:pt>
                <c:pt idx="6">
                  <c:v>ДФК и С </c:v>
                </c:pt>
                <c:pt idx="7">
                  <c:v>МС</c:v>
                </c:pt>
                <c:pt idx="8">
                  <c:v>УС</c:v>
                </c:pt>
                <c:pt idx="9">
                  <c:v>Адм </c:v>
                </c:pt>
                <c:pt idx="10">
                  <c:v>ДИЗО</c:v>
                </c:pt>
                <c:pt idx="11">
                  <c:v>ДАГ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423</c:v>
                </c:pt>
                <c:pt idx="1">
                  <c:v>411</c:v>
                </c:pt>
                <c:pt idx="2">
                  <c:v>398</c:v>
                </c:pt>
                <c:pt idx="3">
                  <c:v>375</c:v>
                </c:pt>
                <c:pt idx="4">
                  <c:v>370</c:v>
                </c:pt>
                <c:pt idx="5">
                  <c:v>369</c:v>
                </c:pt>
                <c:pt idx="6">
                  <c:v>364</c:v>
                </c:pt>
                <c:pt idx="7">
                  <c:v>356</c:v>
                </c:pt>
                <c:pt idx="8">
                  <c:v>348</c:v>
                </c:pt>
                <c:pt idx="9">
                  <c:v>346</c:v>
                </c:pt>
                <c:pt idx="10">
                  <c:v>335</c:v>
                </c:pt>
                <c:pt idx="11">
                  <c:v>335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9900416"/>
        <c:axId val="117875840"/>
      </c:barChart>
      <c:catAx>
        <c:axId val="17990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75840"/>
        <c:crosses val="autoZero"/>
        <c:auto val="1"/>
        <c:lblAlgn val="ctr"/>
        <c:lblOffset val="200"/>
        <c:tickLblSkip val="1"/>
        <c:noMultiLvlLbl val="0"/>
      </c:catAx>
      <c:valAx>
        <c:axId val="1178758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9900416"/>
        <c:crossesAt val="1"/>
        <c:crossBetween val="between"/>
      </c:valAx>
    </c:plotArea>
    <c:legend>
      <c:legendPos val="tr"/>
      <c:layout>
        <c:manualLayout>
          <c:xMode val="edge"/>
          <c:yMode val="edge"/>
          <c:x val="0.25000888347186329"/>
          <c:y val="1.3064392022285589E-2"/>
          <c:w val="0.74124554560627154"/>
          <c:h val="9.9008889272934011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4E656-CF02-4CBB-9DA5-2C140B699D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79D6F-37FC-489E-9ECB-476A5047447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обеспеченности, прочие дотации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8B39C8D-9219-4A3E-990D-9AA79BB470C8}" type="parTrans" cxnId="{47F71C9C-8D88-4514-8A74-F5E66D3E34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7DBD64-8097-4970-8E47-E9DDA47869C9}" type="sibTrans" cxnId="{47F71C9C-8D88-4514-8A74-F5E66D3E34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D973764-CC48-4971-AB72-743FECB65F4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</a:p>
      </dgm:t>
    </dgm:pt>
    <dgm:pt modelId="{B46F2920-6E8D-4964-A7FA-B7B00CBFFC08}" type="parTrans" cxnId="{5BA09144-A53C-46F9-B667-C1DCF586A5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05A3901-0CB0-4724-805B-B1906A9B72B5}" type="sibTrans" cxnId="{5BA09144-A53C-46F9-B667-C1DCF586A5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7176779-1F0E-49C0-AFA5-95295C48CB8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</a:p>
      </dgm:t>
    </dgm:pt>
    <dgm:pt modelId="{CA707F8B-CE59-44CE-A287-5A53AFF2C6DC}" type="parTrans" cxnId="{D19DF52B-2FFF-4BF5-8C5B-E6B47D62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B946557-888C-4D50-96DB-20D1A084D2D1}" type="sibTrans" cxnId="{D19DF52B-2FFF-4BF5-8C5B-E6B47D62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569B922-4A31-45D3-ADED-20B2921E55B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трансферты, прочие безвозмездные</a:t>
          </a:r>
        </a:p>
      </dgm:t>
    </dgm:pt>
    <dgm:pt modelId="{B3722637-74F7-408E-A790-D8646600EB6D}" type="parTrans" cxnId="{8263A563-69F1-4CD3-B774-AB551681C6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02BBDE4-BC20-416C-AC63-40ED70403290}" type="sibTrans" cxnId="{8263A563-69F1-4CD3-B774-AB551681C6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9B51404-E403-4981-8E79-EA7E3755CB94}" type="pres">
      <dgm:prSet presAssocID="{09D4E656-CF02-4CBB-9DA5-2C140B699D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28DBD6-382A-477B-9432-6B6E98E4D05E}" type="pres">
      <dgm:prSet presAssocID="{09D4E656-CF02-4CBB-9DA5-2C140B699D42}" presName="Name1" presStyleCnt="0"/>
      <dgm:spPr/>
    </dgm:pt>
    <dgm:pt modelId="{A07F9AAE-CF20-4980-8F4C-23DFE6DF5B1B}" type="pres">
      <dgm:prSet presAssocID="{09D4E656-CF02-4CBB-9DA5-2C140B699D42}" presName="cycle" presStyleCnt="0"/>
      <dgm:spPr/>
    </dgm:pt>
    <dgm:pt modelId="{79177129-1EB1-422D-A915-3DD843A4B555}" type="pres">
      <dgm:prSet presAssocID="{09D4E656-CF02-4CBB-9DA5-2C140B699D42}" presName="srcNode" presStyleLbl="node1" presStyleIdx="0" presStyleCnt="4"/>
      <dgm:spPr/>
    </dgm:pt>
    <dgm:pt modelId="{32A27D98-4FC3-4F38-8A18-CE2BB54FFB6A}" type="pres">
      <dgm:prSet presAssocID="{09D4E656-CF02-4CBB-9DA5-2C140B699D4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BFC331-AFDF-4F20-AE07-597FBFDFA7A4}" type="pres">
      <dgm:prSet presAssocID="{09D4E656-CF02-4CBB-9DA5-2C140B699D42}" presName="extraNode" presStyleLbl="node1" presStyleIdx="0" presStyleCnt="4"/>
      <dgm:spPr/>
    </dgm:pt>
    <dgm:pt modelId="{1815C951-6E05-4000-9FC2-02E5B7299CD0}" type="pres">
      <dgm:prSet presAssocID="{09D4E656-CF02-4CBB-9DA5-2C140B699D42}" presName="dstNode" presStyleLbl="node1" presStyleIdx="0" presStyleCnt="4"/>
      <dgm:spPr/>
    </dgm:pt>
    <dgm:pt modelId="{20084D23-CE8C-4DBE-A566-9F8E28DC4A0A}" type="pres">
      <dgm:prSet presAssocID="{BF479D6F-37FC-489E-9ECB-476A5047447A}" presName="text_1" presStyleLbl="node1" presStyleIdx="0" presStyleCnt="4" custScaleX="76450" custScaleY="106295" custLinFactNeighborX="-11929" custLinFactNeighborY="8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F9F75-995E-4869-97C6-0E5233C999AA}" type="pres">
      <dgm:prSet presAssocID="{BF479D6F-37FC-489E-9ECB-476A5047447A}" presName="accent_1" presStyleCnt="0"/>
      <dgm:spPr/>
    </dgm:pt>
    <dgm:pt modelId="{E74E34EF-F6D5-43CB-8319-1609FD77C41D}" type="pres">
      <dgm:prSet presAssocID="{BF479D6F-37FC-489E-9ECB-476A5047447A}" presName="accentRepeatNode" presStyleLbl="solidFgAcc1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053174-671A-4EDE-AE90-B7F7FB81C1CA}" type="pres">
      <dgm:prSet presAssocID="{CD973764-CC48-4971-AB72-743FECB65F4C}" presName="text_2" presStyleLbl="node1" presStyleIdx="1" presStyleCnt="4" custScaleX="67833" custScaleY="102574" custLinFactNeighborX="-10082" custLinFactNeighborY="10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BD7CA-FF58-4455-9750-2CAC30FD228F}" type="pres">
      <dgm:prSet presAssocID="{CD973764-CC48-4971-AB72-743FECB65F4C}" presName="accent_2" presStyleCnt="0"/>
      <dgm:spPr/>
    </dgm:pt>
    <dgm:pt modelId="{C0E4CE4F-F649-4575-8C6E-57AA87793818}" type="pres">
      <dgm:prSet presAssocID="{CD973764-CC48-4971-AB72-743FECB65F4C}" presName="accentRepeatNode" presStyleLbl="solidFgAcc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1D7CE78-289F-4FED-ACBE-44E94ABDD59B}" type="pres">
      <dgm:prSet presAssocID="{A7176779-1F0E-49C0-AFA5-95295C48CB81}" presName="text_3" presStyleLbl="node1" presStyleIdx="2" presStyleCnt="4" custScaleX="69531" custLinFactNeighborX="-10931" custLinFactNeighborY="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EBABD-C77A-4234-96A3-42224E0E39DB}" type="pres">
      <dgm:prSet presAssocID="{A7176779-1F0E-49C0-AFA5-95295C48CB81}" presName="accent_3" presStyleCnt="0"/>
      <dgm:spPr/>
    </dgm:pt>
    <dgm:pt modelId="{D0214D35-36F7-462A-992A-231FF8FAD3C3}" type="pres">
      <dgm:prSet presAssocID="{A7176779-1F0E-49C0-AFA5-95295C48CB81}" presName="accentRepeatNode" presStyleLbl="solidFgAcc1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16C1056-BEE9-4169-86E4-39A1182447D1}" type="pres">
      <dgm:prSet presAssocID="{8569B922-4A31-45D3-ADED-20B2921E55BD}" presName="text_4" presStyleLbl="node1" presStyleIdx="3" presStyleCnt="4" custScaleX="73007" custScaleY="125343" custLinFactNeighborX="-8669" custLinFactNeighborY="3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E4DE0-194B-4CC7-8EA5-74CD00C19BA9}" type="pres">
      <dgm:prSet presAssocID="{8569B922-4A31-45D3-ADED-20B2921E55BD}" presName="accent_4" presStyleCnt="0"/>
      <dgm:spPr/>
    </dgm:pt>
    <dgm:pt modelId="{447E9953-5366-41B3-9B0F-3C26956DBA7F}" type="pres">
      <dgm:prSet presAssocID="{8569B922-4A31-45D3-ADED-20B2921E55BD}" presName="accentRepeatNode" presStyleLbl="solidFgAcc1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47F71C9C-8D88-4514-8A74-F5E66D3E340C}" srcId="{09D4E656-CF02-4CBB-9DA5-2C140B699D42}" destId="{BF479D6F-37FC-489E-9ECB-476A5047447A}" srcOrd="0" destOrd="0" parTransId="{38B39C8D-9219-4A3E-990D-9AA79BB470C8}" sibTransId="{A17DBD64-8097-4970-8E47-E9DDA47869C9}"/>
    <dgm:cxn modelId="{278BFB8D-3401-4C54-A26C-48A3B2205E34}" type="presOf" srcId="{A7176779-1F0E-49C0-AFA5-95295C48CB81}" destId="{21D7CE78-289F-4FED-ACBE-44E94ABDD59B}" srcOrd="0" destOrd="0" presId="urn:microsoft.com/office/officeart/2008/layout/VerticalCurvedList"/>
    <dgm:cxn modelId="{FAC5D918-4EED-40DF-9AAA-E4E515DCA0F8}" type="presOf" srcId="{8569B922-4A31-45D3-ADED-20B2921E55BD}" destId="{916C1056-BEE9-4169-86E4-39A1182447D1}" srcOrd="0" destOrd="0" presId="urn:microsoft.com/office/officeart/2008/layout/VerticalCurvedList"/>
    <dgm:cxn modelId="{D19DF52B-2FFF-4BF5-8C5B-E6B47D629D10}" srcId="{09D4E656-CF02-4CBB-9DA5-2C140B699D42}" destId="{A7176779-1F0E-49C0-AFA5-95295C48CB81}" srcOrd="2" destOrd="0" parTransId="{CA707F8B-CE59-44CE-A287-5A53AFF2C6DC}" sibTransId="{AB946557-888C-4D50-96DB-20D1A084D2D1}"/>
    <dgm:cxn modelId="{6635AD3F-7FED-4D72-B0D6-64884D893C37}" type="presOf" srcId="{CD973764-CC48-4971-AB72-743FECB65F4C}" destId="{AB053174-671A-4EDE-AE90-B7F7FB81C1CA}" srcOrd="0" destOrd="0" presId="urn:microsoft.com/office/officeart/2008/layout/VerticalCurvedList"/>
    <dgm:cxn modelId="{3AEC7EAF-B158-4D61-B12F-13893D3711AF}" type="presOf" srcId="{09D4E656-CF02-4CBB-9DA5-2C140B699D42}" destId="{29B51404-E403-4981-8E79-EA7E3755CB94}" srcOrd="0" destOrd="0" presId="urn:microsoft.com/office/officeart/2008/layout/VerticalCurvedList"/>
    <dgm:cxn modelId="{8263A563-69F1-4CD3-B774-AB551681C6C6}" srcId="{09D4E656-CF02-4CBB-9DA5-2C140B699D42}" destId="{8569B922-4A31-45D3-ADED-20B2921E55BD}" srcOrd="3" destOrd="0" parTransId="{B3722637-74F7-408E-A790-D8646600EB6D}" sibTransId="{802BBDE4-BC20-416C-AC63-40ED70403290}"/>
    <dgm:cxn modelId="{15270BC5-E7B6-4825-B487-3FCA26FE3CA7}" type="presOf" srcId="{A17DBD64-8097-4970-8E47-E9DDA47869C9}" destId="{32A27D98-4FC3-4F38-8A18-CE2BB54FFB6A}" srcOrd="0" destOrd="0" presId="urn:microsoft.com/office/officeart/2008/layout/VerticalCurvedList"/>
    <dgm:cxn modelId="{5BA09144-A53C-46F9-B667-C1DCF586A5E1}" srcId="{09D4E656-CF02-4CBB-9DA5-2C140B699D42}" destId="{CD973764-CC48-4971-AB72-743FECB65F4C}" srcOrd="1" destOrd="0" parTransId="{B46F2920-6E8D-4964-A7FA-B7B00CBFFC08}" sibTransId="{605A3901-0CB0-4724-805B-B1906A9B72B5}"/>
    <dgm:cxn modelId="{C6F12D67-F3E8-41EA-BF8F-F17A08F9B56F}" type="presOf" srcId="{BF479D6F-37FC-489E-9ECB-476A5047447A}" destId="{20084D23-CE8C-4DBE-A566-9F8E28DC4A0A}" srcOrd="0" destOrd="0" presId="urn:microsoft.com/office/officeart/2008/layout/VerticalCurvedList"/>
    <dgm:cxn modelId="{0DC8CDA7-4673-43A5-9175-28EA567575DE}" type="presParOf" srcId="{29B51404-E403-4981-8E79-EA7E3755CB94}" destId="{7428DBD6-382A-477B-9432-6B6E98E4D05E}" srcOrd="0" destOrd="0" presId="urn:microsoft.com/office/officeart/2008/layout/VerticalCurvedList"/>
    <dgm:cxn modelId="{29FB1004-C652-4B04-8AF4-5DCF6A88ABCE}" type="presParOf" srcId="{7428DBD6-382A-477B-9432-6B6E98E4D05E}" destId="{A07F9AAE-CF20-4980-8F4C-23DFE6DF5B1B}" srcOrd="0" destOrd="0" presId="urn:microsoft.com/office/officeart/2008/layout/VerticalCurvedList"/>
    <dgm:cxn modelId="{FDF8248E-C81E-46D6-8579-B8F3A066FDE2}" type="presParOf" srcId="{A07F9AAE-CF20-4980-8F4C-23DFE6DF5B1B}" destId="{79177129-1EB1-422D-A915-3DD843A4B555}" srcOrd="0" destOrd="0" presId="urn:microsoft.com/office/officeart/2008/layout/VerticalCurvedList"/>
    <dgm:cxn modelId="{31B13953-F8C7-4086-A2D3-AE1BC86DE824}" type="presParOf" srcId="{A07F9AAE-CF20-4980-8F4C-23DFE6DF5B1B}" destId="{32A27D98-4FC3-4F38-8A18-CE2BB54FFB6A}" srcOrd="1" destOrd="0" presId="urn:microsoft.com/office/officeart/2008/layout/VerticalCurvedList"/>
    <dgm:cxn modelId="{A5CEC46D-9609-46F0-B15E-EAE40329C12C}" type="presParOf" srcId="{A07F9AAE-CF20-4980-8F4C-23DFE6DF5B1B}" destId="{55BFC331-AFDF-4F20-AE07-597FBFDFA7A4}" srcOrd="2" destOrd="0" presId="urn:microsoft.com/office/officeart/2008/layout/VerticalCurvedList"/>
    <dgm:cxn modelId="{9DB8B70D-5F40-4E8C-A61D-4CAC8A5D28F3}" type="presParOf" srcId="{A07F9AAE-CF20-4980-8F4C-23DFE6DF5B1B}" destId="{1815C951-6E05-4000-9FC2-02E5B7299CD0}" srcOrd="3" destOrd="0" presId="urn:microsoft.com/office/officeart/2008/layout/VerticalCurvedList"/>
    <dgm:cxn modelId="{7FD9BDEA-904A-44E2-8C1D-E910D2EFFE63}" type="presParOf" srcId="{7428DBD6-382A-477B-9432-6B6E98E4D05E}" destId="{20084D23-CE8C-4DBE-A566-9F8E28DC4A0A}" srcOrd="1" destOrd="0" presId="urn:microsoft.com/office/officeart/2008/layout/VerticalCurvedList"/>
    <dgm:cxn modelId="{71E1552A-46AB-4AF2-BF7C-B61BB01229FA}" type="presParOf" srcId="{7428DBD6-382A-477B-9432-6B6E98E4D05E}" destId="{3C5F9F75-995E-4869-97C6-0E5233C999AA}" srcOrd="2" destOrd="0" presId="urn:microsoft.com/office/officeart/2008/layout/VerticalCurvedList"/>
    <dgm:cxn modelId="{0EC8DD68-1C4F-4728-85E2-6CFFC5232C54}" type="presParOf" srcId="{3C5F9F75-995E-4869-97C6-0E5233C999AA}" destId="{E74E34EF-F6D5-43CB-8319-1609FD77C41D}" srcOrd="0" destOrd="0" presId="urn:microsoft.com/office/officeart/2008/layout/VerticalCurvedList"/>
    <dgm:cxn modelId="{E40C45F6-A32B-447A-B489-2D2705B3DA17}" type="presParOf" srcId="{7428DBD6-382A-477B-9432-6B6E98E4D05E}" destId="{AB053174-671A-4EDE-AE90-B7F7FB81C1CA}" srcOrd="3" destOrd="0" presId="urn:microsoft.com/office/officeart/2008/layout/VerticalCurvedList"/>
    <dgm:cxn modelId="{DC6562C3-E507-4965-8B3F-772DBEB884D6}" type="presParOf" srcId="{7428DBD6-382A-477B-9432-6B6E98E4D05E}" destId="{D61BD7CA-FF58-4455-9750-2CAC30FD228F}" srcOrd="4" destOrd="0" presId="urn:microsoft.com/office/officeart/2008/layout/VerticalCurvedList"/>
    <dgm:cxn modelId="{81CFA4F3-0C2C-4AAC-8C4E-C02C535CC775}" type="presParOf" srcId="{D61BD7CA-FF58-4455-9750-2CAC30FD228F}" destId="{C0E4CE4F-F649-4575-8C6E-57AA87793818}" srcOrd="0" destOrd="0" presId="urn:microsoft.com/office/officeart/2008/layout/VerticalCurvedList"/>
    <dgm:cxn modelId="{36936261-AD4A-4D0D-B1A7-B607640C41C3}" type="presParOf" srcId="{7428DBD6-382A-477B-9432-6B6E98E4D05E}" destId="{21D7CE78-289F-4FED-ACBE-44E94ABDD59B}" srcOrd="5" destOrd="0" presId="urn:microsoft.com/office/officeart/2008/layout/VerticalCurvedList"/>
    <dgm:cxn modelId="{FD99222C-CB4B-4513-908F-94214444B3B0}" type="presParOf" srcId="{7428DBD6-382A-477B-9432-6B6E98E4D05E}" destId="{700EBABD-C77A-4234-96A3-42224E0E39DB}" srcOrd="6" destOrd="0" presId="urn:microsoft.com/office/officeart/2008/layout/VerticalCurvedList"/>
    <dgm:cxn modelId="{539276F7-CBBE-4643-952F-64116DDDCEC7}" type="presParOf" srcId="{700EBABD-C77A-4234-96A3-42224E0E39DB}" destId="{D0214D35-36F7-462A-992A-231FF8FAD3C3}" srcOrd="0" destOrd="0" presId="urn:microsoft.com/office/officeart/2008/layout/VerticalCurvedList"/>
    <dgm:cxn modelId="{FEE80D20-52C2-4321-AE51-4C398CAA119B}" type="presParOf" srcId="{7428DBD6-382A-477B-9432-6B6E98E4D05E}" destId="{916C1056-BEE9-4169-86E4-39A1182447D1}" srcOrd="7" destOrd="0" presId="urn:microsoft.com/office/officeart/2008/layout/VerticalCurvedList"/>
    <dgm:cxn modelId="{6EED2226-1BA9-425D-83B1-5996D51DFE94}" type="presParOf" srcId="{7428DBD6-382A-477B-9432-6B6E98E4D05E}" destId="{FF3E4DE0-194B-4CC7-8EA5-74CD00C19BA9}" srcOrd="8" destOrd="0" presId="urn:microsoft.com/office/officeart/2008/layout/VerticalCurvedList"/>
    <dgm:cxn modelId="{807F7894-2E99-4B32-B7CA-017785045C12}" type="presParOf" srcId="{FF3E4DE0-194B-4CC7-8EA5-74CD00C19BA9}" destId="{447E9953-5366-41B3-9B0F-3C26956DBA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4E656-CF02-4CBB-9DA5-2C140B699D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79D6F-37FC-489E-9ECB-476A5047447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обеспеченности, прочие дотации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8B39C8D-9219-4A3E-990D-9AA79BB470C8}" type="parTrans" cxnId="{47F71C9C-8D88-4514-8A74-F5E66D3E34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7DBD64-8097-4970-8E47-E9DDA47869C9}" type="sibTrans" cxnId="{47F71C9C-8D88-4514-8A74-F5E66D3E34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D973764-CC48-4971-AB72-743FECB65F4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</a:p>
      </dgm:t>
    </dgm:pt>
    <dgm:pt modelId="{B46F2920-6E8D-4964-A7FA-B7B00CBFFC08}" type="parTrans" cxnId="{5BA09144-A53C-46F9-B667-C1DCF586A5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05A3901-0CB0-4724-805B-B1906A9B72B5}" type="sibTrans" cxnId="{5BA09144-A53C-46F9-B667-C1DCF586A5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7176779-1F0E-49C0-AFA5-95295C48CB8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</a:p>
      </dgm:t>
    </dgm:pt>
    <dgm:pt modelId="{CA707F8B-CE59-44CE-A287-5A53AFF2C6DC}" type="parTrans" cxnId="{D19DF52B-2FFF-4BF5-8C5B-E6B47D62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B946557-888C-4D50-96DB-20D1A084D2D1}" type="sibTrans" cxnId="{D19DF52B-2FFF-4BF5-8C5B-E6B47D62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569B922-4A31-45D3-ADED-20B2921E55B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трансферты, прочие безвозмездные</a:t>
          </a:r>
        </a:p>
      </dgm:t>
    </dgm:pt>
    <dgm:pt modelId="{B3722637-74F7-408E-A790-D8646600EB6D}" type="parTrans" cxnId="{8263A563-69F1-4CD3-B774-AB551681C6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02BBDE4-BC20-416C-AC63-40ED70403290}" type="sibTrans" cxnId="{8263A563-69F1-4CD3-B774-AB551681C6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9B51404-E403-4981-8E79-EA7E3755CB94}" type="pres">
      <dgm:prSet presAssocID="{09D4E656-CF02-4CBB-9DA5-2C140B699D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28DBD6-382A-477B-9432-6B6E98E4D05E}" type="pres">
      <dgm:prSet presAssocID="{09D4E656-CF02-4CBB-9DA5-2C140B699D42}" presName="Name1" presStyleCnt="0"/>
      <dgm:spPr/>
    </dgm:pt>
    <dgm:pt modelId="{A07F9AAE-CF20-4980-8F4C-23DFE6DF5B1B}" type="pres">
      <dgm:prSet presAssocID="{09D4E656-CF02-4CBB-9DA5-2C140B699D42}" presName="cycle" presStyleCnt="0"/>
      <dgm:spPr/>
    </dgm:pt>
    <dgm:pt modelId="{79177129-1EB1-422D-A915-3DD843A4B555}" type="pres">
      <dgm:prSet presAssocID="{09D4E656-CF02-4CBB-9DA5-2C140B699D42}" presName="srcNode" presStyleLbl="node1" presStyleIdx="0" presStyleCnt="4"/>
      <dgm:spPr/>
    </dgm:pt>
    <dgm:pt modelId="{32A27D98-4FC3-4F38-8A18-CE2BB54FFB6A}" type="pres">
      <dgm:prSet presAssocID="{09D4E656-CF02-4CBB-9DA5-2C140B699D4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BFC331-AFDF-4F20-AE07-597FBFDFA7A4}" type="pres">
      <dgm:prSet presAssocID="{09D4E656-CF02-4CBB-9DA5-2C140B699D42}" presName="extraNode" presStyleLbl="node1" presStyleIdx="0" presStyleCnt="4"/>
      <dgm:spPr/>
    </dgm:pt>
    <dgm:pt modelId="{1815C951-6E05-4000-9FC2-02E5B7299CD0}" type="pres">
      <dgm:prSet presAssocID="{09D4E656-CF02-4CBB-9DA5-2C140B699D42}" presName="dstNode" presStyleLbl="node1" presStyleIdx="0" presStyleCnt="4"/>
      <dgm:spPr/>
    </dgm:pt>
    <dgm:pt modelId="{20084D23-CE8C-4DBE-A566-9F8E28DC4A0A}" type="pres">
      <dgm:prSet presAssocID="{BF479D6F-37FC-489E-9ECB-476A5047447A}" presName="text_1" presStyleLbl="node1" presStyleIdx="0" presStyleCnt="4" custScaleX="66251" custScaleY="105458" custLinFactNeighborX="-10754" custLinFactNeighborY="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F9F75-995E-4869-97C6-0E5233C999AA}" type="pres">
      <dgm:prSet presAssocID="{BF479D6F-37FC-489E-9ECB-476A5047447A}" presName="accent_1" presStyleCnt="0"/>
      <dgm:spPr/>
    </dgm:pt>
    <dgm:pt modelId="{E74E34EF-F6D5-43CB-8319-1609FD77C41D}" type="pres">
      <dgm:prSet presAssocID="{BF479D6F-37FC-489E-9ECB-476A5047447A}" presName="accentRepeatNode" presStyleLbl="solidFgAcc1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78D7146-802B-4F42-A2AB-E41CC98D0F5B}" type="pres">
      <dgm:prSet presAssocID="{CD973764-CC48-4971-AB72-743FECB65F4C}" presName="text_2" presStyleLbl="node1" presStyleIdx="1" presStyleCnt="4" custScaleX="65096" custLinFactNeighborX="-11719" custLinFactNeighborY="3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ACD3F-3472-4D7D-8D98-5FA4E18F74A7}" type="pres">
      <dgm:prSet presAssocID="{CD973764-CC48-4971-AB72-743FECB65F4C}" presName="accent_2" presStyleCnt="0"/>
      <dgm:spPr/>
    </dgm:pt>
    <dgm:pt modelId="{C0E4CE4F-F649-4575-8C6E-57AA87793818}" type="pres">
      <dgm:prSet presAssocID="{CD973764-CC48-4971-AB72-743FECB65F4C}" presName="accentRepeatNode" presStyleLbl="solidFgAcc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A7AF31-B1B5-4AA3-BFCA-7749CDCBF9A2}" type="pres">
      <dgm:prSet presAssocID="{A7176779-1F0E-49C0-AFA5-95295C48CB81}" presName="text_3" presStyleLbl="node1" presStyleIdx="2" presStyleCnt="4" custScaleX="65193" custLinFactNeighborX="-11395" custLinFactNeighborY="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E72B3-3A80-4AAD-806F-C18A4EC53F75}" type="pres">
      <dgm:prSet presAssocID="{A7176779-1F0E-49C0-AFA5-95295C48CB81}" presName="accent_3" presStyleCnt="0"/>
      <dgm:spPr/>
    </dgm:pt>
    <dgm:pt modelId="{D0214D35-36F7-462A-992A-231FF8FAD3C3}" type="pres">
      <dgm:prSet presAssocID="{A7176779-1F0E-49C0-AFA5-95295C48CB81}" presName="accentRepeatNode" presStyleLbl="solidFgAcc1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EEEC0DE-A296-4F8D-B223-2AD80904705B}" type="pres">
      <dgm:prSet presAssocID="{8569B922-4A31-45D3-ADED-20B2921E55BD}" presName="text_4" presStyleLbl="node1" presStyleIdx="3" presStyleCnt="4" custScaleX="71052" custScaleY="123162" custLinFactNeighborX="-11562" custLinFactNeighborY="13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AEF28-5F98-49AD-9904-4D3480F5B807}" type="pres">
      <dgm:prSet presAssocID="{8569B922-4A31-45D3-ADED-20B2921E55BD}" presName="accent_4" presStyleCnt="0"/>
      <dgm:spPr/>
    </dgm:pt>
    <dgm:pt modelId="{447E9953-5366-41B3-9B0F-3C26956DBA7F}" type="pres">
      <dgm:prSet presAssocID="{8569B922-4A31-45D3-ADED-20B2921E55BD}" presName="accentRepeatNode" presStyleLbl="solidFgAcc1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BDBE5D26-B307-4BB3-9976-890DBA435F05}" type="presOf" srcId="{09D4E656-CF02-4CBB-9DA5-2C140B699D42}" destId="{29B51404-E403-4981-8E79-EA7E3755CB94}" srcOrd="0" destOrd="0" presId="urn:microsoft.com/office/officeart/2008/layout/VerticalCurvedList"/>
    <dgm:cxn modelId="{47F71C9C-8D88-4514-8A74-F5E66D3E340C}" srcId="{09D4E656-CF02-4CBB-9DA5-2C140B699D42}" destId="{BF479D6F-37FC-489E-9ECB-476A5047447A}" srcOrd="0" destOrd="0" parTransId="{38B39C8D-9219-4A3E-990D-9AA79BB470C8}" sibTransId="{A17DBD64-8097-4970-8E47-E9DDA47869C9}"/>
    <dgm:cxn modelId="{9B72DD48-A68A-43DF-A44D-9A2D16023F64}" type="presOf" srcId="{CD973764-CC48-4971-AB72-743FECB65F4C}" destId="{478D7146-802B-4F42-A2AB-E41CC98D0F5B}" srcOrd="0" destOrd="0" presId="urn:microsoft.com/office/officeart/2008/layout/VerticalCurvedList"/>
    <dgm:cxn modelId="{E41B8237-2A4A-4B2F-ADF4-103D36C4CC96}" type="presOf" srcId="{A7176779-1F0E-49C0-AFA5-95295C48CB81}" destId="{30A7AF31-B1B5-4AA3-BFCA-7749CDCBF9A2}" srcOrd="0" destOrd="0" presId="urn:microsoft.com/office/officeart/2008/layout/VerticalCurvedList"/>
    <dgm:cxn modelId="{D19DF52B-2FFF-4BF5-8C5B-E6B47D629D10}" srcId="{09D4E656-CF02-4CBB-9DA5-2C140B699D42}" destId="{A7176779-1F0E-49C0-AFA5-95295C48CB81}" srcOrd="2" destOrd="0" parTransId="{CA707F8B-CE59-44CE-A287-5A53AFF2C6DC}" sibTransId="{AB946557-888C-4D50-96DB-20D1A084D2D1}"/>
    <dgm:cxn modelId="{6EB06715-1DC2-4FB5-8907-0C72C7C472C3}" type="presOf" srcId="{A17DBD64-8097-4970-8E47-E9DDA47869C9}" destId="{32A27D98-4FC3-4F38-8A18-CE2BB54FFB6A}" srcOrd="0" destOrd="0" presId="urn:microsoft.com/office/officeart/2008/layout/VerticalCurvedList"/>
    <dgm:cxn modelId="{C990D23B-5126-4177-B847-22A0BB410E66}" type="presOf" srcId="{BF479D6F-37FC-489E-9ECB-476A5047447A}" destId="{20084D23-CE8C-4DBE-A566-9F8E28DC4A0A}" srcOrd="0" destOrd="0" presId="urn:microsoft.com/office/officeart/2008/layout/VerticalCurvedList"/>
    <dgm:cxn modelId="{8263A563-69F1-4CD3-B774-AB551681C6C6}" srcId="{09D4E656-CF02-4CBB-9DA5-2C140B699D42}" destId="{8569B922-4A31-45D3-ADED-20B2921E55BD}" srcOrd="3" destOrd="0" parTransId="{B3722637-74F7-408E-A790-D8646600EB6D}" sibTransId="{802BBDE4-BC20-416C-AC63-40ED70403290}"/>
    <dgm:cxn modelId="{5BA09144-A53C-46F9-B667-C1DCF586A5E1}" srcId="{09D4E656-CF02-4CBB-9DA5-2C140B699D42}" destId="{CD973764-CC48-4971-AB72-743FECB65F4C}" srcOrd="1" destOrd="0" parTransId="{B46F2920-6E8D-4964-A7FA-B7B00CBFFC08}" sibTransId="{605A3901-0CB0-4724-805B-B1906A9B72B5}"/>
    <dgm:cxn modelId="{CB94335F-A68D-482B-AC29-5FAE638D52FB}" type="presOf" srcId="{8569B922-4A31-45D3-ADED-20B2921E55BD}" destId="{9EEEC0DE-A296-4F8D-B223-2AD80904705B}" srcOrd="0" destOrd="0" presId="urn:microsoft.com/office/officeart/2008/layout/VerticalCurvedList"/>
    <dgm:cxn modelId="{A0CAB4AB-225D-4549-9809-AAA9031E5CD9}" type="presParOf" srcId="{29B51404-E403-4981-8E79-EA7E3755CB94}" destId="{7428DBD6-382A-477B-9432-6B6E98E4D05E}" srcOrd="0" destOrd="0" presId="urn:microsoft.com/office/officeart/2008/layout/VerticalCurvedList"/>
    <dgm:cxn modelId="{47F08961-0072-4626-805F-377F4E0F1012}" type="presParOf" srcId="{7428DBD6-382A-477B-9432-6B6E98E4D05E}" destId="{A07F9AAE-CF20-4980-8F4C-23DFE6DF5B1B}" srcOrd="0" destOrd="0" presId="urn:microsoft.com/office/officeart/2008/layout/VerticalCurvedList"/>
    <dgm:cxn modelId="{7AC21214-4361-4A38-9508-E83A1BD9412F}" type="presParOf" srcId="{A07F9AAE-CF20-4980-8F4C-23DFE6DF5B1B}" destId="{79177129-1EB1-422D-A915-3DD843A4B555}" srcOrd="0" destOrd="0" presId="urn:microsoft.com/office/officeart/2008/layout/VerticalCurvedList"/>
    <dgm:cxn modelId="{1307C45E-8FDC-487A-85AE-D43C476439F5}" type="presParOf" srcId="{A07F9AAE-CF20-4980-8F4C-23DFE6DF5B1B}" destId="{32A27D98-4FC3-4F38-8A18-CE2BB54FFB6A}" srcOrd="1" destOrd="0" presId="urn:microsoft.com/office/officeart/2008/layout/VerticalCurvedList"/>
    <dgm:cxn modelId="{04A113B2-EE05-435C-8DCE-59BF1E27E952}" type="presParOf" srcId="{A07F9AAE-CF20-4980-8F4C-23DFE6DF5B1B}" destId="{55BFC331-AFDF-4F20-AE07-597FBFDFA7A4}" srcOrd="2" destOrd="0" presId="urn:microsoft.com/office/officeart/2008/layout/VerticalCurvedList"/>
    <dgm:cxn modelId="{986541AD-461F-4B21-9476-C8D158ABF1C3}" type="presParOf" srcId="{A07F9AAE-CF20-4980-8F4C-23DFE6DF5B1B}" destId="{1815C951-6E05-4000-9FC2-02E5B7299CD0}" srcOrd="3" destOrd="0" presId="urn:microsoft.com/office/officeart/2008/layout/VerticalCurvedList"/>
    <dgm:cxn modelId="{946BD2A4-EECF-47FA-B2AA-5C7686905AEF}" type="presParOf" srcId="{7428DBD6-382A-477B-9432-6B6E98E4D05E}" destId="{20084D23-CE8C-4DBE-A566-9F8E28DC4A0A}" srcOrd="1" destOrd="0" presId="urn:microsoft.com/office/officeart/2008/layout/VerticalCurvedList"/>
    <dgm:cxn modelId="{9C1DACFD-59C0-4332-8B6C-22C16DC5B521}" type="presParOf" srcId="{7428DBD6-382A-477B-9432-6B6E98E4D05E}" destId="{3C5F9F75-995E-4869-97C6-0E5233C999AA}" srcOrd="2" destOrd="0" presId="urn:microsoft.com/office/officeart/2008/layout/VerticalCurvedList"/>
    <dgm:cxn modelId="{9040BFC7-C56C-4F81-AD68-31A942B4E3BD}" type="presParOf" srcId="{3C5F9F75-995E-4869-97C6-0E5233C999AA}" destId="{E74E34EF-F6D5-43CB-8319-1609FD77C41D}" srcOrd="0" destOrd="0" presId="urn:microsoft.com/office/officeart/2008/layout/VerticalCurvedList"/>
    <dgm:cxn modelId="{01D513C7-3810-456E-9A6D-8E1142D680A9}" type="presParOf" srcId="{7428DBD6-382A-477B-9432-6B6E98E4D05E}" destId="{478D7146-802B-4F42-A2AB-E41CC98D0F5B}" srcOrd="3" destOrd="0" presId="urn:microsoft.com/office/officeart/2008/layout/VerticalCurvedList"/>
    <dgm:cxn modelId="{F5EB8BEB-F6CE-40A7-B58D-3B8D96625181}" type="presParOf" srcId="{7428DBD6-382A-477B-9432-6B6E98E4D05E}" destId="{59CACD3F-3472-4D7D-8D98-5FA4E18F74A7}" srcOrd="4" destOrd="0" presId="urn:microsoft.com/office/officeart/2008/layout/VerticalCurvedList"/>
    <dgm:cxn modelId="{5EE7D8F9-492A-4F96-990C-7264CF2CB465}" type="presParOf" srcId="{59CACD3F-3472-4D7D-8D98-5FA4E18F74A7}" destId="{C0E4CE4F-F649-4575-8C6E-57AA87793818}" srcOrd="0" destOrd="0" presId="urn:microsoft.com/office/officeart/2008/layout/VerticalCurvedList"/>
    <dgm:cxn modelId="{25520761-498B-4F85-9FB9-2379A28242B9}" type="presParOf" srcId="{7428DBD6-382A-477B-9432-6B6E98E4D05E}" destId="{30A7AF31-B1B5-4AA3-BFCA-7749CDCBF9A2}" srcOrd="5" destOrd="0" presId="urn:microsoft.com/office/officeart/2008/layout/VerticalCurvedList"/>
    <dgm:cxn modelId="{57E28421-9074-4B76-A37C-ACF319927EEC}" type="presParOf" srcId="{7428DBD6-382A-477B-9432-6B6E98E4D05E}" destId="{E29E72B3-3A80-4AAD-806F-C18A4EC53F75}" srcOrd="6" destOrd="0" presId="urn:microsoft.com/office/officeart/2008/layout/VerticalCurvedList"/>
    <dgm:cxn modelId="{33EEDE63-6732-4828-B2F6-52BFF75981B7}" type="presParOf" srcId="{E29E72B3-3A80-4AAD-806F-C18A4EC53F75}" destId="{D0214D35-36F7-462A-992A-231FF8FAD3C3}" srcOrd="0" destOrd="0" presId="urn:microsoft.com/office/officeart/2008/layout/VerticalCurvedList"/>
    <dgm:cxn modelId="{F25566C3-2A20-4BE7-8427-A304666AB7B4}" type="presParOf" srcId="{7428DBD6-382A-477B-9432-6B6E98E4D05E}" destId="{9EEEC0DE-A296-4F8D-B223-2AD80904705B}" srcOrd="7" destOrd="0" presId="urn:microsoft.com/office/officeart/2008/layout/VerticalCurvedList"/>
    <dgm:cxn modelId="{A85E5477-272E-4FC4-B532-C3965A3B9478}" type="presParOf" srcId="{7428DBD6-382A-477B-9432-6B6E98E4D05E}" destId="{FE9AEF28-5F98-49AD-9904-4D3480F5B807}" srcOrd="8" destOrd="0" presId="urn:microsoft.com/office/officeart/2008/layout/VerticalCurvedList"/>
    <dgm:cxn modelId="{7A06ED07-D72B-41AF-8BEE-1DC43C0AC32B}" type="presParOf" srcId="{FE9AEF28-5F98-49AD-9904-4D3480F5B807}" destId="{447E9953-5366-41B3-9B0F-3C26956DBA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99596-BB22-4888-B8E0-8B05A3AB9D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901C09E-2EFA-483F-96B8-B08F6FB14F4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 sz="1400" b="1" i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межведомственных комиссий по обеспечению поступлений доходов  в бюджет, на которые были приглашены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организация,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индивидуальных предпринимателя,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физических лиц. В результате проведенной работы комиссии организации перечислили просроченной задолженности по налогам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36,2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млн руб.,                                                                  в том числе в бюджет города,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11,5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млн руб.</a:t>
          </a:r>
        </a:p>
        <a:p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Приняли участие в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заседаниях межведомственной комиссии по урегулированию задолженности при  Межрайонной ИФНС России №3 по Ярославской области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48EDF4-F4DA-40F5-8386-85D2C8DFBB90}" type="parTrans" cxnId="{58748BDA-5601-4BF6-BADC-C922FD139CF0}">
      <dgm:prSet/>
      <dgm:spPr/>
      <dgm:t>
        <a:bodyPr/>
        <a:lstStyle/>
        <a:p>
          <a:endParaRPr lang="ru-RU"/>
        </a:p>
      </dgm:t>
    </dgm:pt>
    <dgm:pt modelId="{B98D0F05-C223-4A67-8A6E-D642B970A9F3}" type="sibTrans" cxnId="{58748BDA-5601-4BF6-BADC-C922FD139CF0}">
      <dgm:prSet/>
      <dgm:spPr/>
      <dgm:t>
        <a:bodyPr/>
        <a:lstStyle/>
        <a:p>
          <a:endParaRPr lang="ru-RU"/>
        </a:p>
      </dgm:t>
    </dgm:pt>
    <dgm:pt modelId="{515D4BEC-02F8-4619-8C0D-A3BF134C9F5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привлечения граждан к уплате имущественных налогов                        проводилась информационная  кампания.</a:t>
          </a:r>
        </a:p>
        <a:p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Поступление в 2024 году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</a:t>
          </a:r>
          <a:r>
            <a:rPr lang="en-US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млн руб., с ростом к 2023 году на  </a:t>
          </a:r>
          <a:r>
            <a:rPr lang="en-US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</a:t>
          </a:r>
          <a:r>
            <a:rPr lang="ru-RU" sz="1700" b="0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 руб.</a:t>
          </a:r>
          <a:endParaRPr lang="ru-RU" sz="1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55FDC9-FDC8-4EBA-8758-1AEC7328475E}" type="parTrans" cxnId="{BC3B0AD1-8F17-461A-95B6-98F7BFF209DF}">
      <dgm:prSet/>
      <dgm:spPr/>
      <dgm:t>
        <a:bodyPr/>
        <a:lstStyle/>
        <a:p>
          <a:endParaRPr lang="ru-RU"/>
        </a:p>
      </dgm:t>
    </dgm:pt>
    <dgm:pt modelId="{9A2E03E2-4FB1-436F-8715-3BED7CD9E0EB}" type="sibTrans" cxnId="{BC3B0AD1-8F17-461A-95B6-98F7BFF209DF}">
      <dgm:prSet/>
      <dgm:spPr/>
      <dgm:t>
        <a:bodyPr/>
        <a:lstStyle/>
        <a:p>
          <a:endParaRPr lang="ru-RU"/>
        </a:p>
      </dgm:t>
    </dgm:pt>
    <dgm:pt modelId="{F07804FF-0371-4412-B764-BE4293E0C8B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 бюджета за 2024 год составили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2 784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 руб. В сравнении с аналогичным периодом  прошлого года объем собственных доходов вырос                         на  416 млн руб. или на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 </a:t>
          </a:r>
          <a:endParaRPr lang="ru-RU" sz="1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21B212-9EE0-4AAE-BB5C-35FEB48647C6}" type="parTrans" cxnId="{2F10829D-64F9-4F62-A494-D1C4EB1E2642}">
      <dgm:prSet/>
      <dgm:spPr/>
      <dgm:t>
        <a:bodyPr/>
        <a:lstStyle/>
        <a:p>
          <a:endParaRPr lang="ru-RU"/>
        </a:p>
      </dgm:t>
    </dgm:pt>
    <dgm:pt modelId="{F02E8FFD-530A-47C8-A71F-4195687FB777}" type="sibTrans" cxnId="{2F10829D-64F9-4F62-A494-D1C4EB1E2642}">
      <dgm:prSet/>
      <dgm:spPr/>
      <dgm:t>
        <a:bodyPr/>
        <a:lstStyle/>
        <a:p>
          <a:endParaRPr lang="ru-RU"/>
        </a:p>
      </dgm:t>
    </dgm:pt>
    <dgm:pt modelId="{5ADD34B2-7CCF-4051-8D9E-0A51140907C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 анализ состояния дебиторской задолженности, активизирована        претензионная и исковая работа с неплательщиками</a:t>
          </a:r>
        </a:p>
        <a:p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Дебиторская задолженность по собственным доходам в сравнении с данными                   на начало 2024 года сократилась на 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12,9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млн руб.</a:t>
          </a:r>
        </a:p>
      </dgm:t>
    </dgm:pt>
    <dgm:pt modelId="{8582CCF1-3A4F-4FA3-8E77-162276D7C73E}" type="parTrans" cxnId="{D95ADF7C-00DD-47C9-86A2-D080316E0491}">
      <dgm:prSet/>
      <dgm:spPr/>
      <dgm:t>
        <a:bodyPr/>
        <a:lstStyle/>
        <a:p>
          <a:endParaRPr lang="ru-RU"/>
        </a:p>
      </dgm:t>
    </dgm:pt>
    <dgm:pt modelId="{E11973F1-93DF-4689-A0B9-56AB996B8056}" type="sibTrans" cxnId="{D95ADF7C-00DD-47C9-86A2-D080316E0491}">
      <dgm:prSet/>
      <dgm:spPr/>
      <dgm:t>
        <a:bodyPr/>
        <a:lstStyle/>
        <a:p>
          <a:endParaRPr lang="ru-RU"/>
        </a:p>
      </dgm:t>
    </dgm:pt>
    <dgm:pt modelId="{7368C073-3B80-4C0A-815E-73881FBF0394}" type="pres">
      <dgm:prSet presAssocID="{56C99596-BB22-4888-B8E0-8B05A3AB9D13}" presName="linearFlow" presStyleCnt="0">
        <dgm:presLayoutVars>
          <dgm:dir/>
          <dgm:resizeHandles val="exact"/>
        </dgm:presLayoutVars>
      </dgm:prSet>
      <dgm:spPr/>
    </dgm:pt>
    <dgm:pt modelId="{8E6925E6-54A9-4B19-9553-D5A462FF84FE}" type="pres">
      <dgm:prSet presAssocID="{F07804FF-0371-4412-B764-BE4293E0C8B9}" presName="composite" presStyleCnt="0"/>
      <dgm:spPr/>
    </dgm:pt>
    <dgm:pt modelId="{7413AC41-22E0-45E8-8FC9-C758070E196F}" type="pres">
      <dgm:prSet presAssocID="{F07804FF-0371-4412-B764-BE4293E0C8B9}" presName="imgShp" presStyleLbl="fgImgPlace1" presStyleIdx="0" presStyleCnt="4" custScaleX="116077" custScaleY="109961" custLinFactNeighborX="-72741" custLinFactNeighborY="807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5AEA1FB6-545E-477B-9438-E358BAB0F071}" type="pres">
      <dgm:prSet presAssocID="{F07804FF-0371-4412-B764-BE4293E0C8B9}" presName="txShp" presStyleLbl="node1" presStyleIdx="0" presStyleCnt="4" custScaleX="129061" custScaleY="74483" custLinFactNeighborX="11954" custLinFactNeighborY="89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80F2-7450-44E8-8179-2C1F594BE818}" type="pres">
      <dgm:prSet presAssocID="{F02E8FFD-530A-47C8-A71F-4195687FB777}" presName="spacing" presStyleCnt="0"/>
      <dgm:spPr/>
    </dgm:pt>
    <dgm:pt modelId="{2B264CB0-E0CB-4CC0-8258-804F429B95C9}" type="pres">
      <dgm:prSet presAssocID="{5ADD34B2-7CCF-4051-8D9E-0A51140907C9}" presName="composite" presStyleCnt="0"/>
      <dgm:spPr/>
    </dgm:pt>
    <dgm:pt modelId="{0BE9C7DF-5040-4948-B4B0-F51B5F719976}" type="pres">
      <dgm:prSet presAssocID="{5ADD34B2-7CCF-4051-8D9E-0A51140907C9}" presName="imgShp" presStyleLbl="fgImgPlace1" presStyleIdx="1" presStyleCnt="4" custScaleX="126210" custScaleY="126059" custLinFactNeighborX="-67674" custLinFactNeighborY="553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F22021-1B84-4258-BB52-51D5B497BA27}" type="pres">
      <dgm:prSet presAssocID="{5ADD34B2-7CCF-4051-8D9E-0A51140907C9}" presName="txShp" presStyleLbl="node1" presStyleIdx="1" presStyleCnt="4" custScaleX="130191" custScaleY="99832" custLinFactNeighborX="10649" custLinFactNeighborY="45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94D46-83F9-41DD-B2F2-7A52187BD516}" type="pres">
      <dgm:prSet presAssocID="{E11973F1-93DF-4689-A0B9-56AB996B8056}" presName="spacing" presStyleCnt="0"/>
      <dgm:spPr/>
    </dgm:pt>
    <dgm:pt modelId="{BD609581-75C3-4A85-AC1D-CC69F3DAF085}" type="pres">
      <dgm:prSet presAssocID="{4901C09E-2EFA-483F-96B8-B08F6FB14F40}" presName="composite" presStyleCnt="0"/>
      <dgm:spPr/>
    </dgm:pt>
    <dgm:pt modelId="{2F68F23F-2EF7-4F99-A86B-ADBA4C9C81E5}" type="pres">
      <dgm:prSet presAssocID="{4901C09E-2EFA-483F-96B8-B08F6FB14F40}" presName="imgShp" presStyleLbl="fgImgPlace1" presStyleIdx="2" presStyleCnt="4" custScaleX="116527" custScaleY="115310" custLinFactNeighborX="-79556" custLinFactNeighborY="1512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AA218F-B28C-4C3A-9389-3AF93963EC2A}" type="pres">
      <dgm:prSet presAssocID="{4901C09E-2EFA-483F-96B8-B08F6FB14F40}" presName="txShp" presStyleLbl="node1" presStyleIdx="2" presStyleCnt="4" custScaleX="139086" custScaleY="176039" custLinFactNeighborX="6022" custLinFactNeighborY="16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D1843-2CB3-45AD-80CD-889BD1C531CB}" type="pres">
      <dgm:prSet presAssocID="{B98D0F05-C223-4A67-8A6E-D642B970A9F3}" presName="spacing" presStyleCnt="0"/>
      <dgm:spPr/>
    </dgm:pt>
    <dgm:pt modelId="{6E74C47C-CA12-4D4F-BF64-6806EBCFCC2C}" type="pres">
      <dgm:prSet presAssocID="{515D4BEC-02F8-4619-8C0D-A3BF134C9F50}" presName="composite" presStyleCnt="0"/>
      <dgm:spPr/>
    </dgm:pt>
    <dgm:pt modelId="{36302225-7BF7-4D2A-840D-CE54175FCDD1}" type="pres">
      <dgm:prSet presAssocID="{515D4BEC-02F8-4619-8C0D-A3BF134C9F50}" presName="imgShp" presStyleLbl="fgImgPlace1" presStyleIdx="3" presStyleCnt="4" custScaleX="121739" custScaleY="121739" custLinFactNeighborX="-76950" custLinFactNeighborY="-245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6D62C1-29B9-432F-B7F3-1AAFF67A4CCE}" type="pres">
      <dgm:prSet presAssocID="{515D4BEC-02F8-4619-8C0D-A3BF134C9F50}" presName="txShp" presStyleLbl="node1" presStyleIdx="3" presStyleCnt="4" custScaleX="128397" custScaleY="90275" custLinFactNeighborX="13582" custLinFactNeighborY="-2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48BDA-5601-4BF6-BADC-C922FD139CF0}" srcId="{56C99596-BB22-4888-B8E0-8B05A3AB9D13}" destId="{4901C09E-2EFA-483F-96B8-B08F6FB14F40}" srcOrd="2" destOrd="0" parTransId="{2548EDF4-F4DA-40F5-8386-85D2C8DFBB90}" sibTransId="{B98D0F05-C223-4A67-8A6E-D642B970A9F3}"/>
    <dgm:cxn modelId="{CEC04E87-4376-46C8-9B02-A179C4799C9E}" type="presOf" srcId="{5ADD34B2-7CCF-4051-8D9E-0A51140907C9}" destId="{B2F22021-1B84-4258-BB52-51D5B497BA27}" srcOrd="0" destOrd="0" presId="urn:microsoft.com/office/officeart/2005/8/layout/vList3"/>
    <dgm:cxn modelId="{2A6598CF-F2FC-48B8-84E0-2B3A62C45612}" type="presOf" srcId="{515D4BEC-02F8-4619-8C0D-A3BF134C9F50}" destId="{436D62C1-29B9-432F-B7F3-1AAFF67A4CCE}" srcOrd="0" destOrd="0" presId="urn:microsoft.com/office/officeart/2005/8/layout/vList3"/>
    <dgm:cxn modelId="{2F10829D-64F9-4F62-A494-D1C4EB1E2642}" srcId="{56C99596-BB22-4888-B8E0-8B05A3AB9D13}" destId="{F07804FF-0371-4412-B764-BE4293E0C8B9}" srcOrd="0" destOrd="0" parTransId="{CB21B212-9EE0-4AAE-BB5C-35FEB48647C6}" sibTransId="{F02E8FFD-530A-47C8-A71F-4195687FB777}"/>
    <dgm:cxn modelId="{7F823A71-56E4-4A56-9A9A-2EE49EE036B2}" type="presOf" srcId="{F07804FF-0371-4412-B764-BE4293E0C8B9}" destId="{5AEA1FB6-545E-477B-9438-E358BAB0F071}" srcOrd="0" destOrd="0" presId="urn:microsoft.com/office/officeart/2005/8/layout/vList3"/>
    <dgm:cxn modelId="{D95ADF7C-00DD-47C9-86A2-D080316E0491}" srcId="{56C99596-BB22-4888-B8E0-8B05A3AB9D13}" destId="{5ADD34B2-7CCF-4051-8D9E-0A51140907C9}" srcOrd="1" destOrd="0" parTransId="{8582CCF1-3A4F-4FA3-8E77-162276D7C73E}" sibTransId="{E11973F1-93DF-4689-A0B9-56AB996B8056}"/>
    <dgm:cxn modelId="{E63A1323-D42B-4C35-B768-71EA0BA74D06}" type="presOf" srcId="{4901C09E-2EFA-483F-96B8-B08F6FB14F40}" destId="{00AA218F-B28C-4C3A-9389-3AF93963EC2A}" srcOrd="0" destOrd="0" presId="urn:microsoft.com/office/officeart/2005/8/layout/vList3"/>
    <dgm:cxn modelId="{0121AD56-63C4-45BD-896A-02C5609CF1B0}" type="presOf" srcId="{56C99596-BB22-4888-B8E0-8B05A3AB9D13}" destId="{7368C073-3B80-4C0A-815E-73881FBF0394}" srcOrd="0" destOrd="0" presId="urn:microsoft.com/office/officeart/2005/8/layout/vList3"/>
    <dgm:cxn modelId="{BC3B0AD1-8F17-461A-95B6-98F7BFF209DF}" srcId="{56C99596-BB22-4888-B8E0-8B05A3AB9D13}" destId="{515D4BEC-02F8-4619-8C0D-A3BF134C9F50}" srcOrd="3" destOrd="0" parTransId="{A555FDC9-FDC8-4EBA-8758-1AEC7328475E}" sibTransId="{9A2E03E2-4FB1-436F-8715-3BED7CD9E0EB}"/>
    <dgm:cxn modelId="{4A9B336F-51EC-4A81-BA09-53750387745C}" type="presParOf" srcId="{7368C073-3B80-4C0A-815E-73881FBF0394}" destId="{8E6925E6-54A9-4B19-9553-D5A462FF84FE}" srcOrd="0" destOrd="0" presId="urn:microsoft.com/office/officeart/2005/8/layout/vList3"/>
    <dgm:cxn modelId="{C5D516A2-468B-4707-90BF-8BD296058C17}" type="presParOf" srcId="{8E6925E6-54A9-4B19-9553-D5A462FF84FE}" destId="{7413AC41-22E0-45E8-8FC9-C758070E196F}" srcOrd="0" destOrd="0" presId="urn:microsoft.com/office/officeart/2005/8/layout/vList3"/>
    <dgm:cxn modelId="{B0C7A595-6EBE-4D91-961A-BEA2E32B51BC}" type="presParOf" srcId="{8E6925E6-54A9-4B19-9553-D5A462FF84FE}" destId="{5AEA1FB6-545E-477B-9438-E358BAB0F071}" srcOrd="1" destOrd="0" presId="urn:microsoft.com/office/officeart/2005/8/layout/vList3"/>
    <dgm:cxn modelId="{68794545-2215-4094-B951-8CAE7726B689}" type="presParOf" srcId="{7368C073-3B80-4C0A-815E-73881FBF0394}" destId="{1C1B80F2-7450-44E8-8179-2C1F594BE818}" srcOrd="1" destOrd="0" presId="urn:microsoft.com/office/officeart/2005/8/layout/vList3"/>
    <dgm:cxn modelId="{5ECC29E9-3772-44C4-B255-D2B2A78CFCF7}" type="presParOf" srcId="{7368C073-3B80-4C0A-815E-73881FBF0394}" destId="{2B264CB0-E0CB-4CC0-8258-804F429B95C9}" srcOrd="2" destOrd="0" presId="urn:microsoft.com/office/officeart/2005/8/layout/vList3"/>
    <dgm:cxn modelId="{41BF4C98-1227-429E-BA4D-040264045361}" type="presParOf" srcId="{2B264CB0-E0CB-4CC0-8258-804F429B95C9}" destId="{0BE9C7DF-5040-4948-B4B0-F51B5F719976}" srcOrd="0" destOrd="0" presId="urn:microsoft.com/office/officeart/2005/8/layout/vList3"/>
    <dgm:cxn modelId="{A096A817-ADB5-4143-AAD3-E9D1449A8ABC}" type="presParOf" srcId="{2B264CB0-E0CB-4CC0-8258-804F429B95C9}" destId="{B2F22021-1B84-4258-BB52-51D5B497BA27}" srcOrd="1" destOrd="0" presId="urn:microsoft.com/office/officeart/2005/8/layout/vList3"/>
    <dgm:cxn modelId="{48C1AA28-A504-4FC1-AED3-558399881C8A}" type="presParOf" srcId="{7368C073-3B80-4C0A-815E-73881FBF0394}" destId="{9DC94D46-83F9-41DD-B2F2-7A52187BD516}" srcOrd="3" destOrd="0" presId="urn:microsoft.com/office/officeart/2005/8/layout/vList3"/>
    <dgm:cxn modelId="{6439014E-6483-4886-A3A6-04F1AE0B3663}" type="presParOf" srcId="{7368C073-3B80-4C0A-815E-73881FBF0394}" destId="{BD609581-75C3-4A85-AC1D-CC69F3DAF085}" srcOrd="4" destOrd="0" presId="urn:microsoft.com/office/officeart/2005/8/layout/vList3"/>
    <dgm:cxn modelId="{775839BC-669C-4B1E-9873-283FF42DD9EF}" type="presParOf" srcId="{BD609581-75C3-4A85-AC1D-CC69F3DAF085}" destId="{2F68F23F-2EF7-4F99-A86B-ADBA4C9C81E5}" srcOrd="0" destOrd="0" presId="urn:microsoft.com/office/officeart/2005/8/layout/vList3"/>
    <dgm:cxn modelId="{B8FFF4F6-DABD-4C81-95D0-68E8920EEDEA}" type="presParOf" srcId="{BD609581-75C3-4A85-AC1D-CC69F3DAF085}" destId="{00AA218F-B28C-4C3A-9389-3AF93963EC2A}" srcOrd="1" destOrd="0" presId="urn:microsoft.com/office/officeart/2005/8/layout/vList3"/>
    <dgm:cxn modelId="{7A596915-E93A-415D-AE63-DF7C8E58EDA6}" type="presParOf" srcId="{7368C073-3B80-4C0A-815E-73881FBF0394}" destId="{53CD1843-2CB3-45AD-80CD-889BD1C531CB}" srcOrd="5" destOrd="0" presId="urn:microsoft.com/office/officeart/2005/8/layout/vList3"/>
    <dgm:cxn modelId="{8050C3E2-C23F-46DB-891D-DED9018F8F12}" type="presParOf" srcId="{7368C073-3B80-4C0A-815E-73881FBF0394}" destId="{6E74C47C-CA12-4D4F-BF64-6806EBCFCC2C}" srcOrd="6" destOrd="0" presId="urn:microsoft.com/office/officeart/2005/8/layout/vList3"/>
    <dgm:cxn modelId="{D8D1A258-64A4-4B4B-898D-B9441837594E}" type="presParOf" srcId="{6E74C47C-CA12-4D4F-BF64-6806EBCFCC2C}" destId="{36302225-7BF7-4D2A-840D-CE54175FCDD1}" srcOrd="0" destOrd="0" presId="urn:microsoft.com/office/officeart/2005/8/layout/vList3"/>
    <dgm:cxn modelId="{A1A8C60A-C4B5-47D0-B298-88D51A01808E}" type="presParOf" srcId="{6E74C47C-CA12-4D4F-BF64-6806EBCFCC2C}" destId="{436D62C1-29B9-432F-B7F3-1AAFF67A4C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7D98-4FC3-4F38-8A18-CE2BB54FFB6A}">
      <dsp:nvSpPr>
        <dsp:cNvPr id="0" name=""/>
        <dsp:cNvSpPr/>
      </dsp:nvSpPr>
      <dsp:spPr>
        <a:xfrm>
          <a:off x="-4932932" y="-787256"/>
          <a:ext cx="6120189" cy="6120189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4D23-CE8C-4DBE-A566-9F8E28DC4A0A}">
      <dsp:nvSpPr>
        <dsp:cNvPr id="0" name=""/>
        <dsp:cNvSpPr/>
      </dsp:nvSpPr>
      <dsp:spPr>
        <a:xfrm>
          <a:off x="714564" y="384419"/>
          <a:ext cx="2679668" cy="74332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550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обеспеченности, прочие дотации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564" y="384419"/>
        <a:ext cx="2679668" cy="743328"/>
      </dsp:txXfrm>
    </dsp:sp>
    <dsp:sp modelId="{E74E34EF-F6D5-43CB-8319-1609FD77C41D}">
      <dsp:nvSpPr>
        <dsp:cNvPr id="0" name=""/>
        <dsp:cNvSpPr/>
      </dsp:nvSpPr>
      <dsp:spPr>
        <a:xfrm>
          <a:off x="282895" y="262058"/>
          <a:ext cx="874133" cy="87413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B053174-671A-4EDE-AE90-B7F7FB81C1CA}">
      <dsp:nvSpPr>
        <dsp:cNvPr id="0" name=""/>
        <dsp:cNvSpPr/>
      </dsp:nvSpPr>
      <dsp:spPr>
        <a:xfrm>
          <a:off x="1307189" y="1464852"/>
          <a:ext cx="2105669" cy="71730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5507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</a:p>
      </dsp:txBody>
      <dsp:txXfrm>
        <a:off x="1307189" y="1464852"/>
        <a:ext cx="2105669" cy="717307"/>
      </dsp:txXfrm>
    </dsp:sp>
    <dsp:sp modelId="{C0E4CE4F-F649-4575-8C6E-57AA87793818}">
      <dsp:nvSpPr>
        <dsp:cNvPr id="0" name=""/>
        <dsp:cNvSpPr/>
      </dsp:nvSpPr>
      <dsp:spPr>
        <a:xfrm>
          <a:off x="683823" y="1311200"/>
          <a:ext cx="874133" cy="87413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1D7CE78-289F-4FED-ACBE-44E94ABDD59B}">
      <dsp:nvSpPr>
        <dsp:cNvPr id="0" name=""/>
        <dsp:cNvSpPr/>
      </dsp:nvSpPr>
      <dsp:spPr>
        <a:xfrm>
          <a:off x="1254479" y="2456658"/>
          <a:ext cx="2158378" cy="69930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5507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</a:p>
      </dsp:txBody>
      <dsp:txXfrm>
        <a:off x="1254479" y="2456658"/>
        <a:ext cx="2158378" cy="699306"/>
      </dsp:txXfrm>
    </dsp:sp>
    <dsp:sp modelId="{D0214D35-36F7-462A-992A-231FF8FAD3C3}">
      <dsp:nvSpPr>
        <dsp:cNvPr id="0" name=""/>
        <dsp:cNvSpPr/>
      </dsp:nvSpPr>
      <dsp:spPr>
        <a:xfrm>
          <a:off x="683823" y="2360342"/>
          <a:ext cx="874133" cy="87413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16C1056-BEE9-4169-86E4-39A1182447D1}">
      <dsp:nvSpPr>
        <dsp:cNvPr id="0" name=""/>
        <dsp:cNvSpPr/>
      </dsp:nvSpPr>
      <dsp:spPr>
        <a:xfrm>
          <a:off x="889171" y="3431922"/>
          <a:ext cx="2558986" cy="87653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550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трансферты, прочие безвозмездные</a:t>
          </a:r>
        </a:p>
      </dsp:txBody>
      <dsp:txXfrm>
        <a:off x="889171" y="3431922"/>
        <a:ext cx="2558986" cy="876532"/>
      </dsp:txXfrm>
    </dsp:sp>
    <dsp:sp modelId="{447E9953-5366-41B3-9B0F-3C26956DBA7F}">
      <dsp:nvSpPr>
        <dsp:cNvPr id="0" name=""/>
        <dsp:cNvSpPr/>
      </dsp:nvSpPr>
      <dsp:spPr>
        <a:xfrm>
          <a:off x="282895" y="3409485"/>
          <a:ext cx="874133" cy="87413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7D98-4FC3-4F38-8A18-CE2BB54FFB6A}">
      <dsp:nvSpPr>
        <dsp:cNvPr id="0" name=""/>
        <dsp:cNvSpPr/>
      </dsp:nvSpPr>
      <dsp:spPr>
        <a:xfrm>
          <a:off x="-4958910" y="-802433"/>
          <a:ext cx="6238781" cy="6238781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4D23-CE8C-4DBE-A566-9F8E28DC4A0A}">
      <dsp:nvSpPr>
        <dsp:cNvPr id="0" name=""/>
        <dsp:cNvSpPr/>
      </dsp:nvSpPr>
      <dsp:spPr>
        <a:xfrm>
          <a:off x="1040595" y="338768"/>
          <a:ext cx="2565241" cy="75179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585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обеспеченности, прочие дотации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0595" y="338768"/>
        <a:ext cx="2565241" cy="751790"/>
      </dsp:txXfrm>
    </dsp:sp>
    <dsp:sp modelId="{E74E34EF-F6D5-43CB-8319-1609FD77C41D}">
      <dsp:nvSpPr>
        <dsp:cNvPr id="0" name=""/>
        <dsp:cNvSpPr/>
      </dsp:nvSpPr>
      <dsp:spPr>
        <a:xfrm>
          <a:off x="358058" y="267145"/>
          <a:ext cx="891101" cy="89110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78D7146-802B-4F42-A2AB-E41CC98D0F5B}">
      <dsp:nvSpPr>
        <dsp:cNvPr id="0" name=""/>
        <dsp:cNvSpPr/>
      </dsp:nvSpPr>
      <dsp:spPr>
        <a:xfrm>
          <a:off x="1410871" y="1452182"/>
          <a:ext cx="2254464" cy="71288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58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</a:p>
      </dsp:txBody>
      <dsp:txXfrm>
        <a:off x="1410871" y="1452182"/>
        <a:ext cx="2254464" cy="712881"/>
      </dsp:txXfrm>
    </dsp:sp>
    <dsp:sp modelId="{C0E4CE4F-F649-4575-8C6E-57AA87793818}">
      <dsp:nvSpPr>
        <dsp:cNvPr id="0" name=""/>
        <dsp:cNvSpPr/>
      </dsp:nvSpPr>
      <dsp:spPr>
        <a:xfrm>
          <a:off x="766769" y="1336652"/>
          <a:ext cx="891101" cy="89110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0A7AF31-B1B5-4AA3-BFCA-7749CDCBF9A2}">
      <dsp:nvSpPr>
        <dsp:cNvPr id="0" name=""/>
        <dsp:cNvSpPr/>
      </dsp:nvSpPr>
      <dsp:spPr>
        <a:xfrm>
          <a:off x="1420412" y="2514760"/>
          <a:ext cx="2257824" cy="71288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58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</a:p>
      </dsp:txBody>
      <dsp:txXfrm>
        <a:off x="1420412" y="2514760"/>
        <a:ext cx="2257824" cy="712881"/>
      </dsp:txXfrm>
    </dsp:sp>
    <dsp:sp modelId="{D0214D35-36F7-462A-992A-231FF8FAD3C3}">
      <dsp:nvSpPr>
        <dsp:cNvPr id="0" name=""/>
        <dsp:cNvSpPr/>
      </dsp:nvSpPr>
      <dsp:spPr>
        <a:xfrm>
          <a:off x="766769" y="2406160"/>
          <a:ext cx="891101" cy="89110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EEEC0DE-A296-4F8D-B223-2AD80904705B}">
      <dsp:nvSpPr>
        <dsp:cNvPr id="0" name=""/>
        <dsp:cNvSpPr/>
      </dsp:nvSpPr>
      <dsp:spPr>
        <a:xfrm>
          <a:off x="916362" y="3578422"/>
          <a:ext cx="2751135" cy="87799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58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трансферты, прочие безвозмездные</a:t>
          </a:r>
        </a:p>
      </dsp:txBody>
      <dsp:txXfrm>
        <a:off x="916362" y="3578422"/>
        <a:ext cx="2751135" cy="877999"/>
      </dsp:txXfrm>
    </dsp:sp>
    <dsp:sp modelId="{447E9953-5366-41B3-9B0F-3C26956DBA7F}">
      <dsp:nvSpPr>
        <dsp:cNvPr id="0" name=""/>
        <dsp:cNvSpPr/>
      </dsp:nvSpPr>
      <dsp:spPr>
        <a:xfrm>
          <a:off x="358058" y="3475667"/>
          <a:ext cx="891101" cy="89110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A1FB6-545E-477B-9438-E358BAB0F071}">
      <dsp:nvSpPr>
        <dsp:cNvPr id="0" name=""/>
        <dsp:cNvSpPr/>
      </dsp:nvSpPr>
      <dsp:spPr>
        <a:xfrm rot="10800000">
          <a:off x="1258901" y="1059768"/>
          <a:ext cx="7622590" cy="73040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24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 бюджета за 2024 год составили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2 784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 руб. В сравнении с аналогичным периодом  прошлого года объем собственных доходов вырос                         на  416 млн руб. или на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 </a:t>
          </a:r>
          <a:endParaRPr lang="ru-RU" sz="1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1501" y="1059768"/>
        <a:ext cx="7439990" cy="730401"/>
      </dsp:txXfrm>
    </dsp:sp>
    <dsp:sp modelId="{7413AC41-22E0-45E8-8FC9-C758070E196F}">
      <dsp:nvSpPr>
        <dsp:cNvPr id="0" name=""/>
        <dsp:cNvSpPr/>
      </dsp:nvSpPr>
      <dsp:spPr>
        <a:xfrm>
          <a:off x="205188" y="795753"/>
          <a:ext cx="1138284" cy="10783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22021-1B84-4258-BB52-51D5B497BA27}">
      <dsp:nvSpPr>
        <dsp:cNvPr id="0" name=""/>
        <dsp:cNvSpPr/>
      </dsp:nvSpPr>
      <dsp:spPr>
        <a:xfrm rot="10800000">
          <a:off x="1192161" y="1947925"/>
          <a:ext cx="7689330" cy="97898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24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 анализ состояния дебиторской задолженности, активизирована        претензионная и исковая работа с неплательщиками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Дебиторская задолженность по собственным доходам в сравнении с данными                   на начало 2024 года сократилась на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12,9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млн руб.</a:t>
          </a:r>
        </a:p>
      </dsp:txBody>
      <dsp:txXfrm rot="10800000">
        <a:off x="1436906" y="1947925"/>
        <a:ext cx="7444585" cy="978981"/>
      </dsp:txXfrm>
    </dsp:sp>
    <dsp:sp modelId="{0BE9C7DF-5040-4948-B4B0-F51B5F719976}">
      <dsp:nvSpPr>
        <dsp:cNvPr id="0" name=""/>
        <dsp:cNvSpPr/>
      </dsp:nvSpPr>
      <dsp:spPr>
        <a:xfrm>
          <a:off x="205193" y="1917825"/>
          <a:ext cx="1237651" cy="123617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A218F-B28C-4C3A-9389-3AF93963EC2A}">
      <dsp:nvSpPr>
        <dsp:cNvPr id="0" name=""/>
        <dsp:cNvSpPr/>
      </dsp:nvSpPr>
      <dsp:spPr>
        <a:xfrm rot="10800000">
          <a:off x="666805" y="3060843"/>
          <a:ext cx="8214686" cy="172628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24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межведомственных комиссий по обеспечению поступлений доходов  в бюджет, на которые были приглашены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организация,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индивидуальных предпринимателя,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физических лиц. В результате проведенной работы комиссии организации перечислили просроченной задолженности по налогам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36,2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млн руб.,                                                                  в том числе в бюджет города,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11,5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млн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Приняли участие в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заседаниях межведомственной комиссии по урегулированию задолженности при  Межрайонной ИФНС России №3 по Ярославской области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98377" y="3060843"/>
        <a:ext cx="7783114" cy="1726288"/>
      </dsp:txXfrm>
    </dsp:sp>
    <dsp:sp modelId="{2F68F23F-2EF7-4F99-A86B-ADBA4C9C81E5}">
      <dsp:nvSpPr>
        <dsp:cNvPr id="0" name=""/>
        <dsp:cNvSpPr/>
      </dsp:nvSpPr>
      <dsp:spPr>
        <a:xfrm>
          <a:off x="136152" y="3350016"/>
          <a:ext cx="1142697" cy="113076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D62C1-29B9-432F-B7F3-1AAFF67A4CCE}">
      <dsp:nvSpPr>
        <dsp:cNvPr id="0" name=""/>
        <dsp:cNvSpPr/>
      </dsp:nvSpPr>
      <dsp:spPr>
        <a:xfrm rot="10800000">
          <a:off x="1298118" y="4875376"/>
          <a:ext cx="7583373" cy="88526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24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привлечения граждан к уплате имущественных налогов                        проводилась информационная  кампания.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Поступление в 2024 году 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</a:t>
          </a:r>
          <a:r>
            <a:rPr lang="en-US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млн руб., с ростом к 2023 году на  </a:t>
          </a:r>
          <a:r>
            <a:rPr lang="en-US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</a:t>
          </a:r>
          <a:r>
            <a:rPr lang="ru-RU" sz="1700" b="0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 руб.</a:t>
          </a:r>
          <a:endParaRPr lang="ru-RU" sz="1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19433" y="4875376"/>
        <a:ext cx="7362058" cy="885262"/>
      </dsp:txXfrm>
    </dsp:sp>
    <dsp:sp modelId="{36302225-7BF7-4D2A-840D-CE54175FCDD1}">
      <dsp:nvSpPr>
        <dsp:cNvPr id="0" name=""/>
        <dsp:cNvSpPr/>
      </dsp:nvSpPr>
      <dsp:spPr>
        <a:xfrm>
          <a:off x="136152" y="4682565"/>
          <a:ext cx="1193807" cy="119380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0.03489</cdr:y>
    </cdr:from>
    <cdr:to>
      <cdr:x>0.52249</cdr:x>
      <cdr:y>0.30131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0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0.03489</cdr:y>
    </cdr:from>
    <cdr:to>
      <cdr:x>0.49749</cdr:x>
      <cdr:y>0.30131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0.06534</cdr:x>
      <cdr:y>0.45692</cdr:y>
    </cdr:from>
    <cdr:to>
      <cdr:x>0.12227</cdr:x>
      <cdr:y>0.5633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H="1">
          <a:off x="330554" y="1546385"/>
          <a:ext cx="288032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0.89927</cdr:x>
      <cdr:y>0.32535</cdr:y>
    </cdr:from>
    <cdr:to>
      <cdr:x>0.89927</cdr:x>
      <cdr:y>0.39929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6805156" y="1584176"/>
          <a:ext cx="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0.119</cdr:x>
      <cdr:y>0.29577</cdr:y>
    </cdr:from>
    <cdr:to>
      <cdr:x>0.16658</cdr:x>
      <cdr:y>0.35493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 flipV="1">
          <a:off x="900500" y="1440160"/>
          <a:ext cx="360040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3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1FEA81-803A-41B2-BAB0-67AAB005E770}" type="datetimeFigureOut">
              <a:rPr lang="ru-RU"/>
              <a:pPr>
                <a:defRPr/>
              </a:pPr>
              <a:t>29.05.2025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7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7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8D60C79-7F89-4CC4-837F-A2A17D0ED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43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4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7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4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7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5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0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1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2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2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80165" tIns="40083" rIns="80165" bIns="40083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13"/>
          </p:nvPr>
        </p:nvSpPr>
        <p:spPr>
          <a:xfrm>
            <a:off x="-1" y="700717"/>
            <a:ext cx="9144001" cy="5456571"/>
          </a:xfrm>
          <a:prstGeom prst="rect">
            <a:avLst/>
          </a:prstGeom>
        </p:spPr>
        <p:txBody>
          <a:bodyPr lIns="80155" tIns="40077" rIns="80155" bIns="4007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6010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66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1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62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1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47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39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54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86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87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83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73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4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05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12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7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80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9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35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27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22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53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1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1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0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27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57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60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27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4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4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7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8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ti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2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5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  <p:sldLayoutId id="214748374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6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853307" y="908721"/>
            <a:ext cx="60134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БЮДЖЕТ 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ДЛЯ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ГРАЖДАН </a:t>
            </a:r>
            <a:endParaRPr lang="ru-RU" sz="2800" dirty="0">
              <a:solidFill>
                <a:srgbClr val="FF0000"/>
              </a:solidFill>
              <a:latin typeface="Times New Roman"/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итоги за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</a:rPr>
              <a:t>2024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год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0212" y="5805264"/>
            <a:ext cx="946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к решению Муниципального Совета городского округа город Рыбинск                              от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29.05.2025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172</a:t>
            </a:r>
            <a:endParaRPr lang="ru-RU" b="1" dirty="0" smtClean="0">
              <a:solidFill>
                <a:srgbClr val="FF0000"/>
              </a:solidFill>
              <a:latin typeface="Times New Roman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 «Об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исполнении бюджета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городского округа 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город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Рыбинск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за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2024 год»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ozlii\Desktop\690_458_fixedwid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648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5058964" y="1939895"/>
            <a:ext cx="3960593" cy="10534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культуры по ЦБС проведено 3 947 мероприятий, число посетителей библиотек составило 441 048 человек; проведено показов в кукольном и Драматическом театрах 475, посетило мероприятий    99 583 зрителей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093147" y="3179037"/>
            <a:ext cx="3936064" cy="10162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 услуг дошкольного образования          7 304 воспитанникам, услуг общего образования                   19 771  учащимся, услуг дополнительного образования             6 811 обучающимся, услуг по спортивной подготовке            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5 544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воспитанникам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088243" y="4418175"/>
            <a:ext cx="3888585" cy="61432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47 лагерей с дневным пребыванием- посетило 4 474 ребенка, 3 загородных лагеря- отдохнуло 2 894 ребенка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139519" y="5306938"/>
            <a:ext cx="3876535" cy="46147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социальной поддержки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14 010 гражданам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04448" y="1073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75652628"/>
              </p:ext>
            </p:extLst>
          </p:nvPr>
        </p:nvGraphicFramePr>
        <p:xfrm>
          <a:off x="251520" y="1484972"/>
          <a:ext cx="5731154" cy="392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610347" y="587767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Структура расходов бюджета по социальной сфере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(млн руб.)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8683" y="59715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– 4 969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92398" y="1073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56988221"/>
              </p:ext>
            </p:extLst>
          </p:nvPr>
        </p:nvGraphicFramePr>
        <p:xfrm>
          <a:off x="1025002" y="1556792"/>
          <a:ext cx="7567396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12839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Структура расходов по городскому хозяйству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(млн руб.)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47664" y="6073317"/>
            <a:ext cx="246010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Arial" charset="0"/>
              </a:rPr>
              <a:t>Всего расходов 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– 3 052</a:t>
            </a:r>
            <a:endParaRPr lang="ru-RU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300" y="1600080"/>
            <a:ext cx="2068706" cy="5760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93646" y="1600080"/>
            <a:ext cx="2212218" cy="5715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50511" y="1600080"/>
            <a:ext cx="2070391" cy="55216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04448" y="1073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109" y="2183159"/>
            <a:ext cx="2077897" cy="5760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млн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2715" y="2780928"/>
            <a:ext cx="2086291" cy="576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roprikol.ru/wp-content/uploads/2020/07/kartinki-zhkh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57" y="3654684"/>
            <a:ext cx="2105109" cy="14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593646" y="2199301"/>
            <a:ext cx="2208971" cy="5760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163  млн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93644" y="2782380"/>
            <a:ext cx="2212219" cy="576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44504" y="2176145"/>
            <a:ext cx="2070391" cy="5760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 млн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50511" y="2775366"/>
            <a:ext cx="2064384" cy="576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s://catherineasquithgallery.com/uploads/posts/2021-02/1613627341_74-p-fon-dlya-prezentatsii-po-fizkulture-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atherineasquithgallery.com/uploads/posts/2021-02/1613627341_74-p-fon-dlya-prezentatsii-po-fizkulture-9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27" y="3706866"/>
            <a:ext cx="1926375" cy="137831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6" t="12500" r="2326" b="21221"/>
          <a:stretch/>
        </p:blipFill>
        <p:spPr bwMode="auto">
          <a:xfrm>
            <a:off x="454930" y="3654798"/>
            <a:ext cx="2040161" cy="1430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37" y="3650100"/>
            <a:ext cx="1884258" cy="143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9902" y="1600079"/>
            <a:ext cx="2001381" cy="55216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мероприятия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45354" y="2176145"/>
            <a:ext cx="2024756" cy="5760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млн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45354" y="2752210"/>
            <a:ext cx="2034094" cy="576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568" y="980728"/>
            <a:ext cx="835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адресной инвестиционной программе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 руб.)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5589240"/>
            <a:ext cx="588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расходов по АИП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- 300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т. 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счет бюджетов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уровней - 244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745232" y="826514"/>
            <a:ext cx="8229600" cy="5032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Динамика расходов бюджета по разделам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</a:rPr>
              <a:t>(млн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42571836"/>
              </p:ext>
            </p:extLst>
          </p:nvPr>
        </p:nvGraphicFramePr>
        <p:xfrm>
          <a:off x="260066" y="1448222"/>
          <a:ext cx="86513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1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36266" y="908720"/>
            <a:ext cx="9073008" cy="432048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465092"/>
              </p:ext>
            </p:extLst>
          </p:nvPr>
        </p:nvGraphicFramePr>
        <p:xfrm>
          <a:off x="323529" y="1412776"/>
          <a:ext cx="8712968" cy="518457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712968"/>
              </a:tblGrid>
              <a:tr h="518457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системы образования в городском округе 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 fontAlgn="ctr">
                        <a:buFont typeface="Wingdings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3 630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 доступным и комфортным жильем населения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«Градостроительное развитие территорий городского округа </a:t>
                      </a:r>
                    </a:p>
                    <a:p>
                      <a:pPr marL="0" indent="0" algn="l" fontAlgn="ctr">
                        <a:buFont typeface="Wingdings" pitchFamily="2" charset="2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город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Рыбинск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«Гражданское общество и открытая власть»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терроризму на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«Увековечение памяти погибших при защите Отечества»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водохозяйственного комплекса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«Содействие развитию малого и среднего предпринимательства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0,004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на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«Развитие дорожного хозяйства городского округа 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1 939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«Реализация молодежной политики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«Энергоэффективность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1477" y="836712"/>
            <a:ext cx="9073008" cy="432048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34943"/>
              </p:ext>
            </p:extLst>
          </p:nvPr>
        </p:nvGraphicFramePr>
        <p:xfrm>
          <a:off x="398984" y="1273323"/>
          <a:ext cx="8634063" cy="38481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634063"/>
              </a:tblGrid>
              <a:tr h="3777241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населения городского округа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территории городского округа город Рыбинск от чрезвычайных ситуаций, обеспечение  безопасности  на водных объектах»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использования муниципального имущества»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деятельности органов местного самоуправления»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«Переселение граждан из аварийного жилищного фонда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озеленение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«Модернизация систем коммунальной инфраструктуры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«Планирование и анализ социально-экономического развития, формирование благоприятной инвестиционной среды»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системы отдыха, оздоровления и занятости детей и молодежи»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9872" y="5275048"/>
            <a:ext cx="504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336603"/>
            <a:ext cx="2756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7166" y="5915901"/>
            <a:ext cx="6161518" cy="723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ПРОГРАММНЫХ РАСХОДОВ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за 2024 год  - 8 180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cap="all" dirty="0">
              <a:ln w="900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6546077" y="6034197"/>
            <a:ext cx="1371377" cy="4520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91499"/>
              </p:ext>
            </p:extLst>
          </p:nvPr>
        </p:nvGraphicFramePr>
        <p:xfrm>
          <a:off x="560285" y="1521151"/>
          <a:ext cx="8421345" cy="4447746"/>
        </p:xfrm>
        <a:graphic>
          <a:graphicData uri="http://schemas.openxmlformats.org/drawingml/2006/table">
            <a:tbl>
              <a:tblPr/>
              <a:tblGrid>
                <a:gridCol w="472666"/>
                <a:gridCol w="5593201"/>
                <a:gridCol w="708996"/>
                <a:gridCol w="708996"/>
                <a:gridCol w="937486"/>
              </a:tblGrid>
              <a:tr h="628455"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200" b="1" i="0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" sz="1200" b="1" i="0" spc="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200" b="1" i="0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" sz="1200" b="1" i="0" spc="100" dirty="0">
                        <a:solidFill>
                          <a:schemeClr val="tx1"/>
                        </a:solidFill>
                        <a:latin typeface="Franklin Gothic Heavy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</a:t>
                      </a:r>
                      <a:r>
                        <a:rPr lang="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тыс. чел.)</a:t>
                      </a:r>
                      <a:endParaRPr lang="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lang="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тыс. чел.)</a:t>
                      </a:r>
                      <a:endParaRPr lang="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прироста, (+/-, %)</a:t>
                      </a:r>
                      <a:endParaRPr lang="ru" sz="1200" b="1" i="0" dirty="0">
                        <a:solidFill>
                          <a:schemeClr val="tx1"/>
                        </a:solidFill>
                        <a:latin typeface="Franklin Gothic Heavy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875">
                <a:tc>
                  <a:txBody>
                    <a:bodyPr/>
                    <a:lstStyle/>
                    <a:p>
                      <a:pPr marL="50800" indent="0"/>
                      <a:endParaRPr lang="ru" sz="1200" b="1" i="0" spc="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1" i="0" spc="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627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522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61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+9%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54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+20%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774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-40%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874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+22%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511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465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-50%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54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+50%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54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33%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432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2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" sz="12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2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19500" y="931798"/>
            <a:ext cx="754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на душу населения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246" y="3429000"/>
            <a:ext cx="8136904" cy="104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распоряжений о совершении казначейского платежа:</a:t>
            </a:r>
          </a:p>
          <a:p>
            <a:pPr algn="just"/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тысяч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целях осуществления расходов муниципальных казенных учреждений и главных распорядителей бюджетных средств;</a:t>
            </a:r>
          </a:p>
          <a:p>
            <a:pPr algn="just"/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тысяч -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целях осуществления расходов муниципальных бюджетных (автономных)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7032" y="875297"/>
            <a:ext cx="7704856" cy="707876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сполнение бюджета города на основе единства кассы и подведомственности расходов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9477" y="2633323"/>
            <a:ext cx="4543673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Департаменте финансов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открыты 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лицевых счетов 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учреждениям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246" y="4941168"/>
            <a:ext cx="8136904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Использовались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временно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свободные остатки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денежных средств на счетах бюджета в качестве дополнительного источника временного кассового разрыва городского округа город Рыбинск Ярославской области, возникающих при исполнении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093296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30932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0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s://www.belta.by/images/storage/news/with_archive/2016/000021_187280_big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s://www.belta.by/images/storage/news/with_archive/2016/000021_187280_big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6" descr="https://www.belta.by/images/storage/news/with_archive/2016/000021_187280_big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0" y="1930741"/>
            <a:ext cx="2471847" cy="1376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75656" y="1651539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621137" y="82878"/>
            <a:ext cx="28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70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781" y="836712"/>
            <a:ext cx="8162793" cy="707876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Составление ежеквартальных и годовых отчетов об исполнении бюджета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44310" y="1791938"/>
            <a:ext cx="2225920" cy="1004002"/>
          </a:xfrm>
          <a:prstGeom prst="rect">
            <a:avLst/>
          </a:prstGeom>
          <a:noFill/>
          <a:ln>
            <a:noFill/>
          </a:ln>
        </p:spPr>
        <p:txBody>
          <a:bodyPr wrap="square" lIns="104274" tIns="52138" rIns="104274" bIns="52138" rtlCol="0">
            <a:spAutoFit/>
          </a:bodyPr>
          <a:lstStyle>
            <a:defPPr marL="0" marR="0" indent="0" algn="l" defTabSz="5769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700" b="0" dirty="0">
                <a:solidFill>
                  <a:srgbClr val="FF0000"/>
                </a:solidFill>
              </a:rPr>
              <a:t>3</a:t>
            </a:r>
            <a:r>
              <a:rPr lang="ru-RU" sz="1400" b="0" dirty="0"/>
              <a:t> постановления об исполнении бюджета за первый квартал, полугодие и девять месяцев </a:t>
            </a:r>
            <a:r>
              <a:rPr lang="ru-RU" sz="1400" b="0" dirty="0" smtClean="0"/>
              <a:t>2024 </a:t>
            </a:r>
            <a:r>
              <a:rPr lang="ru-RU" sz="1400" b="0" dirty="0"/>
              <a:t>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632" y="3209578"/>
            <a:ext cx="22302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 муниципального Совета </a:t>
            </a:r>
          </a:p>
          <a:p>
            <a:pPr lvl="0" algn="ctr"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 бюджета за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9507" y="1791938"/>
            <a:ext cx="373331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 ОСНОВНЫЕ РЕЗУЛЬТАТЫ</a:t>
            </a:r>
            <a:endParaRPr lang="ru-RU" sz="2000" b="1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699792" y="2348880"/>
            <a:ext cx="6112742" cy="7577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274" tIns="52138" rIns="104274" bIns="52138" rtlCol="0">
            <a:spAutoFit/>
          </a:bodyPr>
          <a:lstStyle>
            <a:defPPr>
              <a:defRPr lang="ru-RU"/>
            </a:defPPr>
            <a:lvl1pPr>
              <a:defRPr sz="2400" b="1">
                <a:latin typeface="Trebuchet MS" pitchFamily="34" charset="0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Ежеквартальная отчетность об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города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 форм),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годовая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отчетность (33 формы) приняты от </a:t>
            </a:r>
            <a:r>
              <a:rPr lang="ru-RU" sz="17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ГРБС своевременно и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бюджетного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ru-RU" sz="22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99792" y="3861048"/>
            <a:ext cx="6112742" cy="486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274" tIns="52138" rIns="104274" bIns="52138" rtlCol="0">
            <a:spAutoFit/>
          </a:bodyPr>
          <a:lstStyle>
            <a:defPPr marL="0" marR="0" indent="0" algn="l" defTabSz="5769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1400" b="0" dirty="0"/>
              <a:t>П</a:t>
            </a:r>
            <a:r>
              <a:rPr lang="ru-RU" sz="1400" b="0" dirty="0" smtClean="0"/>
              <a:t>ринята бухгалтерская </a:t>
            </a:r>
            <a:r>
              <a:rPr lang="ru-RU" sz="1400" b="0" dirty="0"/>
              <a:t>отчетность </a:t>
            </a:r>
            <a:r>
              <a:rPr lang="ru-RU" sz="1400" b="0" dirty="0" smtClean="0"/>
              <a:t>от </a:t>
            </a:r>
            <a:r>
              <a:rPr lang="ru-RU" sz="1700" b="0" dirty="0" smtClean="0">
                <a:solidFill>
                  <a:srgbClr val="FF0000"/>
                </a:solidFill>
              </a:rPr>
              <a:t>7</a:t>
            </a:r>
            <a:r>
              <a:rPr lang="ru-RU" sz="1400" b="0" dirty="0" smtClean="0"/>
              <a:t> </a:t>
            </a:r>
            <a:r>
              <a:rPr lang="ru-RU" sz="1400" b="0" dirty="0"/>
              <a:t>ГРБС, </a:t>
            </a:r>
            <a:r>
              <a:rPr lang="ru-RU" sz="1400" b="0"/>
              <a:t>имеющих </a:t>
            </a:r>
            <a:r>
              <a:rPr lang="ru-RU" sz="1700" b="0" smtClean="0">
                <a:solidFill>
                  <a:srgbClr val="FF0000"/>
                </a:solidFill>
              </a:rPr>
              <a:t>128</a:t>
            </a:r>
            <a:r>
              <a:rPr lang="ru-RU" sz="1400" b="0" smtClean="0"/>
              <a:t> </a:t>
            </a:r>
            <a:r>
              <a:rPr lang="ru-RU" sz="1400" b="0" dirty="0" smtClean="0"/>
              <a:t>подведомственных муниципальных </a:t>
            </a:r>
            <a:r>
              <a:rPr lang="ru-RU" sz="1400" b="0" dirty="0"/>
              <a:t>бюджетные и автономные </a:t>
            </a:r>
            <a:r>
              <a:rPr lang="ru-RU" sz="1400" b="0" dirty="0" smtClean="0"/>
              <a:t>учреждения</a:t>
            </a:r>
            <a:endParaRPr lang="ru-RU" sz="1400" b="0" dirty="0"/>
          </a:p>
        </p:txBody>
      </p:sp>
      <p:sp>
        <p:nvSpPr>
          <p:cNvPr id="10" name="TextBox 1"/>
          <p:cNvSpPr txBox="1"/>
          <p:nvPr/>
        </p:nvSpPr>
        <p:spPr>
          <a:xfrm>
            <a:off x="2699792" y="4917153"/>
            <a:ext cx="6112742" cy="7208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274" tIns="52138" rIns="104274" bIns="52138" rtlCol="0">
            <a:spAutoFit/>
          </a:bodyPr>
          <a:lstStyle>
            <a:defPPr>
              <a:defRPr lang="ru-RU"/>
            </a:defPPr>
            <a:lvl1pPr>
              <a:defRPr sz="2400" b="1">
                <a:latin typeface="Trebuchet MS" pitchFamily="34" charset="0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Ежеквартальная бухгалтерская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отчетность муниципальных бюджетных и автономных учреждений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(32 формы),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годовая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отчетность (44 формы) приняты своевременно и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ru-RU" sz="22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27338" y="4351385"/>
            <a:ext cx="2112788" cy="2136620"/>
          </a:xfrm>
          <a:prstGeom prst="rect">
            <a:avLst/>
          </a:prstGeom>
          <a:noFill/>
          <a:ln>
            <a:noFill/>
          </a:ln>
        </p:spPr>
        <p:txBody>
          <a:bodyPr wrap="square" lIns="104274" tIns="52138" rIns="104274" bIns="52138" rtlCol="0">
            <a:spAutoFit/>
          </a:bodyPr>
          <a:lstStyle>
            <a:defPPr marL="0" marR="0" indent="0" algn="l" defTabSz="5769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sz="1700" b="0" dirty="0">
                <a:solidFill>
                  <a:srgbClr val="FF0000"/>
                </a:solidFill>
              </a:rPr>
              <a:t>«Бюджет для граждан» </a:t>
            </a:r>
            <a:endParaRPr lang="ru-RU" sz="1700" b="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0" dirty="0" smtClean="0"/>
              <a:t>по </a:t>
            </a:r>
            <a:r>
              <a:rPr lang="ru-RU" sz="1400" b="0" dirty="0"/>
              <a:t>исполнению бюджета за </a:t>
            </a:r>
            <a:r>
              <a:rPr lang="ru-RU" sz="1400" b="0" dirty="0" smtClean="0"/>
              <a:t>2023 год и</a:t>
            </a:r>
          </a:p>
          <a:p>
            <a:pPr>
              <a:lnSpc>
                <a:spcPct val="80000"/>
              </a:lnSpc>
            </a:pPr>
            <a:r>
              <a:rPr lang="ru-RU" sz="1400" b="0" dirty="0"/>
              <a:t> по </a:t>
            </a:r>
            <a:r>
              <a:rPr lang="ru-RU" sz="1400" b="0" dirty="0" smtClean="0"/>
              <a:t>бюджету </a:t>
            </a:r>
            <a:r>
              <a:rPr lang="ru-RU" sz="1400" b="0" dirty="0"/>
              <a:t>на </a:t>
            </a:r>
            <a:r>
              <a:rPr lang="ru-RU" sz="1400" b="0" dirty="0" smtClean="0"/>
              <a:t>2025-2027 </a:t>
            </a:r>
            <a:r>
              <a:rPr lang="ru-RU" sz="1400" b="0" dirty="0"/>
              <a:t>годы</a:t>
            </a:r>
          </a:p>
          <a:p>
            <a:pPr>
              <a:lnSpc>
                <a:spcPct val="80000"/>
              </a:lnSpc>
            </a:pPr>
            <a:r>
              <a:rPr lang="ru-RU" sz="1400" b="0" dirty="0" smtClean="0"/>
              <a:t>подготовлены в целях информирования населения о бюджете города</a:t>
            </a:r>
          </a:p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9501" y="6381328"/>
            <a:ext cx="6574499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612542" y="98732"/>
            <a:ext cx="28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90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902" y="995586"/>
            <a:ext cx="8712968" cy="72007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КАЧЕСТВА ФИНАНСОВОГО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МЕНЕДЖМЕНТА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мониторинга качества финансового менеджмента за 2024 год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00238536"/>
              </p:ext>
            </p:extLst>
          </p:nvPr>
        </p:nvGraphicFramePr>
        <p:xfrm>
          <a:off x="3606324" y="1435695"/>
          <a:ext cx="5431435" cy="416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88967"/>
              </p:ext>
            </p:extLst>
          </p:nvPr>
        </p:nvGraphicFramePr>
        <p:xfrm>
          <a:off x="370840" y="1589516"/>
          <a:ext cx="4013151" cy="4887690"/>
        </p:xfrm>
        <a:graphic>
          <a:graphicData uri="http://schemas.openxmlformats.org/drawingml/2006/table">
            <a:tbl>
              <a:tblPr/>
              <a:tblGrid>
                <a:gridCol w="415950"/>
                <a:gridCol w="2688272"/>
                <a:gridCol w="908929"/>
              </a:tblGrid>
              <a:tr h="16625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РЕЙТИНГ</a:t>
                      </a:r>
                    </a:p>
                  </a:txBody>
                  <a:tcPr marL="7039" marR="7039" marT="7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50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главных распорядителей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бюджетных  средств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качеству финансового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25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менеджмента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9" marR="7039" marT="7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в рейтинге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ГРБС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Рейтинговая оценка         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 )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2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образования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423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9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по социальной поддержке населения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411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8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культуры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398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финансов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МКУ "КСП ГОГР" 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ЖКХ, ТиС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8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по ФК и С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364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7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Муниципальный Совет АГОГР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356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8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строительства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8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Администрация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9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имущественных и земельных отношений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9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архитектуры и градостроительства АГОГР ЯО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15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среднего уровня качества финансового менеджмента ГРБС ( MR)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73724" y="5600920"/>
            <a:ext cx="45720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Департаментом финансов города Рыбинска проведен мониторинг качества финансового менеджмента в отношении главных распорядителей бюджетных средств бюджета городского округа за 2024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 направлениям в разрезе 27 показателей.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04892" y="44196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675" y="876734"/>
            <a:ext cx="878186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УВАЖАЕМЫЕ ЖИТЕЛИ ГОРОДА РЫБИНСКА!</a:t>
            </a:r>
          </a:p>
          <a:p>
            <a:pPr algn="ctr"/>
            <a:endParaRPr lang="ru-RU" dirty="0" smtClean="0">
              <a:solidFill>
                <a:srgbClr val="C0504D">
                  <a:lumMod val="75000"/>
                </a:srgbClr>
              </a:solidFill>
              <a:latin typeface="Times New Roman"/>
            </a:endParaRPr>
          </a:p>
          <a:p>
            <a:pPr algn="ctr"/>
            <a:r>
              <a:rPr lang="ru-RU" dirty="0" smtClean="0">
                <a:latin typeface="Times New Roman"/>
              </a:rPr>
              <a:t>Департамент </a:t>
            </a:r>
            <a:r>
              <a:rPr lang="ru-RU" dirty="0">
                <a:latin typeface="Times New Roman"/>
              </a:rPr>
              <a:t>финансов </a:t>
            </a:r>
            <a:r>
              <a:rPr lang="ru-RU" dirty="0" smtClean="0">
                <a:latin typeface="Times New Roman"/>
              </a:rPr>
              <a:t>продолжает </a:t>
            </a:r>
            <a:r>
              <a:rPr lang="ru-RU" dirty="0">
                <a:latin typeface="Times New Roman"/>
              </a:rPr>
              <a:t>работу по обеспечению прозрачности и открытости бюджетного процесса в нашем </a:t>
            </a:r>
            <a:r>
              <a:rPr lang="ru-RU" dirty="0" smtClean="0">
                <a:latin typeface="Times New Roman"/>
              </a:rPr>
              <a:t>городе. </a:t>
            </a:r>
            <a:r>
              <a:rPr lang="ru-RU" dirty="0">
                <a:latin typeface="Times New Roman"/>
              </a:rPr>
              <a:t>Предлагаем вашему вниманию презентацию «Бюджет для граждан», составленную на основе </a:t>
            </a:r>
            <a:r>
              <a:rPr lang="ru-RU" dirty="0" smtClean="0">
                <a:latin typeface="Times New Roman"/>
              </a:rPr>
              <a:t>решения </a:t>
            </a:r>
            <a:r>
              <a:rPr lang="ru-RU" dirty="0">
                <a:latin typeface="Times New Roman"/>
              </a:rPr>
              <a:t>Муниципального Совета городского округа город Рыбинск </a:t>
            </a:r>
            <a:r>
              <a:rPr lang="ru-RU" dirty="0" smtClean="0">
                <a:latin typeface="Times New Roman"/>
              </a:rPr>
              <a:t>от 00.00.2025  № 00</a:t>
            </a:r>
            <a:endParaRPr lang="ru-RU" dirty="0">
              <a:latin typeface="Times New Roman"/>
            </a:endParaRPr>
          </a:p>
          <a:p>
            <a:pPr algn="ctr"/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«Об исполнении бюджета городского округа  город Рыбинск за  </a:t>
            </a:r>
            <a:r>
              <a:rPr lang="ru-RU" dirty="0" smtClean="0">
                <a:latin typeface="Times New Roman"/>
              </a:rPr>
              <a:t>2024 </a:t>
            </a:r>
            <a:r>
              <a:rPr lang="ru-RU" dirty="0">
                <a:latin typeface="Times New Roman"/>
              </a:rPr>
              <a:t>год</a:t>
            </a:r>
            <a:r>
              <a:rPr lang="ru-RU" dirty="0" smtClean="0">
                <a:latin typeface="Times New Roman"/>
              </a:rPr>
              <a:t>»,</a:t>
            </a:r>
          </a:p>
          <a:p>
            <a:pPr algn="ctr"/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в которой кратко и </a:t>
            </a:r>
            <a:r>
              <a:rPr lang="ru-RU" dirty="0" smtClean="0">
                <a:latin typeface="Times New Roman"/>
              </a:rPr>
              <a:t>доступно изложены </a:t>
            </a:r>
            <a:r>
              <a:rPr lang="ru-RU" dirty="0">
                <a:latin typeface="Times New Roman"/>
              </a:rPr>
              <a:t>основные итоги работы </a:t>
            </a:r>
            <a:r>
              <a:rPr lang="ru-RU" dirty="0" smtClean="0">
                <a:latin typeface="Times New Roman"/>
              </a:rPr>
              <a:t>за год.</a:t>
            </a:r>
            <a:endParaRPr lang="ru-RU" dirty="0">
              <a:latin typeface="Times New Roman"/>
            </a:endParaRPr>
          </a:p>
        </p:txBody>
      </p:sp>
      <p:pic>
        <p:nvPicPr>
          <p:cNvPr id="1027" name="Picture 3" descr="C:\Users\kozlii\Desktop\ad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44" y="3185058"/>
            <a:ext cx="7344816" cy="34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4282678" y="1422643"/>
            <a:ext cx="4861322" cy="31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публикуется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средствах массовой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выносится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публичные слушания в сроки, определенные бюджетным законодательством Российской Федерации.</a:t>
            </a:r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5078" y="1034517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участия граждан 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публичном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обсуждении бюджета города Рыбинска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55" y="3768695"/>
            <a:ext cx="3384134" cy="18544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1" y="2311715"/>
            <a:ext cx="3187580" cy="199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578" y="441492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Font typeface="Wingdings 2"/>
              <a:buNone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marL="0" indent="0" algn="ctr">
              <a:buFont typeface="Wingdings 2"/>
              <a:buNone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годового отчета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Рыбинск Ярославкой области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marL="0" indent="0" algn="ctr">
              <a:buFont typeface="Wingdings 2"/>
              <a:buNone/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 </a:t>
            </a:r>
            <a:r>
              <a:rPr lang="ru-RU" sz="1600" b="1" dirty="0" smtClean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</a:t>
            </a:r>
            <a:endParaRPr lang="ru-RU" sz="1600" b="1" dirty="0">
              <a:solidFill>
                <a:srgbClr val="FF0000"/>
              </a:solidFill>
              <a:effectLst>
                <a:glow rad="622300">
                  <a:srgbClr val="99CCFF">
                    <a:alpha val="68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/>
              <a:buNone/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90273" y="1916459"/>
            <a:ext cx="6853727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3286" y="6205023"/>
            <a:ext cx="881071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6505" y="6400152"/>
            <a:ext cx="559749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8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539552" y="912976"/>
            <a:ext cx="8497440" cy="4318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параметры бюджета города Рыбинска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млн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руб.)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ru-RU" altLang="ru-RU" sz="1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543383"/>
              </p:ext>
            </p:extLst>
          </p:nvPr>
        </p:nvGraphicFramePr>
        <p:xfrm>
          <a:off x="421174" y="1579466"/>
          <a:ext cx="8519864" cy="32340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69921"/>
                <a:gridCol w="1419977"/>
                <a:gridCol w="1288784"/>
                <a:gridCol w="841182"/>
              </a:tblGrid>
              <a:tr h="631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год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49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8 519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20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8 554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  <a:tr h="406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  <a:tr h="451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  <a:tr h="497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8 519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8 540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  <a:tr h="497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бюджета(-), профицит (+)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48390"/>
              </p:ext>
            </p:extLst>
          </p:nvPr>
        </p:nvGraphicFramePr>
        <p:xfrm>
          <a:off x="769121" y="5284047"/>
          <a:ext cx="7827948" cy="10954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09316"/>
                <a:gridCol w="2609316"/>
                <a:gridCol w="2609316"/>
              </a:tblGrid>
              <a:tr h="64208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 на 01.01.2024,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 на 01.01.2025,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1 074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2292554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358" y="965246"/>
            <a:ext cx="6751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Приоритетные направления деятельности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Департамента финансов по результатам 2024 года</a:t>
            </a:r>
            <a:endParaRPr lang="ru-RU" altLang="ru-RU" sz="2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502" y="1700808"/>
            <a:ext cx="8424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Выполнение задач, сформулированных в указах Президента Российской Федерации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результативности инструментов программно-целевого управления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бюджета городского округа (формирование бездефицитного бюджета)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информационной открытости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прозрачности бюджетного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на основе их анализа и повышение ответственности получателей бюджетных средств за достижение поставленных целей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осуществления закупок товаров, работ и услуг для обеспечения муниципальных нужд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исполнения бюджета городского округа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качества финансового менеджмента главных распорядителей бюджетных средств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211960" y="4604241"/>
            <a:ext cx="4608512" cy="1800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является координатором действий всех субъектов бюджетного планирования – главных распорядителей бюджетных средств и администраторов доходов бюджета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Исполнение федерального бюджета и бюджетов бюджетной системы Росс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0" y="4520725"/>
            <a:ext cx="3168353" cy="21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313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Динамика и структура исполнения бюджета по доходам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сравнении с аналогичным периодом прошлого года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>(млн руб.)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  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38687586"/>
              </p:ext>
            </p:extLst>
          </p:nvPr>
        </p:nvGraphicFramePr>
        <p:xfrm>
          <a:off x="467544" y="1844824"/>
          <a:ext cx="85329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5077"/>
              </p:ext>
            </p:extLst>
          </p:nvPr>
        </p:nvGraphicFramePr>
        <p:xfrm>
          <a:off x="755576" y="5373216"/>
          <a:ext cx="799288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816"/>
                <a:gridCol w="2106768"/>
                <a:gridCol w="2738304"/>
              </a:tblGrid>
              <a:tr h="509473"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142875" algn="l">
                        <a:lnSpc>
                          <a:spcPts val="1645"/>
                        </a:lnSpc>
                        <a:spcBef>
                          <a:spcPts val="1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ВСЕГО ДОХОДОВ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8 375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8 554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yapuia\Desktop\byudzh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11" y="4854011"/>
            <a:ext cx="3375589" cy="19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941651"/>
              </p:ext>
            </p:extLst>
          </p:nvPr>
        </p:nvGraphicFramePr>
        <p:xfrm>
          <a:off x="359024" y="1556792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5431" y="854618"/>
            <a:ext cx="8532440" cy="79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Поступление налоговых и неналоговых доходов </a:t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в разрезе доходных  источников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(млн руб.)</a:t>
            </a:r>
            <a:endParaRPr lang="ru-RU" altLang="ru-RU" sz="1600" b="1" dirty="0" smtClean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370979" y="3774834"/>
            <a:ext cx="1375128" cy="13341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3468109"/>
              </p:ext>
            </p:extLst>
          </p:nvPr>
        </p:nvGraphicFramePr>
        <p:xfrm>
          <a:off x="5467975" y="2132856"/>
          <a:ext cx="4081517" cy="454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4816" y="4050785"/>
            <a:ext cx="767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6 007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69838083"/>
              </p:ext>
            </p:extLst>
          </p:nvPr>
        </p:nvGraphicFramePr>
        <p:xfrm>
          <a:off x="973821" y="2060848"/>
          <a:ext cx="4459584" cy="463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Овал 16"/>
          <p:cNvSpPr/>
          <p:nvPr/>
        </p:nvSpPr>
        <p:spPr>
          <a:xfrm>
            <a:off x="4788891" y="3802798"/>
            <a:ext cx="1391317" cy="1326970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5100822" y="4110312"/>
            <a:ext cx="767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5 770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2091" y="2564904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666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0760" y="4744346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2 944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3712232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947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2407" y="2728658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542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5147" y="5877272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1 450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2384" y="5853042"/>
            <a:ext cx="69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177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0191" y="4772032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2 841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192" y="3728000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2 210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05551" y="55198"/>
            <a:ext cx="30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934552" y="1019815"/>
            <a:ext cx="7696636" cy="956889"/>
          </a:xfrm>
          <a:prstGeom prst="bevel">
            <a:avLst>
              <a:gd name="adj" fmla="val 0"/>
            </a:avLst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в сравнении с аналогичным периодом прошлого года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 (млн руб.)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деятельности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Департамента финансов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увеличению доходного потенциала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29310" y="82878"/>
            <a:ext cx="28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3</a:t>
            </a: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177424"/>
              </p:ext>
            </p:extLst>
          </p:nvPr>
        </p:nvGraphicFramePr>
        <p:xfrm>
          <a:off x="179512" y="692696"/>
          <a:ext cx="88814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4448" y="1073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70755" y="836712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Структура расходов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бюджета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(млн руб.)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15816" y="6381328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Всего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расходов - 8 540</a:t>
            </a:r>
            <a:endParaRPr lang="ru-RU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559222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8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15740</TotalTime>
  <Words>1894</Words>
  <Application>Microsoft Office PowerPoint</Application>
  <PresentationFormat>Экран (4:3)</PresentationFormat>
  <Paragraphs>372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1_Тема Office</vt:lpstr>
      <vt:lpstr>10_Тема Office</vt:lpstr>
      <vt:lpstr>Тема Office</vt:lpstr>
      <vt:lpstr>2_Тема Office</vt:lpstr>
      <vt:lpstr>Презентация PowerPoint</vt:lpstr>
      <vt:lpstr>Презентация PowerPoint</vt:lpstr>
      <vt:lpstr>Основные параметры бюджета города Рыбинска (млн руб.) 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результаты деятельности  Департамента финансов по увеличению доходного потенциала </vt:lpstr>
      <vt:lpstr>Структура расходов бюджета (млн руб.)</vt:lpstr>
      <vt:lpstr>Структура расходов бюджета по социальной сфере (млн руб.)</vt:lpstr>
      <vt:lpstr>Структура расходов по городскому хозяйству (млн руб.) </vt:lpstr>
      <vt:lpstr>Презентация PowerPoint</vt:lpstr>
      <vt:lpstr>Динамика расходов бюджета по разделам (млн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КАЧЕСТВА ФИНАНСОВОГО МЕНЕДЖМЕНТА Итоги мониторинга качества финансового менеджмента за 2024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Трофимов Сергей Александрович</dc:creator>
  <cp:lastModifiedBy>Ирина И. Козлова</cp:lastModifiedBy>
  <cp:revision>862</cp:revision>
  <cp:lastPrinted>2025-05-15T05:12:53Z</cp:lastPrinted>
  <dcterms:created xsi:type="dcterms:W3CDTF">2012-01-25T05:55:25Z</dcterms:created>
  <dcterms:modified xsi:type="dcterms:W3CDTF">2025-05-29T11:45:54Z</dcterms:modified>
</cp:coreProperties>
</file>