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0" r:id="rId2"/>
    <p:sldMasterId id="2147483725" r:id="rId3"/>
    <p:sldMasterId id="2147483741" r:id="rId4"/>
  </p:sldMasterIdLst>
  <p:notesMasterIdLst>
    <p:notesMasterId r:id="rId26"/>
  </p:notesMasterIdLst>
  <p:sldIdLst>
    <p:sldId id="374" r:id="rId5"/>
    <p:sldId id="378" r:id="rId6"/>
    <p:sldId id="376" r:id="rId7"/>
    <p:sldId id="358" r:id="rId8"/>
    <p:sldId id="386" r:id="rId9"/>
    <p:sldId id="357" r:id="rId10"/>
    <p:sldId id="371" r:id="rId11"/>
    <p:sldId id="393" r:id="rId12"/>
    <p:sldId id="394" r:id="rId13"/>
    <p:sldId id="387" r:id="rId14"/>
    <p:sldId id="363" r:id="rId15"/>
    <p:sldId id="389" r:id="rId16"/>
    <p:sldId id="366" r:id="rId17"/>
    <p:sldId id="397" r:id="rId18"/>
    <p:sldId id="367" r:id="rId19"/>
    <p:sldId id="368" r:id="rId20"/>
    <p:sldId id="392" r:id="rId21"/>
    <p:sldId id="372" r:id="rId22"/>
    <p:sldId id="395" r:id="rId23"/>
    <p:sldId id="396" r:id="rId24"/>
    <p:sldId id="370" r:id="rId2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BB68EE"/>
    <a:srgbClr val="007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59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4750677022759"/>
          <c:y val="0"/>
          <c:w val="0.8348554333156607"/>
          <c:h val="0.865547767419781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3115788060585875E-2"/>
                  <c:y val="-7.40071891865583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05202199755584E-2"/>
                  <c:y val="3.7003594593279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914444691330578E-2"/>
                  <c:y val="-2.913668865612559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4396687405103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2023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1">
                  <c:v>2003</c:v>
                </c:pt>
                <c:pt idx="2">
                  <c:v>1760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5432190609857224E-4"/>
                  <c:y val="-7.40100847380594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908269451542691E-3"/>
                  <c:y val="7.40071891865590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351794245083879E-4"/>
                  <c:y val="3.7003594593279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121384660963059E-3"/>
                  <c:y val="-1.69597849343703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2023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365</c:v>
                </c:pt>
                <c:pt idx="2">
                  <c:v>330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7418439676416687E-2"/>
                  <c:y val="8.01678601367524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9043491182648723E-2"/>
                  <c:y val="8.01678601367524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6023906392023017E-2"/>
                  <c:y val="8.01678601367524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178183671106394E-2"/>
                  <c:y val="8.01647039217864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2023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1">
                  <c:v>6007</c:v>
                </c:pt>
                <c:pt idx="2">
                  <c:v>6098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5744768"/>
        <c:axId val="55997504"/>
      </c:barChart>
      <c:catAx>
        <c:axId val="7574476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55997504"/>
        <c:crosses val="autoZero"/>
        <c:auto val="1"/>
        <c:lblAlgn val="ctr"/>
        <c:lblOffset val="100"/>
        <c:noMultiLvlLbl val="0"/>
      </c:catAx>
      <c:valAx>
        <c:axId val="55997504"/>
        <c:scaling>
          <c:orientation val="minMax"/>
        </c:scaling>
        <c:delete val="1"/>
        <c:axPos val="b"/>
        <c:majorGridlines/>
        <c:numFmt formatCode="#,##0" sourceLinked="1"/>
        <c:majorTickMark val="out"/>
        <c:minorTickMark val="none"/>
        <c:tickLblPos val="nextTo"/>
        <c:crossAx val="757447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 01.01.2024</c:v>
                </c:pt>
                <c:pt idx="1">
                  <c:v>на 01.01.2023</c:v>
                </c:pt>
                <c:pt idx="2">
                  <c:v>на 01.01.2022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806.5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01.01.2024</c:v>
                </c:pt>
                <c:pt idx="1">
                  <c:v>на 01.01.2023</c:v>
                </c:pt>
                <c:pt idx="2">
                  <c:v>на 01.01.2022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1074</c:v>
                </c:pt>
                <c:pt idx="1">
                  <c:v>1089</c:v>
                </c:pt>
                <c:pt idx="2">
                  <c:v>524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Гарантии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 01.01.2024</c:v>
                </c:pt>
                <c:pt idx="1">
                  <c:v>на 01.01.2023</c:v>
                </c:pt>
                <c:pt idx="2">
                  <c:v>на 01.01.2022</c:v>
                </c:pt>
              </c:strCache>
            </c:strRef>
          </c:cat>
          <c:val>
            <c:numRef>
              <c:f>Лист1!$D$2:$D$4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659392"/>
        <c:axId val="104251392"/>
      </c:barChart>
      <c:catAx>
        <c:axId val="121659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4251392"/>
        <c:crosses val="autoZero"/>
        <c:auto val="1"/>
        <c:lblAlgn val="ctr"/>
        <c:lblOffset val="100"/>
        <c:noMultiLvlLbl val="0"/>
      </c:catAx>
      <c:valAx>
        <c:axId val="104251392"/>
        <c:scaling>
          <c:orientation val="minMax"/>
        </c:scaling>
        <c:delete val="1"/>
        <c:axPos val="b"/>
        <c:majorGridlines/>
        <c:numFmt formatCode="0" sourceLinked="1"/>
        <c:majorTickMark val="out"/>
        <c:minorTickMark val="none"/>
        <c:tickLblPos val="nextTo"/>
        <c:crossAx val="12165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111111111111109"/>
          <c:y val="0.88861985472154958"/>
          <c:w val="0.66851851851851851"/>
          <c:h val="8.232445520581112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71500462607791E-3"/>
          <c:y val="6.6624724901372112E-2"/>
          <c:w val="0.97407913925989187"/>
          <c:h val="0.6022793882633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 2023 год - 2 092 млн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8371776740363717E-3"/>
                  <c:y val="8.01181591717207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365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77883255527279E-3"/>
                  <c:y val="8.2797609523281294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758195225112701E-5"/>
                  <c:y val="1.36310957838778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701368779274692E-16"/>
                  <c:y val="3.52897377650062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597323749393635E-3"/>
                  <c:y val="7.1928842000812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185888370181858E-3"/>
                  <c:y val="1.20032592331305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использования муниципального имущества</c:v>
                </c:pt>
                <c:pt idx="3">
                  <c:v>Доходы от продажи муниципального имущества и земельных участков</c:v>
                </c:pt>
                <c:pt idx="4">
                  <c:v>Налоги на совокупный доход</c:v>
                </c:pt>
                <c:pt idx="5">
                  <c:v>Прочие поступления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#,##0">
                  <c:v>1365</c:v>
                </c:pt>
                <c:pt idx="1">
                  <c:v>253</c:v>
                </c:pt>
                <c:pt idx="2">
                  <c:v>217</c:v>
                </c:pt>
                <c:pt idx="3">
                  <c:v>120</c:v>
                </c:pt>
                <c:pt idx="4">
                  <c:v>48</c:v>
                </c:pt>
                <c:pt idx="5">
                  <c:v>89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Уточненный план 2023 год - 2 329 млн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8577065546536206E-3"/>
                  <c:y val="1.7240283804082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741431603905776E-5"/>
                  <c:y val="1.3284673088073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984652738911873E-3"/>
                  <c:y val="8.7990603783750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72593672028085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185888370181858E-3"/>
                  <c:y val="4.15244975182663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использования муниципального имущества</c:v>
                </c:pt>
                <c:pt idx="3">
                  <c:v>Доходы от продажи муниципального имущества и земельных участков</c:v>
                </c:pt>
                <c:pt idx="4">
                  <c:v>Налоги на совокупный доход</c:v>
                </c:pt>
                <c:pt idx="5">
                  <c:v>Прочие поступления</c:v>
                </c:pt>
              </c:strCache>
            </c:strRef>
          </c:cat>
          <c:val>
            <c:numRef>
              <c:f>Sheet1!$B$3:$G$3</c:f>
              <c:numCache>
                <c:formatCode>#,##0</c:formatCode>
                <c:ptCount val="6"/>
                <c:pt idx="0">
                  <c:v>1655</c:v>
                </c:pt>
                <c:pt idx="1">
                  <c:v>244</c:v>
                </c:pt>
                <c:pt idx="2">
                  <c:v>175</c:v>
                </c:pt>
                <c:pt idx="3">
                  <c:v>135</c:v>
                </c:pt>
                <c:pt idx="4">
                  <c:v>27</c:v>
                </c:pt>
                <c:pt idx="5">
                  <c:v>93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Исполнение 2023 год - 2 368 млн руб.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использования муниципального имущества</c:v>
                </c:pt>
                <c:pt idx="3">
                  <c:v>Доходы от продажи муниципального имущества и земельных участков</c:v>
                </c:pt>
                <c:pt idx="4">
                  <c:v>Налоги на совокупный доход</c:v>
                </c:pt>
                <c:pt idx="5">
                  <c:v>Прочие поступления</c:v>
                </c:pt>
              </c:strCache>
            </c:strRef>
          </c:cat>
          <c:val>
            <c:numRef>
              <c:f>Sheet1!$B$4:$G$4</c:f>
              <c:numCache>
                <c:formatCode>#,##0</c:formatCode>
                <c:ptCount val="6"/>
                <c:pt idx="0">
                  <c:v>1683</c:v>
                </c:pt>
                <c:pt idx="1">
                  <c:v>249</c:v>
                </c:pt>
                <c:pt idx="2">
                  <c:v>175</c:v>
                </c:pt>
                <c:pt idx="3">
                  <c:v>133</c:v>
                </c:pt>
                <c:pt idx="4">
                  <c:v>23</c:v>
                </c:pt>
                <c:pt idx="5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8369280"/>
        <c:axId val="85722240"/>
      </c:barChart>
      <c:catAx>
        <c:axId val="7836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85722240"/>
        <c:crossesAt val="0"/>
        <c:auto val="1"/>
        <c:lblAlgn val="ctr"/>
        <c:lblOffset val="100"/>
        <c:noMultiLvlLbl val="0"/>
      </c:catAx>
      <c:valAx>
        <c:axId val="85722240"/>
        <c:scaling>
          <c:orientation val="minMax"/>
          <c:max val="1500"/>
          <c:min val="0"/>
        </c:scaling>
        <c:delete val="1"/>
        <c:axPos val="l"/>
        <c:majorGridlines/>
        <c:numFmt formatCode="0" sourceLinked="0"/>
        <c:majorTickMark val="out"/>
        <c:minorTickMark val="none"/>
        <c:tickLblPos val="nextTo"/>
        <c:crossAx val="78369280"/>
        <c:crosses val="autoZero"/>
        <c:crossBetween val="between"/>
        <c:majorUnit val="300"/>
        <c:minorUnit val="300"/>
      </c:valAx>
    </c:plotArea>
    <c:legend>
      <c:legendPos val="b"/>
      <c:layout>
        <c:manualLayout>
          <c:xMode val="edge"/>
          <c:yMode val="edge"/>
          <c:x val="0"/>
          <c:y val="0.83721551040636266"/>
          <c:w val="0.99862929739225237"/>
          <c:h val="0.1349126195926676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241005629004179"/>
          <c:y val="3.3744002106282735E-2"/>
          <c:w val="0.70583199088990112"/>
          <c:h val="0.561089768713592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Исполнение 2023 год </c:v>
                </c:pt>
                <c:pt idx="1">
                  <c:v>Исполнение 2022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947</c:v>
                </c:pt>
                <c:pt idx="1">
                  <c:v>891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944</a:t>
                    </a:r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27696922564159E-2"/>
                  <c:y val="-3.06763655511661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3 776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Исполнение 2023 год </c:v>
                </c:pt>
                <c:pt idx="1">
                  <c:v>Исполнение 2022 год 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2944</c:v>
                </c:pt>
                <c:pt idx="1">
                  <c:v>3776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45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Исполнение 2023 год </c:v>
                </c:pt>
                <c:pt idx="1">
                  <c:v>Исполнение 2022 год 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1450</c:v>
                </c:pt>
                <c:pt idx="1">
                  <c:v>1093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 на выравнивание бюджетной обеспеченности, прочие дотации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0288208717549902E-2"/>
                  <c:y val="-3.0676365551166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Исполнение 2023 год </c:v>
                </c:pt>
                <c:pt idx="1">
                  <c:v>Исполнение 2022 год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666</c:v>
                </c:pt>
                <c:pt idx="1">
                  <c:v>338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7609856"/>
        <c:axId val="85725120"/>
      </c:barChart>
      <c:catAx>
        <c:axId val="876098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5725120"/>
        <c:crosses val="autoZero"/>
        <c:auto val="1"/>
        <c:lblAlgn val="ctr"/>
        <c:lblOffset val="100"/>
        <c:noMultiLvlLbl val="0"/>
      </c:catAx>
      <c:valAx>
        <c:axId val="85725120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87609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845190543020616E-3"/>
          <c:y val="0.58842368726495953"/>
          <c:w val="0.43992609485767753"/>
          <c:h val="0.3808355107874308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910765050919425E-2"/>
          <c:y val="9.1392044612445492E-3"/>
          <c:w val="0.93148334322933524"/>
          <c:h val="0.53156409173961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dLbl>
              <c:idx val="1"/>
              <c:layout>
                <c:manualLayout>
                  <c:x val="-2.8563460362013749E-3"/>
                  <c:y val="-9.842086062698665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563460362013749E-3"/>
                  <c:y val="-1.2302365405825985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Исполнение 2022 год на душу населения - 33,9</c:v>
                </c:pt>
                <c:pt idx="2">
                  <c:v>Исполнение 2023 год на душу населения - 32,5*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1">
                  <c:v>5</c:v>
                </c:pt>
                <c:pt idx="2">
                  <c:v>5.0999999999999996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dLbl>
              <c:idx val="1"/>
              <c:delete val="1"/>
            </c:dLbl>
            <c:dLbl>
              <c:idx val="2"/>
              <c:layout>
                <c:manualLayout>
                  <c:x val="-4.2845190543020616E-3"/>
                  <c:y val="-1.23023654058259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15,9*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Исполнение 2022 год на душу населения - 33,9</c:v>
                </c:pt>
                <c:pt idx="2">
                  <c:v>Исполнение 2023 год на душу населения - 32,5*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21</c:v>
                </c:pt>
                <c:pt idx="2">
                  <c:v>15.9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dLbl>
              <c:idx val="1"/>
              <c:layout>
                <c:manualLayout>
                  <c:x val="0"/>
                  <c:y val="-7.3814192434955841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6,0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563460362013749E-3"/>
                  <c:y val="-7.381419243495584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Исполнение 2022 год на душу населения - 33,9</c:v>
                </c:pt>
                <c:pt idx="2">
                  <c:v>Исполнение 2023 год на душу населения - 32,5*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1">
                  <c:v>6</c:v>
                </c:pt>
                <c:pt idx="2">
                  <c:v>7.9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 на выравнивание бюджетной обеспеченности, прочие дотации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dLbl>
              <c:idx val="1"/>
              <c:layout>
                <c:manualLayout>
                  <c:x val="4.5755514772032099E-3"/>
                  <c:y val="-3.067648091903170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Исполнение 2022 год на душу населения - 33,9</c:v>
                </c:pt>
                <c:pt idx="2">
                  <c:v>Исполнение 2023 год на душу населения - 32,5*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1">
                  <c:v>1.9</c:v>
                </c:pt>
                <c:pt idx="2">
                  <c:v>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617536"/>
        <c:axId val="85727424"/>
      </c:barChart>
      <c:catAx>
        <c:axId val="87617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5727424"/>
        <c:crosses val="autoZero"/>
        <c:auto val="1"/>
        <c:lblAlgn val="ctr"/>
        <c:lblOffset val="100"/>
        <c:noMultiLvlLbl val="0"/>
      </c:catAx>
      <c:valAx>
        <c:axId val="8572742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87617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1302841807661135"/>
          <c:w val="0.45277965202058373"/>
          <c:h val="0.361151726138109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65844236909873"/>
          <c:y val="0.17615707018468996"/>
          <c:w val="0.71677697541793028"/>
          <c:h val="0.69183001575724767"/>
        </c:manualLayout>
      </c:layout>
      <c:pie3DChart>
        <c:varyColors val="1"/>
        <c:ser>
          <c:idx val="0"/>
          <c:order val="0"/>
          <c:explosion val="1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0" dirty="0" smtClean="0"/>
                      <a:t>Образование</a:t>
                    </a:r>
                  </a:p>
                  <a:p>
                    <a:r>
                      <a:rPr lang="ru-RU" b="0" dirty="0" smtClean="0"/>
                      <a:t> </a:t>
                    </a:r>
                    <a:r>
                      <a:rPr lang="ru-RU" b="0" dirty="0"/>
                      <a:t>3 </a:t>
                    </a:r>
                    <a:r>
                      <a:rPr lang="ru-RU" b="0" dirty="0" smtClean="0"/>
                      <a:t>265</a:t>
                    </a:r>
                  </a:p>
                  <a:p>
                    <a:r>
                      <a:rPr lang="ru-RU" b="0" dirty="0" smtClean="0"/>
                      <a:t> </a:t>
                    </a:r>
                    <a:r>
                      <a:rPr lang="ru-RU" b="0" dirty="0"/>
                      <a:t>39%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6037230041295691E-2"/>
                  <c:y val="-1.8878261755911833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Социальная политика </a:t>
                    </a:r>
                  </a:p>
                  <a:p>
                    <a:r>
                      <a:rPr lang="ru-RU" b="0" dirty="0" smtClean="0"/>
                      <a:t>751</a:t>
                    </a:r>
                  </a:p>
                  <a:p>
                    <a:r>
                      <a:rPr lang="ru-RU" b="0" dirty="0" smtClean="0"/>
                      <a:t> </a:t>
                    </a:r>
                    <a:r>
                      <a:rPr lang="ru-RU" b="0" dirty="0"/>
                      <a:t>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0272475981009901E-2"/>
                  <c:y val="-1.9559642033794734E-7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Жилищно-коммунальное хозяйство</a:t>
                    </a:r>
                  </a:p>
                  <a:p>
                    <a:r>
                      <a:rPr lang="ru-RU" b="0" dirty="0" smtClean="0"/>
                      <a:t> 903</a:t>
                    </a:r>
                  </a:p>
                  <a:p>
                    <a:r>
                      <a:rPr lang="ru-RU" b="0" dirty="0" smtClean="0"/>
                      <a:t> </a:t>
                    </a:r>
                    <a:r>
                      <a:rPr lang="ru-RU" b="0" dirty="0"/>
                      <a:t>11%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="0" dirty="0" smtClean="0"/>
                      <a:t>Национальная экономика </a:t>
                    </a:r>
                  </a:p>
                  <a:p>
                    <a:r>
                      <a:rPr lang="ru-RU" b="0" dirty="0" smtClean="0"/>
                      <a:t>2 058</a:t>
                    </a:r>
                  </a:p>
                  <a:p>
                    <a:r>
                      <a:rPr lang="ru-RU" b="0" dirty="0" smtClean="0"/>
                      <a:t> </a:t>
                    </a:r>
                    <a:r>
                      <a:rPr lang="ru-RU" b="0" dirty="0"/>
                      <a:t>25%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142462255872701E-2"/>
                  <c:y val="1.8878261755911934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Культура</a:t>
                    </a:r>
                  </a:p>
                  <a:p>
                    <a:r>
                      <a:rPr lang="ru-RU" b="0" dirty="0" smtClean="0"/>
                      <a:t> 327</a:t>
                    </a:r>
                  </a:p>
                  <a:p>
                    <a:r>
                      <a:rPr lang="ru-RU" b="0" dirty="0" smtClean="0"/>
                      <a:t> </a:t>
                    </a:r>
                    <a:r>
                      <a:rPr lang="ru-RU" b="0" dirty="0"/>
                      <a:t>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1089903924039634E-2"/>
                  <c:y val="-2.6968945365588477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</a:t>
                    </a:r>
                    <a:r>
                      <a:rPr lang="ru-RU" dirty="0" smtClean="0"/>
                      <a:t>спорт</a:t>
                    </a:r>
                  </a:p>
                  <a:p>
                    <a:r>
                      <a:rPr lang="ru-RU" dirty="0" smtClean="0"/>
                      <a:t> 399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6309474920483636E-2"/>
                  <c:y val="-1.4904447236692011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err="1" smtClean="0"/>
                      <a:t>Общегосударст</a:t>
                    </a:r>
                    <a:r>
                      <a:rPr lang="ru-RU" b="0" dirty="0" smtClean="0"/>
                      <a:t>-венные расходы</a:t>
                    </a:r>
                  </a:p>
                  <a:p>
                    <a:r>
                      <a:rPr lang="ru-RU" b="0" dirty="0" smtClean="0"/>
                      <a:t> 577</a:t>
                    </a:r>
                  </a:p>
                  <a:p>
                    <a:r>
                      <a:rPr lang="ru-RU" b="0" dirty="0" smtClean="0"/>
                      <a:t> </a:t>
                    </a:r>
                    <a:r>
                      <a:rPr lang="ru-RU" b="0" dirty="0"/>
                      <a:t>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894883336333802E-2"/>
                  <c:y val="2.6968945365588474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Прочие </a:t>
                    </a:r>
                  </a:p>
                  <a:p>
                    <a:r>
                      <a:rPr lang="ru-RU" b="0" dirty="0" smtClean="0"/>
                      <a:t>36</a:t>
                    </a:r>
                  </a:p>
                  <a:p>
                    <a:r>
                      <a:rPr lang="ru-RU" b="0" dirty="0" smtClean="0"/>
                      <a:t> </a:t>
                    </a:r>
                    <a:r>
                      <a:rPr lang="ru-RU" b="0" dirty="0"/>
                      <a:t>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'[Диаграмма в Microsoft PowerPoint]Sheet1'!$B$1:$I$1</c:f>
              <c:strCache>
                <c:ptCount val="8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Жилищно-коммунальное хозяйство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Физическая культура и спорт</c:v>
                </c:pt>
                <c:pt idx="6">
                  <c:v>Общегосударственные расходы</c:v>
                </c:pt>
                <c:pt idx="7">
                  <c:v>Прочие</c:v>
                </c:pt>
              </c:strCache>
            </c:strRef>
          </c:cat>
          <c:val>
            <c:numRef>
              <c:f>'[Диаграмма в Microsoft PowerPoint]Sheet1'!$B$2:$I$2</c:f>
              <c:numCache>
                <c:formatCode>#,##0</c:formatCode>
                <c:ptCount val="8"/>
                <c:pt idx="0">
                  <c:v>3265</c:v>
                </c:pt>
                <c:pt idx="1">
                  <c:v>751</c:v>
                </c:pt>
                <c:pt idx="2">
                  <c:v>903</c:v>
                </c:pt>
                <c:pt idx="3">
                  <c:v>2058</c:v>
                </c:pt>
                <c:pt idx="4">
                  <c:v>327</c:v>
                </c:pt>
                <c:pt idx="5">
                  <c:v>399</c:v>
                </c:pt>
                <c:pt idx="6">
                  <c:v>577</c:v>
                </c:pt>
                <c:pt idx="7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745182306997928E-2"/>
          <c:y val="8.3190179326232891E-2"/>
          <c:w val="0.84605275422897286"/>
          <c:h val="0.60456800278657297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478049618414272E-2"/>
          <c:y val="0.28957852565364756"/>
          <c:w val="0.95"/>
          <c:h val="0.65124489647127448"/>
        </c:manualLayout>
      </c:layout>
      <c:pie3DChart>
        <c:varyColors val="1"/>
        <c:ser>
          <c:idx val="0"/>
          <c:order val="0"/>
          <c:explosion val="22"/>
          <c:dPt>
            <c:idx val="2"/>
            <c:bubble3D val="0"/>
            <c:explosion val="15"/>
          </c:dPt>
          <c:dPt>
            <c:idx val="3"/>
            <c:bubble3D val="0"/>
            <c:explosion val="19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30698496833070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>
                        <a:solidFill>
                          <a:schemeClr val="tx1"/>
                        </a:solidFill>
                      </a:rPr>
                      <a:t>Физическая культура и </a:t>
                    </a:r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спорт</a:t>
                    </a:r>
                  </a:p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 399</a:t>
                    </a:r>
                  </a:p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400" b="0" dirty="0">
                        <a:solidFill>
                          <a:schemeClr val="tx1"/>
                        </a:solidFill>
                      </a:rPr>
                      <a:t>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6296069080786019E-2"/>
                  <c:y val="-0.14089651904300593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>
                        <a:solidFill>
                          <a:schemeClr val="tx1"/>
                        </a:solidFill>
                      </a:rPr>
                      <a:t>Социальная </a:t>
                    </a:r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политика </a:t>
                    </a:r>
                  </a:p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751</a:t>
                    </a:r>
                  </a:p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400" b="0" dirty="0">
                        <a:solidFill>
                          <a:schemeClr val="tx1"/>
                        </a:solidFill>
                      </a:rPr>
                      <a:t>16%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6399093137455468E-2"/>
                  <c:y val="0.18375870633051625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Культура </a:t>
                    </a:r>
                  </a:p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327</a:t>
                    </a:r>
                  </a:p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400" b="0" dirty="0">
                        <a:solidFill>
                          <a:schemeClr val="tx1"/>
                        </a:solidFill>
                      </a:rPr>
                      <a:t>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8019687315103377E-2"/>
                  <c:y val="-1.756296255457454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Образование</a:t>
                    </a:r>
                  </a:p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 3 265</a:t>
                    </a:r>
                  </a:p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400" b="0" dirty="0">
                        <a:solidFill>
                          <a:schemeClr val="tx1"/>
                        </a:solidFill>
                      </a:rPr>
                      <a:t>69%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'[Диаграмма в Microsoft PowerPoint]Sheet1'!$A$1:$D$1</c:f>
              <c:strCache>
                <c:ptCount val="4"/>
                <c:pt idx="0">
                  <c:v>Физическая культура и спорт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Образование</c:v>
                </c:pt>
              </c:strCache>
            </c:strRef>
          </c:cat>
          <c:val>
            <c:numRef>
              <c:f>'[Диаграмма в Microsoft PowerPoint]Sheet1'!$A$2:$D$2</c:f>
              <c:numCache>
                <c:formatCode>General</c:formatCode>
                <c:ptCount val="4"/>
                <c:pt idx="0">
                  <c:v>398.9</c:v>
                </c:pt>
                <c:pt idx="1">
                  <c:v>750.8</c:v>
                </c:pt>
                <c:pt idx="2">
                  <c:v>327.39999999999998</c:v>
                </c:pt>
                <c:pt idx="3">
                  <c:v>3264.9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337594434739861E-2"/>
          <c:y val="0.11175640253178844"/>
          <c:w val="0.8409389279652395"/>
          <c:h val="0.8208181208380367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Коммунальное </a:t>
                    </a:r>
                    <a:r>
                      <a:rPr lang="ru-RU" smtClean="0"/>
                      <a:t>хозяйство</a:t>
                    </a:r>
                  </a:p>
                  <a:p>
                    <a:r>
                      <a:rPr lang="ru-RU" smtClean="0"/>
                      <a:t> 69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Благоустройство 572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20%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2190829887087314E-7"/>
                  <c:y val="2.4628292167563144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Жилищное </a:t>
                    </a:r>
                    <a:r>
                      <a:rPr lang="ru-RU" smtClean="0"/>
                      <a:t>хозяйство</a:t>
                    </a:r>
                  </a:p>
                  <a:p>
                    <a:r>
                      <a:rPr lang="ru-RU" smtClean="0"/>
                      <a:t> 171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0.1379184361383536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вопросы в области городского хозяйства </a:t>
                    </a:r>
                    <a:endParaRPr lang="ru-RU" dirty="0" smtClean="0"/>
                  </a:p>
                  <a:p>
                    <a:r>
                      <a:rPr lang="ru-RU" dirty="0" smtClean="0"/>
                      <a:t> 90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682073938045466E-2"/>
                  <c:y val="2.2165462950806739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 Дорожное хозяйство</a:t>
                    </a:r>
                  </a:p>
                  <a:p>
                    <a:r>
                      <a:rPr lang="ru-RU" b="0" dirty="0" smtClean="0"/>
                      <a:t> 1 829</a:t>
                    </a:r>
                  </a:p>
                  <a:p>
                    <a:r>
                      <a:rPr lang="ru-RU" b="0" dirty="0" smtClean="0"/>
                      <a:t> </a:t>
                    </a:r>
                    <a:r>
                      <a:rPr lang="ru-RU" b="0" dirty="0"/>
                      <a:t>62%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7411769783004734E-3"/>
                  <c:y val="2.216546295080682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Водное </a:t>
                    </a:r>
                    <a:r>
                      <a:rPr lang="ru-RU" smtClean="0"/>
                      <a:t>хозяйство 197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'[Диаграмма в Microsoft PowerPoint]Sheet1'!$B$1:$G$1</c:f>
              <c:strCache>
                <c:ptCount val="6"/>
                <c:pt idx="0">
                  <c:v>Коммунальное хозяйство</c:v>
                </c:pt>
                <c:pt idx="1">
                  <c:v>Благоустройство</c:v>
                </c:pt>
                <c:pt idx="2">
                  <c:v>Жилищное хозяйство</c:v>
                </c:pt>
                <c:pt idx="3">
                  <c:v>Другие вопросы в области городского хозяйства </c:v>
                </c:pt>
                <c:pt idx="4">
                  <c:v>Дорожное хозяйство</c:v>
                </c:pt>
                <c:pt idx="5">
                  <c:v>Водное хозяйство</c:v>
                </c:pt>
              </c:strCache>
            </c:strRef>
          </c:cat>
          <c:val>
            <c:numRef>
              <c:f>'[Диаграмма в Microsoft PowerPoint]Sheet1'!$B$2:$G$2</c:f>
              <c:numCache>
                <c:formatCode>General</c:formatCode>
                <c:ptCount val="6"/>
                <c:pt idx="0">
                  <c:v>69</c:v>
                </c:pt>
                <c:pt idx="1">
                  <c:v>572</c:v>
                </c:pt>
                <c:pt idx="2">
                  <c:v>171</c:v>
                </c:pt>
                <c:pt idx="3">
                  <c:v>90</c:v>
                </c:pt>
                <c:pt idx="4">
                  <c:v>1829</c:v>
                </c:pt>
                <c:pt idx="5">
                  <c:v>197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'[Диаграмма в Microsoft PowerPoint]Sheet1'!$B$1:$G$1</c:f>
              <c:strCache>
                <c:ptCount val="6"/>
                <c:pt idx="0">
                  <c:v>Коммунальное хозяйство</c:v>
                </c:pt>
                <c:pt idx="1">
                  <c:v>Благоустройство</c:v>
                </c:pt>
                <c:pt idx="2">
                  <c:v>Жилищное хозяйство</c:v>
                </c:pt>
                <c:pt idx="3">
                  <c:v>Другие вопросы в области городского хозяйства </c:v>
                </c:pt>
                <c:pt idx="4">
                  <c:v>Дорожное хозяйство</c:v>
                </c:pt>
                <c:pt idx="5">
                  <c:v>Водное хозяйство</c:v>
                </c:pt>
              </c:strCache>
            </c:strRef>
          </c:cat>
          <c:val>
            <c:numRef>
              <c:f>'[Диаграмма в Microsoft PowerPoint]Sheet1'!$B$3:$G$3</c:f>
              <c:numCache>
                <c:formatCode>General</c:formatCode>
                <c:ptCount val="6"/>
                <c:pt idx="0">
                  <c:v>2.3565573770491802E-2</c:v>
                </c:pt>
                <c:pt idx="1">
                  <c:v>0.1953551912568306</c:v>
                </c:pt>
                <c:pt idx="2">
                  <c:v>5.8401639344262297E-2</c:v>
                </c:pt>
                <c:pt idx="3">
                  <c:v>3.0737704918032786E-2</c:v>
                </c:pt>
                <c:pt idx="4">
                  <c:v>0.62465846994535523</c:v>
                </c:pt>
                <c:pt idx="5">
                  <c:v>6.7281420765027328E-2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37841067516431E-2"/>
          <c:y val="1.4460107747057334E-2"/>
          <c:w val="0.97462158932483567"/>
          <c:h val="0.7146623693858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2022 год - 8 191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metal">
                <a:bevelT w="228600" h="88900"/>
                <a:bevelB w="139700"/>
              </a:sp3d>
            </c:spPr>
          </c:dPt>
          <c:dLbls>
            <c:dLbl>
              <c:idx val="0"/>
              <c:layout>
                <c:manualLayout>
                  <c:x val="-1.6975308641975315E-2"/>
                  <c:y val="1.41095459966570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64197530864196E-3"/>
                  <c:y val="1.17579549972141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888E-2"/>
                  <c:y val="2.3515909994428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728395061728964E-3"/>
                  <c:y val="7.05477299832860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802469135802469E-2"/>
                  <c:y val="2.35159099944275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716049382716049E-3"/>
                  <c:y val="7.0547729983285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864197530863064E-3"/>
                  <c:y val="9.40636399777127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Жилищно-коммунальное хозяйство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Физическая культура и спорт</c:v>
                </c:pt>
                <c:pt idx="6">
                  <c:v>Обслуживание муниципального долга</c:v>
                </c:pt>
                <c:pt idx="7">
                  <c:v>Общегосударственные расходы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3019</c:v>
                </c:pt>
                <c:pt idx="1">
                  <c:v>1736</c:v>
                </c:pt>
                <c:pt idx="2" formatCode="General">
                  <c:v>738</c:v>
                </c:pt>
                <c:pt idx="3">
                  <c:v>1781</c:v>
                </c:pt>
                <c:pt idx="4" formatCode="General">
                  <c:v>227</c:v>
                </c:pt>
                <c:pt idx="5" formatCode="General">
                  <c:v>268</c:v>
                </c:pt>
                <c:pt idx="6" formatCode="General">
                  <c:v>29</c:v>
                </c:pt>
                <c:pt idx="7" formatCode="General">
                  <c:v>366</c:v>
                </c:pt>
                <c:pt idx="8" formatCode="General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2023 год - 8 316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dLbl>
              <c:idx val="1"/>
              <c:layout>
                <c:manualLayout>
                  <c:x val="4.6296296296296016E-3"/>
                  <c:y val="-9.40636399777135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7283950617283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7160493827161626E-3"/>
                  <c:y val="-8.62240072458146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Жилищно-коммунальное хозяйство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Физическая культура и спорт</c:v>
                </c:pt>
                <c:pt idx="6">
                  <c:v>Обслуживание муниципального долга</c:v>
                </c:pt>
                <c:pt idx="7">
                  <c:v>Общегосударственные расходы</c:v>
                </c:pt>
                <c:pt idx="8">
                  <c:v>Прочие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 formatCode="#,##0">
                  <c:v>3265</c:v>
                </c:pt>
                <c:pt idx="1">
                  <c:v>751</c:v>
                </c:pt>
                <c:pt idx="2">
                  <c:v>903</c:v>
                </c:pt>
                <c:pt idx="3" formatCode="#,##0">
                  <c:v>2058</c:v>
                </c:pt>
                <c:pt idx="4">
                  <c:v>327</c:v>
                </c:pt>
                <c:pt idx="5">
                  <c:v>399</c:v>
                </c:pt>
                <c:pt idx="6">
                  <c:v>0</c:v>
                </c:pt>
                <c:pt idx="7">
                  <c:v>577</c:v>
                </c:pt>
                <c:pt idx="8">
                  <c:v>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04084992"/>
        <c:axId val="95537408"/>
      </c:barChart>
      <c:catAx>
        <c:axId val="104084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95537408"/>
        <c:crosses val="autoZero"/>
        <c:auto val="1"/>
        <c:lblAlgn val="ctr"/>
        <c:lblOffset val="100"/>
        <c:noMultiLvlLbl val="0"/>
      </c:catAx>
      <c:valAx>
        <c:axId val="9553740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0408499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B w="6350"/>
        </a:sp3d>
      </c:spPr>
    </c:plotArea>
    <c:legend>
      <c:legendPos val="b"/>
      <c:layout>
        <c:manualLayout>
          <c:xMode val="edge"/>
          <c:yMode val="edge"/>
          <c:x val="7.8016378827970145E-3"/>
          <c:y val="0.92723827254488067"/>
          <c:w val="0.58842883697992243"/>
          <c:h val="6.05195831055036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99596-BB22-4888-B8E0-8B05A3AB9D1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901C09E-2EFA-483F-96B8-B08F6FB14F4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Проведено </a:t>
          </a:r>
          <a:r>
            <a:rPr lang="ru-RU" sz="14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межведомственных комиссий по обеспечению поступлений доходов  в бюджет, на которые были приглашены </a:t>
          </a:r>
          <a:r>
            <a:rPr lang="ru-RU" sz="14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35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организаций. В результате проведенной работы комиссии организации перечислили просроченной задолженности по налогам </a:t>
          </a:r>
          <a:r>
            <a:rPr lang="ru-RU" sz="14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50,5 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 руб., в том числе в бюджет города, </a:t>
          </a:r>
          <a:r>
            <a:rPr lang="ru-RU" sz="14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17,8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млн руб.</a:t>
          </a:r>
        </a:p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Ежемесячно предоставлялась информация о начисленных и уплаченных суммах налоговых платежей, зачисляемых в местный бюджет (Дашборд) и сведения о налогоплательщиках, имеющих недоимку по платежам в бюджет.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48EDF4-F4DA-40F5-8386-85D2C8DFBB90}" type="parTrans" cxnId="{58748BDA-5601-4BF6-BADC-C922FD139CF0}">
      <dgm:prSet/>
      <dgm:spPr/>
      <dgm:t>
        <a:bodyPr/>
        <a:lstStyle/>
        <a:p>
          <a:endParaRPr lang="ru-RU"/>
        </a:p>
      </dgm:t>
    </dgm:pt>
    <dgm:pt modelId="{B98D0F05-C223-4A67-8A6E-D642B970A9F3}" type="sibTrans" cxnId="{58748BDA-5601-4BF6-BADC-C922FD139CF0}">
      <dgm:prSet/>
      <dgm:spPr/>
      <dgm:t>
        <a:bodyPr/>
        <a:lstStyle/>
        <a:p>
          <a:endParaRPr lang="ru-RU"/>
        </a:p>
      </dgm:t>
    </dgm:pt>
    <dgm:pt modelId="{515D4BEC-02F8-4619-8C0D-A3BF134C9F5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целях привлечения граждан к уплате имущественных налогов проводилась информационная  кампания.</a:t>
          </a:r>
        </a:p>
      </dgm:t>
    </dgm:pt>
    <dgm:pt modelId="{A555FDC9-FDC8-4EBA-8758-1AEC7328475E}" type="parTrans" cxnId="{BC3B0AD1-8F17-461A-95B6-98F7BFF209DF}">
      <dgm:prSet/>
      <dgm:spPr/>
      <dgm:t>
        <a:bodyPr/>
        <a:lstStyle/>
        <a:p>
          <a:endParaRPr lang="ru-RU"/>
        </a:p>
      </dgm:t>
    </dgm:pt>
    <dgm:pt modelId="{9A2E03E2-4FB1-436F-8715-3BED7CD9E0EB}" type="sibTrans" cxnId="{BC3B0AD1-8F17-461A-95B6-98F7BFF209DF}">
      <dgm:prSet/>
      <dgm:spPr/>
      <dgm:t>
        <a:bodyPr/>
        <a:lstStyle/>
        <a:p>
          <a:endParaRPr lang="ru-RU"/>
        </a:p>
      </dgm:t>
    </dgm:pt>
    <dgm:pt modelId="{F07804FF-0371-4412-B764-BE4293E0C8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Введение института единого налогового платежа обеспечило улучшение администрирования и увеличение собираемости налоговых доходов. </a:t>
          </a:r>
        </a:p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доходы увеличились к аналогичному периоду прошлого года на </a:t>
          </a:r>
          <a:r>
            <a:rPr lang="ru-RU" sz="14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10%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21B212-9EE0-4AAE-BB5C-35FEB48647C6}" type="parTrans" cxnId="{2F10829D-64F9-4F62-A494-D1C4EB1E2642}">
      <dgm:prSet/>
      <dgm:spPr/>
      <dgm:t>
        <a:bodyPr/>
        <a:lstStyle/>
        <a:p>
          <a:endParaRPr lang="ru-RU"/>
        </a:p>
      </dgm:t>
    </dgm:pt>
    <dgm:pt modelId="{F02E8FFD-530A-47C8-A71F-4195687FB777}" type="sibTrans" cxnId="{2F10829D-64F9-4F62-A494-D1C4EB1E2642}">
      <dgm:prSet/>
      <dgm:spPr/>
      <dgm:t>
        <a:bodyPr/>
        <a:lstStyle/>
        <a:p>
          <a:endParaRPr lang="ru-RU"/>
        </a:p>
      </dgm:t>
    </dgm:pt>
    <dgm:pt modelId="{5ADD34B2-7CCF-4051-8D9E-0A51140907C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Проводилась работа с администраторами доходов в части формирования проекта бюджета, внесению изменений, составлению и ведению кассового плана,</a:t>
          </a:r>
        </a:p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работе с должниками.</a:t>
          </a:r>
        </a:p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Проведено </a:t>
          </a:r>
          <a:r>
            <a:rPr lang="ru-RU" sz="14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12 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совещаний с главными администраторами доходов бюджета по вопросу обеспечения своевременного поступления неналоговых доходов. </a:t>
          </a:r>
        </a:p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Неналоговые доходы увеличились к аналогичному периоду прошлого года на </a:t>
          </a:r>
          <a:r>
            <a:rPr lang="ru-RU" sz="14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82CCF1-3A4F-4FA3-8E77-162276D7C73E}" type="parTrans" cxnId="{D95ADF7C-00DD-47C9-86A2-D080316E0491}">
      <dgm:prSet/>
      <dgm:spPr/>
      <dgm:t>
        <a:bodyPr/>
        <a:lstStyle/>
        <a:p>
          <a:endParaRPr lang="ru-RU"/>
        </a:p>
      </dgm:t>
    </dgm:pt>
    <dgm:pt modelId="{E11973F1-93DF-4689-A0B9-56AB996B8056}" type="sibTrans" cxnId="{D95ADF7C-00DD-47C9-86A2-D080316E0491}">
      <dgm:prSet/>
      <dgm:spPr/>
      <dgm:t>
        <a:bodyPr/>
        <a:lstStyle/>
        <a:p>
          <a:endParaRPr lang="ru-RU"/>
        </a:p>
      </dgm:t>
    </dgm:pt>
    <dgm:pt modelId="{7368C073-3B80-4C0A-815E-73881FBF0394}" type="pres">
      <dgm:prSet presAssocID="{56C99596-BB22-4888-B8E0-8B05A3AB9D13}" presName="linearFlow" presStyleCnt="0">
        <dgm:presLayoutVars>
          <dgm:dir/>
          <dgm:resizeHandles val="exact"/>
        </dgm:presLayoutVars>
      </dgm:prSet>
      <dgm:spPr/>
    </dgm:pt>
    <dgm:pt modelId="{8E6925E6-54A9-4B19-9553-D5A462FF84FE}" type="pres">
      <dgm:prSet presAssocID="{F07804FF-0371-4412-B764-BE4293E0C8B9}" presName="composite" presStyleCnt="0"/>
      <dgm:spPr/>
    </dgm:pt>
    <dgm:pt modelId="{7413AC41-22E0-45E8-8FC9-C758070E196F}" type="pres">
      <dgm:prSet presAssocID="{F07804FF-0371-4412-B764-BE4293E0C8B9}" presName="imgShp" presStyleLbl="fgImgPlace1" presStyleIdx="0" presStyleCnt="4" custScaleX="116077" custScaleY="109961" custLinFactX="-23284" custLinFactNeighborX="-100000" custLinFactNeighborY="-5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EA1FB6-545E-477B-9438-E358BAB0F071}" type="pres">
      <dgm:prSet presAssocID="{F07804FF-0371-4412-B764-BE4293E0C8B9}" presName="txShp" presStyleLbl="node1" presStyleIdx="0" presStyleCnt="4" custScaleX="136839" custScaleY="90148" custLinFactNeighborX="7894" custLinFactNeighborY="3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B80F2-7450-44E8-8179-2C1F594BE818}" type="pres">
      <dgm:prSet presAssocID="{F02E8FFD-530A-47C8-A71F-4195687FB777}" presName="spacing" presStyleCnt="0"/>
      <dgm:spPr/>
    </dgm:pt>
    <dgm:pt modelId="{2B264CB0-E0CB-4CC0-8258-804F429B95C9}" type="pres">
      <dgm:prSet presAssocID="{5ADD34B2-7CCF-4051-8D9E-0A51140907C9}" presName="composite" presStyleCnt="0"/>
      <dgm:spPr/>
    </dgm:pt>
    <dgm:pt modelId="{0BE9C7DF-5040-4948-B4B0-F51B5F719976}" type="pres">
      <dgm:prSet presAssocID="{5ADD34B2-7CCF-4051-8D9E-0A51140907C9}" presName="imgShp" presStyleLbl="fgImgPlace1" presStyleIdx="1" presStyleCnt="4" custScaleX="126210" custScaleY="126059" custLinFactX="-18218" custLinFactNeighborX="-100000" custLinFactNeighborY="17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F22021-1B84-4258-BB52-51D5B497BA27}" type="pres">
      <dgm:prSet presAssocID="{5ADD34B2-7CCF-4051-8D9E-0A51140907C9}" presName="txShp" presStyleLbl="node1" presStyleIdx="1" presStyleCnt="4" custScaleX="143154" custScaleY="203157" custLinFactNeighborX="3422" custLinFactNeighborY="-1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94D46-83F9-41DD-B2F2-7A52187BD516}" type="pres">
      <dgm:prSet presAssocID="{E11973F1-93DF-4689-A0B9-56AB996B8056}" presName="spacing" presStyleCnt="0"/>
      <dgm:spPr/>
    </dgm:pt>
    <dgm:pt modelId="{BD609581-75C3-4A85-AC1D-CC69F3DAF085}" type="pres">
      <dgm:prSet presAssocID="{4901C09E-2EFA-483F-96B8-B08F6FB14F40}" presName="composite" presStyleCnt="0"/>
      <dgm:spPr/>
    </dgm:pt>
    <dgm:pt modelId="{2F68F23F-2EF7-4F99-A86B-ADBA4C9C81E5}" type="pres">
      <dgm:prSet presAssocID="{4901C09E-2EFA-483F-96B8-B08F6FB14F40}" presName="imgShp" presStyleLbl="fgImgPlace1" presStyleIdx="2" presStyleCnt="4" custScaleX="116527" custScaleY="115310" custLinFactX="-12985" custLinFactNeighborX="-100000" custLinFactNeighborY="-3336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AA218F-B28C-4C3A-9389-3AF93963EC2A}" type="pres">
      <dgm:prSet presAssocID="{4901C09E-2EFA-483F-96B8-B08F6FB14F40}" presName="txShp" presStyleLbl="node1" presStyleIdx="2" presStyleCnt="4" custScaleX="139086" custScaleY="206660" custLinFactNeighborX="5456" custLinFactNeighborY="-21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D1843-2CB3-45AD-80CD-889BD1C531CB}" type="pres">
      <dgm:prSet presAssocID="{B98D0F05-C223-4A67-8A6E-D642B970A9F3}" presName="spacing" presStyleCnt="0"/>
      <dgm:spPr/>
    </dgm:pt>
    <dgm:pt modelId="{6E74C47C-CA12-4D4F-BF64-6806EBCFCC2C}" type="pres">
      <dgm:prSet presAssocID="{515D4BEC-02F8-4619-8C0D-A3BF134C9F50}" presName="composite" presStyleCnt="0"/>
      <dgm:spPr/>
    </dgm:pt>
    <dgm:pt modelId="{36302225-7BF7-4D2A-840D-CE54175FCDD1}" type="pres">
      <dgm:prSet presAssocID="{515D4BEC-02F8-4619-8C0D-A3BF134C9F50}" presName="imgShp" presStyleLbl="fgImgPlace1" presStyleIdx="3" presStyleCnt="4" custScaleX="121739" custScaleY="121739" custLinFactX="-10379" custLinFactNeighborX="-100000" custLinFactNeighborY="-5199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36D62C1-29B9-432F-B7F3-1AAFF67A4CCE}" type="pres">
      <dgm:prSet presAssocID="{515D4BEC-02F8-4619-8C0D-A3BF134C9F50}" presName="txShp" presStyleLbl="node1" presStyleIdx="3" presStyleCnt="4" custScaleX="136176" custScaleY="128195" custLinFactNeighborX="7563" custLinFactNeighborY="-3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48BDA-5601-4BF6-BADC-C922FD139CF0}" srcId="{56C99596-BB22-4888-B8E0-8B05A3AB9D13}" destId="{4901C09E-2EFA-483F-96B8-B08F6FB14F40}" srcOrd="2" destOrd="0" parTransId="{2548EDF4-F4DA-40F5-8386-85D2C8DFBB90}" sibTransId="{B98D0F05-C223-4A67-8A6E-D642B970A9F3}"/>
    <dgm:cxn modelId="{A1FF6F1C-6058-4C42-A303-D5D98EB7F869}" type="presOf" srcId="{F07804FF-0371-4412-B764-BE4293E0C8B9}" destId="{5AEA1FB6-545E-477B-9438-E358BAB0F071}" srcOrd="0" destOrd="0" presId="urn:microsoft.com/office/officeart/2005/8/layout/vList3"/>
    <dgm:cxn modelId="{2F10829D-64F9-4F62-A494-D1C4EB1E2642}" srcId="{56C99596-BB22-4888-B8E0-8B05A3AB9D13}" destId="{F07804FF-0371-4412-B764-BE4293E0C8B9}" srcOrd="0" destOrd="0" parTransId="{CB21B212-9EE0-4AAE-BB5C-35FEB48647C6}" sibTransId="{F02E8FFD-530A-47C8-A71F-4195687FB777}"/>
    <dgm:cxn modelId="{ABD25A7A-38B6-4849-986C-8E455B50D0CD}" type="presOf" srcId="{5ADD34B2-7CCF-4051-8D9E-0A51140907C9}" destId="{B2F22021-1B84-4258-BB52-51D5B497BA27}" srcOrd="0" destOrd="0" presId="urn:microsoft.com/office/officeart/2005/8/layout/vList3"/>
    <dgm:cxn modelId="{80E7D821-7C82-43B4-8A8D-A16229608297}" type="presOf" srcId="{56C99596-BB22-4888-B8E0-8B05A3AB9D13}" destId="{7368C073-3B80-4C0A-815E-73881FBF0394}" srcOrd="0" destOrd="0" presId="urn:microsoft.com/office/officeart/2005/8/layout/vList3"/>
    <dgm:cxn modelId="{AD06629A-CBF4-4F5C-9A13-E3AF24D114E7}" type="presOf" srcId="{515D4BEC-02F8-4619-8C0D-A3BF134C9F50}" destId="{436D62C1-29B9-432F-B7F3-1AAFF67A4CCE}" srcOrd="0" destOrd="0" presId="urn:microsoft.com/office/officeart/2005/8/layout/vList3"/>
    <dgm:cxn modelId="{D95ADF7C-00DD-47C9-86A2-D080316E0491}" srcId="{56C99596-BB22-4888-B8E0-8B05A3AB9D13}" destId="{5ADD34B2-7CCF-4051-8D9E-0A51140907C9}" srcOrd="1" destOrd="0" parTransId="{8582CCF1-3A4F-4FA3-8E77-162276D7C73E}" sibTransId="{E11973F1-93DF-4689-A0B9-56AB996B8056}"/>
    <dgm:cxn modelId="{FA03B35F-FF71-44F1-BAE2-F3CF7D07E216}" type="presOf" srcId="{4901C09E-2EFA-483F-96B8-B08F6FB14F40}" destId="{00AA218F-B28C-4C3A-9389-3AF93963EC2A}" srcOrd="0" destOrd="0" presId="urn:microsoft.com/office/officeart/2005/8/layout/vList3"/>
    <dgm:cxn modelId="{BC3B0AD1-8F17-461A-95B6-98F7BFF209DF}" srcId="{56C99596-BB22-4888-B8E0-8B05A3AB9D13}" destId="{515D4BEC-02F8-4619-8C0D-A3BF134C9F50}" srcOrd="3" destOrd="0" parTransId="{A555FDC9-FDC8-4EBA-8758-1AEC7328475E}" sibTransId="{9A2E03E2-4FB1-436F-8715-3BED7CD9E0EB}"/>
    <dgm:cxn modelId="{EA0C3C67-E517-4F8B-A534-670444CF8CC9}" type="presParOf" srcId="{7368C073-3B80-4C0A-815E-73881FBF0394}" destId="{8E6925E6-54A9-4B19-9553-D5A462FF84FE}" srcOrd="0" destOrd="0" presId="urn:microsoft.com/office/officeart/2005/8/layout/vList3"/>
    <dgm:cxn modelId="{B4051E1C-6BDB-4CD0-A698-198E8A1CED1C}" type="presParOf" srcId="{8E6925E6-54A9-4B19-9553-D5A462FF84FE}" destId="{7413AC41-22E0-45E8-8FC9-C758070E196F}" srcOrd="0" destOrd="0" presId="urn:microsoft.com/office/officeart/2005/8/layout/vList3"/>
    <dgm:cxn modelId="{1D5EB3D9-F914-4432-9EE0-193B49A98685}" type="presParOf" srcId="{8E6925E6-54A9-4B19-9553-D5A462FF84FE}" destId="{5AEA1FB6-545E-477B-9438-E358BAB0F071}" srcOrd="1" destOrd="0" presId="urn:microsoft.com/office/officeart/2005/8/layout/vList3"/>
    <dgm:cxn modelId="{9D5E1888-22CB-4A5D-8959-80A2456B41A9}" type="presParOf" srcId="{7368C073-3B80-4C0A-815E-73881FBF0394}" destId="{1C1B80F2-7450-44E8-8179-2C1F594BE818}" srcOrd="1" destOrd="0" presId="urn:microsoft.com/office/officeart/2005/8/layout/vList3"/>
    <dgm:cxn modelId="{DF25871E-1E1B-4367-969C-E182DC789AF9}" type="presParOf" srcId="{7368C073-3B80-4C0A-815E-73881FBF0394}" destId="{2B264CB0-E0CB-4CC0-8258-804F429B95C9}" srcOrd="2" destOrd="0" presId="urn:microsoft.com/office/officeart/2005/8/layout/vList3"/>
    <dgm:cxn modelId="{010C6D2C-CB13-4CE8-AE80-09919D71E547}" type="presParOf" srcId="{2B264CB0-E0CB-4CC0-8258-804F429B95C9}" destId="{0BE9C7DF-5040-4948-B4B0-F51B5F719976}" srcOrd="0" destOrd="0" presId="urn:microsoft.com/office/officeart/2005/8/layout/vList3"/>
    <dgm:cxn modelId="{7A476420-24AF-4291-8277-F41449231530}" type="presParOf" srcId="{2B264CB0-E0CB-4CC0-8258-804F429B95C9}" destId="{B2F22021-1B84-4258-BB52-51D5B497BA27}" srcOrd="1" destOrd="0" presId="urn:microsoft.com/office/officeart/2005/8/layout/vList3"/>
    <dgm:cxn modelId="{6E22D067-C99B-4DFE-B0B3-FBBC6E79D594}" type="presParOf" srcId="{7368C073-3B80-4C0A-815E-73881FBF0394}" destId="{9DC94D46-83F9-41DD-B2F2-7A52187BD516}" srcOrd="3" destOrd="0" presId="urn:microsoft.com/office/officeart/2005/8/layout/vList3"/>
    <dgm:cxn modelId="{DD94E24A-B2A3-4B3B-A03E-060F134DE652}" type="presParOf" srcId="{7368C073-3B80-4C0A-815E-73881FBF0394}" destId="{BD609581-75C3-4A85-AC1D-CC69F3DAF085}" srcOrd="4" destOrd="0" presId="urn:microsoft.com/office/officeart/2005/8/layout/vList3"/>
    <dgm:cxn modelId="{9B082316-4152-4145-B0D7-D76F5E86A813}" type="presParOf" srcId="{BD609581-75C3-4A85-AC1D-CC69F3DAF085}" destId="{2F68F23F-2EF7-4F99-A86B-ADBA4C9C81E5}" srcOrd="0" destOrd="0" presId="urn:microsoft.com/office/officeart/2005/8/layout/vList3"/>
    <dgm:cxn modelId="{3F2E1F51-E778-4CBE-980A-34F50DDC5945}" type="presParOf" srcId="{BD609581-75C3-4A85-AC1D-CC69F3DAF085}" destId="{00AA218F-B28C-4C3A-9389-3AF93963EC2A}" srcOrd="1" destOrd="0" presId="urn:microsoft.com/office/officeart/2005/8/layout/vList3"/>
    <dgm:cxn modelId="{B6C9F69B-18F7-4D5F-B8EC-B25161EFAEAF}" type="presParOf" srcId="{7368C073-3B80-4C0A-815E-73881FBF0394}" destId="{53CD1843-2CB3-45AD-80CD-889BD1C531CB}" srcOrd="5" destOrd="0" presId="urn:microsoft.com/office/officeart/2005/8/layout/vList3"/>
    <dgm:cxn modelId="{BBD9B5BD-67E7-4B1D-9401-7A478DA2D6F9}" type="presParOf" srcId="{7368C073-3B80-4C0A-815E-73881FBF0394}" destId="{6E74C47C-CA12-4D4F-BF64-6806EBCFCC2C}" srcOrd="6" destOrd="0" presId="urn:microsoft.com/office/officeart/2005/8/layout/vList3"/>
    <dgm:cxn modelId="{9D60A9EC-653E-46EA-92DD-69CC3127681D}" type="presParOf" srcId="{6E74C47C-CA12-4D4F-BF64-6806EBCFCC2C}" destId="{36302225-7BF7-4D2A-840D-CE54175FCDD1}" srcOrd="0" destOrd="0" presId="urn:microsoft.com/office/officeart/2005/8/layout/vList3"/>
    <dgm:cxn modelId="{1CA0089A-BDB6-471E-8A99-AC3C966241FC}" type="presParOf" srcId="{6E74C47C-CA12-4D4F-BF64-6806EBCFCC2C}" destId="{436D62C1-29B9-432F-B7F3-1AAFF67A4C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A1FB6-545E-477B-9438-E358BAB0F071}">
      <dsp:nvSpPr>
        <dsp:cNvPr id="0" name=""/>
        <dsp:cNvSpPr/>
      </dsp:nvSpPr>
      <dsp:spPr>
        <a:xfrm rot="10800000">
          <a:off x="740833" y="106407"/>
          <a:ext cx="7488766" cy="673507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945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Введение института единого налогового платежа обеспечило улучшение администрирования и увеличение собираемости налоговых доходов.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доходы увеличились к аналогичному периоду прошлого года на </a:t>
          </a:r>
          <a:r>
            <a:rPr lang="ru-RU" sz="14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10%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909210" y="106407"/>
        <a:ext cx="7320389" cy="673507"/>
      </dsp:txXfrm>
    </dsp:sp>
    <dsp:sp modelId="{7413AC41-22E0-45E8-8FC9-C758070E196F}">
      <dsp:nvSpPr>
        <dsp:cNvPr id="0" name=""/>
        <dsp:cNvSpPr/>
      </dsp:nvSpPr>
      <dsp:spPr>
        <a:xfrm>
          <a:off x="23773" y="0"/>
          <a:ext cx="867226" cy="8215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22021-1B84-4258-BB52-51D5B497BA27}">
      <dsp:nvSpPr>
        <dsp:cNvPr id="0" name=""/>
        <dsp:cNvSpPr/>
      </dsp:nvSpPr>
      <dsp:spPr>
        <a:xfrm rot="10800000">
          <a:off x="384892" y="959851"/>
          <a:ext cx="7834366" cy="1517813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945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Проводилась работа с администраторами доходов в части формирования проекта бюджета, внесению изменений, составлению и ведению кассового плана,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работе с должниками.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Проведено </a:t>
          </a:r>
          <a:r>
            <a:rPr lang="ru-RU" sz="14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12 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совещаний с главными администраторами доходов бюджета по вопросу обеспечения своевременного поступления неналоговых доходов.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Неналоговые доходы увеличились к аналогичному периоду прошлого года на </a:t>
          </a:r>
          <a:r>
            <a:rPr lang="ru-RU" sz="14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5%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64345" y="959851"/>
        <a:ext cx="7454913" cy="1517813"/>
      </dsp:txXfrm>
    </dsp:sp>
    <dsp:sp modelId="{0BE9C7DF-5040-4948-B4B0-F51B5F719976}">
      <dsp:nvSpPr>
        <dsp:cNvPr id="0" name=""/>
        <dsp:cNvSpPr/>
      </dsp:nvSpPr>
      <dsp:spPr>
        <a:xfrm>
          <a:off x="23769" y="1349381"/>
          <a:ext cx="942931" cy="94180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A218F-B28C-4C3A-9389-3AF93963EC2A}">
      <dsp:nvSpPr>
        <dsp:cNvPr id="0" name=""/>
        <dsp:cNvSpPr/>
      </dsp:nvSpPr>
      <dsp:spPr>
        <a:xfrm rot="10800000">
          <a:off x="607521" y="2629005"/>
          <a:ext cx="7611737" cy="1543984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945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Проведено </a:t>
          </a:r>
          <a:r>
            <a:rPr lang="ru-RU" sz="14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межведомственных комиссий по обеспечению поступлений доходов  в бюджет, на которые были приглашены </a:t>
          </a:r>
          <a:r>
            <a:rPr lang="ru-RU" sz="14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35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организаций. В результате проведенной работы комиссии организации перечислили просроченной задолженности по налогам </a:t>
          </a:r>
          <a:r>
            <a:rPr lang="ru-RU" sz="14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50,5 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 руб., в том числе в бюджет города, </a:t>
          </a:r>
          <a:r>
            <a:rPr lang="ru-RU" sz="14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17,8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млн 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Ежемесячно предоставлялась информация о начисленных и уплаченных суммах налоговых платежей, зачисляемых в местный бюджет (Дашборд) и сведения о налогоплательщиках, имеющих недоимку по платежам в бюджет.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993517" y="2629005"/>
        <a:ext cx="7225741" cy="1543984"/>
      </dsp:txXfrm>
    </dsp:sp>
    <dsp:sp modelId="{2F68F23F-2EF7-4F99-A86B-ADBA4C9C81E5}">
      <dsp:nvSpPr>
        <dsp:cNvPr id="0" name=""/>
        <dsp:cNvSpPr/>
      </dsp:nvSpPr>
      <dsp:spPr>
        <a:xfrm>
          <a:off x="99037" y="2880917"/>
          <a:ext cx="870588" cy="86149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D62C1-29B9-432F-B7F3-1AAFF67A4CCE}">
      <dsp:nvSpPr>
        <dsp:cNvPr id="0" name=""/>
        <dsp:cNvSpPr/>
      </dsp:nvSpPr>
      <dsp:spPr>
        <a:xfrm rot="10800000">
          <a:off x="777117" y="4267595"/>
          <a:ext cx="7452482" cy="957762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945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целях привлечения граждан к уплате имущественных налогов проводилась информационная  кампания.</a:t>
          </a:r>
        </a:p>
      </dsp:txBody>
      <dsp:txXfrm rot="10800000">
        <a:off x="1016557" y="4267595"/>
        <a:ext cx="7213042" cy="957762"/>
      </dsp:txXfrm>
    </dsp:sp>
    <dsp:sp modelId="{36302225-7BF7-4D2A-840D-CE54175FCDD1}">
      <dsp:nvSpPr>
        <dsp:cNvPr id="0" name=""/>
        <dsp:cNvSpPr/>
      </dsp:nvSpPr>
      <dsp:spPr>
        <a:xfrm>
          <a:off x="99037" y="4191569"/>
          <a:ext cx="909528" cy="90952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0.41667</cdr:x>
      <cdr:y>0.03489</cdr:y>
    </cdr:from>
    <cdr:to>
      <cdr:x>0.52249</cdr:x>
      <cdr:y>0.30131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0" y="119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0.39167</cdr:x>
      <cdr:y>0.03489</cdr:y>
    </cdr:from>
    <cdr:to>
      <cdr:x>0.49749</cdr:x>
      <cdr:y>0.30131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119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0.59891</cdr:x>
      <cdr:y>0.14017</cdr:y>
    </cdr:from>
    <cdr:to>
      <cdr:x>0.70454</cdr:x>
      <cdr:y>0.33032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4576" y="6740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0.11747</cdr:x>
      <cdr:y>0</cdr:y>
    </cdr:from>
    <cdr:to>
      <cdr:x>0.19193</cdr:x>
      <cdr:y>0.05747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3" y="-1686336"/>
          <a:ext cx="639006" cy="294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1 683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0.41667</cdr:x>
      <cdr:y>0.03489</cdr:y>
    </cdr:from>
    <cdr:to>
      <cdr:x>0.52249</cdr:x>
      <cdr:y>0.30131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0" y="119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0.39167</cdr:x>
      <cdr:y>0.03489</cdr:y>
    </cdr:from>
    <cdr:to>
      <cdr:x>0.49749</cdr:x>
      <cdr:y>0.30131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119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0.09717</cdr:x>
      <cdr:y>0.18221</cdr:y>
    </cdr:from>
    <cdr:to>
      <cdr:x>0.18536</cdr:x>
      <cdr:y>0.25428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64096" y="940521"/>
          <a:ext cx="784228" cy="371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(6 098)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0.41667</cdr:x>
      <cdr:y>0.03489</cdr:y>
    </cdr:from>
    <cdr:to>
      <cdr:x>0.52249</cdr:x>
      <cdr:y>0.30131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0" y="119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0.39167</cdr:x>
      <cdr:y>0.03489</cdr:y>
    </cdr:from>
    <cdr:to>
      <cdr:x>0.49749</cdr:x>
      <cdr:y>0.30131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119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0.38532</cdr:x>
      <cdr:y>0.64494</cdr:y>
    </cdr:from>
    <cdr:to>
      <cdr:x>0.6028</cdr:x>
      <cdr:y>0.71053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26453" y="3328925"/>
          <a:ext cx="193392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(180 тысяч человек)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0.42108</cdr:x>
      <cdr:y>0.02345</cdr:y>
    </cdr:from>
    <cdr:to>
      <cdr:x>0.48586</cdr:x>
      <cdr:y>0.07925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21049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21,0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0.446</cdr:x>
      <cdr:y>0.74889</cdr:y>
    </cdr:from>
    <cdr:to>
      <cdr:x>0.99858</cdr:x>
      <cdr:y>0.93374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966046" y="3865477"/>
          <a:ext cx="4913807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* Уменьшение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поступлений субвенций в городской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бюджет, связано с передачей государственных полномочий в части предоставления мер социальной поддержки </a:t>
          </a:r>
        </a:p>
        <a:p xmlns:a="http://schemas.openxmlformats.org/drawingml/2006/main"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Единый центр социальных выплат Ярославской области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0.67632</cdr:x>
      <cdr:y>0.03308</cdr:y>
    </cdr:from>
    <cdr:to>
      <cdr:x>0.79066</cdr:x>
      <cdr:y>0.46947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5824" y="104232"/>
          <a:ext cx="941002" cy="1375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0.4564</cdr:x>
      <cdr:y>0.07327</cdr:y>
    </cdr:from>
    <cdr:to>
      <cdr:x>0.57075</cdr:x>
      <cdr:y>0.50966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56030" y="230889"/>
          <a:ext cx="941002" cy="1375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0.65882</cdr:x>
      <cdr:y>0.07327</cdr:y>
    </cdr:from>
    <cdr:to>
      <cdr:x>1</cdr:x>
      <cdr:y>0.78367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421808" y="230889"/>
          <a:ext cx="2807792" cy="223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0.43361</cdr:x>
      <cdr:y>0.07327</cdr:y>
    </cdr:from>
    <cdr:to>
      <cdr:x>0.54225</cdr:x>
      <cdr:y>0.50966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56030" y="230889"/>
          <a:ext cx="941002" cy="1375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0.68455</cdr:x>
      <cdr:y>0.32665</cdr:y>
    </cdr:from>
    <cdr:to>
      <cdr:x>0.99673</cdr:x>
      <cdr:y>0.80652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003244" y="1029321"/>
          <a:ext cx="2737712" cy="151216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В  2022 году коммерческие кредиты 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заменены на бюджетные кредиты. 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Сократились расходы по 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обслуживанию муниципального долга.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В 2023 году частично погашен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бюджетный кредит за счет собственных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доходов на 15 млн рублей.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41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1FEA81-803A-41B2-BAB0-67AAB005E770}" type="datetimeFigureOut">
              <a:rPr lang="ru-RU"/>
              <a:pPr>
                <a:defRPr/>
              </a:pPr>
              <a:t>03.06.2024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4"/>
            <a:ext cx="2945659" cy="49641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4"/>
            <a:ext cx="2945659" cy="49641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8D60C79-7F89-4CC4-837F-A2A17D0ED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43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4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7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4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6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1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6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70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1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58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9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02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71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C144-5F6E-4C0A-B1B4-2DAF3F6E0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42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2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62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80165" tIns="40083" rIns="80165" bIns="40083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13"/>
          </p:nvPr>
        </p:nvSpPr>
        <p:spPr>
          <a:xfrm>
            <a:off x="-1" y="700717"/>
            <a:ext cx="9144001" cy="5456571"/>
          </a:xfrm>
          <a:prstGeom prst="rect">
            <a:avLst/>
          </a:prstGeom>
        </p:spPr>
        <p:txBody>
          <a:bodyPr lIns="80155" tIns="40077" rIns="80155" bIns="40077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83194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66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1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5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62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21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47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39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54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86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87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83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73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4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05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12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7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7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80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90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35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27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22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53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11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1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90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27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57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60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27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C144-5F6E-4C0A-B1B4-2DAF3F6E0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4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4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8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7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8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ti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0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2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5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9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9" r:id="rId13"/>
    <p:sldLayoutId id="214748374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6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853307" y="908721"/>
            <a:ext cx="60134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БЮДЖЕТ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ДЛЯ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ГРАЖДАН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algn="ctr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итоги за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2023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год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08520" y="5655121"/>
            <a:ext cx="9469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к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решению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Муниципального Совета городского округа город Рыбинск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                            от 30.05.2024 № 68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«Об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исполнении бюджета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городского округа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город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Рыбинск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за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2023 год»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kozlii\Desktop\2169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9" y="1849936"/>
            <a:ext cx="41371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zlii\Desktop\69c2eeb4c63918ec01693247941adc6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00" y="1844824"/>
            <a:ext cx="44644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30065970"/>
              </p:ext>
            </p:extLst>
          </p:nvPr>
        </p:nvGraphicFramePr>
        <p:xfrm>
          <a:off x="323528" y="1268760"/>
          <a:ext cx="865419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604448" y="1073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70755" y="836712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Структура расходов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бюджета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(млн руб.)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915816" y="6381328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Всего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расходов - 8 316</a:t>
            </a:r>
            <a:endParaRPr lang="ru-RU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926853"/>
            <a:ext cx="7776863" cy="5334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Структура расходов бюджета по социальной сфере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(млн руб.)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728495" y="1567534"/>
            <a:ext cx="4232946" cy="124594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Оказывались населению 173 услуги в сферах образования, культуры, физической культуры и спорта, молодежной политики, социальной поддержке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228" y="1567534"/>
            <a:ext cx="4207773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работа 47 лагерей с дневным пребыванием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(посетили 5 585 детей), 4 загородных лагеря (посетили 3 906 детей)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64228" y="3018704"/>
            <a:ext cx="4207773" cy="199447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Предоставлялись  услуги дошкольного образования 8 268  воспитанникам, услуги общего образования 19 889  учащимся, услуги дополнительного образования  8 280 обучающимся, услуги по спортивной подготовке 6 300 воспитанникам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665921"/>
              </p:ext>
            </p:extLst>
          </p:nvPr>
        </p:nvGraphicFramePr>
        <p:xfrm>
          <a:off x="4501123" y="3783189"/>
          <a:ext cx="4752528" cy="420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Блок-схема: альтернативный процесс 15"/>
          <p:cNvSpPr/>
          <p:nvPr/>
        </p:nvSpPr>
        <p:spPr>
          <a:xfrm>
            <a:off x="4726941" y="3068960"/>
            <a:ext cx="4200057" cy="93610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57 546  гражданам оказывались меры социальной поддержки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70664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– 4 742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028035"/>
              </p:ext>
            </p:extLst>
          </p:nvPr>
        </p:nvGraphicFramePr>
        <p:xfrm>
          <a:off x="4094315" y="4005064"/>
          <a:ext cx="5868144" cy="304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619669"/>
              </p:ext>
            </p:extLst>
          </p:nvPr>
        </p:nvGraphicFramePr>
        <p:xfrm>
          <a:off x="539551" y="1400721"/>
          <a:ext cx="8202887" cy="515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592398" y="1073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990600" y="897483"/>
            <a:ext cx="815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Структура расходов по городскому хозяйству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(млн руб.)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347864" y="6125963"/>
            <a:ext cx="246010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Arial" charset="0"/>
              </a:rPr>
              <a:t>Всего расходов </a:t>
            </a:r>
            <a:r>
              <a:rPr lang="ru-RU" b="1" dirty="0" smtClean="0">
                <a:latin typeface="Times New Roman" pitchFamily="18" charset="0"/>
                <a:cs typeface="Arial" charset="0"/>
              </a:rPr>
              <a:t>- 2 928 </a:t>
            </a:r>
            <a:endParaRPr lang="ru-RU" b="1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47886" y="1811486"/>
            <a:ext cx="4598558" cy="48772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Водное хозяйство 194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47877" y="3284984"/>
            <a:ext cx="4598541" cy="5352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96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490077" y="4748564"/>
            <a:ext cx="4598566" cy="509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16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5546" y="5859107"/>
            <a:ext cx="588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расходов по АИП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- 306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т. 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счет бюджетов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уровней - 251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491" y="377286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35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адресной инвестиционной программе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 руб.)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48" y="1519343"/>
            <a:ext cx="1663932" cy="104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37" y="4400670"/>
            <a:ext cx="1602643" cy="126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48" y="2996953"/>
            <a:ext cx="166393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Капля 5"/>
          <p:cNvSpPr/>
          <p:nvPr/>
        </p:nvSpPr>
        <p:spPr>
          <a:xfrm>
            <a:off x="1344703" y="1651650"/>
            <a:ext cx="825219" cy="807398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Капля 23"/>
          <p:cNvSpPr/>
          <p:nvPr/>
        </p:nvSpPr>
        <p:spPr>
          <a:xfrm>
            <a:off x="1331640" y="3148913"/>
            <a:ext cx="825219" cy="807398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Капля 25"/>
          <p:cNvSpPr/>
          <p:nvPr/>
        </p:nvSpPr>
        <p:spPr>
          <a:xfrm>
            <a:off x="1331640" y="4599684"/>
            <a:ext cx="825219" cy="807398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6%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>
          <a:xfrm>
            <a:off x="745232" y="826514"/>
            <a:ext cx="8229600" cy="50323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Динамика расходов бюджета по разделам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(млн руб.)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83447769"/>
              </p:ext>
            </p:extLst>
          </p:nvPr>
        </p:nvGraphicFramePr>
        <p:xfrm>
          <a:off x="251520" y="1268760"/>
          <a:ext cx="865130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71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36266" y="908720"/>
            <a:ext cx="9073008" cy="432048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endParaRPr lang="ru-RU" sz="1600" b="1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39811"/>
              </p:ext>
            </p:extLst>
          </p:nvPr>
        </p:nvGraphicFramePr>
        <p:xfrm>
          <a:off x="323529" y="1412776"/>
          <a:ext cx="8712968" cy="518457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712968"/>
              </a:tblGrid>
              <a:tr h="518457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системы образования в городском округе 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 fontAlgn="ctr">
                        <a:buFont typeface="Wingdings" pitchFamily="2" charset="2"/>
                        <a:buNone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город Рыбинск»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3 208 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 доступным и комфортным жильем населения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«Градостроительное развитие территорий городского округа </a:t>
                      </a:r>
                    </a:p>
                    <a:p>
                      <a:pPr marL="0" indent="0" algn="l" fontAlgn="ctr">
                        <a:buFont typeface="Wingdings" pitchFamily="2" charset="2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«Гражданское общество и открытая власть»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терроризму на территории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«Увековечение памяти погибших при защите Отечества»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водохозяйственного комплекса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спорта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туризма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«Содействие развитию малого и среднего предпринимательства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0,004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на территории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 «Развитие дорожного хозяйства городского округа город Рыбинск»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1 830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«Реализация молодежной политики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«Энергоэффективность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15816" y="404664"/>
            <a:ext cx="3389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Департамент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32801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1477" y="836712"/>
            <a:ext cx="9073008" cy="432048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endParaRPr lang="ru-RU" sz="1600" b="1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57056"/>
              </p:ext>
            </p:extLst>
          </p:nvPr>
        </p:nvGraphicFramePr>
        <p:xfrm>
          <a:off x="398984" y="1352460"/>
          <a:ext cx="8634063" cy="380473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634063"/>
              </a:tblGrid>
              <a:tr h="3804731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населения городского округа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Рыбинск»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618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территории городского округа город Рыбинск от чрезвычайных ситуаций, обеспечение  безопасности  на водных объектах»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использования муниципального имущества»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эффективности деятельности органов местного самоуправления»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«Переселение граждан из аварийного жилищного фонда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озеленение территории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«Модернизация систем коммунальной инфраструктуры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19872" y="5275048"/>
            <a:ext cx="50405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400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5336603"/>
            <a:ext cx="2905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046" y="5804806"/>
            <a:ext cx="8288835" cy="8771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etal"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ПРОГРАММНЫХ РАСХОДОВ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за 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год  - 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7 966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cap="all" dirty="0">
              <a:ln w="9000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6444208" y="5906009"/>
            <a:ext cx="1515976" cy="67475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97%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15816" y="404664"/>
            <a:ext cx="3389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Департамент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2710818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908720"/>
            <a:ext cx="7848872" cy="4320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sz="2000" b="1" spc="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" sz="2000" b="1" spc="1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" sz="2000" b="1" spc="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разделам на душу населения </a:t>
            </a:r>
            <a:r>
              <a:rPr lang="ru" sz="1600" b="1" spc="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 руб.) </a:t>
            </a:r>
          </a:p>
          <a:p>
            <a:pPr algn="ctr">
              <a:spcAft>
                <a:spcPts val="210"/>
              </a:spcAft>
            </a:pPr>
            <a:endParaRPr lang="ru" sz="2000" b="1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75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45564"/>
              </p:ext>
            </p:extLst>
          </p:nvPr>
        </p:nvGraphicFramePr>
        <p:xfrm>
          <a:off x="611559" y="1352034"/>
          <a:ext cx="8280922" cy="5245316"/>
        </p:xfrm>
        <a:graphic>
          <a:graphicData uri="http://schemas.openxmlformats.org/drawingml/2006/table">
            <a:tbl>
              <a:tblPr/>
              <a:tblGrid>
                <a:gridCol w="467632"/>
                <a:gridCol w="5533629"/>
                <a:gridCol w="701445"/>
                <a:gridCol w="701445"/>
                <a:gridCol w="876771"/>
              </a:tblGrid>
              <a:tr h="1079584">
                <a:tc>
                  <a:txBody>
                    <a:bodyPr/>
                    <a:lstStyle/>
                    <a:p>
                      <a:pPr marL="25400" indent="0" algn="ctr"/>
                      <a:r>
                        <a:rPr lang="ru" sz="1400" b="1" i="0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" sz="1400" b="1" i="0" spc="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indent="0" algn="ctr"/>
                      <a:r>
                        <a:rPr lang="ru" sz="1400" b="1" i="0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" sz="1400" b="1" i="0" spc="100" dirty="0">
                        <a:solidFill>
                          <a:schemeClr val="tx1"/>
                        </a:solidFill>
                        <a:latin typeface="Franklin Gothic Heavy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(180 </a:t>
                      </a:r>
                      <a:r>
                        <a:rPr lang="ru" sz="12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чел.)</a:t>
                      </a:r>
                      <a:endParaRPr lang="ru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</a:t>
                      </a:r>
                      <a:r>
                        <a:rPr lang="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</a:t>
                      </a:r>
                      <a:r>
                        <a:rPr lang="ru" sz="12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чел.)</a:t>
                      </a:r>
                      <a:endParaRPr lang="ru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 </a:t>
                      </a:r>
                      <a:r>
                        <a:rPr lang="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(+/-, %)</a:t>
                      </a:r>
                      <a:endParaRPr lang="ru" sz="1200" b="1" i="0" dirty="0">
                        <a:solidFill>
                          <a:schemeClr val="tx1"/>
                        </a:solidFill>
                        <a:latin typeface="Franklin Gothic Heavy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875">
                <a:tc>
                  <a:txBody>
                    <a:bodyPr/>
                    <a:lstStyle/>
                    <a:p>
                      <a:pPr marL="50800" indent="0"/>
                      <a:endParaRPr lang="ru" sz="1400" b="1" i="0" spc="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i="0" spc="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215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+33%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9043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0%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619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+9%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549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+20%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549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0%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778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+6%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852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+50%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111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-150%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549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0%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4549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0%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9043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-100%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47713"/>
            <a:ext cx="8229600" cy="503237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Структура муниципального долга (млн руб.)</a:t>
            </a:r>
          </a:p>
        </p:txBody>
      </p:sp>
      <p:sp>
        <p:nvSpPr>
          <p:cNvPr id="45059" name="Заголовок 1"/>
          <p:cNvSpPr txBox="1">
            <a:spLocks/>
          </p:cNvSpPr>
          <p:nvPr/>
        </p:nvSpPr>
        <p:spPr bwMode="auto">
          <a:xfrm>
            <a:off x="2987675" y="352425"/>
            <a:ext cx="37449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>
                <a:solidFill>
                  <a:srgbClr val="404040"/>
                </a:solidFill>
                <a:latin typeface="Arial" charset="0"/>
              </a:rPr>
              <a:t>ДЕПАРТАМЕНТ ФИНАНСОВ</a:t>
            </a: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1383223"/>
              </p:ext>
            </p:extLst>
          </p:nvPr>
        </p:nvGraphicFramePr>
        <p:xfrm>
          <a:off x="374328" y="1247552"/>
          <a:ext cx="8769672" cy="315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53888"/>
              </p:ext>
            </p:extLst>
          </p:nvPr>
        </p:nvGraphicFramePr>
        <p:xfrm>
          <a:off x="352425" y="4652963"/>
          <a:ext cx="8683626" cy="179387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59328"/>
                <a:gridCol w="1690471"/>
                <a:gridCol w="1806149"/>
                <a:gridCol w="1927678"/>
              </a:tblGrid>
              <a:tr h="498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10235" algn="l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муниципального долга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4" marB="0" anchor="ctr"/>
                </a:tc>
              </a:tr>
              <a:tr h="516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sz="1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долга</a:t>
                      </a:r>
                      <a:r>
                        <a:rPr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14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т.ч.: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1 331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1 089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1 074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</a:tr>
              <a:tr h="25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оммерческие кредиты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</a:tr>
              <a:tr h="25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</a:t>
                      </a:r>
                      <a:r>
                        <a:rPr sz="1400" spc="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1 089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1 074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</a:tr>
              <a:tr h="25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4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Гарантии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20291" y="170080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101499" y="2741422"/>
            <a:ext cx="941002" cy="137515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sp>
        <p:nvSpPr>
          <p:cNvPr id="9" name="TextBox 1"/>
          <p:cNvSpPr txBox="1"/>
          <p:nvPr/>
        </p:nvSpPr>
        <p:spPr>
          <a:xfrm>
            <a:off x="6012160" y="1182507"/>
            <a:ext cx="4206533" cy="137515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0995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6246" y="3429000"/>
            <a:ext cx="8136904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распоряжений о совершении казначейского платежа:</a:t>
            </a: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тысячи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целях осуществления расходов муниципальных казенных учреждений и главных распорядителей бюджетных средств;</a:t>
            </a: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тысяча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целях осуществления расходов муниципальных бюджетных (автономных)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9941" y="755656"/>
            <a:ext cx="7704856" cy="707876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сполнение бюджета города на основе единства кассы и подведомственности расходов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9477" y="2633323"/>
            <a:ext cx="4543673" cy="615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Департаменте финансов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открыты </a:t>
            </a:r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лицевых счетов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учреждениям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246" y="4941168"/>
            <a:ext cx="8136904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Использовались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временно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свободные остатки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денежных средств на счетах бюджета в качестве дополнительного источника временного кассового разрыва городского округа город Рыбинск Ярославской области, возникающих при исполнении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6093296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6309320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4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6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8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0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2" descr="https://www.belta.by/images/storage/news/with_archive/2016/000021_187280_big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4" descr="https://www.belta.by/images/storage/news/with_archive/2016/000021_187280_big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6" descr="https://www.belta.by/images/storage/news/with_archive/2016/000021_187280_big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49" y="1836738"/>
            <a:ext cx="2471847" cy="1376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75656" y="1463532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621137" y="82878"/>
            <a:ext cx="28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232031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304892" y="44196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ДЕПАРТАМЕНТ ФИНАНСОВ  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675" y="876734"/>
            <a:ext cx="878186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504D">
                    <a:lumMod val="75000"/>
                  </a:srgbClr>
                </a:solidFill>
                <a:latin typeface="Times New Roman"/>
              </a:rPr>
              <a:t>УВАЖАЕМЫЕ ЖИТЕЛИ ГОРОДА РЫБИНСКА!</a:t>
            </a:r>
          </a:p>
          <a:p>
            <a:pPr algn="ctr"/>
            <a:endParaRPr lang="ru-RU" dirty="0" smtClean="0">
              <a:solidFill>
                <a:srgbClr val="C0504D">
                  <a:lumMod val="75000"/>
                </a:srgbClr>
              </a:solidFill>
              <a:latin typeface="Times New Roman"/>
            </a:endParaRPr>
          </a:p>
          <a:p>
            <a:pPr algn="ctr"/>
            <a:r>
              <a:rPr lang="ru-RU" dirty="0" smtClean="0">
                <a:latin typeface="Times New Roman"/>
              </a:rPr>
              <a:t>Департамент </a:t>
            </a:r>
            <a:r>
              <a:rPr lang="ru-RU" dirty="0">
                <a:latin typeface="Times New Roman"/>
              </a:rPr>
              <a:t>финансов </a:t>
            </a:r>
            <a:r>
              <a:rPr lang="ru-RU" dirty="0" smtClean="0">
                <a:latin typeface="Times New Roman"/>
              </a:rPr>
              <a:t>продолжает </a:t>
            </a:r>
            <a:r>
              <a:rPr lang="ru-RU" dirty="0">
                <a:latin typeface="Times New Roman"/>
              </a:rPr>
              <a:t>работу по обеспечению прозрачности и открытости бюджетного процесса в нашем </a:t>
            </a:r>
            <a:r>
              <a:rPr lang="ru-RU" dirty="0" smtClean="0">
                <a:latin typeface="Times New Roman"/>
              </a:rPr>
              <a:t>городе. </a:t>
            </a:r>
            <a:r>
              <a:rPr lang="ru-RU" dirty="0">
                <a:latin typeface="Times New Roman"/>
              </a:rPr>
              <a:t>Предлагаем вашему вниманию презентацию «Бюджет для граждан», составленную на основе </a:t>
            </a:r>
            <a:r>
              <a:rPr lang="ru-RU" dirty="0" smtClean="0">
                <a:latin typeface="Times New Roman"/>
              </a:rPr>
              <a:t>решения </a:t>
            </a:r>
            <a:r>
              <a:rPr lang="ru-RU" dirty="0">
                <a:latin typeface="Times New Roman"/>
              </a:rPr>
              <a:t>Муниципального Совета городского округа город Рыбинск </a:t>
            </a:r>
            <a:r>
              <a:rPr lang="ru-RU" dirty="0" smtClean="0">
                <a:latin typeface="Times New Roman"/>
              </a:rPr>
              <a:t>от 30.05.2024 № 68</a:t>
            </a:r>
            <a:endParaRPr lang="ru-RU" dirty="0">
              <a:latin typeface="Times New Roman"/>
            </a:endParaRPr>
          </a:p>
          <a:p>
            <a:pPr algn="ctr"/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«Об исполнении бюджета городского округа  город Рыбинск за  </a:t>
            </a:r>
            <a:r>
              <a:rPr lang="ru-RU" dirty="0" smtClean="0">
                <a:latin typeface="Times New Roman"/>
              </a:rPr>
              <a:t>2023 </a:t>
            </a:r>
            <a:r>
              <a:rPr lang="ru-RU" dirty="0">
                <a:latin typeface="Times New Roman"/>
              </a:rPr>
              <a:t>год</a:t>
            </a:r>
            <a:r>
              <a:rPr lang="ru-RU" dirty="0" smtClean="0">
                <a:latin typeface="Times New Roman"/>
              </a:rPr>
              <a:t>»,</a:t>
            </a:r>
          </a:p>
          <a:p>
            <a:pPr algn="ctr"/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в которой кратко и </a:t>
            </a:r>
            <a:r>
              <a:rPr lang="ru-RU" dirty="0" smtClean="0">
                <a:latin typeface="Times New Roman"/>
              </a:rPr>
              <a:t>доступно изложены </a:t>
            </a:r>
            <a:r>
              <a:rPr lang="ru-RU" dirty="0">
                <a:latin typeface="Times New Roman"/>
              </a:rPr>
              <a:t>основные итоги работы </a:t>
            </a:r>
            <a:r>
              <a:rPr lang="ru-RU" dirty="0" smtClean="0">
                <a:latin typeface="Times New Roman"/>
              </a:rPr>
              <a:t>за год.</a:t>
            </a:r>
            <a:endParaRPr lang="ru-RU" dirty="0">
              <a:latin typeface="Times New Roman"/>
            </a:endParaRPr>
          </a:p>
        </p:txBody>
      </p:sp>
      <p:pic>
        <p:nvPicPr>
          <p:cNvPr id="5" name="Picture 2" descr="C:\Users\kozlii\Desktop\adm_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90" y="3284984"/>
            <a:ext cx="5714832" cy="3369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1259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7781" y="836712"/>
            <a:ext cx="8162793" cy="707876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Составление ежеквартальных и годовых отчетов об исполнении бюджета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44310" y="1791938"/>
            <a:ext cx="2225920" cy="1004002"/>
          </a:xfrm>
          <a:prstGeom prst="rect">
            <a:avLst/>
          </a:prstGeom>
          <a:noFill/>
          <a:ln>
            <a:noFill/>
          </a:ln>
        </p:spPr>
        <p:txBody>
          <a:bodyPr wrap="square" lIns="104274" tIns="52138" rIns="104274" bIns="52138" rtlCol="0">
            <a:spAutoFit/>
          </a:bodyPr>
          <a:lstStyle>
            <a:defPPr marL="0" marR="0" indent="0" algn="l" defTabSz="57695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700" dirty="0">
                <a:solidFill>
                  <a:srgbClr val="FF0000"/>
                </a:solidFill>
              </a:rPr>
              <a:t>3</a:t>
            </a:r>
            <a:r>
              <a:rPr lang="ru-RU" sz="1400" dirty="0"/>
              <a:t> постановления об исполнении бюджета за первый квартал, полугодие и девять месяцев 2023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632" y="3209578"/>
            <a:ext cx="223020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решение муниципального Совета </a:t>
            </a:r>
          </a:p>
          <a:p>
            <a:pPr lvl="0" algn="ctr">
              <a:lnSpc>
                <a:spcPct val="8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исполнении бюджета за 2022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89507" y="1791938"/>
            <a:ext cx="373331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 ОСНОВНЫЕ РЕЗУЛЬТАТЫ</a:t>
            </a:r>
            <a:endParaRPr lang="ru-RU" sz="2000" b="1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699792" y="2348880"/>
            <a:ext cx="6112742" cy="7577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274" tIns="52138" rIns="104274" bIns="52138" rtlCol="0">
            <a:spAutoFit/>
          </a:bodyPr>
          <a:lstStyle>
            <a:defPPr>
              <a:defRPr lang="ru-RU"/>
            </a:defPPr>
            <a:lvl1pPr>
              <a:defRPr sz="2400" b="1">
                <a:latin typeface="Trebuchet MS" pitchFamily="34" charset="0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Ежеквартальная отчетность об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бюджета города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 форм),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годовая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отчетность (33 формы) приняты от 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ГРБС своевременно и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бюджетного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законодательства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699792" y="3861048"/>
            <a:ext cx="6112742" cy="6592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274" tIns="52138" rIns="104274" bIns="52138" rtlCol="0">
            <a:spAutoFit/>
          </a:bodyPr>
          <a:lstStyle>
            <a:defPPr marL="0" marR="0" indent="0" algn="l" defTabSz="57695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1400" dirty="0"/>
              <a:t>П</a:t>
            </a:r>
            <a:r>
              <a:rPr lang="ru-RU" sz="1400" dirty="0" smtClean="0"/>
              <a:t>ринята бухгалтерская </a:t>
            </a:r>
            <a:r>
              <a:rPr lang="ru-RU" sz="1400" dirty="0"/>
              <a:t>отчетность </a:t>
            </a:r>
            <a:r>
              <a:rPr lang="ru-RU" sz="1400" dirty="0" smtClean="0"/>
              <a:t>от </a:t>
            </a:r>
            <a:r>
              <a:rPr lang="ru-RU" sz="1700" dirty="0" smtClean="0">
                <a:solidFill>
                  <a:srgbClr val="FF0000"/>
                </a:solidFill>
              </a:rPr>
              <a:t>7</a:t>
            </a:r>
            <a:r>
              <a:rPr lang="ru-RU" sz="1400" dirty="0" smtClean="0"/>
              <a:t> </a:t>
            </a:r>
            <a:r>
              <a:rPr lang="ru-RU" sz="1400" dirty="0"/>
              <a:t>ГРБС, имеющих </a:t>
            </a:r>
            <a:r>
              <a:rPr lang="ru-RU" sz="1700" dirty="0" smtClean="0">
                <a:solidFill>
                  <a:srgbClr val="FF0000"/>
                </a:solidFill>
              </a:rPr>
              <a:t>125</a:t>
            </a:r>
            <a:r>
              <a:rPr lang="ru-RU" sz="1400" dirty="0" smtClean="0"/>
              <a:t> подведомственных муниципальных </a:t>
            </a:r>
            <a:r>
              <a:rPr lang="ru-RU" sz="1400" dirty="0"/>
              <a:t>бюджетные и автономные </a:t>
            </a:r>
            <a:r>
              <a:rPr lang="ru-RU" sz="1400" dirty="0" smtClean="0"/>
              <a:t>учреждения</a:t>
            </a:r>
            <a:endParaRPr lang="ru-RU" sz="1400" dirty="0"/>
          </a:p>
        </p:txBody>
      </p:sp>
      <p:sp>
        <p:nvSpPr>
          <p:cNvPr id="10" name="TextBox 1"/>
          <p:cNvSpPr txBox="1"/>
          <p:nvPr/>
        </p:nvSpPr>
        <p:spPr>
          <a:xfrm>
            <a:off x="2699792" y="4917153"/>
            <a:ext cx="6112742" cy="8932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274" tIns="52138" rIns="104274" bIns="52138" rtlCol="0">
            <a:spAutoFit/>
          </a:bodyPr>
          <a:lstStyle>
            <a:defPPr>
              <a:defRPr lang="ru-RU"/>
            </a:defPPr>
            <a:lvl1pPr>
              <a:defRPr sz="2400" b="1">
                <a:latin typeface="Trebuchet MS" pitchFamily="34" charset="0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Ежеквартальная бухгалтерская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отчетность муниципальных бюджетных и автономных учреждений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(32 формы),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годовая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отчетность (44 формы) приняты своевременно и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законодательства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27338" y="4351385"/>
            <a:ext cx="2112788" cy="2136620"/>
          </a:xfrm>
          <a:prstGeom prst="rect">
            <a:avLst/>
          </a:prstGeom>
          <a:noFill/>
          <a:ln>
            <a:noFill/>
          </a:ln>
        </p:spPr>
        <p:txBody>
          <a:bodyPr wrap="square" lIns="104274" tIns="52138" rIns="104274" bIns="52138" rtlCol="0">
            <a:spAutoFit/>
          </a:bodyPr>
          <a:lstStyle>
            <a:defPPr marL="0" marR="0" indent="0" algn="l" defTabSz="57695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rgbClr val="FF0000"/>
                </a:solidFill>
              </a:rPr>
              <a:t>«Бюджет для граждан» </a:t>
            </a:r>
            <a:endParaRPr lang="ru-RU" sz="17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dirty="0" smtClean="0"/>
              <a:t>по </a:t>
            </a:r>
            <a:r>
              <a:rPr lang="ru-RU" sz="1400" dirty="0"/>
              <a:t>исполнению бюджета за 2022 </a:t>
            </a:r>
            <a:r>
              <a:rPr lang="ru-RU" sz="1400" dirty="0" smtClean="0"/>
              <a:t>год и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 по </a:t>
            </a:r>
            <a:r>
              <a:rPr lang="ru-RU" sz="1400" dirty="0" smtClean="0"/>
              <a:t>бюджету </a:t>
            </a:r>
            <a:r>
              <a:rPr lang="ru-RU" sz="1400" dirty="0"/>
              <a:t>на 2024-2026 годы</a:t>
            </a:r>
          </a:p>
          <a:p>
            <a:pPr>
              <a:lnSpc>
                <a:spcPct val="80000"/>
              </a:lnSpc>
            </a:pPr>
            <a:r>
              <a:rPr lang="ru-RU" sz="1400" dirty="0" smtClean="0"/>
              <a:t>подготовлены в целях информирования населения о бюджете города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69501" y="6381328"/>
            <a:ext cx="6574499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612542" y="98732"/>
            <a:ext cx="28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5568854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4282678" y="1285911"/>
            <a:ext cx="4861322" cy="31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публикуется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средствах массовой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 выносится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публичные слушания в сроки, определенные бюджетным законодательством Российской Федерации.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93196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участия граждан в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публичном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обсуждении бюджета города Рыбинска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1844824"/>
            <a:ext cx="4067696" cy="25825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9844"/>
            <a:ext cx="38227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032" y="476529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Font typeface="Wingdings 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marL="0" indent="0" algn="ctr">
              <a:buFont typeface="Wingdings 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годового отчета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Рыбинск Ярославкой области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marL="0" indent="0" algn="ctr">
              <a:buFont typeface="Wingdings 2"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состоялись </a:t>
            </a:r>
            <a:r>
              <a:rPr lang="ru-RU" b="1" dirty="0" smtClean="0">
                <a:solidFill>
                  <a:srgbClr val="FF0000"/>
                </a:solidFill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 марта</a:t>
            </a:r>
            <a:endParaRPr lang="ru-RU" b="1" dirty="0">
              <a:solidFill>
                <a:srgbClr val="FF0000"/>
              </a:solidFill>
              <a:effectLst>
                <a:glow rad="622300">
                  <a:srgbClr val="99CCFF">
                    <a:alpha val="68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FF0000"/>
                </a:solidFill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4508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539552" y="801881"/>
            <a:ext cx="8497440" cy="4318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Основные параметры бюджета города Рыбинска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млн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руб.)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</a:t>
            </a:r>
            <a:endParaRPr lang="ru-RU" altLang="ru-RU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82091"/>
              </p:ext>
            </p:extLst>
          </p:nvPr>
        </p:nvGraphicFramePr>
        <p:xfrm>
          <a:off x="395536" y="1357275"/>
          <a:ext cx="8519864" cy="341700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969921"/>
                <a:gridCol w="1419977"/>
                <a:gridCol w="1288784"/>
                <a:gridCol w="841182"/>
              </a:tblGrid>
              <a:tr h="631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год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испол- нения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49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8 586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2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rtl="0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8 375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</a:tr>
              <a:tr h="406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</a:tr>
              <a:tr h="451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</a:tr>
              <a:tr h="497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8 596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8 316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</a:tr>
              <a:tr h="497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бюджета(-), профицит (+)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5" marB="0" anchor="b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323138"/>
              </p:ext>
            </p:extLst>
          </p:nvPr>
        </p:nvGraphicFramePr>
        <p:xfrm>
          <a:off x="2051720" y="5013176"/>
          <a:ext cx="5141370" cy="14398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13790"/>
                <a:gridCol w="1713790"/>
                <a:gridCol w="1713790"/>
              </a:tblGrid>
              <a:tr h="87320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 на 01.01.2023,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млн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 на 01.01.2024,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+/-</a:t>
                      </a: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9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1 089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1 074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-1,4%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8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2292554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358" y="965246"/>
            <a:ext cx="6751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Приоритетные направления деятельности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Департамента финансов на 2023 год</a:t>
            </a:r>
            <a:endParaRPr lang="ru-RU" altLang="ru-RU" sz="2000" dirty="0">
              <a:solidFill>
                <a:schemeClr val="accent2">
                  <a:lumMod val="75000"/>
                </a:schemeClr>
              </a:solidFill>
              <a:latin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4869160"/>
            <a:ext cx="3029619" cy="1800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534502" y="1700808"/>
            <a:ext cx="84249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Сохранение бюджетной устойчивости и обеспечение бюджетной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сбалансированности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бюджетных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и прозрачности бюджетного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Оптимизация расходных обязательств города, концентрация расходов 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ключевых социально-экономических направлениях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Концентрация бюджетных средств на реализацию национальных проектов и приоритетных проектов развития города с привлечением средств вышестоящих бюджетов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указов Президента Российской Федерации в части повышения уровня заработной платы отдельных категорий работников отраслей бюджетной сферы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Направление бюджетных расходов на обеспечение эффективного функционирования бюджетной сферы и повышение качества оказываемых муниципальных услуг</a:t>
            </a: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Частичное погашение задолженности по бюджетному кредиту собственными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доходами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5478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Привлечение коммерческих заимствований не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осуществлялось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211960" y="4869160"/>
            <a:ext cx="4608512" cy="1800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Департамент финансов является координатором действий всех субъектов бюджетного планирования – главных распорядителей бюджетных средств и администраторов доходов бюджета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313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Динамика и структура исполнения бюджета по доходам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сравнении с аналогичным периодом прошлого года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(млн руб.)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 </a:t>
            </a:r>
            <a:endParaRPr lang="ru-RU" alt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27889914"/>
              </p:ext>
            </p:extLst>
          </p:nvPr>
        </p:nvGraphicFramePr>
        <p:xfrm>
          <a:off x="467544" y="1844824"/>
          <a:ext cx="85329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6640"/>
              </p:ext>
            </p:extLst>
          </p:nvPr>
        </p:nvGraphicFramePr>
        <p:xfrm>
          <a:off x="755576" y="5373216"/>
          <a:ext cx="7992888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816"/>
                <a:gridCol w="2106768"/>
                <a:gridCol w="2738304"/>
              </a:tblGrid>
              <a:tr h="509473"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6631">
                <a:tc>
                  <a:txBody>
                    <a:bodyPr/>
                    <a:lstStyle/>
                    <a:p>
                      <a:pPr marL="142875" algn="l">
                        <a:lnSpc>
                          <a:spcPts val="1645"/>
                        </a:lnSpc>
                        <a:spcBef>
                          <a:spcPts val="15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ВСЕГО ДОХОДОВ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8 188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8 375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8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75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727228"/>
              </p:ext>
            </p:extLst>
          </p:nvPr>
        </p:nvGraphicFramePr>
        <p:xfrm>
          <a:off x="395535" y="1556792"/>
          <a:ext cx="858185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5431" y="854618"/>
            <a:ext cx="8532440" cy="79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Поступление налоговых и неналоговых доходов </a:t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в разрезе доходных  источников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(млн руб.)</a:t>
            </a:r>
            <a:endParaRPr lang="ru-RU" alt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077894" y="4414165"/>
            <a:ext cx="378011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735796" y="4283495"/>
            <a:ext cx="504056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549396" y="4480479"/>
            <a:ext cx="378011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908360" y="4734286"/>
            <a:ext cx="378011" cy="3155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8172400" y="4552908"/>
            <a:ext cx="378011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313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Динамика безвозмездных поступлений в сравнении с аналогичным периодом прошлого года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(млн руб.)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 </a:t>
            </a:r>
            <a:endParaRPr lang="ru-RU" alt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11006140"/>
              </p:ext>
            </p:extLst>
          </p:nvPr>
        </p:nvGraphicFramePr>
        <p:xfrm>
          <a:off x="251520" y="1696391"/>
          <a:ext cx="8892480" cy="516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4119267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(6 007)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029223" y="5301208"/>
            <a:ext cx="4103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В связи с передачей государственных полномочий в части предоставления мер социальной поддержки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Единый центр социальных выплат Ярославской области, уменьшилось поступление субвенций в городской бюджет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313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Безвозмездные поступления на душу населения в сравнении с аналогичным периодом прошлого года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(тыс. руб.)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 </a:t>
            </a:r>
            <a:endParaRPr lang="ru-RU" alt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60979915"/>
              </p:ext>
            </p:extLst>
          </p:nvPr>
        </p:nvGraphicFramePr>
        <p:xfrm>
          <a:off x="251520" y="1579759"/>
          <a:ext cx="8892480" cy="516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4908684"/>
            <a:ext cx="1933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(185 тысяч человек)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101499" y="2741422"/>
            <a:ext cx="941002" cy="137515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802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результаты деятельности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Департамента финансов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увеличению доходного потенциала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298591"/>
              </p:ext>
            </p:extLst>
          </p:nvPr>
        </p:nvGraphicFramePr>
        <p:xfrm>
          <a:off x="467544" y="1484784"/>
          <a:ext cx="82296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467544" y="5661248"/>
            <a:ext cx="1042467" cy="980728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Овал 5"/>
          <p:cNvSpPr/>
          <p:nvPr/>
        </p:nvSpPr>
        <p:spPr>
          <a:xfrm>
            <a:off x="467544" y="4365104"/>
            <a:ext cx="1042467" cy="971625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404975" y="2852936"/>
            <a:ext cx="1049660" cy="956715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434827" y="1412776"/>
            <a:ext cx="1042467" cy="975395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8629310" y="82878"/>
            <a:ext cx="28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4137481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13484</TotalTime>
  <Words>1809</Words>
  <Application>Microsoft Office PowerPoint</Application>
  <PresentationFormat>Экран (4:3)</PresentationFormat>
  <Paragraphs>381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1_Тема Office</vt:lpstr>
      <vt:lpstr>10_Тема Office</vt:lpstr>
      <vt:lpstr>Тема Office</vt:lpstr>
      <vt:lpstr>2_Тема Office</vt:lpstr>
      <vt:lpstr>Презентация PowerPoint</vt:lpstr>
      <vt:lpstr>Презентация PowerPoint</vt:lpstr>
      <vt:lpstr>Основные параметры бюджета города Рыбинска (млн руб.)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результаты деятельности  Департамента финансов по увеличению доходного потенциала </vt:lpstr>
      <vt:lpstr>Структура расходов бюджета (млн руб.)</vt:lpstr>
      <vt:lpstr>Структура расходов бюджета по социальной сфере (млн руб.)</vt:lpstr>
      <vt:lpstr>Презентация PowerPoint</vt:lpstr>
      <vt:lpstr>Презентация PowerPoint</vt:lpstr>
      <vt:lpstr>Динамика расходов бюджета по разделам (млн руб.)</vt:lpstr>
      <vt:lpstr>Презентация PowerPoint</vt:lpstr>
      <vt:lpstr>Презентация PowerPoint</vt:lpstr>
      <vt:lpstr>Презентация PowerPoint</vt:lpstr>
      <vt:lpstr>Структура муниципального долга (млн руб.)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Трофимов Сергей Александрович</dc:creator>
  <cp:lastModifiedBy>Ирина И. Козлова</cp:lastModifiedBy>
  <cp:revision>751</cp:revision>
  <cp:lastPrinted>2024-03-28T07:03:00Z</cp:lastPrinted>
  <dcterms:created xsi:type="dcterms:W3CDTF">2012-01-25T05:55:25Z</dcterms:created>
  <dcterms:modified xsi:type="dcterms:W3CDTF">2024-06-03T06:00:03Z</dcterms:modified>
</cp:coreProperties>
</file>