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5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4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6.xml" ContentType="application/vnd.openxmlformats-officedocument.drawingml.chart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3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drawings/drawing5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drawings/drawing6.xml" ContentType="application/vnd.openxmlformats-officedocument.drawingml.chartshapes+xml"/>
  <Override PartName="/ppt/charts/chart11.xml" ContentType="application/vnd.openxmlformats-officedocument.drawingml.chart+xml"/>
  <Override PartName="/ppt/drawings/drawing7.xml" ContentType="application/vnd.openxmlformats-officedocument.drawingml.chartshapes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drawings/drawing8.xml" ContentType="application/vnd.openxmlformats-officedocument.drawingml.chartshapes+xml"/>
  <Override PartName="/ppt/charts/chart14.xml" ContentType="application/vnd.openxmlformats-officedocument.drawingml.chart+xml"/>
  <Override PartName="/ppt/drawings/drawing9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  <p:sldMasterId id="2147483960" r:id="rId2"/>
    <p:sldMasterId id="2147483972" r:id="rId3"/>
    <p:sldMasterId id="2147483974" r:id="rId4"/>
    <p:sldMasterId id="2147483986" r:id="rId5"/>
    <p:sldMasterId id="2147483998" r:id="rId6"/>
  </p:sldMasterIdLst>
  <p:notesMasterIdLst>
    <p:notesMasterId r:id="rId55"/>
  </p:notesMasterIdLst>
  <p:sldIdLst>
    <p:sldId id="270" r:id="rId7"/>
    <p:sldId id="308" r:id="rId8"/>
    <p:sldId id="271" r:id="rId9"/>
    <p:sldId id="274" r:id="rId10"/>
    <p:sldId id="306" r:id="rId11"/>
    <p:sldId id="307" r:id="rId12"/>
    <p:sldId id="278" r:id="rId13"/>
    <p:sldId id="310" r:id="rId14"/>
    <p:sldId id="311" r:id="rId15"/>
    <p:sldId id="309" r:id="rId16"/>
    <p:sldId id="323" r:id="rId17"/>
    <p:sldId id="312" r:id="rId18"/>
    <p:sldId id="261" r:id="rId19"/>
    <p:sldId id="313" r:id="rId20"/>
    <p:sldId id="314" r:id="rId21"/>
    <p:sldId id="315" r:id="rId22"/>
    <p:sldId id="316" r:id="rId23"/>
    <p:sldId id="317" r:id="rId24"/>
    <p:sldId id="318" r:id="rId25"/>
    <p:sldId id="321" r:id="rId26"/>
    <p:sldId id="324" r:id="rId27"/>
    <p:sldId id="331" r:id="rId28"/>
    <p:sldId id="332" r:id="rId29"/>
    <p:sldId id="330" r:id="rId30"/>
    <p:sldId id="333" r:id="rId31"/>
    <p:sldId id="335" r:id="rId32"/>
    <p:sldId id="346" r:id="rId33"/>
    <p:sldId id="349" r:id="rId34"/>
    <p:sldId id="327" r:id="rId35"/>
    <p:sldId id="351" r:id="rId36"/>
    <p:sldId id="352" r:id="rId37"/>
    <p:sldId id="353" r:id="rId38"/>
    <p:sldId id="354" r:id="rId39"/>
    <p:sldId id="356" r:id="rId40"/>
    <p:sldId id="355" r:id="rId41"/>
    <p:sldId id="357" r:id="rId42"/>
    <p:sldId id="336" r:id="rId43"/>
    <p:sldId id="337" r:id="rId44"/>
    <p:sldId id="338" r:id="rId45"/>
    <p:sldId id="339" r:id="rId46"/>
    <p:sldId id="340" r:id="rId47"/>
    <p:sldId id="341" r:id="rId48"/>
    <p:sldId id="347" r:id="rId49"/>
    <p:sldId id="343" r:id="rId50"/>
    <p:sldId id="348" r:id="rId51"/>
    <p:sldId id="350" r:id="rId52"/>
    <p:sldId id="344" r:id="rId53"/>
    <p:sldId id="345" r:id="rId54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307" autoAdjust="0"/>
    <p:restoredTop sz="96270" autoAdjust="0"/>
  </p:normalViewPr>
  <p:slideViewPr>
    <p:cSldViewPr>
      <p:cViewPr>
        <p:scale>
          <a:sx n="93" d="100"/>
          <a:sy n="93" d="100"/>
        </p:scale>
        <p:origin x="-1474" y="-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presProps" Target="presProps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6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1639846139544584"/>
          <c:y val="0.53390209729783111"/>
          <c:w val="0.65244736013183713"/>
          <c:h val="0.20100941435483741"/>
        </c:manualLayout>
      </c:layout>
      <c:overlay val="0"/>
      <c:txPr>
        <a:bodyPr/>
        <a:lstStyle/>
        <a:p>
          <a:pPr>
            <a:defRPr sz="9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0"/>
    <c:view3D>
      <c:rotX val="20"/>
      <c:rotY val="1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7768062036665778E-2"/>
          <c:y val="0.22369285699087874"/>
          <c:w val="0.40697533339210173"/>
          <c:h val="0.36287744132873095"/>
        </c:manualLayout>
      </c:layout>
      <c:pie3D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 prstMaterial="plastic">
              <a:bevelT w="139700" h="139700" prst="divot"/>
              <a:bevelB w="139700" h="139700" prst="divot"/>
            </a:sp3d>
          </c:spPr>
          <c:explosion val="1"/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55600" dist="23000" dir="5400000" rotWithShape="0">
                  <a:schemeClr val="bg1">
                    <a:alpha val="8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1"/>
            <c:bubble3D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2"/>
            <c:bubble3D val="0"/>
            <c:spPr>
              <a:solidFill>
                <a:schemeClr val="accent2">
                  <a:lumMod val="75000"/>
                </a:schemeClr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3"/>
            <c:bubble3D val="0"/>
            <c:spPr>
              <a:solidFill>
                <a:srgbClr val="92D050"/>
              </a:solidFill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4"/>
            <c:bubble3D val="0"/>
            <c:spPr>
              <a:solidFill>
                <a:srgbClr val="00B050"/>
              </a:solidFill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5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6"/>
            <c:bubble3D val="0"/>
            <c:spPr>
              <a:solidFill>
                <a:srgbClr val="7030A0"/>
              </a:solidFill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7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8"/>
            <c:bubble3D val="0"/>
            <c:spPr>
              <a:solidFill>
                <a:srgbClr val="180371"/>
              </a:solidFill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Lbls>
            <c:dLbl>
              <c:idx val="0"/>
              <c:layout>
                <c:manualLayout>
                  <c:x val="7.2679667750090281E-3"/>
                  <c:y val="-0.25306736291488063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a:t>Общее образование; 1032,7; 46%</a:t>
                    </a:r>
                    <a:endParaRPr lang="ru-RU" dirty="0">
                      <a:solidFill>
                        <a:schemeClr val="bg2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0190260277595312"/>
                  <c:y val="-0.19796714834473289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a:t>Дошкольное образование; </a:t>
                    </a:r>
                    <a:endParaRPr lang="ru-RU" dirty="0" smtClean="0">
                      <a:solidFill>
                        <a:schemeClr val="accent2">
                          <a:lumMod val="75000"/>
                        </a:schemeClr>
                      </a:solidFill>
                    </a:endParaRPr>
                  </a:p>
                  <a:p>
                    <a:r>
                      <a:rPr lang="ru-RU" dirty="0" smtClean="0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a:t>949,9</a:t>
                    </a:r>
                    <a:r>
                      <a:rPr lang="ru-RU" dirty="0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a:t>; 43%</a:t>
                    </a:r>
                    <a:endParaRPr lang="ru-RU" dirty="0">
                      <a:solidFill>
                        <a:schemeClr val="accent5">
                          <a:lumMod val="75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2.4084224681779308E-2"/>
                  <c:y val="4.4840283786934471E-2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a:t>Другие вопросы в области образования; 84,9; 4%</a:t>
                    </a:r>
                    <a:endParaRPr lang="ru-RU" dirty="0">
                      <a:solidFill>
                        <a:schemeClr val="accent5">
                          <a:lumMod val="75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12478957126567196"/>
                  <c:y val="0.17012540323966552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a:t>Молодежная политика; 43,2; 2%</a:t>
                    </a:r>
                    <a:endParaRPr lang="ru-RU" dirty="0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8.4156090727012314E-2"/>
                  <c:y val="3.6053022231169463E-2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a:t>Дополнительное образование детей; 113,7; 5%</a:t>
                    </a:r>
                    <a:endParaRPr lang="ru-RU" dirty="0">
                      <a:solidFill>
                        <a:schemeClr val="accent5">
                          <a:lumMod val="75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accent2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Лист1!$A$1:$E$1</c:f>
              <c:strCache>
                <c:ptCount val="5"/>
                <c:pt idx="0">
                  <c:v>Общее образование</c:v>
                </c:pt>
                <c:pt idx="1">
                  <c:v>Дошкольное образование</c:v>
                </c:pt>
                <c:pt idx="2">
                  <c:v>Другие вопросы в области образования</c:v>
                </c:pt>
                <c:pt idx="3">
                  <c:v>Молодежная политика</c:v>
                </c:pt>
                <c:pt idx="4">
                  <c:v>Дополнительное образование детей</c:v>
                </c:pt>
              </c:strCache>
            </c:strRef>
          </c:cat>
          <c:val>
            <c:numRef>
              <c:f>Лист1!$A$2:$E$2</c:f>
              <c:numCache>
                <c:formatCode>0.0</c:formatCode>
                <c:ptCount val="5"/>
                <c:pt idx="0">
                  <c:v>1032.7</c:v>
                </c:pt>
                <c:pt idx="1">
                  <c:v>949.9</c:v>
                </c:pt>
                <c:pt idx="2">
                  <c:v>84.9</c:v>
                </c:pt>
                <c:pt idx="3">
                  <c:v>43.2</c:v>
                </c:pt>
                <c:pt idx="4">
                  <c:v>113.7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400">
          <a:ln>
            <a:solidFill>
              <a:schemeClr val="tx1"/>
            </a:solidFill>
          </a:ln>
          <a:solidFill>
            <a:schemeClr val="accent2">
              <a:lumMod val="75000"/>
            </a:schemeClr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0"/>
    <c:view3D>
      <c:rotX val="20"/>
      <c:rotY val="18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1790738324290057"/>
          <c:y val="0.37154083775001223"/>
          <c:w val="0.54842225983287207"/>
          <c:h val="0.48759327090995092"/>
        </c:manualLayout>
      </c:layout>
      <c:pie3D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 prstMaterial="plastic">
              <a:bevelT w="139700" h="139700" prst="divot"/>
              <a:bevelB w="139700" h="139700" prst="divot"/>
            </a:sp3d>
          </c:spPr>
          <c:dPt>
            <c:idx val="0"/>
            <c:bubble3D val="0"/>
            <c:explosion val="17"/>
            <c:spPr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55600" dist="23000" dir="5400000" rotWithShape="0">
                  <a:schemeClr val="bg1">
                    <a:alpha val="8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1"/>
            <c:bubble3D val="0"/>
            <c:spPr>
              <a:solidFill>
                <a:schemeClr val="bg2">
                  <a:lumMod val="50000"/>
                </a:schemeClr>
              </a:solidFill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2"/>
            <c:bubble3D val="0"/>
            <c:spPr>
              <a:solidFill>
                <a:schemeClr val="accent2">
                  <a:lumMod val="75000"/>
                </a:schemeClr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3"/>
            <c:bubble3D val="0"/>
            <c:explosion val="4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4"/>
            <c:bubble3D val="0"/>
            <c:spPr>
              <a:solidFill>
                <a:srgbClr val="00B050"/>
              </a:solidFill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5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6"/>
            <c:bubble3D val="0"/>
            <c:spPr>
              <a:solidFill>
                <a:srgbClr val="7030A0"/>
              </a:solidFill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7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8"/>
            <c:bubble3D val="0"/>
            <c:spPr>
              <a:solidFill>
                <a:srgbClr val="180371"/>
              </a:solidFill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Lbls>
            <c:dLbl>
              <c:idx val="0"/>
              <c:layout>
                <c:manualLayout>
                  <c:x val="2.8354508188210472E-2"/>
                  <c:y val="0.1492551552242987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9.3666255140440691E-2"/>
                  <c:y val="-0.13394614418450976"/>
                </c:manualLayout>
              </c:layout>
              <c:tx>
                <c:rich>
                  <a:bodyPr/>
                  <a:lstStyle/>
                  <a:p>
                    <a:r>
                      <a:rPr lang="ru-RU" sz="1600" b="0" dirty="0">
                        <a:solidFill>
                          <a:srgbClr val="FF9933"/>
                        </a:solidFill>
                      </a:rPr>
                      <a:t>Другие вопросы в области физической культуры и спорта; </a:t>
                    </a:r>
                    <a:endParaRPr lang="ru-RU" sz="1600" b="0" dirty="0" smtClean="0">
                      <a:solidFill>
                        <a:srgbClr val="FF9933"/>
                      </a:solidFill>
                    </a:endParaRPr>
                  </a:p>
                  <a:p>
                    <a:r>
                      <a:rPr lang="ru-RU" sz="1600" b="0" dirty="0" smtClean="0">
                        <a:solidFill>
                          <a:srgbClr val="FF9933"/>
                        </a:solidFill>
                      </a:rPr>
                      <a:t>12,8</a:t>
                    </a:r>
                    <a:r>
                      <a:rPr lang="ru-RU" sz="1600" b="0" dirty="0">
                        <a:solidFill>
                          <a:srgbClr val="FF9933"/>
                        </a:solidFill>
                      </a:rPr>
                      <a:t>; 4%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2115810227350743"/>
                  <c:y val="-0.21033926334698827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solidFill>
                          <a:srgbClr val="FF9933"/>
                        </a:solidFill>
                      </a:rPr>
                      <a:t>Спортивные </a:t>
                    </a:r>
                    <a:r>
                      <a:rPr lang="ru-RU" sz="1600" dirty="0">
                        <a:solidFill>
                          <a:srgbClr val="FF9933"/>
                        </a:solidFill>
                      </a:rPr>
                      <a:t>мероприятия; </a:t>
                    </a:r>
                    <a:endParaRPr lang="ru-RU" sz="1600" dirty="0" smtClean="0">
                      <a:solidFill>
                        <a:srgbClr val="FF9933"/>
                      </a:solidFill>
                    </a:endParaRPr>
                  </a:p>
                  <a:p>
                    <a:r>
                      <a:rPr lang="ru-RU" sz="1600" dirty="0" smtClean="0">
                        <a:solidFill>
                          <a:srgbClr val="FF9933"/>
                        </a:solidFill>
                      </a:rPr>
                      <a:t>9,0</a:t>
                    </a:r>
                    <a:r>
                      <a:rPr lang="ru-RU" sz="1600" dirty="0">
                        <a:solidFill>
                          <a:srgbClr val="FF9933"/>
                        </a:solidFill>
                      </a:rPr>
                      <a:t>; 3</a:t>
                    </a:r>
                    <a:r>
                      <a:rPr lang="ru-RU" sz="1600" dirty="0" smtClean="0">
                        <a:solidFill>
                          <a:srgbClr val="FF9933"/>
                        </a:solidFill>
                      </a:rPr>
                      <a:t>%; </a:t>
                    </a:r>
                    <a:r>
                      <a:rPr lang="ru-RU" sz="1400" dirty="0" smtClean="0">
                        <a:solidFill>
                          <a:srgbClr val="FF9933"/>
                        </a:solidFill>
                      </a:rPr>
                      <a:t>Планируется 359</a:t>
                    </a:r>
                    <a:r>
                      <a:rPr lang="ru-RU" sz="1400" baseline="0" dirty="0" smtClean="0">
                        <a:solidFill>
                          <a:srgbClr val="FF9933"/>
                        </a:solidFill>
                      </a:rPr>
                      <a:t> мероприятий различного уровня</a:t>
                    </a:r>
                    <a:endParaRPr lang="ru-RU" sz="1400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8.7178110233020981E-2"/>
                  <c:y val="0.25778643035762844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rgbClr val="FF9933"/>
                        </a:solidFill>
                      </a:rPr>
                      <a:t>Содержание </a:t>
                    </a:r>
                    <a:r>
                      <a:rPr lang="ru-RU" dirty="0" smtClean="0">
                        <a:solidFill>
                          <a:srgbClr val="FF9933"/>
                        </a:solidFill>
                      </a:rPr>
                      <a:t>учреждений; </a:t>
                    </a:r>
                    <a:r>
                      <a:rPr lang="ru-RU" dirty="0">
                        <a:solidFill>
                          <a:srgbClr val="FF9933"/>
                        </a:solidFill>
                      </a:rPr>
                      <a:t>214,0; 60</a:t>
                    </a:r>
                    <a:r>
                      <a:rPr lang="ru-RU" dirty="0" smtClean="0">
                        <a:solidFill>
                          <a:srgbClr val="FF9933"/>
                        </a:solidFill>
                      </a:rPr>
                      <a:t>%; В городе 15 спорт. школ,</a:t>
                    </a:r>
                    <a:r>
                      <a:rPr lang="ru-RU" baseline="0" dirty="0" smtClean="0">
                        <a:solidFill>
                          <a:srgbClr val="FF9933"/>
                        </a:solidFill>
                      </a:rPr>
                      <a:t> занимается 7646 чел.</a:t>
                    </a:r>
                    <a:endParaRPr lang="ru-RU" baseline="0" dirty="0" smtClean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spPr>
              <a:ln>
                <a:noFill/>
              </a:ln>
              <a:effectLst/>
              <a:scene3d>
                <a:camera prst="orthographicFront"/>
                <a:lightRig rig="threePt" dir="t"/>
              </a:scene3d>
            </c:spPr>
            <c:txPr>
              <a:bodyPr/>
              <a:lstStyle/>
              <a:p>
                <a:pPr>
                  <a:defRPr sz="1600" b="0">
                    <a:solidFill>
                      <a:srgbClr val="FF9933"/>
                    </a:solidFill>
                    <a:effectLst/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Лист1!$A$1:$D$1</c:f>
              <c:strCache>
                <c:ptCount val="4"/>
                <c:pt idx="0">
                  <c:v>Адресно-инвестиционная программа</c:v>
                </c:pt>
                <c:pt idx="1">
                  <c:v>Другие вопросы в области физической культуры и спорта</c:v>
                </c:pt>
                <c:pt idx="2">
                  <c:v>Спортивные мероприятия</c:v>
                </c:pt>
                <c:pt idx="3">
                  <c:v>Содержание учреждений осуществляющих спортивную подготовку</c:v>
                </c:pt>
              </c:strCache>
            </c:strRef>
          </c:cat>
          <c:val>
            <c:numRef>
              <c:f>Лист1!$A$2:$D$2</c:f>
              <c:numCache>
                <c:formatCode>0.0</c:formatCode>
                <c:ptCount val="4"/>
                <c:pt idx="0">
                  <c:v>118.7</c:v>
                </c:pt>
                <c:pt idx="1">
                  <c:v>12.8</c:v>
                </c:pt>
                <c:pt idx="2">
                  <c:v>9</c:v>
                </c:pt>
                <c:pt idx="3">
                  <c:v>214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matte"/>
  </c:spPr>
  <c:txPr>
    <a:bodyPr/>
    <a:lstStyle/>
    <a:p>
      <a:pPr>
        <a:defRPr sz="1800">
          <a:ln>
            <a:solidFill>
              <a:schemeClr val="tx1"/>
            </a:solidFill>
          </a:ln>
        </a:defRPr>
      </a:pPr>
      <a:endParaRPr lang="ru-RU"/>
    </a:p>
  </c:txPr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title>
      <c:overlay val="0"/>
    </c:title>
    <c:autoTitleDeleted val="0"/>
    <c:plotArea>
      <c:layout/>
      <c:doughnutChart>
        <c:varyColors val="1"/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39"/>
        <c:holeSize val="50"/>
      </c:doughnutChart>
      <c:spPr>
        <a:solidFill>
          <a:srgbClr val="FFFFFF"/>
        </a:solidFill>
        <a:scene3d>
          <a:camera prst="orthographicFront"/>
          <a:lightRig rig="threePt" dir="t"/>
        </a:scene3d>
        <a:sp3d prstMaterial="legacyWireframe">
          <a:bevelB h="6350"/>
        </a:sp3d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0"/>
    <c:view3D>
      <c:rotX val="20"/>
      <c:rotY val="23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542845004676378E-2"/>
          <c:y val="0.21070162474283496"/>
          <c:w val="0.43707043390973743"/>
          <c:h val="0.39145815227442721"/>
        </c:manualLayout>
      </c:layout>
      <c:pie3D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 prstMaterial="plastic">
              <a:bevelT w="139700" h="139700" prst="divot"/>
              <a:bevelB w="139700" h="139700" prst="divot"/>
            </a:sp3d>
          </c:spPr>
          <c:explosion val="1"/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55600" dist="23000" dir="5400000" rotWithShape="0">
                  <a:schemeClr val="bg1">
                    <a:alpha val="8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1"/>
            <c:bubble3D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2"/>
            <c:bubble3D val="0"/>
            <c:spPr>
              <a:solidFill>
                <a:schemeClr val="bg2">
                  <a:lumMod val="75000"/>
                </a:schemeClr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3"/>
            <c:bubble3D val="0"/>
            <c:spPr>
              <a:solidFill>
                <a:schemeClr val="accent3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4"/>
            <c:bubble3D val="0"/>
            <c:spPr>
              <a:solidFill>
                <a:srgbClr val="7030A0"/>
              </a:solidFill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5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6"/>
            <c:bubble3D val="0"/>
            <c:spPr>
              <a:solidFill>
                <a:srgbClr val="7030A0"/>
              </a:solidFill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7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8"/>
            <c:bubble3D val="0"/>
            <c:spPr>
              <a:solidFill>
                <a:srgbClr val="180371"/>
              </a:solidFill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Lbls>
            <c:dLbl>
              <c:idx val="0"/>
              <c:layout>
                <c:manualLayout>
                  <c:x val="0"/>
                  <c:y val="-0.1938177283060742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a:t>Культурно-досуговые </a:t>
                    </a:r>
                    <a:r>
                      <a:rPr lang="ru-RU" dirty="0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a:t>учреждения(ДК, ОКЦ); </a:t>
                    </a:r>
                    <a:r>
                      <a:rPr lang="ru-RU" dirty="0" smtClean="0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a:t>39; </a:t>
                    </a:r>
                    <a:r>
                      <a:rPr lang="ru-RU" dirty="0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a:t>29%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4.2732673042088588E-2"/>
                  <c:y val="-5.716715030876169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5.9454352130685721E-2"/>
                  <c:y val="0.1370497259361461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0.25419592285205966"/>
                  <c:y val="0.19368418042871069"/>
                </c:manualLayout>
              </c:layout>
              <c:tx>
                <c:rich>
                  <a:bodyPr/>
                  <a:lstStyle/>
                  <a:p>
                    <a:r>
                      <a:rPr lang="ru-RU" kern="0" baseline="0" dirty="0" smtClean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</a:rPr>
                      <a:t>Прочие(АУП</a:t>
                    </a:r>
                    <a:r>
                      <a:rPr lang="ru-RU" kern="0" baseline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</a:rPr>
                      <a:t>, ЦБ, ЦО, УК); </a:t>
                    </a:r>
                    <a:r>
                      <a:rPr lang="ru-RU" kern="0" baseline="0" dirty="0" smtClean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</a:rPr>
                      <a:t>23,8; </a:t>
                    </a:r>
                    <a:r>
                      <a:rPr lang="ru-RU" kern="0" baseline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</a:rPr>
                      <a:t>17%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8.3513903936439145E-3"/>
                  <c:y val="0.26399002273363348"/>
                </c:manualLayout>
              </c:layout>
              <c:tx>
                <c:rich>
                  <a:bodyPr/>
                  <a:lstStyle/>
                  <a:p>
                    <a:r>
                      <a:rPr lang="ru-RU" kern="0" baseline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</a:rPr>
                      <a:t>Подпрограмма "Сохранение и развитие культуры ГОГР"; </a:t>
                    </a:r>
                    <a:endParaRPr lang="ru-RU" kern="0" baseline="0" dirty="0" smtClean="0">
                      <a:solidFill>
                        <a:schemeClr val="accent2">
                          <a:lumMod val="75000"/>
                        </a:schemeClr>
                      </a:solidFill>
                      <a:effectLst/>
                    </a:endParaRPr>
                  </a:p>
                  <a:p>
                    <a:r>
                      <a:rPr lang="ru-RU" kern="0" baseline="0" dirty="0" smtClean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</a:rPr>
                      <a:t>2,4</a:t>
                    </a:r>
                    <a:r>
                      <a:rPr lang="ru-RU" kern="0" baseline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</a:rPr>
                      <a:t>; 2%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spPr>
              <a:scene3d>
                <a:camera prst="orthographicFront"/>
                <a:lightRig rig="threePt" dir="t"/>
              </a:scene3d>
              <a:sp3d/>
            </c:sp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Лист1!$A$1:$E$1</c:f>
              <c:strCache>
                <c:ptCount val="5"/>
                <c:pt idx="0">
                  <c:v>Культурно-досуговые учреждения(ДК, ОКЦ)</c:v>
                </c:pt>
                <c:pt idx="1">
                  <c:v>Центральная библиотечная система</c:v>
                </c:pt>
                <c:pt idx="2">
                  <c:v>Учреждения исполнительского  искусства(театры, оркестр)</c:v>
                </c:pt>
                <c:pt idx="3">
                  <c:v>Прочие(АУП, ЦБ, ЦО, УК)</c:v>
                </c:pt>
                <c:pt idx="4">
                  <c:v>Подпрограмма "Сохранение и развитие культуры ГОГР"</c:v>
                </c:pt>
              </c:strCache>
            </c:strRef>
          </c:cat>
          <c:val>
            <c:numRef>
              <c:f>Лист1!$A$2:$E$2</c:f>
              <c:numCache>
                <c:formatCode>0.0</c:formatCode>
                <c:ptCount val="5"/>
                <c:pt idx="0">
                  <c:v>38.9</c:v>
                </c:pt>
                <c:pt idx="1">
                  <c:v>26.7</c:v>
                </c:pt>
                <c:pt idx="2">
                  <c:v>42.6</c:v>
                </c:pt>
                <c:pt idx="3">
                  <c:v>23.4</c:v>
                </c:pt>
                <c:pt idx="4">
                  <c:v>2.4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400">
          <a:ln>
            <a:solidFill>
              <a:schemeClr val="tx1"/>
            </a:solidFill>
          </a:ln>
          <a:solidFill>
            <a:schemeClr val="accent2">
              <a:lumMod val="75000"/>
            </a:schemeClr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0"/>
    <c:view3D>
      <c:rotX val="15"/>
      <c:rotY val="4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327460189423307"/>
          <c:y val="0.23668408923892248"/>
          <c:w val="0.74125915167772893"/>
          <c:h val="0.65907753658412838"/>
        </c:manualLayout>
      </c:layout>
      <c:pie3DChart>
        <c:varyColors val="1"/>
        <c:ser>
          <c:idx val="0"/>
          <c:order val="0"/>
          <c:spPr>
            <a:ln w="190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 prstMaterial="plastic">
              <a:bevelT w="139700" h="139700" prst="divot"/>
              <a:bevelB w="139700" h="139700" prst="divot"/>
            </a:sp3d>
          </c:spPr>
          <c:explosion val="1"/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355600" dist="23000" dir="5400000" rotWithShape="0">
                  <a:schemeClr val="bg1">
                    <a:alpha val="8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1"/>
            <c:bubble3D val="0"/>
            <c:explosion val="2"/>
            <c:spPr>
              <a:solidFill>
                <a:srgbClr val="FF0000"/>
              </a:solidFill>
              <a:ln w="19050"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2"/>
            <c:bubble3D val="0"/>
            <c:explosion val="2"/>
            <c:spPr>
              <a:solidFill>
                <a:schemeClr val="tx2"/>
              </a:solidFill>
              <a:ln w="19050"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3"/>
            <c:bubble3D val="0"/>
            <c:explosion val="4"/>
            <c:spPr>
              <a:solidFill>
                <a:srgbClr val="FFFF00"/>
              </a:solidFill>
              <a:ln w="19050"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4"/>
            <c:bubble3D val="0"/>
            <c:explosion val="3"/>
            <c:spPr>
              <a:solidFill>
                <a:srgbClr val="00B050"/>
              </a:solidFill>
              <a:ln w="19050"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5"/>
            <c:bubble3D val="0"/>
            <c:explosion val="0"/>
            <c:spPr>
              <a:solidFill>
                <a:schemeClr val="accent6">
                  <a:lumMod val="50000"/>
                </a:schemeClr>
              </a:solidFill>
              <a:ln w="22225">
                <a:solidFill>
                  <a:srgbClr val="FF0000"/>
                </a:solidFill>
              </a:ln>
              <a:effectLst>
                <a:outerShdw blurRad="40000" dist="23000" dir="5400000" rotWithShape="0">
                  <a:schemeClr val="bg1">
                    <a:alpha val="35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6"/>
            <c:bubble3D val="0"/>
            <c:spPr>
              <a:solidFill>
                <a:srgbClr val="7030A0"/>
              </a:solidFill>
              <a:ln w="19050"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7"/>
            <c:bubble3D val="0"/>
            <c:spPr>
              <a:solidFill>
                <a:srgbClr val="FFC000"/>
              </a:solidFill>
              <a:ln w="19050"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8"/>
            <c:bubble3D val="0"/>
            <c:spPr>
              <a:solidFill>
                <a:srgbClr val="180371"/>
              </a:solidFill>
              <a:ln w="19050"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Lbls>
            <c:dLbl>
              <c:idx val="0"/>
              <c:layout>
                <c:manualLayout>
                  <c:x val="-6.4912715767308999E-3"/>
                  <c:y val="-5.552964128650433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2.0250332394251881E-2"/>
                  <c:y val="0.13476490575116737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Жилищное хозяйство; </a:t>
                    </a:r>
                    <a:endParaRPr lang="ru-RU" smtClean="0"/>
                  </a:p>
                  <a:p>
                    <a:r>
                      <a:rPr lang="ru-RU" smtClean="0"/>
                      <a:t>15,9</a:t>
                    </a:r>
                    <a:r>
                      <a:rPr lang="ru-RU"/>
                      <a:t>; 3%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4.7416956659488176E-2"/>
                  <c:y val="0.20587379641859346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Дорожное хозяйство; </a:t>
                    </a:r>
                    <a:endParaRPr lang="ru-RU" dirty="0" smtClean="0"/>
                  </a:p>
                  <a:p>
                    <a:r>
                      <a:rPr lang="ru-RU" dirty="0" smtClean="0"/>
                      <a:t>262,0</a:t>
                    </a:r>
                    <a:r>
                      <a:rPr lang="ru-RU" dirty="0"/>
                      <a:t>; 52%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21280385355158105"/>
                  <c:y val="-5.1053087698796538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Другие вопросы в области городского хозяйства; </a:t>
                    </a:r>
                    <a:endParaRPr lang="ru-RU" dirty="0" smtClean="0"/>
                  </a:p>
                  <a:p>
                    <a:r>
                      <a:rPr lang="ru-RU" dirty="0" smtClean="0"/>
                      <a:t>60,4</a:t>
                    </a:r>
                    <a:r>
                      <a:rPr lang="ru-RU" dirty="0"/>
                      <a:t>; 12%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14285728962779679"/>
                  <c:y val="-0.1716507989505539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Коммунальное хозяйство; </a:t>
                    </a:r>
                    <a:endParaRPr lang="ru-RU" dirty="0" smtClean="0"/>
                  </a:p>
                  <a:p>
                    <a:r>
                      <a:rPr lang="ru-RU" dirty="0" smtClean="0"/>
                      <a:t>16,8</a:t>
                    </a:r>
                    <a:r>
                      <a:rPr lang="ru-RU" dirty="0"/>
                      <a:t>; 3%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3.2228468923946728E-2"/>
                  <c:y val="-0.2253604402043244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6.6112455785111171E-2"/>
                  <c:y val="-9.3919448631644753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Сельское хозяйство; </a:t>
                    </a:r>
                    <a:endParaRPr lang="ru-RU" dirty="0" smtClean="0"/>
                  </a:p>
                  <a:p>
                    <a:r>
                      <a:rPr lang="ru-RU" dirty="0" smtClean="0"/>
                      <a:t>0,2</a:t>
                    </a:r>
                    <a:r>
                      <a:rPr lang="ru-RU" dirty="0"/>
                      <a:t>; 0%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Лист1!$A$1:$G$1</c:f>
              <c:strCache>
                <c:ptCount val="7"/>
                <c:pt idx="0">
                  <c:v>Благоустройство</c:v>
                </c:pt>
                <c:pt idx="1">
                  <c:v>Жилищное хозяйство</c:v>
                </c:pt>
                <c:pt idx="2">
                  <c:v>Дорожное хозяйство</c:v>
                </c:pt>
                <c:pt idx="3">
                  <c:v>Другие вопросы в области городского хозяйства</c:v>
                </c:pt>
                <c:pt idx="4">
                  <c:v>Коммунальное хозяйство</c:v>
                </c:pt>
                <c:pt idx="5">
                  <c:v>Водное хозяйство</c:v>
                </c:pt>
                <c:pt idx="6">
                  <c:v>Сельское хозяйство</c:v>
                </c:pt>
              </c:strCache>
            </c:strRef>
          </c:cat>
          <c:val>
            <c:numRef>
              <c:f>Лист1!$A$2:$G$2</c:f>
              <c:numCache>
                <c:formatCode>General</c:formatCode>
                <c:ptCount val="7"/>
                <c:pt idx="0">
                  <c:v>136.30000000000001</c:v>
                </c:pt>
                <c:pt idx="1">
                  <c:v>15.9</c:v>
                </c:pt>
                <c:pt idx="2" formatCode="0.0">
                  <c:v>262</c:v>
                </c:pt>
                <c:pt idx="3">
                  <c:v>60.4</c:v>
                </c:pt>
                <c:pt idx="4" formatCode="0.0">
                  <c:v>16.8</c:v>
                </c:pt>
                <c:pt idx="5">
                  <c:v>12</c:v>
                </c:pt>
                <c:pt idx="6" formatCode="0.0">
                  <c:v>0.2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400" b="1">
          <a:solidFill>
            <a:schemeClr val="accent5">
              <a:lumMod val="75000"/>
            </a:schemeClr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5"/>
      <c:rotY val="0"/>
      <c:depthPercent val="100"/>
      <c:rAngAx val="1"/>
    </c:view3D>
    <c:floor>
      <c:thickness val="0"/>
    </c:floor>
    <c:sideWall>
      <c:thickness val="0"/>
    </c:sideWall>
    <c:backWall>
      <c:thickness val="0"/>
      <c:spPr>
        <a:scene3d>
          <a:camera prst="orthographicFront"/>
          <a:lightRig rig="threePt" dir="t"/>
        </a:scene3d>
        <a:sp3d prstMaterial="matte"/>
      </c:spPr>
    </c:backWall>
    <c:plotArea>
      <c:layout>
        <c:manualLayout>
          <c:layoutTarget val="inner"/>
          <c:xMode val="edge"/>
          <c:yMode val="edge"/>
          <c:x val="0"/>
          <c:y val="7.9386459182461695E-3"/>
          <c:w val="0.99828707349081369"/>
          <c:h val="0.82642943443365768"/>
        </c:manualLayout>
      </c:layout>
      <c:bar3DChart>
        <c:barDir val="col"/>
        <c:grouping val="stacked"/>
        <c:varyColors val="0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Лист1!$A$1:$I$1</c:f>
              <c:strCache>
                <c:ptCount val="9"/>
                <c:pt idx="0">
                  <c:v>на 01.01.2012</c:v>
                </c:pt>
                <c:pt idx="1">
                  <c:v>на 01.01.2013</c:v>
                </c:pt>
                <c:pt idx="2">
                  <c:v>на 01.01.2014</c:v>
                </c:pt>
                <c:pt idx="3">
                  <c:v>на 01.01.2015</c:v>
                </c:pt>
                <c:pt idx="4">
                  <c:v>на 01.01.2016</c:v>
                </c:pt>
                <c:pt idx="5">
                  <c:v>на 01.01.2017</c:v>
                </c:pt>
                <c:pt idx="6">
                  <c:v>прогноз           на 01.01.2018</c:v>
                </c:pt>
                <c:pt idx="7">
                  <c:v>прогноз           на 01.01.2019</c:v>
                </c:pt>
                <c:pt idx="8">
                  <c:v>прогноз           на 01.01.2020</c:v>
                </c:pt>
              </c:strCache>
            </c:strRef>
          </c:cat>
          <c:val>
            <c:numRef>
              <c:f>Лист1!$A$2:$I$2</c:f>
              <c:numCache>
                <c:formatCode>0.0</c:formatCode>
                <c:ptCount val="9"/>
                <c:pt idx="0">
                  <c:v>356</c:v>
                </c:pt>
                <c:pt idx="1">
                  <c:v>546</c:v>
                </c:pt>
                <c:pt idx="2">
                  <c:v>741</c:v>
                </c:pt>
                <c:pt idx="3">
                  <c:v>1070</c:v>
                </c:pt>
                <c:pt idx="4">
                  <c:v>1200</c:v>
                </c:pt>
                <c:pt idx="5">
                  <c:v>1100</c:v>
                </c:pt>
                <c:pt idx="6">
                  <c:v>1100</c:v>
                </c:pt>
                <c:pt idx="7">
                  <c:v>1100</c:v>
                </c:pt>
                <c:pt idx="8">
                  <c:v>1155</c:v>
                </c:pt>
              </c:numCache>
            </c:numRef>
          </c:val>
        </c:ser>
        <c:ser>
          <c:idx val="1"/>
          <c:order val="1"/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Лист1!$A$1:$I$1</c:f>
              <c:strCache>
                <c:ptCount val="9"/>
                <c:pt idx="0">
                  <c:v>на 01.01.2012</c:v>
                </c:pt>
                <c:pt idx="1">
                  <c:v>на 01.01.2013</c:v>
                </c:pt>
                <c:pt idx="2">
                  <c:v>на 01.01.2014</c:v>
                </c:pt>
                <c:pt idx="3">
                  <c:v>на 01.01.2015</c:v>
                </c:pt>
                <c:pt idx="4">
                  <c:v>на 01.01.2016</c:v>
                </c:pt>
                <c:pt idx="5">
                  <c:v>на 01.01.2017</c:v>
                </c:pt>
                <c:pt idx="6">
                  <c:v>прогноз           на 01.01.2018</c:v>
                </c:pt>
                <c:pt idx="7">
                  <c:v>прогноз           на 01.01.2019</c:v>
                </c:pt>
                <c:pt idx="8">
                  <c:v>прогноз           на 01.01.2020</c:v>
                </c:pt>
              </c:strCache>
            </c:strRef>
          </c:cat>
          <c:val>
            <c:numRef>
              <c:f>Лист1!$A$3:$I$3</c:f>
              <c:numCache>
                <c:formatCode>0.0</c:formatCode>
                <c:ptCount val="9"/>
                <c:pt idx="0">
                  <c:v>234</c:v>
                </c:pt>
                <c:pt idx="1">
                  <c:v>234</c:v>
                </c:pt>
                <c:pt idx="2">
                  <c:v>380</c:v>
                </c:pt>
                <c:pt idx="3">
                  <c:v>185</c:v>
                </c:pt>
                <c:pt idx="4">
                  <c:v>25</c:v>
                </c:pt>
                <c:pt idx="5">
                  <c:v>200</c:v>
                </c:pt>
                <c:pt idx="6">
                  <c:v>172.5</c:v>
                </c:pt>
                <c:pt idx="7" formatCode="General">
                  <c:v>62.5</c:v>
                </c:pt>
              </c:numCache>
            </c:numRef>
          </c:val>
        </c:ser>
        <c:ser>
          <c:idx val="2"/>
          <c:order val="2"/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1.3888888888888889E-3"/>
                  <c:y val="-1.77955702341763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3888888888888889E-3"/>
                  <c:y val="-4.44889255854409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5.5555555555555558E-3"/>
                  <c:y val="-4.00400330268968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Лист1!$A$1:$I$1</c:f>
              <c:strCache>
                <c:ptCount val="9"/>
                <c:pt idx="0">
                  <c:v>на 01.01.2012</c:v>
                </c:pt>
                <c:pt idx="1">
                  <c:v>на 01.01.2013</c:v>
                </c:pt>
                <c:pt idx="2">
                  <c:v>на 01.01.2014</c:v>
                </c:pt>
                <c:pt idx="3">
                  <c:v>на 01.01.2015</c:v>
                </c:pt>
                <c:pt idx="4">
                  <c:v>на 01.01.2016</c:v>
                </c:pt>
                <c:pt idx="5">
                  <c:v>на 01.01.2017</c:v>
                </c:pt>
                <c:pt idx="6">
                  <c:v>прогноз           на 01.01.2018</c:v>
                </c:pt>
                <c:pt idx="7">
                  <c:v>прогноз           на 01.01.2019</c:v>
                </c:pt>
                <c:pt idx="8">
                  <c:v>прогноз           на 01.01.2020</c:v>
                </c:pt>
              </c:strCache>
            </c:strRef>
          </c:cat>
          <c:val>
            <c:numRef>
              <c:f>Лист1!$A$4:$I$4</c:f>
              <c:numCache>
                <c:formatCode>0.0</c:formatCode>
                <c:ptCount val="9"/>
                <c:pt idx="0">
                  <c:v>16</c:v>
                </c:pt>
                <c:pt idx="1">
                  <c:v>298.39999999999998</c:v>
                </c:pt>
                <c:pt idx="2">
                  <c:v>321</c:v>
                </c:pt>
                <c:pt idx="3">
                  <c:v>321</c:v>
                </c:pt>
                <c:pt idx="4">
                  <c:v>306</c:v>
                </c:pt>
                <c:pt idx="6">
                  <c:v>55</c:v>
                </c:pt>
                <c:pt idx="7">
                  <c:v>55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2"/>
        <c:gapDepth val="156"/>
        <c:shape val="cylinder"/>
        <c:axId val="158123136"/>
        <c:axId val="158124672"/>
        <c:axId val="0"/>
      </c:bar3DChart>
      <c:catAx>
        <c:axId val="15812313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58124672"/>
        <c:crosses val="autoZero"/>
        <c:auto val="1"/>
        <c:lblAlgn val="r"/>
        <c:lblOffset val="100"/>
        <c:noMultiLvlLbl val="0"/>
      </c:catAx>
      <c:valAx>
        <c:axId val="158124672"/>
        <c:scaling>
          <c:orientation val="minMax"/>
          <c:max val="1600"/>
        </c:scaling>
        <c:delete val="1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0"/>
        <c:majorTickMark val="out"/>
        <c:minorTickMark val="none"/>
        <c:tickLblPos val="nextTo"/>
        <c:crossAx val="158123136"/>
        <c:crosses val="autoZero"/>
        <c:crossBetween val="between"/>
        <c:majorUnit val="400"/>
      </c:valAx>
      <c:spPr>
        <a:scene3d>
          <a:camera prst="orthographicFront"/>
          <a:lightRig rig="threePt" dir="t"/>
        </a:scene3d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9772985178323299"/>
          <c:w val="0.9995694444444444"/>
          <c:h val="0.77440655396016678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44450">
              <a:solidFill>
                <a:schemeClr val="accent6">
                  <a:lumMod val="75000"/>
                </a:schemeClr>
              </a:solidFill>
            </a:ln>
          </c:spPr>
          <c:marker>
            <c:spPr>
              <a:solidFill>
                <a:schemeClr val="accent6">
                  <a:lumMod val="75000"/>
                </a:schemeClr>
              </a:solidFill>
              <a:ln w="12700"/>
            </c:spPr>
          </c:marker>
          <c:dLbls>
            <c:dLbl>
              <c:idx val="0"/>
              <c:layout>
                <c:manualLayout>
                  <c:x val="-1.8130302260604522E-2"/>
                  <c:y val="0.110864983788791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3772542545085061E-2"/>
                  <c:y val="8.38923591255003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2855838728093327E-2"/>
                  <c:y val="0.142707352907417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0833719314497455E-2"/>
                  <c:y val="0.1701659741511902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418044529659511E-2"/>
                  <c:y val="0.1723669107688069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4.8387096774193665E-2"/>
                  <c:y val="0.104748603351955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4.583333333333333E-2"/>
                  <c:y val="0.139705882352941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5.8333333333333334E-2"/>
                  <c:y val="0.147058823529411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7499999999999999E-2"/>
                  <c:y val="0.147058823529411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accent6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Лист1!$B$2:$B$10</c:f>
              <c:numCache>
                <c:formatCode>0.0</c:formatCode>
                <c:ptCount val="9"/>
                <c:pt idx="0">
                  <c:v>606</c:v>
                </c:pt>
                <c:pt idx="1">
                  <c:v>1078.4000000000001</c:v>
                </c:pt>
                <c:pt idx="2">
                  <c:v>1442</c:v>
                </c:pt>
                <c:pt idx="3">
                  <c:v>1576</c:v>
                </c:pt>
                <c:pt idx="4">
                  <c:v>1531</c:v>
                </c:pt>
                <c:pt idx="5">
                  <c:v>1300</c:v>
                </c:pt>
                <c:pt idx="6">
                  <c:v>1327.5</c:v>
                </c:pt>
                <c:pt idx="7">
                  <c:v>1217.5</c:v>
                </c:pt>
                <c:pt idx="8">
                  <c:v>1155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8157056"/>
        <c:axId val="158162944"/>
      </c:lineChart>
      <c:catAx>
        <c:axId val="158157056"/>
        <c:scaling>
          <c:orientation val="minMax"/>
        </c:scaling>
        <c:delete val="1"/>
        <c:axPos val="b"/>
        <c:majorTickMark val="out"/>
        <c:minorTickMark val="none"/>
        <c:tickLblPos val="nextTo"/>
        <c:crossAx val="158162944"/>
        <c:crosses val="autoZero"/>
        <c:auto val="1"/>
        <c:lblAlgn val="ctr"/>
        <c:lblOffset val="100"/>
        <c:noMultiLvlLbl val="0"/>
      </c:catAx>
      <c:valAx>
        <c:axId val="158162944"/>
        <c:scaling>
          <c:orientation val="minMax"/>
          <c:max val="1600"/>
        </c:scaling>
        <c:delete val="1"/>
        <c:axPos val="l"/>
        <c:majorGridlines>
          <c:spPr>
            <a:ln>
              <a:noFill/>
            </a:ln>
          </c:spPr>
        </c:majorGridlines>
        <c:numFmt formatCode="0.0" sourceLinked="1"/>
        <c:majorTickMark val="out"/>
        <c:minorTickMark val="none"/>
        <c:tickLblPos val="nextTo"/>
        <c:crossAx val="158157056"/>
        <c:crosses val="autoZero"/>
        <c:crossBetween val="between"/>
        <c:majorUnit val="4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2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5009571172024555E-5"/>
          <c:y val="0.12567642435196918"/>
          <c:w val="0.86511505140804767"/>
          <c:h val="0.76394556398535285"/>
        </c:manualLayout>
      </c:layout>
      <c:pie3DChart>
        <c:varyColors val="1"/>
        <c:ser>
          <c:idx val="0"/>
          <c:order val="0"/>
          <c:spPr>
            <a:solidFill>
              <a:schemeClr val="accent3">
                <a:lumMod val="50000"/>
              </a:schemeClr>
            </a:solidFill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dPt>
            <c:idx val="1"/>
            <c:bubble3D val="0"/>
            <c:explosion val="2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</c:dPt>
          <c:dPt>
            <c:idx val="2"/>
            <c:bubble3D val="0"/>
            <c:explosion val="3"/>
            <c:spPr>
              <a:solidFill>
                <a:schemeClr val="accent2">
                  <a:lumMod val="60000"/>
                  <a:lumOff val="4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</c:dPt>
          <c:dLbls>
            <c:dLbl>
              <c:idx val="1"/>
              <c:layout>
                <c:manualLayout>
                  <c:x val="-5.8302498371914036E-2"/>
                  <c:y val="7.7671244260694328E-2"/>
                </c:manualLayout>
              </c:layout>
              <c:tx>
                <c:rich>
                  <a:bodyPr/>
                  <a:lstStyle/>
                  <a:p>
                    <a:pPr>
                      <a:defRPr sz="1400" b="1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1400" b="1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81</a:t>
                    </a:r>
                    <a:r>
                      <a:rPr lang="en-US" sz="1400" b="1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%</a:t>
                    </a:r>
                    <a:endParaRPr lang="en-US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9.2053707102401669E-2"/>
                  <c:y val="-5.6550599380882138E-2"/>
                </c:manualLayout>
              </c:layout>
              <c:tx>
                <c:rich>
                  <a:bodyPr rot="0"/>
                  <a:lstStyle/>
                  <a:p>
                    <a:pPr algn="just">
                      <a:defRPr sz="1400" b="1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1400" b="1" baseline="0" dirty="0" smtClean="0">
                        <a:solidFill>
                          <a:schemeClr val="tx1"/>
                        </a:solidFill>
                      </a:rPr>
                      <a:t>19</a:t>
                    </a:r>
                    <a:r>
                      <a:rPr lang="en-US" sz="1400" b="1" baseline="0" dirty="0" smtClean="0">
                        <a:solidFill>
                          <a:schemeClr val="tx1"/>
                        </a:solidFill>
                      </a:rPr>
                      <a:t>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 b="1" baseline="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Лист1!$A$1:$C$1</c:f>
              <c:strCache>
                <c:ptCount val="3"/>
                <c:pt idx="0">
                  <c:v> </c:v>
                </c:pt>
                <c:pt idx="1">
                  <c:v>Налоговые доходы </c:v>
                </c:pt>
                <c:pt idx="2">
                  <c:v>Неналоговые доходы</c:v>
                </c:pt>
              </c:strCache>
            </c:strRef>
          </c:cat>
          <c:val>
            <c:numRef>
              <c:f>Лист1!$A$2:$C$2</c:f>
              <c:numCache>
                <c:formatCode>General</c:formatCode>
                <c:ptCount val="3"/>
                <c:pt idx="1">
                  <c:v>1391.5</c:v>
                </c:pt>
                <c:pt idx="2">
                  <c:v>331.1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egendEntry>
        <c:idx val="0"/>
        <c:delete val="1"/>
      </c:legendEntry>
      <c:layout>
        <c:manualLayout>
          <c:xMode val="edge"/>
          <c:yMode val="edge"/>
          <c:x val="2.0523750320682583E-4"/>
          <c:y val="0.83393006725223173"/>
          <c:w val="0.99652748998480467"/>
          <c:h val="0.16606993274776824"/>
        </c:manualLayout>
      </c:layout>
      <c:overlay val="0"/>
      <c:txPr>
        <a:bodyPr/>
        <a:lstStyle/>
        <a:p>
          <a:pPr>
            <a:defRPr sz="1600" b="1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rotY val="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018679090464393"/>
          <c:y val="0.16022875189381816"/>
          <c:w val="0.74214780802067137"/>
          <c:h val="0.60855712395706629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налоговые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txPr>
              <a:bodyPr/>
              <a:lstStyle/>
              <a:p>
                <a:pPr>
                  <a:defRPr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Лист1!$B$1:$D$1</c:f>
              <c:strCache>
                <c:ptCount val="3"/>
                <c:pt idx="0">
                  <c:v>Столбец2</c:v>
                </c:pt>
                <c:pt idx="1">
                  <c:v>Столбец3</c:v>
                </c:pt>
                <c:pt idx="2">
                  <c:v>Столбец1</c:v>
                </c:pt>
              </c:strCache>
            </c:strRef>
          </c:cat>
          <c:val>
            <c:numRef>
              <c:f>Лист1!$B$2:$D$2</c:f>
              <c:numCache>
                <c:formatCode>General</c:formatCode>
                <c:ptCount val="3"/>
                <c:pt idx="0" formatCode="0.0">
                  <c:v>1352</c:v>
                </c:pt>
                <c:pt idx="1">
                  <c:v>1391.5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неналоговые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txPr>
              <a:bodyPr/>
              <a:lstStyle/>
              <a:p>
                <a:pPr>
                  <a:defRPr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Лист1!$B$1:$D$1</c:f>
              <c:strCache>
                <c:ptCount val="3"/>
                <c:pt idx="0">
                  <c:v>Столбец2</c:v>
                </c:pt>
                <c:pt idx="1">
                  <c:v>Столбец3</c:v>
                </c:pt>
                <c:pt idx="2">
                  <c:v>Столбец1</c:v>
                </c:pt>
              </c:strCache>
            </c:strRef>
          </c:cat>
          <c:val>
            <c:numRef>
              <c:f>Лист1!$B$3:$D$3</c:f>
              <c:numCache>
                <c:formatCode>General</c:formatCode>
                <c:ptCount val="3"/>
                <c:pt idx="0">
                  <c:v>322.7</c:v>
                </c:pt>
                <c:pt idx="1">
                  <c:v>331.1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3"/>
        <c:shape val="cylinder"/>
        <c:axId val="136849664"/>
        <c:axId val="136851456"/>
        <c:axId val="0"/>
      </c:bar3DChart>
      <c:catAx>
        <c:axId val="13684966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36851456"/>
        <c:crosses val="autoZero"/>
        <c:auto val="1"/>
        <c:lblAlgn val="ctr"/>
        <c:lblOffset val="100"/>
        <c:noMultiLvlLbl val="0"/>
      </c:catAx>
      <c:valAx>
        <c:axId val="136851456"/>
        <c:scaling>
          <c:orientation val="minMax"/>
          <c:max val="200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36849664"/>
        <c:crosses val="autoZero"/>
        <c:crossBetween val="between"/>
        <c:majorUnit val="400"/>
      </c:valAx>
    </c:plotArea>
    <c:legend>
      <c:legendPos val="r"/>
      <c:layout>
        <c:manualLayout>
          <c:xMode val="edge"/>
          <c:yMode val="edge"/>
          <c:x val="0.65596350180676311"/>
          <c:y val="0.6263998250218723"/>
          <c:w val="0.25460803496757295"/>
          <c:h val="0.14464716300706315"/>
        </c:manualLayout>
      </c:layout>
      <c:overlay val="0"/>
      <c:txPr>
        <a:bodyPr/>
        <a:lstStyle/>
        <a:p>
          <a:pPr>
            <a:defRPr sz="1400" b="1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tx2">
        <a:lumMod val="20000"/>
        <a:lumOff val="80000"/>
      </a:schemeClr>
    </a:solidFill>
    <a:ln w="15875" cap="rnd">
      <a:noFill/>
      <a:round/>
    </a:ln>
    <a:effectLst>
      <a:softEdge rad="63500"/>
    </a:effectLst>
    <a:scene3d>
      <a:camera prst="orthographicFront"/>
      <a:lightRig rig="threePt" dir="t"/>
    </a:scene3d>
    <a:sp3d prstMaterial="metal">
      <a:bevelT/>
      <a:bevelB/>
    </a:sp3d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0"/>
      <c:rotY val="1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2.9192868706287881E-17"/>
                  <c:y val="0.3218750000000000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</a:t>
                    </a:r>
                    <a:r>
                      <a:rPr lang="en-US" dirty="0" smtClean="0"/>
                      <a:t>47,2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738853503184714E-2"/>
                  <c:y val="0.32812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Ожидаемое   2017</c:v>
                </c:pt>
                <c:pt idx="1">
                  <c:v>Прогноз 2018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747.2</c:v>
                </c:pt>
                <c:pt idx="1">
                  <c:v>1010.2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1"/>
        <c:gapDepth val="62"/>
        <c:shape val="box"/>
        <c:axId val="134443392"/>
        <c:axId val="134446080"/>
        <c:axId val="0"/>
      </c:bar3DChart>
      <c:catAx>
        <c:axId val="1344433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34446080"/>
        <c:crosses val="autoZero"/>
        <c:auto val="1"/>
        <c:lblAlgn val="ctr"/>
        <c:lblOffset val="100"/>
        <c:noMultiLvlLbl val="0"/>
      </c:catAx>
      <c:valAx>
        <c:axId val="134446080"/>
        <c:scaling>
          <c:orientation val="minMax"/>
          <c:max val="880"/>
          <c:min val="0"/>
        </c:scaling>
        <c:delete val="1"/>
        <c:axPos val="l"/>
        <c:majorGridlines>
          <c:spPr>
            <a:ln>
              <a:solidFill>
                <a:schemeClr val="accent1">
                  <a:lumMod val="40000"/>
                  <a:lumOff val="60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134443392"/>
        <c:crosses val="autoZero"/>
        <c:crossBetween val="between"/>
        <c:majorUnit val="100"/>
        <c:minorUnit val="4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5"/>
      <c:rotY val="20"/>
      <c:depthPercent val="80"/>
      <c:rAngAx val="1"/>
    </c:view3D>
    <c:floor>
      <c:thickness val="0"/>
    </c:floor>
    <c:sideWall>
      <c:thickness val="0"/>
      <c:spPr>
        <a:noFill/>
        <a:ln>
          <a:solidFill>
            <a:schemeClr val="bg1">
              <a:lumMod val="85000"/>
            </a:schemeClr>
          </a:solidFill>
        </a:ln>
      </c:spPr>
    </c:sideWall>
    <c:backWall>
      <c:thickness val="0"/>
      <c:spPr>
        <a:noFill/>
        <a:ln w="3175">
          <a:solidFill>
            <a:schemeClr val="bg1">
              <a:lumMod val="85000"/>
            </a:schemeClr>
          </a:solidFill>
        </a:ln>
        <a:scene3d>
          <a:camera prst="orthographicFront"/>
          <a:lightRig rig="threePt" dir="t"/>
        </a:scene3d>
      </c:spPr>
    </c:backWall>
    <c:plotArea>
      <c:layout>
        <c:manualLayout>
          <c:layoutTarget val="inner"/>
          <c:xMode val="edge"/>
          <c:yMode val="edge"/>
          <c:x val="0.16477250801642793"/>
          <c:y val="8.3420085373371949E-2"/>
          <c:w val="0.78736367478569258"/>
          <c:h val="0.6776665522112015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Ожидаемое 2016 года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2.6680183833156779E-2"/>
                  <c:y val="-1.497624731798410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211,0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9171528588098017E-2"/>
                  <c:y val="-9.91080277502477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Лист1!$B$2</c:f>
              <c:numCache>
                <c:formatCode>0.0</c:formatCode>
                <c:ptCount val="1"/>
                <c:pt idx="0">
                  <c:v>211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Прогноз 2017 год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4.2372903831210382E-2"/>
                  <c:y val="-1.248020609832004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175,0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0630105017502917E-2"/>
                  <c:y val="-9.91080277502477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Лист1!$B$3</c:f>
              <c:numCache>
                <c:formatCode>0.0</c:formatCode>
                <c:ptCount val="1"/>
                <c:pt idx="0">
                  <c:v>175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3"/>
        <c:shape val="box"/>
        <c:axId val="136726400"/>
        <c:axId val="136727936"/>
        <c:axId val="0"/>
      </c:bar3DChart>
      <c:catAx>
        <c:axId val="1367264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36727936"/>
        <c:crosses val="autoZero"/>
        <c:auto val="1"/>
        <c:lblAlgn val="ctr"/>
        <c:lblOffset val="100"/>
        <c:noMultiLvlLbl val="0"/>
      </c:catAx>
      <c:valAx>
        <c:axId val="136727936"/>
        <c:scaling>
          <c:orientation val="minMax"/>
          <c:max val="300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36726400"/>
        <c:crosses val="autoZero"/>
        <c:crossBetween val="between"/>
        <c:majorUnit val="100"/>
      </c:valAx>
    </c:plotArea>
    <c:plotVisOnly val="1"/>
    <c:dispBlanksAs val="gap"/>
    <c:showDLblsOverMax val="0"/>
  </c:chart>
  <c:spPr>
    <a:noFill/>
    <a:ln w="15875" cap="rnd">
      <a:noFill/>
      <a:round/>
    </a:ln>
    <a:effectLst>
      <a:softEdge rad="63500"/>
    </a:effectLst>
    <a:scene3d>
      <a:camera prst="orthographicFront"/>
      <a:lightRig rig="threePt" dir="t"/>
    </a:scene3d>
    <a:sp3d prstMaterial="metal">
      <a:bevelT/>
      <a:bevelB/>
    </a:sp3d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2898243730619592E-3"/>
          <c:y val="0"/>
          <c:w val="0.99471010988590824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 w="23294">
              <a:solidFill>
                <a:schemeClr val="bg1"/>
              </a:solidFill>
            </a:ln>
            <a:effectLst/>
            <a:scene3d>
              <a:camera prst="orthographicFront"/>
              <a:lightRig rig="threePt" dir="t"/>
            </a:scene3d>
            <a:sp3d prstMaterial="plastic">
              <a:bevelT w="139700" h="139700" prst="divot"/>
              <a:bevelB w="139700" h="139700" prst="divot"/>
              <a:contourClr>
                <a:srgbClr val="000000"/>
              </a:contourClr>
            </a:sp3d>
          </c:spPr>
          <c:dPt>
            <c:idx val="0"/>
            <c:bubble3D val="0"/>
            <c:spPr>
              <a:solidFill>
                <a:srgbClr val="005DA2"/>
              </a:solidFill>
              <a:ln w="23294">
                <a:solidFill>
                  <a:prstClr val="black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rgbClr val="E25B00"/>
              </a:solidFill>
              <a:ln w="23294">
                <a:solidFill>
                  <a:schemeClr val="bg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rgbClr val="C00000"/>
              </a:solidFill>
              <a:ln w="23294">
                <a:solidFill>
                  <a:schemeClr val="bg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  <a:contourClr>
                  <a:srgbClr val="000000"/>
                </a:contourClr>
              </a:sp3d>
            </c:spPr>
          </c:dPt>
          <c:cat>
            <c:strRef>
              <c:f>Лист1!$A$2:$A$5</c:f>
              <c:strCache>
                <c:ptCount val="3"/>
                <c:pt idx="0">
                  <c:v>исп им</c:v>
                </c:pt>
                <c:pt idx="1">
                  <c:v>продажа мат и немат активов</c:v>
                </c:pt>
                <c:pt idx="2">
                  <c:v>проч неналог доходы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192.9</c:v>
                </c:pt>
                <c:pt idx="1">
                  <c:v>102.8</c:v>
                </c:pt>
                <c:pt idx="2">
                  <c:v>35.4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6">
          <a:noFill/>
        </a:ln>
      </c:spPr>
    </c:plotArea>
    <c:plotVisOnly val="1"/>
    <c:dispBlanksAs val="zero"/>
    <c:showDLblsOverMax val="0"/>
  </c:chart>
  <c:txPr>
    <a:bodyPr/>
    <a:lstStyle/>
    <a:p>
      <a:pPr>
        <a:defRPr sz="1649">
          <a:solidFill>
            <a:schemeClr val="bg1"/>
          </a:solidFill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title>
      <c:overlay val="0"/>
    </c:title>
    <c:autoTitleDeleted val="0"/>
    <c:plotArea>
      <c:layout/>
      <c:doughnutChart>
        <c:varyColors val="1"/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39"/>
        <c:holeSize val="50"/>
      </c:doughnutChart>
      <c:spPr>
        <a:solidFill>
          <a:srgbClr val="FFFFFF"/>
        </a:solidFill>
        <a:scene3d>
          <a:camera prst="orthographicFront"/>
          <a:lightRig rig="threePt" dir="t"/>
        </a:scene3d>
        <a:sp3d prstMaterial="legacyWireframe">
          <a:bevelB h="6350"/>
        </a:sp3d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0"/>
    <c:view3D>
      <c:rotX val="20"/>
      <c:rotY val="27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8241388402065842E-4"/>
          <c:y val="0.15873669575065999"/>
          <c:w val="0.54842225983287207"/>
          <c:h val="0.48759327090995092"/>
        </c:manualLayout>
      </c:layout>
      <c:pie3D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 prstMaterial="plastic">
              <a:bevelT w="139700" h="139700" prst="divot"/>
              <a:bevelB w="139700" h="139700" prst="divot"/>
            </a:sp3d>
          </c:spPr>
          <c:explosion val="1"/>
          <c:dPt>
            <c:idx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55600" dist="23000" dir="5400000" rotWithShape="0">
                  <a:schemeClr val="bg1">
                    <a:alpha val="8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1"/>
            <c:bubble3D val="0"/>
            <c:spPr>
              <a:solidFill>
                <a:schemeClr val="bg2">
                  <a:lumMod val="50000"/>
                </a:schemeClr>
              </a:solidFill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2"/>
            <c:bubble3D val="0"/>
            <c:spPr>
              <a:solidFill>
                <a:schemeClr val="accent2">
                  <a:lumMod val="75000"/>
                </a:schemeClr>
              </a:solidFill>
              <a:ln>
                <a:solidFill>
                  <a:schemeClr val="tx2"/>
                </a:solidFill>
              </a:ln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3"/>
            <c:bubble3D val="0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4"/>
            <c:bubble3D val="0"/>
            <c:spPr>
              <a:solidFill>
                <a:srgbClr val="00B050"/>
              </a:solidFill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5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6"/>
            <c:bubble3D val="0"/>
            <c:spPr>
              <a:solidFill>
                <a:srgbClr val="7030A0"/>
              </a:solidFill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7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Pt>
            <c:idx val="8"/>
            <c:bubble3D val="0"/>
            <c:spPr>
              <a:solidFill>
                <a:srgbClr val="180371"/>
              </a:solidFill>
              <a:scene3d>
                <a:camera prst="orthographicFront"/>
                <a:lightRig rig="threePt" dir="t"/>
              </a:scene3d>
              <a:sp3d prstMaterial="plastic">
                <a:bevelT w="139700" h="139700" prst="divot"/>
                <a:bevelB w="139700" h="139700" prst="divot"/>
              </a:sp3d>
            </c:spPr>
          </c:dPt>
          <c:dLbls>
            <c:delete val="1"/>
          </c:dLbls>
          <c:cat>
            <c:strRef>
              <c:f>Лист1!$A$1:$D$1</c:f>
              <c:strCache>
                <c:ptCount val="4"/>
                <c:pt idx="0">
                  <c:v>Образование</c:v>
                </c:pt>
                <c:pt idx="1">
                  <c:v>Культура, СМИ</c:v>
                </c:pt>
                <c:pt idx="2">
                  <c:v>Физическая культура</c:v>
                </c:pt>
                <c:pt idx="3">
                  <c:v>Социальная поддержка населения</c:v>
                </c:pt>
              </c:strCache>
            </c:strRef>
          </c:cat>
          <c:val>
            <c:numRef>
              <c:f>Лист1!$A$2:$D$2</c:f>
              <c:numCache>
                <c:formatCode>0.0</c:formatCode>
                <c:ptCount val="4"/>
                <c:pt idx="0">
                  <c:v>2004.3</c:v>
                </c:pt>
                <c:pt idx="1">
                  <c:v>136.6</c:v>
                </c:pt>
                <c:pt idx="2">
                  <c:v>315.2</c:v>
                </c:pt>
                <c:pt idx="3">
                  <c:v>1132.5999999999999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gap"/>
    <c:showDLblsOverMax val="0"/>
  </c:chart>
  <c:txPr>
    <a:bodyPr/>
    <a:lstStyle/>
    <a:p>
      <a:pPr>
        <a:defRPr sz="1800">
          <a:ln>
            <a:solidFill>
              <a:schemeClr val="tx1"/>
            </a:solidFill>
          </a:ln>
        </a:defRPr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title>
      <c:overlay val="0"/>
    </c:title>
    <c:autoTitleDeleted val="0"/>
    <c:plotArea>
      <c:layout/>
      <c:doughnutChart>
        <c:varyColors val="1"/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39"/>
        <c:holeSize val="50"/>
      </c:doughnutChart>
      <c:spPr>
        <a:solidFill>
          <a:srgbClr val="FFFFFF"/>
        </a:solidFill>
        <a:scene3d>
          <a:camera prst="orthographicFront"/>
          <a:lightRig rig="threePt" dir="t"/>
        </a:scene3d>
        <a:sp3d prstMaterial="legacyWireframe">
          <a:bevelB h="6350"/>
        </a:sp3d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2105A9-E361-484C-8EA8-A55237D1D89A}" type="doc">
      <dgm:prSet loTypeId="urn:microsoft.com/office/officeart/2005/8/layout/target3" loCatId="list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79C4E11B-6040-489D-973E-6CDD0678B97D}">
      <dgm:prSet phldrT="[Текст]" custT="1"/>
      <dgm:spPr/>
      <dgm:t>
        <a:bodyPr/>
        <a:lstStyle/>
        <a:p>
          <a:pPr algn="l"/>
          <a:r>
            <a:rPr lang="ru-RU" sz="18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«Бюджет для граждан» - предназначен для широкого круга пользователей - населения города, чьи интересы в той или иной мере затрагивает бюджет городского округа</a:t>
          </a:r>
          <a:endParaRPr lang="ru-RU" sz="1800" b="1" dirty="0">
            <a:solidFill>
              <a:schemeClr val="accent6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E4DDED01-25B2-45CC-B268-1A4BF7186CB0}" type="parTrans" cxnId="{4F186D39-E0A6-4916-999B-D6A0579D02CD}">
      <dgm:prSet/>
      <dgm:spPr/>
      <dgm:t>
        <a:bodyPr/>
        <a:lstStyle/>
        <a:p>
          <a:endParaRPr lang="ru-RU"/>
        </a:p>
      </dgm:t>
    </dgm:pt>
    <dgm:pt modelId="{6103DCD5-E146-4A88-8CDE-1503A649F904}" type="sibTrans" cxnId="{4F186D39-E0A6-4916-999B-D6A0579D02CD}">
      <dgm:prSet/>
      <dgm:spPr/>
      <dgm:t>
        <a:bodyPr/>
        <a:lstStyle/>
        <a:p>
          <a:endParaRPr lang="ru-RU"/>
        </a:p>
      </dgm:t>
    </dgm:pt>
    <dgm:pt modelId="{891A5E32-3384-453A-9A7D-55D7E9EDA2EF}">
      <dgm:prSet custT="1"/>
      <dgm:spPr/>
      <dgm:t>
        <a:bodyPr/>
        <a:lstStyle/>
        <a:p>
          <a:pPr algn="l"/>
          <a:r>
            <a:rPr lang="ru-RU" sz="1800" dirty="0" smtClean="0">
              <a:solidFill>
                <a:srgbClr val="0070C0"/>
              </a:solidFill>
            </a:rPr>
            <a:t> </a:t>
          </a:r>
          <a:r>
            <a:rPr lang="ru-RU" sz="3200" b="1" dirty="0" smtClea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Что значит                         «Бюджет для граждан» ?</a:t>
          </a:r>
          <a:endParaRPr lang="ru-RU" sz="3200" b="1" dirty="0"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CEB2B255-FED8-4F22-A173-DC0408D1A148}" type="parTrans" cxnId="{FF58C8D6-5280-43CD-A0E5-D9CD0E0CE7FB}">
      <dgm:prSet/>
      <dgm:spPr/>
      <dgm:t>
        <a:bodyPr/>
        <a:lstStyle/>
        <a:p>
          <a:endParaRPr lang="ru-RU"/>
        </a:p>
      </dgm:t>
    </dgm:pt>
    <dgm:pt modelId="{42D8205A-80C0-4D80-8C7E-0F5369C48F5E}" type="sibTrans" cxnId="{FF58C8D6-5280-43CD-A0E5-D9CD0E0CE7FB}">
      <dgm:prSet/>
      <dgm:spPr/>
      <dgm:t>
        <a:bodyPr/>
        <a:lstStyle/>
        <a:p>
          <a:endParaRPr lang="ru-RU"/>
        </a:p>
      </dgm:t>
    </dgm:pt>
    <dgm:pt modelId="{3CDA25A7-C848-4688-AD1C-541ECF3B3BA5}">
      <dgm:prSet custT="1"/>
      <dgm:spPr/>
      <dgm:t>
        <a:bodyPr/>
        <a:lstStyle/>
        <a:p>
          <a:pPr algn="l"/>
          <a:r>
            <a:rPr lang="ru-RU" sz="18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«Бюджет для граждан» – это информация для ознакомления населения городского округа с основным финансовым документом – бюджетом городского округа город Рыбинск на 2018 год и плановый период 2019-2020 годы</a:t>
          </a:r>
          <a:endParaRPr lang="ru-RU" sz="1800" b="1" dirty="0">
            <a:solidFill>
              <a:schemeClr val="accent6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0157F4EF-D7D5-421A-A4D6-16E79929BE4B}" type="parTrans" cxnId="{F16A7342-18CA-484B-8CBB-15C26527DB80}">
      <dgm:prSet/>
      <dgm:spPr/>
      <dgm:t>
        <a:bodyPr/>
        <a:lstStyle/>
        <a:p>
          <a:endParaRPr lang="ru-RU"/>
        </a:p>
      </dgm:t>
    </dgm:pt>
    <dgm:pt modelId="{B6D4FAD3-E834-4D18-8760-9BBC5729D842}" type="sibTrans" cxnId="{F16A7342-18CA-484B-8CBB-15C26527DB80}">
      <dgm:prSet/>
      <dgm:spPr/>
      <dgm:t>
        <a:bodyPr/>
        <a:lstStyle/>
        <a:p>
          <a:endParaRPr lang="ru-RU"/>
        </a:p>
      </dgm:t>
    </dgm:pt>
    <dgm:pt modelId="{814B02A3-9587-4CA7-B735-6CA215DBCE95}" type="pres">
      <dgm:prSet presAssocID="{F02105A9-E361-484C-8EA8-A55237D1D89A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4BA6408-47A4-4D48-B4EF-5454F10A9914}" type="pres">
      <dgm:prSet presAssocID="{891A5E32-3384-453A-9A7D-55D7E9EDA2EF}" presName="circle1" presStyleLbl="node1" presStyleIdx="0" presStyleCnt="3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effectLst>
          <a:glow rad="228600">
            <a:schemeClr val="accent6">
              <a:satMod val="175000"/>
              <a:alpha val="40000"/>
            </a:schemeClr>
          </a:glow>
        </a:effectLst>
      </dgm:spPr>
      <dgm:t>
        <a:bodyPr/>
        <a:lstStyle/>
        <a:p>
          <a:endParaRPr lang="ru-RU"/>
        </a:p>
      </dgm:t>
    </dgm:pt>
    <dgm:pt modelId="{5F39424E-99D2-4EA0-A7C2-F82854A39E9F}" type="pres">
      <dgm:prSet presAssocID="{891A5E32-3384-453A-9A7D-55D7E9EDA2EF}" presName="space" presStyleCnt="0"/>
      <dgm:spPr/>
    </dgm:pt>
    <dgm:pt modelId="{67A99D24-6F68-455F-B9AA-D1F1D73EEB7E}" type="pres">
      <dgm:prSet presAssocID="{891A5E32-3384-453A-9A7D-55D7E9EDA2EF}" presName="rect1" presStyleLbl="alignAcc1" presStyleIdx="0" presStyleCnt="3" custScaleY="100369"/>
      <dgm:spPr/>
      <dgm:t>
        <a:bodyPr/>
        <a:lstStyle/>
        <a:p>
          <a:endParaRPr lang="ru-RU"/>
        </a:p>
      </dgm:t>
    </dgm:pt>
    <dgm:pt modelId="{7083352B-9D98-4240-9CF4-73D5F13CA050}" type="pres">
      <dgm:prSet presAssocID="{3CDA25A7-C848-4688-AD1C-541ECF3B3BA5}" presName="vertSpace2" presStyleLbl="node1" presStyleIdx="0" presStyleCnt="3"/>
      <dgm:spPr/>
    </dgm:pt>
    <dgm:pt modelId="{A00F7B19-9B33-40DF-9AFA-4777E017E3B5}" type="pres">
      <dgm:prSet presAssocID="{3CDA25A7-C848-4688-AD1C-541ECF3B3BA5}" presName="circle2" presStyleLbl="node1" presStyleIdx="1" presStyleCnt="3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effectLst>
          <a:glow rad="139700">
            <a:schemeClr val="accent1">
              <a:satMod val="175000"/>
              <a:alpha val="40000"/>
            </a:schemeClr>
          </a:glow>
        </a:effectLst>
      </dgm:spPr>
    </dgm:pt>
    <dgm:pt modelId="{23CFD3F2-E1AC-49E4-8BA9-4EBEA90D44DB}" type="pres">
      <dgm:prSet presAssocID="{3CDA25A7-C848-4688-AD1C-541ECF3B3BA5}" presName="rect2" presStyleLbl="alignAcc1" presStyleIdx="1" presStyleCnt="3" custScaleY="101187"/>
      <dgm:spPr/>
      <dgm:t>
        <a:bodyPr/>
        <a:lstStyle/>
        <a:p>
          <a:endParaRPr lang="ru-RU"/>
        </a:p>
      </dgm:t>
    </dgm:pt>
    <dgm:pt modelId="{BC1C053E-FB0B-4C79-AB4E-2FA8C4EF33A6}" type="pres">
      <dgm:prSet presAssocID="{79C4E11B-6040-489D-973E-6CDD0678B97D}" presName="vertSpace3" presStyleLbl="node1" presStyleIdx="1" presStyleCnt="3"/>
      <dgm:spPr/>
    </dgm:pt>
    <dgm:pt modelId="{567499B1-D0B6-4BB9-9FDE-DB738130CA17}" type="pres">
      <dgm:prSet presAssocID="{79C4E11B-6040-489D-973E-6CDD0678B97D}" presName="circle3" presStyleLbl="node1" presStyleIdx="2" presStyleCnt="3" custScaleX="123123" custScaleY="112382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effectLst>
          <a:glow rad="139700">
            <a:schemeClr val="accent3">
              <a:satMod val="175000"/>
              <a:alpha val="40000"/>
            </a:schemeClr>
          </a:glow>
        </a:effectLst>
      </dgm:spPr>
    </dgm:pt>
    <dgm:pt modelId="{0E2ADDED-ED2C-4130-8761-7A794371C724}" type="pres">
      <dgm:prSet presAssocID="{79C4E11B-6040-489D-973E-6CDD0678B97D}" presName="rect3" presStyleLbl="alignAcc1" presStyleIdx="2" presStyleCnt="3" custScaleY="110010" custLinFactNeighborX="901" custLinFactNeighborY="-1186"/>
      <dgm:spPr/>
      <dgm:t>
        <a:bodyPr/>
        <a:lstStyle/>
        <a:p>
          <a:endParaRPr lang="ru-RU"/>
        </a:p>
      </dgm:t>
    </dgm:pt>
    <dgm:pt modelId="{DD85FB7D-3E60-4975-984B-2CA2CC6CA161}" type="pres">
      <dgm:prSet presAssocID="{891A5E32-3384-453A-9A7D-55D7E9EDA2EF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2F3DD2-3005-42B7-A2DE-5FB3A097D738}" type="pres">
      <dgm:prSet presAssocID="{3CDA25A7-C848-4688-AD1C-541ECF3B3BA5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2D78FF-BFB4-469A-B461-F28E4DC8AC09}" type="pres">
      <dgm:prSet presAssocID="{79C4E11B-6040-489D-973E-6CDD0678B97D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D4DE9D-E8B7-49C3-B5A3-E90215CFC87A}" type="presOf" srcId="{79C4E11B-6040-489D-973E-6CDD0678B97D}" destId="{412D78FF-BFB4-469A-B461-F28E4DC8AC09}" srcOrd="1" destOrd="0" presId="urn:microsoft.com/office/officeart/2005/8/layout/target3"/>
    <dgm:cxn modelId="{20CE7969-F59F-49E1-BA66-19AC12279732}" type="presOf" srcId="{3CDA25A7-C848-4688-AD1C-541ECF3B3BA5}" destId="{152F3DD2-3005-42B7-A2DE-5FB3A097D738}" srcOrd="1" destOrd="0" presId="urn:microsoft.com/office/officeart/2005/8/layout/target3"/>
    <dgm:cxn modelId="{21ABA90C-E088-431D-9EF4-7DCB83D410DB}" type="presOf" srcId="{891A5E32-3384-453A-9A7D-55D7E9EDA2EF}" destId="{DD85FB7D-3E60-4975-984B-2CA2CC6CA161}" srcOrd="1" destOrd="0" presId="urn:microsoft.com/office/officeart/2005/8/layout/target3"/>
    <dgm:cxn modelId="{F16A7342-18CA-484B-8CBB-15C26527DB80}" srcId="{F02105A9-E361-484C-8EA8-A55237D1D89A}" destId="{3CDA25A7-C848-4688-AD1C-541ECF3B3BA5}" srcOrd="1" destOrd="0" parTransId="{0157F4EF-D7D5-421A-A4D6-16E79929BE4B}" sibTransId="{B6D4FAD3-E834-4D18-8760-9BBC5729D842}"/>
    <dgm:cxn modelId="{4B0CC662-66EC-4FBA-9FE0-A2EC5C624EDF}" type="presOf" srcId="{3CDA25A7-C848-4688-AD1C-541ECF3B3BA5}" destId="{23CFD3F2-E1AC-49E4-8BA9-4EBEA90D44DB}" srcOrd="0" destOrd="0" presId="urn:microsoft.com/office/officeart/2005/8/layout/target3"/>
    <dgm:cxn modelId="{FF58C8D6-5280-43CD-A0E5-D9CD0E0CE7FB}" srcId="{F02105A9-E361-484C-8EA8-A55237D1D89A}" destId="{891A5E32-3384-453A-9A7D-55D7E9EDA2EF}" srcOrd="0" destOrd="0" parTransId="{CEB2B255-FED8-4F22-A173-DC0408D1A148}" sibTransId="{42D8205A-80C0-4D80-8C7E-0F5369C48F5E}"/>
    <dgm:cxn modelId="{534CB60F-018B-483F-B0ED-C9B144B477C4}" type="presOf" srcId="{79C4E11B-6040-489D-973E-6CDD0678B97D}" destId="{0E2ADDED-ED2C-4130-8761-7A794371C724}" srcOrd="0" destOrd="0" presId="urn:microsoft.com/office/officeart/2005/8/layout/target3"/>
    <dgm:cxn modelId="{4B8C2F47-954A-4733-B31C-2D0C6832EF42}" type="presOf" srcId="{891A5E32-3384-453A-9A7D-55D7E9EDA2EF}" destId="{67A99D24-6F68-455F-B9AA-D1F1D73EEB7E}" srcOrd="0" destOrd="0" presId="urn:microsoft.com/office/officeart/2005/8/layout/target3"/>
    <dgm:cxn modelId="{4F186D39-E0A6-4916-999B-D6A0579D02CD}" srcId="{F02105A9-E361-484C-8EA8-A55237D1D89A}" destId="{79C4E11B-6040-489D-973E-6CDD0678B97D}" srcOrd="2" destOrd="0" parTransId="{E4DDED01-25B2-45CC-B268-1A4BF7186CB0}" sibTransId="{6103DCD5-E146-4A88-8CDE-1503A649F904}"/>
    <dgm:cxn modelId="{F56C80B9-DF2B-4600-A6D5-CB722768EBEC}" type="presOf" srcId="{F02105A9-E361-484C-8EA8-A55237D1D89A}" destId="{814B02A3-9587-4CA7-B735-6CA215DBCE95}" srcOrd="0" destOrd="0" presId="urn:microsoft.com/office/officeart/2005/8/layout/target3"/>
    <dgm:cxn modelId="{E182A046-7ABA-47A0-8EF5-BA89C7FB41E4}" type="presParOf" srcId="{814B02A3-9587-4CA7-B735-6CA215DBCE95}" destId="{74BA6408-47A4-4D48-B4EF-5454F10A9914}" srcOrd="0" destOrd="0" presId="urn:microsoft.com/office/officeart/2005/8/layout/target3"/>
    <dgm:cxn modelId="{A6F5DE28-2BA7-4758-8337-A24102766C0E}" type="presParOf" srcId="{814B02A3-9587-4CA7-B735-6CA215DBCE95}" destId="{5F39424E-99D2-4EA0-A7C2-F82854A39E9F}" srcOrd="1" destOrd="0" presId="urn:microsoft.com/office/officeart/2005/8/layout/target3"/>
    <dgm:cxn modelId="{969CF7C7-9B05-4366-B67A-AC3DBED659D5}" type="presParOf" srcId="{814B02A3-9587-4CA7-B735-6CA215DBCE95}" destId="{67A99D24-6F68-455F-B9AA-D1F1D73EEB7E}" srcOrd="2" destOrd="0" presId="urn:microsoft.com/office/officeart/2005/8/layout/target3"/>
    <dgm:cxn modelId="{AB082B0C-105B-45F7-922C-FCC839195870}" type="presParOf" srcId="{814B02A3-9587-4CA7-B735-6CA215DBCE95}" destId="{7083352B-9D98-4240-9CF4-73D5F13CA050}" srcOrd="3" destOrd="0" presId="urn:microsoft.com/office/officeart/2005/8/layout/target3"/>
    <dgm:cxn modelId="{8A0A6149-39E3-4C2E-B221-86AC14614C83}" type="presParOf" srcId="{814B02A3-9587-4CA7-B735-6CA215DBCE95}" destId="{A00F7B19-9B33-40DF-9AFA-4777E017E3B5}" srcOrd="4" destOrd="0" presId="urn:microsoft.com/office/officeart/2005/8/layout/target3"/>
    <dgm:cxn modelId="{30F9343D-D7C0-47E5-86B3-1DD73BF8737A}" type="presParOf" srcId="{814B02A3-9587-4CA7-B735-6CA215DBCE95}" destId="{23CFD3F2-E1AC-49E4-8BA9-4EBEA90D44DB}" srcOrd="5" destOrd="0" presId="urn:microsoft.com/office/officeart/2005/8/layout/target3"/>
    <dgm:cxn modelId="{BD07A457-FCA2-4CAF-990F-58F9B8EE64CB}" type="presParOf" srcId="{814B02A3-9587-4CA7-B735-6CA215DBCE95}" destId="{BC1C053E-FB0B-4C79-AB4E-2FA8C4EF33A6}" srcOrd="6" destOrd="0" presId="urn:microsoft.com/office/officeart/2005/8/layout/target3"/>
    <dgm:cxn modelId="{83A1A4E6-1702-4C63-B189-7351D8F46986}" type="presParOf" srcId="{814B02A3-9587-4CA7-B735-6CA215DBCE95}" destId="{567499B1-D0B6-4BB9-9FDE-DB738130CA17}" srcOrd="7" destOrd="0" presId="urn:microsoft.com/office/officeart/2005/8/layout/target3"/>
    <dgm:cxn modelId="{B3EBF504-7377-4CEC-B0C1-F4E4D56EAD31}" type="presParOf" srcId="{814B02A3-9587-4CA7-B735-6CA215DBCE95}" destId="{0E2ADDED-ED2C-4130-8761-7A794371C724}" srcOrd="8" destOrd="0" presId="urn:microsoft.com/office/officeart/2005/8/layout/target3"/>
    <dgm:cxn modelId="{52B1FA6C-97AA-4A66-ADB0-9DC134030820}" type="presParOf" srcId="{814B02A3-9587-4CA7-B735-6CA215DBCE95}" destId="{DD85FB7D-3E60-4975-984B-2CA2CC6CA161}" srcOrd="9" destOrd="0" presId="urn:microsoft.com/office/officeart/2005/8/layout/target3"/>
    <dgm:cxn modelId="{0E57EF5F-1ED9-435B-AC81-28408BD9FD1B}" type="presParOf" srcId="{814B02A3-9587-4CA7-B735-6CA215DBCE95}" destId="{152F3DD2-3005-42B7-A2DE-5FB3A097D738}" srcOrd="10" destOrd="0" presId="urn:microsoft.com/office/officeart/2005/8/layout/target3"/>
    <dgm:cxn modelId="{3E4E18C9-D9D3-4CFB-98C8-63E58FF66C7D}" type="presParOf" srcId="{814B02A3-9587-4CA7-B735-6CA215DBCE95}" destId="{412D78FF-BFB4-469A-B461-F28E4DC8AC09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7EDA1E9-D780-4B72-8B99-51BD5E08857B}" type="doc">
      <dgm:prSet loTypeId="urn:microsoft.com/office/officeart/2005/8/layout/vList5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CA1B9BEF-078E-45AF-99A0-C81B3A244E71}">
      <dgm:prSet phldrT="[Текст]"/>
      <dgm:spPr>
        <a:solidFill>
          <a:srgbClr val="92D050"/>
        </a:solidFill>
      </dgm:spPr>
      <dgm:t>
        <a:bodyPr/>
        <a:lstStyle/>
        <a:p>
          <a:r>
            <a:rPr lang="ru-RU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Налоговые доходы</a:t>
          </a:r>
          <a:endParaRPr lang="ru-RU" dirty="0">
            <a:solidFill>
              <a:schemeClr val="bg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D0773DBE-1B39-4932-996A-EA422B8A151A}" type="parTrans" cxnId="{CE391143-551C-44D6-BF3C-1553480F4CD9}">
      <dgm:prSet/>
      <dgm:spPr/>
      <dgm:t>
        <a:bodyPr/>
        <a:lstStyle/>
        <a:p>
          <a:endParaRPr lang="ru-RU"/>
        </a:p>
      </dgm:t>
    </dgm:pt>
    <dgm:pt modelId="{1396FEDE-7C00-4F15-B2C1-0B605D5BB2FF}" type="sibTrans" cxnId="{CE391143-551C-44D6-BF3C-1553480F4CD9}">
      <dgm:prSet/>
      <dgm:spPr/>
      <dgm:t>
        <a:bodyPr/>
        <a:lstStyle/>
        <a:p>
          <a:endParaRPr lang="ru-RU"/>
        </a:p>
      </dgm:t>
    </dgm:pt>
    <dgm:pt modelId="{493C342E-465C-4463-813E-5E4B96ED45EE}">
      <dgm:prSet phldrT="[Текст]" custT="1"/>
      <dgm:spPr/>
      <dgm:t>
        <a:bodyPr/>
        <a:lstStyle/>
        <a:p>
          <a:endParaRPr lang="ru-RU" sz="1400" dirty="0">
            <a:solidFill>
              <a:schemeClr val="accent3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EE0913E5-C3BE-401A-A968-2BBE08E9384E}" type="parTrans" cxnId="{7FF6ECE3-B05A-47DF-BA2D-16B48053EE5A}">
      <dgm:prSet/>
      <dgm:spPr/>
      <dgm:t>
        <a:bodyPr/>
        <a:lstStyle/>
        <a:p>
          <a:endParaRPr lang="ru-RU"/>
        </a:p>
      </dgm:t>
    </dgm:pt>
    <dgm:pt modelId="{DF377BF5-BB16-45F3-8378-941BE31E1FAD}" type="sibTrans" cxnId="{7FF6ECE3-B05A-47DF-BA2D-16B48053EE5A}">
      <dgm:prSet/>
      <dgm:spPr/>
      <dgm:t>
        <a:bodyPr/>
        <a:lstStyle/>
        <a:p>
          <a:endParaRPr lang="ru-RU"/>
        </a:p>
      </dgm:t>
    </dgm:pt>
    <dgm:pt modelId="{73E2FAAF-0E06-4A54-9564-CC889E1EAF7A}">
      <dgm:prSet phldrT="[Текст]"/>
      <dgm:spPr>
        <a:solidFill>
          <a:srgbClr val="92D050"/>
        </a:solidFill>
      </dgm:spPr>
      <dgm:t>
        <a:bodyPr/>
        <a:lstStyle/>
        <a:p>
          <a:r>
            <a:rPr lang="ru-RU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Неналоговые доходы </a:t>
          </a:r>
          <a:endParaRPr lang="ru-RU" dirty="0">
            <a:solidFill>
              <a:schemeClr val="bg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026AD8EE-BFEB-4743-913B-5277D9832DB4}" type="parTrans" cxnId="{45BB4320-CB9E-4631-81E5-1AEB4077BADF}">
      <dgm:prSet/>
      <dgm:spPr/>
      <dgm:t>
        <a:bodyPr/>
        <a:lstStyle/>
        <a:p>
          <a:endParaRPr lang="ru-RU"/>
        </a:p>
      </dgm:t>
    </dgm:pt>
    <dgm:pt modelId="{29037AAC-24E0-4E35-965C-CCD684FAF4B8}" type="sibTrans" cxnId="{45BB4320-CB9E-4631-81E5-1AEB4077BADF}">
      <dgm:prSet/>
      <dgm:spPr/>
      <dgm:t>
        <a:bodyPr/>
        <a:lstStyle/>
        <a:p>
          <a:endParaRPr lang="ru-RU"/>
        </a:p>
      </dgm:t>
    </dgm:pt>
    <dgm:pt modelId="{1DD12978-37D4-4949-A00F-F20953184735}">
      <dgm:prSet phldrT="[Текст]" custT="1"/>
      <dgm:spPr/>
      <dgm:t>
        <a:bodyPr/>
        <a:lstStyle/>
        <a:p>
          <a:endParaRPr lang="ru-RU" sz="1400" dirty="0">
            <a:solidFill>
              <a:schemeClr val="accent3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3BEA94BC-EFCE-4015-BA53-6F1BDC8868D6}" type="parTrans" cxnId="{649AA323-AD5B-47B0-82ED-7140B307A824}">
      <dgm:prSet/>
      <dgm:spPr/>
      <dgm:t>
        <a:bodyPr/>
        <a:lstStyle/>
        <a:p>
          <a:endParaRPr lang="ru-RU"/>
        </a:p>
      </dgm:t>
    </dgm:pt>
    <dgm:pt modelId="{001E243E-E2E8-40BE-B2E5-A845A1DFFC01}" type="sibTrans" cxnId="{649AA323-AD5B-47B0-82ED-7140B307A824}">
      <dgm:prSet/>
      <dgm:spPr/>
      <dgm:t>
        <a:bodyPr/>
        <a:lstStyle/>
        <a:p>
          <a:endParaRPr lang="ru-RU"/>
        </a:p>
      </dgm:t>
    </dgm:pt>
    <dgm:pt modelId="{1E8278EE-0C21-4A7C-AE4B-FDB476B1B35D}">
      <dgm:prSet phldrT="[Текст]"/>
      <dgm:spPr>
        <a:solidFill>
          <a:srgbClr val="92D050"/>
        </a:solidFill>
      </dgm:spPr>
      <dgm:t>
        <a:bodyPr/>
        <a:lstStyle/>
        <a:p>
          <a:r>
            <a:rPr lang="ru-RU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Безвозмездные поступления</a:t>
          </a:r>
          <a:endParaRPr lang="ru-RU" dirty="0">
            <a:solidFill>
              <a:schemeClr val="bg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E68CB44F-6951-42A0-9868-F6F9269BABFE}" type="parTrans" cxnId="{E6EE2220-CD13-44DD-988B-23D0BA15A7F3}">
      <dgm:prSet/>
      <dgm:spPr/>
      <dgm:t>
        <a:bodyPr/>
        <a:lstStyle/>
        <a:p>
          <a:endParaRPr lang="ru-RU"/>
        </a:p>
      </dgm:t>
    </dgm:pt>
    <dgm:pt modelId="{6003D575-21D2-44B2-AFE5-94DDB9ED336D}" type="sibTrans" cxnId="{E6EE2220-CD13-44DD-988B-23D0BA15A7F3}">
      <dgm:prSet/>
      <dgm:spPr/>
      <dgm:t>
        <a:bodyPr/>
        <a:lstStyle/>
        <a:p>
          <a:endParaRPr lang="ru-RU"/>
        </a:p>
      </dgm:t>
    </dgm:pt>
    <dgm:pt modelId="{7ACDF880-0D36-44AB-A797-EA78B27A2695}">
      <dgm:prSet custT="1"/>
      <dgm:spPr/>
      <dgm:t>
        <a:bodyPr/>
        <a:lstStyle/>
        <a:p>
          <a:r>
            <a:rPr lang="ru-RU" sz="1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налог на доходы физических лиц;</a:t>
          </a:r>
        </a:p>
      </dgm:t>
    </dgm:pt>
    <dgm:pt modelId="{5B26D2D7-E28F-4C6B-91FB-0E4F1B891C09}" type="parTrans" cxnId="{DB4ED47D-2B9B-41F9-AD97-AED4D0FC60E2}">
      <dgm:prSet/>
      <dgm:spPr/>
      <dgm:t>
        <a:bodyPr/>
        <a:lstStyle/>
        <a:p>
          <a:endParaRPr lang="ru-RU"/>
        </a:p>
      </dgm:t>
    </dgm:pt>
    <dgm:pt modelId="{401B49EC-01AB-4D4E-85D9-A36333E4BFB2}" type="sibTrans" cxnId="{DB4ED47D-2B9B-41F9-AD97-AED4D0FC60E2}">
      <dgm:prSet/>
      <dgm:spPr/>
      <dgm:t>
        <a:bodyPr/>
        <a:lstStyle/>
        <a:p>
          <a:endParaRPr lang="ru-RU"/>
        </a:p>
      </dgm:t>
    </dgm:pt>
    <dgm:pt modelId="{DB57CEE1-4CC0-4A27-A0BC-7614996E5E58}">
      <dgm:prSet custT="1"/>
      <dgm:spPr/>
      <dgm:t>
        <a:bodyPr/>
        <a:lstStyle/>
        <a:p>
          <a:r>
            <a:rPr lang="ru-RU" sz="1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налоги на имущество;</a:t>
          </a:r>
        </a:p>
      </dgm:t>
    </dgm:pt>
    <dgm:pt modelId="{24C125B9-9A50-47B3-B398-89B9B51D6A55}" type="parTrans" cxnId="{040AA685-CFA8-41EB-8982-985E295F0305}">
      <dgm:prSet/>
      <dgm:spPr/>
      <dgm:t>
        <a:bodyPr/>
        <a:lstStyle/>
        <a:p>
          <a:endParaRPr lang="ru-RU"/>
        </a:p>
      </dgm:t>
    </dgm:pt>
    <dgm:pt modelId="{81EFADB8-BA03-4539-8C22-DF5F0D36D925}" type="sibTrans" cxnId="{040AA685-CFA8-41EB-8982-985E295F0305}">
      <dgm:prSet/>
      <dgm:spPr/>
      <dgm:t>
        <a:bodyPr/>
        <a:lstStyle/>
        <a:p>
          <a:endParaRPr lang="ru-RU"/>
        </a:p>
      </dgm:t>
    </dgm:pt>
    <dgm:pt modelId="{8FE360DF-54D2-494B-BD12-0E8F647C8AD3}">
      <dgm:prSet custT="1"/>
      <dgm:spPr/>
      <dgm:t>
        <a:bodyPr/>
        <a:lstStyle/>
        <a:p>
          <a:r>
            <a:rPr lang="ru-RU" sz="1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налоги на совокупный доход;</a:t>
          </a:r>
        </a:p>
      </dgm:t>
    </dgm:pt>
    <dgm:pt modelId="{06871F76-DBF6-4865-88D5-53C7907005B3}" type="parTrans" cxnId="{476DE113-C1A7-4785-B411-45AA7DDA6FE1}">
      <dgm:prSet/>
      <dgm:spPr/>
      <dgm:t>
        <a:bodyPr/>
        <a:lstStyle/>
        <a:p>
          <a:endParaRPr lang="ru-RU"/>
        </a:p>
      </dgm:t>
    </dgm:pt>
    <dgm:pt modelId="{2281E9D6-0FC0-4149-889B-2079E2E9E2DB}" type="sibTrans" cxnId="{476DE113-C1A7-4785-B411-45AA7DDA6FE1}">
      <dgm:prSet/>
      <dgm:spPr/>
      <dgm:t>
        <a:bodyPr/>
        <a:lstStyle/>
        <a:p>
          <a:endParaRPr lang="ru-RU"/>
        </a:p>
      </dgm:t>
    </dgm:pt>
    <dgm:pt modelId="{E2428238-073E-406D-9094-D667184D64C4}">
      <dgm:prSet custT="1"/>
      <dgm:spPr/>
      <dgm:t>
        <a:bodyPr/>
        <a:lstStyle/>
        <a:p>
          <a:r>
            <a:rPr lang="ru-RU" sz="1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иные налоговые доходы.</a:t>
          </a:r>
        </a:p>
      </dgm:t>
    </dgm:pt>
    <dgm:pt modelId="{E39D9127-5D4E-4100-8F49-8D14618126D6}" type="parTrans" cxnId="{6CDEDED0-305B-44FA-B4C1-864477756EAD}">
      <dgm:prSet/>
      <dgm:spPr/>
      <dgm:t>
        <a:bodyPr/>
        <a:lstStyle/>
        <a:p>
          <a:endParaRPr lang="ru-RU"/>
        </a:p>
      </dgm:t>
    </dgm:pt>
    <dgm:pt modelId="{A7CC28AE-E8C4-4AB8-917D-16AB3E94EB8A}" type="sibTrans" cxnId="{6CDEDED0-305B-44FA-B4C1-864477756EAD}">
      <dgm:prSet/>
      <dgm:spPr/>
      <dgm:t>
        <a:bodyPr/>
        <a:lstStyle/>
        <a:p>
          <a:endParaRPr lang="ru-RU"/>
        </a:p>
      </dgm:t>
    </dgm:pt>
    <dgm:pt modelId="{7FE1A16F-F2DB-447C-AD77-84FF7D9AE876}">
      <dgm:prSet custT="1"/>
      <dgm:spPr/>
      <dgm:t>
        <a:bodyPr/>
        <a:lstStyle/>
        <a:p>
          <a:endParaRPr lang="ru-RU" sz="1400" dirty="0">
            <a:solidFill>
              <a:schemeClr val="accent3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5DB6F016-751A-4B4E-A622-40417900C3C5}" type="parTrans" cxnId="{7E53326A-3D55-447C-97FC-FC0763486F04}">
      <dgm:prSet/>
      <dgm:spPr/>
      <dgm:t>
        <a:bodyPr/>
        <a:lstStyle/>
        <a:p>
          <a:endParaRPr lang="ru-RU"/>
        </a:p>
      </dgm:t>
    </dgm:pt>
    <dgm:pt modelId="{599EBAEC-50AE-4D2E-B790-C14A3906F6EA}" type="sibTrans" cxnId="{7E53326A-3D55-447C-97FC-FC0763486F04}">
      <dgm:prSet/>
      <dgm:spPr/>
      <dgm:t>
        <a:bodyPr/>
        <a:lstStyle/>
        <a:p>
          <a:endParaRPr lang="ru-RU"/>
        </a:p>
      </dgm:t>
    </dgm:pt>
    <dgm:pt modelId="{F4CF81EB-D634-4C11-8016-17283AB583B4}">
      <dgm:prSet custT="1"/>
      <dgm:spPr/>
      <dgm:t>
        <a:bodyPr/>
        <a:lstStyle/>
        <a:p>
          <a:r>
            <a:rPr lang="ru-RU" sz="1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доходы от использования муниципального имущества;</a:t>
          </a:r>
        </a:p>
      </dgm:t>
    </dgm:pt>
    <dgm:pt modelId="{395B0240-CF67-42C0-94EA-3BD7DACCD7A3}" type="parTrans" cxnId="{73271DB0-44FA-489D-ACA2-15E91F61FAB6}">
      <dgm:prSet/>
      <dgm:spPr/>
      <dgm:t>
        <a:bodyPr/>
        <a:lstStyle/>
        <a:p>
          <a:endParaRPr lang="ru-RU"/>
        </a:p>
      </dgm:t>
    </dgm:pt>
    <dgm:pt modelId="{C018A5E0-45B1-4034-8E9F-EF8B216699A5}" type="sibTrans" cxnId="{73271DB0-44FA-489D-ACA2-15E91F61FAB6}">
      <dgm:prSet/>
      <dgm:spPr/>
      <dgm:t>
        <a:bodyPr/>
        <a:lstStyle/>
        <a:p>
          <a:endParaRPr lang="ru-RU"/>
        </a:p>
      </dgm:t>
    </dgm:pt>
    <dgm:pt modelId="{E032C6FC-F57C-40FB-A355-6DE5BD3AAFEC}">
      <dgm:prSet custT="1"/>
      <dgm:spPr/>
      <dgm:t>
        <a:bodyPr/>
        <a:lstStyle/>
        <a:p>
          <a:r>
            <a:rPr lang="ru-RU" sz="1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доходы от продажи материальных и нематериальных активов;</a:t>
          </a:r>
        </a:p>
      </dgm:t>
    </dgm:pt>
    <dgm:pt modelId="{A9A048EB-0266-4876-BFDC-5C4BFA3108E2}" type="parTrans" cxnId="{99F33A72-E193-4D09-85A4-59FF285A4796}">
      <dgm:prSet/>
      <dgm:spPr/>
      <dgm:t>
        <a:bodyPr/>
        <a:lstStyle/>
        <a:p>
          <a:endParaRPr lang="ru-RU"/>
        </a:p>
      </dgm:t>
    </dgm:pt>
    <dgm:pt modelId="{F22DCD48-4FBC-4452-A36B-43329617CA7F}" type="sibTrans" cxnId="{99F33A72-E193-4D09-85A4-59FF285A4796}">
      <dgm:prSet/>
      <dgm:spPr/>
      <dgm:t>
        <a:bodyPr/>
        <a:lstStyle/>
        <a:p>
          <a:endParaRPr lang="ru-RU"/>
        </a:p>
      </dgm:t>
    </dgm:pt>
    <dgm:pt modelId="{C44F3189-D72D-4885-AFC9-79E7520E00AA}">
      <dgm:prSet custT="1"/>
      <dgm:spPr/>
      <dgm:t>
        <a:bodyPr/>
        <a:lstStyle/>
        <a:p>
          <a:r>
            <a:rPr lang="ru-RU" sz="1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иные неналоговые доходы.</a:t>
          </a:r>
        </a:p>
      </dgm:t>
    </dgm:pt>
    <dgm:pt modelId="{A7E9968E-DCE5-47DE-AC52-9D51610750B5}" type="parTrans" cxnId="{A20CDEBF-7098-4074-ABD1-D4C2BB2D2CB5}">
      <dgm:prSet/>
      <dgm:spPr/>
      <dgm:t>
        <a:bodyPr/>
        <a:lstStyle/>
        <a:p>
          <a:endParaRPr lang="ru-RU"/>
        </a:p>
      </dgm:t>
    </dgm:pt>
    <dgm:pt modelId="{8850A049-8BF9-4611-AA90-1EDC2072F73E}" type="sibTrans" cxnId="{A20CDEBF-7098-4074-ABD1-D4C2BB2D2CB5}">
      <dgm:prSet/>
      <dgm:spPr/>
      <dgm:t>
        <a:bodyPr/>
        <a:lstStyle/>
        <a:p>
          <a:endParaRPr lang="ru-RU"/>
        </a:p>
      </dgm:t>
    </dgm:pt>
    <dgm:pt modelId="{CE607B68-EB2D-44DC-82B2-925317CA80AC}">
      <dgm:prSet custT="1"/>
      <dgm:spPr/>
      <dgm:t>
        <a:bodyPr/>
        <a:lstStyle/>
        <a:p>
          <a:endParaRPr lang="ru-RU" sz="1400" dirty="0">
            <a:solidFill>
              <a:schemeClr val="accent3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152256F9-AA00-41C4-AD10-B00790FED8D3}" type="parTrans" cxnId="{FE1441D4-23E9-4940-ACF4-8C114644D917}">
      <dgm:prSet/>
      <dgm:spPr/>
      <dgm:t>
        <a:bodyPr/>
        <a:lstStyle/>
        <a:p>
          <a:endParaRPr lang="ru-RU"/>
        </a:p>
      </dgm:t>
    </dgm:pt>
    <dgm:pt modelId="{C3496FA8-4AA7-478F-8111-593D7DE8FD39}" type="sibTrans" cxnId="{FE1441D4-23E9-4940-ACF4-8C114644D917}">
      <dgm:prSet/>
      <dgm:spPr/>
      <dgm:t>
        <a:bodyPr/>
        <a:lstStyle/>
        <a:p>
          <a:endParaRPr lang="ru-RU"/>
        </a:p>
      </dgm:t>
    </dgm:pt>
    <dgm:pt modelId="{95C760E8-F7EB-4C38-8835-C8691150F4E5}">
      <dgm:prSet phldrT="[Текст]" custT="1"/>
      <dgm:spPr/>
      <dgm:t>
        <a:bodyPr/>
        <a:lstStyle/>
        <a:p>
          <a:endParaRPr lang="ru-RU" sz="1400" dirty="0">
            <a:solidFill>
              <a:schemeClr val="accent3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9F0D56BF-DD2E-4C9E-9AA6-5A931EC2C861}" type="sibTrans" cxnId="{1FD74FE9-A590-426E-B9EF-F5C9B6CB0C92}">
      <dgm:prSet/>
      <dgm:spPr/>
      <dgm:t>
        <a:bodyPr/>
        <a:lstStyle/>
        <a:p>
          <a:endParaRPr lang="ru-RU"/>
        </a:p>
      </dgm:t>
    </dgm:pt>
    <dgm:pt modelId="{AC43B26B-7581-42AB-9F49-2CE6F4AF0AB3}" type="parTrans" cxnId="{1FD74FE9-A590-426E-B9EF-F5C9B6CB0C92}">
      <dgm:prSet/>
      <dgm:spPr/>
      <dgm:t>
        <a:bodyPr/>
        <a:lstStyle/>
        <a:p>
          <a:endParaRPr lang="ru-RU"/>
        </a:p>
      </dgm:t>
    </dgm:pt>
    <dgm:pt modelId="{8AEB3736-1F71-41B1-B160-BC903B4DF656}">
      <dgm:prSet custT="1"/>
      <dgm:spPr/>
      <dgm:t>
        <a:bodyPr/>
        <a:lstStyle/>
        <a:p>
          <a:r>
            <a:rPr lang="ru-RU" sz="1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безвозмездные </a:t>
          </a:r>
          <a:r>
            <a:rPr lang="ru-RU" sz="14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поступления от других бюджетов бюджетной системы (дотации на выравнивание бюджетной обеспеченности, субсидии, субвенции).</a:t>
          </a:r>
        </a:p>
      </dgm:t>
    </dgm:pt>
    <dgm:pt modelId="{E75CFEE7-F646-4662-A14A-BA23E7FB1583}" type="parTrans" cxnId="{843AD7ED-CBF5-42CA-980F-72465A025FA0}">
      <dgm:prSet/>
      <dgm:spPr/>
      <dgm:t>
        <a:bodyPr/>
        <a:lstStyle/>
        <a:p>
          <a:endParaRPr lang="ru-RU"/>
        </a:p>
      </dgm:t>
    </dgm:pt>
    <dgm:pt modelId="{5577BBEF-C2F6-4111-B665-D5CBBE668AB4}" type="sibTrans" cxnId="{843AD7ED-CBF5-42CA-980F-72465A025FA0}">
      <dgm:prSet/>
      <dgm:spPr/>
      <dgm:t>
        <a:bodyPr/>
        <a:lstStyle/>
        <a:p>
          <a:endParaRPr lang="ru-RU"/>
        </a:p>
      </dgm:t>
    </dgm:pt>
    <dgm:pt modelId="{22677215-039F-4598-825B-8B61E99722EA}">
      <dgm:prSet custT="1"/>
      <dgm:spPr/>
      <dgm:t>
        <a:bodyPr/>
        <a:lstStyle/>
        <a:p>
          <a:endParaRPr lang="ru-RU" sz="1400" dirty="0">
            <a:solidFill>
              <a:schemeClr val="accent3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F846C943-EA54-4FBB-B591-4613854AC443}" type="parTrans" cxnId="{C2A78D06-31FE-4D30-80EB-584B73E59C94}">
      <dgm:prSet/>
      <dgm:spPr/>
      <dgm:t>
        <a:bodyPr/>
        <a:lstStyle/>
        <a:p>
          <a:endParaRPr lang="ru-RU"/>
        </a:p>
      </dgm:t>
    </dgm:pt>
    <dgm:pt modelId="{F9ADF668-3347-49FC-AC42-B6ECB80F12B2}" type="sibTrans" cxnId="{C2A78D06-31FE-4D30-80EB-584B73E59C94}">
      <dgm:prSet/>
      <dgm:spPr/>
      <dgm:t>
        <a:bodyPr/>
        <a:lstStyle/>
        <a:p>
          <a:endParaRPr lang="ru-RU"/>
        </a:p>
      </dgm:t>
    </dgm:pt>
    <dgm:pt modelId="{BD3F3059-270B-49C2-A955-579EF88D58DB}" type="pres">
      <dgm:prSet presAssocID="{27EDA1E9-D780-4B72-8B99-51BD5E08857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D0012BB-5E5E-40CD-AEC5-7103D09A19D9}" type="pres">
      <dgm:prSet presAssocID="{CA1B9BEF-078E-45AF-99A0-C81B3A244E71}" presName="linNode" presStyleCnt="0"/>
      <dgm:spPr/>
    </dgm:pt>
    <dgm:pt modelId="{165EA412-43F4-423C-9D14-92163372FCD9}" type="pres">
      <dgm:prSet presAssocID="{CA1B9BEF-078E-45AF-99A0-C81B3A244E71}" presName="parentText" presStyleLbl="node1" presStyleIdx="0" presStyleCnt="3" custLinFactNeighborX="607" custLinFactNeighborY="105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0D30FF-F042-4383-934A-7A735D8CAD6E}" type="pres">
      <dgm:prSet presAssocID="{CA1B9BEF-078E-45AF-99A0-C81B3A244E71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2A980B-E946-41E1-A14A-9B379A91EC4A}" type="pres">
      <dgm:prSet presAssocID="{1396FEDE-7C00-4F15-B2C1-0B605D5BB2FF}" presName="sp" presStyleCnt="0"/>
      <dgm:spPr/>
    </dgm:pt>
    <dgm:pt modelId="{30DD6C0A-2D27-40B4-9BC3-4491A2EB168F}" type="pres">
      <dgm:prSet presAssocID="{73E2FAAF-0E06-4A54-9564-CC889E1EAF7A}" presName="linNode" presStyleCnt="0"/>
      <dgm:spPr/>
    </dgm:pt>
    <dgm:pt modelId="{5AC53612-DF50-4447-8D4E-D8385E6AA2C4}" type="pres">
      <dgm:prSet presAssocID="{73E2FAAF-0E06-4A54-9564-CC889E1EAF7A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506AA5-F9E3-4F36-89B2-B49DA21E906D}" type="pres">
      <dgm:prSet presAssocID="{73E2FAAF-0E06-4A54-9564-CC889E1EAF7A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210335-CFBE-4E9B-9FCB-B3CE92556D07}" type="pres">
      <dgm:prSet presAssocID="{29037AAC-24E0-4E35-965C-CCD684FAF4B8}" presName="sp" presStyleCnt="0"/>
      <dgm:spPr/>
    </dgm:pt>
    <dgm:pt modelId="{07293A43-A966-4755-898E-81A463699B56}" type="pres">
      <dgm:prSet presAssocID="{1E8278EE-0C21-4A7C-AE4B-FDB476B1B35D}" presName="linNode" presStyleCnt="0"/>
      <dgm:spPr/>
    </dgm:pt>
    <dgm:pt modelId="{43728F8D-6092-4BCB-97B6-5DD391E85B8B}" type="pres">
      <dgm:prSet presAssocID="{1E8278EE-0C21-4A7C-AE4B-FDB476B1B35D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650301-563F-4F3D-8CBF-BAB1F00BF75A}" type="pres">
      <dgm:prSet presAssocID="{1E8278EE-0C21-4A7C-AE4B-FDB476B1B35D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271DB0-44FA-489D-ACA2-15E91F61FAB6}" srcId="{73E2FAAF-0E06-4A54-9564-CC889E1EAF7A}" destId="{F4CF81EB-D634-4C11-8016-17283AB583B4}" srcOrd="1" destOrd="0" parTransId="{395B0240-CF67-42C0-94EA-3BD7DACCD7A3}" sibTransId="{C018A5E0-45B1-4034-8E9F-EF8B216699A5}"/>
    <dgm:cxn modelId="{FDB3B749-D545-4D23-B9A2-357FC2B5BD76}" type="presOf" srcId="{DB57CEE1-4CC0-4A27-A0BC-7614996E5E58}" destId="{6C0D30FF-F042-4383-934A-7A735D8CAD6E}" srcOrd="0" destOrd="2" presId="urn:microsoft.com/office/officeart/2005/8/layout/vList5"/>
    <dgm:cxn modelId="{47AC02B2-D1F0-44D9-B3BE-2A1FE797DDAF}" type="presOf" srcId="{C44F3189-D72D-4885-AFC9-79E7520E00AA}" destId="{8C506AA5-F9E3-4F36-89B2-B49DA21E906D}" srcOrd="0" destOrd="3" presId="urn:microsoft.com/office/officeart/2005/8/layout/vList5"/>
    <dgm:cxn modelId="{B212D69A-3E72-48BE-B3C0-846DBF1933F1}" type="presOf" srcId="{CA1B9BEF-078E-45AF-99A0-C81B3A244E71}" destId="{165EA412-43F4-423C-9D14-92163372FCD9}" srcOrd="0" destOrd="0" presId="urn:microsoft.com/office/officeart/2005/8/layout/vList5"/>
    <dgm:cxn modelId="{DB4ED47D-2B9B-41F9-AD97-AED4D0FC60E2}" srcId="{CA1B9BEF-078E-45AF-99A0-C81B3A244E71}" destId="{7ACDF880-0D36-44AB-A797-EA78B27A2695}" srcOrd="1" destOrd="0" parTransId="{5B26D2D7-E28F-4C6B-91FB-0E4F1B891C09}" sibTransId="{401B49EC-01AB-4D4E-85D9-A36333E4BFB2}"/>
    <dgm:cxn modelId="{DFDB7AD1-50A1-466C-8C4A-D7BF0715C502}" type="presOf" srcId="{73E2FAAF-0E06-4A54-9564-CC889E1EAF7A}" destId="{5AC53612-DF50-4447-8D4E-D8385E6AA2C4}" srcOrd="0" destOrd="0" presId="urn:microsoft.com/office/officeart/2005/8/layout/vList5"/>
    <dgm:cxn modelId="{7FF6ECE3-B05A-47DF-BA2D-16B48053EE5A}" srcId="{CA1B9BEF-078E-45AF-99A0-C81B3A244E71}" destId="{493C342E-465C-4463-813E-5E4B96ED45EE}" srcOrd="0" destOrd="0" parTransId="{EE0913E5-C3BE-401A-A968-2BBE08E9384E}" sibTransId="{DF377BF5-BB16-45F3-8378-941BE31E1FAD}"/>
    <dgm:cxn modelId="{94B3BDF4-CB6D-45EF-A0AB-DF172D712F26}" type="presOf" srcId="{27EDA1E9-D780-4B72-8B99-51BD5E08857B}" destId="{BD3F3059-270B-49C2-A955-579EF88D58DB}" srcOrd="0" destOrd="0" presId="urn:microsoft.com/office/officeart/2005/8/layout/vList5"/>
    <dgm:cxn modelId="{7E53326A-3D55-447C-97FC-FC0763486F04}" srcId="{CA1B9BEF-078E-45AF-99A0-C81B3A244E71}" destId="{7FE1A16F-F2DB-447C-AD77-84FF7D9AE876}" srcOrd="5" destOrd="0" parTransId="{5DB6F016-751A-4B4E-A622-40417900C3C5}" sibTransId="{599EBAEC-50AE-4D2E-B790-C14A3906F6EA}"/>
    <dgm:cxn modelId="{6CDEDED0-305B-44FA-B4C1-864477756EAD}" srcId="{CA1B9BEF-078E-45AF-99A0-C81B3A244E71}" destId="{E2428238-073E-406D-9094-D667184D64C4}" srcOrd="4" destOrd="0" parTransId="{E39D9127-5D4E-4100-8F49-8D14618126D6}" sibTransId="{A7CC28AE-E8C4-4AB8-917D-16AB3E94EB8A}"/>
    <dgm:cxn modelId="{843AD7ED-CBF5-42CA-980F-72465A025FA0}" srcId="{1E8278EE-0C21-4A7C-AE4B-FDB476B1B35D}" destId="{8AEB3736-1F71-41B1-B160-BC903B4DF656}" srcOrd="1" destOrd="0" parTransId="{E75CFEE7-F646-4662-A14A-BA23E7FB1583}" sibTransId="{5577BBEF-C2F6-4111-B665-D5CBBE668AB4}"/>
    <dgm:cxn modelId="{E6EE2220-CD13-44DD-988B-23D0BA15A7F3}" srcId="{27EDA1E9-D780-4B72-8B99-51BD5E08857B}" destId="{1E8278EE-0C21-4A7C-AE4B-FDB476B1B35D}" srcOrd="2" destOrd="0" parTransId="{E68CB44F-6951-42A0-9868-F6F9269BABFE}" sibTransId="{6003D575-21D2-44B2-AFE5-94DDB9ED336D}"/>
    <dgm:cxn modelId="{BC8EDA22-A227-4C24-8036-6F59A4B40B1F}" type="presOf" srcId="{22677215-039F-4598-825B-8B61E99722EA}" destId="{6A650301-563F-4F3D-8CBF-BAB1F00BF75A}" srcOrd="0" destOrd="2" presId="urn:microsoft.com/office/officeart/2005/8/layout/vList5"/>
    <dgm:cxn modelId="{C2299EC4-66A9-42E2-8ACD-D1A0DAFBB7AE}" type="presOf" srcId="{1DD12978-37D4-4949-A00F-F20953184735}" destId="{8C506AA5-F9E3-4F36-89B2-B49DA21E906D}" srcOrd="0" destOrd="0" presId="urn:microsoft.com/office/officeart/2005/8/layout/vList5"/>
    <dgm:cxn modelId="{F901D404-5CCF-4A0C-BF7C-37F2C9EEF925}" type="presOf" srcId="{95C760E8-F7EB-4C38-8835-C8691150F4E5}" destId="{6A650301-563F-4F3D-8CBF-BAB1F00BF75A}" srcOrd="0" destOrd="0" presId="urn:microsoft.com/office/officeart/2005/8/layout/vList5"/>
    <dgm:cxn modelId="{1510A74B-25B3-4C50-A42D-09F9FFC0D8EE}" type="presOf" srcId="{493C342E-465C-4463-813E-5E4B96ED45EE}" destId="{6C0D30FF-F042-4383-934A-7A735D8CAD6E}" srcOrd="0" destOrd="0" presId="urn:microsoft.com/office/officeart/2005/8/layout/vList5"/>
    <dgm:cxn modelId="{0B7B650E-FF61-451E-9F15-E006555895DB}" type="presOf" srcId="{E032C6FC-F57C-40FB-A355-6DE5BD3AAFEC}" destId="{8C506AA5-F9E3-4F36-89B2-B49DA21E906D}" srcOrd="0" destOrd="2" presId="urn:microsoft.com/office/officeart/2005/8/layout/vList5"/>
    <dgm:cxn modelId="{040AA685-CFA8-41EB-8982-985E295F0305}" srcId="{CA1B9BEF-078E-45AF-99A0-C81B3A244E71}" destId="{DB57CEE1-4CC0-4A27-A0BC-7614996E5E58}" srcOrd="2" destOrd="0" parTransId="{24C125B9-9A50-47B3-B398-89B9B51D6A55}" sibTransId="{81EFADB8-BA03-4539-8C22-DF5F0D36D925}"/>
    <dgm:cxn modelId="{B9036B99-D6F6-461C-8D98-2D57DCA29A87}" type="presOf" srcId="{CE607B68-EB2D-44DC-82B2-925317CA80AC}" destId="{8C506AA5-F9E3-4F36-89B2-B49DA21E906D}" srcOrd="0" destOrd="4" presId="urn:microsoft.com/office/officeart/2005/8/layout/vList5"/>
    <dgm:cxn modelId="{649AA323-AD5B-47B0-82ED-7140B307A824}" srcId="{73E2FAAF-0E06-4A54-9564-CC889E1EAF7A}" destId="{1DD12978-37D4-4949-A00F-F20953184735}" srcOrd="0" destOrd="0" parTransId="{3BEA94BC-EFCE-4015-BA53-6F1BDC8868D6}" sibTransId="{001E243E-E2E8-40BE-B2E5-A845A1DFFC01}"/>
    <dgm:cxn modelId="{99F33A72-E193-4D09-85A4-59FF285A4796}" srcId="{73E2FAAF-0E06-4A54-9564-CC889E1EAF7A}" destId="{E032C6FC-F57C-40FB-A355-6DE5BD3AAFEC}" srcOrd="2" destOrd="0" parTransId="{A9A048EB-0266-4876-BFDC-5C4BFA3108E2}" sibTransId="{F22DCD48-4FBC-4452-A36B-43329617CA7F}"/>
    <dgm:cxn modelId="{BE14AB92-B367-40D8-BF24-4090730C736F}" type="presOf" srcId="{8FE360DF-54D2-494B-BD12-0E8F647C8AD3}" destId="{6C0D30FF-F042-4383-934A-7A735D8CAD6E}" srcOrd="0" destOrd="3" presId="urn:microsoft.com/office/officeart/2005/8/layout/vList5"/>
    <dgm:cxn modelId="{FE1441D4-23E9-4940-ACF4-8C114644D917}" srcId="{73E2FAAF-0E06-4A54-9564-CC889E1EAF7A}" destId="{CE607B68-EB2D-44DC-82B2-925317CA80AC}" srcOrd="4" destOrd="0" parTransId="{152256F9-AA00-41C4-AD10-B00790FED8D3}" sibTransId="{C3496FA8-4AA7-478F-8111-593D7DE8FD39}"/>
    <dgm:cxn modelId="{C2A78D06-31FE-4D30-80EB-584B73E59C94}" srcId="{1E8278EE-0C21-4A7C-AE4B-FDB476B1B35D}" destId="{22677215-039F-4598-825B-8B61E99722EA}" srcOrd="2" destOrd="0" parTransId="{F846C943-EA54-4FBB-B591-4613854AC443}" sibTransId="{F9ADF668-3347-49FC-AC42-B6ECB80F12B2}"/>
    <dgm:cxn modelId="{45BB4320-CB9E-4631-81E5-1AEB4077BADF}" srcId="{27EDA1E9-D780-4B72-8B99-51BD5E08857B}" destId="{73E2FAAF-0E06-4A54-9564-CC889E1EAF7A}" srcOrd="1" destOrd="0" parTransId="{026AD8EE-BFEB-4743-913B-5277D9832DB4}" sibTransId="{29037AAC-24E0-4E35-965C-CCD684FAF4B8}"/>
    <dgm:cxn modelId="{6CC8819F-31D9-46F7-96B5-CAF482CDC721}" type="presOf" srcId="{7FE1A16F-F2DB-447C-AD77-84FF7D9AE876}" destId="{6C0D30FF-F042-4383-934A-7A735D8CAD6E}" srcOrd="0" destOrd="5" presId="urn:microsoft.com/office/officeart/2005/8/layout/vList5"/>
    <dgm:cxn modelId="{0D6CBA96-F94E-4B6B-92C4-960BD2950EFB}" type="presOf" srcId="{1E8278EE-0C21-4A7C-AE4B-FDB476B1B35D}" destId="{43728F8D-6092-4BCB-97B6-5DD391E85B8B}" srcOrd="0" destOrd="0" presId="urn:microsoft.com/office/officeart/2005/8/layout/vList5"/>
    <dgm:cxn modelId="{476DE113-C1A7-4785-B411-45AA7DDA6FE1}" srcId="{CA1B9BEF-078E-45AF-99A0-C81B3A244E71}" destId="{8FE360DF-54D2-494B-BD12-0E8F647C8AD3}" srcOrd="3" destOrd="0" parTransId="{06871F76-DBF6-4865-88D5-53C7907005B3}" sibTransId="{2281E9D6-0FC0-4149-889B-2079E2E9E2DB}"/>
    <dgm:cxn modelId="{BFC3E0DB-6C03-4BE9-8E6F-6C4FC4FBD250}" type="presOf" srcId="{7ACDF880-0D36-44AB-A797-EA78B27A2695}" destId="{6C0D30FF-F042-4383-934A-7A735D8CAD6E}" srcOrd="0" destOrd="1" presId="urn:microsoft.com/office/officeart/2005/8/layout/vList5"/>
    <dgm:cxn modelId="{CE391143-551C-44D6-BF3C-1553480F4CD9}" srcId="{27EDA1E9-D780-4B72-8B99-51BD5E08857B}" destId="{CA1B9BEF-078E-45AF-99A0-C81B3A244E71}" srcOrd="0" destOrd="0" parTransId="{D0773DBE-1B39-4932-996A-EA422B8A151A}" sibTransId="{1396FEDE-7C00-4F15-B2C1-0B605D5BB2FF}"/>
    <dgm:cxn modelId="{05FA6508-ED91-4080-92B1-FF9EAB6B1926}" type="presOf" srcId="{E2428238-073E-406D-9094-D667184D64C4}" destId="{6C0D30FF-F042-4383-934A-7A735D8CAD6E}" srcOrd="0" destOrd="4" presId="urn:microsoft.com/office/officeart/2005/8/layout/vList5"/>
    <dgm:cxn modelId="{1FD74FE9-A590-426E-B9EF-F5C9B6CB0C92}" srcId="{1E8278EE-0C21-4A7C-AE4B-FDB476B1B35D}" destId="{95C760E8-F7EB-4C38-8835-C8691150F4E5}" srcOrd="0" destOrd="0" parTransId="{AC43B26B-7581-42AB-9F49-2CE6F4AF0AB3}" sibTransId="{9F0D56BF-DD2E-4C9E-9AA6-5A931EC2C861}"/>
    <dgm:cxn modelId="{A20CDEBF-7098-4074-ABD1-D4C2BB2D2CB5}" srcId="{73E2FAAF-0E06-4A54-9564-CC889E1EAF7A}" destId="{C44F3189-D72D-4885-AFC9-79E7520E00AA}" srcOrd="3" destOrd="0" parTransId="{A7E9968E-DCE5-47DE-AC52-9D51610750B5}" sibTransId="{8850A049-8BF9-4611-AA90-1EDC2072F73E}"/>
    <dgm:cxn modelId="{9B4E8865-95FD-41F6-B021-F706DCF09B0B}" type="presOf" srcId="{F4CF81EB-D634-4C11-8016-17283AB583B4}" destId="{8C506AA5-F9E3-4F36-89B2-B49DA21E906D}" srcOrd="0" destOrd="1" presId="urn:microsoft.com/office/officeart/2005/8/layout/vList5"/>
    <dgm:cxn modelId="{7C60A668-87A8-486C-973F-34F5CE96C864}" type="presOf" srcId="{8AEB3736-1F71-41B1-B160-BC903B4DF656}" destId="{6A650301-563F-4F3D-8CBF-BAB1F00BF75A}" srcOrd="0" destOrd="1" presId="urn:microsoft.com/office/officeart/2005/8/layout/vList5"/>
    <dgm:cxn modelId="{28BBD1A0-C753-4207-8ED0-536FABAE9B22}" type="presParOf" srcId="{BD3F3059-270B-49C2-A955-579EF88D58DB}" destId="{BD0012BB-5E5E-40CD-AEC5-7103D09A19D9}" srcOrd="0" destOrd="0" presId="urn:microsoft.com/office/officeart/2005/8/layout/vList5"/>
    <dgm:cxn modelId="{B85106EF-1D4B-4CA5-A752-1C204E48CCE7}" type="presParOf" srcId="{BD0012BB-5E5E-40CD-AEC5-7103D09A19D9}" destId="{165EA412-43F4-423C-9D14-92163372FCD9}" srcOrd="0" destOrd="0" presId="urn:microsoft.com/office/officeart/2005/8/layout/vList5"/>
    <dgm:cxn modelId="{ECA7BB38-205E-4F62-B627-5F451400B780}" type="presParOf" srcId="{BD0012BB-5E5E-40CD-AEC5-7103D09A19D9}" destId="{6C0D30FF-F042-4383-934A-7A735D8CAD6E}" srcOrd="1" destOrd="0" presId="urn:microsoft.com/office/officeart/2005/8/layout/vList5"/>
    <dgm:cxn modelId="{7233A013-7DEF-4A68-911D-D8A9B79B358F}" type="presParOf" srcId="{BD3F3059-270B-49C2-A955-579EF88D58DB}" destId="{A22A980B-E946-41E1-A14A-9B379A91EC4A}" srcOrd="1" destOrd="0" presId="urn:microsoft.com/office/officeart/2005/8/layout/vList5"/>
    <dgm:cxn modelId="{B3D127B8-73D9-431D-BA0E-6012B25915C9}" type="presParOf" srcId="{BD3F3059-270B-49C2-A955-579EF88D58DB}" destId="{30DD6C0A-2D27-40B4-9BC3-4491A2EB168F}" srcOrd="2" destOrd="0" presId="urn:microsoft.com/office/officeart/2005/8/layout/vList5"/>
    <dgm:cxn modelId="{17814497-2D89-4599-9BB7-CAD4134D0B58}" type="presParOf" srcId="{30DD6C0A-2D27-40B4-9BC3-4491A2EB168F}" destId="{5AC53612-DF50-4447-8D4E-D8385E6AA2C4}" srcOrd="0" destOrd="0" presId="urn:microsoft.com/office/officeart/2005/8/layout/vList5"/>
    <dgm:cxn modelId="{4885F98E-26B2-4179-8089-CE0D5DDF2BDD}" type="presParOf" srcId="{30DD6C0A-2D27-40B4-9BC3-4491A2EB168F}" destId="{8C506AA5-F9E3-4F36-89B2-B49DA21E906D}" srcOrd="1" destOrd="0" presId="urn:microsoft.com/office/officeart/2005/8/layout/vList5"/>
    <dgm:cxn modelId="{6CC835AC-3C58-4D44-9A75-CA59EC26C3AB}" type="presParOf" srcId="{BD3F3059-270B-49C2-A955-579EF88D58DB}" destId="{37210335-CFBE-4E9B-9FCB-B3CE92556D07}" srcOrd="3" destOrd="0" presId="urn:microsoft.com/office/officeart/2005/8/layout/vList5"/>
    <dgm:cxn modelId="{D3BA6C9E-20C9-42CB-BE1F-B00FE53C2E9B}" type="presParOf" srcId="{BD3F3059-270B-49C2-A955-579EF88D58DB}" destId="{07293A43-A966-4755-898E-81A463699B56}" srcOrd="4" destOrd="0" presId="urn:microsoft.com/office/officeart/2005/8/layout/vList5"/>
    <dgm:cxn modelId="{D850A127-2C1A-4727-A657-C8AF8173533D}" type="presParOf" srcId="{07293A43-A966-4755-898E-81A463699B56}" destId="{43728F8D-6092-4BCB-97B6-5DD391E85B8B}" srcOrd="0" destOrd="0" presId="urn:microsoft.com/office/officeart/2005/8/layout/vList5"/>
    <dgm:cxn modelId="{E9178401-FC16-4825-8872-6049013E4FC8}" type="presParOf" srcId="{07293A43-A966-4755-898E-81A463699B56}" destId="{6A650301-563F-4F3D-8CBF-BAB1F00BF75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F0EA74A-6649-4F5F-AC92-1C1AA6B108EA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C1B88E8-4601-4D20-8715-843C57D0C42D}">
      <dgm:prSet phldrT="[Текст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rPr>
            <a:t>Всего доходов 4 914,6 </a:t>
          </a:r>
          <a:endParaRPr lang="ru-RU" b="1" dirty="0">
            <a:solidFill>
              <a:schemeClr val="accent3"/>
            </a:solidFill>
            <a:latin typeface="Times New Roman" pitchFamily="18" charset="0"/>
            <a:cs typeface="Times New Roman" pitchFamily="18" charset="0"/>
          </a:endParaRPr>
        </a:p>
      </dgm:t>
    </dgm:pt>
    <dgm:pt modelId="{CD677619-97DA-4A43-B8E8-1A0C6A68C510}" type="parTrans" cxnId="{1D6CEADB-5415-4B9B-8DF0-B17CF0C05381}">
      <dgm:prSet/>
      <dgm:spPr/>
      <dgm:t>
        <a:bodyPr/>
        <a:lstStyle/>
        <a:p>
          <a:endParaRPr lang="ru-RU"/>
        </a:p>
      </dgm:t>
    </dgm:pt>
    <dgm:pt modelId="{7991FC32-0B21-4DB4-BFAE-388CB28DDBD0}" type="sibTrans" cxnId="{1D6CEADB-5415-4B9B-8DF0-B17CF0C05381}">
      <dgm:prSet/>
      <dgm:spPr/>
      <dgm:t>
        <a:bodyPr/>
        <a:lstStyle/>
        <a:p>
          <a:endParaRPr lang="ru-RU"/>
        </a:p>
      </dgm:t>
    </dgm:pt>
    <dgm:pt modelId="{AC653A94-BC13-43E3-8EA6-E15160267F35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050" b="1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rPr>
            <a:t>Налоговые доходы               1 391,5</a:t>
          </a:r>
          <a:endParaRPr lang="ru-RU" sz="1050" b="1" dirty="0">
            <a:solidFill>
              <a:schemeClr val="accent3"/>
            </a:solidFill>
            <a:latin typeface="Times New Roman" pitchFamily="18" charset="0"/>
            <a:cs typeface="Times New Roman" pitchFamily="18" charset="0"/>
          </a:endParaRPr>
        </a:p>
      </dgm:t>
    </dgm:pt>
    <dgm:pt modelId="{2D63A3D1-4661-4677-831E-0D7CB2266043}" type="parTrans" cxnId="{AD59AF3B-B7D5-4296-81EA-246A72CEEE4E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B643D854-1E14-4074-9EDC-575ACAFEF396}" type="sibTrans" cxnId="{AD59AF3B-B7D5-4296-81EA-246A72CEEE4E}">
      <dgm:prSet/>
      <dgm:spPr/>
      <dgm:t>
        <a:bodyPr/>
        <a:lstStyle/>
        <a:p>
          <a:endParaRPr lang="ru-RU"/>
        </a:p>
      </dgm:t>
    </dgm:pt>
    <dgm:pt modelId="{8EC90511-D53A-4A45-8923-2A5F23FE5F85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050" b="1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rPr>
            <a:t>Неналоговые доходы         331,1</a:t>
          </a:r>
          <a:endParaRPr lang="ru-RU" sz="1050" b="1" dirty="0">
            <a:solidFill>
              <a:schemeClr val="accent3"/>
            </a:solidFill>
            <a:latin typeface="Times New Roman" pitchFamily="18" charset="0"/>
            <a:cs typeface="Times New Roman" pitchFamily="18" charset="0"/>
          </a:endParaRPr>
        </a:p>
      </dgm:t>
    </dgm:pt>
    <dgm:pt modelId="{852CC28E-12D7-40F8-B478-C63013FD2189}" type="parTrans" cxnId="{DFA13742-B430-4BF2-A00C-E9A6B49F7504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0B60675F-6D55-432D-8D30-255344324BEF}" type="sibTrans" cxnId="{DFA13742-B430-4BF2-A00C-E9A6B49F7504}">
      <dgm:prSet/>
      <dgm:spPr/>
      <dgm:t>
        <a:bodyPr/>
        <a:lstStyle/>
        <a:p>
          <a:endParaRPr lang="ru-RU"/>
        </a:p>
      </dgm:t>
    </dgm:pt>
    <dgm:pt modelId="{79FEB047-E167-4A7D-8473-511B0B500CD0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050" b="1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rPr>
            <a:t>Безвозмездные поступления      3 192,0</a:t>
          </a:r>
          <a:endParaRPr lang="ru-RU" sz="1050" b="1" dirty="0">
            <a:solidFill>
              <a:schemeClr val="accent3"/>
            </a:solidFill>
            <a:latin typeface="Times New Roman" pitchFamily="18" charset="0"/>
            <a:cs typeface="Times New Roman" pitchFamily="18" charset="0"/>
          </a:endParaRPr>
        </a:p>
      </dgm:t>
    </dgm:pt>
    <dgm:pt modelId="{34ADB5CB-4C95-4B22-AF5D-C7364FFFA390}" type="parTrans" cxnId="{006D1379-F938-49E7-A0BF-D5FAD7E34ED8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4E405E51-7595-47F9-9C5F-66397C65F468}" type="sibTrans" cxnId="{006D1379-F938-49E7-A0BF-D5FAD7E34ED8}">
      <dgm:prSet/>
      <dgm:spPr/>
      <dgm:t>
        <a:bodyPr/>
        <a:lstStyle/>
        <a:p>
          <a:endParaRPr lang="ru-RU"/>
        </a:p>
      </dgm:t>
    </dgm:pt>
    <dgm:pt modelId="{C32E9AB2-7A8B-42C5-8CB8-A363D970FC42}" type="pres">
      <dgm:prSet presAssocID="{5F0EA74A-6649-4F5F-AC92-1C1AA6B108E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4053532-181C-409A-9B76-A7C9F3013455}" type="pres">
      <dgm:prSet presAssocID="{4C1B88E8-4601-4D20-8715-843C57D0C42D}" presName="centerShape" presStyleLbl="node0" presStyleIdx="0" presStyleCnt="1"/>
      <dgm:spPr/>
      <dgm:t>
        <a:bodyPr/>
        <a:lstStyle/>
        <a:p>
          <a:endParaRPr lang="ru-RU"/>
        </a:p>
      </dgm:t>
    </dgm:pt>
    <dgm:pt modelId="{3AC9EE91-9790-48A1-A597-A798AEB310DC}" type="pres">
      <dgm:prSet presAssocID="{2D63A3D1-4661-4677-831E-0D7CB2266043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DE7BF8F6-6713-4100-8840-C5B0FF0384DC}" type="pres">
      <dgm:prSet presAssocID="{AC653A94-BC13-43E3-8EA6-E15160267F35}" presName="node" presStyleLbl="node1" presStyleIdx="0" presStyleCnt="3" custRadScaleRad="118012" custRadScaleInc="-5858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CB1B941A-60D0-4079-99CD-BEC95C4B7F4D}" type="pres">
      <dgm:prSet presAssocID="{852CC28E-12D7-40F8-B478-C63013FD2189}" presName="parTrans" presStyleLbl="bgSibTrans2D1" presStyleIdx="1" presStyleCnt="3" custLinFactNeighborX="-3202" custLinFactNeighborY="-3511"/>
      <dgm:spPr/>
      <dgm:t>
        <a:bodyPr/>
        <a:lstStyle/>
        <a:p>
          <a:endParaRPr lang="ru-RU"/>
        </a:p>
      </dgm:t>
    </dgm:pt>
    <dgm:pt modelId="{695BB487-8887-4463-939C-CC6D839F582B}" type="pres">
      <dgm:prSet presAssocID="{8EC90511-D53A-4A45-8923-2A5F23FE5F8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F13BD7-607B-418E-B2BE-723649267F1D}" type="pres">
      <dgm:prSet presAssocID="{34ADB5CB-4C95-4B22-AF5D-C7364FFFA390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4C0EF000-4037-404E-ADEC-B3CE9DCB914A}" type="pres">
      <dgm:prSet presAssocID="{79FEB047-E167-4A7D-8473-511B0B500CD0}" presName="node" presStyleLbl="node1" presStyleIdx="2" presStyleCnt="3" custScaleX="112045" custRadScaleRad="122698" custRadScaleInc="30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1F7B9A6-774A-49D3-95C0-632E9AC539CC}" type="presOf" srcId="{79FEB047-E167-4A7D-8473-511B0B500CD0}" destId="{4C0EF000-4037-404E-ADEC-B3CE9DCB914A}" srcOrd="0" destOrd="0" presId="urn:microsoft.com/office/officeart/2005/8/layout/radial4"/>
    <dgm:cxn modelId="{006D1379-F938-49E7-A0BF-D5FAD7E34ED8}" srcId="{4C1B88E8-4601-4D20-8715-843C57D0C42D}" destId="{79FEB047-E167-4A7D-8473-511B0B500CD0}" srcOrd="2" destOrd="0" parTransId="{34ADB5CB-4C95-4B22-AF5D-C7364FFFA390}" sibTransId="{4E405E51-7595-47F9-9C5F-66397C65F468}"/>
    <dgm:cxn modelId="{70F8631B-6F37-4915-84F1-BD40ADC81FBB}" type="presOf" srcId="{34ADB5CB-4C95-4B22-AF5D-C7364FFFA390}" destId="{BFF13BD7-607B-418E-B2BE-723649267F1D}" srcOrd="0" destOrd="0" presId="urn:microsoft.com/office/officeart/2005/8/layout/radial4"/>
    <dgm:cxn modelId="{AD59AF3B-B7D5-4296-81EA-246A72CEEE4E}" srcId="{4C1B88E8-4601-4D20-8715-843C57D0C42D}" destId="{AC653A94-BC13-43E3-8EA6-E15160267F35}" srcOrd="0" destOrd="0" parTransId="{2D63A3D1-4661-4677-831E-0D7CB2266043}" sibTransId="{B643D854-1E14-4074-9EDC-575ACAFEF396}"/>
    <dgm:cxn modelId="{552186BD-DCE6-42A9-A96A-FFF0A99F6D0E}" type="presOf" srcId="{2D63A3D1-4661-4677-831E-0D7CB2266043}" destId="{3AC9EE91-9790-48A1-A597-A798AEB310DC}" srcOrd="0" destOrd="0" presId="urn:microsoft.com/office/officeart/2005/8/layout/radial4"/>
    <dgm:cxn modelId="{480B1C31-D94E-4334-8F18-3D28AE138367}" type="presOf" srcId="{852CC28E-12D7-40F8-B478-C63013FD2189}" destId="{CB1B941A-60D0-4079-99CD-BEC95C4B7F4D}" srcOrd="0" destOrd="0" presId="urn:microsoft.com/office/officeart/2005/8/layout/radial4"/>
    <dgm:cxn modelId="{DFA13742-B430-4BF2-A00C-E9A6B49F7504}" srcId="{4C1B88E8-4601-4D20-8715-843C57D0C42D}" destId="{8EC90511-D53A-4A45-8923-2A5F23FE5F85}" srcOrd="1" destOrd="0" parTransId="{852CC28E-12D7-40F8-B478-C63013FD2189}" sibTransId="{0B60675F-6D55-432D-8D30-255344324BEF}"/>
    <dgm:cxn modelId="{AFD663A7-3CB7-41D9-A32A-C59807E30881}" type="presOf" srcId="{5F0EA74A-6649-4F5F-AC92-1C1AA6B108EA}" destId="{C32E9AB2-7A8B-42C5-8CB8-A363D970FC42}" srcOrd="0" destOrd="0" presId="urn:microsoft.com/office/officeart/2005/8/layout/radial4"/>
    <dgm:cxn modelId="{D61B23F7-FD69-4955-9A5B-5AAA24F2087A}" type="presOf" srcId="{AC653A94-BC13-43E3-8EA6-E15160267F35}" destId="{DE7BF8F6-6713-4100-8840-C5B0FF0384DC}" srcOrd="0" destOrd="0" presId="urn:microsoft.com/office/officeart/2005/8/layout/radial4"/>
    <dgm:cxn modelId="{75C752A7-0304-411E-9D8E-CF02188CF391}" type="presOf" srcId="{8EC90511-D53A-4A45-8923-2A5F23FE5F85}" destId="{695BB487-8887-4463-939C-CC6D839F582B}" srcOrd="0" destOrd="0" presId="urn:microsoft.com/office/officeart/2005/8/layout/radial4"/>
    <dgm:cxn modelId="{5C2FE7E6-825D-464E-88E0-503B7759418C}" type="presOf" srcId="{4C1B88E8-4601-4D20-8715-843C57D0C42D}" destId="{54053532-181C-409A-9B76-A7C9F3013455}" srcOrd="0" destOrd="0" presId="urn:microsoft.com/office/officeart/2005/8/layout/radial4"/>
    <dgm:cxn modelId="{1D6CEADB-5415-4B9B-8DF0-B17CF0C05381}" srcId="{5F0EA74A-6649-4F5F-AC92-1C1AA6B108EA}" destId="{4C1B88E8-4601-4D20-8715-843C57D0C42D}" srcOrd="0" destOrd="0" parTransId="{CD677619-97DA-4A43-B8E8-1A0C6A68C510}" sibTransId="{7991FC32-0B21-4DB4-BFAE-388CB28DDBD0}"/>
    <dgm:cxn modelId="{029EEA46-20D2-44A7-9C7A-83D3AD857CB4}" type="presParOf" srcId="{C32E9AB2-7A8B-42C5-8CB8-A363D970FC42}" destId="{54053532-181C-409A-9B76-A7C9F3013455}" srcOrd="0" destOrd="0" presId="urn:microsoft.com/office/officeart/2005/8/layout/radial4"/>
    <dgm:cxn modelId="{6B955BF4-3904-4611-9359-EB0DBA47BB59}" type="presParOf" srcId="{C32E9AB2-7A8B-42C5-8CB8-A363D970FC42}" destId="{3AC9EE91-9790-48A1-A597-A798AEB310DC}" srcOrd="1" destOrd="0" presId="urn:microsoft.com/office/officeart/2005/8/layout/radial4"/>
    <dgm:cxn modelId="{7AEF6308-4C00-46FC-A631-DC54752E95CA}" type="presParOf" srcId="{C32E9AB2-7A8B-42C5-8CB8-A363D970FC42}" destId="{DE7BF8F6-6713-4100-8840-C5B0FF0384DC}" srcOrd="2" destOrd="0" presId="urn:microsoft.com/office/officeart/2005/8/layout/radial4"/>
    <dgm:cxn modelId="{47B2B6CC-D4D4-4DF0-A7DA-033C6BDA530F}" type="presParOf" srcId="{C32E9AB2-7A8B-42C5-8CB8-A363D970FC42}" destId="{CB1B941A-60D0-4079-99CD-BEC95C4B7F4D}" srcOrd="3" destOrd="0" presId="urn:microsoft.com/office/officeart/2005/8/layout/radial4"/>
    <dgm:cxn modelId="{DA09987A-F707-4E2D-9F8F-1DD249D61ED2}" type="presParOf" srcId="{C32E9AB2-7A8B-42C5-8CB8-A363D970FC42}" destId="{695BB487-8887-4463-939C-CC6D839F582B}" srcOrd="4" destOrd="0" presId="urn:microsoft.com/office/officeart/2005/8/layout/radial4"/>
    <dgm:cxn modelId="{C32F9C8A-BB94-47A6-9661-ED3018A34436}" type="presParOf" srcId="{C32E9AB2-7A8B-42C5-8CB8-A363D970FC42}" destId="{BFF13BD7-607B-418E-B2BE-723649267F1D}" srcOrd="5" destOrd="0" presId="urn:microsoft.com/office/officeart/2005/8/layout/radial4"/>
    <dgm:cxn modelId="{786D2E6F-5AFA-4A5D-962C-D0C639799C0C}" type="presParOf" srcId="{C32E9AB2-7A8B-42C5-8CB8-A363D970FC42}" destId="{4C0EF000-4037-404E-ADEC-B3CE9DCB914A}" srcOrd="6" destOrd="0" presId="urn:microsoft.com/office/officeart/2005/8/layout/radial4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9449B5C-06EA-4785-8BD7-E7277EA1184B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F65DB6C-9B7E-43CF-9EDD-D0B8915AB9D0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3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Всего доходов  </a:t>
          </a:r>
          <a:r>
            <a:rPr lang="ru-RU" sz="14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4 637,5</a:t>
          </a:r>
          <a:endParaRPr lang="ru-RU" sz="1400" b="1" dirty="0">
            <a:solidFill>
              <a:schemeClr val="accent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4D0677E7-CF10-48D4-B2E9-A0F0E1D695F0}" type="parTrans" cxnId="{BD8405AC-3404-4006-BF8F-A703063AC416}">
      <dgm:prSet/>
      <dgm:spPr/>
      <dgm:t>
        <a:bodyPr/>
        <a:lstStyle/>
        <a:p>
          <a:endParaRPr lang="ru-RU"/>
        </a:p>
      </dgm:t>
    </dgm:pt>
    <dgm:pt modelId="{811DD559-9F56-4076-BB91-740BB2B224C6}" type="sibTrans" cxnId="{BD8405AC-3404-4006-BF8F-A703063AC416}">
      <dgm:prSet/>
      <dgm:spPr/>
      <dgm:t>
        <a:bodyPr/>
        <a:lstStyle/>
        <a:p>
          <a:endParaRPr lang="ru-RU"/>
        </a:p>
      </dgm:t>
    </dgm:pt>
    <dgm:pt modelId="{8F979BDC-D681-4CFC-82D3-850C93F14A30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05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Налоговые  доходы               1 427,6</a:t>
          </a:r>
          <a:endParaRPr lang="ru-RU" sz="1050" b="1" dirty="0">
            <a:solidFill>
              <a:schemeClr val="accent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A177B4C4-9AD3-4A88-88CE-C6568DE42BAA}" type="parTrans" cxnId="{E4509325-3E78-4EF0-A091-5FD0223A078E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196F4847-3FC9-43A3-8793-07FFC210C442}" type="sibTrans" cxnId="{E4509325-3E78-4EF0-A091-5FD0223A078E}">
      <dgm:prSet/>
      <dgm:spPr/>
      <dgm:t>
        <a:bodyPr/>
        <a:lstStyle/>
        <a:p>
          <a:endParaRPr lang="ru-RU"/>
        </a:p>
      </dgm:t>
    </dgm:pt>
    <dgm:pt modelId="{64304E00-64D7-4B06-AD19-B81D5926BFFA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05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Неналоговые доходы        223,3</a:t>
          </a:r>
          <a:endParaRPr lang="ru-RU" sz="1050" b="1" dirty="0">
            <a:solidFill>
              <a:schemeClr val="accent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E22D123F-32BB-45C2-92D4-F4E2EE376DFF}" type="parTrans" cxnId="{484F4B34-CB7D-49A6-9AA1-0E735E60CDFB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CF5DE968-CC39-498F-A4ED-3E9DA951AAF6}" type="sibTrans" cxnId="{484F4B34-CB7D-49A6-9AA1-0E735E60CDFB}">
      <dgm:prSet/>
      <dgm:spPr/>
      <dgm:t>
        <a:bodyPr/>
        <a:lstStyle/>
        <a:p>
          <a:endParaRPr lang="ru-RU"/>
        </a:p>
      </dgm:t>
    </dgm:pt>
    <dgm:pt modelId="{985D6DF5-F8D5-483A-8C1B-40B846AC19DE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05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Безвозмездные поступления       2 986,6</a:t>
          </a:r>
          <a:endParaRPr lang="ru-RU" sz="1050" b="1" dirty="0">
            <a:solidFill>
              <a:schemeClr val="accent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843252C7-C437-4ED9-8106-A0E51CC214F7}" type="parTrans" cxnId="{C0E39E9F-36EF-444F-8501-55FA71BDAA9D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A3491BBE-9F2A-4661-BD2E-ADFC8C17C92E}" type="sibTrans" cxnId="{C0E39E9F-36EF-444F-8501-55FA71BDAA9D}">
      <dgm:prSet/>
      <dgm:spPr/>
      <dgm:t>
        <a:bodyPr/>
        <a:lstStyle/>
        <a:p>
          <a:endParaRPr lang="ru-RU"/>
        </a:p>
      </dgm:t>
    </dgm:pt>
    <dgm:pt modelId="{774DF577-46EE-4242-978C-FA8D846A6C90}" type="pres">
      <dgm:prSet presAssocID="{B9449B5C-06EA-4785-8BD7-E7277EA1184B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52FFDFB-1A94-4F47-BE9A-87D4D91B5910}" type="pres">
      <dgm:prSet presAssocID="{2F65DB6C-9B7E-43CF-9EDD-D0B8915AB9D0}" presName="centerShape" presStyleLbl="node0" presStyleIdx="0" presStyleCnt="1"/>
      <dgm:spPr/>
      <dgm:t>
        <a:bodyPr/>
        <a:lstStyle/>
        <a:p>
          <a:endParaRPr lang="ru-RU"/>
        </a:p>
      </dgm:t>
    </dgm:pt>
    <dgm:pt modelId="{3592B1E4-B87C-4DB1-B291-1672A9E84AB8}" type="pres">
      <dgm:prSet presAssocID="{A177B4C4-9AD3-4A88-88CE-C6568DE42BAA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50BEA2DA-8EE3-4615-A5BC-0B83E093C376}" type="pres">
      <dgm:prSet presAssocID="{8F979BDC-D681-4CFC-82D3-850C93F14A30}" presName="node" presStyleLbl="node1" presStyleIdx="0" presStyleCnt="3" custRadScaleRad="114338" custRadScaleInc="-1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41E7CD-5910-47BB-97CD-D57336F7E77A}" type="pres">
      <dgm:prSet presAssocID="{E22D123F-32BB-45C2-92D4-F4E2EE376DFF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D9C141EC-9E26-40FB-80A9-0F0FC582B069}" type="pres">
      <dgm:prSet presAssocID="{64304E00-64D7-4B06-AD19-B81D5926BFF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7C7673-97C4-4B9A-A104-5395639EBB62}" type="pres">
      <dgm:prSet presAssocID="{843252C7-C437-4ED9-8106-A0E51CC214F7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85D6E8B0-E7D4-49E7-9EEB-E3D99A98FF38}" type="pres">
      <dgm:prSet presAssocID="{985D6DF5-F8D5-483A-8C1B-40B846AC19DE}" presName="node" presStyleLbl="node1" presStyleIdx="2" presStyleCnt="3" custScaleX="126719" custRadScaleRad="123247" custRadScaleInc="48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4509325-3E78-4EF0-A091-5FD0223A078E}" srcId="{2F65DB6C-9B7E-43CF-9EDD-D0B8915AB9D0}" destId="{8F979BDC-D681-4CFC-82D3-850C93F14A30}" srcOrd="0" destOrd="0" parTransId="{A177B4C4-9AD3-4A88-88CE-C6568DE42BAA}" sibTransId="{196F4847-3FC9-43A3-8793-07FFC210C442}"/>
    <dgm:cxn modelId="{DF2D0423-F9E8-43EB-AAFF-170572E27370}" type="presOf" srcId="{985D6DF5-F8D5-483A-8C1B-40B846AC19DE}" destId="{85D6E8B0-E7D4-49E7-9EEB-E3D99A98FF38}" srcOrd="0" destOrd="0" presId="urn:microsoft.com/office/officeart/2005/8/layout/radial4"/>
    <dgm:cxn modelId="{92448C73-4AF6-4CB4-B05A-7CDB5E2DEA10}" type="presOf" srcId="{A177B4C4-9AD3-4A88-88CE-C6568DE42BAA}" destId="{3592B1E4-B87C-4DB1-B291-1672A9E84AB8}" srcOrd="0" destOrd="0" presId="urn:microsoft.com/office/officeart/2005/8/layout/radial4"/>
    <dgm:cxn modelId="{CAC25482-387F-4EBF-AD4D-CD42F1F71415}" type="presOf" srcId="{B9449B5C-06EA-4785-8BD7-E7277EA1184B}" destId="{774DF577-46EE-4242-978C-FA8D846A6C90}" srcOrd="0" destOrd="0" presId="urn:microsoft.com/office/officeart/2005/8/layout/radial4"/>
    <dgm:cxn modelId="{484F4B34-CB7D-49A6-9AA1-0E735E60CDFB}" srcId="{2F65DB6C-9B7E-43CF-9EDD-D0B8915AB9D0}" destId="{64304E00-64D7-4B06-AD19-B81D5926BFFA}" srcOrd="1" destOrd="0" parTransId="{E22D123F-32BB-45C2-92D4-F4E2EE376DFF}" sibTransId="{CF5DE968-CC39-498F-A4ED-3E9DA951AAF6}"/>
    <dgm:cxn modelId="{852E713F-1F97-4AD1-AECF-6F8C76D791E2}" type="presOf" srcId="{E22D123F-32BB-45C2-92D4-F4E2EE376DFF}" destId="{8D41E7CD-5910-47BB-97CD-D57336F7E77A}" srcOrd="0" destOrd="0" presId="urn:microsoft.com/office/officeart/2005/8/layout/radial4"/>
    <dgm:cxn modelId="{53B2E93F-1803-4FE2-B96D-3374C7BA86BD}" type="presOf" srcId="{843252C7-C437-4ED9-8106-A0E51CC214F7}" destId="{687C7673-97C4-4B9A-A104-5395639EBB62}" srcOrd="0" destOrd="0" presId="urn:microsoft.com/office/officeart/2005/8/layout/radial4"/>
    <dgm:cxn modelId="{C0E39E9F-36EF-444F-8501-55FA71BDAA9D}" srcId="{2F65DB6C-9B7E-43CF-9EDD-D0B8915AB9D0}" destId="{985D6DF5-F8D5-483A-8C1B-40B846AC19DE}" srcOrd="2" destOrd="0" parTransId="{843252C7-C437-4ED9-8106-A0E51CC214F7}" sibTransId="{A3491BBE-9F2A-4661-BD2E-ADFC8C17C92E}"/>
    <dgm:cxn modelId="{1D76532E-E2BD-4F3F-906A-4D16F1549994}" type="presOf" srcId="{2F65DB6C-9B7E-43CF-9EDD-D0B8915AB9D0}" destId="{152FFDFB-1A94-4F47-BE9A-87D4D91B5910}" srcOrd="0" destOrd="0" presId="urn:microsoft.com/office/officeart/2005/8/layout/radial4"/>
    <dgm:cxn modelId="{BD8405AC-3404-4006-BF8F-A703063AC416}" srcId="{B9449B5C-06EA-4785-8BD7-E7277EA1184B}" destId="{2F65DB6C-9B7E-43CF-9EDD-D0B8915AB9D0}" srcOrd="0" destOrd="0" parTransId="{4D0677E7-CF10-48D4-B2E9-A0F0E1D695F0}" sibTransId="{811DD559-9F56-4076-BB91-740BB2B224C6}"/>
    <dgm:cxn modelId="{09E25ACE-3A81-42FA-B49C-DEC8A4810658}" type="presOf" srcId="{8F979BDC-D681-4CFC-82D3-850C93F14A30}" destId="{50BEA2DA-8EE3-4615-A5BC-0B83E093C376}" srcOrd="0" destOrd="0" presId="urn:microsoft.com/office/officeart/2005/8/layout/radial4"/>
    <dgm:cxn modelId="{C8FC0BB7-4AFF-4A8B-BCD1-36DD9C83EC7F}" type="presOf" srcId="{64304E00-64D7-4B06-AD19-B81D5926BFFA}" destId="{D9C141EC-9E26-40FB-80A9-0F0FC582B069}" srcOrd="0" destOrd="0" presId="urn:microsoft.com/office/officeart/2005/8/layout/radial4"/>
    <dgm:cxn modelId="{4B70F42C-6E41-48C9-BDD9-C8C138BFACE0}" type="presParOf" srcId="{774DF577-46EE-4242-978C-FA8D846A6C90}" destId="{152FFDFB-1A94-4F47-BE9A-87D4D91B5910}" srcOrd="0" destOrd="0" presId="urn:microsoft.com/office/officeart/2005/8/layout/radial4"/>
    <dgm:cxn modelId="{BF80445F-EAE2-4535-9478-D32ECC5CE7D9}" type="presParOf" srcId="{774DF577-46EE-4242-978C-FA8D846A6C90}" destId="{3592B1E4-B87C-4DB1-B291-1672A9E84AB8}" srcOrd="1" destOrd="0" presId="urn:microsoft.com/office/officeart/2005/8/layout/radial4"/>
    <dgm:cxn modelId="{B0824AF3-CD44-4DD3-A25F-3F8B7A5B49E9}" type="presParOf" srcId="{774DF577-46EE-4242-978C-FA8D846A6C90}" destId="{50BEA2DA-8EE3-4615-A5BC-0B83E093C376}" srcOrd="2" destOrd="0" presId="urn:microsoft.com/office/officeart/2005/8/layout/radial4"/>
    <dgm:cxn modelId="{5A09460F-CE37-4061-B3BE-A4A5AEB0E9A7}" type="presParOf" srcId="{774DF577-46EE-4242-978C-FA8D846A6C90}" destId="{8D41E7CD-5910-47BB-97CD-D57336F7E77A}" srcOrd="3" destOrd="0" presId="urn:microsoft.com/office/officeart/2005/8/layout/radial4"/>
    <dgm:cxn modelId="{F45217A7-527A-44AF-ACB6-EFF44E3FFCD7}" type="presParOf" srcId="{774DF577-46EE-4242-978C-FA8D846A6C90}" destId="{D9C141EC-9E26-40FB-80A9-0F0FC582B069}" srcOrd="4" destOrd="0" presId="urn:microsoft.com/office/officeart/2005/8/layout/radial4"/>
    <dgm:cxn modelId="{75C0A192-E5D2-4DBA-BC1D-A56BEC45AE3A}" type="presParOf" srcId="{774DF577-46EE-4242-978C-FA8D846A6C90}" destId="{687C7673-97C4-4B9A-A104-5395639EBB62}" srcOrd="5" destOrd="0" presId="urn:microsoft.com/office/officeart/2005/8/layout/radial4"/>
    <dgm:cxn modelId="{2D13B69E-C2EE-4389-A0DC-EEC6493114CE}" type="presParOf" srcId="{774DF577-46EE-4242-978C-FA8D846A6C90}" destId="{85D6E8B0-E7D4-49E7-9EEB-E3D99A98FF38}" srcOrd="6" destOrd="0" presId="urn:microsoft.com/office/officeart/2005/8/layout/radial4"/>
  </dgm:cxnLst>
  <dgm:bg>
    <a:noFill/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9DDA559-4DB3-4515-9395-92B3C964F202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04D470E-E3D1-450A-89F3-B9DF5206786F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Всего доходов 4 515,4</a:t>
          </a:r>
          <a:endParaRPr lang="ru-RU" b="1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2558E8AD-9406-494F-8286-0884BE13090E}" type="parTrans" cxnId="{A23AEC92-86A5-4F4F-B21B-71C37317ED46}">
      <dgm:prSet/>
      <dgm:spPr/>
      <dgm:t>
        <a:bodyPr/>
        <a:lstStyle/>
        <a:p>
          <a:endParaRPr lang="ru-RU"/>
        </a:p>
      </dgm:t>
    </dgm:pt>
    <dgm:pt modelId="{4A6A0579-1E6D-4CC7-8E4D-C94B3A3C0AB5}" type="sibTrans" cxnId="{A23AEC92-86A5-4F4F-B21B-71C37317ED46}">
      <dgm:prSet/>
      <dgm:spPr/>
      <dgm:t>
        <a:bodyPr/>
        <a:lstStyle/>
        <a:p>
          <a:endParaRPr lang="ru-RU"/>
        </a:p>
      </dgm:t>
    </dgm:pt>
    <dgm:pt modelId="{4E871E5D-BDB3-4A31-9762-8D6A28975668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05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Неналоговые доходы         204,3</a:t>
          </a:r>
          <a:endParaRPr lang="ru-RU" sz="1050" b="1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DC55199A-58E4-4FEE-A8ED-2D9E6A87C8B7}" type="parTrans" cxnId="{0149AAB0-7BAC-4C33-A609-CBA7CC38FBF8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7FE5BB41-D899-4C1F-83ED-A9D94CFFE4D3}" type="sibTrans" cxnId="{0149AAB0-7BAC-4C33-A609-CBA7CC38FBF8}">
      <dgm:prSet/>
      <dgm:spPr/>
      <dgm:t>
        <a:bodyPr/>
        <a:lstStyle/>
        <a:p>
          <a:endParaRPr lang="ru-RU"/>
        </a:p>
      </dgm:t>
    </dgm:pt>
    <dgm:pt modelId="{04E0856E-BBCB-458D-BA44-510C4307FEA8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05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Налоговые доходы                1 497,4</a:t>
          </a:r>
          <a:endParaRPr lang="ru-RU" sz="1050" b="1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D457F0A8-3D7B-42C0-BF78-452415BAF116}" type="parTrans" cxnId="{0C60364B-B5DE-414C-8F40-DD61F5F12324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55678A65-2A93-495D-9F12-E2DA618FF3B1}" type="sibTrans" cxnId="{0C60364B-B5DE-414C-8F40-DD61F5F12324}">
      <dgm:prSet/>
      <dgm:spPr/>
      <dgm:t>
        <a:bodyPr/>
        <a:lstStyle/>
        <a:p>
          <a:endParaRPr lang="ru-RU"/>
        </a:p>
      </dgm:t>
    </dgm:pt>
    <dgm:pt modelId="{B9C4F9D3-E36A-4772-9DC5-9EB9EC0C8111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05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Безвозмездные поступления      2 813,7</a:t>
          </a:r>
          <a:endParaRPr lang="ru-RU" sz="1050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71740524-8A1B-44AB-8421-5B9920377BD2}" type="parTrans" cxnId="{24ACFCDE-B727-4EBD-B163-E16BA1A82DE4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E4688055-7B0B-4B63-871B-F59D14B292B6}" type="sibTrans" cxnId="{24ACFCDE-B727-4EBD-B163-E16BA1A82DE4}">
      <dgm:prSet/>
      <dgm:spPr/>
      <dgm:t>
        <a:bodyPr/>
        <a:lstStyle/>
        <a:p>
          <a:endParaRPr lang="ru-RU"/>
        </a:p>
      </dgm:t>
    </dgm:pt>
    <dgm:pt modelId="{F778E65E-28B8-4ACC-9812-ACCFD94B9462}" type="pres">
      <dgm:prSet presAssocID="{D9DDA559-4DB3-4515-9395-92B3C964F202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561412-A738-46B5-8141-A0082EF6D1EC}" type="pres">
      <dgm:prSet presAssocID="{F04D470E-E3D1-450A-89F3-B9DF5206786F}" presName="centerShape" presStyleLbl="node0" presStyleIdx="0" presStyleCnt="1"/>
      <dgm:spPr/>
      <dgm:t>
        <a:bodyPr/>
        <a:lstStyle/>
        <a:p>
          <a:endParaRPr lang="ru-RU"/>
        </a:p>
      </dgm:t>
    </dgm:pt>
    <dgm:pt modelId="{10D9F129-BE56-4BA0-9F09-0E6068FED3DA}" type="pres">
      <dgm:prSet presAssocID="{DC55199A-58E4-4FEE-A8ED-2D9E6A87C8B7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E7675C9A-9BBB-4590-A904-550BD075144E}" type="pres">
      <dgm:prSet presAssocID="{4E871E5D-BDB3-4A31-9762-8D6A28975668}" presName="node" presStyleLbl="node1" presStyleIdx="0" presStyleCnt="3" custRadScaleRad="107559" custRadScaleInc="899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686105-475C-4C5A-8C5C-D3C81CA8F1D5}" type="pres">
      <dgm:prSet presAssocID="{D457F0A8-3D7B-42C0-BF78-452415BAF116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0D8430A8-A4AD-44C2-ACC7-7F240401DE63}" type="pres">
      <dgm:prSet presAssocID="{04E0856E-BBCB-458D-BA44-510C4307FEA8}" presName="node" presStyleLbl="node1" presStyleIdx="1" presStyleCnt="3" custRadScaleRad="107165" custRadScaleInc="-1073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988548-7A96-467B-98EE-9C1C4A7707AE}" type="pres">
      <dgm:prSet presAssocID="{71740524-8A1B-44AB-8421-5B9920377BD2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C0B1A763-B9D5-4AB1-94B2-1E5FF03E8191}" type="pres">
      <dgm:prSet presAssocID="{B9C4F9D3-E36A-4772-9DC5-9EB9EC0C8111}" presName="node" presStyleLbl="node1" presStyleIdx="2" presStyleCnt="3" custScaleX="119915" custRadScaleRad="126164" custRadScaleInc="-13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23AEC92-86A5-4F4F-B21B-71C37317ED46}" srcId="{D9DDA559-4DB3-4515-9395-92B3C964F202}" destId="{F04D470E-E3D1-450A-89F3-B9DF5206786F}" srcOrd="0" destOrd="0" parTransId="{2558E8AD-9406-494F-8286-0884BE13090E}" sibTransId="{4A6A0579-1E6D-4CC7-8E4D-C94B3A3C0AB5}"/>
    <dgm:cxn modelId="{EE5EEB82-9AA1-4DF4-A37F-431736468376}" type="presOf" srcId="{D9DDA559-4DB3-4515-9395-92B3C964F202}" destId="{F778E65E-28B8-4ACC-9812-ACCFD94B9462}" srcOrd="0" destOrd="0" presId="urn:microsoft.com/office/officeart/2005/8/layout/radial4"/>
    <dgm:cxn modelId="{F59669B1-2349-475F-B1D6-79FE1650B85C}" type="presOf" srcId="{B9C4F9D3-E36A-4772-9DC5-9EB9EC0C8111}" destId="{C0B1A763-B9D5-4AB1-94B2-1E5FF03E8191}" srcOrd="0" destOrd="0" presId="urn:microsoft.com/office/officeart/2005/8/layout/radial4"/>
    <dgm:cxn modelId="{24ACFCDE-B727-4EBD-B163-E16BA1A82DE4}" srcId="{F04D470E-E3D1-450A-89F3-B9DF5206786F}" destId="{B9C4F9D3-E36A-4772-9DC5-9EB9EC0C8111}" srcOrd="2" destOrd="0" parTransId="{71740524-8A1B-44AB-8421-5B9920377BD2}" sibTransId="{E4688055-7B0B-4B63-871B-F59D14B292B6}"/>
    <dgm:cxn modelId="{0C60364B-B5DE-414C-8F40-DD61F5F12324}" srcId="{F04D470E-E3D1-450A-89F3-B9DF5206786F}" destId="{04E0856E-BBCB-458D-BA44-510C4307FEA8}" srcOrd="1" destOrd="0" parTransId="{D457F0A8-3D7B-42C0-BF78-452415BAF116}" sibTransId="{55678A65-2A93-495D-9F12-E2DA618FF3B1}"/>
    <dgm:cxn modelId="{0149AAB0-7BAC-4C33-A609-CBA7CC38FBF8}" srcId="{F04D470E-E3D1-450A-89F3-B9DF5206786F}" destId="{4E871E5D-BDB3-4A31-9762-8D6A28975668}" srcOrd="0" destOrd="0" parTransId="{DC55199A-58E4-4FEE-A8ED-2D9E6A87C8B7}" sibTransId="{7FE5BB41-D899-4C1F-83ED-A9D94CFFE4D3}"/>
    <dgm:cxn modelId="{1ECABB8B-9277-4E73-80F1-048E0E227CC8}" type="presOf" srcId="{F04D470E-E3D1-450A-89F3-B9DF5206786F}" destId="{03561412-A738-46B5-8141-A0082EF6D1EC}" srcOrd="0" destOrd="0" presId="urn:microsoft.com/office/officeart/2005/8/layout/radial4"/>
    <dgm:cxn modelId="{0B3CEDE8-633D-440A-9DFA-22BC19231A79}" type="presOf" srcId="{D457F0A8-3D7B-42C0-BF78-452415BAF116}" destId="{02686105-475C-4C5A-8C5C-D3C81CA8F1D5}" srcOrd="0" destOrd="0" presId="urn:microsoft.com/office/officeart/2005/8/layout/radial4"/>
    <dgm:cxn modelId="{2975D9FF-695A-42FD-8759-40FD69E908E5}" type="presOf" srcId="{71740524-8A1B-44AB-8421-5B9920377BD2}" destId="{F7988548-7A96-467B-98EE-9C1C4A7707AE}" srcOrd="0" destOrd="0" presId="urn:microsoft.com/office/officeart/2005/8/layout/radial4"/>
    <dgm:cxn modelId="{7D7062E0-8450-4680-842C-A1BB7ADED9DE}" type="presOf" srcId="{04E0856E-BBCB-458D-BA44-510C4307FEA8}" destId="{0D8430A8-A4AD-44C2-ACC7-7F240401DE63}" srcOrd="0" destOrd="0" presId="urn:microsoft.com/office/officeart/2005/8/layout/radial4"/>
    <dgm:cxn modelId="{C21C8AFB-5CC6-4737-8504-4342A158E054}" type="presOf" srcId="{DC55199A-58E4-4FEE-A8ED-2D9E6A87C8B7}" destId="{10D9F129-BE56-4BA0-9F09-0E6068FED3DA}" srcOrd="0" destOrd="0" presId="urn:microsoft.com/office/officeart/2005/8/layout/radial4"/>
    <dgm:cxn modelId="{D701DFD1-CB44-41BD-92C7-DB9B673CFC34}" type="presOf" srcId="{4E871E5D-BDB3-4A31-9762-8D6A28975668}" destId="{E7675C9A-9BBB-4590-A904-550BD075144E}" srcOrd="0" destOrd="0" presId="urn:microsoft.com/office/officeart/2005/8/layout/radial4"/>
    <dgm:cxn modelId="{78106332-870B-45E8-B83C-76AD7A2FAEC6}" type="presParOf" srcId="{F778E65E-28B8-4ACC-9812-ACCFD94B9462}" destId="{03561412-A738-46B5-8141-A0082EF6D1EC}" srcOrd="0" destOrd="0" presId="urn:microsoft.com/office/officeart/2005/8/layout/radial4"/>
    <dgm:cxn modelId="{BF51B27B-5F9D-4F16-A688-6BE6E811F686}" type="presParOf" srcId="{F778E65E-28B8-4ACC-9812-ACCFD94B9462}" destId="{10D9F129-BE56-4BA0-9F09-0E6068FED3DA}" srcOrd="1" destOrd="0" presId="urn:microsoft.com/office/officeart/2005/8/layout/radial4"/>
    <dgm:cxn modelId="{075331C0-1114-4610-BEF0-89C84342BC94}" type="presParOf" srcId="{F778E65E-28B8-4ACC-9812-ACCFD94B9462}" destId="{E7675C9A-9BBB-4590-A904-550BD075144E}" srcOrd="2" destOrd="0" presId="urn:microsoft.com/office/officeart/2005/8/layout/radial4"/>
    <dgm:cxn modelId="{FB326764-EC60-4984-8EC3-24342BDEE7F0}" type="presParOf" srcId="{F778E65E-28B8-4ACC-9812-ACCFD94B9462}" destId="{02686105-475C-4C5A-8C5C-D3C81CA8F1D5}" srcOrd="3" destOrd="0" presId="urn:microsoft.com/office/officeart/2005/8/layout/radial4"/>
    <dgm:cxn modelId="{09962C31-6F3F-4061-B769-E2D2E215E31E}" type="presParOf" srcId="{F778E65E-28B8-4ACC-9812-ACCFD94B9462}" destId="{0D8430A8-A4AD-44C2-ACC7-7F240401DE63}" srcOrd="4" destOrd="0" presId="urn:microsoft.com/office/officeart/2005/8/layout/radial4"/>
    <dgm:cxn modelId="{27008E60-A210-4CD6-A2C1-DBB60B5BE77C}" type="presParOf" srcId="{F778E65E-28B8-4ACC-9812-ACCFD94B9462}" destId="{F7988548-7A96-467B-98EE-9C1C4A7707AE}" srcOrd="5" destOrd="0" presId="urn:microsoft.com/office/officeart/2005/8/layout/radial4"/>
    <dgm:cxn modelId="{0469AA91-AE2D-428C-9727-87B644CACE31}" type="presParOf" srcId="{F778E65E-28B8-4ACC-9812-ACCFD94B9462}" destId="{C0B1A763-B9D5-4AB1-94B2-1E5FF03E8191}" srcOrd="6" destOrd="0" presId="urn:microsoft.com/office/officeart/2005/8/layout/radial4"/>
  </dgm:cxnLst>
  <dgm:bg>
    <a:noFill/>
  </dgm:bg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7F1F844-EA0E-4825-A194-93D18F1D740A}" type="doc">
      <dgm:prSet loTypeId="urn:microsoft.com/office/officeart/2009/3/layout/StepUpProcess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6BE7787A-15E5-4070-9894-5FFF704777C2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По функциям государственной власти (местного самоуправления) – «отраслевая» структура расходов</a:t>
          </a:r>
          <a:endParaRPr lang="ru-RU" sz="1600" dirty="0">
            <a:solidFill>
              <a:schemeClr val="accent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EB28739E-043C-4A23-9EA8-8074698044F3}" type="parTrans" cxnId="{C64AC565-9A43-4311-9FCB-6539E67837CA}">
      <dgm:prSet/>
      <dgm:spPr/>
      <dgm:t>
        <a:bodyPr/>
        <a:lstStyle/>
        <a:p>
          <a:endParaRPr lang="ru-RU"/>
        </a:p>
      </dgm:t>
    </dgm:pt>
    <dgm:pt modelId="{3E942731-2F0D-461C-B207-ADBF9B9416CE}" type="sibTrans" cxnId="{C64AC565-9A43-4311-9FCB-6539E67837CA}">
      <dgm:prSet/>
      <dgm:spPr/>
      <dgm:t>
        <a:bodyPr/>
        <a:lstStyle/>
        <a:p>
          <a:endParaRPr lang="ru-RU"/>
        </a:p>
      </dgm:t>
    </dgm:pt>
    <dgm:pt modelId="{A386D39C-4750-425E-8AA6-6A5DB5349F8C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По государственным (муниципальным) программам – «программная» структура расходов</a:t>
          </a:r>
          <a:endParaRPr lang="ru-RU" sz="1600" dirty="0">
            <a:solidFill>
              <a:schemeClr val="accent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3C65FEEA-6C4A-46AD-9CBB-11E02B68CC04}" type="parTrans" cxnId="{A39681DE-F10A-4293-9368-2880577F9417}">
      <dgm:prSet/>
      <dgm:spPr/>
      <dgm:t>
        <a:bodyPr/>
        <a:lstStyle/>
        <a:p>
          <a:endParaRPr lang="ru-RU"/>
        </a:p>
      </dgm:t>
    </dgm:pt>
    <dgm:pt modelId="{DFC1F69E-FDFA-45AF-B10E-4F09F1C4DDBD}" type="sibTrans" cxnId="{A39681DE-F10A-4293-9368-2880577F9417}">
      <dgm:prSet/>
      <dgm:spPr/>
      <dgm:t>
        <a:bodyPr/>
        <a:lstStyle/>
        <a:p>
          <a:endParaRPr lang="ru-RU"/>
        </a:p>
      </dgm:t>
    </dgm:pt>
    <dgm:pt modelId="{C1884B5A-1BAB-4ECA-A047-F9E286643CC2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По ведомствам –«ведомственная» структура расходов</a:t>
          </a:r>
          <a:endParaRPr lang="ru-RU" sz="1600" dirty="0">
            <a:solidFill>
              <a:schemeClr val="accent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A766DF93-33A7-4159-A1C8-E97F97D752DF}" type="parTrans" cxnId="{737F8EDF-4318-45B9-BCB5-5B0A961E1049}">
      <dgm:prSet/>
      <dgm:spPr/>
      <dgm:t>
        <a:bodyPr/>
        <a:lstStyle/>
        <a:p>
          <a:endParaRPr lang="ru-RU"/>
        </a:p>
      </dgm:t>
    </dgm:pt>
    <dgm:pt modelId="{FB18C66C-7662-4C35-86E3-F371B509C9DC}" type="sibTrans" cxnId="{737F8EDF-4318-45B9-BCB5-5B0A961E1049}">
      <dgm:prSet/>
      <dgm:spPr/>
      <dgm:t>
        <a:bodyPr/>
        <a:lstStyle/>
        <a:p>
          <a:endParaRPr lang="ru-RU"/>
        </a:p>
      </dgm:t>
    </dgm:pt>
    <dgm:pt modelId="{B13EAC86-E03E-4F22-885F-0E96D988C9C3}" type="pres">
      <dgm:prSet presAssocID="{97F1F844-EA0E-4825-A194-93D18F1D740A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A26C1B9C-522A-4E0D-A550-C6F6D76DDAEB}" type="pres">
      <dgm:prSet presAssocID="{6BE7787A-15E5-4070-9894-5FFF704777C2}" presName="composite" presStyleCnt="0"/>
      <dgm:spPr/>
    </dgm:pt>
    <dgm:pt modelId="{1E58C124-EE3E-4F1D-97E8-1F05078E8BEC}" type="pres">
      <dgm:prSet presAssocID="{6BE7787A-15E5-4070-9894-5FFF704777C2}" presName="LShape" presStyleLbl="alignNode1" presStyleIdx="0" presStyleCnt="5"/>
      <dgm:spPr/>
    </dgm:pt>
    <dgm:pt modelId="{22B61C91-2E7F-4C76-8E5D-8B237B6EA560}" type="pres">
      <dgm:prSet presAssocID="{6BE7787A-15E5-4070-9894-5FFF704777C2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4C328D-CC32-4873-BEBC-E2BB558E5DFF}" type="pres">
      <dgm:prSet presAssocID="{6BE7787A-15E5-4070-9894-5FFF704777C2}" presName="Triangle" presStyleLbl="alignNode1" presStyleIdx="1" presStyleCnt="5"/>
      <dgm:spPr/>
    </dgm:pt>
    <dgm:pt modelId="{C0506B1D-113D-418E-89F2-71D54A4624AA}" type="pres">
      <dgm:prSet presAssocID="{3E942731-2F0D-461C-B207-ADBF9B9416CE}" presName="sibTrans" presStyleCnt="0"/>
      <dgm:spPr/>
    </dgm:pt>
    <dgm:pt modelId="{8F0200C7-1BF9-47E6-8EFE-C11DFA386F5B}" type="pres">
      <dgm:prSet presAssocID="{3E942731-2F0D-461C-B207-ADBF9B9416CE}" presName="space" presStyleCnt="0"/>
      <dgm:spPr/>
    </dgm:pt>
    <dgm:pt modelId="{EB86C751-75CE-4439-9D68-06FCE91188F7}" type="pres">
      <dgm:prSet presAssocID="{A386D39C-4750-425E-8AA6-6A5DB5349F8C}" presName="composite" presStyleCnt="0"/>
      <dgm:spPr/>
    </dgm:pt>
    <dgm:pt modelId="{FCFEEF78-64D0-46EE-8DDC-75B07C1C13C8}" type="pres">
      <dgm:prSet presAssocID="{A386D39C-4750-425E-8AA6-6A5DB5349F8C}" presName="LShape" presStyleLbl="alignNode1" presStyleIdx="2" presStyleCnt="5"/>
      <dgm:spPr/>
    </dgm:pt>
    <dgm:pt modelId="{B4A8B929-6B5F-4C27-9E5B-EEED37C07518}" type="pres">
      <dgm:prSet presAssocID="{A386D39C-4750-425E-8AA6-6A5DB5349F8C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D794CD-1979-4733-8A96-E153ED00BDE4}" type="pres">
      <dgm:prSet presAssocID="{A386D39C-4750-425E-8AA6-6A5DB5349F8C}" presName="Triangle" presStyleLbl="alignNode1" presStyleIdx="3" presStyleCnt="5"/>
      <dgm:spPr/>
    </dgm:pt>
    <dgm:pt modelId="{ACCB9526-6BD9-4542-8962-F90336FD2D13}" type="pres">
      <dgm:prSet presAssocID="{DFC1F69E-FDFA-45AF-B10E-4F09F1C4DDBD}" presName="sibTrans" presStyleCnt="0"/>
      <dgm:spPr/>
    </dgm:pt>
    <dgm:pt modelId="{278E27BE-1422-43F8-830D-2BFCA50081F6}" type="pres">
      <dgm:prSet presAssocID="{DFC1F69E-FDFA-45AF-B10E-4F09F1C4DDBD}" presName="space" presStyleCnt="0"/>
      <dgm:spPr/>
    </dgm:pt>
    <dgm:pt modelId="{BB9AAFC6-FD85-479A-9B98-440C72042CE4}" type="pres">
      <dgm:prSet presAssocID="{C1884B5A-1BAB-4ECA-A047-F9E286643CC2}" presName="composite" presStyleCnt="0"/>
      <dgm:spPr/>
    </dgm:pt>
    <dgm:pt modelId="{46A71F15-B33E-4C99-AD90-7B55D8B8DB87}" type="pres">
      <dgm:prSet presAssocID="{C1884B5A-1BAB-4ECA-A047-F9E286643CC2}" presName="LShape" presStyleLbl="alignNode1" presStyleIdx="4" presStyleCnt="5"/>
      <dgm:spPr/>
    </dgm:pt>
    <dgm:pt modelId="{114B0E13-7DFE-4F01-810E-633372846697}" type="pres">
      <dgm:prSet presAssocID="{C1884B5A-1BAB-4ECA-A047-F9E286643CC2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7F8EDF-4318-45B9-BCB5-5B0A961E1049}" srcId="{97F1F844-EA0E-4825-A194-93D18F1D740A}" destId="{C1884B5A-1BAB-4ECA-A047-F9E286643CC2}" srcOrd="2" destOrd="0" parTransId="{A766DF93-33A7-4159-A1C8-E97F97D752DF}" sibTransId="{FB18C66C-7662-4C35-86E3-F371B509C9DC}"/>
    <dgm:cxn modelId="{C64AC565-9A43-4311-9FCB-6539E67837CA}" srcId="{97F1F844-EA0E-4825-A194-93D18F1D740A}" destId="{6BE7787A-15E5-4070-9894-5FFF704777C2}" srcOrd="0" destOrd="0" parTransId="{EB28739E-043C-4A23-9EA8-8074698044F3}" sibTransId="{3E942731-2F0D-461C-B207-ADBF9B9416CE}"/>
    <dgm:cxn modelId="{5E0AE166-00F7-43A9-B614-15569884234C}" type="presOf" srcId="{C1884B5A-1BAB-4ECA-A047-F9E286643CC2}" destId="{114B0E13-7DFE-4F01-810E-633372846697}" srcOrd="0" destOrd="0" presId="urn:microsoft.com/office/officeart/2009/3/layout/StepUpProcess"/>
    <dgm:cxn modelId="{98F06705-ECB3-4503-96E0-C993A6DDBF49}" type="presOf" srcId="{A386D39C-4750-425E-8AA6-6A5DB5349F8C}" destId="{B4A8B929-6B5F-4C27-9E5B-EEED37C07518}" srcOrd="0" destOrd="0" presId="urn:microsoft.com/office/officeart/2009/3/layout/StepUpProcess"/>
    <dgm:cxn modelId="{476FA78C-0DB4-43DF-8EB3-2F89ADE8ED0D}" type="presOf" srcId="{97F1F844-EA0E-4825-A194-93D18F1D740A}" destId="{B13EAC86-E03E-4F22-885F-0E96D988C9C3}" srcOrd="0" destOrd="0" presId="urn:microsoft.com/office/officeart/2009/3/layout/StepUpProcess"/>
    <dgm:cxn modelId="{A39681DE-F10A-4293-9368-2880577F9417}" srcId="{97F1F844-EA0E-4825-A194-93D18F1D740A}" destId="{A386D39C-4750-425E-8AA6-6A5DB5349F8C}" srcOrd="1" destOrd="0" parTransId="{3C65FEEA-6C4A-46AD-9CBB-11E02B68CC04}" sibTransId="{DFC1F69E-FDFA-45AF-B10E-4F09F1C4DDBD}"/>
    <dgm:cxn modelId="{F5760044-052B-4FE8-8BE2-A3A42BB9FB72}" type="presOf" srcId="{6BE7787A-15E5-4070-9894-5FFF704777C2}" destId="{22B61C91-2E7F-4C76-8E5D-8B237B6EA560}" srcOrd="0" destOrd="0" presId="urn:microsoft.com/office/officeart/2009/3/layout/StepUpProcess"/>
    <dgm:cxn modelId="{EDD33856-CE03-44E9-8E92-BE4BD7551272}" type="presParOf" srcId="{B13EAC86-E03E-4F22-885F-0E96D988C9C3}" destId="{A26C1B9C-522A-4E0D-A550-C6F6D76DDAEB}" srcOrd="0" destOrd="0" presId="urn:microsoft.com/office/officeart/2009/3/layout/StepUpProcess"/>
    <dgm:cxn modelId="{CDD2E03F-1ACA-4FA8-AA0A-A489D2F087C1}" type="presParOf" srcId="{A26C1B9C-522A-4E0D-A550-C6F6D76DDAEB}" destId="{1E58C124-EE3E-4F1D-97E8-1F05078E8BEC}" srcOrd="0" destOrd="0" presId="urn:microsoft.com/office/officeart/2009/3/layout/StepUpProcess"/>
    <dgm:cxn modelId="{5477D00F-7D0F-4772-BB14-4A7989E02F9A}" type="presParOf" srcId="{A26C1B9C-522A-4E0D-A550-C6F6D76DDAEB}" destId="{22B61C91-2E7F-4C76-8E5D-8B237B6EA560}" srcOrd="1" destOrd="0" presId="urn:microsoft.com/office/officeart/2009/3/layout/StepUpProcess"/>
    <dgm:cxn modelId="{5568F23C-3EB3-469B-99BA-1E05D20A17AD}" type="presParOf" srcId="{A26C1B9C-522A-4E0D-A550-C6F6D76DDAEB}" destId="{0B4C328D-CC32-4873-BEBC-E2BB558E5DFF}" srcOrd="2" destOrd="0" presId="urn:microsoft.com/office/officeart/2009/3/layout/StepUpProcess"/>
    <dgm:cxn modelId="{C4EBE314-90C9-414F-96B2-8525AB120E39}" type="presParOf" srcId="{B13EAC86-E03E-4F22-885F-0E96D988C9C3}" destId="{C0506B1D-113D-418E-89F2-71D54A4624AA}" srcOrd="1" destOrd="0" presId="urn:microsoft.com/office/officeart/2009/3/layout/StepUpProcess"/>
    <dgm:cxn modelId="{F4D03B93-1918-427D-B60F-AB3B05F3D6C9}" type="presParOf" srcId="{C0506B1D-113D-418E-89F2-71D54A4624AA}" destId="{8F0200C7-1BF9-47E6-8EFE-C11DFA386F5B}" srcOrd="0" destOrd="0" presId="urn:microsoft.com/office/officeart/2009/3/layout/StepUpProcess"/>
    <dgm:cxn modelId="{CD647BC1-4AE5-4F68-ABD4-091210E4B489}" type="presParOf" srcId="{B13EAC86-E03E-4F22-885F-0E96D988C9C3}" destId="{EB86C751-75CE-4439-9D68-06FCE91188F7}" srcOrd="2" destOrd="0" presId="urn:microsoft.com/office/officeart/2009/3/layout/StepUpProcess"/>
    <dgm:cxn modelId="{1AA875D7-5AE3-4F03-A372-0A8C25D35473}" type="presParOf" srcId="{EB86C751-75CE-4439-9D68-06FCE91188F7}" destId="{FCFEEF78-64D0-46EE-8DDC-75B07C1C13C8}" srcOrd="0" destOrd="0" presId="urn:microsoft.com/office/officeart/2009/3/layout/StepUpProcess"/>
    <dgm:cxn modelId="{A50E60AC-F05D-4111-BA82-F07062E4D4F5}" type="presParOf" srcId="{EB86C751-75CE-4439-9D68-06FCE91188F7}" destId="{B4A8B929-6B5F-4C27-9E5B-EEED37C07518}" srcOrd="1" destOrd="0" presId="urn:microsoft.com/office/officeart/2009/3/layout/StepUpProcess"/>
    <dgm:cxn modelId="{F95E5F74-F8DB-45EF-B089-B76D90B1EC78}" type="presParOf" srcId="{EB86C751-75CE-4439-9D68-06FCE91188F7}" destId="{ADD794CD-1979-4733-8A96-E153ED00BDE4}" srcOrd="2" destOrd="0" presId="urn:microsoft.com/office/officeart/2009/3/layout/StepUpProcess"/>
    <dgm:cxn modelId="{11F70167-A3DA-482F-B61C-9A6F982E387B}" type="presParOf" srcId="{B13EAC86-E03E-4F22-885F-0E96D988C9C3}" destId="{ACCB9526-6BD9-4542-8962-F90336FD2D13}" srcOrd="3" destOrd="0" presId="urn:microsoft.com/office/officeart/2009/3/layout/StepUpProcess"/>
    <dgm:cxn modelId="{B57133A1-617B-4878-B8EF-939C8DD0BB39}" type="presParOf" srcId="{ACCB9526-6BD9-4542-8962-F90336FD2D13}" destId="{278E27BE-1422-43F8-830D-2BFCA50081F6}" srcOrd="0" destOrd="0" presId="urn:microsoft.com/office/officeart/2009/3/layout/StepUpProcess"/>
    <dgm:cxn modelId="{7A78EA69-5867-4DDF-97A7-6A2D1C2BBB5B}" type="presParOf" srcId="{B13EAC86-E03E-4F22-885F-0E96D988C9C3}" destId="{BB9AAFC6-FD85-479A-9B98-440C72042CE4}" srcOrd="4" destOrd="0" presId="urn:microsoft.com/office/officeart/2009/3/layout/StepUpProcess"/>
    <dgm:cxn modelId="{8F164A57-3632-4D4E-8044-467EF5DB1408}" type="presParOf" srcId="{BB9AAFC6-FD85-479A-9B98-440C72042CE4}" destId="{46A71F15-B33E-4C99-AD90-7B55D8B8DB87}" srcOrd="0" destOrd="0" presId="urn:microsoft.com/office/officeart/2009/3/layout/StepUpProcess"/>
    <dgm:cxn modelId="{49378A9B-5EF0-4342-98FB-66026A3BD387}" type="presParOf" srcId="{BB9AAFC6-FD85-479A-9B98-440C72042CE4}" destId="{114B0E13-7DFE-4F01-810E-633372846697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BD616C4-2806-4D5F-B8C1-6CD02FFCFBC4}" type="doc">
      <dgm:prSet loTypeId="urn:microsoft.com/office/officeart/2008/layout/VerticalCurvedList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DC25C006-681C-4A08-A728-0BF85A6768C0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600" b="1" i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Общегосударственные вопросы 5%</a:t>
          </a:r>
          <a:endParaRPr lang="ru-RU" sz="1600" b="1" i="1" dirty="0">
            <a:solidFill>
              <a:schemeClr val="bg2">
                <a:lumMod val="2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0B0669D0-7BE6-4A19-9F9E-F5FB11FC0061}" type="parTrans" cxnId="{1BCCCC12-EA2B-4947-88BA-1B02C91747D3}">
      <dgm:prSet/>
      <dgm:spPr/>
      <dgm:t>
        <a:bodyPr/>
        <a:lstStyle/>
        <a:p>
          <a:endParaRPr lang="ru-RU"/>
        </a:p>
      </dgm:t>
    </dgm:pt>
    <dgm:pt modelId="{63CE8E02-5BC4-4838-A129-4BD7C4A2FFD9}" type="sibTrans" cxnId="{1BCCCC12-EA2B-4947-88BA-1B02C91747D3}">
      <dgm:prSet/>
      <dgm:spPr/>
      <dgm:t>
        <a:bodyPr/>
        <a:lstStyle/>
        <a:p>
          <a:endParaRPr lang="ru-RU"/>
        </a:p>
      </dgm:t>
    </dgm:pt>
    <dgm:pt modelId="{9C3DE347-64C8-413E-A9CD-7E2C296B1A87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600" b="1" i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Культура 3%</a:t>
          </a:r>
          <a:endParaRPr lang="ru-RU" sz="1600" b="1" i="1" dirty="0">
            <a:solidFill>
              <a:schemeClr val="bg2">
                <a:lumMod val="2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671FA43F-65DC-4735-8AF6-C735E3ABBA52}" type="parTrans" cxnId="{5EB1A422-E2C0-4AD8-97DA-F2FE064A89D3}">
      <dgm:prSet/>
      <dgm:spPr/>
      <dgm:t>
        <a:bodyPr/>
        <a:lstStyle/>
        <a:p>
          <a:endParaRPr lang="ru-RU"/>
        </a:p>
      </dgm:t>
    </dgm:pt>
    <dgm:pt modelId="{4EC8A909-1E9E-4992-9525-117B43A2A92A}" type="sibTrans" cxnId="{5EB1A422-E2C0-4AD8-97DA-F2FE064A89D3}">
      <dgm:prSet/>
      <dgm:spPr/>
      <dgm:t>
        <a:bodyPr/>
        <a:lstStyle/>
        <a:p>
          <a:endParaRPr lang="ru-RU"/>
        </a:p>
      </dgm:t>
    </dgm:pt>
    <dgm:pt modelId="{D866804E-8DD8-4119-81B9-43EA23B25ED5}">
      <dgm:prSet custT="1"/>
      <dgm:spPr>
        <a:solidFill>
          <a:srgbClr val="92D050"/>
        </a:solidFill>
      </dgm:spPr>
      <dgm:t>
        <a:bodyPr/>
        <a:lstStyle/>
        <a:p>
          <a:r>
            <a:rPr lang="ru-RU" sz="1600" b="1" i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Жилищно- коммунальное хозяйство 4%</a:t>
          </a:r>
          <a:endParaRPr lang="ru-RU" sz="1600" b="1" i="1" dirty="0">
            <a:solidFill>
              <a:schemeClr val="bg2">
                <a:lumMod val="2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E8BB1DF0-05DD-473F-839C-76FCC6D8F9FC}" type="parTrans" cxnId="{88AB2712-A71B-4541-A987-95A67200BB45}">
      <dgm:prSet/>
      <dgm:spPr/>
      <dgm:t>
        <a:bodyPr/>
        <a:lstStyle/>
        <a:p>
          <a:endParaRPr lang="ru-RU"/>
        </a:p>
      </dgm:t>
    </dgm:pt>
    <dgm:pt modelId="{EEEE3987-3EA5-401B-B1C0-E65E762F6E70}" type="sibTrans" cxnId="{88AB2712-A71B-4541-A987-95A67200BB45}">
      <dgm:prSet/>
      <dgm:spPr/>
      <dgm:t>
        <a:bodyPr/>
        <a:lstStyle/>
        <a:p>
          <a:endParaRPr lang="ru-RU"/>
        </a:p>
      </dgm:t>
    </dgm:pt>
    <dgm:pt modelId="{CC432D92-4894-4F43-BEEE-29957C97E1D4}">
      <dgm:prSet custT="1"/>
      <dgm:spPr>
        <a:solidFill>
          <a:srgbClr val="92D050"/>
        </a:solidFill>
      </dgm:spPr>
      <dgm:t>
        <a:bodyPr/>
        <a:lstStyle/>
        <a:p>
          <a:r>
            <a:rPr lang="ru-RU" sz="1600" b="1" i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Национальная экономика 6%</a:t>
          </a:r>
          <a:endParaRPr lang="ru-RU" sz="1600" b="1" i="1" dirty="0">
            <a:solidFill>
              <a:schemeClr val="bg2">
                <a:lumMod val="2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55D589BA-B685-4F31-908E-C20382E1B11C}" type="parTrans" cxnId="{47FD15D1-7289-43A9-80D1-0F562542349E}">
      <dgm:prSet/>
      <dgm:spPr/>
      <dgm:t>
        <a:bodyPr/>
        <a:lstStyle/>
        <a:p>
          <a:endParaRPr lang="ru-RU"/>
        </a:p>
      </dgm:t>
    </dgm:pt>
    <dgm:pt modelId="{70B81FF6-31D6-49C8-B9A1-27EC5FF86209}" type="sibTrans" cxnId="{47FD15D1-7289-43A9-80D1-0F562542349E}">
      <dgm:prSet/>
      <dgm:spPr/>
      <dgm:t>
        <a:bodyPr/>
        <a:lstStyle/>
        <a:p>
          <a:endParaRPr lang="ru-RU"/>
        </a:p>
      </dgm:t>
    </dgm:pt>
    <dgm:pt modelId="{5CC1D545-3EF8-44D9-90C8-ED020B3DC0A4}">
      <dgm:prSet custT="1"/>
      <dgm:spPr>
        <a:solidFill>
          <a:srgbClr val="92D050"/>
        </a:solidFill>
      </dgm:spPr>
      <dgm:t>
        <a:bodyPr/>
        <a:lstStyle/>
        <a:p>
          <a:r>
            <a:rPr lang="ru-RU" sz="1600" b="1" i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Обслуживание муниципального долга 3%</a:t>
          </a:r>
          <a:endParaRPr lang="ru-RU" sz="1600" b="1" i="1" dirty="0">
            <a:solidFill>
              <a:schemeClr val="bg2">
                <a:lumMod val="2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668426BE-E903-48B3-A797-74C002F8638E}" type="parTrans" cxnId="{8F598AAA-CF79-462B-8B41-1A9F10E87597}">
      <dgm:prSet/>
      <dgm:spPr/>
      <dgm:t>
        <a:bodyPr/>
        <a:lstStyle/>
        <a:p>
          <a:endParaRPr lang="ru-RU"/>
        </a:p>
      </dgm:t>
    </dgm:pt>
    <dgm:pt modelId="{0B393F64-144C-4542-87CD-40A51BAF6305}" type="sibTrans" cxnId="{8F598AAA-CF79-462B-8B41-1A9F10E87597}">
      <dgm:prSet/>
      <dgm:spPr/>
      <dgm:t>
        <a:bodyPr/>
        <a:lstStyle/>
        <a:p>
          <a:endParaRPr lang="ru-RU"/>
        </a:p>
      </dgm:t>
    </dgm:pt>
    <dgm:pt modelId="{EC1E4860-610D-4209-B188-AF7D2E9CC79F}" type="pres">
      <dgm:prSet presAssocID="{4BD616C4-2806-4D5F-B8C1-6CD02FFCFBC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2ED7DC14-1545-4B16-8471-CB4600A983D8}" type="pres">
      <dgm:prSet presAssocID="{4BD616C4-2806-4D5F-B8C1-6CD02FFCFBC4}" presName="Name1" presStyleCnt="0"/>
      <dgm:spPr/>
    </dgm:pt>
    <dgm:pt modelId="{BAA87F31-CFCC-4C19-813F-09A2F00AAD3A}" type="pres">
      <dgm:prSet presAssocID="{4BD616C4-2806-4D5F-B8C1-6CD02FFCFBC4}" presName="cycle" presStyleCnt="0"/>
      <dgm:spPr/>
    </dgm:pt>
    <dgm:pt modelId="{792321C7-F4BD-456F-9E92-C828870A8956}" type="pres">
      <dgm:prSet presAssocID="{4BD616C4-2806-4D5F-B8C1-6CD02FFCFBC4}" presName="srcNode" presStyleLbl="node1" presStyleIdx="0" presStyleCnt="5"/>
      <dgm:spPr/>
    </dgm:pt>
    <dgm:pt modelId="{DA732AED-DC31-4AC6-AD3D-D3D23D35FC36}" type="pres">
      <dgm:prSet presAssocID="{4BD616C4-2806-4D5F-B8C1-6CD02FFCFBC4}" presName="conn" presStyleLbl="parChTrans1D2" presStyleIdx="0" presStyleCnt="1"/>
      <dgm:spPr/>
      <dgm:t>
        <a:bodyPr/>
        <a:lstStyle/>
        <a:p>
          <a:endParaRPr lang="ru-RU"/>
        </a:p>
      </dgm:t>
    </dgm:pt>
    <dgm:pt modelId="{6A03283F-9B7E-4E58-91D3-73D0575D99CC}" type="pres">
      <dgm:prSet presAssocID="{4BD616C4-2806-4D5F-B8C1-6CD02FFCFBC4}" presName="extraNode" presStyleLbl="node1" presStyleIdx="0" presStyleCnt="5"/>
      <dgm:spPr/>
    </dgm:pt>
    <dgm:pt modelId="{8CE78392-C0FA-4ABD-B64A-CC1C2088B622}" type="pres">
      <dgm:prSet presAssocID="{4BD616C4-2806-4D5F-B8C1-6CD02FFCFBC4}" presName="dstNode" presStyleLbl="node1" presStyleIdx="0" presStyleCnt="5"/>
      <dgm:spPr/>
    </dgm:pt>
    <dgm:pt modelId="{E541CA8B-D3B1-41BD-BFF6-E54C2687E672}" type="pres">
      <dgm:prSet presAssocID="{DC25C006-681C-4A08-A728-0BF85A6768C0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349F17-21E8-47D9-B86D-059F58888420}" type="pres">
      <dgm:prSet presAssocID="{DC25C006-681C-4A08-A728-0BF85A6768C0}" presName="accent_1" presStyleCnt="0"/>
      <dgm:spPr/>
    </dgm:pt>
    <dgm:pt modelId="{1CAAC6F7-D3CA-4C6B-AF65-066ABEDE561E}" type="pres">
      <dgm:prSet presAssocID="{DC25C006-681C-4A08-A728-0BF85A6768C0}" presName="accentRepeatNode" presStyleLbl="solidFgAcc1" presStyleIdx="0" presStyleCnt="5"/>
      <dgm:spPr>
        <a:solidFill>
          <a:srgbClr val="92D050"/>
        </a:solidFill>
      </dgm:spPr>
      <dgm:t>
        <a:bodyPr/>
        <a:lstStyle/>
        <a:p>
          <a:endParaRPr lang="ru-RU"/>
        </a:p>
      </dgm:t>
    </dgm:pt>
    <dgm:pt modelId="{FC14DBCF-2978-482A-85A0-44C0705B2D68}" type="pres">
      <dgm:prSet presAssocID="{5CC1D545-3EF8-44D9-90C8-ED020B3DC0A4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F0254D-E869-433E-BA29-155859279A2E}" type="pres">
      <dgm:prSet presAssocID="{5CC1D545-3EF8-44D9-90C8-ED020B3DC0A4}" presName="accent_2" presStyleCnt="0"/>
      <dgm:spPr/>
    </dgm:pt>
    <dgm:pt modelId="{EADED38F-48EF-482C-88D2-7389F532AF50}" type="pres">
      <dgm:prSet presAssocID="{5CC1D545-3EF8-44D9-90C8-ED020B3DC0A4}" presName="accentRepeatNode" presStyleLbl="solidFgAcc1" presStyleIdx="1" presStyleCnt="5"/>
      <dgm:spPr>
        <a:solidFill>
          <a:srgbClr val="92D050"/>
        </a:solidFill>
      </dgm:spPr>
      <dgm:t>
        <a:bodyPr/>
        <a:lstStyle/>
        <a:p>
          <a:endParaRPr lang="ru-RU"/>
        </a:p>
      </dgm:t>
    </dgm:pt>
    <dgm:pt modelId="{54AC705B-3563-4A45-B2DA-AEF92C56C52C}" type="pres">
      <dgm:prSet presAssocID="{CC432D92-4894-4F43-BEEE-29957C97E1D4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AFDA9C-E0ED-46D9-97C9-5FFD071B2CFD}" type="pres">
      <dgm:prSet presAssocID="{CC432D92-4894-4F43-BEEE-29957C97E1D4}" presName="accent_3" presStyleCnt="0"/>
      <dgm:spPr/>
    </dgm:pt>
    <dgm:pt modelId="{E90CD302-B9C9-4099-B5AE-DEE5B5FA3FC6}" type="pres">
      <dgm:prSet presAssocID="{CC432D92-4894-4F43-BEEE-29957C97E1D4}" presName="accentRepeatNode" presStyleLbl="solidFgAcc1" presStyleIdx="2" presStyleCnt="5"/>
      <dgm:spPr>
        <a:solidFill>
          <a:srgbClr val="92D050"/>
        </a:solidFill>
      </dgm:spPr>
      <dgm:t>
        <a:bodyPr/>
        <a:lstStyle/>
        <a:p>
          <a:endParaRPr lang="ru-RU"/>
        </a:p>
      </dgm:t>
    </dgm:pt>
    <dgm:pt modelId="{ED54191C-A52D-4429-B256-33B3AE970F27}" type="pres">
      <dgm:prSet presAssocID="{D866804E-8DD8-4119-81B9-43EA23B25ED5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18D53B-4CDE-47F6-B362-4DE4DE0A0C6E}" type="pres">
      <dgm:prSet presAssocID="{D866804E-8DD8-4119-81B9-43EA23B25ED5}" presName="accent_4" presStyleCnt="0"/>
      <dgm:spPr/>
    </dgm:pt>
    <dgm:pt modelId="{4669D2AF-196A-457B-A7BB-1CA0AF307AF5}" type="pres">
      <dgm:prSet presAssocID="{D866804E-8DD8-4119-81B9-43EA23B25ED5}" presName="accentRepeatNode" presStyleLbl="solidFgAcc1" presStyleIdx="3" presStyleCnt="5"/>
      <dgm:spPr>
        <a:solidFill>
          <a:srgbClr val="92D050"/>
        </a:solidFill>
      </dgm:spPr>
      <dgm:t>
        <a:bodyPr/>
        <a:lstStyle/>
        <a:p>
          <a:endParaRPr lang="ru-RU"/>
        </a:p>
      </dgm:t>
    </dgm:pt>
    <dgm:pt modelId="{8CD79BA1-E67F-4682-A49D-A3EF247C65B2}" type="pres">
      <dgm:prSet presAssocID="{9C3DE347-64C8-413E-A9CD-7E2C296B1A87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1E8F5F-F2C7-44B7-B571-02D909758198}" type="pres">
      <dgm:prSet presAssocID="{9C3DE347-64C8-413E-A9CD-7E2C296B1A87}" presName="accent_5" presStyleCnt="0"/>
      <dgm:spPr/>
    </dgm:pt>
    <dgm:pt modelId="{165CE38D-77E7-4282-9F74-7454BEBD481D}" type="pres">
      <dgm:prSet presAssocID="{9C3DE347-64C8-413E-A9CD-7E2C296B1A87}" presName="accentRepeatNode" presStyleLbl="solidFgAcc1" presStyleIdx="4" presStyleCnt="5"/>
      <dgm:spPr>
        <a:solidFill>
          <a:srgbClr val="92D050"/>
        </a:solidFill>
      </dgm:spPr>
      <dgm:t>
        <a:bodyPr/>
        <a:lstStyle/>
        <a:p>
          <a:endParaRPr lang="ru-RU"/>
        </a:p>
      </dgm:t>
    </dgm:pt>
  </dgm:ptLst>
  <dgm:cxnLst>
    <dgm:cxn modelId="{06A0970D-97D7-42DB-AD53-22C3E3BF1CDB}" type="presOf" srcId="{5CC1D545-3EF8-44D9-90C8-ED020B3DC0A4}" destId="{FC14DBCF-2978-482A-85A0-44C0705B2D68}" srcOrd="0" destOrd="0" presId="urn:microsoft.com/office/officeart/2008/layout/VerticalCurvedList"/>
    <dgm:cxn modelId="{0EFBA076-C441-4A15-918C-D5FF2BAEACAE}" type="presOf" srcId="{4BD616C4-2806-4D5F-B8C1-6CD02FFCFBC4}" destId="{EC1E4860-610D-4209-B188-AF7D2E9CC79F}" srcOrd="0" destOrd="0" presId="urn:microsoft.com/office/officeart/2008/layout/VerticalCurvedList"/>
    <dgm:cxn modelId="{5EB1A422-E2C0-4AD8-97DA-F2FE064A89D3}" srcId="{4BD616C4-2806-4D5F-B8C1-6CD02FFCFBC4}" destId="{9C3DE347-64C8-413E-A9CD-7E2C296B1A87}" srcOrd="4" destOrd="0" parTransId="{671FA43F-65DC-4735-8AF6-C735E3ABBA52}" sibTransId="{4EC8A909-1E9E-4992-9525-117B43A2A92A}"/>
    <dgm:cxn modelId="{88AB2712-A71B-4541-A987-95A67200BB45}" srcId="{4BD616C4-2806-4D5F-B8C1-6CD02FFCFBC4}" destId="{D866804E-8DD8-4119-81B9-43EA23B25ED5}" srcOrd="3" destOrd="0" parTransId="{E8BB1DF0-05DD-473F-839C-76FCC6D8F9FC}" sibTransId="{EEEE3987-3EA5-401B-B1C0-E65E762F6E70}"/>
    <dgm:cxn modelId="{47FD15D1-7289-43A9-80D1-0F562542349E}" srcId="{4BD616C4-2806-4D5F-B8C1-6CD02FFCFBC4}" destId="{CC432D92-4894-4F43-BEEE-29957C97E1D4}" srcOrd="2" destOrd="0" parTransId="{55D589BA-B685-4F31-908E-C20382E1B11C}" sibTransId="{70B81FF6-31D6-49C8-B9A1-27EC5FF86209}"/>
    <dgm:cxn modelId="{8F598AAA-CF79-462B-8B41-1A9F10E87597}" srcId="{4BD616C4-2806-4D5F-B8C1-6CD02FFCFBC4}" destId="{5CC1D545-3EF8-44D9-90C8-ED020B3DC0A4}" srcOrd="1" destOrd="0" parTransId="{668426BE-E903-48B3-A797-74C002F8638E}" sibTransId="{0B393F64-144C-4542-87CD-40A51BAF6305}"/>
    <dgm:cxn modelId="{7277E88A-44C5-4402-9684-8492DF08AFF2}" type="presOf" srcId="{9C3DE347-64C8-413E-A9CD-7E2C296B1A87}" destId="{8CD79BA1-E67F-4682-A49D-A3EF247C65B2}" srcOrd="0" destOrd="0" presId="urn:microsoft.com/office/officeart/2008/layout/VerticalCurvedList"/>
    <dgm:cxn modelId="{0AF47C0B-7E8F-43D4-AEAF-71EE1ABD3CF1}" type="presOf" srcId="{63CE8E02-5BC4-4838-A129-4BD7C4A2FFD9}" destId="{DA732AED-DC31-4AC6-AD3D-D3D23D35FC36}" srcOrd="0" destOrd="0" presId="urn:microsoft.com/office/officeart/2008/layout/VerticalCurvedList"/>
    <dgm:cxn modelId="{98106F63-23D3-4470-BAEC-3761C16FDBB5}" type="presOf" srcId="{CC432D92-4894-4F43-BEEE-29957C97E1D4}" destId="{54AC705B-3563-4A45-B2DA-AEF92C56C52C}" srcOrd="0" destOrd="0" presId="urn:microsoft.com/office/officeart/2008/layout/VerticalCurvedList"/>
    <dgm:cxn modelId="{3276AC75-1787-4E9D-AFEC-6092F9483B2A}" type="presOf" srcId="{D866804E-8DD8-4119-81B9-43EA23B25ED5}" destId="{ED54191C-A52D-4429-B256-33B3AE970F27}" srcOrd="0" destOrd="0" presId="urn:microsoft.com/office/officeart/2008/layout/VerticalCurvedList"/>
    <dgm:cxn modelId="{1BCCCC12-EA2B-4947-88BA-1B02C91747D3}" srcId="{4BD616C4-2806-4D5F-B8C1-6CD02FFCFBC4}" destId="{DC25C006-681C-4A08-A728-0BF85A6768C0}" srcOrd="0" destOrd="0" parTransId="{0B0669D0-7BE6-4A19-9F9E-F5FB11FC0061}" sibTransId="{63CE8E02-5BC4-4838-A129-4BD7C4A2FFD9}"/>
    <dgm:cxn modelId="{F08B615E-D01A-40C3-B539-A4856B84F913}" type="presOf" srcId="{DC25C006-681C-4A08-A728-0BF85A6768C0}" destId="{E541CA8B-D3B1-41BD-BFF6-E54C2687E672}" srcOrd="0" destOrd="0" presId="urn:microsoft.com/office/officeart/2008/layout/VerticalCurvedList"/>
    <dgm:cxn modelId="{C7C52537-B7BA-40F6-A3CC-3E54E6A81777}" type="presParOf" srcId="{EC1E4860-610D-4209-B188-AF7D2E9CC79F}" destId="{2ED7DC14-1545-4B16-8471-CB4600A983D8}" srcOrd="0" destOrd="0" presId="urn:microsoft.com/office/officeart/2008/layout/VerticalCurvedList"/>
    <dgm:cxn modelId="{D4E05266-EA63-44AD-A62E-5E2E8F5D8BC4}" type="presParOf" srcId="{2ED7DC14-1545-4B16-8471-CB4600A983D8}" destId="{BAA87F31-CFCC-4C19-813F-09A2F00AAD3A}" srcOrd="0" destOrd="0" presId="urn:microsoft.com/office/officeart/2008/layout/VerticalCurvedList"/>
    <dgm:cxn modelId="{226F5485-CFA8-4108-B5B4-48A3F7AA33A2}" type="presParOf" srcId="{BAA87F31-CFCC-4C19-813F-09A2F00AAD3A}" destId="{792321C7-F4BD-456F-9E92-C828870A8956}" srcOrd="0" destOrd="0" presId="urn:microsoft.com/office/officeart/2008/layout/VerticalCurvedList"/>
    <dgm:cxn modelId="{09500F5A-9496-482C-A077-E17BC89CD187}" type="presParOf" srcId="{BAA87F31-CFCC-4C19-813F-09A2F00AAD3A}" destId="{DA732AED-DC31-4AC6-AD3D-D3D23D35FC36}" srcOrd="1" destOrd="0" presId="urn:microsoft.com/office/officeart/2008/layout/VerticalCurvedList"/>
    <dgm:cxn modelId="{CA419B3B-F7DD-4DEC-AD52-821922F1D514}" type="presParOf" srcId="{BAA87F31-CFCC-4C19-813F-09A2F00AAD3A}" destId="{6A03283F-9B7E-4E58-91D3-73D0575D99CC}" srcOrd="2" destOrd="0" presId="urn:microsoft.com/office/officeart/2008/layout/VerticalCurvedList"/>
    <dgm:cxn modelId="{658E4EAE-F850-4B66-9BDE-A3D0703748E4}" type="presParOf" srcId="{BAA87F31-CFCC-4C19-813F-09A2F00AAD3A}" destId="{8CE78392-C0FA-4ABD-B64A-CC1C2088B622}" srcOrd="3" destOrd="0" presId="urn:microsoft.com/office/officeart/2008/layout/VerticalCurvedList"/>
    <dgm:cxn modelId="{6AF251BC-A640-437C-9D7F-44C11DFEC921}" type="presParOf" srcId="{2ED7DC14-1545-4B16-8471-CB4600A983D8}" destId="{E541CA8B-D3B1-41BD-BFF6-E54C2687E672}" srcOrd="1" destOrd="0" presId="urn:microsoft.com/office/officeart/2008/layout/VerticalCurvedList"/>
    <dgm:cxn modelId="{E8BB399A-AC04-4685-AA58-38B5B609EA5C}" type="presParOf" srcId="{2ED7DC14-1545-4B16-8471-CB4600A983D8}" destId="{CF349F17-21E8-47D9-B86D-059F58888420}" srcOrd="2" destOrd="0" presId="urn:microsoft.com/office/officeart/2008/layout/VerticalCurvedList"/>
    <dgm:cxn modelId="{A87D79F6-2EA5-471D-9BEA-E2E4B5F4B1FF}" type="presParOf" srcId="{CF349F17-21E8-47D9-B86D-059F58888420}" destId="{1CAAC6F7-D3CA-4C6B-AF65-066ABEDE561E}" srcOrd="0" destOrd="0" presId="urn:microsoft.com/office/officeart/2008/layout/VerticalCurvedList"/>
    <dgm:cxn modelId="{EC1DCD45-F46C-4791-9158-C0358AC7F574}" type="presParOf" srcId="{2ED7DC14-1545-4B16-8471-CB4600A983D8}" destId="{FC14DBCF-2978-482A-85A0-44C0705B2D68}" srcOrd="3" destOrd="0" presId="urn:microsoft.com/office/officeart/2008/layout/VerticalCurvedList"/>
    <dgm:cxn modelId="{C9459222-54DE-46C1-A759-6D7483EC8023}" type="presParOf" srcId="{2ED7DC14-1545-4B16-8471-CB4600A983D8}" destId="{85F0254D-E869-433E-BA29-155859279A2E}" srcOrd="4" destOrd="0" presId="urn:microsoft.com/office/officeart/2008/layout/VerticalCurvedList"/>
    <dgm:cxn modelId="{FABD5DC6-540E-41DE-8F1A-324AD96029AD}" type="presParOf" srcId="{85F0254D-E869-433E-BA29-155859279A2E}" destId="{EADED38F-48EF-482C-88D2-7389F532AF50}" srcOrd="0" destOrd="0" presId="urn:microsoft.com/office/officeart/2008/layout/VerticalCurvedList"/>
    <dgm:cxn modelId="{3BDF435E-4216-4BC1-98DD-234212AF05F4}" type="presParOf" srcId="{2ED7DC14-1545-4B16-8471-CB4600A983D8}" destId="{54AC705B-3563-4A45-B2DA-AEF92C56C52C}" srcOrd="5" destOrd="0" presId="urn:microsoft.com/office/officeart/2008/layout/VerticalCurvedList"/>
    <dgm:cxn modelId="{D9C528CE-F912-433D-8A5B-116A23E651C7}" type="presParOf" srcId="{2ED7DC14-1545-4B16-8471-CB4600A983D8}" destId="{E0AFDA9C-E0ED-46D9-97C9-5FFD071B2CFD}" srcOrd="6" destOrd="0" presId="urn:microsoft.com/office/officeart/2008/layout/VerticalCurvedList"/>
    <dgm:cxn modelId="{B53160CA-6CF4-4244-A912-F23CB6C01D81}" type="presParOf" srcId="{E0AFDA9C-E0ED-46D9-97C9-5FFD071B2CFD}" destId="{E90CD302-B9C9-4099-B5AE-DEE5B5FA3FC6}" srcOrd="0" destOrd="0" presId="urn:microsoft.com/office/officeart/2008/layout/VerticalCurvedList"/>
    <dgm:cxn modelId="{9C5BA07D-9D78-491A-9E36-2B116BFDBAD5}" type="presParOf" srcId="{2ED7DC14-1545-4B16-8471-CB4600A983D8}" destId="{ED54191C-A52D-4429-B256-33B3AE970F27}" srcOrd="7" destOrd="0" presId="urn:microsoft.com/office/officeart/2008/layout/VerticalCurvedList"/>
    <dgm:cxn modelId="{63A647D7-2786-485C-A588-9316EDF7F552}" type="presParOf" srcId="{2ED7DC14-1545-4B16-8471-CB4600A983D8}" destId="{E918D53B-4CDE-47F6-B362-4DE4DE0A0C6E}" srcOrd="8" destOrd="0" presId="urn:microsoft.com/office/officeart/2008/layout/VerticalCurvedList"/>
    <dgm:cxn modelId="{AA5B64D6-C2AF-493C-82B1-BD34C72B5601}" type="presParOf" srcId="{E918D53B-4CDE-47F6-B362-4DE4DE0A0C6E}" destId="{4669D2AF-196A-457B-A7BB-1CA0AF307AF5}" srcOrd="0" destOrd="0" presId="urn:microsoft.com/office/officeart/2008/layout/VerticalCurvedList"/>
    <dgm:cxn modelId="{26A8E81A-E6DB-4399-9BEC-3027F885D73A}" type="presParOf" srcId="{2ED7DC14-1545-4B16-8471-CB4600A983D8}" destId="{8CD79BA1-E67F-4682-A49D-A3EF247C65B2}" srcOrd="9" destOrd="0" presId="urn:microsoft.com/office/officeart/2008/layout/VerticalCurvedList"/>
    <dgm:cxn modelId="{26FFAF4A-430E-413F-90DA-05C8C0ACBD63}" type="presParOf" srcId="{2ED7DC14-1545-4B16-8471-CB4600A983D8}" destId="{691E8F5F-F2C7-44B7-B571-02D909758198}" srcOrd="10" destOrd="0" presId="urn:microsoft.com/office/officeart/2008/layout/VerticalCurvedList"/>
    <dgm:cxn modelId="{2D512DA4-C484-4276-AEA0-627B60A0A380}" type="presParOf" srcId="{691E8F5F-F2C7-44B7-B571-02D909758198}" destId="{165CE38D-77E7-4282-9F74-7454BEBD481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BD616C4-2806-4D5F-B8C1-6CD02FFCFBC4}" type="doc">
      <dgm:prSet loTypeId="urn:microsoft.com/office/officeart/2008/layout/VerticalCurvedList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DC25C006-681C-4A08-A728-0BF85A6768C0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600" b="1" i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 Образование 45%</a:t>
          </a:r>
          <a:endParaRPr lang="ru-RU" sz="1600" b="1" i="1" dirty="0">
            <a:solidFill>
              <a:schemeClr val="bg2">
                <a:lumMod val="2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0B0669D0-7BE6-4A19-9F9E-F5FB11FC0061}" type="parTrans" cxnId="{1BCCCC12-EA2B-4947-88BA-1B02C91747D3}">
      <dgm:prSet/>
      <dgm:spPr/>
      <dgm:t>
        <a:bodyPr/>
        <a:lstStyle/>
        <a:p>
          <a:endParaRPr lang="ru-RU"/>
        </a:p>
      </dgm:t>
    </dgm:pt>
    <dgm:pt modelId="{63CE8E02-5BC4-4838-A129-4BD7C4A2FFD9}" type="sibTrans" cxnId="{1BCCCC12-EA2B-4947-88BA-1B02C91747D3}">
      <dgm:prSet/>
      <dgm:spPr/>
      <dgm:t>
        <a:bodyPr/>
        <a:lstStyle/>
        <a:p>
          <a:endParaRPr lang="ru-RU"/>
        </a:p>
      </dgm:t>
    </dgm:pt>
    <dgm:pt modelId="{D866804E-8DD8-4119-81B9-43EA23B25ED5}">
      <dgm:prSet custT="1"/>
      <dgm:spPr>
        <a:solidFill>
          <a:srgbClr val="92D050"/>
        </a:solidFill>
      </dgm:spPr>
      <dgm:t>
        <a:bodyPr/>
        <a:lstStyle/>
        <a:p>
          <a:r>
            <a:rPr lang="ru-RU" sz="1600" b="1" i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Прочие расходы 1%</a:t>
          </a:r>
          <a:endParaRPr lang="ru-RU" sz="1600" b="1" i="1" dirty="0">
            <a:solidFill>
              <a:schemeClr val="bg2">
                <a:lumMod val="2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E8BB1DF0-05DD-473F-839C-76FCC6D8F9FC}" type="parTrans" cxnId="{88AB2712-A71B-4541-A987-95A67200BB45}">
      <dgm:prSet/>
      <dgm:spPr/>
      <dgm:t>
        <a:bodyPr/>
        <a:lstStyle/>
        <a:p>
          <a:endParaRPr lang="ru-RU"/>
        </a:p>
      </dgm:t>
    </dgm:pt>
    <dgm:pt modelId="{EEEE3987-3EA5-401B-B1C0-E65E762F6E70}" type="sibTrans" cxnId="{88AB2712-A71B-4541-A987-95A67200BB45}">
      <dgm:prSet/>
      <dgm:spPr/>
      <dgm:t>
        <a:bodyPr/>
        <a:lstStyle/>
        <a:p>
          <a:endParaRPr lang="ru-RU"/>
        </a:p>
      </dgm:t>
    </dgm:pt>
    <dgm:pt modelId="{CC432D92-4894-4F43-BEEE-29957C97E1D4}">
      <dgm:prSet custT="1"/>
      <dgm:spPr>
        <a:solidFill>
          <a:srgbClr val="92D050"/>
        </a:solidFill>
      </dgm:spPr>
      <dgm:t>
        <a:bodyPr/>
        <a:lstStyle/>
        <a:p>
          <a:r>
            <a:rPr lang="ru-RU" sz="1600" b="1" i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 Физическая культура и спорт 7%</a:t>
          </a:r>
          <a:endParaRPr lang="ru-RU" sz="1600" b="1" i="1" dirty="0">
            <a:solidFill>
              <a:schemeClr val="bg2">
                <a:lumMod val="2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55D589BA-B685-4F31-908E-C20382E1B11C}" type="parTrans" cxnId="{47FD15D1-7289-43A9-80D1-0F562542349E}">
      <dgm:prSet/>
      <dgm:spPr/>
      <dgm:t>
        <a:bodyPr/>
        <a:lstStyle/>
        <a:p>
          <a:endParaRPr lang="ru-RU"/>
        </a:p>
      </dgm:t>
    </dgm:pt>
    <dgm:pt modelId="{70B81FF6-31D6-49C8-B9A1-27EC5FF86209}" type="sibTrans" cxnId="{47FD15D1-7289-43A9-80D1-0F562542349E}">
      <dgm:prSet/>
      <dgm:spPr/>
      <dgm:t>
        <a:bodyPr/>
        <a:lstStyle/>
        <a:p>
          <a:endParaRPr lang="ru-RU"/>
        </a:p>
      </dgm:t>
    </dgm:pt>
    <dgm:pt modelId="{5CC1D545-3EF8-44D9-90C8-ED020B3DC0A4}">
      <dgm:prSet custT="1"/>
      <dgm:spPr>
        <a:solidFill>
          <a:srgbClr val="92D050"/>
        </a:solidFill>
      </dgm:spPr>
      <dgm:t>
        <a:bodyPr/>
        <a:lstStyle/>
        <a:p>
          <a:r>
            <a:rPr lang="ru-RU" sz="1600" b="1" i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Социальная политика 26%</a:t>
          </a:r>
          <a:endParaRPr lang="ru-RU" sz="1600" b="1" i="1" dirty="0">
            <a:solidFill>
              <a:schemeClr val="bg2">
                <a:lumMod val="2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668426BE-E903-48B3-A797-74C002F8638E}" type="parTrans" cxnId="{8F598AAA-CF79-462B-8B41-1A9F10E87597}">
      <dgm:prSet/>
      <dgm:spPr/>
      <dgm:t>
        <a:bodyPr/>
        <a:lstStyle/>
        <a:p>
          <a:endParaRPr lang="ru-RU"/>
        </a:p>
      </dgm:t>
    </dgm:pt>
    <dgm:pt modelId="{0B393F64-144C-4542-87CD-40A51BAF6305}" type="sibTrans" cxnId="{8F598AAA-CF79-462B-8B41-1A9F10E87597}">
      <dgm:prSet/>
      <dgm:spPr/>
      <dgm:t>
        <a:bodyPr/>
        <a:lstStyle/>
        <a:p>
          <a:endParaRPr lang="ru-RU"/>
        </a:p>
      </dgm:t>
    </dgm:pt>
    <dgm:pt modelId="{EC1E4860-610D-4209-B188-AF7D2E9CC79F}" type="pres">
      <dgm:prSet presAssocID="{4BD616C4-2806-4D5F-B8C1-6CD02FFCFBC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2ED7DC14-1545-4B16-8471-CB4600A983D8}" type="pres">
      <dgm:prSet presAssocID="{4BD616C4-2806-4D5F-B8C1-6CD02FFCFBC4}" presName="Name1" presStyleCnt="0"/>
      <dgm:spPr/>
    </dgm:pt>
    <dgm:pt modelId="{BAA87F31-CFCC-4C19-813F-09A2F00AAD3A}" type="pres">
      <dgm:prSet presAssocID="{4BD616C4-2806-4D5F-B8C1-6CD02FFCFBC4}" presName="cycle" presStyleCnt="0"/>
      <dgm:spPr/>
    </dgm:pt>
    <dgm:pt modelId="{792321C7-F4BD-456F-9E92-C828870A8956}" type="pres">
      <dgm:prSet presAssocID="{4BD616C4-2806-4D5F-B8C1-6CD02FFCFBC4}" presName="srcNode" presStyleLbl="node1" presStyleIdx="0" presStyleCnt="4"/>
      <dgm:spPr/>
    </dgm:pt>
    <dgm:pt modelId="{DA732AED-DC31-4AC6-AD3D-D3D23D35FC36}" type="pres">
      <dgm:prSet presAssocID="{4BD616C4-2806-4D5F-B8C1-6CD02FFCFBC4}" presName="conn" presStyleLbl="parChTrans1D2" presStyleIdx="0" presStyleCnt="1"/>
      <dgm:spPr/>
      <dgm:t>
        <a:bodyPr/>
        <a:lstStyle/>
        <a:p>
          <a:endParaRPr lang="ru-RU"/>
        </a:p>
      </dgm:t>
    </dgm:pt>
    <dgm:pt modelId="{6A03283F-9B7E-4E58-91D3-73D0575D99CC}" type="pres">
      <dgm:prSet presAssocID="{4BD616C4-2806-4D5F-B8C1-6CD02FFCFBC4}" presName="extraNode" presStyleLbl="node1" presStyleIdx="0" presStyleCnt="4"/>
      <dgm:spPr/>
    </dgm:pt>
    <dgm:pt modelId="{8CE78392-C0FA-4ABD-B64A-CC1C2088B622}" type="pres">
      <dgm:prSet presAssocID="{4BD616C4-2806-4D5F-B8C1-6CD02FFCFBC4}" presName="dstNode" presStyleLbl="node1" presStyleIdx="0" presStyleCnt="4"/>
      <dgm:spPr/>
    </dgm:pt>
    <dgm:pt modelId="{E541CA8B-D3B1-41BD-BFF6-E54C2687E672}" type="pres">
      <dgm:prSet presAssocID="{DC25C006-681C-4A08-A728-0BF85A6768C0}" presName="text_1" presStyleLbl="node1" presStyleIdx="0" presStyleCnt="4" custLinFactNeighborX="-408" custLinFactNeighborY="-16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349F17-21E8-47D9-B86D-059F58888420}" type="pres">
      <dgm:prSet presAssocID="{DC25C006-681C-4A08-A728-0BF85A6768C0}" presName="accent_1" presStyleCnt="0"/>
      <dgm:spPr/>
    </dgm:pt>
    <dgm:pt modelId="{1CAAC6F7-D3CA-4C6B-AF65-066ABEDE561E}" type="pres">
      <dgm:prSet presAssocID="{DC25C006-681C-4A08-A728-0BF85A6768C0}" presName="accentRepeatNode" presStyleLbl="solidFgAcc1" presStyleIdx="0" presStyleCnt="4"/>
      <dgm:spPr>
        <a:solidFill>
          <a:srgbClr val="92D050"/>
        </a:solidFill>
      </dgm:spPr>
      <dgm:t>
        <a:bodyPr/>
        <a:lstStyle/>
        <a:p>
          <a:endParaRPr lang="ru-RU"/>
        </a:p>
      </dgm:t>
    </dgm:pt>
    <dgm:pt modelId="{57FC896C-CA7F-4259-8B44-C758F11110CA}" type="pres">
      <dgm:prSet presAssocID="{5CC1D545-3EF8-44D9-90C8-ED020B3DC0A4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A5990F-D056-42F9-BF5C-A8E296F4444E}" type="pres">
      <dgm:prSet presAssocID="{5CC1D545-3EF8-44D9-90C8-ED020B3DC0A4}" presName="accent_2" presStyleCnt="0"/>
      <dgm:spPr/>
    </dgm:pt>
    <dgm:pt modelId="{EADED38F-48EF-482C-88D2-7389F532AF50}" type="pres">
      <dgm:prSet presAssocID="{5CC1D545-3EF8-44D9-90C8-ED020B3DC0A4}" presName="accentRepeatNode" presStyleLbl="solidFgAcc1" presStyleIdx="1" presStyleCnt="4" custScaleX="104184"/>
      <dgm:spPr>
        <a:solidFill>
          <a:srgbClr val="92D050"/>
        </a:solidFill>
      </dgm:spPr>
      <dgm:t>
        <a:bodyPr/>
        <a:lstStyle/>
        <a:p>
          <a:endParaRPr lang="ru-RU"/>
        </a:p>
      </dgm:t>
    </dgm:pt>
    <dgm:pt modelId="{927BBE5B-5807-4C6A-AB9E-10325EB4A3C0}" type="pres">
      <dgm:prSet presAssocID="{CC432D92-4894-4F43-BEEE-29957C97E1D4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8DD231-963C-421D-9921-020652D99FA7}" type="pres">
      <dgm:prSet presAssocID="{CC432D92-4894-4F43-BEEE-29957C97E1D4}" presName="accent_3" presStyleCnt="0"/>
      <dgm:spPr/>
    </dgm:pt>
    <dgm:pt modelId="{E90CD302-B9C9-4099-B5AE-DEE5B5FA3FC6}" type="pres">
      <dgm:prSet presAssocID="{CC432D92-4894-4F43-BEEE-29957C97E1D4}" presName="accentRepeatNode" presStyleLbl="solidFgAcc1" presStyleIdx="2" presStyleCnt="4"/>
      <dgm:spPr>
        <a:solidFill>
          <a:srgbClr val="92D050"/>
        </a:solidFill>
      </dgm:spPr>
      <dgm:t>
        <a:bodyPr/>
        <a:lstStyle/>
        <a:p>
          <a:endParaRPr lang="ru-RU"/>
        </a:p>
      </dgm:t>
    </dgm:pt>
    <dgm:pt modelId="{8EEB7BA6-F436-4ACD-9FD5-0D5AF996D2CA}" type="pres">
      <dgm:prSet presAssocID="{D866804E-8DD8-4119-81B9-43EA23B25ED5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878FB6-657A-4641-B1CE-D59723F19EC1}" type="pres">
      <dgm:prSet presAssocID="{D866804E-8DD8-4119-81B9-43EA23B25ED5}" presName="accent_4" presStyleCnt="0"/>
      <dgm:spPr/>
    </dgm:pt>
    <dgm:pt modelId="{4669D2AF-196A-457B-A7BB-1CA0AF307AF5}" type="pres">
      <dgm:prSet presAssocID="{D866804E-8DD8-4119-81B9-43EA23B25ED5}" presName="accentRepeatNode" presStyleLbl="solidFgAcc1" presStyleIdx="3" presStyleCnt="4"/>
      <dgm:spPr>
        <a:solidFill>
          <a:srgbClr val="92D050"/>
        </a:solidFill>
      </dgm:spPr>
      <dgm:t>
        <a:bodyPr/>
        <a:lstStyle/>
        <a:p>
          <a:endParaRPr lang="ru-RU"/>
        </a:p>
      </dgm:t>
    </dgm:pt>
  </dgm:ptLst>
  <dgm:cxnLst>
    <dgm:cxn modelId="{88AB2712-A71B-4541-A987-95A67200BB45}" srcId="{4BD616C4-2806-4D5F-B8C1-6CD02FFCFBC4}" destId="{D866804E-8DD8-4119-81B9-43EA23B25ED5}" srcOrd="3" destOrd="0" parTransId="{E8BB1DF0-05DD-473F-839C-76FCC6D8F9FC}" sibTransId="{EEEE3987-3EA5-401B-B1C0-E65E762F6E70}"/>
    <dgm:cxn modelId="{47FD15D1-7289-43A9-80D1-0F562542349E}" srcId="{4BD616C4-2806-4D5F-B8C1-6CD02FFCFBC4}" destId="{CC432D92-4894-4F43-BEEE-29957C97E1D4}" srcOrd="2" destOrd="0" parTransId="{55D589BA-B685-4F31-908E-C20382E1B11C}" sibTransId="{70B81FF6-31D6-49C8-B9A1-27EC5FF86209}"/>
    <dgm:cxn modelId="{8F598AAA-CF79-462B-8B41-1A9F10E87597}" srcId="{4BD616C4-2806-4D5F-B8C1-6CD02FFCFBC4}" destId="{5CC1D545-3EF8-44D9-90C8-ED020B3DC0A4}" srcOrd="1" destOrd="0" parTransId="{668426BE-E903-48B3-A797-74C002F8638E}" sibTransId="{0B393F64-144C-4542-87CD-40A51BAF6305}"/>
    <dgm:cxn modelId="{CCD2302A-A154-43A4-84A9-222D54FE49EA}" type="presOf" srcId="{5CC1D545-3EF8-44D9-90C8-ED020B3DC0A4}" destId="{57FC896C-CA7F-4259-8B44-C758F11110CA}" srcOrd="0" destOrd="0" presId="urn:microsoft.com/office/officeart/2008/layout/VerticalCurvedList"/>
    <dgm:cxn modelId="{005319A5-A1B9-4F6C-A0CD-BEF9527BA350}" type="presOf" srcId="{CC432D92-4894-4F43-BEEE-29957C97E1D4}" destId="{927BBE5B-5807-4C6A-AB9E-10325EB4A3C0}" srcOrd="0" destOrd="0" presId="urn:microsoft.com/office/officeart/2008/layout/VerticalCurvedList"/>
    <dgm:cxn modelId="{39760897-48A9-4A90-A449-7E759EC39A7B}" type="presOf" srcId="{4BD616C4-2806-4D5F-B8C1-6CD02FFCFBC4}" destId="{EC1E4860-610D-4209-B188-AF7D2E9CC79F}" srcOrd="0" destOrd="0" presId="urn:microsoft.com/office/officeart/2008/layout/VerticalCurvedList"/>
    <dgm:cxn modelId="{56DBBF0B-E9ED-443B-824A-88CBA37F276C}" type="presOf" srcId="{DC25C006-681C-4A08-A728-0BF85A6768C0}" destId="{E541CA8B-D3B1-41BD-BFF6-E54C2687E672}" srcOrd="0" destOrd="0" presId="urn:microsoft.com/office/officeart/2008/layout/VerticalCurvedList"/>
    <dgm:cxn modelId="{DB2D5DA1-01EF-4EC9-8B54-94FF70FE7C97}" type="presOf" srcId="{D866804E-8DD8-4119-81B9-43EA23B25ED5}" destId="{8EEB7BA6-F436-4ACD-9FD5-0D5AF996D2CA}" srcOrd="0" destOrd="0" presId="urn:microsoft.com/office/officeart/2008/layout/VerticalCurvedList"/>
    <dgm:cxn modelId="{1BCCCC12-EA2B-4947-88BA-1B02C91747D3}" srcId="{4BD616C4-2806-4D5F-B8C1-6CD02FFCFBC4}" destId="{DC25C006-681C-4A08-A728-0BF85A6768C0}" srcOrd="0" destOrd="0" parTransId="{0B0669D0-7BE6-4A19-9F9E-F5FB11FC0061}" sibTransId="{63CE8E02-5BC4-4838-A129-4BD7C4A2FFD9}"/>
    <dgm:cxn modelId="{6C45019F-61E5-4869-8F8D-2C9CD5885502}" type="presOf" srcId="{63CE8E02-5BC4-4838-A129-4BD7C4A2FFD9}" destId="{DA732AED-DC31-4AC6-AD3D-D3D23D35FC36}" srcOrd="0" destOrd="0" presId="urn:microsoft.com/office/officeart/2008/layout/VerticalCurvedList"/>
    <dgm:cxn modelId="{0B8E717A-83D6-4930-A950-B496058908E0}" type="presParOf" srcId="{EC1E4860-610D-4209-B188-AF7D2E9CC79F}" destId="{2ED7DC14-1545-4B16-8471-CB4600A983D8}" srcOrd="0" destOrd="0" presId="urn:microsoft.com/office/officeart/2008/layout/VerticalCurvedList"/>
    <dgm:cxn modelId="{99870DF7-B77D-4607-8691-C810697071F4}" type="presParOf" srcId="{2ED7DC14-1545-4B16-8471-CB4600A983D8}" destId="{BAA87F31-CFCC-4C19-813F-09A2F00AAD3A}" srcOrd="0" destOrd="0" presId="urn:microsoft.com/office/officeart/2008/layout/VerticalCurvedList"/>
    <dgm:cxn modelId="{53EFAAC5-8FF5-498D-B8A6-54EDA25723BD}" type="presParOf" srcId="{BAA87F31-CFCC-4C19-813F-09A2F00AAD3A}" destId="{792321C7-F4BD-456F-9E92-C828870A8956}" srcOrd="0" destOrd="0" presId="urn:microsoft.com/office/officeart/2008/layout/VerticalCurvedList"/>
    <dgm:cxn modelId="{70AE3035-33AD-467F-A8F8-4E76E5DB46B0}" type="presParOf" srcId="{BAA87F31-CFCC-4C19-813F-09A2F00AAD3A}" destId="{DA732AED-DC31-4AC6-AD3D-D3D23D35FC36}" srcOrd="1" destOrd="0" presId="urn:microsoft.com/office/officeart/2008/layout/VerticalCurvedList"/>
    <dgm:cxn modelId="{7E15F48B-8EF4-45FC-AD61-FCFD6140B906}" type="presParOf" srcId="{BAA87F31-CFCC-4C19-813F-09A2F00AAD3A}" destId="{6A03283F-9B7E-4E58-91D3-73D0575D99CC}" srcOrd="2" destOrd="0" presId="urn:microsoft.com/office/officeart/2008/layout/VerticalCurvedList"/>
    <dgm:cxn modelId="{4B6DC93A-19AC-4AE5-8AF7-46923A34AA11}" type="presParOf" srcId="{BAA87F31-CFCC-4C19-813F-09A2F00AAD3A}" destId="{8CE78392-C0FA-4ABD-B64A-CC1C2088B622}" srcOrd="3" destOrd="0" presId="urn:microsoft.com/office/officeart/2008/layout/VerticalCurvedList"/>
    <dgm:cxn modelId="{55B5421C-F9B4-4D60-BF21-BF854BD14F1B}" type="presParOf" srcId="{2ED7DC14-1545-4B16-8471-CB4600A983D8}" destId="{E541CA8B-D3B1-41BD-BFF6-E54C2687E672}" srcOrd="1" destOrd="0" presId="urn:microsoft.com/office/officeart/2008/layout/VerticalCurvedList"/>
    <dgm:cxn modelId="{8ED4CA07-7520-4E91-A5D3-55CBB577A6A7}" type="presParOf" srcId="{2ED7DC14-1545-4B16-8471-CB4600A983D8}" destId="{CF349F17-21E8-47D9-B86D-059F58888420}" srcOrd="2" destOrd="0" presId="urn:microsoft.com/office/officeart/2008/layout/VerticalCurvedList"/>
    <dgm:cxn modelId="{98CFF97A-76EA-4BEE-8FCE-B7C6CB39A94B}" type="presParOf" srcId="{CF349F17-21E8-47D9-B86D-059F58888420}" destId="{1CAAC6F7-D3CA-4C6B-AF65-066ABEDE561E}" srcOrd="0" destOrd="0" presId="urn:microsoft.com/office/officeart/2008/layout/VerticalCurvedList"/>
    <dgm:cxn modelId="{2CBF2D6F-5A0B-4F78-97C0-75F18EA69AE2}" type="presParOf" srcId="{2ED7DC14-1545-4B16-8471-CB4600A983D8}" destId="{57FC896C-CA7F-4259-8B44-C758F11110CA}" srcOrd="3" destOrd="0" presId="urn:microsoft.com/office/officeart/2008/layout/VerticalCurvedList"/>
    <dgm:cxn modelId="{C0D8FCAD-0A8E-452E-B4E0-50752525BA63}" type="presParOf" srcId="{2ED7DC14-1545-4B16-8471-CB4600A983D8}" destId="{04A5990F-D056-42F9-BF5C-A8E296F4444E}" srcOrd="4" destOrd="0" presId="urn:microsoft.com/office/officeart/2008/layout/VerticalCurvedList"/>
    <dgm:cxn modelId="{3215BA32-B06B-492F-9E2C-FE0A20947DC2}" type="presParOf" srcId="{04A5990F-D056-42F9-BF5C-A8E296F4444E}" destId="{EADED38F-48EF-482C-88D2-7389F532AF50}" srcOrd="0" destOrd="0" presId="urn:microsoft.com/office/officeart/2008/layout/VerticalCurvedList"/>
    <dgm:cxn modelId="{1CE0B96B-5B14-4880-B874-D5BE15B67A24}" type="presParOf" srcId="{2ED7DC14-1545-4B16-8471-CB4600A983D8}" destId="{927BBE5B-5807-4C6A-AB9E-10325EB4A3C0}" srcOrd="5" destOrd="0" presId="urn:microsoft.com/office/officeart/2008/layout/VerticalCurvedList"/>
    <dgm:cxn modelId="{E53DC806-63B5-45EB-A8A6-26180CFCD79B}" type="presParOf" srcId="{2ED7DC14-1545-4B16-8471-CB4600A983D8}" destId="{4C8DD231-963C-421D-9921-020652D99FA7}" srcOrd="6" destOrd="0" presId="urn:microsoft.com/office/officeart/2008/layout/VerticalCurvedList"/>
    <dgm:cxn modelId="{75F096E6-A4FC-4FB8-A2CF-4D9DA9F279A3}" type="presParOf" srcId="{4C8DD231-963C-421D-9921-020652D99FA7}" destId="{E90CD302-B9C9-4099-B5AE-DEE5B5FA3FC6}" srcOrd="0" destOrd="0" presId="urn:microsoft.com/office/officeart/2008/layout/VerticalCurvedList"/>
    <dgm:cxn modelId="{A5C6DAE0-9E35-4D24-BCD3-693713195626}" type="presParOf" srcId="{2ED7DC14-1545-4B16-8471-CB4600A983D8}" destId="{8EEB7BA6-F436-4ACD-9FD5-0D5AF996D2CA}" srcOrd="7" destOrd="0" presId="urn:microsoft.com/office/officeart/2008/layout/VerticalCurvedList"/>
    <dgm:cxn modelId="{D263EF0D-F4A9-4685-B595-A14569831E15}" type="presParOf" srcId="{2ED7DC14-1545-4B16-8471-CB4600A983D8}" destId="{72878FB6-657A-4641-B1CE-D59723F19EC1}" srcOrd="8" destOrd="0" presId="urn:microsoft.com/office/officeart/2008/layout/VerticalCurvedList"/>
    <dgm:cxn modelId="{0D7F6ED6-2127-4435-B282-FAA4A84DB2E6}" type="presParOf" srcId="{72878FB6-657A-4641-B1CE-D59723F19EC1}" destId="{4669D2AF-196A-457B-A7BB-1CA0AF307AF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BA6408-47A4-4D48-B4EF-5454F10A9914}">
      <dsp:nvSpPr>
        <dsp:cNvPr id="0" name=""/>
        <dsp:cNvSpPr/>
      </dsp:nvSpPr>
      <dsp:spPr>
        <a:xfrm>
          <a:off x="0" y="273630"/>
          <a:ext cx="5357395" cy="5357395"/>
        </a:xfrm>
        <a:prstGeom prst="pie">
          <a:avLst>
            <a:gd name="adj1" fmla="val 5400000"/>
            <a:gd name="adj2" fmla="val 1620000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glow rad="228600">
            <a:schemeClr val="accent6">
              <a:satMod val="175000"/>
              <a:alpha val="40000"/>
            </a:schemeClr>
          </a:glo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67A99D24-6F68-455F-B9AA-D1F1D73EEB7E}">
      <dsp:nvSpPr>
        <dsp:cNvPr id="0" name=""/>
        <dsp:cNvSpPr/>
      </dsp:nvSpPr>
      <dsp:spPr>
        <a:xfrm>
          <a:off x="2678697" y="263746"/>
          <a:ext cx="6250294" cy="537716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70C0"/>
              </a:solidFill>
            </a:rPr>
            <a:t> </a:t>
          </a:r>
          <a:r>
            <a:rPr lang="ru-RU" sz="3200" b="1" kern="1200" dirty="0" smtClea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Что значит                         «Бюджет для граждан» ?</a:t>
          </a:r>
          <a:endParaRPr lang="ru-RU" sz="3200" b="1" kern="1200" dirty="0"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2678697" y="263746"/>
        <a:ext cx="6250294" cy="1613152"/>
      </dsp:txXfrm>
    </dsp:sp>
    <dsp:sp modelId="{A00F7B19-9B33-40DF-9AFA-4777E017E3B5}">
      <dsp:nvSpPr>
        <dsp:cNvPr id="0" name=""/>
        <dsp:cNvSpPr/>
      </dsp:nvSpPr>
      <dsp:spPr>
        <a:xfrm>
          <a:off x="937545" y="1880852"/>
          <a:ext cx="3482303" cy="3482303"/>
        </a:xfrm>
        <a:prstGeom prst="pie">
          <a:avLst>
            <a:gd name="adj1" fmla="val 5400000"/>
            <a:gd name="adj2" fmla="val 1620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glow rad="139700">
            <a:schemeClr val="accent1">
              <a:satMod val="175000"/>
              <a:alpha val="40000"/>
            </a:schemeClr>
          </a:glo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</dsp:sp>
    <dsp:sp modelId="{23CFD3F2-E1AC-49E4-8BA9-4EBEA90D44DB}">
      <dsp:nvSpPr>
        <dsp:cNvPr id="0" name=""/>
        <dsp:cNvSpPr/>
      </dsp:nvSpPr>
      <dsp:spPr>
        <a:xfrm>
          <a:off x="2678697" y="1860184"/>
          <a:ext cx="6250294" cy="352363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«Бюджет для граждан» – это информация для ознакомления населения городского округа с основным финансовым документом – бюджетом городского округа город Рыбинск на 2018 год и плановый период 2019-2020 годы</a:t>
          </a:r>
          <a:endParaRPr lang="ru-RU" sz="1800" b="1" kern="1200" dirty="0">
            <a:solidFill>
              <a:schemeClr val="accent6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678697" y="1860184"/>
        <a:ext cx="6250294" cy="1626294"/>
      </dsp:txXfrm>
    </dsp:sp>
    <dsp:sp modelId="{567499B1-D0B6-4BB9-9FDE-DB738130CA17}">
      <dsp:nvSpPr>
        <dsp:cNvPr id="0" name=""/>
        <dsp:cNvSpPr/>
      </dsp:nvSpPr>
      <dsp:spPr>
        <a:xfrm>
          <a:off x="1689270" y="3388566"/>
          <a:ext cx="1978853" cy="1806222"/>
        </a:xfrm>
        <a:prstGeom prst="pie">
          <a:avLst>
            <a:gd name="adj1" fmla="val 5400000"/>
            <a:gd name="adj2" fmla="val 1620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glow rad="139700">
            <a:schemeClr val="accent3">
              <a:satMod val="175000"/>
              <a:alpha val="40000"/>
            </a:schemeClr>
          </a:glo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  <dsp:sp modelId="{0E2ADDED-ED2C-4130-8761-7A794371C724}">
      <dsp:nvSpPr>
        <dsp:cNvPr id="0" name=""/>
        <dsp:cNvSpPr/>
      </dsp:nvSpPr>
      <dsp:spPr>
        <a:xfrm>
          <a:off x="2678697" y="3388566"/>
          <a:ext cx="6250294" cy="17680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«Бюджет для граждан» - предназначен для широкого круга пользователей - населения города, чьи интересы в той или иной мере затрагивает бюджет городского округа</a:t>
          </a:r>
          <a:endParaRPr lang="ru-RU" sz="1800" b="1" kern="1200" dirty="0">
            <a:solidFill>
              <a:schemeClr val="accent6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678697" y="3388566"/>
        <a:ext cx="6250294" cy="176809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0D30FF-F042-4383-934A-7A735D8CAD6E}">
      <dsp:nvSpPr>
        <dsp:cNvPr id="0" name=""/>
        <dsp:cNvSpPr/>
      </dsp:nvSpPr>
      <dsp:spPr>
        <a:xfrm rot="5400000">
          <a:off x="5363618" y="-2084524"/>
          <a:ext cx="1122398" cy="5576299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>
            <a:solidFill>
              <a:schemeClr val="accent3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налог на доходы физических лиц;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налоги на имущество;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налоги на совокупный доход;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иные налоговые доходы.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>
            <a:solidFill>
              <a:schemeClr val="accent3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3136668" y="197217"/>
        <a:ext cx="5521508" cy="1012816"/>
      </dsp:txXfrm>
    </dsp:sp>
    <dsp:sp modelId="{165EA412-43F4-423C-9D14-92163372FCD9}">
      <dsp:nvSpPr>
        <dsp:cNvPr id="0" name=""/>
        <dsp:cNvSpPr/>
      </dsp:nvSpPr>
      <dsp:spPr>
        <a:xfrm>
          <a:off x="33848" y="16899"/>
          <a:ext cx="3136668" cy="1402998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Налоговые доходы</a:t>
          </a:r>
          <a:endParaRPr lang="ru-RU" sz="3100" kern="1200" dirty="0">
            <a:solidFill>
              <a:schemeClr val="bg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02337" y="85388"/>
        <a:ext cx="2999690" cy="1266020"/>
      </dsp:txXfrm>
    </dsp:sp>
    <dsp:sp modelId="{8C506AA5-F9E3-4F36-89B2-B49DA21E906D}">
      <dsp:nvSpPr>
        <dsp:cNvPr id="0" name=""/>
        <dsp:cNvSpPr/>
      </dsp:nvSpPr>
      <dsp:spPr>
        <a:xfrm rot="5400000">
          <a:off x="5363618" y="-611376"/>
          <a:ext cx="1122398" cy="5576299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>
            <a:solidFill>
              <a:schemeClr val="accent3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доходы от использования муниципального имущества;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доходы от продажи материальных и нематериальных активов;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иные неналоговые доходы.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>
            <a:solidFill>
              <a:schemeClr val="accent3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3136668" y="1670365"/>
        <a:ext cx="5521508" cy="1012816"/>
      </dsp:txXfrm>
    </dsp:sp>
    <dsp:sp modelId="{5AC53612-DF50-4447-8D4E-D8385E6AA2C4}">
      <dsp:nvSpPr>
        <dsp:cNvPr id="0" name=""/>
        <dsp:cNvSpPr/>
      </dsp:nvSpPr>
      <dsp:spPr>
        <a:xfrm>
          <a:off x="0" y="1475274"/>
          <a:ext cx="3136668" cy="1402998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Неналоговые доходы </a:t>
          </a:r>
          <a:endParaRPr lang="ru-RU" sz="3100" kern="1200" dirty="0">
            <a:solidFill>
              <a:schemeClr val="bg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8489" y="1543763"/>
        <a:ext cx="2999690" cy="1266020"/>
      </dsp:txXfrm>
    </dsp:sp>
    <dsp:sp modelId="{6A650301-563F-4F3D-8CBF-BAB1F00BF75A}">
      <dsp:nvSpPr>
        <dsp:cNvPr id="0" name=""/>
        <dsp:cNvSpPr/>
      </dsp:nvSpPr>
      <dsp:spPr>
        <a:xfrm rot="5400000">
          <a:off x="5363618" y="861772"/>
          <a:ext cx="1122398" cy="5576299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>
            <a:solidFill>
              <a:schemeClr val="accent3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безвозмездные </a:t>
          </a:r>
          <a:r>
            <a:rPr lang="ru-RU" sz="1400" kern="12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поступления от других бюджетов бюджетной системы (дотации на выравнивание бюджетной обеспеченности, субсидии, субвенции).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>
            <a:solidFill>
              <a:schemeClr val="accent3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3136668" y="3143514"/>
        <a:ext cx="5521508" cy="1012816"/>
      </dsp:txXfrm>
    </dsp:sp>
    <dsp:sp modelId="{43728F8D-6092-4BCB-97B6-5DD391E85B8B}">
      <dsp:nvSpPr>
        <dsp:cNvPr id="0" name=""/>
        <dsp:cNvSpPr/>
      </dsp:nvSpPr>
      <dsp:spPr>
        <a:xfrm>
          <a:off x="0" y="2948422"/>
          <a:ext cx="3136668" cy="1402998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Безвозмездные поступления</a:t>
          </a:r>
          <a:endParaRPr lang="ru-RU" sz="3100" kern="1200" dirty="0">
            <a:solidFill>
              <a:schemeClr val="bg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8489" y="3016911"/>
        <a:ext cx="2999690" cy="12660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053532-181C-409A-9B76-A7C9F3013455}">
      <dsp:nvSpPr>
        <dsp:cNvPr id="0" name=""/>
        <dsp:cNvSpPr/>
      </dsp:nvSpPr>
      <dsp:spPr>
        <a:xfrm>
          <a:off x="1286337" y="1186905"/>
          <a:ext cx="972108" cy="972108"/>
        </a:xfrm>
        <a:prstGeom prst="ellipse">
          <a:avLst/>
        </a:prstGeom>
        <a:gradFill rotWithShape="1">
          <a:gsLst>
            <a:gs pos="0">
              <a:schemeClr val="accent3">
                <a:tint val="35000"/>
                <a:satMod val="253000"/>
              </a:schemeClr>
            </a:gs>
            <a:gs pos="50000">
              <a:schemeClr val="accent3">
                <a:tint val="42000"/>
                <a:satMod val="255000"/>
              </a:schemeClr>
            </a:gs>
            <a:gs pos="97000">
              <a:schemeClr val="accent3">
                <a:tint val="53000"/>
                <a:satMod val="260000"/>
              </a:schemeClr>
            </a:gs>
            <a:gs pos="100000">
              <a:schemeClr val="accent3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rPr>
            <a:t>Всего доходов 4 914,6 </a:t>
          </a:r>
          <a:endParaRPr lang="ru-RU" sz="1500" b="1" kern="1200" dirty="0">
            <a:solidFill>
              <a:schemeClr val="accent3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428699" y="1329267"/>
        <a:ext cx="687384" cy="687384"/>
      </dsp:txXfrm>
    </dsp:sp>
    <dsp:sp modelId="{3AC9EE91-9790-48A1-A597-A798AEB310DC}">
      <dsp:nvSpPr>
        <dsp:cNvPr id="0" name=""/>
        <dsp:cNvSpPr/>
      </dsp:nvSpPr>
      <dsp:spPr>
        <a:xfrm rot="12689112">
          <a:off x="388652" y="991066"/>
          <a:ext cx="993057" cy="277050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3">
                <a:tint val="35000"/>
                <a:satMod val="253000"/>
              </a:schemeClr>
            </a:gs>
            <a:gs pos="50000">
              <a:schemeClr val="accent3">
                <a:tint val="42000"/>
                <a:satMod val="255000"/>
              </a:schemeClr>
            </a:gs>
            <a:gs pos="97000">
              <a:schemeClr val="accent3">
                <a:tint val="53000"/>
                <a:satMod val="260000"/>
              </a:schemeClr>
            </a:gs>
            <a:gs pos="100000">
              <a:schemeClr val="accent3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  <dsp:sp modelId="{DE7BF8F6-6713-4100-8840-C5B0FF0384DC}">
      <dsp:nvSpPr>
        <dsp:cNvPr id="0" name=""/>
        <dsp:cNvSpPr/>
      </dsp:nvSpPr>
      <dsp:spPr>
        <a:xfrm>
          <a:off x="2" y="500864"/>
          <a:ext cx="923502" cy="738802"/>
        </a:xfrm>
        <a:prstGeom prst="roundRect">
          <a:avLst/>
        </a:prstGeom>
        <a:gradFill rotWithShape="1">
          <a:gsLst>
            <a:gs pos="0">
              <a:schemeClr val="accent3">
                <a:tint val="35000"/>
                <a:satMod val="253000"/>
              </a:schemeClr>
            </a:gs>
            <a:gs pos="50000">
              <a:schemeClr val="accent3">
                <a:tint val="42000"/>
                <a:satMod val="255000"/>
              </a:schemeClr>
            </a:gs>
            <a:gs pos="97000">
              <a:schemeClr val="accent3">
                <a:tint val="53000"/>
                <a:satMod val="260000"/>
              </a:schemeClr>
            </a:gs>
            <a:gs pos="100000">
              <a:schemeClr val="accent3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rPr>
            <a:t>Налоговые доходы               1 391,5</a:t>
          </a:r>
          <a:endParaRPr lang="ru-RU" sz="1050" b="1" kern="1200" dirty="0">
            <a:solidFill>
              <a:schemeClr val="accent3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6067" y="536929"/>
        <a:ext cx="851372" cy="666672"/>
      </dsp:txXfrm>
    </dsp:sp>
    <dsp:sp modelId="{CB1B941A-60D0-4079-99CD-BEC95C4B7F4D}">
      <dsp:nvSpPr>
        <dsp:cNvPr id="0" name=""/>
        <dsp:cNvSpPr/>
      </dsp:nvSpPr>
      <dsp:spPr>
        <a:xfrm rot="16200000">
          <a:off x="1361999" y="608066"/>
          <a:ext cx="771382" cy="277050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3">
                <a:tint val="35000"/>
                <a:satMod val="253000"/>
              </a:schemeClr>
            </a:gs>
            <a:gs pos="50000">
              <a:schemeClr val="accent3">
                <a:tint val="42000"/>
                <a:satMod val="255000"/>
              </a:schemeClr>
            </a:gs>
            <a:gs pos="97000">
              <a:schemeClr val="accent3">
                <a:tint val="53000"/>
                <a:satMod val="260000"/>
              </a:schemeClr>
            </a:gs>
            <a:gs pos="100000">
              <a:schemeClr val="accent3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  <dsp:sp modelId="{695BB487-8887-4463-939C-CC6D839F582B}">
      <dsp:nvSpPr>
        <dsp:cNvPr id="0" name=""/>
        <dsp:cNvSpPr/>
      </dsp:nvSpPr>
      <dsp:spPr>
        <a:xfrm>
          <a:off x="1310639" y="1226"/>
          <a:ext cx="923502" cy="73880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35000"/>
                <a:satMod val="253000"/>
              </a:schemeClr>
            </a:gs>
            <a:gs pos="50000">
              <a:schemeClr val="accent3">
                <a:tint val="42000"/>
                <a:satMod val="255000"/>
              </a:schemeClr>
            </a:gs>
            <a:gs pos="97000">
              <a:schemeClr val="accent3">
                <a:tint val="53000"/>
                <a:satMod val="260000"/>
              </a:schemeClr>
            </a:gs>
            <a:gs pos="100000">
              <a:schemeClr val="accent3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rPr>
            <a:t>Неналоговые доходы         331,1</a:t>
          </a:r>
          <a:endParaRPr lang="ru-RU" sz="1050" b="1" kern="1200" dirty="0">
            <a:solidFill>
              <a:schemeClr val="accent3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332278" y="22865"/>
        <a:ext cx="880224" cy="695524"/>
      </dsp:txXfrm>
    </dsp:sp>
    <dsp:sp modelId="{BFF13BD7-607B-418E-B2BE-723649267F1D}">
      <dsp:nvSpPr>
        <dsp:cNvPr id="0" name=""/>
        <dsp:cNvSpPr/>
      </dsp:nvSpPr>
      <dsp:spPr>
        <a:xfrm rot="19576881">
          <a:off x="2139913" y="945539"/>
          <a:ext cx="1029731" cy="277050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3">
                <a:tint val="35000"/>
                <a:satMod val="253000"/>
              </a:schemeClr>
            </a:gs>
            <a:gs pos="50000">
              <a:schemeClr val="accent3">
                <a:tint val="42000"/>
                <a:satMod val="255000"/>
              </a:schemeClr>
            </a:gs>
            <a:gs pos="97000">
              <a:schemeClr val="accent3">
                <a:tint val="53000"/>
                <a:satMod val="260000"/>
              </a:schemeClr>
            </a:gs>
            <a:gs pos="100000">
              <a:schemeClr val="accent3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  <dsp:sp modelId="{4C0EF000-4037-404E-ADEC-B3CE9DCB914A}">
      <dsp:nvSpPr>
        <dsp:cNvPr id="0" name=""/>
        <dsp:cNvSpPr/>
      </dsp:nvSpPr>
      <dsp:spPr>
        <a:xfrm>
          <a:off x="2565661" y="428853"/>
          <a:ext cx="1034738" cy="73880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35000"/>
                <a:satMod val="253000"/>
              </a:schemeClr>
            </a:gs>
            <a:gs pos="50000">
              <a:schemeClr val="accent3">
                <a:tint val="42000"/>
                <a:satMod val="255000"/>
              </a:schemeClr>
            </a:gs>
            <a:gs pos="97000">
              <a:schemeClr val="accent3">
                <a:tint val="53000"/>
                <a:satMod val="260000"/>
              </a:schemeClr>
            </a:gs>
            <a:gs pos="100000">
              <a:schemeClr val="accent3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rPr>
            <a:t>Безвозмездные поступления      3 192,0</a:t>
          </a:r>
          <a:endParaRPr lang="ru-RU" sz="1050" b="1" kern="1200" dirty="0">
            <a:solidFill>
              <a:schemeClr val="accent3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587300" y="450492"/>
        <a:ext cx="991460" cy="69552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2FFDFB-1A94-4F47-BE9A-87D4D91B5910}">
      <dsp:nvSpPr>
        <dsp:cNvPr id="0" name=""/>
        <dsp:cNvSpPr/>
      </dsp:nvSpPr>
      <dsp:spPr>
        <a:xfrm>
          <a:off x="1551509" y="1135406"/>
          <a:ext cx="952551" cy="952551"/>
        </a:xfrm>
        <a:prstGeom prst="ellipse">
          <a:avLst/>
        </a:prstGeom>
        <a:gradFill rotWithShape="1">
          <a:gsLst>
            <a:gs pos="0">
              <a:schemeClr val="accent2">
                <a:tint val="35000"/>
                <a:satMod val="253000"/>
              </a:schemeClr>
            </a:gs>
            <a:gs pos="50000">
              <a:schemeClr val="accent2">
                <a:tint val="42000"/>
                <a:satMod val="255000"/>
              </a:schemeClr>
            </a:gs>
            <a:gs pos="97000">
              <a:schemeClr val="accent2">
                <a:tint val="53000"/>
                <a:satMod val="260000"/>
              </a:schemeClr>
            </a:gs>
            <a:gs pos="100000">
              <a:schemeClr val="accent2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2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Всего доходов  </a:t>
          </a:r>
          <a:r>
            <a:rPr lang="ru-RU" sz="1400" b="1" kern="12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4 637,5</a:t>
          </a:r>
          <a:endParaRPr lang="ru-RU" sz="1400" b="1" kern="1200" dirty="0">
            <a:solidFill>
              <a:schemeClr val="accent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691007" y="1274904"/>
        <a:ext cx="673555" cy="673555"/>
      </dsp:txXfrm>
    </dsp:sp>
    <dsp:sp modelId="{3592B1E4-B87C-4DB1-B291-1672A9E84AB8}">
      <dsp:nvSpPr>
        <dsp:cNvPr id="0" name=""/>
        <dsp:cNvSpPr/>
      </dsp:nvSpPr>
      <dsp:spPr>
        <a:xfrm rot="12894888">
          <a:off x="775348" y="915824"/>
          <a:ext cx="899930" cy="271477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2">
                <a:tint val="35000"/>
                <a:satMod val="253000"/>
              </a:schemeClr>
            </a:gs>
            <a:gs pos="50000">
              <a:schemeClr val="accent2">
                <a:tint val="42000"/>
                <a:satMod val="255000"/>
              </a:schemeClr>
            </a:gs>
            <a:gs pos="97000">
              <a:schemeClr val="accent2">
                <a:tint val="53000"/>
                <a:satMod val="260000"/>
              </a:schemeClr>
            </a:gs>
            <a:gs pos="100000">
              <a:schemeClr val="accent2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2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  <dsp:sp modelId="{50BEA2DA-8EE3-4615-A5BC-0B83E093C376}">
      <dsp:nvSpPr>
        <dsp:cNvPr id="0" name=""/>
        <dsp:cNvSpPr/>
      </dsp:nvSpPr>
      <dsp:spPr>
        <a:xfrm>
          <a:off x="403878" y="432051"/>
          <a:ext cx="904924" cy="72393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35000"/>
                <a:satMod val="253000"/>
              </a:schemeClr>
            </a:gs>
            <a:gs pos="50000">
              <a:schemeClr val="accent2">
                <a:tint val="42000"/>
                <a:satMod val="255000"/>
              </a:schemeClr>
            </a:gs>
            <a:gs pos="97000">
              <a:schemeClr val="accent2">
                <a:tint val="53000"/>
                <a:satMod val="260000"/>
              </a:schemeClr>
            </a:gs>
            <a:gs pos="100000">
              <a:schemeClr val="accent2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2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Налоговые  доходы               1 427,6</a:t>
          </a:r>
          <a:endParaRPr lang="ru-RU" sz="1050" b="1" kern="1200" dirty="0">
            <a:solidFill>
              <a:schemeClr val="accent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25081" y="453254"/>
        <a:ext cx="862518" cy="681533"/>
      </dsp:txXfrm>
    </dsp:sp>
    <dsp:sp modelId="{8D41E7CD-5910-47BB-97CD-D57336F7E77A}">
      <dsp:nvSpPr>
        <dsp:cNvPr id="0" name=""/>
        <dsp:cNvSpPr/>
      </dsp:nvSpPr>
      <dsp:spPr>
        <a:xfrm rot="16200000">
          <a:off x="1662465" y="591824"/>
          <a:ext cx="730639" cy="271477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2">
                <a:tint val="35000"/>
                <a:satMod val="253000"/>
              </a:schemeClr>
            </a:gs>
            <a:gs pos="50000">
              <a:schemeClr val="accent2">
                <a:tint val="42000"/>
                <a:satMod val="255000"/>
              </a:schemeClr>
            </a:gs>
            <a:gs pos="97000">
              <a:schemeClr val="accent2">
                <a:tint val="53000"/>
                <a:satMod val="260000"/>
              </a:schemeClr>
            </a:gs>
            <a:gs pos="100000">
              <a:schemeClr val="accent2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2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  <dsp:sp modelId="{D9C141EC-9E26-40FB-80A9-0F0FC582B069}">
      <dsp:nvSpPr>
        <dsp:cNvPr id="0" name=""/>
        <dsp:cNvSpPr/>
      </dsp:nvSpPr>
      <dsp:spPr>
        <a:xfrm>
          <a:off x="1575323" y="273"/>
          <a:ext cx="904924" cy="72393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35000"/>
                <a:satMod val="253000"/>
              </a:schemeClr>
            </a:gs>
            <a:gs pos="50000">
              <a:schemeClr val="accent2">
                <a:tint val="42000"/>
                <a:satMod val="255000"/>
              </a:schemeClr>
            </a:gs>
            <a:gs pos="97000">
              <a:schemeClr val="accent2">
                <a:tint val="53000"/>
                <a:satMod val="260000"/>
              </a:schemeClr>
            </a:gs>
            <a:gs pos="100000">
              <a:schemeClr val="accent2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2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Неналоговые доходы        223,3</a:t>
          </a:r>
          <a:endParaRPr lang="ru-RU" sz="1050" b="1" kern="1200" dirty="0">
            <a:solidFill>
              <a:schemeClr val="accent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596526" y="21476"/>
        <a:ext cx="862518" cy="681533"/>
      </dsp:txXfrm>
    </dsp:sp>
    <dsp:sp modelId="{687C7673-97C4-4B9A-A104-5395639EBB62}">
      <dsp:nvSpPr>
        <dsp:cNvPr id="0" name=""/>
        <dsp:cNvSpPr/>
      </dsp:nvSpPr>
      <dsp:spPr>
        <a:xfrm rot="19675680">
          <a:off x="2404243" y="925134"/>
          <a:ext cx="1005121" cy="271477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2">
                <a:tint val="35000"/>
                <a:satMod val="253000"/>
              </a:schemeClr>
            </a:gs>
            <a:gs pos="50000">
              <a:schemeClr val="accent2">
                <a:tint val="42000"/>
                <a:satMod val="255000"/>
              </a:schemeClr>
            </a:gs>
            <a:gs pos="97000">
              <a:schemeClr val="accent2">
                <a:tint val="53000"/>
                <a:satMod val="260000"/>
              </a:schemeClr>
            </a:gs>
            <a:gs pos="100000">
              <a:schemeClr val="accent2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2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  <dsp:sp modelId="{85D6E8B0-E7D4-49E7-9EEB-E3D99A98FF38}">
      <dsp:nvSpPr>
        <dsp:cNvPr id="0" name=""/>
        <dsp:cNvSpPr/>
      </dsp:nvSpPr>
      <dsp:spPr>
        <a:xfrm>
          <a:off x="2759309" y="432051"/>
          <a:ext cx="1146711" cy="72393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35000"/>
                <a:satMod val="253000"/>
              </a:schemeClr>
            </a:gs>
            <a:gs pos="50000">
              <a:schemeClr val="accent2">
                <a:tint val="42000"/>
                <a:satMod val="255000"/>
              </a:schemeClr>
            </a:gs>
            <a:gs pos="97000">
              <a:schemeClr val="accent2">
                <a:tint val="53000"/>
                <a:satMod val="260000"/>
              </a:schemeClr>
            </a:gs>
            <a:gs pos="100000">
              <a:schemeClr val="accent2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2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Безвозмездные поступления       2 986,6</a:t>
          </a:r>
          <a:endParaRPr lang="ru-RU" sz="1050" b="1" kern="1200" dirty="0">
            <a:solidFill>
              <a:schemeClr val="accent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780512" y="453254"/>
        <a:ext cx="1104305" cy="68153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561412-A738-46B5-8141-A0082EF6D1EC}">
      <dsp:nvSpPr>
        <dsp:cNvPr id="0" name=""/>
        <dsp:cNvSpPr/>
      </dsp:nvSpPr>
      <dsp:spPr>
        <a:xfrm>
          <a:off x="1369040" y="1174859"/>
          <a:ext cx="985151" cy="985151"/>
        </a:xfrm>
        <a:prstGeom prst="ellipse">
          <a:avLst/>
        </a:prstGeom>
        <a:gradFill rotWithShape="1">
          <a:gsLst>
            <a:gs pos="0">
              <a:schemeClr val="accent4">
                <a:tint val="35000"/>
                <a:satMod val="253000"/>
              </a:schemeClr>
            </a:gs>
            <a:gs pos="50000">
              <a:schemeClr val="accent4">
                <a:tint val="42000"/>
                <a:satMod val="255000"/>
              </a:schemeClr>
            </a:gs>
            <a:gs pos="97000">
              <a:schemeClr val="accent4">
                <a:tint val="53000"/>
                <a:satMod val="260000"/>
              </a:schemeClr>
            </a:gs>
            <a:gs pos="100000">
              <a:schemeClr val="accent4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Всего доходов 4 515,4</a:t>
          </a:r>
          <a:endParaRPr lang="ru-RU" sz="1500" b="1" kern="1200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513312" y="1319131"/>
        <a:ext cx="696607" cy="696607"/>
      </dsp:txXfrm>
    </dsp:sp>
    <dsp:sp modelId="{10D9F129-BE56-4BA0-9F09-0E6068FED3DA}">
      <dsp:nvSpPr>
        <dsp:cNvPr id="0" name=""/>
        <dsp:cNvSpPr/>
      </dsp:nvSpPr>
      <dsp:spPr>
        <a:xfrm rot="16132159">
          <a:off x="1465205" y="612255"/>
          <a:ext cx="756712" cy="280768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4">
                <a:tint val="35000"/>
                <a:satMod val="253000"/>
              </a:schemeClr>
            </a:gs>
            <a:gs pos="50000">
              <a:schemeClr val="accent4">
                <a:tint val="42000"/>
                <a:satMod val="255000"/>
              </a:schemeClr>
            </a:gs>
            <a:gs pos="97000">
              <a:schemeClr val="accent4">
                <a:tint val="53000"/>
                <a:satMod val="260000"/>
              </a:schemeClr>
            </a:gs>
            <a:gs pos="100000">
              <a:schemeClr val="accent4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</dsp:sp>
    <dsp:sp modelId="{E7675C9A-9BBB-4590-A904-550BD075144E}">
      <dsp:nvSpPr>
        <dsp:cNvPr id="0" name=""/>
        <dsp:cNvSpPr/>
      </dsp:nvSpPr>
      <dsp:spPr>
        <a:xfrm>
          <a:off x="1368148" y="0"/>
          <a:ext cx="935894" cy="74871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35000"/>
                <a:satMod val="253000"/>
              </a:schemeClr>
            </a:gs>
            <a:gs pos="50000">
              <a:schemeClr val="accent4">
                <a:tint val="42000"/>
                <a:satMod val="255000"/>
              </a:schemeClr>
            </a:gs>
            <a:gs pos="97000">
              <a:schemeClr val="accent4">
                <a:tint val="53000"/>
                <a:satMod val="260000"/>
              </a:schemeClr>
            </a:gs>
            <a:gs pos="100000">
              <a:schemeClr val="accent4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Неналоговые доходы         204,3</a:t>
          </a:r>
          <a:endParaRPr lang="ru-RU" sz="1050" b="1" kern="1200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390077" y="21929"/>
        <a:ext cx="892036" cy="704857"/>
      </dsp:txXfrm>
    </dsp:sp>
    <dsp:sp modelId="{02686105-475C-4C5A-8C5C-D3C81CA8F1D5}">
      <dsp:nvSpPr>
        <dsp:cNvPr id="0" name=""/>
        <dsp:cNvSpPr/>
      </dsp:nvSpPr>
      <dsp:spPr>
        <a:xfrm rot="12334932">
          <a:off x="570597" y="1110970"/>
          <a:ext cx="843795" cy="280768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4">
                <a:tint val="35000"/>
                <a:satMod val="253000"/>
              </a:schemeClr>
            </a:gs>
            <a:gs pos="50000">
              <a:schemeClr val="accent4">
                <a:tint val="42000"/>
                <a:satMod val="255000"/>
              </a:schemeClr>
            </a:gs>
            <a:gs pos="97000">
              <a:schemeClr val="accent4">
                <a:tint val="53000"/>
                <a:satMod val="260000"/>
              </a:schemeClr>
            </a:gs>
            <a:gs pos="100000">
              <a:schemeClr val="accent4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</dsp:sp>
    <dsp:sp modelId="{0D8430A8-A4AD-44C2-ACC7-7F240401DE63}">
      <dsp:nvSpPr>
        <dsp:cNvPr id="0" name=""/>
        <dsp:cNvSpPr/>
      </dsp:nvSpPr>
      <dsp:spPr>
        <a:xfrm>
          <a:off x="144010" y="694819"/>
          <a:ext cx="935894" cy="74871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35000"/>
                <a:satMod val="253000"/>
              </a:schemeClr>
            </a:gs>
            <a:gs pos="50000">
              <a:schemeClr val="accent4">
                <a:tint val="42000"/>
                <a:satMod val="255000"/>
              </a:schemeClr>
            </a:gs>
            <a:gs pos="97000">
              <a:schemeClr val="accent4">
                <a:tint val="53000"/>
                <a:satMod val="260000"/>
              </a:schemeClr>
            </a:gs>
            <a:gs pos="100000">
              <a:schemeClr val="accent4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Налоговые доходы                1 497,4</a:t>
          </a:r>
          <a:endParaRPr lang="ru-RU" sz="1050" b="1" kern="1200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65939" y="716748"/>
        <a:ext cx="892036" cy="704857"/>
      </dsp:txXfrm>
    </dsp:sp>
    <dsp:sp modelId="{F7988548-7A96-467B-98EE-9C1C4A7707AE}">
      <dsp:nvSpPr>
        <dsp:cNvPr id="0" name=""/>
        <dsp:cNvSpPr/>
      </dsp:nvSpPr>
      <dsp:spPr>
        <a:xfrm rot="19450968">
          <a:off x="2210083" y="887337"/>
          <a:ext cx="1075914" cy="280768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4">
                <a:tint val="35000"/>
                <a:satMod val="253000"/>
              </a:schemeClr>
            </a:gs>
            <a:gs pos="50000">
              <a:schemeClr val="accent4">
                <a:tint val="42000"/>
                <a:satMod val="255000"/>
              </a:schemeClr>
            </a:gs>
            <a:gs pos="97000">
              <a:schemeClr val="accent4">
                <a:tint val="53000"/>
                <a:satMod val="260000"/>
              </a:schemeClr>
            </a:gs>
            <a:gs pos="100000">
              <a:schemeClr val="accent4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</dsp:sp>
    <dsp:sp modelId="{C0B1A763-B9D5-4AB1-94B2-1E5FF03E8191}">
      <dsp:nvSpPr>
        <dsp:cNvPr id="0" name=""/>
        <dsp:cNvSpPr/>
      </dsp:nvSpPr>
      <dsp:spPr>
        <a:xfrm>
          <a:off x="2623125" y="338550"/>
          <a:ext cx="1122277" cy="74871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35000"/>
                <a:satMod val="253000"/>
              </a:schemeClr>
            </a:gs>
            <a:gs pos="50000">
              <a:schemeClr val="accent4">
                <a:tint val="42000"/>
                <a:satMod val="255000"/>
              </a:schemeClr>
            </a:gs>
            <a:gs pos="97000">
              <a:schemeClr val="accent4">
                <a:tint val="53000"/>
                <a:satMod val="260000"/>
              </a:schemeClr>
            </a:gs>
            <a:gs pos="100000">
              <a:schemeClr val="accent4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Безвозмездные поступления      2 813,7</a:t>
          </a:r>
          <a:endParaRPr lang="ru-RU" sz="1050" kern="1200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645054" y="360479"/>
        <a:ext cx="1078419" cy="70485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58C124-EE3E-4F1D-97E8-1F05078E8BEC}">
      <dsp:nvSpPr>
        <dsp:cNvPr id="0" name=""/>
        <dsp:cNvSpPr/>
      </dsp:nvSpPr>
      <dsp:spPr>
        <a:xfrm rot="5400000">
          <a:off x="467084" y="1514358"/>
          <a:ext cx="1394870" cy="2321033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B61C91-2E7F-4C76-8E5D-8B237B6EA560}">
      <dsp:nvSpPr>
        <dsp:cNvPr id="0" name=""/>
        <dsp:cNvSpPr/>
      </dsp:nvSpPr>
      <dsp:spPr>
        <a:xfrm>
          <a:off x="234245" y="2207847"/>
          <a:ext cx="2095442" cy="18367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По функциям государственной власти (местного самоуправления) – «отраслевая» структура расходов</a:t>
          </a:r>
          <a:endParaRPr lang="ru-RU" sz="1600" kern="1200" dirty="0">
            <a:solidFill>
              <a:schemeClr val="accent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34245" y="2207847"/>
        <a:ext cx="2095442" cy="1836777"/>
      </dsp:txXfrm>
    </dsp:sp>
    <dsp:sp modelId="{0B4C328D-CC32-4873-BEBC-E2BB558E5DFF}">
      <dsp:nvSpPr>
        <dsp:cNvPr id="0" name=""/>
        <dsp:cNvSpPr/>
      </dsp:nvSpPr>
      <dsp:spPr>
        <a:xfrm>
          <a:off x="1934321" y="1343481"/>
          <a:ext cx="395366" cy="395366"/>
        </a:xfrm>
        <a:prstGeom prst="triangle">
          <a:avLst>
            <a:gd name="adj" fmla="val 100000"/>
          </a:avLst>
        </a:prstGeom>
        <a:solidFill>
          <a:schemeClr val="accent3">
            <a:hueOff val="-4206610"/>
            <a:satOff val="-2163"/>
            <a:lumOff val="-931"/>
            <a:alphaOff val="0"/>
          </a:schemeClr>
        </a:solidFill>
        <a:ln w="25400" cap="flat" cmpd="sng" algn="ctr">
          <a:solidFill>
            <a:schemeClr val="accent3">
              <a:hueOff val="-4206610"/>
              <a:satOff val="-2163"/>
              <a:lumOff val="-93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FEEF78-64D0-46EE-8DDC-75B07C1C13C8}">
      <dsp:nvSpPr>
        <dsp:cNvPr id="0" name=""/>
        <dsp:cNvSpPr/>
      </dsp:nvSpPr>
      <dsp:spPr>
        <a:xfrm rot="5400000">
          <a:off x="3032314" y="879589"/>
          <a:ext cx="1394870" cy="2321033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-8413219"/>
            <a:satOff val="-4326"/>
            <a:lumOff val="-1863"/>
            <a:alphaOff val="0"/>
          </a:schemeClr>
        </a:solidFill>
        <a:ln w="25400" cap="flat" cmpd="sng" algn="ctr">
          <a:solidFill>
            <a:schemeClr val="accent3">
              <a:hueOff val="-8413219"/>
              <a:satOff val="-4326"/>
              <a:lumOff val="-186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A8B929-6B5F-4C27-9E5B-EEED37C07518}">
      <dsp:nvSpPr>
        <dsp:cNvPr id="0" name=""/>
        <dsp:cNvSpPr/>
      </dsp:nvSpPr>
      <dsp:spPr>
        <a:xfrm>
          <a:off x="2799476" y="1573078"/>
          <a:ext cx="2095442" cy="18367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По государственным (муниципальным) программам – «программная» структура расходов</a:t>
          </a:r>
          <a:endParaRPr lang="ru-RU" sz="1600" kern="1200" dirty="0">
            <a:solidFill>
              <a:schemeClr val="accent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799476" y="1573078"/>
        <a:ext cx="2095442" cy="1836777"/>
      </dsp:txXfrm>
    </dsp:sp>
    <dsp:sp modelId="{ADD794CD-1979-4733-8A96-E153ED00BDE4}">
      <dsp:nvSpPr>
        <dsp:cNvPr id="0" name=""/>
        <dsp:cNvSpPr/>
      </dsp:nvSpPr>
      <dsp:spPr>
        <a:xfrm>
          <a:off x="4499552" y="708712"/>
          <a:ext cx="395366" cy="395366"/>
        </a:xfrm>
        <a:prstGeom prst="triangle">
          <a:avLst>
            <a:gd name="adj" fmla="val 100000"/>
          </a:avLst>
        </a:prstGeom>
        <a:solidFill>
          <a:schemeClr val="accent3">
            <a:hueOff val="-12619828"/>
            <a:satOff val="-6489"/>
            <a:lumOff val="-2794"/>
            <a:alphaOff val="0"/>
          </a:schemeClr>
        </a:solidFill>
        <a:ln w="25400" cap="flat" cmpd="sng" algn="ctr">
          <a:solidFill>
            <a:schemeClr val="accent3">
              <a:hueOff val="-12619828"/>
              <a:satOff val="-6489"/>
              <a:lumOff val="-279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A71F15-B33E-4C99-AD90-7B55D8B8DB87}">
      <dsp:nvSpPr>
        <dsp:cNvPr id="0" name=""/>
        <dsp:cNvSpPr/>
      </dsp:nvSpPr>
      <dsp:spPr>
        <a:xfrm rot="5400000">
          <a:off x="5597545" y="244821"/>
          <a:ext cx="1394870" cy="2321033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-16826439"/>
            <a:satOff val="-8652"/>
            <a:lumOff val="-3725"/>
            <a:alphaOff val="0"/>
          </a:schemeClr>
        </a:solidFill>
        <a:ln w="25400" cap="flat" cmpd="sng" algn="ctr">
          <a:solidFill>
            <a:schemeClr val="accent3">
              <a:hueOff val="-16826439"/>
              <a:satOff val="-8652"/>
              <a:lumOff val="-37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4B0E13-7DFE-4F01-810E-633372846697}">
      <dsp:nvSpPr>
        <dsp:cNvPr id="0" name=""/>
        <dsp:cNvSpPr/>
      </dsp:nvSpPr>
      <dsp:spPr>
        <a:xfrm>
          <a:off x="5364706" y="938310"/>
          <a:ext cx="2095442" cy="18367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По ведомствам –«ведомственная» структура расходов</a:t>
          </a:r>
          <a:endParaRPr lang="ru-RU" sz="1600" kern="1200" dirty="0">
            <a:solidFill>
              <a:schemeClr val="accent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364706" y="938310"/>
        <a:ext cx="2095442" cy="183677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microsoft.com/office/2007/relationships/hdphoto" Target="../media/hdphoto18.wdp"/><Relationship Id="rId1" Type="http://schemas.openxmlformats.org/officeDocument/2006/relationships/image" Target="../media/image55.png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g"/></Relationships>
</file>

<file path=ppt/drawing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microsoft.com/office/2007/relationships/hdphoto" Target="../media/hdphoto19.wdp"/><Relationship Id="rId1" Type="http://schemas.openxmlformats.org/officeDocument/2006/relationships/image" Target="../media/image61.png"/><Relationship Id="rId4" Type="http://schemas.microsoft.com/office/2007/relationships/hdphoto" Target="../media/hdphoto20.wdp"/></Relationships>
</file>

<file path=ppt/drawings/_rels/drawing7.xml.rels><?xml version="1.0" encoding="UTF-8" standalone="yes"?>
<Relationships xmlns="http://schemas.openxmlformats.org/package/2006/relationships"><Relationship Id="rId2" Type="http://schemas.microsoft.com/office/2007/relationships/hdphoto" Target="../media/hdphoto21.wdp"/><Relationship Id="rId1" Type="http://schemas.openxmlformats.org/officeDocument/2006/relationships/image" Target="../media/image63.png"/></Relationships>
</file>

<file path=ppt/drawings/_rels/drawing8.xml.rels><?xml version="1.0" encoding="UTF-8" standalone="yes"?>
<Relationships xmlns="http://schemas.openxmlformats.org/package/2006/relationships"><Relationship Id="rId2" Type="http://schemas.microsoft.com/office/2007/relationships/hdphoto" Target="../media/hdphoto23.wdp"/><Relationship Id="rId1" Type="http://schemas.openxmlformats.org/officeDocument/2006/relationships/image" Target="../media/image65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0.02372</cdr:x>
      <cdr:y>0</cdr:y>
    </cdr:from>
    <cdr:to>
      <cdr:x>0.97239</cdr:x>
      <cdr:y>1</cdr:y>
    </cdr:to>
    <cdr:sp macro="" textlink="">
      <cdr:nvSpPr>
        <cdr:cNvPr id="2" name="Прямоугольник 1"/>
        <cdr:cNvSpPr>
          <a:spLocks xmlns:a="http://schemas.openxmlformats.org/drawingml/2006/main" noChangeAspect="1"/>
        </cdr:cNvSpPr>
      </cdr:nvSpPr>
      <cdr:spPr>
        <a:xfrm xmlns:a="http://schemas.openxmlformats.org/drawingml/2006/main">
          <a:off x="216054" y="0"/>
          <a:ext cx="8640964" cy="59093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                </a:t>
          </a:r>
          <a:r>
            <a:rPr lang="ru-RU" sz="28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Уважаемые жители</a:t>
          </a:r>
        </a:p>
        <a:p xmlns:a="http://schemas.openxmlformats.org/drawingml/2006/main">
          <a:pPr algn="ctr"/>
          <a:r>
            <a:rPr lang="ru-RU" sz="28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               городского округа город Рыбинск!</a:t>
          </a:r>
        </a:p>
        <a:p xmlns:a="http://schemas.openxmlformats.org/drawingml/2006/main">
          <a:pPr algn="ctr"/>
          <a:endParaRPr lang="ru-RU" sz="1600" b="1" dirty="0" smtClean="0">
            <a:solidFill>
              <a:srgbClr val="0070C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pPr algn="just"/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                	</a:t>
          </a:r>
        </a:p>
        <a:p xmlns:a="http://schemas.openxmlformats.org/drawingml/2006/main">
          <a:pPr algn="just"/>
          <a:r>
            <a: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                                </a:t>
          </a:r>
          <a:r>
            <a:rPr lang="ru-RU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Мы представляем вашему вниманию информационный ресурс                                		«Бюджет для граждан», который познакомит вас с основными                 		направлениями бюджетной политики городского округа город                     		Рыбинск на 2018 год и плановый период 2019-2020 годов, с 			условиями формирования  бюджета города, 	источниками его доходов, обоснованиями бюджетных расходов, планируемыми  результатами использования бюджетных средств. </a:t>
          </a:r>
        </a:p>
        <a:p xmlns:a="http://schemas.openxmlformats.org/drawingml/2006/main">
          <a:pPr algn="just"/>
          <a:r>
            <a: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   Бюджет для граждан – это упрощенная версия бюджетного документа,  с помощью доступных форматов мы постарались облегчить для вас понимание бюджетного процесса, обеспечить его открытость и прозрачность.</a:t>
          </a:r>
        </a:p>
        <a:p xmlns:a="http://schemas.openxmlformats.org/drawingml/2006/main">
          <a:pPr algn="just"/>
          <a:r>
            <a: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    </a:t>
          </a:r>
          <a:r>
            <a:rPr lang="ru-RU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Граждане - как </a:t>
          </a:r>
          <a:r>
            <a: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налогоплательщики, </a:t>
          </a:r>
          <a:r>
            <a:rPr lang="ru-RU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как </a:t>
          </a:r>
          <a:r>
            <a: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потребители общественных </a:t>
          </a:r>
          <a:r>
            <a:rPr lang="ru-RU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благ - </a:t>
          </a:r>
          <a:r>
            <a: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должны быть уверены в том, что </a:t>
          </a:r>
          <a:r>
            <a:rPr lang="ru-RU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перечисляемые  </a:t>
          </a:r>
          <a:r>
            <a: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ими </a:t>
          </a:r>
          <a:r>
            <a:rPr lang="ru-RU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средства </a:t>
          </a:r>
          <a:r>
            <a: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используются прозрачно и эффективно, приносят конкретные результаты как для общества в целом, так и для каждой семьи, для каждого человека.</a:t>
          </a:r>
        </a:p>
        <a:p xmlns:a="http://schemas.openxmlformats.org/drawingml/2006/main">
          <a:pPr algn="just"/>
          <a:r>
            <a:rPr lang="ru-RU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</a:p>
        <a:p xmlns:a="http://schemas.openxmlformats.org/drawingml/2006/main">
          <a:endParaRPr lang="ru-RU" b="1" dirty="0" smtClean="0">
            <a:solidFill>
              <a:schemeClr val="accent6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</cdr:x>
      <cdr:y>1.67317E-7</cdr:y>
    </cdr:from>
    <cdr:to>
      <cdr:x>0.19764</cdr:x>
      <cdr:y>0.46988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1"/>
          <a:ext cx="1800205" cy="2808311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0.33521</cdr:x>
      <cdr:y>0.11474</cdr:y>
    </cdr:from>
    <cdr:to>
      <cdr:x>0.87806</cdr:x>
      <cdr:y>0.24772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358901" y="383540"/>
          <a:ext cx="2200624" cy="4445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0.34586</cdr:x>
      <cdr:y>0.42217</cdr:y>
    </cdr:from>
    <cdr:to>
      <cdr:x>0.70175</cdr:x>
      <cdr:y>0.53826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02070" y="1219212"/>
          <a:ext cx="1442721" cy="3352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1391,5 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млн.руб.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0.1604</cdr:x>
      <cdr:y>0.2533</cdr:y>
    </cdr:from>
    <cdr:to>
      <cdr:x>0.49875</cdr:x>
      <cdr:y>0.35181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650236" y="731519"/>
          <a:ext cx="1371617" cy="2844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331,1 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млн.руб.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0.11995</cdr:x>
      <cdr:y>0.77375</cdr:y>
    </cdr:from>
    <cdr:to>
      <cdr:x>0.39863</cdr:x>
      <cdr:y>0.97197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58907" y="2900801"/>
          <a:ext cx="1530801" cy="7431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Ожидаемое</a:t>
          </a:r>
        </a:p>
        <a:p xmlns:a="http://schemas.openxmlformats.org/drawingml/2006/main">
          <a:pPr algn="ctr"/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2017 год </a:t>
          </a:r>
        </a:p>
        <a:p xmlns:a="http://schemas.openxmlformats.org/drawingml/2006/main">
          <a:pPr algn="ctr"/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1674,7 млн. руб.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0.39917</cdr:x>
      <cdr:y>0.77275</cdr:y>
    </cdr:from>
    <cdr:to>
      <cdr:x>0.68095</cdr:x>
      <cdr:y>0.96951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192639" y="2897070"/>
          <a:ext cx="1547828" cy="7376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Прогноз</a:t>
          </a:r>
        </a:p>
        <a:p xmlns:a="http://schemas.openxmlformats.org/drawingml/2006/main">
          <a:pPr algn="ctr"/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2018 год</a:t>
          </a:r>
        </a:p>
        <a:p xmlns:a="http://schemas.openxmlformats.org/drawingml/2006/main">
          <a:pPr algn="ctr"/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1722,6 млн. руб.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0.04435</cdr:x>
      <cdr:y>0.01218</cdr:y>
    </cdr:from>
    <cdr:to>
      <cdr:x>0.26847</cdr:x>
      <cdr:y>0.07229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49372" y="41081"/>
          <a:ext cx="754868" cy="2027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млн. руб.</a:t>
          </a:r>
          <a:endParaRPr lang="ru-RU" sz="11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0.31552</cdr:x>
      <cdr:y>0.17988</cdr:y>
    </cdr:from>
    <cdr:to>
      <cdr:x>0.47421</cdr:x>
      <cdr:y>0.21284</cdr:y>
    </cdr:to>
    <cdr:sp macro="" textlink="">
      <cdr:nvSpPr>
        <cdr:cNvPr id="5" name="Стрелка вправо 4"/>
        <cdr:cNvSpPr/>
      </cdr:nvSpPr>
      <cdr:spPr>
        <a:xfrm xmlns:a="http://schemas.openxmlformats.org/drawingml/2006/main" rot="20318756" flipV="1">
          <a:off x="1733173" y="674381"/>
          <a:ext cx="871688" cy="123564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0.22594</cdr:x>
      <cdr:y>0.03766</cdr:y>
    </cdr:from>
    <cdr:to>
      <cdr:x>0.37398</cdr:x>
      <cdr:y>0.11924</cdr:y>
    </cdr:to>
    <cdr:sp macro="" textlink="">
      <cdr:nvSpPr>
        <cdr:cNvPr id="6" name="Скругленная прямоугольная выноска 5"/>
        <cdr:cNvSpPr/>
      </cdr:nvSpPr>
      <cdr:spPr>
        <a:xfrm xmlns:a="http://schemas.openxmlformats.org/drawingml/2006/main">
          <a:off x="1241075" y="141191"/>
          <a:ext cx="813189" cy="305846"/>
        </a:xfrm>
        <a:prstGeom xmlns:a="http://schemas.openxmlformats.org/drawingml/2006/main" prst="wedgeRoundRectCallout">
          <a:avLst>
            <a:gd name="adj1" fmla="val 45909"/>
            <a:gd name="adj2" fmla="val 108527"/>
            <a:gd name="adj3" fmla="val 16667"/>
          </a:avLst>
        </a:prstGeom>
        <a:solidFill xmlns:a="http://schemas.openxmlformats.org/drawingml/2006/main">
          <a:schemeClr val="tx2">
            <a:lumMod val="20000"/>
            <a:lumOff val="8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2,9%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0.72474</cdr:x>
      <cdr:y>0.05292</cdr:y>
    </cdr:from>
    <cdr:to>
      <cdr:x>0.9475</cdr:x>
      <cdr:y>0.26766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243580" y="209677"/>
          <a:ext cx="996937" cy="850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0.16686</cdr:x>
      <cdr:y>0.73736</cdr:y>
    </cdr:from>
    <cdr:to>
      <cdr:x>0.55192</cdr:x>
      <cdr:y>0.975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46778" y="3010771"/>
          <a:ext cx="1723329" cy="9703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0.59043</cdr:x>
      <cdr:y>0.7438</cdr:y>
    </cdr:from>
    <cdr:to>
      <cdr:x>0.85881</cdr:x>
      <cdr:y>0.79088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140928" y="3812530"/>
          <a:ext cx="2336817" cy="2413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0.7048</cdr:x>
      <cdr:y>0.18812</cdr:y>
    </cdr:from>
    <cdr:to>
      <cdr:x>0.90819</cdr:x>
      <cdr:y>0.42574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168650" y="7239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0.54907</cdr:x>
      <cdr:y>0.20969</cdr:y>
    </cdr:from>
    <cdr:to>
      <cdr:x>0.64346</cdr:x>
      <cdr:y>0.29284</cdr:y>
    </cdr:to>
    <cdr:sp macro="" textlink="">
      <cdr:nvSpPr>
        <cdr:cNvPr id="6" name="TextBox 5"/>
        <cdr:cNvSpPr txBox="1"/>
      </cdr:nvSpPr>
      <cdr:spPr>
        <a:xfrm xmlns:a="http://schemas.openxmlformats.org/drawingml/2006/main" rot="819541">
          <a:off x="4761760" y="1066902"/>
          <a:ext cx="818590" cy="423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-36,0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0.30959</cdr:x>
      <cdr:y>0.52969</cdr:y>
    </cdr:from>
    <cdr:to>
      <cdr:x>0.46818</cdr:x>
      <cdr:y>0.66696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2684884" y="2695080"/>
          <a:ext cx="1375347" cy="6984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2017г.</a:t>
          </a:r>
        </a:p>
        <a:p xmlns:a="http://schemas.openxmlformats.org/drawingml/2006/main">
          <a:pPr algn="ctr"/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Ожидаемое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0.58071</cdr:x>
      <cdr:y>0.54269</cdr:y>
    </cdr:from>
    <cdr:to>
      <cdr:x>0.71927</cdr:x>
      <cdr:y>0.66667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5036199" y="2761243"/>
          <a:ext cx="1201621" cy="6308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2018 г. </a:t>
          </a:r>
        </a:p>
        <a:p xmlns:a="http://schemas.openxmlformats.org/drawingml/2006/main">
          <a:pPr algn="ctr"/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Прогноз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0.73729</cdr:x>
      <cdr:y>0.17162</cdr:y>
    </cdr:from>
    <cdr:to>
      <cdr:x>0.94068</cdr:x>
      <cdr:y>0.40924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3314700" y="6604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800" dirty="0"/>
        </a:p>
      </cdr:txBody>
    </cdr:sp>
  </cdr:relSizeAnchor>
  <cdr:relSizeAnchor xmlns:cdr="http://schemas.openxmlformats.org/drawingml/2006/chartDrawing">
    <cdr:from>
      <cdr:x>0.05367</cdr:x>
      <cdr:y>0.76238</cdr:y>
    </cdr:from>
    <cdr:to>
      <cdr:x>0.25706</cdr:x>
      <cdr:y>1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241300" y="2933699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</cdr:x>
      <cdr:y>0.72964</cdr:y>
    </cdr:from>
    <cdr:to>
      <cdr:x>1</cdr:x>
      <cdr:y>1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0" y="3712429"/>
          <a:ext cx="8672429" cy="1375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 smtClean="0"/>
        </a:p>
        <a:p xmlns:a="http://schemas.openxmlformats.org/drawingml/2006/main">
          <a:endParaRPr lang="ru-RU" sz="900" dirty="0"/>
        </a:p>
        <a:p xmlns:a="http://schemas.openxmlformats.org/drawingml/2006/main">
          <a:pPr algn="ctr"/>
          <a:r>
            <a:rPr lang="ru-RU" sz="18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Снижение на 36,0 млн. руб. за счет пересмотра кадастровой </a:t>
          </a:r>
        </a:p>
        <a:p xmlns:a="http://schemas.openxmlformats.org/drawingml/2006/main">
          <a:pPr algn="ctr"/>
          <a:r>
            <a:rPr lang="ru-RU" sz="18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стоимости земельных участков</a:t>
          </a:r>
          <a:endParaRPr lang="ru-RU" sz="1800" dirty="0">
            <a:solidFill>
              <a:schemeClr val="accent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0.35575</cdr:x>
      <cdr:y>0.83425</cdr:y>
    </cdr:from>
    <cdr:to>
      <cdr:x>0.86471</cdr:x>
      <cdr:y>0.90535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02498" y="4077741"/>
          <a:ext cx="4295547" cy="3475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 rtl="0"/>
          <a:r>
            <a:rPr lang="ru-RU" sz="1400" b="1" dirty="0" smtClean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1 281,7 </a:t>
          </a:r>
          <a:r>
            <a:rPr lang="en-US" sz="1400" b="1" dirty="0" smtClean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sz="1400" b="1" dirty="0" smtClean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32,0%</a:t>
          </a:r>
          <a:r>
            <a:rPr lang="en-US" sz="1400" b="1" dirty="0" smtClean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r>
            <a:rPr lang="ru-RU" sz="1400" b="1" dirty="0" smtClean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Социальная поддержка населения</a:t>
          </a:r>
          <a:endParaRPr lang="ru-RU" sz="1400" b="1" dirty="0">
            <a:solidFill>
              <a:schemeClr val="accent5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0.61213</cdr:x>
      <cdr:y>0.21299</cdr:y>
    </cdr:from>
    <cdr:to>
      <cdr:x>0.93451</cdr:x>
      <cdr:y>0.29052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5166360" y="1041082"/>
          <a:ext cx="2720790" cy="3789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0">
            <a:defRPr sz="1400" b="1" i="0" u="none" strike="noStrike" kern="1200" baseline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r>
            <a:rPr lang="ru-RU" dirty="0" smtClean="0">
              <a:solidFill>
                <a:schemeClr val="accent5">
                  <a:lumMod val="75000"/>
                </a:schemeClr>
              </a:solidFill>
            </a:rPr>
            <a:t>2 224</a:t>
          </a:r>
          <a:r>
            <a:rPr lang="en-US" dirty="0" smtClean="0">
              <a:solidFill>
                <a:schemeClr val="accent5">
                  <a:lumMod val="75000"/>
                </a:schemeClr>
              </a:solidFill>
            </a:rPr>
            <a:t>,</a:t>
          </a:r>
          <a:r>
            <a:rPr lang="ru-RU" dirty="0" smtClean="0">
              <a:solidFill>
                <a:schemeClr val="accent5">
                  <a:lumMod val="75000"/>
                </a:schemeClr>
              </a:solidFill>
            </a:rPr>
            <a:t>4</a:t>
          </a:r>
          <a:r>
            <a:rPr lang="en-US" dirty="0" smtClean="0">
              <a:solidFill>
                <a:schemeClr val="accent5">
                  <a:lumMod val="75000"/>
                </a:schemeClr>
              </a:solidFill>
            </a:rPr>
            <a:t> (</a:t>
          </a:r>
          <a:r>
            <a:rPr lang="ru-RU" dirty="0" smtClean="0">
              <a:solidFill>
                <a:schemeClr val="accent5">
                  <a:lumMod val="75000"/>
                </a:schemeClr>
              </a:solidFill>
            </a:rPr>
            <a:t>56,0%</a:t>
          </a:r>
          <a:r>
            <a:rPr lang="en-US" dirty="0" smtClean="0">
              <a:solidFill>
                <a:schemeClr val="accent5">
                  <a:lumMod val="75000"/>
                </a:schemeClr>
              </a:solidFill>
            </a:rPr>
            <a:t>)</a:t>
          </a:r>
          <a:r>
            <a:rPr lang="ru-RU" dirty="0" smtClean="0">
              <a:solidFill>
                <a:schemeClr val="accent5">
                  <a:lumMod val="75000"/>
                </a:schemeClr>
              </a:solidFill>
            </a:rPr>
            <a:t>  Образование</a:t>
          </a:r>
          <a:endParaRPr lang="ru-RU" dirty="0">
            <a:solidFill>
              <a:schemeClr val="accent5">
                <a:lumMod val="75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0.61972</cdr:x>
      <cdr:y>0.44683</cdr:y>
    </cdr:from>
    <cdr:to>
      <cdr:x>0.94665</cdr:x>
      <cdr:y>0.51688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5230368" y="2184082"/>
          <a:ext cx="2759256" cy="34239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0">
            <a:defRPr sz="1400" b="1" i="0" u="none" strike="noStrike" kern="1200" baseline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r>
            <a:rPr lang="ru-RU" dirty="0" smtClean="0">
              <a:solidFill>
                <a:schemeClr val="accent5">
                  <a:lumMod val="75000"/>
                </a:schemeClr>
              </a:solidFill>
            </a:rPr>
            <a:t>134</a:t>
          </a:r>
          <a:r>
            <a:rPr lang="en-US" dirty="0" smtClean="0">
              <a:solidFill>
                <a:schemeClr val="accent5">
                  <a:lumMod val="75000"/>
                </a:schemeClr>
              </a:solidFill>
            </a:rPr>
            <a:t>,</a:t>
          </a:r>
          <a:r>
            <a:rPr lang="ru-RU" dirty="0" smtClean="0">
              <a:solidFill>
                <a:schemeClr val="accent5">
                  <a:lumMod val="75000"/>
                </a:schemeClr>
              </a:solidFill>
            </a:rPr>
            <a:t>5</a:t>
          </a:r>
          <a:r>
            <a:rPr lang="en-US" dirty="0" smtClean="0">
              <a:solidFill>
                <a:schemeClr val="accent5">
                  <a:lumMod val="75000"/>
                </a:schemeClr>
              </a:solidFill>
            </a:rPr>
            <a:t> (</a:t>
          </a:r>
          <a:r>
            <a:rPr lang="ru-RU" dirty="0" smtClean="0">
              <a:solidFill>
                <a:schemeClr val="accent5">
                  <a:lumMod val="75000"/>
                </a:schemeClr>
              </a:solidFill>
            </a:rPr>
            <a:t>3,0%</a:t>
          </a:r>
          <a:r>
            <a:rPr lang="en-US" dirty="0">
              <a:solidFill>
                <a:schemeClr val="accent5">
                  <a:lumMod val="75000"/>
                </a:schemeClr>
              </a:solidFill>
            </a:rPr>
            <a:t>) </a:t>
          </a:r>
          <a:r>
            <a:rPr lang="ru-RU" dirty="0" smtClean="0">
              <a:solidFill>
                <a:schemeClr val="accent5">
                  <a:lumMod val="75000"/>
                </a:schemeClr>
              </a:solidFill>
            </a:rPr>
            <a:t>  Культура</a:t>
          </a:r>
          <a:endParaRPr lang="ru-RU" dirty="0">
            <a:solidFill>
              <a:schemeClr val="accent5">
                <a:lumMod val="75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0.54369</cdr:x>
      <cdr:y>0.68255</cdr:y>
    </cdr:from>
    <cdr:to>
      <cdr:x>0.92007</cdr:x>
      <cdr:y>0.75447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4588703" y="3336226"/>
          <a:ext cx="3176642" cy="3515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0">
            <a:defRPr sz="1400" b="1" i="0" u="none" strike="noStrike" kern="1200" baseline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r>
            <a:rPr lang="ru-RU" dirty="0" smtClean="0">
              <a:solidFill>
                <a:schemeClr val="accent5">
                  <a:lumMod val="75000"/>
                </a:schemeClr>
              </a:solidFill>
            </a:rPr>
            <a:t>354,5 </a:t>
          </a:r>
          <a:r>
            <a:rPr lang="en-US" dirty="0" smtClean="0">
              <a:solidFill>
                <a:schemeClr val="accent5">
                  <a:lumMod val="75000"/>
                </a:schemeClr>
              </a:solidFill>
            </a:rPr>
            <a:t>(</a:t>
          </a:r>
          <a:r>
            <a:rPr lang="ru-RU" dirty="0" smtClean="0">
              <a:solidFill>
                <a:schemeClr val="accent5">
                  <a:lumMod val="75000"/>
                </a:schemeClr>
              </a:solidFill>
            </a:rPr>
            <a:t>9,0%</a:t>
          </a:r>
          <a:r>
            <a:rPr lang="en-US" dirty="0" smtClean="0">
              <a:solidFill>
                <a:schemeClr val="accent5">
                  <a:lumMod val="75000"/>
                </a:schemeClr>
              </a:solidFill>
            </a:rPr>
            <a:t>)</a:t>
          </a:r>
          <a:r>
            <a:rPr lang="ru-RU" dirty="0" smtClean="0">
              <a:solidFill>
                <a:schemeClr val="accent5">
                  <a:lumMod val="75000"/>
                </a:schemeClr>
              </a:solidFill>
            </a:rPr>
            <a:t>  Физическая культура</a:t>
          </a:r>
          <a:endParaRPr lang="ru-RU" dirty="0">
            <a:solidFill>
              <a:schemeClr val="accent5">
                <a:lumMod val="75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0.25317</cdr:x>
      <cdr:y>0.56518</cdr:y>
    </cdr:from>
    <cdr:to>
      <cdr:x>0.347</cdr:x>
      <cdr:y>0.89384</cdr:y>
    </cdr:to>
    <cdr:cxnSp macro="">
      <cdr:nvCxnSpPr>
        <cdr:cNvPr id="12" name="Прямая соединительная линия 11"/>
        <cdr:cNvCxnSpPr/>
      </cdr:nvCxnSpPr>
      <cdr:spPr>
        <a:xfrm xmlns:a="http://schemas.openxmlformats.org/drawingml/2006/main">
          <a:off x="2136766" y="2762570"/>
          <a:ext cx="791883" cy="1606441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0.34444</cdr:x>
      <cdr:y>0.89241</cdr:y>
    </cdr:from>
    <cdr:to>
      <cdr:x>0.82114</cdr:x>
      <cdr:y>0.89616</cdr:y>
    </cdr:to>
    <cdr:cxnSp macro="">
      <cdr:nvCxnSpPr>
        <cdr:cNvPr id="14" name="Прямая соединительная линия 13"/>
        <cdr:cNvCxnSpPr/>
      </cdr:nvCxnSpPr>
      <cdr:spPr>
        <a:xfrm xmlns:a="http://schemas.openxmlformats.org/drawingml/2006/main">
          <a:off x="2907006" y="4362003"/>
          <a:ext cx="4023306" cy="1833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0.43058</cdr:x>
      <cdr:y>0.53102</cdr:y>
    </cdr:from>
    <cdr:to>
      <cdr:x>0.56663</cdr:x>
      <cdr:y>0.74137</cdr:y>
    </cdr:to>
    <cdr:cxnSp macro="">
      <cdr:nvCxnSpPr>
        <cdr:cNvPr id="17" name="Прямая соединительная линия 16"/>
        <cdr:cNvCxnSpPr/>
      </cdr:nvCxnSpPr>
      <cdr:spPr>
        <a:xfrm xmlns:a="http://schemas.openxmlformats.org/drawingml/2006/main">
          <a:off x="3634096" y="2595562"/>
          <a:ext cx="1148216" cy="1028192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0.56338</cdr:x>
      <cdr:y>0.7395</cdr:y>
    </cdr:from>
    <cdr:to>
      <cdr:x>0.89924</cdr:x>
      <cdr:y>0.74137</cdr:y>
    </cdr:to>
    <cdr:cxnSp macro="">
      <cdr:nvCxnSpPr>
        <cdr:cNvPr id="19" name="Прямая соединительная линия 18"/>
        <cdr:cNvCxnSpPr/>
      </cdr:nvCxnSpPr>
      <cdr:spPr>
        <a:xfrm xmlns:a="http://schemas.openxmlformats.org/drawingml/2006/main" flipV="1">
          <a:off x="4754880" y="3614610"/>
          <a:ext cx="2834640" cy="9144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0.60997</cdr:x>
      <cdr:y>0.51231</cdr:y>
    </cdr:from>
    <cdr:to>
      <cdr:x>0.92476</cdr:x>
      <cdr:y>0.51314</cdr:y>
    </cdr:to>
    <cdr:cxnSp macro="">
      <cdr:nvCxnSpPr>
        <cdr:cNvPr id="21" name="Прямая соединительная линия 20"/>
        <cdr:cNvCxnSpPr/>
      </cdr:nvCxnSpPr>
      <cdr:spPr>
        <a:xfrm xmlns:a="http://schemas.openxmlformats.org/drawingml/2006/main" flipV="1">
          <a:off x="5148072" y="2504122"/>
          <a:ext cx="2656840" cy="4064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0.52113</cdr:x>
      <cdr:y>0.45889</cdr:y>
    </cdr:from>
    <cdr:to>
      <cdr:x>0.61057</cdr:x>
      <cdr:y>0.51231</cdr:y>
    </cdr:to>
    <cdr:cxnSp macro="">
      <cdr:nvCxnSpPr>
        <cdr:cNvPr id="23" name="Прямая соединительная линия 22"/>
        <cdr:cNvCxnSpPr/>
      </cdr:nvCxnSpPr>
      <cdr:spPr>
        <a:xfrm xmlns:a="http://schemas.openxmlformats.org/drawingml/2006/main">
          <a:off x="4398264" y="2243010"/>
          <a:ext cx="754888" cy="261112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0.49946</cdr:x>
      <cdr:y>0.27556</cdr:y>
    </cdr:from>
    <cdr:to>
      <cdr:x>0.89599</cdr:x>
      <cdr:y>0.28304</cdr:y>
    </cdr:to>
    <cdr:cxnSp macro="">
      <cdr:nvCxnSpPr>
        <cdr:cNvPr id="25" name="Прямая соединительная линия 24"/>
        <cdr:cNvCxnSpPr/>
      </cdr:nvCxnSpPr>
      <cdr:spPr>
        <a:xfrm xmlns:a="http://schemas.openxmlformats.org/drawingml/2006/main">
          <a:off x="4215384" y="1346898"/>
          <a:ext cx="3346704" cy="36576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0.16468</cdr:x>
      <cdr:y>0.25124</cdr:y>
    </cdr:from>
    <cdr:to>
      <cdr:x>0.37161</cdr:x>
      <cdr:y>0.37845</cdr:y>
    </cdr:to>
    <cdr:sp macro="" textlink="">
      <cdr:nvSpPr>
        <cdr:cNvPr id="29" name="Овал 28"/>
        <cdr:cNvSpPr/>
      </cdr:nvSpPr>
      <cdr:spPr>
        <a:xfrm xmlns:a="http://schemas.openxmlformats.org/drawingml/2006/main">
          <a:off x="1389888" y="1228026"/>
          <a:ext cx="1746504" cy="621792"/>
        </a:xfrm>
        <a:prstGeom xmlns:a="http://schemas.openxmlformats.org/drawingml/2006/main" prst="ellipse">
          <a:avLst/>
        </a:prstGeom>
        <a:solidFill xmlns:a="http://schemas.openxmlformats.org/drawingml/2006/main">
          <a:schemeClr val="tx2">
            <a:lumMod val="40000"/>
            <a:lumOff val="6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sz="2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0.21885</cdr:x>
      <cdr:y>0.26433</cdr:y>
    </cdr:from>
    <cdr:to>
      <cdr:x>0.33803</cdr:x>
      <cdr:y>0.35413</cdr:y>
    </cdr:to>
    <cdr:sp macro="" textlink="">
      <cdr:nvSpPr>
        <cdr:cNvPr id="30" name="TextBox 29"/>
        <cdr:cNvSpPr txBox="1"/>
      </cdr:nvSpPr>
      <cdr:spPr>
        <a:xfrm xmlns:a="http://schemas.openxmlformats.org/drawingml/2006/main">
          <a:off x="1847088" y="1292034"/>
          <a:ext cx="1005840" cy="4389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200" b="1" dirty="0" smtClean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3 995,1</a:t>
          </a:r>
          <a:endParaRPr lang="ru-RU" sz="2200" b="1" dirty="0">
            <a:solidFill>
              <a:schemeClr val="accent5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</cdr:x>
      <cdr:y>0</cdr:y>
    </cdr:from>
    <cdr:to>
      <cdr:x>0.62548</cdr:x>
      <cdr:y>1</cdr:y>
    </cdr:to>
    <cdr:pic>
      <cdr:nvPicPr>
        <cdr:cNvPr id="20" name="Picture 4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BEBA8EAE-BF5A-486C-A8C5-ECC9F3942E4B}">
              <a14:imgProps xmlns:a14="http://schemas.microsoft.com/office/drawing/2010/main">
                <a14:imgLayer r:embed="rId2">
                  <a14:imgEffect>
                    <a14:backgroundRemoval t="0" b="100000" l="0" r="100000">
                      <a14:foregroundMark x1="9766" y1="41406" x2="6641" y2="65234"/>
                      <a14:foregroundMark x1="23047" y1="24023" x2="34766" y2="37109"/>
                      <a14:foregroundMark x1="69141" y1="8008" x2="69141" y2="8008"/>
                      <a14:backgroundMark x1="32617" y1="52148" x2="32617" y2="52148"/>
                      <a14:backgroundMark x1="32031" y1="52930" x2="47461" y2="42578"/>
                      <a14:backgroundMark x1="45703" y1="35742" x2="44531" y2="25000"/>
                      <a14:backgroundMark x1="60938" y1="48828" x2="76172" y2="45703"/>
                      <a14:backgroundMark x1="72852" y1="82617" x2="79883" y2="67188"/>
                      <a14:backgroundMark x1="27734" y1="75586" x2="13477" y2="86523"/>
                      <a14:backgroundMark x1="27344" y1="67578" x2="17188" y2="56641"/>
                      <a14:backgroundMark x1="12305" y1="62500" x2="12305" y2="62500"/>
                      <a14:backgroundMark x1="20313" y1="42969" x2="15234" y2="32617"/>
                      <a14:backgroundMark x1="2734" y1="29297" x2="12109" y2="9180"/>
                      <a14:backgroundMark x1="2930" y1="34570" x2="195" y2="47070"/>
                      <a14:backgroundMark x1="3125" y1="85352" x2="195" y2="70117"/>
                      <a14:backgroundMark x1="977" y1="88672" x2="586" y2="49023"/>
                      <a14:backgroundMark x1="9570" y1="35156" x2="12305" y2="35156"/>
                      <a14:backgroundMark x1="79297" y1="28711" x2="97461" y2="10938"/>
                      <a14:backgroundMark x1="99219" y1="44922" x2="98438" y2="35352"/>
                      <a14:backgroundMark x1="98828" y1="47852" x2="99805" y2="68164"/>
                      <a14:backgroundMark x1="61133" y1="11719" x2="65430" y2="13086"/>
                      <a14:backgroundMark x1="25000" y1="20703" x2="30273" y2="18945"/>
                      <a14:backgroundMark x1="15039" y1="20313" x2="19141" y2="21289"/>
                      <a14:backgroundMark x1="8008" y1="28906" x2="9180" y2="34180"/>
                    </a14:backgroundRemoval>
                  </a14:imgEffect>
                </a14:imgLayer>
              </a14:imgProps>
            </a:ex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0" y="0"/>
          <a:ext cx="5652119" cy="554461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</a:extLst>
      </cdr:spPr>
    </cdr:pic>
  </cdr:relSizeAnchor>
  <cdr:relSizeAnchor xmlns:cdr="http://schemas.openxmlformats.org/drawingml/2006/chartDrawing">
    <cdr:from>
      <cdr:x>0.84944</cdr:x>
      <cdr:y>0.7126</cdr:y>
    </cdr:from>
    <cdr:to>
      <cdr:x>1</cdr:x>
      <cdr:y>1</cdr:y>
    </cdr:to>
    <cdr:pic>
      <cdr:nvPicPr>
        <cdr:cNvPr id="22" name="Рисунок 21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3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7492156" y="3824606"/>
          <a:ext cx="1327994" cy="154249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0.63345</cdr:x>
      <cdr:y>0</cdr:y>
    </cdr:from>
    <cdr:to>
      <cdr:x>0.8725</cdr:x>
      <cdr:y>0.22184</cdr:y>
    </cdr:to>
    <cdr:pic>
      <cdr:nvPicPr>
        <cdr:cNvPr id="26" name="Рисунок 25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4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5724128" y="0"/>
          <a:ext cx="2160240" cy="1190640"/>
        </a:xfrm>
        <a:prstGeom xmlns:a="http://schemas.openxmlformats.org/drawingml/2006/main" prst="rect">
          <a:avLst/>
        </a:prstGeom>
        <a:ln xmlns:a="http://schemas.openxmlformats.org/drawingml/2006/main">
          <a:noFill/>
        </a:ln>
        <a:effectLst xmlns:a="http://schemas.openxmlformats.org/drawingml/2006/main">
          <a:softEdge rad="112500"/>
        </a:effectLst>
      </cdr:spPr>
    </cdr:pic>
  </cdr:relSizeAnchor>
  <cdr:relSizeAnchor xmlns:cdr="http://schemas.openxmlformats.org/drawingml/2006/chartDrawing">
    <cdr:from>
      <cdr:x>0.40683</cdr:x>
      <cdr:y>0.67532</cdr:y>
    </cdr:from>
    <cdr:to>
      <cdr:x>0.52636</cdr:x>
      <cdr:y>0.84416</cdr:y>
    </cdr:to>
    <cdr:pic>
      <cdr:nvPicPr>
        <cdr:cNvPr id="28" name="Рисунок 27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5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3676325" y="3744416"/>
          <a:ext cx="1080120" cy="936104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0.66979</cdr:x>
      <cdr:y>0.51948</cdr:y>
    </cdr:from>
    <cdr:to>
      <cdr:x>0.86104</cdr:x>
      <cdr:y>0.7013</cdr:y>
    </cdr:to>
    <cdr:pic>
      <cdr:nvPicPr>
        <cdr:cNvPr id="31" name="Рисунок 30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6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6052589" y="2880320"/>
          <a:ext cx="1728192" cy="1008112"/>
        </a:xfrm>
        <a:prstGeom xmlns:a="http://schemas.openxmlformats.org/drawingml/2006/main" prst="rect">
          <a:avLst/>
        </a:prstGeom>
        <a:effectLst xmlns:a="http://schemas.openxmlformats.org/drawingml/2006/main">
          <a:softEdge rad="63500"/>
        </a:effectLst>
      </cdr:spPr>
    </cdr:pic>
  </cdr:relSizeAnchor>
  <cdr:relSizeAnchor xmlns:cdr="http://schemas.openxmlformats.org/drawingml/2006/chartDrawing">
    <cdr:from>
      <cdr:x>0.66183</cdr:x>
      <cdr:y>0.24675</cdr:y>
    </cdr:from>
    <cdr:to>
      <cdr:x>0.88495</cdr:x>
      <cdr:y>0.46753</cdr:y>
    </cdr:to>
    <cdr:pic>
      <cdr:nvPicPr>
        <cdr:cNvPr id="32" name="Рисунок 31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7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5980581" y="1368152"/>
          <a:ext cx="2016224" cy="1224136"/>
        </a:xfrm>
        <a:prstGeom xmlns:a="http://schemas.openxmlformats.org/drawingml/2006/main" prst="rect">
          <a:avLst/>
        </a:prstGeom>
      </cdr:spPr>
    </cdr:pic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0.1638</cdr:x>
      <cdr:y>0.28535</cdr:y>
    </cdr:from>
    <cdr:to>
      <cdr:x>0.32984</cdr:x>
      <cdr:y>0.38159</cdr:y>
    </cdr:to>
    <cdr:sp macro="" textlink="">
      <cdr:nvSpPr>
        <cdr:cNvPr id="29" name="Овал 28"/>
        <cdr:cNvSpPr/>
      </cdr:nvSpPr>
      <cdr:spPr>
        <a:xfrm xmlns:a="http://schemas.openxmlformats.org/drawingml/2006/main">
          <a:off x="1382445" y="1394743"/>
          <a:ext cx="1401363" cy="470413"/>
        </a:xfrm>
        <a:prstGeom xmlns:a="http://schemas.openxmlformats.org/drawingml/2006/main" prst="ellipse">
          <a:avLst/>
        </a:prstGeom>
        <a:solidFill xmlns:a="http://schemas.openxmlformats.org/drawingml/2006/main">
          <a:schemeClr val="tx2">
            <a:lumMod val="40000"/>
            <a:lumOff val="6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sz="2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0.19211</cdr:x>
      <cdr:y>0.28585</cdr:y>
    </cdr:from>
    <cdr:to>
      <cdr:x>0.30166</cdr:x>
      <cdr:y>0.36068</cdr:y>
    </cdr:to>
    <cdr:sp macro="" textlink="">
      <cdr:nvSpPr>
        <cdr:cNvPr id="30" name="TextBox 29"/>
        <cdr:cNvSpPr txBox="1"/>
      </cdr:nvSpPr>
      <cdr:spPr>
        <a:xfrm xmlns:a="http://schemas.openxmlformats.org/drawingml/2006/main">
          <a:off x="1621368" y="1397198"/>
          <a:ext cx="924593" cy="3657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2 224,4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0.48526</cdr:x>
      <cdr:y>0.05013</cdr:y>
    </cdr:from>
    <cdr:to>
      <cdr:x>0.71821</cdr:x>
      <cdr:y>0.14148</cdr:y>
    </cdr:to>
    <cdr:sp macro="" textlink="">
      <cdr:nvSpPr>
        <cdr:cNvPr id="26" name="Блок-схема: альтернативный процесс 25"/>
        <cdr:cNvSpPr/>
      </cdr:nvSpPr>
      <cdr:spPr bwMode="auto">
        <a:xfrm xmlns:a="http://schemas.openxmlformats.org/drawingml/2006/main">
          <a:off x="4385094" y="256293"/>
          <a:ext cx="2105003" cy="467012"/>
        </a:xfrm>
        <a:prstGeom xmlns:a="http://schemas.openxmlformats.org/drawingml/2006/main" prst="flowChartAlternateProcess">
          <a:avLst/>
        </a:prstGeom>
        <a:solidFill xmlns:a="http://schemas.openxmlformats.org/drawingml/2006/main">
          <a:srgbClr val="00B0F0"/>
        </a:solidFill>
        <a:ln xmlns:a="http://schemas.openxmlformats.org/drawingml/2006/main">
          <a:noFill/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27000" h="127000"/>
          <a:bevelB w="127000" h="1270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fontAlgn="auto">
            <a:spcBef>
              <a:spcPts val="0"/>
            </a:spcBef>
            <a:spcAft>
              <a:spcPts val="0"/>
            </a:spcAft>
            <a:defRPr/>
          </a:pPr>
          <a:r>
            <a:rPr lang="ru-RU" sz="11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56 детсадов </a:t>
          </a:r>
          <a:endParaRPr lang="ru-RU" sz="1100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0.7983</cdr:x>
      <cdr:y>0.05079</cdr:y>
    </cdr:from>
    <cdr:to>
      <cdr:x>1</cdr:x>
      <cdr:y>0.14148</cdr:y>
    </cdr:to>
    <cdr:sp macro="" textlink="">
      <cdr:nvSpPr>
        <cdr:cNvPr id="28" name="Блок-схема: альтернативный процесс 27"/>
        <cdr:cNvSpPr/>
      </cdr:nvSpPr>
      <cdr:spPr bwMode="auto">
        <a:xfrm xmlns:a="http://schemas.openxmlformats.org/drawingml/2006/main">
          <a:off x="7213835" y="259667"/>
          <a:ext cx="1822661" cy="463638"/>
        </a:xfrm>
        <a:prstGeom xmlns:a="http://schemas.openxmlformats.org/drawingml/2006/main" prst="flowChartAlternateProcess">
          <a:avLst/>
        </a:prstGeom>
        <a:solidFill xmlns:a="http://schemas.openxmlformats.org/drawingml/2006/main">
          <a:srgbClr val="00B0F0"/>
        </a:solidFill>
        <a:ln xmlns:a="http://schemas.openxmlformats.org/drawingml/2006/main">
          <a:noFill/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27000" h="127000"/>
          <a:bevelB w="127000" h="1270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 fontAlgn="auto">
            <a:spcBef>
              <a:spcPts val="0"/>
            </a:spcBef>
            <a:spcAft>
              <a:spcPts val="0"/>
            </a:spcAft>
            <a:defRPr/>
          </a:pPr>
          <a:r>
            <a:rPr lang="ru-RU" sz="12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10 533 воспитанника</a:t>
          </a:r>
          <a:endParaRPr lang="ru-RU" sz="12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0.73415</cdr:x>
      <cdr:y>0.08417</cdr:y>
    </cdr:from>
    <cdr:to>
      <cdr:x>0.78319</cdr:x>
      <cdr:y>0.09992</cdr:y>
    </cdr:to>
    <cdr:sp macro="" textlink="">
      <cdr:nvSpPr>
        <cdr:cNvPr id="22" name="Стрелка вправо 21"/>
        <cdr:cNvSpPr/>
      </cdr:nvSpPr>
      <cdr:spPr>
        <a:xfrm xmlns:a="http://schemas.openxmlformats.org/drawingml/2006/main">
          <a:off x="6634113" y="430333"/>
          <a:ext cx="443150" cy="80523"/>
        </a:xfrm>
        <a:prstGeom xmlns:a="http://schemas.openxmlformats.org/drawingml/2006/main" prst="rightArrow">
          <a:avLst/>
        </a:prstGeom>
        <a:ln xmlns:a="http://schemas.openxmlformats.org/drawingml/2006/main">
          <a:solidFill>
            <a:srgbClr val="00B0F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solidFill>
              <a:srgbClr val="00B0F0"/>
            </a:solidFill>
          </a:endParaRPr>
        </a:p>
      </cdr:txBody>
    </cdr:sp>
  </cdr:relSizeAnchor>
  <cdr:relSizeAnchor xmlns:cdr="http://schemas.openxmlformats.org/drawingml/2006/chartDrawing">
    <cdr:from>
      <cdr:x>0.73229</cdr:x>
      <cdr:y>0.2119</cdr:y>
    </cdr:from>
    <cdr:to>
      <cdr:x>0.78133</cdr:x>
      <cdr:y>0.22765</cdr:y>
    </cdr:to>
    <cdr:sp macro="" textlink="">
      <cdr:nvSpPr>
        <cdr:cNvPr id="36" name="Стрелка вправо 35"/>
        <cdr:cNvSpPr/>
      </cdr:nvSpPr>
      <cdr:spPr>
        <a:xfrm xmlns:a="http://schemas.openxmlformats.org/drawingml/2006/main">
          <a:off x="6617342" y="1083345"/>
          <a:ext cx="443150" cy="80523"/>
        </a:xfrm>
        <a:prstGeom xmlns:a="http://schemas.openxmlformats.org/drawingml/2006/main" prst="rightArrow">
          <a:avLst/>
        </a:prstGeom>
        <a:solidFill xmlns:a="http://schemas.openxmlformats.org/drawingml/2006/main">
          <a:srgbClr val="00B050"/>
        </a:solidFill>
        <a:ln xmlns:a="http://schemas.openxmlformats.org/drawingml/2006/main">
          <a:solidFill>
            <a:srgbClr val="92D05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dirty="0">
            <a:solidFill>
              <a:srgbClr val="00B0F0"/>
            </a:solidFill>
          </a:endParaRPr>
        </a:p>
      </cdr:txBody>
    </cdr:sp>
  </cdr:relSizeAnchor>
  <cdr:relSizeAnchor xmlns:cdr="http://schemas.openxmlformats.org/drawingml/2006/chartDrawing">
    <cdr:from>
      <cdr:x>0.48526</cdr:x>
      <cdr:y>0.16964</cdr:y>
    </cdr:from>
    <cdr:to>
      <cdr:x>0.71496</cdr:x>
      <cdr:y>0.26317</cdr:y>
    </cdr:to>
    <cdr:sp macro="" textlink="">
      <cdr:nvSpPr>
        <cdr:cNvPr id="38" name="Блок-схема: альтернативный процесс 37"/>
        <cdr:cNvSpPr/>
      </cdr:nvSpPr>
      <cdr:spPr bwMode="auto">
        <a:xfrm xmlns:a="http://schemas.openxmlformats.org/drawingml/2006/main">
          <a:off x="4385094" y="867321"/>
          <a:ext cx="2075683" cy="478150"/>
        </a:xfrm>
        <a:prstGeom xmlns:a="http://schemas.openxmlformats.org/drawingml/2006/main" prst="flowChartAlternateProcess">
          <a:avLst/>
        </a:prstGeom>
        <a:solidFill xmlns:a="http://schemas.openxmlformats.org/drawingml/2006/main">
          <a:srgbClr val="00B050"/>
        </a:solidFill>
        <a:ln xmlns:a="http://schemas.openxmlformats.org/drawingml/2006/main">
          <a:solidFill>
            <a:srgbClr val="92D050"/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27000" h="127000"/>
          <a:bevelB w="127000" h="1270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fontAlgn="auto">
            <a:spcBef>
              <a:spcPts val="0"/>
            </a:spcBef>
            <a:spcAft>
              <a:spcPts val="0"/>
            </a:spcAft>
            <a:defRPr/>
          </a:pPr>
          <a:r>
            <a:rPr lang="ru-RU" sz="1200" b="1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6 музыкальных </a:t>
          </a:r>
          <a:r>
            <a:rPr lang="ru-RU" sz="12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школ</a:t>
          </a:r>
          <a:endParaRPr lang="ru-RU" sz="1200" b="1" dirty="0">
            <a:solidFill>
              <a:schemeClr val="accent4">
                <a:lumMod val="5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0.48526</cdr:x>
      <cdr:y>0.29641</cdr:y>
    </cdr:from>
    <cdr:to>
      <cdr:x>0.72066</cdr:x>
      <cdr:y>0.395</cdr:y>
    </cdr:to>
    <cdr:sp macro="" textlink="">
      <cdr:nvSpPr>
        <cdr:cNvPr id="39" name="Блок-схема: альтернативный процесс 38"/>
        <cdr:cNvSpPr/>
      </cdr:nvSpPr>
      <cdr:spPr bwMode="auto">
        <a:xfrm xmlns:a="http://schemas.openxmlformats.org/drawingml/2006/main">
          <a:off x="4385094" y="1515393"/>
          <a:ext cx="2127192" cy="504056"/>
        </a:xfrm>
        <a:prstGeom xmlns:a="http://schemas.openxmlformats.org/drawingml/2006/main" prst="flowChartAlternateProcess">
          <a:avLst/>
        </a:prstGeom>
        <a:solidFill xmlns:a="http://schemas.openxmlformats.org/drawingml/2006/main">
          <a:srgbClr val="00B050"/>
        </a:solidFill>
        <a:ln xmlns:a="http://schemas.openxmlformats.org/drawingml/2006/main">
          <a:solidFill>
            <a:srgbClr val="92D050"/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27000" h="127000"/>
          <a:bevelB w="127000" h="1270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fontAlgn="auto">
            <a:spcBef>
              <a:spcPts val="0"/>
            </a:spcBef>
            <a:spcAft>
              <a:spcPts val="0"/>
            </a:spcAft>
            <a:defRPr/>
          </a:pPr>
          <a:r>
            <a:rPr lang="ru-RU" sz="1200" b="1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 художественная школа</a:t>
          </a:r>
          <a:endParaRPr lang="ru-RU" sz="1200" b="1" dirty="0">
            <a:solidFill>
              <a:schemeClr val="accent4">
                <a:lumMod val="5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0.73229</cdr:x>
      <cdr:y>0.33866</cdr:y>
    </cdr:from>
    <cdr:to>
      <cdr:x>0.78133</cdr:x>
      <cdr:y>0.34895</cdr:y>
    </cdr:to>
    <cdr:sp macro="" textlink="">
      <cdr:nvSpPr>
        <cdr:cNvPr id="40" name="Стрелка вправо 39"/>
        <cdr:cNvSpPr/>
      </cdr:nvSpPr>
      <cdr:spPr>
        <a:xfrm xmlns:a="http://schemas.openxmlformats.org/drawingml/2006/main">
          <a:off x="6617342" y="1731417"/>
          <a:ext cx="443149" cy="52608"/>
        </a:xfrm>
        <a:prstGeom xmlns:a="http://schemas.openxmlformats.org/drawingml/2006/main" prst="rightArrow">
          <a:avLst/>
        </a:prstGeom>
        <a:solidFill xmlns:a="http://schemas.openxmlformats.org/drawingml/2006/main">
          <a:srgbClr val="00B050"/>
        </a:solidFill>
        <a:ln xmlns:a="http://schemas.openxmlformats.org/drawingml/2006/main">
          <a:solidFill>
            <a:srgbClr val="92D05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dirty="0">
            <a:solidFill>
              <a:srgbClr val="00B0F0"/>
            </a:solidFill>
          </a:endParaRPr>
        </a:p>
      </cdr:txBody>
    </cdr:sp>
  </cdr:relSizeAnchor>
  <cdr:relSizeAnchor xmlns:cdr="http://schemas.openxmlformats.org/drawingml/2006/chartDrawing">
    <cdr:from>
      <cdr:x>0.8011</cdr:x>
      <cdr:y>0.16964</cdr:y>
    </cdr:from>
    <cdr:to>
      <cdr:x>1</cdr:x>
      <cdr:y>0.26824</cdr:y>
    </cdr:to>
    <cdr:sp macro="" textlink="">
      <cdr:nvSpPr>
        <cdr:cNvPr id="41" name="Блок-схема: альтернативный процесс 40"/>
        <cdr:cNvSpPr/>
      </cdr:nvSpPr>
      <cdr:spPr bwMode="auto">
        <a:xfrm xmlns:a="http://schemas.openxmlformats.org/drawingml/2006/main">
          <a:off x="7239137" y="867321"/>
          <a:ext cx="1797359" cy="504056"/>
        </a:xfrm>
        <a:prstGeom xmlns:a="http://schemas.openxmlformats.org/drawingml/2006/main" prst="flowChartAlternateProcess">
          <a:avLst/>
        </a:prstGeom>
        <a:solidFill xmlns:a="http://schemas.openxmlformats.org/drawingml/2006/main">
          <a:srgbClr val="00B050"/>
        </a:solidFill>
        <a:ln xmlns:a="http://schemas.openxmlformats.org/drawingml/2006/main">
          <a:noFill/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27000" h="127000"/>
          <a:bevelB w="127000" h="1270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 fontAlgn="auto">
            <a:spcBef>
              <a:spcPts val="0"/>
            </a:spcBef>
            <a:spcAft>
              <a:spcPts val="0"/>
            </a:spcAft>
            <a:defRPr/>
          </a:pPr>
          <a:r>
            <a:rPr lang="ru-RU" sz="1200" b="1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1 297 обучающийся</a:t>
          </a:r>
          <a:endParaRPr lang="ru-RU" sz="1200" b="1" dirty="0">
            <a:solidFill>
              <a:schemeClr val="accent4">
                <a:lumMod val="5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0.79995</cdr:x>
      <cdr:y>0.29641</cdr:y>
    </cdr:from>
    <cdr:to>
      <cdr:x>1</cdr:x>
      <cdr:y>0.395</cdr:y>
    </cdr:to>
    <cdr:sp macro="" textlink="">
      <cdr:nvSpPr>
        <cdr:cNvPr id="42" name="Блок-схема: альтернативный процесс 41"/>
        <cdr:cNvSpPr/>
      </cdr:nvSpPr>
      <cdr:spPr bwMode="auto">
        <a:xfrm xmlns:a="http://schemas.openxmlformats.org/drawingml/2006/main">
          <a:off x="7228745" y="1515393"/>
          <a:ext cx="1807751" cy="504056"/>
        </a:xfrm>
        <a:prstGeom xmlns:a="http://schemas.openxmlformats.org/drawingml/2006/main" prst="flowChartAlternateProcess">
          <a:avLst/>
        </a:prstGeom>
        <a:solidFill xmlns:a="http://schemas.openxmlformats.org/drawingml/2006/main">
          <a:srgbClr val="00B050"/>
        </a:solidFill>
        <a:ln xmlns:a="http://schemas.openxmlformats.org/drawingml/2006/main">
          <a:noFill/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27000" h="127000"/>
          <a:bevelB w="127000" h="1270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 fontAlgn="auto">
            <a:spcBef>
              <a:spcPts val="0"/>
            </a:spcBef>
            <a:spcAft>
              <a:spcPts val="0"/>
            </a:spcAft>
            <a:defRPr/>
          </a:pPr>
          <a:r>
            <a:rPr lang="ru-RU" sz="1200" b="1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230 обучающихся</a:t>
          </a:r>
          <a:endParaRPr lang="ru-RU" sz="1200" b="1" dirty="0">
            <a:solidFill>
              <a:schemeClr val="accent4">
                <a:lumMod val="5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0.48712</cdr:x>
      <cdr:y>0.4222</cdr:y>
    </cdr:from>
    <cdr:to>
      <cdr:x>0.72971</cdr:x>
      <cdr:y>0.52176</cdr:y>
    </cdr:to>
    <cdr:sp macro="" textlink="">
      <cdr:nvSpPr>
        <cdr:cNvPr id="43" name="Блок-схема: альтернативный процесс 42"/>
        <cdr:cNvSpPr/>
      </cdr:nvSpPr>
      <cdr:spPr bwMode="auto">
        <a:xfrm xmlns:a="http://schemas.openxmlformats.org/drawingml/2006/main">
          <a:off x="4401865" y="2158525"/>
          <a:ext cx="2192156" cy="508996"/>
        </a:xfrm>
        <a:prstGeom xmlns:a="http://schemas.openxmlformats.org/drawingml/2006/main" prst="flowChartAlternateProcess">
          <a:avLst/>
        </a:prstGeom>
        <a:solidFill xmlns:a="http://schemas.openxmlformats.org/drawingml/2006/main">
          <a:schemeClr val="accent2">
            <a:lumMod val="60000"/>
            <a:lumOff val="40000"/>
          </a:schemeClr>
        </a:solidFill>
        <a:ln xmlns:a="http://schemas.openxmlformats.org/drawingml/2006/main">
          <a:solidFill>
            <a:schemeClr val="accent2">
              <a:lumMod val="60000"/>
              <a:lumOff val="40000"/>
            </a:schemeClr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27000" h="127000"/>
          <a:bevelB w="127000" h="1270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fontAlgn="auto">
            <a:spcBef>
              <a:spcPts val="0"/>
            </a:spcBef>
            <a:spcAft>
              <a:spcPts val="0"/>
            </a:spcAft>
            <a:defRPr/>
          </a:pPr>
          <a:r>
            <a:rPr lang="ru-RU" sz="1200" b="1" dirty="0" smtClean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29 общеобразовательных школ</a:t>
          </a:r>
          <a:endParaRPr lang="ru-RU" sz="1200" b="1" dirty="0">
            <a:solidFill>
              <a:schemeClr val="accent2">
                <a:lumMod val="5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0.74212</cdr:x>
      <cdr:y>0.45037</cdr:y>
    </cdr:from>
    <cdr:to>
      <cdr:x>0.79116</cdr:x>
      <cdr:y>0.46612</cdr:y>
    </cdr:to>
    <cdr:sp macro="" textlink="">
      <cdr:nvSpPr>
        <cdr:cNvPr id="44" name="Стрелка вправо 43"/>
        <cdr:cNvSpPr/>
      </cdr:nvSpPr>
      <cdr:spPr>
        <a:xfrm xmlns:a="http://schemas.openxmlformats.org/drawingml/2006/main">
          <a:off x="6706121" y="2302541"/>
          <a:ext cx="443149" cy="80523"/>
        </a:xfrm>
        <a:prstGeom xmlns:a="http://schemas.openxmlformats.org/drawingml/2006/main" prst="rightArrow">
          <a:avLst/>
        </a:prstGeom>
        <a:solidFill xmlns:a="http://schemas.openxmlformats.org/drawingml/2006/main">
          <a:schemeClr val="accent2">
            <a:lumMod val="60000"/>
            <a:lumOff val="40000"/>
          </a:schemeClr>
        </a:solidFill>
        <a:ln xmlns:a="http://schemas.openxmlformats.org/drawingml/2006/main">
          <a:solidFill>
            <a:schemeClr val="accent2">
              <a:lumMod val="60000"/>
              <a:lumOff val="4000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dirty="0">
            <a:solidFill>
              <a:srgbClr val="00B0F0"/>
            </a:solidFill>
          </a:endParaRPr>
        </a:p>
      </cdr:txBody>
    </cdr:sp>
  </cdr:relSizeAnchor>
  <cdr:relSizeAnchor xmlns:cdr="http://schemas.openxmlformats.org/drawingml/2006/chartDrawing">
    <cdr:from>
      <cdr:x>0.80078</cdr:x>
      <cdr:y>0.4222</cdr:y>
    </cdr:from>
    <cdr:to>
      <cdr:x>1</cdr:x>
      <cdr:y>0.52176</cdr:y>
    </cdr:to>
    <cdr:sp macro="" textlink="">
      <cdr:nvSpPr>
        <cdr:cNvPr id="45" name="Блок-схема: альтернативный процесс 44"/>
        <cdr:cNvSpPr/>
      </cdr:nvSpPr>
      <cdr:spPr bwMode="auto">
        <a:xfrm xmlns:a="http://schemas.openxmlformats.org/drawingml/2006/main">
          <a:off x="7236245" y="2158525"/>
          <a:ext cx="1800251" cy="508996"/>
        </a:xfrm>
        <a:prstGeom xmlns:a="http://schemas.openxmlformats.org/drawingml/2006/main" prst="flowChartAlternateProcess">
          <a:avLst/>
        </a:prstGeom>
        <a:solidFill xmlns:a="http://schemas.openxmlformats.org/drawingml/2006/main">
          <a:schemeClr val="accent2">
            <a:lumMod val="60000"/>
            <a:lumOff val="40000"/>
          </a:schemeClr>
        </a:solidFill>
        <a:ln xmlns:a="http://schemas.openxmlformats.org/drawingml/2006/main">
          <a:noFill/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27000" h="127000"/>
          <a:bevelB w="127000" h="1270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 fontAlgn="auto">
            <a:spcBef>
              <a:spcPts val="0"/>
            </a:spcBef>
            <a:spcAft>
              <a:spcPts val="0"/>
            </a:spcAft>
            <a:defRPr/>
          </a:pPr>
          <a:r>
            <a:rPr lang="ru-RU" sz="1200" b="1" dirty="0" smtClean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19 239 обучающихся</a:t>
          </a:r>
          <a:endParaRPr lang="ru-RU" sz="1200" b="1" dirty="0">
            <a:solidFill>
              <a:schemeClr val="accent2">
                <a:lumMod val="5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0.48712</cdr:x>
      <cdr:y>0.54896</cdr:y>
    </cdr:from>
    <cdr:to>
      <cdr:x>0.72999</cdr:x>
      <cdr:y>0.66615</cdr:y>
    </cdr:to>
    <cdr:sp macro="" textlink="">
      <cdr:nvSpPr>
        <cdr:cNvPr id="46" name="Блок-схема: альтернативный процесс 45"/>
        <cdr:cNvSpPr/>
      </cdr:nvSpPr>
      <cdr:spPr bwMode="auto">
        <a:xfrm xmlns:a="http://schemas.openxmlformats.org/drawingml/2006/main">
          <a:off x="4401865" y="2806597"/>
          <a:ext cx="2194693" cy="599142"/>
        </a:xfrm>
        <a:prstGeom xmlns:a="http://schemas.openxmlformats.org/drawingml/2006/main" prst="flowChartAlternateProcess">
          <a:avLst/>
        </a:prstGeom>
        <a:solidFill xmlns:a="http://schemas.openxmlformats.org/drawingml/2006/main">
          <a:srgbClr val="00B050"/>
        </a:solidFill>
        <a:ln xmlns:a="http://schemas.openxmlformats.org/drawingml/2006/main">
          <a:solidFill>
            <a:srgbClr val="92D050"/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27000" h="127000"/>
          <a:bevelB w="127000" h="1270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fontAlgn="auto">
            <a:spcBef>
              <a:spcPts val="0"/>
            </a:spcBef>
            <a:spcAft>
              <a:spcPts val="0"/>
            </a:spcAft>
            <a:defRPr/>
          </a:pPr>
          <a:r>
            <a:rPr lang="ru-RU" sz="1200" b="1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4 центра дополнительного образования</a:t>
          </a:r>
          <a:endParaRPr lang="ru-RU" sz="1200" b="1" dirty="0">
            <a:solidFill>
              <a:schemeClr val="accent4">
                <a:lumMod val="5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0.80078</cdr:x>
      <cdr:y>0.54896</cdr:y>
    </cdr:from>
    <cdr:to>
      <cdr:x>1</cdr:x>
      <cdr:y>0.66164</cdr:y>
    </cdr:to>
    <cdr:sp macro="" textlink="">
      <cdr:nvSpPr>
        <cdr:cNvPr id="47" name="Блок-схема: альтернативный процесс 46"/>
        <cdr:cNvSpPr/>
      </cdr:nvSpPr>
      <cdr:spPr bwMode="auto">
        <a:xfrm xmlns:a="http://schemas.openxmlformats.org/drawingml/2006/main">
          <a:off x="7236245" y="2806597"/>
          <a:ext cx="1800251" cy="576064"/>
        </a:xfrm>
        <a:prstGeom xmlns:a="http://schemas.openxmlformats.org/drawingml/2006/main" prst="flowChartAlternateProcess">
          <a:avLst/>
        </a:prstGeom>
        <a:solidFill xmlns:a="http://schemas.openxmlformats.org/drawingml/2006/main">
          <a:srgbClr val="00B050"/>
        </a:solidFill>
        <a:ln xmlns:a="http://schemas.openxmlformats.org/drawingml/2006/main">
          <a:noFill/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27000" h="127000"/>
          <a:bevelB w="127000" h="1270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fontAlgn="auto">
            <a:spcBef>
              <a:spcPts val="0"/>
            </a:spcBef>
            <a:spcAft>
              <a:spcPts val="0"/>
            </a:spcAft>
            <a:defRPr/>
          </a:pPr>
          <a:r>
            <a:rPr lang="ru-RU" sz="1200" b="1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8 600 человек</a:t>
          </a:r>
          <a:endParaRPr lang="ru-RU" sz="1200" b="1" dirty="0">
            <a:solidFill>
              <a:schemeClr val="accent4">
                <a:lumMod val="5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0.74212</cdr:x>
      <cdr:y>0.59121</cdr:y>
    </cdr:from>
    <cdr:to>
      <cdr:x>0.79116</cdr:x>
      <cdr:y>0.60697</cdr:y>
    </cdr:to>
    <cdr:sp macro="" textlink="">
      <cdr:nvSpPr>
        <cdr:cNvPr id="48" name="Стрелка вправо 47"/>
        <cdr:cNvSpPr/>
      </cdr:nvSpPr>
      <cdr:spPr>
        <a:xfrm xmlns:a="http://schemas.openxmlformats.org/drawingml/2006/main">
          <a:off x="6706121" y="3022621"/>
          <a:ext cx="443150" cy="80574"/>
        </a:xfrm>
        <a:prstGeom xmlns:a="http://schemas.openxmlformats.org/drawingml/2006/main" prst="rightArrow">
          <a:avLst/>
        </a:prstGeom>
        <a:solidFill xmlns:a="http://schemas.openxmlformats.org/drawingml/2006/main">
          <a:srgbClr val="00B050"/>
        </a:solidFill>
        <a:ln xmlns:a="http://schemas.openxmlformats.org/drawingml/2006/main">
          <a:solidFill>
            <a:srgbClr val="92D05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dirty="0">
            <a:solidFill>
              <a:srgbClr val="00B0F0"/>
            </a:solidFill>
          </a:endParaRPr>
        </a:p>
      </cdr:txBody>
    </cdr:sp>
  </cdr:relSizeAnchor>
  <cdr:relSizeAnchor xmlns:cdr="http://schemas.openxmlformats.org/drawingml/2006/chartDrawing">
    <cdr:from>
      <cdr:x>0.48712</cdr:x>
      <cdr:y>0.70389</cdr:y>
    </cdr:from>
    <cdr:to>
      <cdr:x>0.73446</cdr:x>
      <cdr:y>0.79882</cdr:y>
    </cdr:to>
    <cdr:sp macro="" textlink="">
      <cdr:nvSpPr>
        <cdr:cNvPr id="50" name="Блок-схема: альтернативный процесс 49"/>
        <cdr:cNvSpPr/>
      </cdr:nvSpPr>
      <cdr:spPr bwMode="auto">
        <a:xfrm xmlns:a="http://schemas.openxmlformats.org/drawingml/2006/main">
          <a:off x="4401865" y="3598685"/>
          <a:ext cx="2235081" cy="485336"/>
        </a:xfrm>
        <a:prstGeom xmlns:a="http://schemas.openxmlformats.org/drawingml/2006/main" prst="flowChartAlternateProcess">
          <a:avLst/>
        </a:prstGeom>
        <a:solidFill xmlns:a="http://schemas.openxmlformats.org/drawingml/2006/main">
          <a:srgbClr val="92D050"/>
        </a:solidFill>
        <a:ln xmlns:a="http://schemas.openxmlformats.org/drawingml/2006/main">
          <a:solidFill>
            <a:srgbClr val="92D050"/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27000" h="127000"/>
          <a:bevelB w="127000" h="1270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fontAlgn="auto">
            <a:spcBef>
              <a:spcPts val="0"/>
            </a:spcBef>
            <a:spcAft>
              <a:spcPts val="0"/>
            </a:spcAft>
            <a:defRPr/>
          </a:pPr>
          <a:r>
            <a:rPr lang="ru-RU" sz="1200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Центр отдыха «Содружество»</a:t>
          </a:r>
          <a:endParaRPr lang="ru-RU" sz="1200" b="1" dirty="0">
            <a:solidFill>
              <a:schemeClr val="accent4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0.74212</cdr:x>
      <cdr:y>0.73206</cdr:y>
    </cdr:from>
    <cdr:to>
      <cdr:x>0.79116</cdr:x>
      <cdr:y>0.74782</cdr:y>
    </cdr:to>
    <cdr:sp macro="" textlink="">
      <cdr:nvSpPr>
        <cdr:cNvPr id="51" name="Стрелка вправо 50"/>
        <cdr:cNvSpPr/>
      </cdr:nvSpPr>
      <cdr:spPr>
        <a:xfrm xmlns:a="http://schemas.openxmlformats.org/drawingml/2006/main">
          <a:off x="6706121" y="3742701"/>
          <a:ext cx="443149" cy="80574"/>
        </a:xfrm>
        <a:prstGeom xmlns:a="http://schemas.openxmlformats.org/drawingml/2006/main" prst="rightArrow">
          <a:avLst/>
        </a:prstGeom>
        <a:solidFill xmlns:a="http://schemas.openxmlformats.org/drawingml/2006/main">
          <a:srgbClr val="92D050"/>
        </a:solidFill>
        <a:ln xmlns:a="http://schemas.openxmlformats.org/drawingml/2006/main">
          <a:solidFill>
            <a:srgbClr val="92D05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dirty="0">
            <a:solidFill>
              <a:srgbClr val="00B0F0"/>
            </a:solidFill>
          </a:endParaRPr>
        </a:p>
      </cdr:txBody>
    </cdr:sp>
  </cdr:relSizeAnchor>
  <cdr:relSizeAnchor xmlns:cdr="http://schemas.openxmlformats.org/drawingml/2006/chartDrawing">
    <cdr:from>
      <cdr:x>0.80173</cdr:x>
      <cdr:y>0.70389</cdr:y>
    </cdr:from>
    <cdr:to>
      <cdr:x>1</cdr:x>
      <cdr:y>0.80345</cdr:y>
    </cdr:to>
    <cdr:sp macro="" textlink="">
      <cdr:nvSpPr>
        <cdr:cNvPr id="52" name="Блок-схема: альтернативный процесс 51"/>
        <cdr:cNvSpPr/>
      </cdr:nvSpPr>
      <cdr:spPr bwMode="auto">
        <a:xfrm xmlns:a="http://schemas.openxmlformats.org/drawingml/2006/main">
          <a:off x="7244830" y="3598685"/>
          <a:ext cx="1791666" cy="508996"/>
        </a:xfrm>
        <a:prstGeom xmlns:a="http://schemas.openxmlformats.org/drawingml/2006/main" prst="flowChartAlternateProcess">
          <a:avLst/>
        </a:prstGeom>
        <a:solidFill xmlns:a="http://schemas.openxmlformats.org/drawingml/2006/main">
          <a:srgbClr val="92D050"/>
        </a:solidFill>
        <a:ln xmlns:a="http://schemas.openxmlformats.org/drawingml/2006/main">
          <a:solidFill>
            <a:srgbClr val="92D050"/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27000" h="127000"/>
          <a:bevelB w="127000" h="1270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fontAlgn="auto">
            <a:spcBef>
              <a:spcPts val="0"/>
            </a:spcBef>
            <a:spcAft>
              <a:spcPts val="0"/>
            </a:spcAft>
            <a:defRPr/>
          </a:pPr>
          <a:r>
            <a:rPr lang="ru-RU" sz="1200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2 535 человек</a:t>
          </a:r>
          <a:endParaRPr lang="ru-RU" sz="1200" b="1" dirty="0">
            <a:solidFill>
              <a:schemeClr val="accent4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0.48712</cdr:x>
      <cdr:y>0.83065</cdr:y>
    </cdr:from>
    <cdr:to>
      <cdr:x>0.73415</cdr:x>
      <cdr:y>0.93021</cdr:y>
    </cdr:to>
    <cdr:sp macro="" textlink="">
      <cdr:nvSpPr>
        <cdr:cNvPr id="53" name="Блок-схема: альтернативный процесс 52"/>
        <cdr:cNvSpPr/>
      </cdr:nvSpPr>
      <cdr:spPr bwMode="auto">
        <a:xfrm xmlns:a="http://schemas.openxmlformats.org/drawingml/2006/main">
          <a:off x="4401865" y="4246757"/>
          <a:ext cx="2232248" cy="508996"/>
        </a:xfrm>
        <a:prstGeom xmlns:a="http://schemas.openxmlformats.org/drawingml/2006/main" prst="flowChartAlternateProcess">
          <a:avLst/>
        </a:prstGeom>
        <a:solidFill xmlns:a="http://schemas.openxmlformats.org/drawingml/2006/main">
          <a:srgbClr val="92D050"/>
        </a:solidFill>
        <a:ln xmlns:a="http://schemas.openxmlformats.org/drawingml/2006/main">
          <a:solidFill>
            <a:srgbClr val="92D050"/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27000" h="127000"/>
          <a:bevelB w="127000" h="1270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fontAlgn="auto">
            <a:spcBef>
              <a:spcPts val="0"/>
            </a:spcBef>
            <a:spcAft>
              <a:spcPts val="0"/>
            </a:spcAft>
            <a:defRPr/>
          </a:pPr>
          <a:r>
            <a:rPr lang="ru-RU" sz="1200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Молодежный Центр «Максимум»</a:t>
          </a:r>
          <a:endParaRPr lang="ru-RU" sz="1200" b="1" dirty="0">
            <a:solidFill>
              <a:schemeClr val="accent4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0.74212</cdr:x>
      <cdr:y>0.85882</cdr:y>
    </cdr:from>
    <cdr:to>
      <cdr:x>0.79115</cdr:x>
      <cdr:y>0.87457</cdr:y>
    </cdr:to>
    <cdr:sp macro="" textlink="">
      <cdr:nvSpPr>
        <cdr:cNvPr id="54" name="Стрелка вправо 53"/>
        <cdr:cNvSpPr/>
      </cdr:nvSpPr>
      <cdr:spPr>
        <a:xfrm xmlns:a="http://schemas.openxmlformats.org/drawingml/2006/main">
          <a:off x="6706121" y="4390773"/>
          <a:ext cx="443060" cy="80523"/>
        </a:xfrm>
        <a:prstGeom xmlns:a="http://schemas.openxmlformats.org/drawingml/2006/main" prst="rightArrow">
          <a:avLst/>
        </a:prstGeom>
        <a:solidFill xmlns:a="http://schemas.openxmlformats.org/drawingml/2006/main">
          <a:srgbClr val="92D050"/>
        </a:solidFill>
        <a:ln xmlns:a="http://schemas.openxmlformats.org/drawingml/2006/main">
          <a:solidFill>
            <a:srgbClr val="92D05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dirty="0">
            <a:solidFill>
              <a:srgbClr val="00B0F0"/>
            </a:solidFill>
          </a:endParaRPr>
        </a:p>
      </cdr:txBody>
    </cdr:sp>
  </cdr:relSizeAnchor>
  <cdr:relSizeAnchor xmlns:cdr="http://schemas.openxmlformats.org/drawingml/2006/chartDrawing">
    <cdr:from>
      <cdr:x>0.80173</cdr:x>
      <cdr:y>0.83065</cdr:y>
    </cdr:from>
    <cdr:to>
      <cdr:x>1</cdr:x>
      <cdr:y>0.93021</cdr:y>
    </cdr:to>
    <cdr:sp macro="" textlink="">
      <cdr:nvSpPr>
        <cdr:cNvPr id="55" name="Блок-схема: альтернативный процесс 54"/>
        <cdr:cNvSpPr/>
      </cdr:nvSpPr>
      <cdr:spPr bwMode="auto">
        <a:xfrm xmlns:a="http://schemas.openxmlformats.org/drawingml/2006/main">
          <a:off x="7244830" y="4246757"/>
          <a:ext cx="1791666" cy="508996"/>
        </a:xfrm>
        <a:prstGeom xmlns:a="http://schemas.openxmlformats.org/drawingml/2006/main" prst="flowChartAlternateProcess">
          <a:avLst/>
        </a:prstGeom>
        <a:solidFill xmlns:a="http://schemas.openxmlformats.org/drawingml/2006/main">
          <a:srgbClr val="92D050"/>
        </a:solidFill>
        <a:ln xmlns:a="http://schemas.openxmlformats.org/drawingml/2006/main">
          <a:solidFill>
            <a:srgbClr val="92D050"/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27000" h="127000"/>
          <a:bevelB w="127000" h="1270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fontAlgn="auto">
            <a:spcBef>
              <a:spcPts val="0"/>
            </a:spcBef>
            <a:spcAft>
              <a:spcPts val="0"/>
            </a:spcAft>
            <a:defRPr/>
          </a:pPr>
          <a:r>
            <a:rPr lang="ru-RU" sz="1200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250 подростков</a:t>
          </a:r>
          <a:endParaRPr lang="ru-RU" sz="1200" b="1" dirty="0">
            <a:solidFill>
              <a:schemeClr val="accent4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1.10662E-7</cdr:x>
      <cdr:y>0.74044</cdr:y>
    </cdr:from>
    <cdr:to>
      <cdr:x>0.19517</cdr:x>
      <cdr:y>1</cdr:y>
    </cdr:to>
    <cdr:pic>
      <cdr:nvPicPr>
        <cdr:cNvPr id="25" name="Picture 3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BEBA8EAE-BF5A-486C-A8C5-ECC9F3942E4B}">
              <a14:imgProps xmlns:a14="http://schemas.microsoft.com/office/drawing/2010/main">
                <a14:imgLayer r:embed="rId2">
                  <a14:imgEffect>
                    <a14:backgroundRemoval t="0" b="100000" l="0" r="100000">
                      <a14:foregroundMark x1="72590" y1="42029" x2="77410" y2="12681"/>
                      <a14:foregroundMark x1="58735" y1="13406" x2="61446" y2="4710"/>
                      <a14:foregroundMark x1="57229" y1="2536" x2="90964" y2="27174"/>
                      <a14:foregroundMark x1="91566" y1="33333" x2="93976" y2="24275"/>
                      <a14:foregroundMark x1="68072" y1="29710" x2="42470" y2="17754"/>
                      <a14:foregroundMark x1="31928" y1="27174" x2="46084" y2="14855"/>
                      <a14:foregroundMark x1="78012" y1="87681" x2="75904" y2="80435"/>
                      <a14:foregroundMark x1="75602" y1="93841" x2="75602" y2="93841"/>
                      <a14:foregroundMark x1="66867" y1="24638" x2="69880" y2="18478"/>
                      <a14:foregroundMark x1="79217" y1="41667" x2="79217" y2="41667"/>
                      <a14:foregroundMark x1="68675" y1="53623" x2="68675" y2="53623"/>
                    </a14:backgroundRemoval>
                  </a14:imgEffect>
                </a14:imgLayer>
              </a14:imgProps>
            </a:ex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1" y="3785548"/>
          <a:ext cx="1763688" cy="132702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</a:extLst>
      </cdr:spPr>
    </cdr:pic>
  </cdr:relSizeAnchor>
  <cdr:relSizeAnchor xmlns:cdr="http://schemas.openxmlformats.org/drawingml/2006/chartDrawing">
    <cdr:from>
      <cdr:x>0.24806</cdr:x>
      <cdr:y>0.76023</cdr:y>
    </cdr:from>
    <cdr:to>
      <cdr:x>0.52696</cdr:x>
      <cdr:y>0.99967</cdr:y>
    </cdr:to>
    <cdr:pic>
      <cdr:nvPicPr>
        <cdr:cNvPr id="27" name="Picture 4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3">
          <a:extLst>
            <a:ext uri="{BEBA8EAE-BF5A-486C-A8C5-ECC9F3942E4B}">
              <a14:imgProps xmlns:a14="http://schemas.microsoft.com/office/drawing/2010/main">
                <a14:imgLayer r:embed="rId4">
                  <a14:imgEffect>
                    <a14:backgroundRemoval t="0" b="100000" l="0" r="100000">
                      <a14:foregroundMark x1="86161" y1="88446" x2="86161" y2="88446"/>
                      <a14:foregroundMark x1="80804" y1="91235" x2="80804" y2="91235"/>
                      <a14:foregroundMark x1="83705" y1="84462" x2="83705" y2="84462"/>
                      <a14:foregroundMark x1="95313" y1="38247" x2="89732" y2="25100"/>
                      <a14:foregroundMark x1="85714" y1="17928" x2="85714" y2="17928"/>
                      <a14:foregroundMark x1="70089" y1="12351" x2="70089" y2="12351"/>
                      <a14:foregroundMark x1="69643" y1="15936" x2="69643" y2="15936"/>
                      <a14:foregroundMark x1="72321" y1="16335" x2="72321" y2="16335"/>
                      <a14:foregroundMark x1="76339" y1="17530" x2="76339" y2="17530"/>
                      <a14:foregroundMark x1="80357" y1="19124" x2="80357" y2="19124"/>
                      <a14:foregroundMark x1="48661" y1="14741" x2="48661" y2="14741"/>
                      <a14:foregroundMark x1="50893" y1="16733" x2="50893" y2="16733"/>
                      <a14:foregroundMark x1="51786" y1="4382" x2="51786" y2="4382"/>
                      <a14:foregroundMark x1="48214" y1="9163" x2="48214" y2="9163"/>
                      <a14:foregroundMark x1="49107" y1="6773" x2="49107" y2="6773"/>
                      <a14:foregroundMark x1="45759" y1="4781" x2="45759" y2="4781"/>
                      <a14:foregroundMark x1="45089" y1="8367" x2="45089" y2="8367"/>
                      <a14:foregroundMark x1="95313" y1="70518" x2="95313" y2="70518"/>
                    </a14:backgroundRemoval>
                  </a14:imgEffect>
                </a14:imgLayer>
              </a14:imgProps>
            </a:ex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2241625" y="3886717"/>
          <a:ext cx="2520279" cy="122415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</a:extLst>
      </cdr:spPr>
    </cdr:pic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</cdr:x>
      <cdr:y>0.34783</cdr:y>
    </cdr:from>
    <cdr:to>
      <cdr:x>0.22472</cdr:x>
      <cdr:y>0.8092</cdr:y>
    </cdr:to>
    <cdr:pic>
      <cdr:nvPicPr>
        <cdr:cNvPr id="3" name="Рисунок 2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BEBA8EAE-BF5A-486C-A8C5-ECC9F3942E4B}">
              <a14:imgProps xmlns:a14="http://schemas.microsoft.com/office/drawing/2010/main">
                <a14:imgLayer r:embed="rId2">
                  <a14:imgEffect>
                    <a14:backgroundRemoval t="10000" b="90000" l="10000" r="90000"/>
                  </a14:imgEffect>
                </a14:imgLayer>
              </a14:imgProps>
            </a:ex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-107504" y="1728192"/>
          <a:ext cx="2001901" cy="2292379"/>
        </a:xfrm>
        <a:prstGeom xmlns:a="http://schemas.openxmlformats.org/drawingml/2006/main" prst="rect">
          <a:avLst/>
        </a:prstGeom>
      </cdr:spPr>
    </cdr:pic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0.16359</cdr:x>
      <cdr:y>0.28242</cdr:y>
    </cdr:from>
    <cdr:to>
      <cdr:x>0.29581</cdr:x>
      <cdr:y>0.36988</cdr:y>
    </cdr:to>
    <cdr:sp macro="" textlink="">
      <cdr:nvSpPr>
        <cdr:cNvPr id="29" name="Овал 28"/>
        <cdr:cNvSpPr/>
      </cdr:nvSpPr>
      <cdr:spPr>
        <a:xfrm xmlns:a="http://schemas.openxmlformats.org/drawingml/2006/main">
          <a:off x="1380649" y="1380439"/>
          <a:ext cx="1115959" cy="427521"/>
        </a:xfrm>
        <a:prstGeom xmlns:a="http://schemas.openxmlformats.org/drawingml/2006/main" prst="ellipse">
          <a:avLst/>
        </a:prstGeom>
        <a:solidFill xmlns:a="http://schemas.openxmlformats.org/drawingml/2006/main">
          <a:schemeClr val="tx2">
            <a:lumMod val="40000"/>
            <a:lumOff val="6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0.184</cdr:x>
      <cdr:y>0.29179</cdr:y>
    </cdr:from>
    <cdr:to>
      <cdr:x>0.30956</cdr:x>
      <cdr:y>0.38159</cdr:y>
    </cdr:to>
    <cdr:sp macro="" textlink="">
      <cdr:nvSpPr>
        <cdr:cNvPr id="30" name="TextBox 29"/>
        <cdr:cNvSpPr txBox="1"/>
      </cdr:nvSpPr>
      <cdr:spPr>
        <a:xfrm xmlns:a="http://schemas.openxmlformats.org/drawingml/2006/main">
          <a:off x="1552960" y="1426225"/>
          <a:ext cx="1059716" cy="43893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34,5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0.7684</cdr:x>
      <cdr:y>0.11239</cdr:y>
    </cdr:from>
    <cdr:to>
      <cdr:x>0.99328</cdr:x>
      <cdr:y>0.3057</cdr:y>
    </cdr:to>
    <cdr:sp macro="" textlink="">
      <cdr:nvSpPr>
        <cdr:cNvPr id="34" name="Блок-схема: альтернативный процесс 33"/>
        <cdr:cNvSpPr/>
      </cdr:nvSpPr>
      <cdr:spPr bwMode="auto">
        <a:xfrm xmlns:a="http://schemas.openxmlformats.org/drawingml/2006/main">
          <a:off x="6485262" y="549344"/>
          <a:ext cx="1897968" cy="944882"/>
        </a:xfrm>
        <a:prstGeom xmlns:a="http://schemas.openxmlformats.org/drawingml/2006/main" prst="flowChartAlternateProcess">
          <a:avLst/>
        </a:prstGeom>
        <a:solidFill xmlns:a="http://schemas.openxmlformats.org/drawingml/2006/main">
          <a:schemeClr val="accent2">
            <a:lumMod val="60000"/>
            <a:lumOff val="40000"/>
          </a:schemeClr>
        </a:solidFill>
        <a:ln xmlns:a="http://schemas.openxmlformats.org/drawingml/2006/main">
          <a:noFill/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27000" h="127000"/>
          <a:bevelB w="127000" h="1270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 fontAlgn="auto">
            <a:spcBef>
              <a:spcPts val="0"/>
            </a:spcBef>
            <a:spcAft>
              <a:spcPts val="0"/>
            </a:spcAft>
            <a:defRPr/>
          </a:pPr>
          <a:r>
            <a:rPr lang="ru-RU" sz="1000" b="1" dirty="0" smtClean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287 зрелищных мероприятий,</a:t>
          </a:r>
        </a:p>
        <a:p xmlns:a="http://schemas.openxmlformats.org/drawingml/2006/main">
          <a:pPr algn="l" fontAlgn="auto">
            <a:spcBef>
              <a:spcPts val="0"/>
            </a:spcBef>
            <a:spcAft>
              <a:spcPts val="0"/>
            </a:spcAft>
            <a:defRPr/>
          </a:pPr>
          <a:r>
            <a:rPr lang="ru-RU" sz="1000" b="1" dirty="0" smtClean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111,7 тыс. человек посетит.</a:t>
          </a:r>
        </a:p>
        <a:p xmlns:a="http://schemas.openxmlformats.org/drawingml/2006/main">
          <a:pPr algn="l" fontAlgn="auto">
            <a:spcBef>
              <a:spcPts val="0"/>
            </a:spcBef>
            <a:spcAft>
              <a:spcPts val="0"/>
            </a:spcAft>
            <a:defRPr/>
          </a:pPr>
          <a:r>
            <a:rPr lang="ru-RU" sz="1000" b="1" dirty="0" smtClean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39  клубных формирований</a:t>
          </a:r>
          <a:endParaRPr lang="ru-RU" sz="1000" b="1" dirty="0">
            <a:solidFill>
              <a:schemeClr val="accent5">
                <a:lumMod val="5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0.47402</cdr:x>
      <cdr:y>0.12047</cdr:y>
    </cdr:from>
    <cdr:to>
      <cdr:x>0.7034</cdr:x>
      <cdr:y>0.30379</cdr:y>
    </cdr:to>
    <cdr:sp macro="" textlink="">
      <cdr:nvSpPr>
        <cdr:cNvPr id="35" name="Блок-схема: альтернативный процесс 34"/>
        <cdr:cNvSpPr/>
      </cdr:nvSpPr>
      <cdr:spPr bwMode="auto">
        <a:xfrm xmlns:a="http://schemas.openxmlformats.org/drawingml/2006/main">
          <a:off x="4175215" y="615124"/>
          <a:ext cx="2020401" cy="936104"/>
        </a:xfrm>
        <a:prstGeom xmlns:a="http://schemas.openxmlformats.org/drawingml/2006/main" prst="flowChartAlternateProcess">
          <a:avLst/>
        </a:prstGeom>
        <a:solidFill xmlns:a="http://schemas.openxmlformats.org/drawingml/2006/main">
          <a:schemeClr val="accent2">
            <a:lumMod val="60000"/>
            <a:lumOff val="40000"/>
          </a:schemeClr>
        </a:solidFill>
        <a:ln xmlns:a="http://schemas.openxmlformats.org/drawingml/2006/main">
          <a:solidFill>
            <a:schemeClr val="accent2">
              <a:lumMod val="60000"/>
              <a:lumOff val="40000"/>
            </a:schemeClr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27000" h="127000"/>
          <a:bevelB w="127000" h="1270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fontAlgn="auto">
            <a:spcBef>
              <a:spcPts val="0"/>
            </a:spcBef>
            <a:spcAft>
              <a:spcPts val="0"/>
            </a:spcAft>
            <a:defRPr/>
          </a:pPr>
          <a:r>
            <a:rPr lang="ru-RU" sz="1200" b="1" dirty="0" smtClean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4 Дворца культуры, ОКЦ </a:t>
          </a:r>
          <a:endParaRPr lang="ru-RU" sz="1200" b="1" dirty="0">
            <a:solidFill>
              <a:schemeClr val="accent5">
                <a:lumMod val="5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0.71232</cdr:x>
      <cdr:y>0.40234</cdr:y>
    </cdr:from>
    <cdr:to>
      <cdr:x>0.76136</cdr:x>
      <cdr:y>0.41809</cdr:y>
    </cdr:to>
    <cdr:sp macro="" textlink="">
      <cdr:nvSpPr>
        <cdr:cNvPr id="36" name="Стрелка вправо 35"/>
        <cdr:cNvSpPr/>
      </cdr:nvSpPr>
      <cdr:spPr>
        <a:xfrm xmlns:a="http://schemas.openxmlformats.org/drawingml/2006/main">
          <a:off x="6274203" y="1966606"/>
          <a:ext cx="431949" cy="76985"/>
        </a:xfrm>
        <a:prstGeom xmlns:a="http://schemas.openxmlformats.org/drawingml/2006/main" prst="rightArrow">
          <a:avLst/>
        </a:prstGeom>
        <a:solidFill xmlns:a="http://schemas.openxmlformats.org/drawingml/2006/main">
          <a:srgbClr val="00B0F0"/>
        </a:solidFill>
        <a:ln xmlns:a="http://schemas.openxmlformats.org/drawingml/2006/main">
          <a:solidFill>
            <a:srgbClr val="00B0F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dirty="0">
            <a:solidFill>
              <a:srgbClr val="00B0F0"/>
            </a:solidFill>
          </a:endParaRPr>
        </a:p>
      </cdr:txBody>
    </cdr:sp>
  </cdr:relSizeAnchor>
  <cdr:relSizeAnchor xmlns:cdr="http://schemas.openxmlformats.org/drawingml/2006/chartDrawing">
    <cdr:from>
      <cdr:x>0.70997</cdr:x>
      <cdr:y>0.20399</cdr:y>
    </cdr:from>
    <cdr:to>
      <cdr:x>0.75901</cdr:x>
      <cdr:y>0.21974</cdr:y>
    </cdr:to>
    <cdr:sp macro="" textlink="">
      <cdr:nvSpPr>
        <cdr:cNvPr id="37" name="Стрелка вправо 36"/>
        <cdr:cNvSpPr/>
      </cdr:nvSpPr>
      <cdr:spPr>
        <a:xfrm xmlns:a="http://schemas.openxmlformats.org/drawingml/2006/main">
          <a:off x="5992113" y="997078"/>
          <a:ext cx="413893" cy="76985"/>
        </a:xfrm>
        <a:prstGeom xmlns:a="http://schemas.openxmlformats.org/drawingml/2006/main" prst="rightArrow">
          <a:avLst/>
        </a:prstGeom>
        <a:solidFill xmlns:a="http://schemas.openxmlformats.org/drawingml/2006/main">
          <a:schemeClr val="accent2">
            <a:lumMod val="60000"/>
            <a:lumOff val="40000"/>
          </a:schemeClr>
        </a:solidFill>
        <a:ln xmlns:a="http://schemas.openxmlformats.org/drawingml/2006/main">
          <a:solidFill>
            <a:schemeClr val="accent2">
              <a:lumMod val="60000"/>
              <a:lumOff val="4000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dirty="0">
            <a:solidFill>
              <a:srgbClr val="00B0F0"/>
            </a:solidFill>
          </a:endParaRPr>
        </a:p>
      </cdr:txBody>
    </cdr:sp>
  </cdr:relSizeAnchor>
  <cdr:relSizeAnchor xmlns:cdr="http://schemas.openxmlformats.org/drawingml/2006/chartDrawing">
    <cdr:from>
      <cdr:x>0.4755</cdr:x>
      <cdr:y>0.3602</cdr:y>
    </cdr:from>
    <cdr:to>
      <cdr:x>0.7052</cdr:x>
      <cdr:y>0.4731</cdr:y>
    </cdr:to>
    <cdr:sp macro="" textlink="">
      <cdr:nvSpPr>
        <cdr:cNvPr id="38" name="Блок-схема: альтернативный процесс 37"/>
        <cdr:cNvSpPr/>
      </cdr:nvSpPr>
      <cdr:spPr bwMode="auto">
        <a:xfrm xmlns:a="http://schemas.openxmlformats.org/drawingml/2006/main">
          <a:off x="4188287" y="1839259"/>
          <a:ext cx="2023220" cy="576489"/>
        </a:xfrm>
        <a:prstGeom xmlns:a="http://schemas.openxmlformats.org/drawingml/2006/main" prst="flowChartAlternateProcess">
          <a:avLst/>
        </a:prstGeom>
        <a:solidFill xmlns:a="http://schemas.openxmlformats.org/drawingml/2006/main">
          <a:srgbClr val="00B0F0"/>
        </a:solidFill>
        <a:ln xmlns:a="http://schemas.openxmlformats.org/drawingml/2006/main">
          <a:solidFill>
            <a:srgbClr val="00B0F0"/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27000" h="127000"/>
          <a:bevelB w="127000" h="1270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fontAlgn="auto">
            <a:spcBef>
              <a:spcPts val="0"/>
            </a:spcBef>
            <a:spcAft>
              <a:spcPts val="0"/>
            </a:spcAft>
            <a:defRPr/>
          </a:pPr>
          <a:r>
            <a:rPr lang="ru-RU" sz="12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ЦБС(в составе 10 филиалов библиотек</a:t>
          </a:r>
          <a:r>
            <a:rPr lang="ru-RU" sz="12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endParaRPr lang="ru-RU" sz="12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0.47687</cdr:x>
      <cdr:y>0.83967</cdr:y>
    </cdr:from>
    <cdr:to>
      <cdr:x>0.71227</cdr:x>
      <cdr:y>0.98069</cdr:y>
    </cdr:to>
    <cdr:sp macro="" textlink="">
      <cdr:nvSpPr>
        <cdr:cNvPr id="39" name="Блок-схема: альтернативный процесс 38"/>
        <cdr:cNvSpPr/>
      </cdr:nvSpPr>
      <cdr:spPr bwMode="auto">
        <a:xfrm xmlns:a="http://schemas.openxmlformats.org/drawingml/2006/main">
          <a:off x="4332304" y="4287531"/>
          <a:ext cx="2138569" cy="720080"/>
        </a:xfrm>
        <a:prstGeom xmlns:a="http://schemas.openxmlformats.org/drawingml/2006/main" prst="flowChartAlternateProcess">
          <a:avLst/>
        </a:prstGeom>
        <a:solidFill xmlns:a="http://schemas.openxmlformats.org/drawingml/2006/main">
          <a:schemeClr val="bg2">
            <a:lumMod val="75000"/>
          </a:schemeClr>
        </a:solidFill>
        <a:ln xmlns:a="http://schemas.openxmlformats.org/drawingml/2006/main">
          <a:solidFill>
            <a:schemeClr val="bg2">
              <a:lumMod val="75000"/>
            </a:schemeClr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27000" h="127000"/>
          <a:bevelB w="127000" h="1270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fontAlgn="auto">
            <a:spcBef>
              <a:spcPts val="0"/>
            </a:spcBef>
            <a:spcAft>
              <a:spcPts val="0"/>
            </a:spcAft>
            <a:defRPr/>
          </a:pPr>
          <a:r>
            <a:rPr lang="ru-RU" sz="1200" b="1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Театр драмы, театр кукол, духовой оркестр</a:t>
          </a:r>
          <a:endParaRPr lang="ru-RU" sz="1200" b="1" dirty="0">
            <a:solidFill>
              <a:schemeClr val="accent5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0.72258</cdr:x>
      <cdr:y>0.89608</cdr:y>
    </cdr:from>
    <cdr:to>
      <cdr:x>0.77162</cdr:x>
      <cdr:y>0.91184</cdr:y>
    </cdr:to>
    <cdr:sp macro="" textlink="">
      <cdr:nvSpPr>
        <cdr:cNvPr id="40" name="Стрелка вправо 39"/>
        <cdr:cNvSpPr/>
      </cdr:nvSpPr>
      <cdr:spPr>
        <a:xfrm xmlns:a="http://schemas.openxmlformats.org/drawingml/2006/main">
          <a:off x="6564552" y="4575563"/>
          <a:ext cx="445520" cy="80473"/>
        </a:xfrm>
        <a:prstGeom xmlns:a="http://schemas.openxmlformats.org/drawingml/2006/main" prst="rightArrow">
          <a:avLst/>
        </a:prstGeom>
        <a:solidFill xmlns:a="http://schemas.openxmlformats.org/drawingml/2006/main">
          <a:schemeClr val="bg2">
            <a:lumMod val="75000"/>
          </a:schemeClr>
        </a:solidFill>
        <a:ln xmlns:a="http://schemas.openxmlformats.org/drawingml/2006/main">
          <a:solidFill>
            <a:schemeClr val="bg2">
              <a:lumMod val="7500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dirty="0">
            <a:solidFill>
              <a:srgbClr val="00B0F0"/>
            </a:solidFill>
          </a:endParaRPr>
        </a:p>
      </cdr:txBody>
    </cdr:sp>
  </cdr:relSizeAnchor>
  <cdr:relSizeAnchor xmlns:cdr="http://schemas.openxmlformats.org/drawingml/2006/chartDrawing">
    <cdr:from>
      <cdr:x>0.7678</cdr:x>
      <cdr:y>0.35128</cdr:y>
    </cdr:from>
    <cdr:to>
      <cdr:x>0.9947</cdr:x>
      <cdr:y>0.47356</cdr:y>
    </cdr:to>
    <cdr:sp macro="" textlink="">
      <cdr:nvSpPr>
        <cdr:cNvPr id="41" name="Блок-схема: альтернативный процесс 40"/>
        <cdr:cNvSpPr/>
      </cdr:nvSpPr>
      <cdr:spPr bwMode="auto">
        <a:xfrm xmlns:a="http://schemas.openxmlformats.org/drawingml/2006/main">
          <a:off x="6762885" y="1717050"/>
          <a:ext cx="1998560" cy="597694"/>
        </a:xfrm>
        <a:prstGeom xmlns:a="http://schemas.openxmlformats.org/drawingml/2006/main" prst="flowChartAlternateProcess">
          <a:avLst/>
        </a:prstGeom>
        <a:solidFill xmlns:a="http://schemas.openxmlformats.org/drawingml/2006/main">
          <a:srgbClr val="00B0F0"/>
        </a:solidFill>
        <a:ln xmlns:a="http://schemas.openxmlformats.org/drawingml/2006/main">
          <a:noFill/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27000" h="127000"/>
          <a:bevelB w="127000" h="1270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 fontAlgn="auto">
            <a:spcBef>
              <a:spcPts val="0"/>
            </a:spcBef>
            <a:spcAft>
              <a:spcPts val="0"/>
            </a:spcAft>
            <a:defRPr/>
          </a:pPr>
          <a:r>
            <a:rPr lang="ru-RU" sz="12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60</a:t>
          </a:r>
          <a:r>
            <a:rPr lang="ru-RU" sz="105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тыс. зарегистрированных пользователей</a:t>
          </a:r>
          <a:endParaRPr lang="ru-RU" sz="105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0.78595</cdr:x>
      <cdr:y>0.82557</cdr:y>
    </cdr:from>
    <cdr:to>
      <cdr:x>1</cdr:x>
      <cdr:y>0.98298</cdr:y>
    </cdr:to>
    <cdr:sp macro="" textlink="">
      <cdr:nvSpPr>
        <cdr:cNvPr id="42" name="Блок-схема: альтернативный процесс 41"/>
        <cdr:cNvSpPr/>
      </cdr:nvSpPr>
      <cdr:spPr bwMode="auto">
        <a:xfrm xmlns:a="http://schemas.openxmlformats.org/drawingml/2006/main">
          <a:off x="7140222" y="4215523"/>
          <a:ext cx="1944609" cy="803766"/>
        </a:xfrm>
        <a:prstGeom xmlns:a="http://schemas.openxmlformats.org/drawingml/2006/main" prst="flowChartAlternateProcess">
          <a:avLst/>
        </a:prstGeom>
        <a:solidFill xmlns:a="http://schemas.openxmlformats.org/drawingml/2006/main">
          <a:schemeClr val="bg2">
            <a:lumMod val="75000"/>
          </a:schemeClr>
        </a:solidFill>
        <a:ln xmlns:a="http://schemas.openxmlformats.org/drawingml/2006/main">
          <a:noFill/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27000" h="127000"/>
          <a:bevelB w="127000" h="1270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 fontAlgn="auto">
            <a:spcBef>
              <a:spcPts val="0"/>
            </a:spcBef>
            <a:spcAft>
              <a:spcPts val="0"/>
            </a:spcAft>
            <a:defRPr/>
          </a:pPr>
          <a:r>
            <a:rPr lang="ru-RU" b="1" dirty="0" smtClean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654 спектакля – 55,1 тыс. посетителей;  </a:t>
          </a:r>
        </a:p>
        <a:p xmlns:a="http://schemas.openxmlformats.org/drawingml/2006/main">
          <a:pPr algn="l" fontAlgn="auto">
            <a:spcBef>
              <a:spcPts val="0"/>
            </a:spcBef>
            <a:spcAft>
              <a:spcPts val="0"/>
            </a:spcAft>
            <a:defRPr/>
          </a:pPr>
          <a:r>
            <a:rPr lang="ru-RU" b="1" dirty="0" smtClean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73 концерта – 19,0 тыс.</a:t>
          </a:r>
        </a:p>
        <a:p xmlns:a="http://schemas.openxmlformats.org/drawingml/2006/main">
          <a:pPr algn="l" fontAlgn="auto">
            <a:spcBef>
              <a:spcPts val="0"/>
            </a:spcBef>
            <a:spcAft>
              <a:spcPts val="0"/>
            </a:spcAft>
            <a:defRPr/>
          </a:pPr>
          <a:r>
            <a:rPr lang="ru-RU" b="1" dirty="0" smtClean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посетителей.</a:t>
          </a:r>
        </a:p>
      </cdr:txBody>
    </cdr:sp>
  </cdr:relSizeAnchor>
  <cdr:relSizeAnchor xmlns:cdr="http://schemas.openxmlformats.org/drawingml/2006/chartDrawing">
    <cdr:from>
      <cdr:x>0.6671</cdr:x>
      <cdr:y>0.41661</cdr:y>
    </cdr:from>
    <cdr:to>
      <cdr:x>0.90847</cdr:x>
      <cdr:y>0.88198</cdr:y>
    </cdr:to>
    <cdr:pic>
      <cdr:nvPicPr>
        <cdr:cNvPr id="14" name="Picture 8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 cstate="print">
          <a:extLst>
            <a:ext uri="{BEBA8EAE-BF5A-486C-A8C5-ECC9F3942E4B}">
              <a14:imgProps xmlns:a14="http://schemas.microsoft.com/office/drawing/2010/main">
                <a14:imgLayer r:embed="rId2">
                  <a14:imgEffect>
                    <a14:backgroundRemoval t="0" b="99457" l="726" r="100000"/>
                  </a14:imgEffect>
                </a14:imgLayer>
              </a14:imgProps>
            </a:ex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6060496" y="2127291"/>
          <a:ext cx="2192811" cy="237626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</a:extLst>
      </cdr:spPr>
    </cdr:pic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0.39117</cdr:x>
      <cdr:y>0.37616</cdr:y>
    </cdr:from>
    <cdr:to>
      <cdr:x>0.55564</cdr:x>
      <cdr:y>0.49048</cdr:y>
    </cdr:to>
    <cdr:sp macro="" textlink="">
      <cdr:nvSpPr>
        <cdr:cNvPr id="2" name="Овал 1"/>
        <cdr:cNvSpPr/>
      </cdr:nvSpPr>
      <cdr:spPr>
        <a:xfrm xmlns:a="http://schemas.openxmlformats.org/drawingml/2006/main">
          <a:off x="3045902" y="1838661"/>
          <a:ext cx="1280676" cy="558786"/>
        </a:xfrm>
        <a:prstGeom xmlns:a="http://schemas.openxmlformats.org/drawingml/2006/main" prst="ellipse">
          <a:avLst/>
        </a:prstGeom>
        <a:solidFill xmlns:a="http://schemas.openxmlformats.org/drawingml/2006/main">
          <a:schemeClr val="tx2">
            <a:lumMod val="40000"/>
            <a:lumOff val="6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503,6</a:t>
          </a:r>
          <a:endParaRPr lang="ru-RU" sz="2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07F061-B89D-4EBD-A9C8-CDAE0F3A78E4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BB00E-3345-483C-BC04-9C45E7D615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820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C51236-060E-409F-BE65-6236196B6847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92919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C51236-060E-409F-BE65-6236196B6847}" type="slidenum">
              <a:rPr lang="ru-RU" smtClean="0"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21069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BB00E-3345-483C-BC04-9C45E7D6156B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1719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BB00E-3345-483C-BC04-9C45E7D6156B}" type="slidenum">
              <a:rPr lang="ru-RU" smtClean="0"/>
              <a:pPr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15022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C51236-060E-409F-BE65-6236196B6847}" type="slidenum">
              <a:rPr lang="ru-RU" smtClean="0">
                <a:solidFill>
                  <a:prstClr val="black"/>
                </a:solidFill>
              </a:rPr>
              <a:pPr/>
              <a:t>46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907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F95BFE-219D-49AD-B944-0F5ABFDC3A1F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57A934-CD99-45EC-9AE3-658717BB40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F95BFE-219D-49AD-B944-0F5ABFDC3A1F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57A934-CD99-45EC-9AE3-658717BB4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F95BFE-219D-49AD-B944-0F5ABFDC3A1F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57A934-CD99-45EC-9AE3-658717BB4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FCBE8-9D20-47AE-A15D-12B37BED8E0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2AFED-B36B-4B5D-A0A3-3AD7F615FD5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3463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88246-CBAD-4860-A38A-0C9DDB42398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41106-203E-42DB-9D48-386E346F9D7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505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0C159-F2DC-45F1-9441-6796C0D1E80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80E88-0E9B-4E6B-B289-B4B38A87E79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8433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0C8D5-4100-4C05-9AFE-EB023D7A4C7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B0D2F-D0A2-4F3B-9F17-17037FF0CCC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1370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8E280-ECCA-4ADF-A74E-68085E0866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53167-0E3A-4129-9549-B405AAF3AC3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3118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693C-8D5E-4755-A06B-4D33A099443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117FF-94A1-4555-BD65-F5159FD32E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9461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2DA2F-8428-493F-9A60-24ED97080AA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8B3BE-4FEF-4267-9334-304B37D4561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2195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0B565-452A-418D-97F6-23751502DB3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82655-A4B1-4037-B6AF-DF2F828064F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253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F95BFE-219D-49AD-B944-0F5ABFDC3A1F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57A934-CD99-45EC-9AE3-658717BB4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F25E7-00E8-4B8F-A705-F7E4CE13F99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A55F9-0A85-4F65-B03C-2B5CC12F3D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972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5DDDD-D5E8-4972-87E7-762E4A5D236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43431-C70A-4C51-A272-8E758DDD14B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0296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33673-8F35-4B96-9439-52424F831AE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6FDFA-137C-4674-B67A-B69E093EA6A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5594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13787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3628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3484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8310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822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6927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653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F95BFE-219D-49AD-B944-0F5ABFDC3A1F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57A934-CD99-45EC-9AE3-658717BB40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9109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34317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0393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2989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84232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5E7CA-C3D5-4A9B-8E98-F1392401476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958E-43D4-4046-9AB6-35EE14B08E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1282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5E7CA-C3D5-4A9B-8E98-F1392401476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958E-43D4-4046-9AB6-35EE14B08E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30883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5E7CA-C3D5-4A9B-8E98-F1392401476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958E-43D4-4046-9AB6-35EE14B08E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85955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5E7CA-C3D5-4A9B-8E98-F1392401476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958E-43D4-4046-9AB6-35EE14B08E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8104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5E7CA-C3D5-4A9B-8E98-F1392401476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958E-43D4-4046-9AB6-35EE14B08E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283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F95BFE-219D-49AD-B944-0F5ABFDC3A1F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57A934-CD99-45EC-9AE3-658717BB4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5E7CA-C3D5-4A9B-8E98-F1392401476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958E-43D4-4046-9AB6-35EE14B08E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99855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5E7CA-C3D5-4A9B-8E98-F1392401476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958E-43D4-4046-9AB6-35EE14B08E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36780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5E7CA-C3D5-4A9B-8E98-F1392401476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958E-43D4-4046-9AB6-35EE14B08E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11313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5E7CA-C3D5-4A9B-8E98-F1392401476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958E-43D4-4046-9AB6-35EE14B08E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25476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5E7CA-C3D5-4A9B-8E98-F1392401476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958E-43D4-4046-9AB6-35EE14B08E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81405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5E7CA-C3D5-4A9B-8E98-F1392401476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958E-43D4-4046-9AB6-35EE14B08E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65515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FF4E8-214C-40BB-920D-7C92422DC2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676F0-257C-42C7-B5BE-57BBE3749D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54309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FF4E8-214C-40BB-920D-7C92422DC2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676F0-257C-42C7-B5BE-57BBE3749D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94452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FF4E8-214C-40BB-920D-7C92422DC2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676F0-257C-42C7-B5BE-57BBE3749D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96946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FF4E8-214C-40BB-920D-7C92422DC2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676F0-257C-42C7-B5BE-57BBE3749D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891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F95BFE-219D-49AD-B944-0F5ABFDC3A1F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57A934-CD99-45EC-9AE3-658717BB4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FF4E8-214C-40BB-920D-7C92422DC2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676F0-257C-42C7-B5BE-57BBE3749D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27608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FF4E8-214C-40BB-920D-7C92422DC2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676F0-257C-42C7-B5BE-57BBE3749D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35007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FF4E8-214C-40BB-920D-7C92422DC2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676F0-257C-42C7-B5BE-57BBE3749D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61128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FF4E8-214C-40BB-920D-7C92422DC2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676F0-257C-42C7-B5BE-57BBE3749D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75309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FF4E8-214C-40BB-920D-7C92422DC2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676F0-257C-42C7-B5BE-57BBE3749D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7725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FF4E8-214C-40BB-920D-7C92422DC2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676F0-257C-42C7-B5BE-57BBE3749D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95690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FF4E8-214C-40BB-920D-7C92422DC2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676F0-257C-42C7-B5BE-57BBE3749D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243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F95BFE-219D-49AD-B944-0F5ABFDC3A1F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57A934-CD99-45EC-9AE3-658717BB4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F95BFE-219D-49AD-B944-0F5ABFDC3A1F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57A934-CD99-45EC-9AE3-658717BB40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F95BFE-219D-49AD-B944-0F5ABFDC3A1F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57A934-CD99-45EC-9AE3-658717BB4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F95BFE-219D-49AD-B944-0F5ABFDC3A1F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57A934-CD99-45EC-9AE3-658717BB40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85F95BFE-219D-49AD-B944-0F5ABFDC3A1F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957A934-CD99-45EC-9AE3-658717BB40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7B9CE13-6191-4658-BE68-2F5AB22404C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739C26B-5B67-4909-98B0-A3610ABB9E0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35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138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</p:sldLayoutIdLst>
  <p:txStyles>
    <p:titleStyle/>
    <p:bodyStyle/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223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5" r:id="rId1"/>
    <p:sldLayoutId id="2147483976" r:id="rId2"/>
    <p:sldLayoutId id="2147483977" r:id="rId3"/>
    <p:sldLayoutId id="2147483978" r:id="rId4"/>
    <p:sldLayoutId id="2147483979" r:id="rId5"/>
    <p:sldLayoutId id="2147483980" r:id="rId6"/>
    <p:sldLayoutId id="2147483981" r:id="rId7"/>
    <p:sldLayoutId id="2147483982" r:id="rId8"/>
    <p:sldLayoutId id="2147483983" r:id="rId9"/>
    <p:sldLayoutId id="2147483984" r:id="rId10"/>
    <p:sldLayoutId id="214748398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45E7CA-C3D5-4A9B-8E98-F1392401476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8958E-43D4-4046-9AB6-35EE14B08E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114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7" r:id="rId1"/>
    <p:sldLayoutId id="2147483988" r:id="rId2"/>
    <p:sldLayoutId id="2147483989" r:id="rId3"/>
    <p:sldLayoutId id="2147483990" r:id="rId4"/>
    <p:sldLayoutId id="2147483991" r:id="rId5"/>
    <p:sldLayoutId id="2147483992" r:id="rId6"/>
    <p:sldLayoutId id="2147483993" r:id="rId7"/>
    <p:sldLayoutId id="2147483994" r:id="rId8"/>
    <p:sldLayoutId id="2147483995" r:id="rId9"/>
    <p:sldLayoutId id="2147483996" r:id="rId10"/>
    <p:sldLayoutId id="214748399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FF4E8-214C-40BB-920D-7C92422DC2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676F0-257C-42C7-B5BE-57BBE3749D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597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9" r:id="rId1"/>
    <p:sldLayoutId id="2147484000" r:id="rId2"/>
    <p:sldLayoutId id="2147484001" r:id="rId3"/>
    <p:sldLayoutId id="2147484002" r:id="rId4"/>
    <p:sldLayoutId id="2147484003" r:id="rId5"/>
    <p:sldLayoutId id="2147484004" r:id="rId6"/>
    <p:sldLayoutId id="2147484005" r:id="rId7"/>
    <p:sldLayoutId id="2147484006" r:id="rId8"/>
    <p:sldLayoutId id="2147484007" r:id="rId9"/>
    <p:sldLayoutId id="2147484008" r:id="rId10"/>
    <p:sldLayoutId id="21474840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diagramLayout" Target="../diagrams/layout2.xml"/><Relationship Id="rId7" Type="http://schemas.openxmlformats.org/officeDocument/2006/relationships/image" Target="../media/image9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10" Type="http://schemas.microsoft.com/office/2007/relationships/hdphoto" Target="../media/hdphoto4.wdp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diagramData" Target="../diagrams/data5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17" Type="http://schemas.microsoft.com/office/2007/relationships/diagramDrawing" Target="../diagrams/drawing5.xml"/><Relationship Id="rId2" Type="http://schemas.openxmlformats.org/officeDocument/2006/relationships/image" Target="../media/image11.png"/><Relationship Id="rId16" Type="http://schemas.openxmlformats.org/officeDocument/2006/relationships/diagramColors" Target="../diagrams/colors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Relationship Id="rId14" Type="http://schemas.openxmlformats.org/officeDocument/2006/relationships/diagramLayout" Target="../diagrams/layout5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png"/><Relationship Id="rId7" Type="http://schemas.microsoft.com/office/2007/relationships/hdphoto" Target="../media/hdphoto6.wdp"/><Relationship Id="rId12" Type="http://schemas.microsoft.com/office/2007/relationships/hdphoto" Target="../media/hdphoto7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23.png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openxmlformats.org/officeDocument/2006/relationships/image" Target="../media/image17.png"/><Relationship Id="rId9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microsoft.com/office/2007/relationships/hdphoto" Target="../media/hdphoto8.wdp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17" Type="http://schemas.openxmlformats.org/officeDocument/2006/relationships/image" Target="../media/image38.jpeg"/><Relationship Id="rId2" Type="http://schemas.openxmlformats.org/officeDocument/2006/relationships/chart" Target="../charts/chart6.xml"/><Relationship Id="rId16" Type="http://schemas.microsoft.com/office/2007/relationships/hdphoto" Target="../media/hdphoto9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diagramLayout" Target="../diagrams/layout6.xml"/><Relationship Id="rId7" Type="http://schemas.openxmlformats.org/officeDocument/2006/relationships/image" Target="../media/image40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10" Type="http://schemas.microsoft.com/office/2007/relationships/hdphoto" Target="../media/hdphoto12.wdp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13" Type="http://schemas.microsoft.com/office/2007/relationships/hdphoto" Target="../media/hdphoto13.wdp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12" Type="http://schemas.openxmlformats.org/officeDocument/2006/relationships/image" Target="../media/image42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50.png"/><Relationship Id="rId4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2.xml"/><Relationship Id="rId5" Type="http://schemas.microsoft.com/office/2007/relationships/hdphoto" Target="../media/hdphoto16.wdp"/><Relationship Id="rId4" Type="http://schemas.openxmlformats.org/officeDocument/2006/relationships/image" Target="../media/image5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52.xml"/><Relationship Id="rId5" Type="http://schemas.microsoft.com/office/2007/relationships/hdphoto" Target="../media/hdphoto17.wdp"/><Relationship Id="rId4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1.wdp"/><Relationship Id="rId5" Type="http://schemas.openxmlformats.org/officeDocument/2006/relationships/image" Target="../media/image63.png"/><Relationship Id="rId4" Type="http://schemas.openxmlformats.org/officeDocument/2006/relationships/chart" Target="../charts/chart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2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1.wdp"/><Relationship Id="rId4" Type="http://schemas.openxmlformats.org/officeDocument/2006/relationships/image" Target="../media/image6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5.wdp"/></Relationships>
</file>

<file path=ppt/slides/_rels/slide43.xml.rels><?xml version="1.0" encoding="UTF-8" standalone="yes"?>
<Relationships xmlns="http://schemas.openxmlformats.org/package/2006/relationships"><Relationship Id="rId8" Type="http://schemas.microsoft.com/office/2007/relationships/hdphoto" Target="../media/hdphoto26.wdp"/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27.wdp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8.xml"/><Relationship Id="rId4" Type="http://schemas.microsoft.com/office/2007/relationships/hdphoto" Target="../media/hdphoto28.wdp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16.xml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hdphoto" Target="../media/hdphoto29.wdp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3.xml"/><Relationship Id="rId5" Type="http://schemas.microsoft.com/office/2007/relationships/hdphoto" Target="../media/hdphoto30.wdp"/><Relationship Id="rId4" Type="http://schemas.openxmlformats.org/officeDocument/2006/relationships/image" Target="../media/image79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187624" y="620688"/>
            <a:ext cx="7632848" cy="936104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anchor="b">
            <a:normAutofit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C:\Users\FIN-1\Pictures\budg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6253" y="1471485"/>
            <a:ext cx="7128792" cy="439248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39552" y="5805264"/>
            <a:ext cx="82182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к решению Муниципального Совета городского округа город Рыбинск на 2018  год и на плановый период 2019 и 2020 годов</a:t>
            </a:r>
          </a:p>
        </p:txBody>
      </p:sp>
    </p:spTree>
    <p:extLst>
      <p:ext uri="{BB962C8B-B14F-4D97-AF65-F5344CB8AC3E}">
        <p14:creationId xmlns:p14="http://schemas.microsoft.com/office/powerpoint/2010/main" val="86384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61717"/>
              </p:ext>
            </p:extLst>
          </p:nvPr>
        </p:nvGraphicFramePr>
        <p:xfrm>
          <a:off x="539552" y="1844824"/>
          <a:ext cx="8280919" cy="4315940"/>
        </p:xfrm>
        <a:graphic>
          <a:graphicData uri="http://schemas.openxmlformats.org/drawingml/2006/table">
            <a:tbl>
              <a:tblPr>
                <a:effectLst>
                  <a:innerShdw blurRad="114300">
                    <a:prstClr val="black"/>
                  </a:innerShdw>
                </a:effectLst>
              </a:tblPr>
              <a:tblGrid>
                <a:gridCol w="3076214"/>
                <a:gridCol w="1817763"/>
                <a:gridCol w="1677935"/>
                <a:gridCol w="1709007"/>
              </a:tblGrid>
              <a:tr h="87322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623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fontAlgn="b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всего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  <a:alpha val="76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4 914,6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  <a:alpha val="76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4 637,5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  <a:alpha val="76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4 515,4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  <a:alpha val="76000"/>
                      </a:schemeClr>
                    </a:solidFill>
                  </a:tcPr>
                </a:tc>
              </a:tr>
              <a:tr h="64922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собственные доходы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722,6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1 650,9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1 701,7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fontAlgn="b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Безвозмездные поступления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fontAlgn="b"/>
                      <a:r>
                        <a:rPr lang="ru-RU" sz="20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3 192,0</a:t>
                      </a:r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fontAlgn="b"/>
                      <a:r>
                        <a:rPr lang="ru-RU" sz="20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2 986,6</a:t>
                      </a:r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fontAlgn="b"/>
                      <a:r>
                        <a:rPr lang="ru-RU" sz="20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2 813,7</a:t>
                      </a:r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126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fontAlgn="b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всего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4 914,6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4 587,5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4 465,4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85000"/>
                      </a:schemeClr>
                    </a:solidFill>
                  </a:tcPr>
                </a:tc>
              </a:tr>
              <a:tr h="9326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fontAlgn="b"/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Превышение доходов над расходами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fontAlgn="b"/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  <a:alpha val="5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27584" y="764704"/>
            <a:ext cx="7560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бюджета </a:t>
            </a:r>
            <a:r>
              <a:rPr lang="ru-RU" sz="2000" b="1" dirty="0">
                <a:solidFill>
                  <a:srgbClr val="FF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 округа город </a:t>
            </a:r>
            <a:r>
              <a:rPr lang="ru-RU" sz="2000" b="1" dirty="0" smtClean="0">
                <a:solidFill>
                  <a:srgbClr val="FF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Рыбинск</a:t>
            </a:r>
          </a:p>
          <a:p>
            <a:pPr algn="ctr"/>
            <a:r>
              <a:rPr lang="ru-RU" sz="2000" b="1" dirty="0" smtClean="0">
                <a:solidFill>
                  <a:srgbClr val="FF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FF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b="1" dirty="0" smtClean="0">
                <a:solidFill>
                  <a:srgbClr val="FF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 год и на плановый период 2019 и 2020 годов (млн. руб.)</a:t>
            </a:r>
            <a:endParaRPr lang="ru-RU" sz="2000" b="1" dirty="0">
              <a:solidFill>
                <a:srgbClr val="FF99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76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836712"/>
            <a:ext cx="9144000" cy="503238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dirty="0" smtClean="0">
                <a:solidFill>
                  <a:srgbClr val="FF9933"/>
                </a:solidFill>
                <a:effectLst/>
                <a:latin typeface="Times New Roman" pitchFamily="18" charset="0"/>
                <a:cs typeface="Times New Roman" pitchFamily="18" charset="0"/>
              </a:rPr>
              <a:t>Особенности </a:t>
            </a:r>
            <a:r>
              <a:rPr lang="ru-RU" sz="2800" b="1" dirty="0">
                <a:solidFill>
                  <a:srgbClr val="FF9933"/>
                </a:solidFill>
                <a:effectLst/>
                <a:latin typeface="Times New Roman" pitchFamily="18" charset="0"/>
                <a:cs typeface="Times New Roman" pitchFamily="18" charset="0"/>
              </a:rPr>
              <a:t>формирования доходной части бюджета</a:t>
            </a:r>
            <a:br>
              <a:rPr lang="ru-RU" sz="2800" b="1" dirty="0">
                <a:solidFill>
                  <a:srgbClr val="FF9933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rgbClr val="FF993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96" y="1261195"/>
            <a:ext cx="737616" cy="9204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96" y="2680720"/>
            <a:ext cx="737616" cy="9204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462" y="4145549"/>
            <a:ext cx="737616" cy="9204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462" y="5528664"/>
            <a:ext cx="737616" cy="92049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694116" y="1261195"/>
            <a:ext cx="6797040" cy="920496"/>
          </a:xfrm>
          <a:prstGeom prst="rect">
            <a:avLst/>
          </a:prstGeom>
          <a:solidFill>
            <a:srgbClr val="FDD9B8"/>
          </a:solidFill>
          <a:scene3d>
            <a:camera prst="orthographicFront"/>
            <a:lightRig rig="threePt" dir="t"/>
          </a:scene3d>
          <a:sp3d>
            <a:bevelT w="254000" h="190500"/>
          </a:sp3d>
        </p:spPr>
        <p:txBody>
          <a:bodyPr wrap="none" lIns="0" tIns="0" rIns="0" bIns="0" anchor="ctr" anchorCtr="0">
            <a:noAutofit/>
          </a:bodyPr>
          <a:lstStyle/>
          <a:p>
            <a:pPr indent="0" algn="ctr">
              <a:spcBef>
                <a:spcPts val="3150"/>
              </a:spcBef>
            </a:pPr>
            <a:r>
              <a:rPr lang="ru" sz="16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" sz="16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социально-экономического</a:t>
            </a:r>
            <a:r>
              <a:rPr sz="1600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sz="1600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" sz="16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развития </a:t>
            </a:r>
            <a:r>
              <a:rPr lang="ru" sz="16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городского округа город Рыбинск</a:t>
            </a:r>
            <a:endParaRPr lang="ru" sz="16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75695" y="2680720"/>
            <a:ext cx="6797040" cy="920496"/>
          </a:xfrm>
          <a:prstGeom prst="rect">
            <a:avLst/>
          </a:prstGeom>
          <a:solidFill>
            <a:srgbClr val="FDD9B8"/>
          </a:solidFill>
          <a:scene3d>
            <a:camera prst="orthographicFront"/>
            <a:lightRig rig="threePt" dir="t"/>
          </a:scene3d>
          <a:sp3d>
            <a:bevelT w="254000" h="190500"/>
          </a:sp3d>
        </p:spPr>
        <p:txBody>
          <a:bodyPr wrap="none" lIns="0" tIns="0" rIns="0" bIns="0" anchor="ctr" anchorCtr="0">
            <a:noAutofit/>
          </a:bodyPr>
          <a:lstStyle/>
          <a:p>
            <a:pPr indent="0" algn="ctr">
              <a:spcAft>
                <a:spcPts val="1680"/>
              </a:spcAft>
            </a:pPr>
            <a:r>
              <a:rPr lang="ru-RU" sz="16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Поэтапная актуализация ставок налога на имущество физических лиц</a:t>
            </a:r>
            <a:endParaRPr lang="ru" sz="16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94116" y="4145549"/>
            <a:ext cx="6808851" cy="920495"/>
          </a:xfrm>
          <a:prstGeom prst="rect">
            <a:avLst/>
          </a:prstGeom>
          <a:solidFill>
            <a:srgbClr val="FDD9B8"/>
          </a:solidFill>
          <a:scene3d>
            <a:camera prst="orthographicFront"/>
            <a:lightRig rig="threePt" dir="t"/>
          </a:scene3d>
          <a:sp3d prstMaterial="matte">
            <a:bevelT w="254000" h="190500"/>
          </a:sp3d>
        </p:spPr>
        <p:txBody>
          <a:bodyPr wrap="none" lIns="0" tIns="0" rIns="0" bIns="0" anchor="ctr" anchorCtr="0">
            <a:noAutofit/>
          </a:bodyPr>
          <a:lstStyle/>
          <a:p>
            <a:pPr indent="0" algn="ctr"/>
            <a:r>
              <a:rPr lang="ru-RU" sz="16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Продление периода применения системы налогообложения</a:t>
            </a:r>
          </a:p>
          <a:p>
            <a:pPr indent="0" algn="ctr"/>
            <a:r>
              <a:rPr lang="ru-RU" sz="16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виде единого налога на вмененный доход</a:t>
            </a:r>
            <a:endParaRPr lang="ru" sz="16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75695" y="5528664"/>
            <a:ext cx="6797039" cy="920496"/>
          </a:xfrm>
          <a:prstGeom prst="rect">
            <a:avLst/>
          </a:prstGeom>
          <a:solidFill>
            <a:srgbClr val="FDD9B8"/>
          </a:solidFill>
          <a:scene3d>
            <a:camera prst="orthographicFront"/>
            <a:lightRig rig="threePt" dir="t"/>
          </a:scene3d>
          <a:sp3d>
            <a:bevelT w="254000" h="190500"/>
          </a:sp3d>
        </p:spPr>
        <p:txBody>
          <a:bodyPr wrap="none" lIns="0" tIns="0" rIns="0" bIns="0" anchor="ctr" anchorCtr="0">
            <a:noAutofit/>
          </a:bodyPr>
          <a:lstStyle/>
          <a:p>
            <a:pPr marL="12700" marR="19304" indent="0" algn="ctr">
              <a:spcBef>
                <a:spcPts val="1470"/>
              </a:spcBef>
            </a:pPr>
            <a:r>
              <a:rPr lang="ru" sz="16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Низкий спрос на реализуемую муниципальную</a:t>
            </a:r>
            <a:r>
              <a:rPr sz="1600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sz="1600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" sz="16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недвижимость</a:t>
            </a:r>
          </a:p>
        </p:txBody>
      </p:sp>
    </p:spTree>
    <p:extLst>
      <p:ext uri="{BB962C8B-B14F-4D97-AF65-F5344CB8AC3E}">
        <p14:creationId xmlns:p14="http://schemas.microsoft.com/office/powerpoint/2010/main" val="174049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028362" y="476672"/>
            <a:ext cx="513352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Что такое «доходы бюджета» ?</a:t>
            </a:r>
            <a:endParaRPr lang="ru-RU" sz="2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965942002"/>
              </p:ext>
            </p:extLst>
          </p:nvPr>
        </p:nvGraphicFramePr>
        <p:xfrm>
          <a:off x="107504" y="1052736"/>
          <a:ext cx="8712968" cy="43535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274" b="89516" l="0" r="100000">
                        <a14:foregroundMark x1="32083" y1="50000" x2="30000" y2="35484"/>
                        <a14:foregroundMark x1="44583" y1="48387" x2="44167" y2="37903"/>
                        <a14:foregroundMark x1="62083" y1="71774" x2="57083" y2="24597"/>
                        <a14:foregroundMark x1="77083" y1="70968" x2="72917" y2="27823"/>
                        <a14:foregroundMark x1="91458" y1="70565" x2="87500" y2="26210"/>
                        <a14:foregroundMark x1="46875" y1="70161" x2="42083" y2="26210"/>
                        <a14:backgroundMark x1="18125" y1="42742" x2="18125" y2="42742"/>
                        <a14:backgroundMark x1="47708" y1="47177" x2="47500" y2="43145"/>
                        <a14:backgroundMark x1="77083" y1="47984" x2="77292" y2="41532"/>
                        <a14:backgroundMark x1="69583" y1="46371" x2="69792" y2="42339"/>
                        <a14:backgroundMark x1="92083" y1="47581" x2="92292" y2="42339"/>
                        <a14:backgroundMark x1="84375" y1="45161" x2="84167" y2="42742"/>
                        <a14:backgroundMark x1="54375" y1="45968" x2="53958" y2="43145"/>
                        <a14:backgroundMark x1="63125" y1="43145" x2="62708" y2="411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37502"/>
            <a:ext cx="4824536" cy="2492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282" b="9914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738282"/>
            <a:ext cx="3397300" cy="2258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46666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 descr="0007-004-Nalogovye-dokhod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9912" y="1412776"/>
            <a:ext cx="5472608" cy="52565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20688"/>
            <a:ext cx="8856984" cy="1296144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Объем доходов местного бюджета городского округа город Рыбинск на 2018 год и плановый период          2019-2020 годы (</a:t>
            </a:r>
            <a:r>
              <a:rPr lang="ru-RU" sz="2000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млн. руб</a:t>
            </a:r>
            <a:r>
              <a:rPr lang="ru-RU" sz="2800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.)</a:t>
            </a:r>
            <a:endParaRPr lang="ru-RU" sz="2800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6520309"/>
              </p:ext>
            </p:extLst>
          </p:nvPr>
        </p:nvGraphicFramePr>
        <p:xfrm>
          <a:off x="1475656" y="2352076"/>
          <a:ext cx="3600400" cy="2160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149551355"/>
              </p:ext>
            </p:extLst>
          </p:nvPr>
        </p:nvGraphicFramePr>
        <p:xfrm>
          <a:off x="22837" y="4437112"/>
          <a:ext cx="4176464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1910508784"/>
              </p:ext>
            </p:extLst>
          </p:nvPr>
        </p:nvGraphicFramePr>
        <p:xfrm>
          <a:off x="5076056" y="2302133"/>
          <a:ext cx="3816424" cy="2160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11560" y="2302133"/>
            <a:ext cx="1008112" cy="33855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2018</a:t>
            </a:r>
            <a:r>
              <a:rPr lang="ru-RU" sz="1600" b="1" dirty="0" smtClean="0">
                <a:solidFill>
                  <a:schemeClr val="accent3"/>
                </a:solidFill>
              </a:rPr>
              <a:t> год</a:t>
            </a:r>
            <a:endParaRPr lang="ru-RU" sz="1600" b="1" dirty="0">
              <a:solidFill>
                <a:schemeClr val="accent3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512" y="4102469"/>
            <a:ext cx="1152128" cy="33855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 год</a:t>
            </a:r>
            <a:endParaRPr lang="ru-RU" sz="1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96336" y="1773177"/>
            <a:ext cx="1008112" cy="33855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2020 год</a:t>
            </a:r>
            <a:endParaRPr lang="ru-RU" sz="16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Скругленный прямоугольник 39"/>
          <p:cNvGrpSpPr>
            <a:grpSpLocks/>
          </p:cNvGrpSpPr>
          <p:nvPr/>
        </p:nvGrpSpPr>
        <p:grpSpPr bwMode="auto">
          <a:xfrm>
            <a:off x="4216459" y="1300465"/>
            <a:ext cx="4610607" cy="908304"/>
            <a:chOff x="4218431" y="1859282"/>
            <a:chExt cx="4610607" cy="908305"/>
          </a:xfrm>
        </p:grpSpPr>
        <p:pic>
          <p:nvPicPr>
            <p:cNvPr id="32" name="Скругленный прямоугольник 39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8431" y="1859282"/>
              <a:ext cx="4610607" cy="908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Text Box 58"/>
            <p:cNvSpPr txBox="1">
              <a:spLocks noChangeArrowheads="1"/>
            </p:cNvSpPr>
            <p:nvPr/>
          </p:nvSpPr>
          <p:spPr bwMode="auto">
            <a:xfrm>
              <a:off x="4355197" y="1942198"/>
              <a:ext cx="4341761" cy="6876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"/>
                <a:defRPr sz="3200">
                  <a:solidFill>
                    <a:schemeClr val="tx2"/>
                  </a:solidFill>
                  <a:latin typeface="Franklin Gothic Book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"/>
                <a:defRPr sz="2800">
                  <a:solidFill>
                    <a:schemeClr val="tx2"/>
                  </a:solidFill>
                  <a:latin typeface="Franklin Gothic Book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"/>
                <a:defRPr sz="2400">
                  <a:solidFill>
                    <a:schemeClr val="tx2"/>
                  </a:solidFill>
                  <a:latin typeface="Franklin Gothic Book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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400" b="1" dirty="0" smtClean="0">
                  <a:solidFill>
                    <a:prstClr val="black"/>
                  </a:solidFill>
                  <a:latin typeface="Georgia" pitchFamily="18" charset="0"/>
                </a:rPr>
                <a:t>Прогноз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400" b="1" dirty="0" smtClean="0">
                  <a:solidFill>
                    <a:prstClr val="black"/>
                  </a:solidFill>
                  <a:latin typeface="Georgia" pitchFamily="18" charset="0"/>
                </a:rPr>
                <a:t> налоговых  и неналоговых доходов</a:t>
              </a:r>
            </a:p>
          </p:txBody>
        </p:sp>
      </p:grpSp>
      <p:sp>
        <p:nvSpPr>
          <p:cNvPr id="68" name="TextBox 77"/>
          <p:cNvSpPr txBox="1">
            <a:spLocks noChangeArrowheads="1"/>
          </p:cNvSpPr>
          <p:nvPr/>
        </p:nvSpPr>
        <p:spPr bwMode="auto">
          <a:xfrm>
            <a:off x="990600" y="688848"/>
            <a:ext cx="7620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8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Доходы </a:t>
            </a:r>
            <a:r>
              <a:rPr lang="ru-RU" altLang="ru-RU" sz="2800" b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28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altLang="ru-RU" sz="2800" b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graphicFrame>
        <p:nvGraphicFramePr>
          <p:cNvPr id="65" name="Диаграмма 64"/>
          <p:cNvGraphicFramePr/>
          <p:nvPr>
            <p:extLst>
              <p:ext uri="{D42A27DB-BD31-4B8C-83A1-F6EECF244321}">
                <p14:modId xmlns:p14="http://schemas.microsoft.com/office/powerpoint/2010/main" val="4158515791"/>
              </p:ext>
            </p:extLst>
          </p:nvPr>
        </p:nvGraphicFramePr>
        <p:xfrm>
          <a:off x="0" y="2372360"/>
          <a:ext cx="4003040" cy="2887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73" name="Скругленный прямоугольник 39"/>
          <p:cNvGrpSpPr>
            <a:grpSpLocks/>
          </p:cNvGrpSpPr>
          <p:nvPr/>
        </p:nvGrpSpPr>
        <p:grpSpPr bwMode="auto">
          <a:xfrm>
            <a:off x="150315" y="1300465"/>
            <a:ext cx="3241040" cy="894080"/>
            <a:chOff x="4507497" y="1696722"/>
            <a:chExt cx="4610607" cy="908305"/>
          </a:xfrm>
        </p:grpSpPr>
        <p:pic>
          <p:nvPicPr>
            <p:cNvPr id="75" name="Скругленный прямоугольник 39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497" y="1696722"/>
              <a:ext cx="4610607" cy="908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6" name="Text Box 58"/>
            <p:cNvSpPr txBox="1">
              <a:spLocks noChangeArrowheads="1"/>
            </p:cNvSpPr>
            <p:nvPr/>
          </p:nvSpPr>
          <p:spPr bwMode="auto">
            <a:xfrm>
              <a:off x="4665730" y="1728838"/>
              <a:ext cx="4341761" cy="6876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"/>
                <a:defRPr sz="3200">
                  <a:solidFill>
                    <a:schemeClr val="tx2"/>
                  </a:solidFill>
                  <a:latin typeface="Franklin Gothic Book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"/>
                <a:defRPr sz="2800">
                  <a:solidFill>
                    <a:schemeClr val="tx2"/>
                  </a:solidFill>
                  <a:latin typeface="Franklin Gothic Book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"/>
                <a:defRPr sz="2400">
                  <a:solidFill>
                    <a:schemeClr val="tx2"/>
                  </a:solidFill>
                  <a:latin typeface="Franklin Gothic Book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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400" b="1" dirty="0" smtClean="0">
                  <a:solidFill>
                    <a:prstClr val="black"/>
                  </a:solidFill>
                  <a:latin typeface="Georgia" pitchFamily="18" charset="0"/>
                </a:rPr>
                <a:t> Структура собственных доходов</a:t>
              </a:r>
            </a:p>
          </p:txBody>
        </p:sp>
      </p:grpSp>
      <p:graphicFrame>
        <p:nvGraphicFramePr>
          <p:cNvPr id="82" name="Диаграмма 81"/>
          <p:cNvGraphicFramePr/>
          <p:nvPr>
            <p:extLst>
              <p:ext uri="{D42A27DB-BD31-4B8C-83A1-F6EECF244321}">
                <p14:modId xmlns:p14="http://schemas.microsoft.com/office/powerpoint/2010/main" val="3616473827"/>
              </p:ext>
            </p:extLst>
          </p:nvPr>
        </p:nvGraphicFramePr>
        <p:xfrm>
          <a:off x="3559525" y="2372360"/>
          <a:ext cx="5493035" cy="3749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3" name="Прямоугольник с одним скругленным углом 82"/>
          <p:cNvSpPr/>
          <p:nvPr/>
        </p:nvSpPr>
        <p:spPr>
          <a:xfrm>
            <a:off x="6916416" y="2372360"/>
            <a:ext cx="2095504" cy="2270760"/>
          </a:xfrm>
          <a:prstGeom prst="round1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0"/>
              </a:spcBef>
            </a:pPr>
            <a:r>
              <a:rPr lang="ru-RU" altLang="ru-RU" sz="1300" b="1" i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</a:t>
            </a:r>
          </a:p>
          <a:p>
            <a:pPr>
              <a:spcBef>
                <a:spcPct val="0"/>
              </a:spcBef>
            </a:pPr>
            <a:r>
              <a:rPr lang="ru-RU" altLang="ru-RU" sz="1300" b="1" i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ПРИЧИНА</a:t>
            </a:r>
            <a:r>
              <a:rPr lang="ru-RU" altLang="ru-RU" sz="13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spcBef>
                <a:spcPct val="0"/>
              </a:spcBef>
            </a:pPr>
            <a:r>
              <a:rPr lang="ru-RU" altLang="ru-RU" sz="13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3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налоговым доходам:</a:t>
            </a:r>
          </a:p>
          <a:p>
            <a:pPr>
              <a:spcBef>
                <a:spcPct val="0"/>
              </a:spcBef>
            </a:pPr>
            <a:r>
              <a:rPr lang="ru-RU" altLang="ru-RU" sz="13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 поступлений налога на доходы физических лиц.</a:t>
            </a:r>
          </a:p>
          <a:p>
            <a:pPr>
              <a:spcBef>
                <a:spcPct val="0"/>
              </a:spcBef>
            </a:pPr>
            <a:r>
              <a:rPr lang="ru-RU" altLang="ru-RU" sz="13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неналоговым доходам:</a:t>
            </a:r>
          </a:p>
          <a:p>
            <a:pPr>
              <a:spcBef>
                <a:spcPct val="0"/>
              </a:spcBef>
            </a:pPr>
            <a:r>
              <a:rPr lang="ru-RU" altLang="ru-RU" sz="13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доходов от реализации земельных участков.</a:t>
            </a:r>
            <a:endParaRPr lang="ru-RU" sz="1300" i="1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60" r="27868"/>
          <a:stretch/>
        </p:blipFill>
        <p:spPr>
          <a:xfrm>
            <a:off x="0" y="4797152"/>
            <a:ext cx="1102366" cy="185908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25375" y1="73333" x2="26250" y2="63000"/>
                        <a14:foregroundMark x1="58000" y1="25333" x2="55500" y2="19167"/>
                        <a14:foregroundMark x1="58625" y1="17500" x2="56250" y2="16500"/>
                        <a14:foregroundMark x1="59500" y1="66333" x2="58125" y2="34167"/>
                        <a14:foregroundMark x1="54000" y1="53167" x2="56250" y2="35833"/>
                        <a14:foregroundMark x1="54125" y1="20333" x2="53750" y2="18000"/>
                        <a14:foregroundMark x1="54875" y1="17833" x2="55000" y2="16500"/>
                        <a14:backgroundMark x1="56000" y1="69000" x2="55875" y2="63833"/>
                        <a14:backgroundMark x1="61000" y1="47000" x2="61125" y2="4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91" y="4204574"/>
            <a:ext cx="3820416" cy="286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036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Группа 92"/>
          <p:cNvGrpSpPr>
            <a:grpSpLocks/>
          </p:cNvGrpSpPr>
          <p:nvPr/>
        </p:nvGrpSpPr>
        <p:grpSpPr bwMode="auto">
          <a:xfrm>
            <a:off x="0" y="1333039"/>
            <a:ext cx="8436101" cy="4694925"/>
            <a:chOff x="-291433" y="2214995"/>
            <a:chExt cx="4436692" cy="3374446"/>
          </a:xfrm>
        </p:grpSpPr>
        <p:grpSp>
          <p:nvGrpSpPr>
            <p:cNvPr id="35" name="Группа 78"/>
            <p:cNvGrpSpPr>
              <a:grpSpLocks/>
            </p:cNvGrpSpPr>
            <p:nvPr/>
          </p:nvGrpSpPr>
          <p:grpSpPr bwMode="auto">
            <a:xfrm>
              <a:off x="-291433" y="2214995"/>
              <a:ext cx="4436692" cy="3374446"/>
              <a:chOff x="-291433" y="2926562"/>
              <a:chExt cx="4436692" cy="3374446"/>
            </a:xfrm>
          </p:grpSpPr>
          <p:grpSp>
            <p:nvGrpSpPr>
              <p:cNvPr id="40" name="Скругленный прямоугольник 68"/>
              <p:cNvGrpSpPr>
                <a:grpSpLocks/>
              </p:cNvGrpSpPr>
              <p:nvPr/>
            </p:nvGrpSpPr>
            <p:grpSpPr bwMode="auto">
              <a:xfrm>
                <a:off x="938215" y="3834671"/>
                <a:ext cx="3207044" cy="755824"/>
                <a:chOff x="938784" y="3377184"/>
                <a:chExt cx="3206496" cy="755904"/>
              </a:xfrm>
            </p:grpSpPr>
            <p:pic>
              <p:nvPicPr>
                <p:cNvPr id="62" name="Скругленный прямоугольник 68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38784" y="3377184"/>
                  <a:ext cx="3206496" cy="7559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3" name="Text Box 28"/>
                <p:cNvSpPr txBox="1">
                  <a:spLocks noChangeArrowheads="1"/>
                </p:cNvSpPr>
                <p:nvPr/>
              </p:nvSpPr>
              <p:spPr bwMode="auto">
                <a:xfrm>
                  <a:off x="1030526" y="3437504"/>
                  <a:ext cx="2987957" cy="5501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"/>
                    <a:defRPr sz="3200">
                      <a:solidFill>
                        <a:schemeClr val="tx2"/>
                      </a:solidFill>
                      <a:latin typeface="Franklin Gothic Book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"/>
                    <a:defRPr sz="2800">
                      <a:solidFill>
                        <a:schemeClr val="tx2"/>
                      </a:solidFill>
                      <a:latin typeface="Franklin Gothic Book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"/>
                    <a:defRPr sz="2400">
                      <a:solidFill>
                        <a:schemeClr val="tx2"/>
                      </a:solidFill>
                      <a:latin typeface="Franklin Gothic Book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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r>
                    <a:rPr lang="ru-RU" altLang="ru-RU" sz="2000" b="1" dirty="0">
                      <a:solidFill>
                        <a:schemeClr val="tx1"/>
                      </a:solidFill>
                      <a:latin typeface="Georgia" pitchFamily="18" charset="0"/>
                    </a:rPr>
                    <a:t>Налоги на имущество</a:t>
                  </a:r>
                </a:p>
              </p:txBody>
            </p:sp>
          </p:grpSp>
          <p:grpSp>
            <p:nvGrpSpPr>
              <p:cNvPr id="41" name="Скругленный прямоугольник 69"/>
              <p:cNvGrpSpPr>
                <a:grpSpLocks/>
              </p:cNvGrpSpPr>
              <p:nvPr/>
            </p:nvGrpSpPr>
            <p:grpSpPr bwMode="auto">
              <a:xfrm>
                <a:off x="1147345" y="4703518"/>
                <a:ext cx="2658310" cy="755824"/>
                <a:chOff x="1147878" y="4246123"/>
                <a:chExt cx="2657856" cy="755904"/>
              </a:xfrm>
            </p:grpSpPr>
            <p:pic>
              <p:nvPicPr>
                <p:cNvPr id="60" name="Скругленный прямоугольник 69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47878" y="4246123"/>
                  <a:ext cx="2657856" cy="7559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1" name="Text Box 31"/>
                <p:cNvSpPr txBox="1">
                  <a:spLocks noChangeArrowheads="1"/>
                </p:cNvSpPr>
                <p:nvPr/>
              </p:nvSpPr>
              <p:spPr bwMode="auto">
                <a:xfrm>
                  <a:off x="1173293" y="4356783"/>
                  <a:ext cx="2454648" cy="5501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"/>
                    <a:defRPr sz="3200">
                      <a:solidFill>
                        <a:schemeClr val="tx2"/>
                      </a:solidFill>
                      <a:latin typeface="Franklin Gothic Book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"/>
                    <a:defRPr sz="2800">
                      <a:solidFill>
                        <a:schemeClr val="tx2"/>
                      </a:solidFill>
                      <a:latin typeface="Franklin Gothic Book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"/>
                    <a:defRPr sz="2400">
                      <a:solidFill>
                        <a:schemeClr val="tx2"/>
                      </a:solidFill>
                      <a:latin typeface="Franklin Gothic Book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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r>
                    <a:rPr lang="ru-RU" altLang="ru-RU" sz="2000" b="1" dirty="0">
                      <a:solidFill>
                        <a:schemeClr val="tx1"/>
                      </a:solidFill>
                      <a:latin typeface="Georgia" pitchFamily="18" charset="0"/>
                    </a:rPr>
                    <a:t>Налоги на совокупный доход</a:t>
                  </a:r>
                </a:p>
              </p:txBody>
            </p:sp>
          </p:grpSp>
          <p:grpSp>
            <p:nvGrpSpPr>
              <p:cNvPr id="42" name="Скругленный прямоугольник 70"/>
              <p:cNvGrpSpPr>
                <a:grpSpLocks/>
              </p:cNvGrpSpPr>
              <p:nvPr/>
            </p:nvGrpSpPr>
            <p:grpSpPr bwMode="auto">
              <a:xfrm>
                <a:off x="1172765" y="5506886"/>
                <a:ext cx="2632891" cy="755823"/>
                <a:chOff x="1173293" y="5049575"/>
                <a:chExt cx="2632441" cy="755903"/>
              </a:xfrm>
            </p:grpSpPr>
            <p:pic>
              <p:nvPicPr>
                <p:cNvPr id="58" name="Скругленный прямоугольник 70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73293" y="5049575"/>
                  <a:ext cx="2632441" cy="75590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9" name="Text Box 34"/>
                <p:cNvSpPr txBox="1">
                  <a:spLocks noChangeArrowheads="1"/>
                </p:cNvSpPr>
                <p:nvPr/>
              </p:nvSpPr>
              <p:spPr bwMode="auto">
                <a:xfrm>
                  <a:off x="1478041" y="5074372"/>
                  <a:ext cx="1845153" cy="5501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"/>
                    <a:defRPr sz="3200">
                      <a:solidFill>
                        <a:schemeClr val="tx2"/>
                      </a:solidFill>
                      <a:latin typeface="Franklin Gothic Book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"/>
                    <a:defRPr sz="2800">
                      <a:solidFill>
                        <a:schemeClr val="tx2"/>
                      </a:solidFill>
                      <a:latin typeface="Franklin Gothic Book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"/>
                    <a:defRPr sz="2400">
                      <a:solidFill>
                        <a:schemeClr val="tx2"/>
                      </a:solidFill>
                      <a:latin typeface="Franklin Gothic Book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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r>
                    <a:rPr lang="ru-RU" altLang="ru-RU" sz="2000" b="1" dirty="0">
                      <a:solidFill>
                        <a:schemeClr val="tx1"/>
                      </a:solidFill>
                      <a:latin typeface="Georgia" pitchFamily="18" charset="0"/>
                    </a:rPr>
                    <a:t>Прочие налоговые доходы</a:t>
                  </a:r>
                </a:p>
              </p:txBody>
            </p:sp>
          </p:grpSp>
          <p:grpSp>
            <p:nvGrpSpPr>
              <p:cNvPr id="43" name="Скругленный прямоугольник 72"/>
              <p:cNvGrpSpPr>
                <a:grpSpLocks/>
              </p:cNvGrpSpPr>
              <p:nvPr/>
            </p:nvGrpSpPr>
            <p:grpSpPr bwMode="auto">
              <a:xfrm>
                <a:off x="938215" y="3029502"/>
                <a:ext cx="3152418" cy="755824"/>
                <a:chOff x="938784" y="2571930"/>
                <a:chExt cx="3151879" cy="755904"/>
              </a:xfrm>
            </p:grpSpPr>
            <p:pic>
              <p:nvPicPr>
                <p:cNvPr id="56" name="Скругленный прямоугольник 72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38784" y="2571930"/>
                  <a:ext cx="3151879" cy="7559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7" name="Text Box 40"/>
                <p:cNvSpPr txBox="1">
                  <a:spLocks noChangeArrowheads="1"/>
                </p:cNvSpPr>
                <p:nvPr/>
              </p:nvSpPr>
              <p:spPr bwMode="auto">
                <a:xfrm>
                  <a:off x="984405" y="2683490"/>
                  <a:ext cx="3001233" cy="5501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"/>
                    <a:defRPr sz="3200">
                      <a:solidFill>
                        <a:schemeClr val="tx2"/>
                      </a:solidFill>
                      <a:latin typeface="Franklin Gothic Book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"/>
                    <a:defRPr sz="2800">
                      <a:solidFill>
                        <a:schemeClr val="tx2"/>
                      </a:solidFill>
                      <a:latin typeface="Franklin Gothic Book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"/>
                    <a:defRPr sz="2400">
                      <a:solidFill>
                        <a:schemeClr val="tx2"/>
                      </a:solidFill>
                      <a:latin typeface="Franklin Gothic Book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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r>
                    <a:rPr lang="ru-RU" altLang="ru-RU" sz="2000" b="1" dirty="0" smtClean="0">
                      <a:solidFill>
                        <a:schemeClr val="tx1"/>
                      </a:solidFill>
                      <a:latin typeface="Georgia" pitchFamily="18" charset="0"/>
                    </a:rPr>
                    <a:t>Налог на доходы физических лиц</a:t>
                  </a:r>
                  <a:endParaRPr lang="ru-RU" altLang="ru-RU" sz="2000" b="1" dirty="0">
                    <a:solidFill>
                      <a:schemeClr val="tx1"/>
                    </a:solidFill>
                    <a:latin typeface="Georgia" pitchFamily="18" charset="0"/>
                  </a:endParaRPr>
                </a:p>
              </p:txBody>
            </p:sp>
          </p:grpSp>
          <p:grpSp>
            <p:nvGrpSpPr>
              <p:cNvPr id="44" name="Овал 73"/>
              <p:cNvGrpSpPr>
                <a:grpSpLocks/>
              </p:cNvGrpSpPr>
              <p:nvPr/>
            </p:nvGrpSpPr>
            <p:grpSpPr bwMode="auto">
              <a:xfrm>
                <a:off x="-291433" y="2926562"/>
                <a:ext cx="1244315" cy="993442"/>
                <a:chOff x="-290655" y="2468981"/>
                <a:chExt cx="1244103" cy="993547"/>
              </a:xfrm>
            </p:grpSpPr>
            <p:pic>
              <p:nvPicPr>
                <p:cNvPr id="54" name="Овал 73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colorTemperature colorTemp="6100"/>
                          </a14:imgEffect>
                          <a14:imgEffect>
                            <a14:saturation sat="104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290655" y="2468981"/>
                  <a:ext cx="1244103" cy="993547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reflection endPos="0" dir="5400000" sy="-100000" algn="bl" rotWithShape="0"/>
                </a:effectLst>
                <a:scene3d>
                  <a:camera prst="orthographicFront"/>
                  <a:lightRig rig="threePt" dir="t"/>
                </a:scene3d>
                <a:sp3d prstMaterial="matte"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5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107023" y="2724572"/>
                  <a:ext cx="539837" cy="520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endParaRPr lang="ru-RU" sz="800" b="1" dirty="0" smtClean="0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Georgia" pitchFamily="18" charset="0"/>
                  </a:endParaRPr>
                </a:p>
              </p:txBody>
            </p:sp>
          </p:grpSp>
          <p:grpSp>
            <p:nvGrpSpPr>
              <p:cNvPr id="45" name="Овал 74"/>
              <p:cNvGrpSpPr>
                <a:grpSpLocks/>
              </p:cNvGrpSpPr>
              <p:nvPr/>
            </p:nvGrpSpPr>
            <p:grpSpPr bwMode="auto">
              <a:xfrm>
                <a:off x="-155377" y="3834671"/>
                <a:ext cx="1012156" cy="883827"/>
                <a:chOff x="-154622" y="3377184"/>
                <a:chExt cx="1011984" cy="883920"/>
              </a:xfrm>
            </p:grpSpPr>
            <p:pic>
              <p:nvPicPr>
                <p:cNvPr id="52" name="Овал 74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154622" y="3377184"/>
                  <a:ext cx="1011984" cy="8839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3" name="Text Box 46"/>
                <p:cNvSpPr txBox="1">
                  <a:spLocks noChangeArrowheads="1"/>
                </p:cNvSpPr>
                <p:nvPr/>
              </p:nvSpPr>
              <p:spPr bwMode="auto">
                <a:xfrm>
                  <a:off x="107023" y="3502554"/>
                  <a:ext cx="538250" cy="520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endParaRPr lang="ru-RU" sz="800" b="1" dirty="0" smtClean="0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Georgia" pitchFamily="18" charset="0"/>
                  </a:endParaRPr>
                </a:p>
              </p:txBody>
            </p:sp>
          </p:grpSp>
          <p:grpSp>
            <p:nvGrpSpPr>
              <p:cNvPr id="46" name="Овал 75"/>
              <p:cNvGrpSpPr>
                <a:grpSpLocks/>
              </p:cNvGrpSpPr>
              <p:nvPr/>
            </p:nvGrpSpPr>
            <p:grpSpPr bwMode="auto">
              <a:xfrm>
                <a:off x="-83292" y="4715126"/>
                <a:ext cx="914527" cy="854439"/>
                <a:chOff x="-82548" y="4257732"/>
                <a:chExt cx="914370" cy="854529"/>
              </a:xfrm>
            </p:grpSpPr>
            <p:pic>
              <p:nvPicPr>
                <p:cNvPr id="50" name="Овал 75"/>
                <p:cNvPicPr>
                  <a:picLocks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82548" y="4257732"/>
                  <a:ext cx="914370" cy="8545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1" name="Text Box 49"/>
                <p:cNvSpPr txBox="1">
                  <a:spLocks noChangeArrowheads="1"/>
                </p:cNvSpPr>
                <p:nvPr/>
              </p:nvSpPr>
              <p:spPr bwMode="auto">
                <a:xfrm>
                  <a:off x="118146" y="4356783"/>
                  <a:ext cx="484265" cy="4848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endParaRPr lang="ru-RU" sz="800" b="1" dirty="0" smtClean="0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Georgia" pitchFamily="18" charset="0"/>
                  </a:endParaRPr>
                </a:p>
              </p:txBody>
            </p:sp>
          </p:grpSp>
          <p:grpSp>
            <p:nvGrpSpPr>
              <p:cNvPr id="47" name="Овал 76"/>
              <p:cNvGrpSpPr>
                <a:grpSpLocks/>
              </p:cNvGrpSpPr>
              <p:nvPr/>
            </p:nvGrpSpPr>
            <p:grpSpPr bwMode="auto">
              <a:xfrm>
                <a:off x="-50539" y="5364248"/>
                <a:ext cx="1501261" cy="936760"/>
                <a:chOff x="-49801" y="4906920"/>
                <a:chExt cx="1501004" cy="936858"/>
              </a:xfrm>
            </p:grpSpPr>
            <p:pic>
              <p:nvPicPr>
                <p:cNvPr id="48" name="Овал 76"/>
                <p:cNvPicPr>
                  <a:picLocks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49801" y="5112258"/>
                  <a:ext cx="844913" cy="7315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9" name="Text Box 52"/>
                <p:cNvSpPr txBox="1">
                  <a:spLocks noChangeArrowheads="1"/>
                </p:cNvSpPr>
                <p:nvPr/>
              </p:nvSpPr>
              <p:spPr bwMode="auto">
                <a:xfrm>
                  <a:off x="1020921" y="4906920"/>
                  <a:ext cx="430282" cy="4106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endParaRPr lang="ru-RU" sz="800" b="1" dirty="0" smtClean="0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Georgia" pitchFamily="18" charset="0"/>
                  </a:endParaRPr>
                </a:p>
              </p:txBody>
            </p:sp>
          </p:grpSp>
        </p:grpSp>
        <p:sp>
          <p:nvSpPr>
            <p:cNvPr id="36" name="TextBox 25"/>
            <p:cNvSpPr txBox="1">
              <a:spLocks noChangeArrowheads="1"/>
            </p:cNvSpPr>
            <p:nvPr/>
          </p:nvSpPr>
          <p:spPr bwMode="auto">
            <a:xfrm>
              <a:off x="-36200" y="2451491"/>
              <a:ext cx="750873" cy="376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"/>
                <a:defRPr sz="3200">
                  <a:solidFill>
                    <a:schemeClr val="tx2"/>
                  </a:solidFill>
                  <a:latin typeface="Franklin Gothic Book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"/>
                <a:defRPr sz="2800">
                  <a:solidFill>
                    <a:schemeClr val="tx2"/>
                  </a:solidFill>
                  <a:latin typeface="Franklin Gothic Book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"/>
                <a:defRPr sz="2400">
                  <a:solidFill>
                    <a:schemeClr val="tx2"/>
                  </a:solidFill>
                  <a:latin typeface="Franklin Gothic Book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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400" b="1" dirty="0" smtClean="0">
                  <a:solidFill>
                    <a:schemeClr val="bg1"/>
                  </a:solidFill>
                  <a:latin typeface="Century" pitchFamily="18" charset="0"/>
                </a:rPr>
                <a:t>1010,2</a:t>
              </a:r>
              <a:endParaRPr lang="ru-RU" altLang="ru-RU" sz="1400" b="1" dirty="0">
                <a:solidFill>
                  <a:schemeClr val="bg1"/>
                </a:solidFill>
                <a:latin typeface="Century" pitchFamily="18" charset="0"/>
              </a:endParaRP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400" b="1" dirty="0">
                  <a:solidFill>
                    <a:schemeClr val="bg1"/>
                  </a:solidFill>
                  <a:latin typeface="Century" pitchFamily="18" charset="0"/>
                </a:rPr>
                <a:t>млн</a:t>
              </a:r>
              <a:r>
                <a:rPr lang="ru-RU" altLang="ru-RU" sz="1400" b="1" dirty="0" smtClean="0">
                  <a:solidFill>
                    <a:schemeClr val="bg1"/>
                  </a:solidFill>
                  <a:latin typeface="Century" pitchFamily="18" charset="0"/>
                </a:rPr>
                <a:t>. руб</a:t>
              </a:r>
              <a:r>
                <a:rPr lang="ru-RU" altLang="ru-RU" sz="1400" b="1" dirty="0">
                  <a:solidFill>
                    <a:schemeClr val="bg1"/>
                  </a:solidFill>
                  <a:latin typeface="Century" pitchFamily="18" charset="0"/>
                </a:rPr>
                <a:t>.</a:t>
              </a:r>
            </a:p>
          </p:txBody>
        </p:sp>
        <p:sp>
          <p:nvSpPr>
            <p:cNvPr id="37" name="TextBox 25"/>
            <p:cNvSpPr txBox="1">
              <a:spLocks noChangeArrowheads="1"/>
            </p:cNvSpPr>
            <p:nvPr/>
          </p:nvSpPr>
          <p:spPr bwMode="auto">
            <a:xfrm>
              <a:off x="-68086" y="3248461"/>
              <a:ext cx="884961" cy="376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"/>
                <a:defRPr sz="3200">
                  <a:solidFill>
                    <a:schemeClr val="tx2"/>
                  </a:solidFill>
                  <a:latin typeface="Franklin Gothic Book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"/>
                <a:defRPr sz="2800">
                  <a:solidFill>
                    <a:schemeClr val="tx2"/>
                  </a:solidFill>
                  <a:latin typeface="Franklin Gothic Book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"/>
                <a:defRPr sz="2400">
                  <a:solidFill>
                    <a:schemeClr val="tx2"/>
                  </a:solidFill>
                  <a:latin typeface="Franklin Gothic Book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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400" b="1" dirty="0" smtClean="0">
                  <a:solidFill>
                    <a:schemeClr val="bg1"/>
                  </a:solidFill>
                  <a:latin typeface="Century" pitchFamily="18" charset="0"/>
                </a:rPr>
                <a:t>232,6</a:t>
              </a:r>
              <a:endParaRPr lang="ru-RU" altLang="ru-RU" sz="1400" b="1" dirty="0">
                <a:solidFill>
                  <a:schemeClr val="bg1"/>
                </a:solidFill>
                <a:latin typeface="Century" pitchFamily="18" charset="0"/>
              </a:endParaRP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400" b="1" dirty="0">
                  <a:solidFill>
                    <a:schemeClr val="bg1"/>
                  </a:solidFill>
                  <a:latin typeface="Century" pitchFamily="18" charset="0"/>
                </a:rPr>
                <a:t>млн. </a:t>
              </a:r>
              <a:r>
                <a:rPr lang="ru-RU" altLang="ru-RU" sz="1400" b="1" dirty="0" smtClean="0">
                  <a:solidFill>
                    <a:schemeClr val="bg1"/>
                  </a:solidFill>
                  <a:latin typeface="Century" pitchFamily="18" charset="0"/>
                </a:rPr>
                <a:t> руб</a:t>
              </a:r>
              <a:r>
                <a:rPr lang="ru-RU" altLang="ru-RU" sz="1400" b="1" dirty="0">
                  <a:solidFill>
                    <a:schemeClr val="bg1"/>
                  </a:solidFill>
                  <a:latin typeface="Century" pitchFamily="18" charset="0"/>
                </a:rPr>
                <a:t>.</a:t>
              </a:r>
            </a:p>
          </p:txBody>
        </p:sp>
        <p:sp>
          <p:nvSpPr>
            <p:cNvPr id="38" name="TextBox 25"/>
            <p:cNvSpPr txBox="1">
              <a:spLocks noChangeArrowheads="1"/>
            </p:cNvSpPr>
            <p:nvPr/>
          </p:nvSpPr>
          <p:spPr bwMode="auto">
            <a:xfrm>
              <a:off x="-28182" y="4166037"/>
              <a:ext cx="742855" cy="376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"/>
                <a:defRPr sz="3200">
                  <a:solidFill>
                    <a:schemeClr val="tx2"/>
                  </a:solidFill>
                  <a:latin typeface="Franklin Gothic Book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"/>
                <a:defRPr sz="2800">
                  <a:solidFill>
                    <a:schemeClr val="tx2"/>
                  </a:solidFill>
                  <a:latin typeface="Franklin Gothic Book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"/>
                <a:defRPr sz="2400">
                  <a:solidFill>
                    <a:schemeClr val="tx2"/>
                  </a:solidFill>
                  <a:latin typeface="Franklin Gothic Book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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400" b="1" dirty="0" smtClean="0">
                  <a:solidFill>
                    <a:schemeClr val="bg1"/>
                  </a:solidFill>
                  <a:latin typeface="Century" pitchFamily="18" charset="0"/>
                </a:rPr>
                <a:t>114,4 </a:t>
              </a:r>
              <a:endParaRPr lang="ru-RU" altLang="ru-RU" sz="1400" b="1" dirty="0">
                <a:solidFill>
                  <a:schemeClr val="bg1"/>
                </a:solidFill>
                <a:latin typeface="Century" pitchFamily="18" charset="0"/>
              </a:endParaRP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400" b="1" dirty="0">
                  <a:solidFill>
                    <a:schemeClr val="bg1"/>
                  </a:solidFill>
                  <a:latin typeface="Century" pitchFamily="18" charset="0"/>
                </a:rPr>
                <a:t>млн</a:t>
              </a:r>
              <a:r>
                <a:rPr lang="ru-RU" altLang="ru-RU" sz="1400" b="1" dirty="0" smtClean="0">
                  <a:solidFill>
                    <a:schemeClr val="bg1"/>
                  </a:solidFill>
                  <a:latin typeface="Century" pitchFamily="18" charset="0"/>
                </a:rPr>
                <a:t>. руб</a:t>
              </a:r>
              <a:r>
                <a:rPr lang="ru-RU" altLang="ru-RU" sz="1400" b="1" dirty="0">
                  <a:solidFill>
                    <a:schemeClr val="bg1"/>
                  </a:solidFill>
                  <a:latin typeface="Century" pitchFamily="18" charset="0"/>
                </a:rPr>
                <a:t>.</a:t>
              </a:r>
            </a:p>
          </p:txBody>
        </p:sp>
        <p:sp>
          <p:nvSpPr>
            <p:cNvPr id="39" name="TextBox 25"/>
            <p:cNvSpPr txBox="1">
              <a:spLocks noChangeArrowheads="1"/>
            </p:cNvSpPr>
            <p:nvPr/>
          </p:nvSpPr>
          <p:spPr bwMode="auto">
            <a:xfrm>
              <a:off x="35572" y="4970274"/>
              <a:ext cx="672835" cy="376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"/>
                <a:defRPr sz="3200">
                  <a:solidFill>
                    <a:schemeClr val="tx2"/>
                  </a:solidFill>
                  <a:latin typeface="Franklin Gothic Book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"/>
                <a:defRPr sz="2800">
                  <a:solidFill>
                    <a:schemeClr val="tx2"/>
                  </a:solidFill>
                  <a:latin typeface="Franklin Gothic Book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"/>
                <a:defRPr sz="2400">
                  <a:solidFill>
                    <a:schemeClr val="tx2"/>
                  </a:solidFill>
                  <a:latin typeface="Franklin Gothic Book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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400" b="1" dirty="0" smtClean="0">
                  <a:solidFill>
                    <a:schemeClr val="bg1"/>
                  </a:solidFill>
                  <a:latin typeface="Century" pitchFamily="18" charset="0"/>
                </a:rPr>
                <a:t>34,3</a:t>
              </a:r>
              <a:endParaRPr lang="ru-RU" altLang="ru-RU" sz="1400" b="1" dirty="0">
                <a:solidFill>
                  <a:schemeClr val="bg1"/>
                </a:solidFill>
                <a:latin typeface="Century" pitchFamily="18" charset="0"/>
              </a:endParaRP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400" b="1" dirty="0">
                  <a:solidFill>
                    <a:schemeClr val="bg1"/>
                  </a:solidFill>
                  <a:latin typeface="Century" pitchFamily="18" charset="0"/>
                </a:rPr>
                <a:t>млн. </a:t>
              </a:r>
              <a:r>
                <a:rPr lang="ru-RU" altLang="ru-RU" sz="1400" b="1" dirty="0" smtClean="0">
                  <a:solidFill>
                    <a:schemeClr val="bg1"/>
                  </a:solidFill>
                  <a:latin typeface="Century" pitchFamily="18" charset="0"/>
                </a:rPr>
                <a:t>руб</a:t>
              </a:r>
              <a:r>
                <a:rPr lang="ru-RU" altLang="ru-RU" sz="1400" b="1" dirty="0">
                  <a:solidFill>
                    <a:schemeClr val="bg1"/>
                  </a:solidFill>
                  <a:latin typeface="Century" pitchFamily="18" charset="0"/>
                </a:rPr>
                <a:t>.</a:t>
              </a:r>
            </a:p>
          </p:txBody>
        </p:sp>
      </p:grpSp>
      <p:sp>
        <p:nvSpPr>
          <p:cNvPr id="67" name="TextBox 78"/>
          <p:cNvSpPr txBox="1">
            <a:spLocks noChangeArrowheads="1"/>
          </p:cNvSpPr>
          <p:nvPr/>
        </p:nvSpPr>
        <p:spPr bwMode="auto">
          <a:xfrm>
            <a:off x="2064871" y="6138185"/>
            <a:ext cx="5562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000" b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Всего налоговые доходы  </a:t>
            </a:r>
            <a:r>
              <a:rPr lang="ru-RU" altLang="ru-RU" sz="20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1391,5 </a:t>
            </a:r>
            <a:r>
              <a:rPr lang="ru-RU" altLang="ru-RU" sz="2000" b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</p:txBody>
      </p:sp>
      <p:sp>
        <p:nvSpPr>
          <p:cNvPr id="68" name="TextBox 77"/>
          <p:cNvSpPr txBox="1">
            <a:spLocks noChangeArrowheads="1"/>
          </p:cNvSpPr>
          <p:nvPr/>
        </p:nvSpPr>
        <p:spPr bwMode="auto">
          <a:xfrm>
            <a:off x="1803665" y="688848"/>
            <a:ext cx="5930176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8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Структура налоговых доходов</a:t>
            </a:r>
            <a:endParaRPr lang="ru-RU" altLang="ru-RU" sz="2800" b="1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4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067" b="97600" l="78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302" y="3959296"/>
            <a:ext cx="3124395" cy="278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163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78773"/>
            <a:ext cx="7362777" cy="81248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Прогноз налога на доходы </a:t>
            </a:r>
            <a:r>
              <a:rPr lang="ru-RU" sz="2800" b="1" dirty="0" smtClean="0">
                <a:solidFill>
                  <a:srgbClr val="FF9933"/>
                </a:solidFill>
                <a:effectLst/>
                <a:latin typeface="Times New Roman" pitchFamily="18" charset="0"/>
                <a:cs typeface="Times New Roman" pitchFamily="18" charset="0"/>
              </a:rPr>
              <a:t>физических</a:t>
            </a:r>
            <a:r>
              <a:rPr lang="ru-RU" sz="28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 лиц </a:t>
            </a:r>
            <a:endParaRPr lang="ru-RU" sz="2800" b="1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17175" y="1237367"/>
            <a:ext cx="9205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  <a:endParaRPr lang="ru-RU" sz="1400" b="1" dirty="0">
              <a:solidFill>
                <a:schemeClr val="accent5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008284919"/>
              </p:ext>
            </p:extLst>
          </p:nvPr>
        </p:nvGraphicFramePr>
        <p:xfrm>
          <a:off x="711200" y="1844040"/>
          <a:ext cx="79756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Скругленная прямоугольная выноска 7"/>
          <p:cNvSpPr/>
          <p:nvPr/>
        </p:nvSpPr>
        <p:spPr>
          <a:xfrm>
            <a:off x="3571009" y="1704447"/>
            <a:ext cx="1198880" cy="605044"/>
          </a:xfrm>
          <a:prstGeom prst="wedgeRoundRectCallout">
            <a:avLst>
              <a:gd name="adj1" fmla="val -82195"/>
              <a:gd name="adj2" fmla="val 88157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ФНЗР  </a:t>
            </a:r>
          </a:p>
          <a:p>
            <a:pPr algn="ctr"/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107,1%</a:t>
            </a:r>
            <a:endParaRPr lang="ru-RU" sz="16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chart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4200" l="0" r="97400">
                        <a14:foregroundMark x1="44400" y1="35400" x2="49600" y2="30600"/>
                        <a14:foregroundMark x1="52800" y1="20400" x2="51000" y2="15400"/>
                        <a14:foregroundMark x1="52800" y1="39600" x2="56000" y2="45400"/>
                        <a14:foregroundMark x1="50600" y1="65000" x2="50600" y2="53000"/>
                        <a14:foregroundMark x1="85400" y1="84400" x2="91800" y2="85400"/>
                        <a14:backgroundMark x1="44600" y1="62400" x2="49200" y2="49400"/>
                        <a14:backgroundMark x1="62800" y1="56400" x2="56200" y2="32400"/>
                        <a14:backgroundMark x1="3600" y1="80200" x2="8000" y2="93800"/>
                        <a14:backgroundMark x1="3600" y1="92200" x2="65000" y2="92200"/>
                        <a14:backgroundMark x1="64400" y1="14600" x2="36400" y2="3600"/>
                        <a14:backgroundMark x1="82800" y1="89000" x2="95000" y2="898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07704" y="1701744"/>
            <a:ext cx="5184576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57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37708" y="599633"/>
            <a:ext cx="3105905" cy="705367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99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Земельный налог</a:t>
            </a:r>
            <a:endParaRPr lang="ru-RU" sz="2800" b="1" dirty="0">
              <a:solidFill>
                <a:srgbClr val="FF99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6838731"/>
              </p:ext>
            </p:extLst>
          </p:nvPr>
        </p:nvGraphicFramePr>
        <p:xfrm>
          <a:off x="114299" y="1265971"/>
          <a:ext cx="8672429" cy="5088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4" name="Прямая со стрелкой 3"/>
          <p:cNvCxnSpPr/>
          <p:nvPr/>
        </p:nvCxnSpPr>
        <p:spPr>
          <a:xfrm>
            <a:off x="4590661" y="2574834"/>
            <a:ext cx="1237991" cy="27178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477080" y="1323504"/>
            <a:ext cx="8756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err="1" smtClean="0">
                <a:solidFill>
                  <a:srgbClr val="FF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</a:t>
            </a:r>
            <a:r>
              <a:rPr lang="ru-RU" sz="1400" b="1" dirty="0" smtClean="0">
                <a:solidFill>
                  <a:srgbClr val="FF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b="1" dirty="0">
              <a:solidFill>
                <a:srgbClr val="FF99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chart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4200" l="0" r="97400">
                        <a14:foregroundMark x1="44400" y1="35400" x2="49600" y2="30600"/>
                        <a14:foregroundMark x1="52800" y1="20400" x2="51000" y2="15400"/>
                        <a14:foregroundMark x1="52800" y1="39600" x2="56000" y2="45400"/>
                        <a14:foregroundMark x1="50600" y1="65000" x2="50600" y2="53000"/>
                        <a14:foregroundMark x1="85400" y1="84400" x2="91800" y2="85400"/>
                        <a14:backgroundMark x1="44600" y1="62400" x2="49200" y2="49400"/>
                        <a14:backgroundMark x1="62800" y1="56400" x2="56200" y2="32400"/>
                        <a14:backgroundMark x1="3600" y1="80200" x2="8000" y2="93800"/>
                        <a14:backgroundMark x1="3600" y1="92200" x2="65000" y2="92200"/>
                        <a14:backgroundMark x1="64400" y1="14600" x2="36400" y2="3600"/>
                        <a14:backgroundMark x1="82800" y1="89000" x2="95000" y2="898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88024" y="1955553"/>
            <a:ext cx="4499992" cy="5110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95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1300" y="582499"/>
            <a:ext cx="6343556" cy="700722"/>
          </a:xfrm>
        </p:spPr>
        <p:txBody>
          <a:bodyPr>
            <a:noAutofit/>
          </a:bodyPr>
          <a:lstStyle/>
          <a:p>
            <a:r>
              <a:rPr lang="ru-RU" altLang="ru-RU" sz="2800" b="1" dirty="0">
                <a:solidFill>
                  <a:srgbClr val="FF9933"/>
                </a:solidFill>
                <a:effectLst/>
                <a:latin typeface="Times New Roman" pitchFamily="18" charset="0"/>
              </a:rPr>
              <a:t>Налоги на совокупный доход </a:t>
            </a:r>
            <a:r>
              <a:rPr lang="ru-RU" altLang="ru-RU" sz="2800" b="1" dirty="0" smtClean="0">
                <a:solidFill>
                  <a:srgbClr val="FF9933"/>
                </a:solidFill>
                <a:effectLst/>
                <a:latin typeface="Times New Roman" pitchFamily="18" charset="0"/>
              </a:rPr>
              <a:t>2018 год</a:t>
            </a:r>
            <a:endParaRPr lang="ru-RU" sz="2800" dirty="0">
              <a:solidFill>
                <a:srgbClr val="FF9933"/>
              </a:solidFill>
              <a:effectLst/>
            </a:endParaRPr>
          </a:p>
        </p:txBody>
      </p:sp>
      <p:pic>
        <p:nvPicPr>
          <p:cNvPr id="8" name="Скругленный прямоугольник 7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206" y="1283221"/>
            <a:ext cx="2829674" cy="2181339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prstMaterial="dkEdge">
            <a:bevelT/>
            <a:bevelB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23920" y="1513840"/>
            <a:ext cx="238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002060"/>
                </a:solidFill>
                <a:latin typeface="Times New Roman" pitchFamily="18" charset="0"/>
              </a:rPr>
              <a:t>Налоги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002060"/>
                </a:solidFill>
                <a:latin typeface="Times New Roman" pitchFamily="18" charset="0"/>
              </a:rPr>
              <a:t>на совокупный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002060"/>
                </a:solidFill>
                <a:latin typeface="Times New Roman" pitchFamily="18" charset="0"/>
              </a:rPr>
              <a:t>доход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</a:rPr>
              <a:t>114,4 млн</a:t>
            </a:r>
            <a:r>
              <a:rPr lang="ru-RU" altLang="ru-RU" b="1" dirty="0">
                <a:solidFill>
                  <a:srgbClr val="002060"/>
                </a:solidFill>
                <a:latin typeface="Times New Roman" pitchFamily="18" charset="0"/>
              </a:rPr>
              <a:t>. руб</a:t>
            </a: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</a:rPr>
              <a:t>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" name="Скругленный прямоугольник 7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23" y="3934981"/>
            <a:ext cx="2829674" cy="2181339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prstMaterial="dkEdge">
            <a:bevelT/>
            <a:bevelB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40361" y="4211320"/>
            <a:ext cx="22961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Единый налог</a:t>
            </a:r>
            <a:endParaRPr lang="ru-RU" alt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вмененный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112,3 </a:t>
            </a:r>
            <a:r>
              <a:rPr lang="ru-RU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2" name="Скругленный прямоугольник 7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1283" y="3919220"/>
            <a:ext cx="2966720" cy="2181339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prstMaterial="dkEdge">
            <a:bevelT/>
            <a:bevelB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251200" y="4211320"/>
            <a:ext cx="26009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Единый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сельскохозяйственный</a:t>
            </a:r>
            <a:endParaRPr lang="ru-RU" alt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163,0 </a:t>
            </a:r>
            <a:r>
              <a:rPr lang="ru-RU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4" name="Скругленный прямоугольник 7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2886" y="3904501"/>
            <a:ext cx="2829674" cy="2181339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prstMaterial="dkEdge">
            <a:bevelT/>
            <a:bevelB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502400" y="4211320"/>
            <a:ext cx="2336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Патентная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налогообложения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2,0 млн. руб.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dirty="0"/>
          </a:p>
        </p:txBody>
      </p:sp>
      <p:sp>
        <p:nvSpPr>
          <p:cNvPr id="21" name="Минус 20"/>
          <p:cNvSpPr/>
          <p:nvPr/>
        </p:nvSpPr>
        <p:spPr>
          <a:xfrm>
            <a:off x="406400" y="3759200"/>
            <a:ext cx="8290560" cy="12192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Минус 21"/>
          <p:cNvSpPr/>
          <p:nvPr/>
        </p:nvSpPr>
        <p:spPr>
          <a:xfrm>
            <a:off x="4480561" y="2265680"/>
            <a:ext cx="50799" cy="25400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Минус 22"/>
          <p:cNvSpPr/>
          <p:nvPr/>
        </p:nvSpPr>
        <p:spPr>
          <a:xfrm>
            <a:off x="1488441" y="3474720"/>
            <a:ext cx="45719" cy="93472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Минус 24"/>
          <p:cNvSpPr/>
          <p:nvPr/>
        </p:nvSpPr>
        <p:spPr>
          <a:xfrm>
            <a:off x="4485641" y="3423920"/>
            <a:ext cx="45719" cy="93472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Минус 25"/>
          <p:cNvSpPr/>
          <p:nvPr/>
        </p:nvSpPr>
        <p:spPr>
          <a:xfrm>
            <a:off x="7564121" y="3444240"/>
            <a:ext cx="45719" cy="93472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chart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4200" l="0" r="97400">
                        <a14:foregroundMark x1="44400" y1="35400" x2="49600" y2="30600"/>
                        <a14:foregroundMark x1="52800" y1="20400" x2="51000" y2="15400"/>
                        <a14:foregroundMark x1="52800" y1="39600" x2="56000" y2="45400"/>
                        <a14:foregroundMark x1="50600" y1="65000" x2="50600" y2="53000"/>
                        <a14:foregroundMark x1="85400" y1="84400" x2="91800" y2="85400"/>
                        <a14:backgroundMark x1="44600" y1="62400" x2="49200" y2="49400"/>
                        <a14:backgroundMark x1="62800" y1="56400" x2="56200" y2="32400"/>
                        <a14:backgroundMark x1="3600" y1="80200" x2="8000" y2="93800"/>
                        <a14:backgroundMark x1="3600" y1="92200" x2="65000" y2="92200"/>
                        <a14:backgroundMark x1="64400" y1="14600" x2="36400" y2="3600"/>
                        <a14:backgroundMark x1="82800" y1="89000" x2="95000" y2="898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0361" y="1547024"/>
            <a:ext cx="5184576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1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7"/>
          <p:cNvGrpSpPr>
            <a:grpSpLocks/>
          </p:cNvGrpSpPr>
          <p:nvPr/>
        </p:nvGrpSpPr>
        <p:grpSpPr bwMode="auto">
          <a:xfrm>
            <a:off x="2006631" y="2006666"/>
            <a:ext cx="3708338" cy="3225702"/>
            <a:chOff x="-71196" y="2388905"/>
            <a:chExt cx="3708536" cy="3146992"/>
          </a:xfrm>
        </p:grpSpPr>
        <p:grpSp>
          <p:nvGrpSpPr>
            <p:cNvPr id="5" name="Группа 63"/>
            <p:cNvGrpSpPr>
              <a:grpSpLocks/>
            </p:cNvGrpSpPr>
            <p:nvPr/>
          </p:nvGrpSpPr>
          <p:grpSpPr bwMode="auto">
            <a:xfrm>
              <a:off x="-71196" y="2388905"/>
              <a:ext cx="3708536" cy="3146992"/>
              <a:chOff x="81205" y="2769906"/>
              <a:chExt cx="3708535" cy="3146992"/>
            </a:xfrm>
          </p:grpSpPr>
          <p:grpSp>
            <p:nvGrpSpPr>
              <p:cNvPr id="8" name="Группа 26"/>
              <p:cNvGrpSpPr>
                <a:grpSpLocks/>
              </p:cNvGrpSpPr>
              <p:nvPr/>
            </p:nvGrpSpPr>
            <p:grpSpPr bwMode="auto">
              <a:xfrm>
                <a:off x="81205" y="2769906"/>
                <a:ext cx="3708535" cy="3146992"/>
                <a:chOff x="889242" y="1703106"/>
                <a:chExt cx="3708535" cy="3146992"/>
              </a:xfrm>
            </p:grpSpPr>
            <p:graphicFrame>
              <p:nvGraphicFramePr>
                <p:cNvPr id="16" name="Object 3"/>
                <p:cNvGraphicFramePr>
                  <a:graphicFrameLocks/>
                </p:cNvGraphicFramePr>
                <p:nvPr>
                  <p:extLst>
                    <p:ext uri="{D42A27DB-BD31-4B8C-83A1-F6EECF244321}">
                      <p14:modId xmlns:p14="http://schemas.microsoft.com/office/powerpoint/2010/main" val="3908385050"/>
                    </p:ext>
                  </p:extLst>
                </p:nvPr>
              </p:nvGraphicFramePr>
              <p:xfrm>
                <a:off x="889242" y="1703106"/>
                <a:ext cx="3708535" cy="3146992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2"/>
                </a:graphicData>
              </a:graphic>
            </p:graphicFrame>
            <p:grpSp>
              <p:nvGrpSpPr>
                <p:cNvPr id="17" name="Группа 49"/>
                <p:cNvGrpSpPr>
                  <a:grpSpLocks/>
                </p:cNvGrpSpPr>
                <p:nvPr/>
              </p:nvGrpSpPr>
              <p:grpSpPr bwMode="auto">
                <a:xfrm>
                  <a:off x="1138436" y="2438402"/>
                  <a:ext cx="713000" cy="505968"/>
                  <a:chOff x="3022433" y="2701607"/>
                  <a:chExt cx="652759" cy="446643"/>
                </a:xfrm>
              </p:grpSpPr>
              <p:grpSp>
                <p:nvGrpSpPr>
                  <p:cNvPr id="18" name="Овал 67"/>
                  <p:cNvGrpSpPr>
                    <a:grpSpLocks/>
                  </p:cNvGrpSpPr>
                  <p:nvPr/>
                </p:nvGrpSpPr>
                <p:grpSpPr bwMode="auto">
                  <a:xfrm>
                    <a:off x="3022433" y="2701607"/>
                    <a:ext cx="652759" cy="446643"/>
                    <a:chOff x="2179638" y="3124198"/>
                    <a:chExt cx="712948" cy="505968"/>
                  </a:xfrm>
                </p:grpSpPr>
                <p:pic>
                  <p:nvPicPr>
                    <p:cNvPr id="20" name="Овал 67"/>
                    <p:cNvPicPr>
                      <a:picLocks noChangeArrowheads="1"/>
                    </p:cNvPicPr>
                    <p:nvPr/>
                  </p:nvPicPr>
                  <p:blipFill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362234" y="3124198"/>
                      <a:ext cx="530352" cy="50596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sp>
                  <p:nvSpPr>
                    <p:cNvPr id="21" name="Text Box 7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179665" y="3349071"/>
                      <a:ext cx="274632" cy="25554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algn="ctr" eaLnBrk="1" hangingPunct="1">
                        <a:defRPr/>
                      </a:pPr>
                      <a:endParaRPr lang="ru-RU" sz="1200" b="1" dirty="0" smtClean="0"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Franklin Gothic Book" pitchFamily="34" charset="0"/>
                      </a:endParaRPr>
                    </a:p>
                  </p:txBody>
                </p:sp>
              </p:grpSp>
              <p:sp>
                <p:nvSpPr>
                  <p:cNvPr id="19" name="Прямоугольник 18"/>
                  <p:cNvSpPr/>
                  <p:nvPr/>
                </p:nvSpPr>
                <p:spPr>
                  <a:xfrm>
                    <a:off x="3189604" y="2768865"/>
                    <a:ext cx="460744" cy="238554"/>
                  </a:xfrm>
                  <a:prstGeom prst="rect">
                    <a:avLst/>
                  </a:prstGeom>
                </p:spPr>
                <p:txBody>
                  <a:bodyPr>
                    <a:spAutoFit/>
                  </a:bodyPr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ru-RU" sz="12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entury" pitchFamily="18" charset="0"/>
                      </a:rPr>
                      <a:t>31%</a:t>
                    </a:r>
                    <a:endParaRPr lang="ru-RU" sz="1200" b="1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entury" pitchFamily="18" charset="0"/>
                    </a:endParaRPr>
                  </a:p>
                </p:txBody>
              </p:sp>
            </p:grpSp>
          </p:grpSp>
          <p:sp>
            <p:nvSpPr>
              <p:cNvPr id="9" name="TextBox 25"/>
              <p:cNvSpPr txBox="1">
                <a:spLocks noChangeArrowheads="1"/>
              </p:cNvSpPr>
              <p:nvPr/>
            </p:nvSpPr>
            <p:spPr bwMode="auto">
              <a:xfrm>
                <a:off x="2066437" y="3743981"/>
                <a:ext cx="884961" cy="5104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itchFamily="18" charset="2"/>
                  <a:buChar char=""/>
                  <a:defRPr sz="3200">
                    <a:solidFill>
                      <a:schemeClr val="tx2"/>
                    </a:solidFill>
                    <a:latin typeface="Franklin Gothic Book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itchFamily="18" charset="2"/>
                  <a:buChar char=""/>
                  <a:defRPr sz="2800">
                    <a:solidFill>
                      <a:schemeClr val="tx2"/>
                    </a:solidFill>
                    <a:latin typeface="Franklin Gothic Book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itchFamily="18" charset="2"/>
                  <a:buChar char=""/>
                  <a:defRPr sz="2400">
                    <a:solidFill>
                      <a:schemeClr val="tx2"/>
                    </a:solidFill>
                    <a:latin typeface="Franklin Gothic Book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itchFamily="18" charset="2"/>
                  <a:buChar char=""/>
                  <a:defRPr sz="2000">
                    <a:solidFill>
                      <a:schemeClr val="tx2"/>
                    </a:solidFill>
                    <a:latin typeface="Franklin Gothic Book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 pitchFamily="18" charset="2"/>
                  <a:buChar char=""/>
                  <a:defRPr sz="2000">
                    <a:solidFill>
                      <a:schemeClr val="tx2"/>
                    </a:solidFill>
                    <a:latin typeface="Franklin Gothic Book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itchFamily="18" charset="2"/>
                  <a:buChar char=""/>
                  <a:defRPr sz="2000">
                    <a:solidFill>
                      <a:schemeClr val="tx2"/>
                    </a:solidFill>
                    <a:latin typeface="Franklin Gothic Book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itchFamily="18" charset="2"/>
                  <a:buChar char=""/>
                  <a:defRPr sz="2000">
                    <a:solidFill>
                      <a:schemeClr val="tx2"/>
                    </a:solidFill>
                    <a:latin typeface="Franklin Gothic Book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itchFamily="18" charset="2"/>
                  <a:buChar char=""/>
                  <a:defRPr sz="2000">
                    <a:solidFill>
                      <a:schemeClr val="tx2"/>
                    </a:solidFill>
                    <a:latin typeface="Franklin Gothic Book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itchFamily="18" charset="2"/>
                  <a:buChar char=""/>
                  <a:defRPr sz="2000">
                    <a:solidFill>
                      <a:schemeClr val="tx2"/>
                    </a:solidFill>
                    <a:latin typeface="Franklin Gothic Book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2000" b="1" dirty="0" smtClean="0">
                    <a:solidFill>
                      <a:schemeClr val="bg1"/>
                    </a:solidFill>
                    <a:latin typeface="Century" pitchFamily="18" charset="0"/>
                  </a:rPr>
                  <a:t>192,9</a:t>
                </a:r>
                <a:endParaRPr lang="ru-RU" altLang="ru-RU" sz="2000" b="1" dirty="0">
                  <a:solidFill>
                    <a:schemeClr val="bg1"/>
                  </a:solidFill>
                  <a:latin typeface="Century" pitchFamily="18" charset="0"/>
                </a:endParaRPr>
              </a:p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800" b="1" dirty="0">
                    <a:solidFill>
                      <a:schemeClr val="bg1"/>
                    </a:solidFill>
                    <a:latin typeface="Century" pitchFamily="18" charset="0"/>
                  </a:rPr>
                  <a:t>млн. руб.</a:t>
                </a:r>
              </a:p>
            </p:txBody>
          </p:sp>
          <p:pic>
            <p:nvPicPr>
              <p:cNvPr id="10" name="Овал 52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64014" y="2819402"/>
                <a:ext cx="524293" cy="5059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" name="Прямоугольник 10"/>
              <p:cNvSpPr/>
              <p:nvPr/>
            </p:nvSpPr>
            <p:spPr bwMode="auto">
              <a:xfrm>
                <a:off x="1457927" y="2895292"/>
                <a:ext cx="503265" cy="27722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entury" pitchFamily="18" charset="0"/>
                  </a:rPr>
                  <a:t>11%</a:t>
                </a:r>
                <a:endParaRPr lang="ru-RU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" pitchFamily="18" charset="0"/>
                </a:endParaRPr>
              </a:p>
            </p:txBody>
          </p:sp>
          <p:grpSp>
            <p:nvGrpSpPr>
              <p:cNvPr id="12" name="Овал 55"/>
              <p:cNvGrpSpPr>
                <a:grpSpLocks/>
              </p:cNvGrpSpPr>
              <p:nvPr/>
            </p:nvGrpSpPr>
            <p:grpSpPr bwMode="auto">
              <a:xfrm>
                <a:off x="2951545" y="3733802"/>
                <a:ext cx="530390" cy="505968"/>
                <a:chOff x="4800600" y="3352800"/>
                <a:chExt cx="530352" cy="505968"/>
              </a:xfrm>
            </p:grpSpPr>
            <p:pic>
              <p:nvPicPr>
                <p:cNvPr id="14" name="Овал 5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00600" y="3352800"/>
                  <a:ext cx="530352" cy="50596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" name="Text Box 71"/>
                <p:cNvSpPr txBox="1">
                  <a:spLocks noChangeArrowheads="1"/>
                </p:cNvSpPr>
                <p:nvPr/>
              </p:nvSpPr>
              <p:spPr bwMode="auto">
                <a:xfrm>
                  <a:off x="4952979" y="3428061"/>
                  <a:ext cx="274633" cy="2555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endParaRPr lang="ru-RU" sz="1200" b="1" dirty="0" smtClean="0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Franklin Gothic Book" pitchFamily="34" charset="0"/>
                  </a:endParaRPr>
                </a:p>
              </p:txBody>
            </p:sp>
          </p:grpSp>
          <p:sp>
            <p:nvSpPr>
              <p:cNvPr id="13" name="Прямоугольник 12"/>
              <p:cNvSpPr/>
              <p:nvPr/>
            </p:nvSpPr>
            <p:spPr bwMode="auto">
              <a:xfrm>
                <a:off x="2992170" y="3820523"/>
                <a:ext cx="503265" cy="27024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entury" pitchFamily="18" charset="0"/>
                  </a:rPr>
                  <a:t>58%</a:t>
                </a:r>
                <a:endParaRPr lang="ru-RU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" pitchFamily="18" charset="0"/>
                </a:endParaRPr>
              </a:p>
            </p:txBody>
          </p:sp>
        </p:grpSp>
        <p:sp>
          <p:nvSpPr>
            <p:cNvPr id="6" name="TextBox 25"/>
            <p:cNvSpPr txBox="1">
              <a:spLocks noChangeArrowheads="1"/>
            </p:cNvSpPr>
            <p:nvPr/>
          </p:nvSpPr>
          <p:spPr bwMode="auto">
            <a:xfrm>
              <a:off x="421540" y="3567770"/>
              <a:ext cx="884961" cy="510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"/>
                <a:defRPr sz="3200">
                  <a:solidFill>
                    <a:schemeClr val="tx2"/>
                  </a:solidFill>
                  <a:latin typeface="Franklin Gothic Book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"/>
                <a:defRPr sz="2800">
                  <a:solidFill>
                    <a:schemeClr val="tx2"/>
                  </a:solidFill>
                  <a:latin typeface="Franklin Gothic Book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"/>
                <a:defRPr sz="2400">
                  <a:solidFill>
                    <a:schemeClr val="tx2"/>
                  </a:solidFill>
                  <a:latin typeface="Franklin Gothic Book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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 b="1" dirty="0" smtClean="0">
                  <a:solidFill>
                    <a:schemeClr val="bg1"/>
                  </a:solidFill>
                  <a:latin typeface="Century" pitchFamily="18" charset="0"/>
                </a:rPr>
                <a:t>102,8</a:t>
              </a:r>
              <a:endParaRPr lang="ru-RU" altLang="ru-RU" sz="2000" b="1" dirty="0">
                <a:solidFill>
                  <a:schemeClr val="bg1"/>
                </a:solidFill>
                <a:latin typeface="Century" pitchFamily="18" charset="0"/>
              </a:endParaRP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800" b="1" dirty="0">
                  <a:solidFill>
                    <a:schemeClr val="bg1"/>
                  </a:solidFill>
                  <a:latin typeface="Century" pitchFamily="18" charset="0"/>
                </a:rPr>
                <a:t>млн. руб.</a:t>
              </a:r>
            </a:p>
          </p:txBody>
        </p:sp>
        <p:sp>
          <p:nvSpPr>
            <p:cNvPr id="7" name="TextBox 25"/>
            <p:cNvSpPr txBox="1">
              <a:spLocks noChangeArrowheads="1"/>
            </p:cNvSpPr>
            <p:nvPr/>
          </p:nvSpPr>
          <p:spPr bwMode="auto">
            <a:xfrm>
              <a:off x="1075821" y="2858869"/>
              <a:ext cx="88496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"/>
                <a:defRPr sz="3200">
                  <a:solidFill>
                    <a:schemeClr val="tx2"/>
                  </a:solidFill>
                  <a:latin typeface="Franklin Gothic Book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"/>
                <a:defRPr sz="2800">
                  <a:solidFill>
                    <a:schemeClr val="tx2"/>
                  </a:solidFill>
                  <a:latin typeface="Franklin Gothic Book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"/>
                <a:defRPr sz="2400">
                  <a:solidFill>
                    <a:schemeClr val="tx2"/>
                  </a:solidFill>
                  <a:latin typeface="Franklin Gothic Book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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 b="1" dirty="0" smtClean="0">
                  <a:solidFill>
                    <a:schemeClr val="bg1"/>
                  </a:solidFill>
                  <a:latin typeface="Century" pitchFamily="18" charset="0"/>
                </a:rPr>
                <a:t>35,4</a:t>
              </a:r>
              <a:endParaRPr lang="ru-RU" altLang="ru-RU" sz="1600" b="1" dirty="0">
                <a:solidFill>
                  <a:schemeClr val="bg1"/>
                </a:solidFill>
                <a:latin typeface="Century" pitchFamily="18" charset="0"/>
              </a:endParaRP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800" b="1" dirty="0">
                  <a:solidFill>
                    <a:schemeClr val="bg1"/>
                  </a:solidFill>
                  <a:latin typeface="Century" pitchFamily="18" charset="0"/>
                </a:rPr>
                <a:t>млн. руб.</a:t>
              </a:r>
            </a:p>
          </p:txBody>
        </p:sp>
      </p:grpSp>
      <p:grpSp>
        <p:nvGrpSpPr>
          <p:cNvPr id="22" name="Группа 115"/>
          <p:cNvGrpSpPr>
            <a:grpSpLocks/>
          </p:cNvGrpSpPr>
          <p:nvPr/>
        </p:nvGrpSpPr>
        <p:grpSpPr bwMode="auto">
          <a:xfrm>
            <a:off x="1076960" y="1381761"/>
            <a:ext cx="2570480" cy="1239519"/>
            <a:chOff x="1578808" y="2346152"/>
            <a:chExt cx="2892641" cy="1788313"/>
          </a:xfrm>
        </p:grpSpPr>
        <p:pic>
          <p:nvPicPr>
            <p:cNvPr id="23" name="Прямая со стрелкой 111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60463">
              <a:off x="2893645" y="3001032"/>
              <a:ext cx="1577804" cy="1133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TextBox 112"/>
            <p:cNvSpPr txBox="1">
              <a:spLocks noChangeArrowheads="1"/>
            </p:cNvSpPr>
            <p:nvPr/>
          </p:nvSpPr>
          <p:spPr bwMode="auto">
            <a:xfrm>
              <a:off x="1578808" y="2346152"/>
              <a:ext cx="1904999" cy="523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"/>
                <a:defRPr sz="3200">
                  <a:solidFill>
                    <a:schemeClr val="tx2"/>
                  </a:solidFill>
                  <a:latin typeface="Franklin Gothic Book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"/>
                <a:defRPr sz="2800">
                  <a:solidFill>
                    <a:schemeClr val="tx2"/>
                  </a:solidFill>
                  <a:latin typeface="Franklin Gothic Book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"/>
                <a:defRPr sz="2400">
                  <a:solidFill>
                    <a:schemeClr val="tx2"/>
                  </a:solidFill>
                  <a:latin typeface="Franklin Gothic Book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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Прочие неналоговые доходы</a:t>
              </a:r>
            </a:p>
          </p:txBody>
        </p:sp>
      </p:grpSp>
      <p:grpSp>
        <p:nvGrpSpPr>
          <p:cNvPr id="25" name="Группа 60"/>
          <p:cNvGrpSpPr>
            <a:grpSpLocks/>
          </p:cNvGrpSpPr>
          <p:nvPr/>
        </p:nvGrpSpPr>
        <p:grpSpPr bwMode="auto">
          <a:xfrm>
            <a:off x="6135789" y="2773073"/>
            <a:ext cx="2566512" cy="348230"/>
            <a:chOff x="5548702" y="4095750"/>
            <a:chExt cx="2566598" cy="419100"/>
          </a:xfrm>
        </p:grpSpPr>
        <p:sp>
          <p:nvSpPr>
            <p:cNvPr id="39" name="Text Box 33"/>
            <p:cNvSpPr txBox="1">
              <a:spLocks noChangeArrowheads="1"/>
            </p:cNvSpPr>
            <p:nvPr/>
          </p:nvSpPr>
          <p:spPr bwMode="auto">
            <a:xfrm>
              <a:off x="5548702" y="4221163"/>
              <a:ext cx="15081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sz="21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Text Box 17"/>
            <p:cNvSpPr txBox="1">
              <a:spLocks noChangeArrowheads="1"/>
            </p:cNvSpPr>
            <p:nvPr/>
          </p:nvSpPr>
          <p:spPr bwMode="auto">
            <a:xfrm>
              <a:off x="7581878" y="4095750"/>
              <a:ext cx="533422" cy="41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"/>
                <a:defRPr sz="3200">
                  <a:solidFill>
                    <a:schemeClr val="tx2"/>
                  </a:solidFill>
                  <a:latin typeface="Franklin Gothic Book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"/>
                <a:defRPr sz="2800">
                  <a:solidFill>
                    <a:schemeClr val="tx2"/>
                  </a:solidFill>
                  <a:latin typeface="Franklin Gothic Book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"/>
                <a:defRPr sz="2400">
                  <a:solidFill>
                    <a:schemeClr val="tx2"/>
                  </a:solidFill>
                  <a:latin typeface="Franklin Gothic Book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18" charset="2"/>
                <a:buChar char="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18" charset="2"/>
                <a:buChar char=""/>
                <a:defRPr sz="2000">
                  <a:solidFill>
                    <a:schemeClr val="tx2"/>
                  </a:solidFill>
                  <a:latin typeface="Franklin Gothic Book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8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Группа 61"/>
          <p:cNvGrpSpPr>
            <a:grpSpLocks/>
          </p:cNvGrpSpPr>
          <p:nvPr/>
        </p:nvGrpSpPr>
        <p:grpSpPr bwMode="auto">
          <a:xfrm>
            <a:off x="-106184" y="3383280"/>
            <a:ext cx="5034102" cy="3017520"/>
            <a:chOff x="-187452" y="3688080"/>
            <a:chExt cx="5033771" cy="3017520"/>
          </a:xfrm>
        </p:grpSpPr>
        <p:grpSp>
          <p:nvGrpSpPr>
            <p:cNvPr id="42" name="Группа 116"/>
            <p:cNvGrpSpPr>
              <a:grpSpLocks/>
            </p:cNvGrpSpPr>
            <p:nvPr/>
          </p:nvGrpSpPr>
          <p:grpSpPr bwMode="auto">
            <a:xfrm>
              <a:off x="-187452" y="3688080"/>
              <a:ext cx="4043489" cy="2626340"/>
              <a:chOff x="955531" y="3688080"/>
              <a:chExt cx="4043857" cy="2626340"/>
            </a:xfrm>
          </p:grpSpPr>
          <p:grpSp>
            <p:nvGrpSpPr>
              <p:cNvPr id="53" name="Группа 107"/>
              <p:cNvGrpSpPr>
                <a:grpSpLocks/>
              </p:cNvGrpSpPr>
              <p:nvPr/>
            </p:nvGrpSpPr>
            <p:grpSpPr bwMode="auto">
              <a:xfrm>
                <a:off x="955531" y="3688080"/>
                <a:ext cx="2408665" cy="1355408"/>
                <a:chOff x="955531" y="3688080"/>
                <a:chExt cx="2408665" cy="1355408"/>
              </a:xfrm>
            </p:grpSpPr>
            <p:pic>
              <p:nvPicPr>
                <p:cNvPr id="64" name="Прямая со стрелкой 96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21070568">
                  <a:off x="2291108" y="3688080"/>
                  <a:ext cx="1073088" cy="4470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5" name="TextBox 97"/>
                <p:cNvSpPr txBox="1">
                  <a:spLocks noChangeArrowheads="1"/>
                </p:cNvSpPr>
                <p:nvPr/>
              </p:nvSpPr>
              <p:spPr bwMode="auto">
                <a:xfrm>
                  <a:off x="955531" y="4089381"/>
                  <a:ext cx="2057587" cy="9541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"/>
                    <a:defRPr sz="3200">
                      <a:solidFill>
                        <a:schemeClr val="tx2"/>
                      </a:solidFill>
                      <a:latin typeface="Franklin Gothic Book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"/>
                    <a:defRPr sz="2800">
                      <a:solidFill>
                        <a:schemeClr val="tx2"/>
                      </a:solidFill>
                      <a:latin typeface="Franklin Gothic Book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"/>
                    <a:defRPr sz="2400">
                      <a:solidFill>
                        <a:schemeClr val="tx2"/>
                      </a:solidFill>
                      <a:latin typeface="Franklin Gothic Book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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r>
                    <a:rPr lang="ru-RU" altLang="ru-RU" sz="14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Доходы от продажи материальных  и нематериальных активов</a:t>
                  </a:r>
                </a:p>
              </p:txBody>
            </p:sp>
          </p:grpSp>
          <p:grpSp>
            <p:nvGrpSpPr>
              <p:cNvPr id="54" name="Группа 110"/>
              <p:cNvGrpSpPr>
                <a:grpSpLocks/>
              </p:cNvGrpSpPr>
              <p:nvPr/>
            </p:nvGrpSpPr>
            <p:grpSpPr bwMode="auto">
              <a:xfrm>
                <a:off x="2057476" y="5105400"/>
                <a:ext cx="2941912" cy="1209020"/>
                <a:chOff x="2286076" y="5105400"/>
                <a:chExt cx="2941912" cy="1209020"/>
              </a:xfrm>
            </p:grpSpPr>
            <p:grpSp>
              <p:nvGrpSpPr>
                <p:cNvPr id="55" name="Группа 98"/>
                <p:cNvGrpSpPr>
                  <a:grpSpLocks/>
                </p:cNvGrpSpPr>
                <p:nvPr/>
              </p:nvGrpSpPr>
              <p:grpSpPr bwMode="auto">
                <a:xfrm>
                  <a:off x="2286076" y="5204075"/>
                  <a:ext cx="213849" cy="968125"/>
                  <a:chOff x="7543873" y="3375275"/>
                  <a:chExt cx="213849" cy="968125"/>
                </a:xfrm>
              </p:grpSpPr>
              <p:grpSp>
                <p:nvGrpSpPr>
                  <p:cNvPr id="58" name="Овал 101"/>
                  <p:cNvGrpSpPr>
                    <a:grpSpLocks/>
                  </p:cNvGrpSpPr>
                  <p:nvPr/>
                </p:nvGrpSpPr>
                <p:grpSpPr bwMode="auto">
                  <a:xfrm>
                    <a:off x="7470722" y="3340608"/>
                    <a:ext cx="353599" cy="353568"/>
                    <a:chOff x="841248" y="5169408"/>
                    <a:chExt cx="353568" cy="353568"/>
                  </a:xfrm>
                </p:grpSpPr>
                <p:pic>
                  <p:nvPicPr>
                    <p:cNvPr id="62" name="Овал 101"/>
                    <p:cNvPicPr>
                      <a:picLocks noChangeArrowheads="1"/>
                    </p:cNvPicPr>
                    <p:nvPr/>
                  </p:nvPicPr>
                  <p:blipFill>
                    <a:blip r:embed="rId8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841248" y="5169408"/>
                      <a:ext cx="353568" cy="35356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sp>
                  <p:nvSpPr>
                    <p:cNvPr id="63" name="Text Box 5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946087" y="5233988"/>
                      <a:ext cx="150803" cy="14605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algn="ctr" eaLnBrk="1" hangingPunct="1">
                        <a:defRPr/>
                      </a:pPr>
                      <a:endParaRPr lang="ru-RU" sz="1400" b="1" smtClean="0"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59" name="Овал 102"/>
                  <p:cNvGrpSpPr>
                    <a:grpSpLocks/>
                  </p:cNvGrpSpPr>
                  <p:nvPr/>
                </p:nvGrpSpPr>
                <p:grpSpPr bwMode="auto">
                  <a:xfrm>
                    <a:off x="7470722" y="4102608"/>
                    <a:ext cx="353599" cy="353568"/>
                    <a:chOff x="841248" y="5931408"/>
                    <a:chExt cx="353568" cy="353568"/>
                  </a:xfrm>
                </p:grpSpPr>
                <p:pic>
                  <p:nvPicPr>
                    <p:cNvPr id="60" name="Овал 102"/>
                    <p:cNvPicPr>
                      <a:picLocks noChangeArrowheads="1"/>
                    </p:cNvPicPr>
                    <p:nvPr/>
                  </p:nvPicPr>
                  <p:blipFill>
                    <a:blip r:embed="rId9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841248" y="5931408"/>
                      <a:ext cx="353568" cy="35356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sp>
                  <p:nvSpPr>
                    <p:cNvPr id="61" name="Text Box 5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946087" y="5995988"/>
                      <a:ext cx="150803" cy="14605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algn="ctr" eaLnBrk="1" hangingPunct="1">
                        <a:defRPr/>
                      </a:pPr>
                      <a:endParaRPr lang="ru-RU" sz="1400" b="1" smtClean="0"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  <p:sp>
              <p:nvSpPr>
                <p:cNvPr id="56" name="TextBox 10"/>
                <p:cNvSpPr txBox="1">
                  <a:spLocks noChangeArrowheads="1"/>
                </p:cNvSpPr>
                <p:nvPr/>
              </p:nvSpPr>
              <p:spPr bwMode="auto">
                <a:xfrm>
                  <a:off x="2514676" y="5105400"/>
                  <a:ext cx="2713312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"/>
                    <a:defRPr sz="3200">
                      <a:solidFill>
                        <a:schemeClr val="tx2"/>
                      </a:solidFill>
                      <a:latin typeface="Franklin Gothic Book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"/>
                    <a:defRPr sz="2800">
                      <a:solidFill>
                        <a:schemeClr val="tx2"/>
                      </a:solidFill>
                      <a:latin typeface="Franklin Gothic Book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"/>
                    <a:defRPr sz="2400">
                      <a:solidFill>
                        <a:schemeClr val="tx2"/>
                      </a:solidFill>
                      <a:latin typeface="Franklin Gothic Book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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r>
                    <a:rPr lang="ru-RU" altLang="ru-RU" sz="1400" b="1" i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Реализация муниципального имущества </a:t>
                  </a:r>
                </a:p>
              </p:txBody>
            </p:sp>
            <p:sp>
              <p:nvSpPr>
                <p:cNvPr id="57" name="TextBox 10"/>
                <p:cNvSpPr txBox="1">
                  <a:spLocks noChangeArrowheads="1"/>
                </p:cNvSpPr>
                <p:nvPr/>
              </p:nvSpPr>
              <p:spPr bwMode="auto">
                <a:xfrm>
                  <a:off x="2514704" y="5791200"/>
                  <a:ext cx="2058144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"/>
                    <a:defRPr sz="3200">
                      <a:solidFill>
                        <a:schemeClr val="tx2"/>
                      </a:solidFill>
                      <a:latin typeface="Franklin Gothic Book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"/>
                    <a:defRPr sz="2800">
                      <a:solidFill>
                        <a:schemeClr val="tx2"/>
                      </a:solidFill>
                      <a:latin typeface="Franklin Gothic Book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"/>
                    <a:defRPr sz="2400">
                      <a:solidFill>
                        <a:schemeClr val="tx2"/>
                      </a:solidFill>
                      <a:latin typeface="Franklin Gothic Book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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r>
                    <a:rPr lang="ru-RU" altLang="ru-RU" sz="1400" b="1" i="1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Продажа земельных участков</a:t>
                  </a:r>
                </a:p>
              </p:txBody>
            </p:sp>
          </p:grpSp>
        </p:grpSp>
        <p:grpSp>
          <p:nvGrpSpPr>
            <p:cNvPr id="43" name="Группа 120"/>
            <p:cNvGrpSpPr>
              <a:grpSpLocks/>
            </p:cNvGrpSpPr>
            <p:nvPr/>
          </p:nvGrpSpPr>
          <p:grpSpPr bwMode="auto">
            <a:xfrm>
              <a:off x="3529583" y="4907280"/>
              <a:ext cx="1316736" cy="1078992"/>
              <a:chOff x="4749105" y="4983480"/>
              <a:chExt cx="1316856" cy="1078992"/>
            </a:xfrm>
          </p:grpSpPr>
          <p:grpSp>
            <p:nvGrpSpPr>
              <p:cNvPr id="49" name="Ромб 118"/>
              <p:cNvGrpSpPr>
                <a:grpSpLocks/>
              </p:cNvGrpSpPr>
              <p:nvPr/>
            </p:nvGrpSpPr>
            <p:grpSpPr bwMode="auto">
              <a:xfrm>
                <a:off x="4749105" y="4983480"/>
                <a:ext cx="1316856" cy="1078992"/>
                <a:chOff x="3529584" y="4907280"/>
                <a:chExt cx="1316736" cy="1078992"/>
              </a:xfrm>
            </p:grpSpPr>
            <p:pic>
              <p:nvPicPr>
                <p:cNvPr id="51" name="Ромб 118"/>
                <p:cNvPicPr>
                  <a:picLocks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529584" y="4907280"/>
                  <a:ext cx="1316736" cy="10789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2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3867150" y="5181600"/>
                  <a:ext cx="571500" cy="457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"/>
                    <a:defRPr sz="3200">
                      <a:solidFill>
                        <a:schemeClr val="tx2"/>
                      </a:solidFill>
                      <a:latin typeface="Franklin Gothic Book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"/>
                    <a:defRPr sz="2800">
                      <a:solidFill>
                        <a:schemeClr val="tx2"/>
                      </a:solidFill>
                      <a:latin typeface="Franklin Gothic Book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"/>
                    <a:defRPr sz="2400">
                      <a:solidFill>
                        <a:schemeClr val="tx2"/>
                      </a:solidFill>
                      <a:latin typeface="Franklin Gothic Book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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ru-RU" altLang="ru-RU" sz="140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0" name="TextBox 25"/>
              <p:cNvSpPr txBox="1">
                <a:spLocks noChangeArrowheads="1"/>
              </p:cNvSpPr>
              <p:nvPr/>
            </p:nvSpPr>
            <p:spPr bwMode="auto">
              <a:xfrm>
                <a:off x="4863919" y="5138928"/>
                <a:ext cx="885025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itchFamily="18" charset="2"/>
                  <a:buChar char=""/>
                  <a:defRPr sz="3200">
                    <a:solidFill>
                      <a:schemeClr val="tx2"/>
                    </a:solidFill>
                    <a:latin typeface="Franklin Gothic Book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itchFamily="18" charset="2"/>
                  <a:buChar char=""/>
                  <a:defRPr sz="2800">
                    <a:solidFill>
                      <a:schemeClr val="tx2"/>
                    </a:solidFill>
                    <a:latin typeface="Franklin Gothic Book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itchFamily="18" charset="2"/>
                  <a:buChar char=""/>
                  <a:defRPr sz="2400">
                    <a:solidFill>
                      <a:schemeClr val="tx2"/>
                    </a:solidFill>
                    <a:latin typeface="Franklin Gothic Book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itchFamily="18" charset="2"/>
                  <a:buChar char=""/>
                  <a:defRPr sz="2000">
                    <a:solidFill>
                      <a:schemeClr val="tx2"/>
                    </a:solidFill>
                    <a:latin typeface="Franklin Gothic Book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 pitchFamily="18" charset="2"/>
                  <a:buChar char=""/>
                  <a:defRPr sz="2000">
                    <a:solidFill>
                      <a:schemeClr val="tx2"/>
                    </a:solidFill>
                    <a:latin typeface="Franklin Gothic Book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itchFamily="18" charset="2"/>
                  <a:buChar char=""/>
                  <a:defRPr sz="2000">
                    <a:solidFill>
                      <a:schemeClr val="tx2"/>
                    </a:solidFill>
                    <a:latin typeface="Franklin Gothic Book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itchFamily="18" charset="2"/>
                  <a:buChar char=""/>
                  <a:defRPr sz="2000">
                    <a:solidFill>
                      <a:schemeClr val="tx2"/>
                    </a:solidFill>
                    <a:latin typeface="Franklin Gothic Book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itchFamily="18" charset="2"/>
                  <a:buChar char=""/>
                  <a:defRPr sz="2000">
                    <a:solidFill>
                      <a:schemeClr val="tx2"/>
                    </a:solidFill>
                    <a:latin typeface="Franklin Gothic Book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itchFamily="18" charset="2"/>
                  <a:buChar char=""/>
                  <a:defRPr sz="2000">
                    <a:solidFill>
                      <a:schemeClr val="tx2"/>
                    </a:solidFill>
                    <a:latin typeface="Franklin Gothic Book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16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40,9</a:t>
                </a:r>
                <a:endParaRPr lang="ru-RU" altLang="ru-RU" sz="16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1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млн. руб.</a:t>
                </a:r>
              </a:p>
            </p:txBody>
          </p:sp>
        </p:grpSp>
        <p:grpSp>
          <p:nvGrpSpPr>
            <p:cNvPr id="44" name="Группа 122"/>
            <p:cNvGrpSpPr>
              <a:grpSpLocks/>
            </p:cNvGrpSpPr>
            <p:nvPr/>
          </p:nvGrpSpPr>
          <p:grpSpPr bwMode="auto">
            <a:xfrm>
              <a:off x="3028952" y="5626608"/>
              <a:ext cx="1341881" cy="1078992"/>
              <a:chOff x="4096027" y="5093208"/>
              <a:chExt cx="1342003" cy="1078992"/>
            </a:xfrm>
          </p:grpSpPr>
          <p:grpSp>
            <p:nvGrpSpPr>
              <p:cNvPr id="45" name="Ромб 123"/>
              <p:cNvGrpSpPr>
                <a:grpSpLocks/>
              </p:cNvGrpSpPr>
              <p:nvPr/>
            </p:nvGrpSpPr>
            <p:grpSpPr bwMode="auto">
              <a:xfrm>
                <a:off x="4096027" y="5093208"/>
                <a:ext cx="1342003" cy="1078992"/>
                <a:chOff x="3028950" y="5626608"/>
                <a:chExt cx="1341881" cy="1078992"/>
              </a:xfrm>
            </p:grpSpPr>
            <p:pic>
              <p:nvPicPr>
                <p:cNvPr id="47" name="Ромб 123"/>
                <p:cNvPicPr>
                  <a:picLocks noChangeArrowheads="1"/>
                </p:cNvPicPr>
                <p:nvPr/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47999" y="5626608"/>
                  <a:ext cx="1322832" cy="10789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8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3028950" y="5867400"/>
                  <a:ext cx="571500" cy="457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"/>
                    <a:defRPr sz="3200">
                      <a:solidFill>
                        <a:schemeClr val="tx2"/>
                      </a:solidFill>
                      <a:latin typeface="Franklin Gothic Book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"/>
                    <a:defRPr sz="2800">
                      <a:solidFill>
                        <a:schemeClr val="tx2"/>
                      </a:solidFill>
                      <a:latin typeface="Franklin Gothic Book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"/>
                    <a:defRPr sz="2400">
                      <a:solidFill>
                        <a:schemeClr val="tx2"/>
                      </a:solidFill>
                      <a:latin typeface="Franklin Gothic Book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70000"/>
                    <a:buFont typeface="Wingdings 2" pitchFamily="18" charset="2"/>
                    <a:buChar char="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 2" pitchFamily="18" charset="2"/>
                    <a:buChar char=""/>
                    <a:defRPr sz="2000">
                      <a:solidFill>
                        <a:schemeClr val="tx2"/>
                      </a:solidFill>
                      <a:latin typeface="Franklin Gothic Book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ru-RU" altLang="ru-RU" sz="1400">
                    <a:solidFill>
                      <a:srgbClr val="FFFF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6" name="TextBox 25"/>
              <p:cNvSpPr txBox="1">
                <a:spLocks noChangeArrowheads="1"/>
              </p:cNvSpPr>
              <p:nvPr/>
            </p:nvSpPr>
            <p:spPr bwMode="auto">
              <a:xfrm>
                <a:off x="4267490" y="5294376"/>
                <a:ext cx="885025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itchFamily="18" charset="2"/>
                  <a:buChar char=""/>
                  <a:defRPr sz="3200">
                    <a:solidFill>
                      <a:schemeClr val="tx2"/>
                    </a:solidFill>
                    <a:latin typeface="Franklin Gothic Book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itchFamily="18" charset="2"/>
                  <a:buChar char=""/>
                  <a:defRPr sz="2800">
                    <a:solidFill>
                      <a:schemeClr val="tx2"/>
                    </a:solidFill>
                    <a:latin typeface="Franklin Gothic Book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itchFamily="18" charset="2"/>
                  <a:buChar char=""/>
                  <a:defRPr sz="2400">
                    <a:solidFill>
                      <a:schemeClr val="tx2"/>
                    </a:solidFill>
                    <a:latin typeface="Franklin Gothic Book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Wingdings 2" pitchFamily="18" charset="2"/>
                  <a:buChar char=""/>
                  <a:defRPr sz="2000">
                    <a:solidFill>
                      <a:schemeClr val="tx2"/>
                    </a:solidFill>
                    <a:latin typeface="Franklin Gothic Book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 2" pitchFamily="18" charset="2"/>
                  <a:buChar char=""/>
                  <a:defRPr sz="2000">
                    <a:solidFill>
                      <a:schemeClr val="tx2"/>
                    </a:solidFill>
                    <a:latin typeface="Franklin Gothic Book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itchFamily="18" charset="2"/>
                  <a:buChar char=""/>
                  <a:defRPr sz="2000">
                    <a:solidFill>
                      <a:schemeClr val="tx2"/>
                    </a:solidFill>
                    <a:latin typeface="Franklin Gothic Book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itchFamily="18" charset="2"/>
                  <a:buChar char=""/>
                  <a:defRPr sz="2000">
                    <a:solidFill>
                      <a:schemeClr val="tx2"/>
                    </a:solidFill>
                    <a:latin typeface="Franklin Gothic Book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itchFamily="18" charset="2"/>
                  <a:buChar char=""/>
                  <a:defRPr sz="2000">
                    <a:solidFill>
                      <a:schemeClr val="tx2"/>
                    </a:solidFill>
                    <a:latin typeface="Franklin Gothic Book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 2" pitchFamily="18" charset="2"/>
                  <a:buChar char=""/>
                  <a:defRPr sz="2000">
                    <a:solidFill>
                      <a:schemeClr val="tx2"/>
                    </a:solidFill>
                    <a:latin typeface="Franklin Gothic Book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16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61,9</a:t>
                </a:r>
                <a:endParaRPr lang="ru-RU" altLang="ru-RU" sz="16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1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млн. руб.</a:t>
                </a:r>
              </a:p>
            </p:txBody>
          </p:sp>
        </p:grpSp>
      </p:grpSp>
      <p:sp>
        <p:nvSpPr>
          <p:cNvPr id="66" name="TextBox 93"/>
          <p:cNvSpPr txBox="1">
            <a:spLocks noChangeArrowheads="1"/>
          </p:cNvSpPr>
          <p:nvPr/>
        </p:nvSpPr>
        <p:spPr bwMode="auto">
          <a:xfrm>
            <a:off x="1255776" y="6172200"/>
            <a:ext cx="5562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Всего неналоговые доходы  </a:t>
            </a:r>
            <a:r>
              <a:rPr lang="ru-RU" altLang="ru-RU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331,1 млн.руб</a:t>
            </a:r>
            <a:r>
              <a:rPr lang="ru-RU" altLang="ru-RU" b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7" name="TextBox 2"/>
          <p:cNvSpPr txBox="1">
            <a:spLocks noChangeArrowheads="1"/>
          </p:cNvSpPr>
          <p:nvPr/>
        </p:nvSpPr>
        <p:spPr bwMode="auto">
          <a:xfrm>
            <a:off x="762000" y="609600"/>
            <a:ext cx="7620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400" b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Неналоговые доходы на </a:t>
            </a:r>
            <a:r>
              <a:rPr lang="ru-RU" altLang="ru-RU" sz="24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altLang="ru-RU" sz="2400" b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sp>
        <p:nvSpPr>
          <p:cNvPr id="68" name="TextBox 10"/>
          <p:cNvSpPr txBox="1">
            <a:spLocks noChangeArrowheads="1"/>
          </p:cNvSpPr>
          <p:nvPr/>
        </p:nvSpPr>
        <p:spPr bwMode="auto">
          <a:xfrm>
            <a:off x="5928360" y="4089400"/>
            <a:ext cx="2133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Плата за пользование помещений по договору социального найма</a:t>
            </a:r>
          </a:p>
        </p:txBody>
      </p:sp>
      <p:sp>
        <p:nvSpPr>
          <p:cNvPr id="69" name="TextBox 10"/>
          <p:cNvSpPr txBox="1">
            <a:spLocks noChangeArrowheads="1"/>
          </p:cNvSpPr>
          <p:nvPr/>
        </p:nvSpPr>
        <p:spPr bwMode="auto">
          <a:xfrm>
            <a:off x="5922264" y="3477240"/>
            <a:ext cx="2133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 перечисления части прибыли  МУП</a:t>
            </a:r>
          </a:p>
        </p:txBody>
      </p:sp>
      <p:pic>
        <p:nvPicPr>
          <p:cNvPr id="71" name="Ромб 129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2267" y="4135755"/>
            <a:ext cx="938213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" name="TextBox 25"/>
          <p:cNvSpPr txBox="1">
            <a:spLocks noChangeArrowheads="1"/>
          </p:cNvSpPr>
          <p:nvPr/>
        </p:nvSpPr>
        <p:spPr bwMode="auto">
          <a:xfrm>
            <a:off x="8092123" y="4277360"/>
            <a:ext cx="673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b="1" dirty="0" smtClean="0">
                <a:solidFill>
                  <a:schemeClr val="bg1"/>
                </a:solidFill>
                <a:latin typeface="Century" pitchFamily="18" charset="0"/>
              </a:rPr>
              <a:t>24,8</a:t>
            </a:r>
            <a:endParaRPr lang="ru-RU" altLang="ru-RU" sz="1000" b="1" dirty="0">
              <a:solidFill>
                <a:schemeClr val="bg1"/>
              </a:solidFill>
              <a:latin typeface="Century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b="1" dirty="0" err="1">
                <a:solidFill>
                  <a:schemeClr val="bg1"/>
                </a:solidFill>
                <a:latin typeface="Century" pitchFamily="18" charset="0"/>
              </a:rPr>
              <a:t>млн.р</a:t>
            </a:r>
            <a:r>
              <a:rPr lang="ru-RU" altLang="ru-RU" sz="1000" b="1" dirty="0">
                <a:solidFill>
                  <a:schemeClr val="bg1"/>
                </a:solidFill>
                <a:latin typeface="Century" pitchFamily="18" charset="0"/>
              </a:rPr>
              <a:t>.</a:t>
            </a:r>
          </a:p>
        </p:txBody>
      </p:sp>
      <p:pic>
        <p:nvPicPr>
          <p:cNvPr id="73" name="Ромб 129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0307" y="2738765"/>
            <a:ext cx="938212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TextBox 25"/>
          <p:cNvSpPr txBox="1">
            <a:spLocks noChangeArrowheads="1"/>
          </p:cNvSpPr>
          <p:nvPr/>
        </p:nvSpPr>
        <p:spPr bwMode="auto">
          <a:xfrm>
            <a:off x="8114823" y="2906288"/>
            <a:ext cx="673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b="1" dirty="0" smtClean="0">
                <a:solidFill>
                  <a:schemeClr val="bg1"/>
                </a:solidFill>
                <a:latin typeface="Century" pitchFamily="18" charset="0"/>
              </a:rPr>
              <a:t>8,0</a:t>
            </a:r>
            <a:endParaRPr lang="ru-RU" altLang="ru-RU" sz="1000" b="1" dirty="0">
              <a:solidFill>
                <a:schemeClr val="bg1"/>
              </a:solidFill>
              <a:latin typeface="Century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b="1" dirty="0" err="1">
                <a:solidFill>
                  <a:schemeClr val="bg1"/>
                </a:solidFill>
                <a:latin typeface="Century" pitchFamily="18" charset="0"/>
              </a:rPr>
              <a:t>млн.р</a:t>
            </a:r>
            <a:r>
              <a:rPr lang="ru-RU" altLang="ru-RU" sz="1000" b="1" dirty="0">
                <a:solidFill>
                  <a:schemeClr val="bg1"/>
                </a:solidFill>
                <a:latin typeface="Century" pitchFamily="18" charset="0"/>
              </a:rPr>
              <a:t>.</a:t>
            </a:r>
          </a:p>
        </p:txBody>
      </p:sp>
      <p:pic>
        <p:nvPicPr>
          <p:cNvPr id="75" name="Ромб 129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8801" y="2066925"/>
            <a:ext cx="938213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TextBox 25"/>
          <p:cNvSpPr txBox="1">
            <a:spLocks noChangeArrowheads="1"/>
          </p:cNvSpPr>
          <p:nvPr/>
        </p:nvSpPr>
        <p:spPr bwMode="auto">
          <a:xfrm>
            <a:off x="8306308" y="2221230"/>
            <a:ext cx="673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b="1" dirty="0" smtClean="0">
                <a:solidFill>
                  <a:schemeClr val="bg1"/>
                </a:solidFill>
                <a:latin typeface="Century" pitchFamily="18" charset="0"/>
              </a:rPr>
              <a:t>154,6</a:t>
            </a:r>
            <a:endParaRPr lang="ru-RU" altLang="ru-RU" sz="1000" b="1" dirty="0">
              <a:solidFill>
                <a:schemeClr val="bg1"/>
              </a:solidFill>
              <a:latin typeface="Century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b="1" dirty="0" err="1">
                <a:solidFill>
                  <a:schemeClr val="bg1"/>
                </a:solidFill>
                <a:latin typeface="Century" pitchFamily="18" charset="0"/>
              </a:rPr>
              <a:t>млн.р</a:t>
            </a:r>
            <a:r>
              <a:rPr lang="ru-RU" altLang="ru-RU" sz="1000" b="1" dirty="0">
                <a:solidFill>
                  <a:schemeClr val="bg1"/>
                </a:solidFill>
                <a:latin typeface="Century" pitchFamily="18" charset="0"/>
              </a:rPr>
              <a:t>.</a:t>
            </a:r>
          </a:p>
        </p:txBody>
      </p:sp>
      <p:pic>
        <p:nvPicPr>
          <p:cNvPr id="77" name="Овал 94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400" y="2906509"/>
            <a:ext cx="353585" cy="347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Овал 94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400" y="4279392"/>
            <a:ext cx="353585" cy="347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Овал 94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553" y="3586797"/>
            <a:ext cx="353585" cy="347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Ромб 129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3751" y="3410575"/>
            <a:ext cx="938213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TextBox 25"/>
          <p:cNvSpPr txBox="1">
            <a:spLocks noChangeArrowheads="1"/>
          </p:cNvSpPr>
          <p:nvPr/>
        </p:nvSpPr>
        <p:spPr bwMode="auto">
          <a:xfrm>
            <a:off x="8335963" y="3596313"/>
            <a:ext cx="673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b="1" dirty="0" smtClean="0">
                <a:solidFill>
                  <a:schemeClr val="bg1"/>
                </a:solidFill>
                <a:latin typeface="Century" pitchFamily="18" charset="0"/>
              </a:rPr>
              <a:t>5,5</a:t>
            </a:r>
            <a:endParaRPr lang="ru-RU" altLang="ru-RU" sz="1000" b="1" dirty="0">
              <a:solidFill>
                <a:schemeClr val="bg1"/>
              </a:solidFill>
              <a:latin typeface="Century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000" b="1" dirty="0" err="1">
                <a:solidFill>
                  <a:schemeClr val="bg1"/>
                </a:solidFill>
                <a:latin typeface="Century" pitchFamily="18" charset="0"/>
              </a:rPr>
              <a:t>млн.р</a:t>
            </a:r>
            <a:r>
              <a:rPr lang="ru-RU" altLang="ru-RU" sz="1000" b="1" dirty="0">
                <a:solidFill>
                  <a:schemeClr val="bg1"/>
                </a:solidFill>
                <a:latin typeface="Century" pitchFamily="18" charset="0"/>
              </a:rPr>
              <a:t>.</a:t>
            </a:r>
          </a:p>
        </p:txBody>
      </p:sp>
      <p:pic>
        <p:nvPicPr>
          <p:cNvPr id="84" name="Овал 94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8721" y="2135188"/>
            <a:ext cx="353585" cy="288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" name="TextBox 10"/>
          <p:cNvSpPr txBox="1">
            <a:spLocks noChangeArrowheads="1"/>
          </p:cNvSpPr>
          <p:nvPr/>
        </p:nvSpPr>
        <p:spPr bwMode="auto">
          <a:xfrm>
            <a:off x="5944431" y="2819183"/>
            <a:ext cx="2361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2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 сдачи в аренду  муниципального  имущества</a:t>
            </a:r>
          </a:p>
        </p:txBody>
      </p:sp>
      <p:sp>
        <p:nvSpPr>
          <p:cNvPr id="86" name="TextBox 10"/>
          <p:cNvSpPr txBox="1">
            <a:spLocks noChangeArrowheads="1"/>
          </p:cNvSpPr>
          <p:nvPr/>
        </p:nvSpPr>
        <p:spPr bwMode="auto">
          <a:xfrm>
            <a:off x="5973647" y="2085470"/>
            <a:ext cx="2362316" cy="38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арендной платы </a:t>
            </a:r>
            <a:r>
              <a:rPr lang="ru-RU" altLang="ru-RU" sz="12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земельные участки </a:t>
            </a:r>
          </a:p>
        </p:txBody>
      </p:sp>
      <p:sp>
        <p:nvSpPr>
          <p:cNvPr id="87" name="TextBox 87"/>
          <p:cNvSpPr txBox="1">
            <a:spLocks noChangeArrowheads="1"/>
          </p:cNvSpPr>
          <p:nvPr/>
        </p:nvSpPr>
        <p:spPr bwMode="auto">
          <a:xfrm>
            <a:off x="5067192" y="1356720"/>
            <a:ext cx="2438819" cy="434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от использования имущества</a:t>
            </a:r>
          </a:p>
        </p:txBody>
      </p:sp>
      <p:pic>
        <p:nvPicPr>
          <p:cNvPr id="88" name="Прямая со стрелкой 85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29662">
            <a:off x="4242265" y="1782047"/>
            <a:ext cx="1609549" cy="767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100000">
                        <a14:backgroundMark x1="78235" y1="49630" x2="81176" y2="47407"/>
                        <a14:backgroundMark x1="37941" y1="74074" x2="45000" y2="50741"/>
                        <a14:backgroundMark x1="38235" y1="78148" x2="39118" y2="68889"/>
                        <a14:backgroundMark x1="6176" y1="65926" x2="6176" y2="65926"/>
                        <a14:backgroundMark x1="6176" y1="64444" x2="21765" y2="36296"/>
                        <a14:backgroundMark x1="23529" y1="35926" x2="30294" y2="23333"/>
                        <a14:backgroundMark x1="3529" y1="65185" x2="4118" y2="85556"/>
                        <a14:backgroundMark x1="7059" y1="78889" x2="17353" y2="92963"/>
                        <a14:backgroundMark x1="22059" y1="90370" x2="29118" y2="89259"/>
                        <a14:backgroundMark x1="28824" y1="95556" x2="43235" y2="93704"/>
                        <a14:backgroundMark x1="40882" y1="95185" x2="47941" y2="71111"/>
                        <a14:backgroundMark x1="39706" y1="89259" x2="39706" y2="89259"/>
                        <a14:backgroundMark x1="44118" y1="74074" x2="44118" y2="74074"/>
                        <a14:backgroundMark x1="44706" y1="68889" x2="44706" y2="68889"/>
                        <a14:backgroundMark x1="44706" y1="63333" x2="44706" y2="63333"/>
                        <a14:backgroundMark x1="46471" y1="58889" x2="46471" y2="58889"/>
                        <a14:backgroundMark x1="49118" y1="56667" x2="49118" y2="56667"/>
                        <a14:backgroundMark x1="50294" y1="62963" x2="50294" y2="62963"/>
                        <a14:backgroundMark x1="52059" y1="66296" x2="52059" y2="66296"/>
                        <a14:backgroundMark x1="55882" y1="71481" x2="55882" y2="71481"/>
                        <a14:backgroundMark x1="57059" y1="78148" x2="57059" y2="78148"/>
                        <a14:backgroundMark x1="58824" y1="82593" x2="58824" y2="82593"/>
                        <a14:backgroundMark x1="61471" y1="80741" x2="62353" y2="81111"/>
                        <a14:backgroundMark x1="62647" y1="77407" x2="62647" y2="77407"/>
                        <a14:backgroundMark x1="66765" y1="76667" x2="66765" y2="76667"/>
                        <a14:backgroundMark x1="69412" y1="78519" x2="69412" y2="78519"/>
                        <a14:backgroundMark x1="73529" y1="81481" x2="73529" y2="81481"/>
                        <a14:backgroundMark x1="75882" y1="78148" x2="75882" y2="78148"/>
                        <a14:backgroundMark x1="74118" y1="69630" x2="74118" y2="69630"/>
                        <a14:backgroundMark x1="75588" y1="74815" x2="75588" y2="74815"/>
                        <a14:backgroundMark x1="76471" y1="58148" x2="76471" y2="58148"/>
                        <a14:backgroundMark x1="74118" y1="65556" x2="74412" y2="60000"/>
                        <a14:backgroundMark x1="77059" y1="65185" x2="80000" y2="78889"/>
                        <a14:backgroundMark x1="84412" y1="71111" x2="81176" y2="83333"/>
                        <a14:backgroundMark x1="88529" y1="73704" x2="87353" y2="86296"/>
                        <a14:backgroundMark x1="91765" y1="65926" x2="94412" y2="81852"/>
                        <a14:backgroundMark x1="93235" y1="55185" x2="97647" y2="69630"/>
                        <a14:backgroundMark x1="92353" y1="64074" x2="91176" y2="60000"/>
                        <a14:backgroundMark x1="94118" y1="50000" x2="94118" y2="41481"/>
                        <a14:backgroundMark x1="91765" y1="41111" x2="95882" y2="27037"/>
                        <a14:backgroundMark x1="91176" y1="31481" x2="73235" y2="20000"/>
                        <a14:backgroundMark x1="65588" y1="30741" x2="76176" y2="17407"/>
                        <a14:backgroundMark x1="60294" y1="25185" x2="51765" y2="3333"/>
                        <a14:backgroundMark x1="32059" y1="11111" x2="52647" y2="1852"/>
                        <a14:backgroundMark x1="35588" y1="7037" x2="45294" y2="24074"/>
                        <a14:backgroundMark x1="19412" y1="29630" x2="43824" y2="29630"/>
                        <a14:backgroundMark x1="59118" y1="22963" x2="54412" y2="55926"/>
                        <a14:backgroundMark x1="52353" y1="50000" x2="55000" y2="59630"/>
                        <a14:backgroundMark x1="57647" y1="58148" x2="63824" y2="38889"/>
                        <a14:backgroundMark x1="64118" y1="39259" x2="71471" y2="39259"/>
                        <a14:backgroundMark x1="72353" y1="37037" x2="68529" y2="27407"/>
                        <a14:backgroundMark x1="78529" y1="33333" x2="78824" y2="38519"/>
                        <a14:backgroundMark x1="79412" y1="54815" x2="82647" y2="39259"/>
                        <a14:backgroundMark x1="79412" y1="58519" x2="79412" y2="51481"/>
                        <a14:backgroundMark x1="86765" y1="42593" x2="83824" y2="31481"/>
                        <a14:backgroundMark x1="92353" y1="53704" x2="93824" y2="45926"/>
                        <a14:backgroundMark x1="52941" y1="48519" x2="53235" y2="40370"/>
                        <a14:backgroundMark x1="55882" y1="34815" x2="50000" y2="23333"/>
                        <a14:backgroundMark x1="47059" y1="49259" x2="47353" y2="43333"/>
                        <a14:backgroundMark x1="40882" y1="35185" x2="37941" y2="292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552" y="4602479"/>
            <a:ext cx="3270928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Объект 5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9" y="717318"/>
            <a:ext cx="1230816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739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103095478"/>
              </p:ext>
            </p:extLst>
          </p:nvPr>
        </p:nvGraphicFramePr>
        <p:xfrm>
          <a:off x="35496" y="620688"/>
          <a:ext cx="9108504" cy="5976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466243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Шестиугольник 6"/>
          <p:cNvSpPr/>
          <p:nvPr/>
        </p:nvSpPr>
        <p:spPr>
          <a:xfrm>
            <a:off x="107504" y="2357248"/>
            <a:ext cx="2952328" cy="2670443"/>
          </a:xfrm>
          <a:prstGeom prst="hexagon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79512" y="620688"/>
            <a:ext cx="4176464" cy="1656184"/>
          </a:xfrm>
          <a:prstGeom prst="ellips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b="1" kern="1200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Структура безвозмездных поступлений</a:t>
            </a:r>
            <a:endParaRPr lang="ru-RU" sz="3200" i="1" kern="1200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0903" y="2492896"/>
            <a:ext cx="254553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Дотации на выравнивание бюджетной обеспеченности</a:t>
            </a:r>
          </a:p>
          <a:p>
            <a:pPr algn="ctr"/>
            <a:r>
              <a:rPr lang="ru-RU" sz="40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132,0        </a:t>
            </a:r>
            <a:r>
              <a:rPr lang="ru-RU" sz="24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млн. руб.</a:t>
            </a:r>
          </a:p>
          <a:p>
            <a:pPr algn="ctr"/>
            <a:endParaRPr lang="ru-RU" sz="2400" b="1" i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Шестиугольник 12"/>
          <p:cNvSpPr/>
          <p:nvPr/>
        </p:nvSpPr>
        <p:spPr>
          <a:xfrm>
            <a:off x="5993904" y="3212976"/>
            <a:ext cx="3052230" cy="2655005"/>
          </a:xfrm>
          <a:prstGeom prst="hexagon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Шестиугольник 13"/>
          <p:cNvSpPr/>
          <p:nvPr/>
        </p:nvSpPr>
        <p:spPr>
          <a:xfrm>
            <a:off x="3185592" y="2132856"/>
            <a:ext cx="3042592" cy="2664296"/>
          </a:xfrm>
          <a:prstGeom prst="hexagon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Шестиугольник 14"/>
          <p:cNvSpPr/>
          <p:nvPr/>
        </p:nvSpPr>
        <p:spPr>
          <a:xfrm>
            <a:off x="5519283" y="666027"/>
            <a:ext cx="3305530" cy="1610845"/>
          </a:xfrm>
          <a:prstGeom prst="hexagon">
            <a:avLst/>
          </a:prstGeom>
          <a:solidFill>
            <a:schemeClr val="accent3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443856" y="748174"/>
            <a:ext cx="34563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Всего                               </a:t>
            </a:r>
            <a:r>
              <a:rPr lang="ru-RU" sz="40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3 192,0             </a:t>
            </a:r>
            <a:r>
              <a:rPr lang="ru-RU" sz="24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руб. </a:t>
            </a:r>
            <a:endParaRPr lang="ru-RU" sz="2400" b="1" i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23016" y="3817203"/>
            <a:ext cx="23762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Субсидии</a:t>
            </a:r>
            <a:endParaRPr lang="ru-RU" sz="2400" i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258,0       </a:t>
            </a:r>
            <a:r>
              <a:rPr lang="ru-RU" sz="24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млн. руб.</a:t>
            </a:r>
            <a:endParaRPr lang="ru-RU" sz="2400" b="1" i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01616" y="2552418"/>
            <a:ext cx="23762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Субвенции        </a:t>
            </a:r>
            <a:r>
              <a:rPr lang="ru-RU" sz="40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2 802,0     </a:t>
            </a:r>
            <a:r>
              <a:rPr lang="ru-RU" sz="24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руб.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789" b="70000" l="3143" r="96286">
                        <a14:foregroundMark x1="17714" y1="52632" x2="16857" y2="27368"/>
                        <a14:foregroundMark x1="34857" y1="52632" x2="38857" y2="23684"/>
                        <a14:foregroundMark x1="51429" y1="22105" x2="44000" y2="12632"/>
                        <a14:foregroundMark x1="83714" y1="12632" x2="88000" y2="10526"/>
                        <a14:foregroundMark x1="90857" y1="13684" x2="86000" y2="8421"/>
                        <a14:foregroundMark x1="78857" y1="14211" x2="84857" y2="94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646" y="4600469"/>
            <a:ext cx="6614870" cy="2928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55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1889759" y="1287363"/>
            <a:ext cx="6583681" cy="2330774"/>
            <a:chOff x="1384599" y="1418829"/>
            <a:chExt cx="6584140" cy="1176482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21" name="Блок-схема: альтернативный процесс 20"/>
            <p:cNvSpPr/>
            <p:nvPr/>
          </p:nvSpPr>
          <p:spPr bwMode="auto">
            <a:xfrm>
              <a:off x="1455722" y="1881873"/>
              <a:ext cx="6482535" cy="408386"/>
            </a:xfrm>
            <a:prstGeom prst="flowChartAlternateProcess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dirty="0" smtClean="0">
                  <a:ln w="1905"/>
                  <a:solidFill>
                    <a:schemeClr val="accent1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Субсидия на осуществление бюджетных инвестиций в объекты капитального строительства и реконструкции дорожного хозяйства муниципальной собственности.</a:t>
              </a:r>
              <a:endParaRPr lang="ru-RU" sz="16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17" name="Блок-схема: альтернативный процесс 16"/>
            <p:cNvSpPr/>
            <p:nvPr/>
          </p:nvSpPr>
          <p:spPr bwMode="auto">
            <a:xfrm>
              <a:off x="1384599" y="1418829"/>
              <a:ext cx="6472375" cy="375863"/>
            </a:xfrm>
            <a:prstGeom prst="flowChartAlternateProcess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r>
                <a:rPr lang="ru-RU" sz="16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Субсидия на финансирование дорожного хозяйства</a:t>
              </a:r>
              <a:endPara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Блок-схема: альтернативный процесс 12"/>
            <p:cNvSpPr/>
            <p:nvPr/>
          </p:nvSpPr>
          <p:spPr bwMode="auto">
            <a:xfrm>
              <a:off x="1445563" y="2353683"/>
              <a:ext cx="6523176" cy="241628"/>
            </a:xfrm>
            <a:prstGeom prst="flowChartAlternateProcess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r>
                <a:rPr lang="ru-RU" sz="16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Акцизы на нефтепродукты</a:t>
              </a:r>
              <a:endPara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9" name="Скругленный прямоугольник 38"/>
          <p:cNvSpPr/>
          <p:nvPr/>
        </p:nvSpPr>
        <p:spPr>
          <a:xfrm>
            <a:off x="2522840" y="6007100"/>
            <a:ext cx="4188641" cy="53848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доходы   152,0  млн. руб.</a:t>
            </a:r>
            <a:endParaRPr lang="ru-RU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Подзаголовок 2"/>
          <p:cNvSpPr txBox="1">
            <a:spLocks/>
          </p:cNvSpPr>
          <p:nvPr/>
        </p:nvSpPr>
        <p:spPr>
          <a:xfrm>
            <a:off x="1036320" y="658368"/>
            <a:ext cx="7615550" cy="49621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436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686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0195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sz="2800" b="1" spc="50" dirty="0" smtClean="0">
                <a:ln w="13500">
                  <a:noFill/>
                  <a:prstDash val="solid"/>
                </a:ln>
                <a:solidFill>
                  <a:srgbClr val="FF9933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дорожный фонд</a:t>
            </a:r>
          </a:p>
        </p:txBody>
      </p:sp>
      <p:sp>
        <p:nvSpPr>
          <p:cNvPr id="48" name="Блок-схема: альтернативный процесс 47"/>
          <p:cNvSpPr/>
          <p:nvPr/>
        </p:nvSpPr>
        <p:spPr bwMode="auto">
          <a:xfrm>
            <a:off x="1981200" y="4480560"/>
            <a:ext cx="6512560" cy="787400"/>
          </a:xfrm>
          <a:prstGeom prst="flowChartAlternateProcess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Возмещение вреда, причинение автомобильным дорогам транспортными средствами, осуществляющими перевозки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тяжеловесных и (или) крупногабаритных грузов</a:t>
            </a:r>
          </a:p>
        </p:txBody>
      </p:sp>
      <p:sp>
        <p:nvSpPr>
          <p:cNvPr id="51" name="Блок-схема: альтернативный процесс 50"/>
          <p:cNvSpPr/>
          <p:nvPr/>
        </p:nvSpPr>
        <p:spPr bwMode="auto">
          <a:xfrm>
            <a:off x="2041553" y="5331460"/>
            <a:ext cx="6512560" cy="593479"/>
          </a:xfrm>
          <a:prstGeom prst="flowChartAlternateProcess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6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Прочие денежные взыскания и штрафы  в области дорожного движения</a:t>
            </a:r>
            <a:endParaRPr lang="ru-RU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1" name="Овал 40"/>
          <p:cNvSpPr/>
          <p:nvPr/>
        </p:nvSpPr>
        <p:spPr bwMode="auto">
          <a:xfrm>
            <a:off x="621043" y="1337940"/>
            <a:ext cx="822959" cy="47411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61,3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Блок-схема: альтернативный процесс 19"/>
          <p:cNvSpPr/>
          <p:nvPr/>
        </p:nvSpPr>
        <p:spPr bwMode="auto">
          <a:xfrm>
            <a:off x="1960877" y="3729649"/>
            <a:ext cx="6522722" cy="642000"/>
          </a:xfrm>
          <a:prstGeom prst="flowChartAlternateProcess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Госпошлина за выдачу разрешения за перевозку опасных, тяжеловесных и (или) крупногабаритных грузов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02318" y="1442720"/>
            <a:ext cx="264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8" name="Овал 27"/>
          <p:cNvSpPr/>
          <p:nvPr/>
        </p:nvSpPr>
        <p:spPr bwMode="auto">
          <a:xfrm>
            <a:off x="574040" y="2348880"/>
            <a:ext cx="873759" cy="49961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80,0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Овал 29"/>
          <p:cNvSpPr/>
          <p:nvPr/>
        </p:nvSpPr>
        <p:spPr bwMode="auto">
          <a:xfrm>
            <a:off x="624840" y="3139437"/>
            <a:ext cx="853439" cy="47869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8,5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Овал 30"/>
          <p:cNvSpPr/>
          <p:nvPr/>
        </p:nvSpPr>
        <p:spPr bwMode="auto">
          <a:xfrm>
            <a:off x="586529" y="3801249"/>
            <a:ext cx="894079" cy="4988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0,3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Овал 31"/>
          <p:cNvSpPr/>
          <p:nvPr/>
        </p:nvSpPr>
        <p:spPr bwMode="auto">
          <a:xfrm>
            <a:off x="624839" y="4625923"/>
            <a:ext cx="924559" cy="49667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0,9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Овал 33"/>
          <p:cNvSpPr/>
          <p:nvPr/>
        </p:nvSpPr>
        <p:spPr bwMode="auto">
          <a:xfrm>
            <a:off x="574325" y="5435599"/>
            <a:ext cx="975073" cy="48933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1,0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4962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92696"/>
            <a:ext cx="9108504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2700" b="1" dirty="0" smtClean="0">
                <a:solidFill>
                  <a:srgbClr val="FF9933"/>
                </a:solidFill>
                <a:effectLst/>
                <a:latin typeface="Times New Roman" pitchFamily="18" charset="0"/>
                <a:cs typeface="Times New Roman" pitchFamily="18" charset="0"/>
              </a:rPr>
              <a:t>Мероприятия, способствующие увеличению доходов бюджета городского округа город Рыбинск</a:t>
            </a:r>
            <a:endParaRPr lang="ru-RU" sz="2700" b="1" dirty="0">
              <a:solidFill>
                <a:srgbClr val="FF993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5462" y="4522062"/>
            <a:ext cx="737616" cy="9204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96" y="1435620"/>
            <a:ext cx="737616" cy="9204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399" y="2485457"/>
            <a:ext cx="737616" cy="9204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96" y="3501008"/>
            <a:ext cx="737616" cy="9204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462" y="5528664"/>
            <a:ext cx="737616" cy="920496"/>
          </a:xfrm>
          <a:prstGeom prst="rect">
            <a:avLst/>
          </a:prstGeom>
        </p:spPr>
      </p:pic>
      <p:sp>
        <p:nvSpPr>
          <p:cNvPr id="9" name="Прямоугольник 8"/>
          <p:cNvSpPr>
            <a:spLocks/>
          </p:cNvSpPr>
          <p:nvPr/>
        </p:nvSpPr>
        <p:spPr>
          <a:xfrm>
            <a:off x="1705927" y="1509739"/>
            <a:ext cx="6797040" cy="772258"/>
          </a:xfrm>
          <a:prstGeom prst="rect">
            <a:avLst/>
          </a:prstGeom>
          <a:solidFill>
            <a:srgbClr val="FDD9B8"/>
          </a:solidFill>
          <a:scene3d>
            <a:camera prst="orthographicFront"/>
            <a:lightRig rig="threePt" dir="t"/>
          </a:scene3d>
          <a:sp3d>
            <a:bevelT w="254000" h="190500"/>
          </a:sp3d>
        </p:spPr>
        <p:txBody>
          <a:bodyPr wrap="square" lIns="0" tIns="0" rIns="0" bIns="0" anchor="ctr" anchorCtr="0">
            <a:noAutofit/>
          </a:bodyPr>
          <a:lstStyle/>
          <a:p>
            <a:pPr indent="0" algn="ctr">
              <a:spcBef>
                <a:spcPts val="3150"/>
              </a:spcBef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Организация и проведение работы межведомственной комиссии по укреплению налоговой дисциплины с целью взыскания задолженности по платежам в бюджет</a:t>
            </a:r>
            <a:endParaRPr lang="ru" sz="16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05927" y="2493428"/>
            <a:ext cx="6797040" cy="856860"/>
          </a:xfrm>
          <a:prstGeom prst="rect">
            <a:avLst/>
          </a:prstGeom>
          <a:solidFill>
            <a:srgbClr val="FDD9B8"/>
          </a:solidFill>
          <a:scene3d>
            <a:camera prst="orthographicFront"/>
            <a:lightRig rig="threePt" dir="t"/>
          </a:scene3d>
          <a:sp3d>
            <a:bevelT w="254000" h="190500"/>
          </a:sp3d>
        </p:spPr>
        <p:txBody>
          <a:bodyPr wrap="square" lIns="0" tIns="0" rIns="0" bIns="0">
            <a:noAutofit/>
          </a:bodyPr>
          <a:lstStyle/>
          <a:p>
            <a:pPr indent="0" algn="ctr">
              <a:spcAft>
                <a:spcPts val="1680"/>
              </a:spcAft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Выявление земельных участков не зарегистрированных, не использованных, а так же используемых не по целевому назначению с целью вовлечения в хозяйственный оборот</a:t>
            </a:r>
            <a:endParaRPr lang="ru" sz="16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25968" y="3549969"/>
            <a:ext cx="6808851" cy="822573"/>
          </a:xfrm>
          <a:prstGeom prst="rect">
            <a:avLst/>
          </a:prstGeom>
          <a:solidFill>
            <a:srgbClr val="FDD9B8"/>
          </a:solidFill>
          <a:scene3d>
            <a:camera prst="orthographicFront"/>
            <a:lightRig rig="threePt" dir="t"/>
          </a:scene3d>
          <a:sp3d>
            <a:bevelT w="254000" h="190500"/>
          </a:sp3d>
        </p:spPr>
        <p:txBody>
          <a:bodyPr wrap="square" lIns="0" tIns="0" rIns="0" bIns="0">
            <a:noAutofit/>
          </a:bodyPr>
          <a:lstStyle/>
          <a:p>
            <a:pPr indent="0" algn="ctr"/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Проведение мероприятий на предприятиях различных форм собственности с целью выявления факторов привлечения к работе без оформления трудовых отношений</a:t>
            </a:r>
            <a:endParaRPr lang="ru" sz="16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00022" y="4708737"/>
            <a:ext cx="6808851" cy="819927"/>
          </a:xfrm>
          <a:prstGeom prst="rect">
            <a:avLst/>
          </a:prstGeom>
          <a:solidFill>
            <a:srgbClr val="FDD9B8"/>
          </a:solidFill>
          <a:scene3d>
            <a:camera prst="orthographicFront"/>
            <a:lightRig rig="threePt" dir="t"/>
          </a:scene3d>
          <a:sp3d>
            <a:bevelT w="254000" h="190500"/>
          </a:sp3d>
        </p:spPr>
        <p:txBody>
          <a:bodyPr wrap="square" lIns="0" tIns="0" rIns="0" bIns="0">
            <a:noAutofit/>
          </a:bodyPr>
          <a:lstStyle/>
          <a:p>
            <a:pPr marL="12700" marR="74676" indent="0" algn="ctr">
              <a:spcAft>
                <a:spcPts val="1470"/>
              </a:spcAft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Проведение торгов по реализации муниципального имущества и земельных участков</a:t>
            </a:r>
            <a:endParaRPr lang="ru" sz="16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00021" y="5684112"/>
            <a:ext cx="6797039" cy="609600"/>
          </a:xfrm>
          <a:prstGeom prst="rect">
            <a:avLst/>
          </a:prstGeom>
          <a:solidFill>
            <a:srgbClr val="FDD9B8"/>
          </a:solidFill>
          <a:scene3d>
            <a:camera prst="orthographicFront"/>
            <a:lightRig rig="threePt" dir="t"/>
          </a:scene3d>
          <a:sp3d>
            <a:bevelT w="254000" h="190500"/>
          </a:sp3d>
        </p:spPr>
        <p:txBody>
          <a:bodyPr wrap="square" lIns="0" tIns="0" rIns="0" bIns="0">
            <a:noAutofit/>
          </a:bodyPr>
          <a:lstStyle/>
          <a:p>
            <a:pPr marL="12700" marR="19304" indent="0" algn="ctr">
              <a:spcBef>
                <a:spcPts val="1470"/>
              </a:spcBef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Проведение </a:t>
            </a:r>
            <a:r>
              <a:rPr lang="ru-RU" sz="16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претензионно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-исковой работы по неналоговым доходам</a:t>
            </a:r>
            <a:endParaRPr lang="ru" sz="16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19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9933"/>
                </a:solidFill>
                <a:effectLst/>
                <a:latin typeface="Times New Roman" pitchFamily="18" charset="0"/>
                <a:cs typeface="Times New Roman" pitchFamily="18" charset="0"/>
              </a:rPr>
              <a:t>Оценка потерь бюджета городского округа город Рыбинск                                 от предоставления налоговых льгот на 2018 год</a:t>
            </a:r>
            <a:endParaRPr lang="ru-RU" sz="2400" b="1" dirty="0">
              <a:solidFill>
                <a:srgbClr val="FF993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8835769"/>
              </p:ext>
            </p:extLst>
          </p:nvPr>
        </p:nvGraphicFramePr>
        <p:xfrm>
          <a:off x="107504" y="1340768"/>
          <a:ext cx="8928993" cy="51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7488832"/>
                <a:gridCol w="1008113"/>
              </a:tblGrid>
              <a:tr h="939588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категорий налогоплательщиков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Оценка ежегодных потерь бюджета (тыс. руб.)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230626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Герои Советского Союза, Герои РФ, полные кавалеры ордена Славы; инвалиды I и II групп инвалидности; инвалиды с детства; ветераны и инвалиды Великой Отечественной войны, а также ветераны и инвалиды боевых действий; физические лица, имеющие право на получение социальной поддержки в соответствии с Законом РФ "О социальной защите граждан, подвергшихся воздействию радиации вследствие катастрофы на Чернобыльской АЭС", в соответствии с ФЗ от 26 ноября 1998 года N 175-ФЗ "О социальной защите граждан РФ, подвергшихся воздействию радиации вследствие аварии в 1957 году на производственном объединении "Маяк" и сбросов радиоактивных отходов в реку Теча" и в соответствии с ФЗ от 10 января 2002 года N 2-ФЗ "О социальных гарантиях гражданам, подвергшимся радиационному воздействию вследствие ядерных испытаний на Семипалатинском полигоне"; физические лицам, принимавшие в составе подразделений особого риска непосредственное участие в испытаниях ядерного и термоядерного оружия, ликвидации аварий ядерных установок на средствах вооружения и военных объектах; физические лица, получившие или перенесшие лучевую болезнь или ставшие инвалидами в результате испытаний, учений и иных работ, связанных с любыми видами ядерных установок, включая ядерное оружие и космическую технику.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551,0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27085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Садоводческие некоммерческие объединения граждан, гаражные, гаражно-строительные, жилищные, жилищно-строительные кооперативы, имеющие в своем составе перечисленных выше физических лиц.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768753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Дети-сироты и дети, оставшиеся без попечения родителей в возрасте до 18 лет; лица из числа детей-сирот и детей, оставшихся без попечения родителей, в возрасте от 18 до 23 лет на весь период обучения в образовательном учреждении начального, среднего и высшего профессионального образования, на период службы в рядах Вооруженных сил РФ.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2,7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57688"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555,7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65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0688"/>
            <a:ext cx="9036496" cy="50405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</a:t>
            </a:r>
            <a:b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400" b="1" dirty="0" smtClean="0">
                <a:solidFill>
                  <a:srgbClr val="FF9933"/>
                </a:solidFill>
                <a:effectLst/>
                <a:latin typeface="Times New Roman" pitchFamily="18" charset="0"/>
                <a:cs typeface="Times New Roman" pitchFamily="18" charset="0"/>
              </a:rPr>
              <a:t>Особенности </a:t>
            </a:r>
            <a:r>
              <a:rPr lang="ru-RU" sz="2400" b="1" dirty="0">
                <a:solidFill>
                  <a:srgbClr val="FF9933"/>
                </a:solidFill>
                <a:effectLst/>
                <a:latin typeface="Times New Roman" pitchFamily="18" charset="0"/>
                <a:cs typeface="Times New Roman" pitchFamily="18" charset="0"/>
              </a:rPr>
              <a:t>формирования </a:t>
            </a:r>
            <a:r>
              <a:rPr lang="ru-RU" sz="2400" b="1" dirty="0" smtClean="0">
                <a:solidFill>
                  <a:srgbClr val="FF9933"/>
                </a:solidFill>
                <a:effectLst/>
                <a:latin typeface="Times New Roman" pitchFamily="18" charset="0"/>
                <a:cs typeface="Times New Roman" pitchFamily="18" charset="0"/>
              </a:rPr>
              <a:t>расходной </a:t>
            </a:r>
            <a:r>
              <a:rPr lang="ru-RU" sz="2400" b="1" dirty="0">
                <a:solidFill>
                  <a:srgbClr val="FF9933"/>
                </a:solidFill>
                <a:effectLst/>
                <a:latin typeface="Times New Roman" pitchFamily="18" charset="0"/>
                <a:cs typeface="Times New Roman" pitchFamily="18" charset="0"/>
              </a:rPr>
              <a:t>части бюджета</a:t>
            </a:r>
            <a:br>
              <a:rPr lang="ru-RU" sz="2400" b="1" dirty="0">
                <a:solidFill>
                  <a:srgbClr val="FF9933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5462" y="5156831"/>
            <a:ext cx="737616" cy="67663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462" y="5896679"/>
            <a:ext cx="737616" cy="615696"/>
          </a:xfrm>
          <a:prstGeom prst="rect">
            <a:avLst/>
          </a:prstGeom>
        </p:spPr>
      </p:pic>
      <p:sp>
        <p:nvSpPr>
          <p:cNvPr id="9" name="Прямоугольник 8"/>
          <p:cNvSpPr>
            <a:spLocks/>
          </p:cNvSpPr>
          <p:nvPr/>
        </p:nvSpPr>
        <p:spPr>
          <a:xfrm>
            <a:off x="1697005" y="1268760"/>
            <a:ext cx="6793244" cy="1128886"/>
          </a:xfrm>
          <a:prstGeom prst="rect">
            <a:avLst/>
          </a:prstGeom>
          <a:solidFill>
            <a:srgbClr val="FDD9B8"/>
          </a:solidFill>
          <a:scene3d>
            <a:camera prst="orthographicFront"/>
            <a:lightRig rig="threePt" dir="t"/>
          </a:scene3d>
          <a:sp3d>
            <a:bevelT w="254000" h="190500"/>
          </a:sp3d>
        </p:spPr>
        <p:txBody>
          <a:bodyPr wrap="square" lIns="0" tIns="0" rIns="0" bIns="0" anchor="ctr" anchorCtr="0">
            <a:noAutofit/>
          </a:bodyPr>
          <a:lstStyle/>
          <a:p>
            <a:pPr algn="ctr">
              <a:spcBef>
                <a:spcPts val="3150"/>
              </a:spcBef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Выполнение 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задач, сформулированных в указах Президента 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РФ 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07.05.2012, исполнение полномочий, определенных Федеральным законом от 06.10.2003 N 131-ФЗ "Об общих принципах организации местного самоуправления в Российской Федерации"</a:t>
            </a:r>
            <a:endParaRPr lang="ru" sz="16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25968" y="2509652"/>
            <a:ext cx="6797040" cy="568828"/>
          </a:xfrm>
          <a:prstGeom prst="rect">
            <a:avLst/>
          </a:prstGeom>
          <a:solidFill>
            <a:srgbClr val="FDD9B8"/>
          </a:solidFill>
          <a:scene3d>
            <a:camera prst="orthographicFront"/>
            <a:lightRig rig="threePt" dir="t"/>
          </a:scene3d>
          <a:sp3d>
            <a:bevelT w="254000" h="190500"/>
          </a:sp3d>
        </p:spPr>
        <p:txBody>
          <a:bodyPr wrap="square" lIns="0" tIns="0" rIns="0" bIns="0">
            <a:noAutofit/>
          </a:bodyPr>
          <a:lstStyle/>
          <a:p>
            <a:pPr algn="ctr">
              <a:spcAft>
                <a:spcPts val="1680"/>
              </a:spcAft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эффективности и результативности инструментов программно-целевого управления и бюджетирования</a:t>
            </a:r>
            <a:endParaRPr lang="ru" sz="16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25968" y="3212976"/>
            <a:ext cx="6808851" cy="527103"/>
          </a:xfrm>
          <a:prstGeom prst="rect">
            <a:avLst/>
          </a:prstGeom>
          <a:solidFill>
            <a:srgbClr val="FDD9B8"/>
          </a:solidFill>
          <a:scene3d>
            <a:camera prst="orthographicFront"/>
            <a:lightRig rig="threePt" dir="t"/>
          </a:scene3d>
          <a:sp3d>
            <a:bevelT w="254000" h="190500"/>
          </a:sp3d>
        </p:spPr>
        <p:txBody>
          <a:bodyPr wrap="square" lIns="0" tIns="0" rIns="0" bIns="0">
            <a:noAutofit/>
          </a:bodyPr>
          <a:lstStyle/>
          <a:p>
            <a:pPr algn="ctr"/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условий для повышения качества предоставления муниципальных услуг</a:t>
            </a:r>
            <a:endParaRPr lang="ru" sz="16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19230" y="3861048"/>
            <a:ext cx="6808851" cy="512837"/>
          </a:xfrm>
          <a:prstGeom prst="rect">
            <a:avLst/>
          </a:prstGeom>
          <a:solidFill>
            <a:srgbClr val="FDD9B8"/>
          </a:solidFill>
          <a:scene3d>
            <a:camera prst="orthographicFront"/>
            <a:lightRig rig="threePt" dir="t"/>
          </a:scene3d>
          <a:sp3d>
            <a:bevelT w="254000" h="190500"/>
          </a:sp3d>
        </p:spPr>
        <p:txBody>
          <a:bodyPr wrap="square" lIns="0" tIns="0" rIns="0" bIns="0">
            <a:noAutofit/>
          </a:bodyPr>
          <a:lstStyle/>
          <a:p>
            <a:pPr marL="12700" marR="74676" algn="ctr">
              <a:spcAft>
                <a:spcPts val="1470"/>
              </a:spcAft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эффективности процедур проведения муниципальных закупок</a:t>
            </a:r>
            <a:endParaRPr lang="ru" sz="16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44676" y="4509120"/>
            <a:ext cx="6797039" cy="609600"/>
          </a:xfrm>
          <a:prstGeom prst="rect">
            <a:avLst/>
          </a:prstGeom>
          <a:solidFill>
            <a:srgbClr val="FDD9B8"/>
          </a:solidFill>
          <a:scene3d>
            <a:camera prst="orthographicFront"/>
            <a:lightRig rig="threePt" dir="t"/>
          </a:scene3d>
          <a:sp3d>
            <a:bevelT w="254000" h="190500"/>
          </a:sp3d>
        </p:spPr>
        <p:txBody>
          <a:bodyPr wrap="square" lIns="0" tIns="0" rIns="0" bIns="0">
            <a:noAutofit/>
          </a:bodyPr>
          <a:lstStyle/>
          <a:p>
            <a:pPr marL="12700" marR="19304" algn="ctr">
              <a:spcBef>
                <a:spcPts val="1470"/>
              </a:spcBef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сбалансированности и устойчивости бюджета городского округа (формирование бездефицитного бюджета)</a:t>
            </a:r>
            <a:endParaRPr lang="ru" sz="16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37780" y="5223864"/>
            <a:ext cx="6797039" cy="609600"/>
          </a:xfrm>
          <a:prstGeom prst="rect">
            <a:avLst/>
          </a:prstGeom>
          <a:solidFill>
            <a:srgbClr val="FDD9B8"/>
          </a:solidFill>
          <a:scene3d>
            <a:camera prst="orthographicFront"/>
            <a:lightRig rig="threePt" dir="t"/>
          </a:scene3d>
          <a:sp3d>
            <a:bevelT w="254000" h="190500"/>
          </a:sp3d>
        </p:spPr>
        <p:txBody>
          <a:bodyPr wrap="square" lIns="0" tIns="0" rIns="0" bIns="0">
            <a:noAutofit/>
          </a:bodyPr>
          <a:lstStyle/>
          <a:p>
            <a:pPr marL="12700" marR="19304" algn="ctr">
              <a:spcBef>
                <a:spcPts val="1470"/>
              </a:spcBef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Эффективное 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обслуживание и сокращение муниципального долга (рефинансирование коммерческих кредитов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" sz="16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37780" y="5959895"/>
            <a:ext cx="6797039" cy="489265"/>
          </a:xfrm>
          <a:prstGeom prst="rect">
            <a:avLst/>
          </a:prstGeom>
          <a:solidFill>
            <a:srgbClr val="FDD9B8"/>
          </a:solidFill>
          <a:scene3d>
            <a:camera prst="orthographicFront"/>
            <a:lightRig rig="threePt" dir="t"/>
          </a:scene3d>
          <a:sp3d>
            <a:bevelT w="254000" h="190500"/>
          </a:sp3d>
        </p:spPr>
        <p:txBody>
          <a:bodyPr wrap="square" lIns="0" tIns="0" rIns="0" bIns="0">
            <a:noAutofit/>
          </a:bodyPr>
          <a:lstStyle/>
          <a:p>
            <a:pPr marL="12700" marR="19304" algn="ctr">
              <a:spcBef>
                <a:spcPts val="1470"/>
              </a:spcBef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Оптимизация 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сети бюджетных организаций</a:t>
            </a:r>
            <a:endParaRPr lang="ru" sz="16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Объект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756" y="4458997"/>
            <a:ext cx="737616" cy="676633"/>
          </a:xfrm>
          <a:prstGeom prst="rect">
            <a:avLst/>
          </a:prstGeom>
        </p:spPr>
      </p:pic>
      <p:pic>
        <p:nvPicPr>
          <p:cNvPr id="17" name="Объект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50" y="3757138"/>
            <a:ext cx="737616" cy="676633"/>
          </a:xfrm>
          <a:prstGeom prst="rect">
            <a:avLst/>
          </a:prstGeom>
        </p:spPr>
      </p:pic>
      <p:pic>
        <p:nvPicPr>
          <p:cNvPr id="18" name="Объект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462" y="3056387"/>
            <a:ext cx="737616" cy="676633"/>
          </a:xfrm>
          <a:prstGeom prst="rect">
            <a:avLst/>
          </a:prstGeom>
        </p:spPr>
      </p:pic>
      <p:pic>
        <p:nvPicPr>
          <p:cNvPr id="19" name="Объект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50" y="2276872"/>
            <a:ext cx="737616" cy="676633"/>
          </a:xfrm>
          <a:prstGeom prst="rect">
            <a:avLst/>
          </a:prstGeom>
        </p:spPr>
      </p:pic>
      <p:pic>
        <p:nvPicPr>
          <p:cNvPr id="20" name="Объект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462" y="1412776"/>
            <a:ext cx="737616" cy="676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37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88024" y="836712"/>
            <a:ext cx="4176464" cy="1656184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b="1" kern="1200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Расходы бюджета –</a:t>
            </a:r>
            <a:r>
              <a:rPr lang="ru-RU" i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выплачиваемые </a:t>
            </a:r>
            <a:r>
              <a:rPr lang="ru-RU" i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из бюджета денежные средства, </a:t>
            </a:r>
            <a:r>
              <a:rPr lang="ru-RU" i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за исключением </a:t>
            </a:r>
            <a:r>
              <a:rPr lang="ru-RU" i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средств, являющихся </a:t>
            </a:r>
            <a:r>
              <a:rPr lang="ru-RU" i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источниками финансирования </a:t>
            </a:r>
            <a:r>
              <a:rPr lang="ru-RU" i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дефицита бюджета.</a:t>
            </a:r>
            <a:endParaRPr lang="ru-RU" i="1" kern="1200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035251495"/>
              </p:ext>
            </p:extLst>
          </p:nvPr>
        </p:nvGraphicFramePr>
        <p:xfrm>
          <a:off x="971600" y="2852936"/>
          <a:ext cx="7464152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51519" y="3212976"/>
            <a:ext cx="519257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Виды </a:t>
            </a:r>
            <a:r>
              <a:rPr lang="ru-RU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расходов бюджета</a:t>
            </a:r>
            <a:endParaRPr lang="ru-RU" sz="3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993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06" b="97273" l="0" r="97273">
                        <a14:foregroundMark x1="31364" y1="89394" x2="33485" y2="88788"/>
                        <a14:foregroundMark x1="21364" y1="88788" x2="23788" y2="88788"/>
                        <a14:foregroundMark x1="39394" y1="78788" x2="40455" y2="78182"/>
                        <a14:foregroundMark x1="42424" y1="76364" x2="44848" y2="74545"/>
                        <a14:foregroundMark x1="45758" y1="87879" x2="48636" y2="86061"/>
                        <a14:foregroundMark x1="56515" y1="88485" x2="57879" y2="86364"/>
                        <a14:foregroundMark x1="83333" y1="79697" x2="86970" y2="80909"/>
                        <a14:foregroundMark x1="93636" y1="85455" x2="95455" y2="84848"/>
                        <a14:foregroundMark x1="91515" y1="57879" x2="90455" y2="54545"/>
                        <a14:foregroundMark x1="86061" y1="55152" x2="84394" y2="53030"/>
                        <a14:foregroundMark x1="91515" y1="53030" x2="90000" y2="52121"/>
                        <a14:foregroundMark x1="85758" y1="53636" x2="85455" y2="52121"/>
                        <a14:foregroundMark x1="36970" y1="70909" x2="36970" y2="67879"/>
                        <a14:backgroundMark x1="32424" y1="66364" x2="38485" y2="60303"/>
                        <a14:backgroundMark x1="72727" y1="46667" x2="80909" y2="44242"/>
                        <a14:backgroundMark x1="27273" y1="24545" x2="26061" y2="18182"/>
                        <a14:backgroundMark x1="23939" y1="50303" x2="23030" y2="45758"/>
                        <a14:backgroundMark x1="23333" y1="53939" x2="23788" y2="51818"/>
                        <a14:backgroundMark x1="21515" y1="35758" x2="20909" y2="33939"/>
                        <a14:backgroundMark x1="12424" y1="33636" x2="18030" y2="31515"/>
                        <a14:backgroundMark x1="13788" y1="40909" x2="14242" y2="16667"/>
                        <a14:backgroundMark x1="8636" y1="31515" x2="25909" y2="13030"/>
                        <a14:backgroundMark x1="69242" y1="45152" x2="73788" y2="47273"/>
                        <a14:backgroundMark x1="73485" y1="90606" x2="68182" y2="86970"/>
                        <a14:backgroundMark x1="66818" y1="86364" x2="64848" y2="77879"/>
                        <a14:backgroundMark x1="71515" y1="73333" x2="73788" y2="71212"/>
                        <a14:backgroundMark x1="51515" y1="37879" x2="52273" y2="36667"/>
                        <a14:backgroundMark x1="47727" y1="37576" x2="48333" y2="360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578797"/>
            <a:ext cx="5640170" cy="282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420" b="98174" l="3368" r="9494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4581128"/>
            <a:ext cx="2843808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915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259" y="620688"/>
            <a:ext cx="856952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9933"/>
                </a:solidFill>
                <a:effectLst/>
                <a:latin typeface="Times New Roman" pitchFamily="18" charset="0"/>
                <a:cs typeface="Times New Roman" pitchFamily="18" charset="0"/>
              </a:rPr>
              <a:t>Отраслевая структура расходов </a:t>
            </a:r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9933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бюджетов </a:t>
            </a:r>
            <a:r>
              <a:rPr lang="ru-RU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9933"/>
                </a:solidFill>
                <a:effectLst/>
                <a:latin typeface="Times New Roman" pitchFamily="18" charset="0"/>
                <a:cs typeface="Times New Roman" pitchFamily="18" charset="0"/>
              </a:rPr>
              <a:t>(млн. руб.)</a:t>
            </a:r>
            <a:endParaRPr lang="ru-RU" sz="2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993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96374313"/>
              </p:ext>
            </p:extLst>
          </p:nvPr>
        </p:nvGraphicFramePr>
        <p:xfrm>
          <a:off x="0" y="1052736"/>
          <a:ext cx="4355976" cy="48965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356697272"/>
              </p:ext>
            </p:extLst>
          </p:nvPr>
        </p:nvGraphicFramePr>
        <p:xfrm>
          <a:off x="4591997" y="2492896"/>
          <a:ext cx="4355976" cy="4074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429" b="98571" l="1875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195" y="3794265"/>
            <a:ext cx="3335573" cy="288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4488" y="1484784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223,8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66322" y="4869796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354,5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92213" y="39032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1 281,7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9984" y="3321936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297,9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81124" y="5733256"/>
            <a:ext cx="588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22,2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7318" y="4272631"/>
            <a:ext cx="710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205,6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7143" y="5117828"/>
            <a:ext cx="787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134,5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19848" y="295260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2 224,4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2871" y="2421542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170,0</a:t>
            </a:r>
          </a:p>
        </p:txBody>
      </p:sp>
      <p:sp>
        <p:nvSpPr>
          <p:cNvPr id="17" name="Овал 16"/>
          <p:cNvSpPr/>
          <p:nvPr/>
        </p:nvSpPr>
        <p:spPr>
          <a:xfrm>
            <a:off x="5292080" y="1460369"/>
            <a:ext cx="3312368" cy="888511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TextBox 18"/>
          <p:cNvSpPr txBox="1"/>
          <p:nvPr/>
        </p:nvSpPr>
        <p:spPr>
          <a:xfrm>
            <a:off x="5402319" y="1500173"/>
            <a:ext cx="2843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Всего</a:t>
            </a:r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 4 914,6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2800968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0333" y="820479"/>
            <a:ext cx="8229600" cy="44939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Муниципальная </a:t>
            </a:r>
            <a:r>
              <a:rPr lang="ru-RU" sz="2800" b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программа – это документ, </a:t>
            </a:r>
            <a:r>
              <a:rPr lang="ru-RU" sz="28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определяющий</a:t>
            </a:r>
            <a:endParaRPr lang="ru-RU" sz="2800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28800"/>
            <a:ext cx="5796135" cy="155260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</a:t>
            </a:r>
            <a:r>
              <a:rPr lang="ru-RU" sz="1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улучшению социально-экономического положения городского округа город </a:t>
            </a:r>
          </a:p>
          <a:p>
            <a:pPr>
              <a:buFont typeface="Wingdings" pitchFamily="2" charset="2"/>
              <a:buChar char="ü"/>
            </a:pPr>
            <a:r>
              <a:rPr lang="ru-RU" sz="1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sz="1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мероприятия для </a:t>
            </a:r>
            <a:r>
              <a:rPr lang="ru-RU" sz="1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их достижения</a:t>
            </a:r>
          </a:p>
          <a:p>
            <a:pPr>
              <a:buFont typeface="Wingdings" pitchFamily="2" charset="2"/>
              <a:buChar char="ü"/>
            </a:pPr>
            <a:r>
              <a:rPr lang="ru-RU" sz="1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размер финансирования программных мероприятий из различных источников</a:t>
            </a:r>
            <a:endParaRPr lang="ru-RU" sz="18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3583075"/>
            <a:ext cx="8424936" cy="646331"/>
          </a:xfrm>
          <a:prstGeom prst="rect">
            <a:avLst/>
          </a:prstGeom>
          <a:noFill/>
          <a:ln w="57150">
            <a:solidFill>
              <a:srgbClr val="FF9933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Определяется из долгосрочной стратегии социально-экономического развития города  и является инструментом достижения её целей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9" y="4509120"/>
            <a:ext cx="8424936" cy="369332"/>
          </a:xfrm>
          <a:prstGeom prst="rect">
            <a:avLst/>
          </a:prstGeom>
          <a:noFill/>
          <a:ln w="57150">
            <a:solidFill>
              <a:srgbClr val="FF9933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Объединяет все инструменты бюджетной политики по достижению целей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30" y="5157192"/>
            <a:ext cx="8424935" cy="369332"/>
          </a:xfrm>
          <a:prstGeom prst="rect">
            <a:avLst/>
          </a:prstGeom>
          <a:noFill/>
          <a:ln w="57150">
            <a:solidFill>
              <a:srgbClr val="FF9933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Состоит из подпрограмм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30" y="5805264"/>
            <a:ext cx="8424935" cy="646331"/>
          </a:xfrm>
          <a:prstGeom prst="rect">
            <a:avLst/>
          </a:prstGeom>
          <a:noFill/>
          <a:ln w="57150">
            <a:solidFill>
              <a:srgbClr val="FF9933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Реализуется ответственным исполнителем с участием соисполнителей, которые отвечают за свои подпрограммы 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chart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56176" y="836712"/>
            <a:ext cx="3447271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72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78250"/>
            <a:ext cx="8229600" cy="44939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Ведомственная </a:t>
            </a:r>
            <a:r>
              <a:rPr lang="ru-RU" sz="2800" b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программа – это </a:t>
            </a:r>
            <a:r>
              <a:rPr lang="ru-RU" sz="2800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1572" y="1102948"/>
            <a:ext cx="57646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комплекс взаимоувязанных по ресурсам, исполнителям и срокам осуществления мероприятий, реализуемых главным распорядителем бюджетных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средств городского округа город Рыбинск 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и обеспечивающих решение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отраслевых задач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00517" y="4072295"/>
            <a:ext cx="8529987" cy="646331"/>
          </a:xfrm>
          <a:prstGeom prst="rect">
            <a:avLst/>
          </a:prstGeom>
          <a:ln w="57150">
            <a:solidFill>
              <a:srgbClr val="FF9933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Привязана к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среднесрочному циклу бюджетного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планирования и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разрабатывается на срок не более трех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лет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 </a:t>
            </a:r>
            <a:endParaRPr lang="ru-RU" i="0" dirty="0">
              <a:solidFill>
                <a:schemeClr val="accent6">
                  <a:lumMod val="5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11391" y="5517232"/>
            <a:ext cx="8530946" cy="923330"/>
          </a:xfrm>
          <a:prstGeom prst="rect">
            <a:avLst/>
          </a:prstGeom>
          <a:ln w="57150">
            <a:solidFill>
              <a:srgbClr val="FF9933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Применение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в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бюджетном процессе обусловлено необходимостью повышения ответственности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планирования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за достижение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конкретных задач и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определенных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результатов</a:t>
            </a:r>
            <a:endParaRPr lang="ru-RU" i="0" dirty="0">
              <a:solidFill>
                <a:schemeClr val="accent6">
                  <a:lumMod val="5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00516" y="2924944"/>
            <a:ext cx="8522707" cy="923330"/>
          </a:xfrm>
          <a:prstGeom prst="rect">
            <a:avLst/>
          </a:prstGeom>
          <a:ln w="76200">
            <a:solidFill>
              <a:srgbClr val="FF9933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Применяется,  как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инструмент программно-целевого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управления, главным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распорядителем бюджетных средств для достижения целей и задач развития конкретной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отрасли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 </a:t>
            </a:r>
            <a:endParaRPr lang="ru-RU" i="0" dirty="0">
              <a:solidFill>
                <a:schemeClr val="accent6">
                  <a:lumMod val="50000"/>
                </a:schemeClr>
              </a:solidFill>
              <a:effectLst/>
              <a:latin typeface="Times New Roman"/>
            </a:endParaRPr>
          </a:p>
        </p:txBody>
      </p:sp>
      <p:pic>
        <p:nvPicPr>
          <p:cNvPr id="9" name="Picture 3" descr="C:\Users\User\Desktop\Woman &amp; Calculat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052736"/>
            <a:ext cx="2904608" cy="172819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07385" y="4941168"/>
            <a:ext cx="8516250" cy="369332"/>
          </a:xfrm>
          <a:prstGeom prst="rect">
            <a:avLst/>
          </a:prstGeom>
          <a:ln w="57150">
            <a:solidFill>
              <a:srgbClr val="FF9933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Дробление на подпрограммы представляется нецелесообразным</a:t>
            </a:r>
          </a:p>
        </p:txBody>
      </p:sp>
    </p:spTree>
    <p:extLst>
      <p:ext uri="{BB962C8B-B14F-4D97-AF65-F5344CB8AC3E}">
        <p14:creationId xmlns:p14="http://schemas.microsoft.com/office/powerpoint/2010/main" val="398425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360000" y="1292916"/>
            <a:ext cx="3960001" cy="1950559"/>
            <a:chOff x="229814" y="1386384"/>
            <a:chExt cx="3960279" cy="1512408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21" name="Блок-схема: альтернативный процесс 20"/>
            <p:cNvSpPr/>
            <p:nvPr/>
          </p:nvSpPr>
          <p:spPr bwMode="auto">
            <a:xfrm>
              <a:off x="229814" y="1386384"/>
              <a:ext cx="3960279" cy="334961"/>
            </a:xfrm>
            <a:prstGeom prst="flowChartAlternateProcess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ru-RU" sz="1100" b="1" dirty="0">
                  <a:ln w="1905"/>
                  <a:solidFill>
                    <a:schemeClr val="accent5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Обеспечение доступным </a:t>
              </a:r>
            </a:p>
            <a:p>
              <a:pPr>
                <a:defRPr/>
              </a:pPr>
              <a:r>
                <a:rPr lang="ru-RU" sz="1100" b="1" dirty="0">
                  <a:ln w="1905"/>
                  <a:solidFill>
                    <a:schemeClr val="accent5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и комфортным жильем </a:t>
              </a:r>
              <a:r>
                <a:rPr lang="ru-RU" sz="1100" b="1" dirty="0" smtClean="0">
                  <a:ln w="1905"/>
                  <a:solidFill>
                    <a:schemeClr val="accent5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населения	                   8,2 </a:t>
              </a:r>
              <a:endParaRPr lang="ru-RU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19" name="Блок-схема: альтернативный процесс 18"/>
            <p:cNvSpPr/>
            <p:nvPr/>
          </p:nvSpPr>
          <p:spPr bwMode="auto">
            <a:xfrm>
              <a:off x="229814" y="1773019"/>
              <a:ext cx="3960279" cy="251220"/>
            </a:xfrm>
            <a:prstGeom prst="flowChartAlternateProcess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100" b="1" dirty="0">
                  <a:ln w="1905"/>
                  <a:solidFill>
                    <a:schemeClr val="accent5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Развитие дорожного хозяйства  </a:t>
              </a:r>
              <a:r>
                <a:rPr lang="ru-RU" sz="1100" b="1" dirty="0" smtClean="0">
                  <a:ln w="1905"/>
                  <a:solidFill>
                    <a:schemeClr val="accent5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             261,8</a:t>
              </a:r>
              <a:endParaRPr lang="ru-RU" sz="11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17" name="Блок-схема: альтернативный процесс 16"/>
            <p:cNvSpPr/>
            <p:nvPr/>
          </p:nvSpPr>
          <p:spPr bwMode="auto">
            <a:xfrm>
              <a:off x="229814" y="2060831"/>
              <a:ext cx="3960279" cy="251220"/>
            </a:xfrm>
            <a:prstGeom prst="flowChartAlternateProcess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100" b="1" dirty="0">
                  <a:ln w="1905"/>
                  <a:solidFill>
                    <a:schemeClr val="accent5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Развитие общего </a:t>
              </a:r>
              <a:r>
                <a:rPr lang="ru-RU" sz="1100" b="1" dirty="0" smtClean="0">
                  <a:ln w="1905"/>
                  <a:solidFill>
                    <a:schemeClr val="accent5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образования                                        2264,4 </a:t>
              </a:r>
              <a:endParaRPr lang="ru-RU" sz="11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15" name="Блок-схема: альтернативный процесс 14"/>
            <p:cNvSpPr/>
            <p:nvPr/>
          </p:nvSpPr>
          <p:spPr bwMode="auto">
            <a:xfrm>
              <a:off x="229814" y="2357331"/>
              <a:ext cx="3960279" cy="251220"/>
            </a:xfrm>
            <a:prstGeom prst="flowChartAlternateProcess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100" b="1" dirty="0">
                  <a:ln w="1905"/>
                  <a:solidFill>
                    <a:schemeClr val="accent5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Развитие культуры </a:t>
              </a:r>
              <a:r>
                <a:rPr lang="ru-RU" sz="1100" b="1" dirty="0" smtClean="0">
                  <a:ln w="1905"/>
                  <a:solidFill>
                    <a:schemeClr val="accent5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                                  189,8</a:t>
              </a:r>
              <a:endParaRPr lang="ru-RU" sz="11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13" name="Блок-схема: альтернативный процесс 12"/>
            <p:cNvSpPr/>
            <p:nvPr/>
          </p:nvSpPr>
          <p:spPr bwMode="auto">
            <a:xfrm>
              <a:off x="229814" y="2647572"/>
              <a:ext cx="3960279" cy="251220"/>
            </a:xfrm>
            <a:prstGeom prst="flowChartAlternateProcess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100" b="1" dirty="0">
                  <a:ln w="1905"/>
                  <a:solidFill>
                    <a:schemeClr val="accent5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Развитие физической культуры и </a:t>
              </a:r>
              <a:r>
                <a:rPr lang="ru-RU" sz="1100" b="1" dirty="0" smtClean="0">
                  <a:ln w="1905"/>
                  <a:solidFill>
                    <a:schemeClr val="accent5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спорта                     348,4</a:t>
              </a:r>
              <a:endParaRPr lang="ru-RU" sz="11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grpSp>
        <p:nvGrpSpPr>
          <p:cNvPr id="23" name="Группа 22"/>
          <p:cNvGrpSpPr>
            <a:grpSpLocks/>
          </p:cNvGrpSpPr>
          <p:nvPr/>
        </p:nvGrpSpPr>
        <p:grpSpPr bwMode="auto">
          <a:xfrm>
            <a:off x="4859998" y="1292916"/>
            <a:ext cx="3960000" cy="4520605"/>
            <a:chOff x="5408150" y="1385179"/>
            <a:chExt cx="3995245" cy="515195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5" name="Блок-схема: альтернативный процесс 34"/>
            <p:cNvSpPr/>
            <p:nvPr/>
          </p:nvSpPr>
          <p:spPr bwMode="auto">
            <a:xfrm>
              <a:off x="5408151" y="5921718"/>
              <a:ext cx="3995244" cy="615417"/>
            </a:xfrm>
            <a:prstGeom prst="flowChartAlternateProcess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ru-RU" sz="11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Создание условий для эффективного использования муниципального имущества	                                           9,0</a:t>
              </a:r>
              <a:endParaRPr lang="ru-RU" sz="11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31" name="Блок-схема: альтернативный процесс 30"/>
            <p:cNvSpPr/>
            <p:nvPr/>
          </p:nvSpPr>
          <p:spPr bwMode="auto">
            <a:xfrm>
              <a:off x="5408151" y="1385179"/>
              <a:ext cx="3966781" cy="360105"/>
            </a:xfrm>
            <a:prstGeom prst="flowChartAlternateProcess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ru-RU" sz="1100" b="1" dirty="0" smtClean="0">
                  <a:ln w="1905"/>
                  <a:solidFill>
                    <a:schemeClr val="accent5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Гражданское общество и открытая власть                7, 5</a:t>
              </a:r>
              <a:endParaRPr lang="ru-RU" sz="11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29" name="Блок-схема: альтернативный процесс 28"/>
            <p:cNvSpPr/>
            <p:nvPr/>
          </p:nvSpPr>
          <p:spPr bwMode="auto">
            <a:xfrm>
              <a:off x="5408150" y="4664039"/>
              <a:ext cx="3995244" cy="369250"/>
            </a:xfrm>
            <a:prstGeom prst="flowChartAlternateProcess">
              <a:avLst/>
            </a:prstGeom>
            <a:solidFill>
              <a:srgbClr val="92D05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ru-RU" sz="11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Управление муниципальным долгом	                170,0</a:t>
              </a:r>
              <a:endParaRPr lang="ru-RU" sz="11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39" name="Скругленный прямоугольник 38"/>
          <p:cNvSpPr/>
          <p:nvPr/>
        </p:nvSpPr>
        <p:spPr>
          <a:xfrm>
            <a:off x="277481" y="5781509"/>
            <a:ext cx="4188641" cy="716505"/>
          </a:xfrm>
          <a:prstGeom prst="roundRect">
            <a:avLst/>
          </a:prstGeom>
          <a:solidFill>
            <a:srgbClr val="FF9933"/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32072" y="6104409"/>
            <a:ext cx="2944368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 </a:t>
            </a:r>
            <a:r>
              <a:rPr lang="ru-RU" sz="10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r>
              <a:rPr lang="ru-RU" sz="1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4 642,3 </a:t>
            </a:r>
            <a:r>
              <a:rPr lang="ru-RU" sz="11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</a:t>
            </a:r>
            <a:r>
              <a:rPr lang="ru-RU" sz="11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r>
              <a:rPr lang="ru-RU" sz="11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65027" y="5781509"/>
            <a:ext cx="4271360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metal"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cap="all" dirty="0" smtClean="0">
                <a:ln w="9000" cmpd="sng">
                  <a:noFill/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ПРОГРАММНЫХ РАСХОДОВ</a:t>
            </a:r>
            <a:endParaRPr lang="ru-RU" sz="1400" b="1" cap="all" dirty="0">
              <a:ln w="9000" cmpd="sng">
                <a:noFill/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Овал 44"/>
          <p:cNvSpPr/>
          <p:nvPr/>
        </p:nvSpPr>
        <p:spPr bwMode="auto">
          <a:xfrm>
            <a:off x="3128212" y="6102418"/>
            <a:ext cx="867724" cy="30801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95%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Подзаголовок 2"/>
          <p:cNvSpPr txBox="1">
            <a:spLocks/>
          </p:cNvSpPr>
          <p:nvPr/>
        </p:nvSpPr>
        <p:spPr>
          <a:xfrm>
            <a:off x="70992" y="673293"/>
            <a:ext cx="9073008" cy="432048"/>
          </a:xfrm>
          <a:prstGeom prst="rect">
            <a:avLst/>
          </a:prstGeom>
        </p:spPr>
        <p:txBody>
          <a:bodyPr anchor="ctr"/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436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686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0195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altLang="ru-RU" sz="2800" b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Перечень муниципальных  и ведомственных программ</a:t>
            </a:r>
            <a:endParaRPr lang="ru-RU" sz="2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FF9933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Блок-схема: альтернативный процесс 47"/>
          <p:cNvSpPr/>
          <p:nvPr/>
        </p:nvSpPr>
        <p:spPr bwMode="auto">
          <a:xfrm>
            <a:off x="4860000" y="3781194"/>
            <a:ext cx="3960000" cy="314945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100" b="1" dirty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Молодежная </a:t>
            </a:r>
            <a:r>
              <a:rPr lang="ru-RU" sz="1100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политика		                43,2</a:t>
            </a:r>
            <a:endParaRPr lang="ru-RU" sz="11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2" name="Блок-схема: альтернативный процесс 51"/>
          <p:cNvSpPr/>
          <p:nvPr/>
        </p:nvSpPr>
        <p:spPr bwMode="auto">
          <a:xfrm>
            <a:off x="4860000" y="1714193"/>
            <a:ext cx="3960000" cy="432000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100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Содействие развитию малого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100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предпринимательства                                                     0,01</a:t>
            </a:r>
            <a:endParaRPr lang="ru-RU" sz="11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0" name="Блок-схема: альтернативный процесс 59"/>
          <p:cNvSpPr/>
          <p:nvPr/>
        </p:nvSpPr>
        <p:spPr bwMode="auto">
          <a:xfrm>
            <a:off x="4860000" y="4575110"/>
            <a:ext cx="3960000" cy="648000"/>
          </a:xfrm>
          <a:prstGeom prst="flowChartAlternateProcess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1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Защита населения и территории городского округа от чрезвычайных ситуаций и обеспечение безопасности на водных объектах	                                            19,6</a:t>
            </a:r>
            <a:endParaRPr lang="ru-RU" sz="11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1" name="Блок-схема: альтернативный процесс 60"/>
          <p:cNvSpPr/>
          <p:nvPr/>
        </p:nvSpPr>
        <p:spPr bwMode="auto">
          <a:xfrm>
            <a:off x="360000" y="4610211"/>
            <a:ext cx="3960000" cy="668231"/>
          </a:xfrm>
          <a:prstGeom prst="flowChartAlternateProcess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1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 бесперебойного функционирования муниципальной информационной системы </a:t>
            </a:r>
          </a:p>
          <a:p>
            <a:pPr>
              <a:defRPr/>
            </a:pPr>
            <a:r>
              <a:rPr lang="ru-RU" sz="11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Департамента финансов	                                              4,8</a:t>
            </a:r>
            <a:endParaRPr lang="ru-RU" sz="11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2" name="Блок-схема: альтернативный процесс 31"/>
          <p:cNvSpPr/>
          <p:nvPr/>
        </p:nvSpPr>
        <p:spPr bwMode="auto">
          <a:xfrm>
            <a:off x="4959675" y="5848965"/>
            <a:ext cx="478599" cy="261741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Блок-схема: альтернативный процесс 33"/>
          <p:cNvSpPr/>
          <p:nvPr/>
        </p:nvSpPr>
        <p:spPr bwMode="auto">
          <a:xfrm>
            <a:off x="4977322" y="6175797"/>
            <a:ext cx="478599" cy="261741"/>
          </a:xfrm>
          <a:prstGeom prst="flowChartAlternateProcess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99772" y="5812187"/>
            <a:ext cx="2849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Муниципальные программы</a:t>
            </a:r>
            <a:endParaRPr lang="ru-RU" sz="14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436669" y="6120062"/>
            <a:ext cx="2849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Ведомственные программы</a:t>
            </a:r>
            <a:endParaRPr lang="ru-RU" sz="14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Блок-схема: альтернативный процесс 29"/>
          <p:cNvSpPr/>
          <p:nvPr/>
        </p:nvSpPr>
        <p:spPr bwMode="auto">
          <a:xfrm>
            <a:off x="4860000" y="2613369"/>
            <a:ext cx="3960000" cy="324000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100" b="1" dirty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1100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градостроительной документации              0,5</a:t>
            </a:r>
            <a:endParaRPr lang="ru-RU" sz="11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7" name="Блок-схема: альтернативный процесс 36"/>
          <p:cNvSpPr/>
          <p:nvPr/>
        </p:nvSpPr>
        <p:spPr bwMode="auto">
          <a:xfrm>
            <a:off x="360000" y="5334981"/>
            <a:ext cx="3960000" cy="360000"/>
          </a:xfrm>
          <a:prstGeom prst="flowChartAlternateProcess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1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ВЦП Департамента ЖКХ, транспорта и связи          145,6 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1" name="Блок-схема: альтернативный процесс 40"/>
          <p:cNvSpPr/>
          <p:nvPr/>
        </p:nvSpPr>
        <p:spPr bwMode="auto">
          <a:xfrm>
            <a:off x="360000" y="4199468"/>
            <a:ext cx="3960000" cy="375643"/>
          </a:xfrm>
          <a:prstGeom prst="flowChartAlternateProcess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1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поддержка </a:t>
            </a:r>
            <a:r>
              <a:rPr lang="ru-RU" sz="11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	                1105,0 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2" name="Блок-схема: альтернативный процесс 41"/>
          <p:cNvSpPr/>
          <p:nvPr/>
        </p:nvSpPr>
        <p:spPr bwMode="auto">
          <a:xfrm>
            <a:off x="360000" y="3312164"/>
            <a:ext cx="3960000" cy="313557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1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Энергоэффективность                                                       7,6</a:t>
            </a:r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44" name="Блок-схема: альтернативный процесс 43"/>
          <p:cNvSpPr/>
          <p:nvPr/>
        </p:nvSpPr>
        <p:spPr bwMode="auto">
          <a:xfrm>
            <a:off x="360000" y="3698521"/>
            <a:ext cx="3960000" cy="471409"/>
          </a:xfrm>
          <a:prstGeom prst="flowChartAlternateProcess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1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эффективности деятельности органов местного самоуправления		             </a:t>
            </a:r>
            <a:r>
              <a:rPr lang="ru-RU" sz="11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34,3</a:t>
            </a:r>
            <a:endParaRPr lang="ru-RU" sz="11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6" name="Блок-схема: альтернативный процесс 45"/>
          <p:cNvSpPr/>
          <p:nvPr/>
        </p:nvSpPr>
        <p:spPr bwMode="auto">
          <a:xfrm>
            <a:off x="4860000" y="2219428"/>
            <a:ext cx="3960000" cy="324000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100" b="1" dirty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1100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туристической привлекательности             6,0</a:t>
            </a:r>
            <a:endParaRPr lang="ru-RU" sz="11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9" name="Блок-схема: альтернативный процесс 48"/>
          <p:cNvSpPr/>
          <p:nvPr/>
        </p:nvSpPr>
        <p:spPr bwMode="auto">
          <a:xfrm>
            <a:off x="4860000" y="2997189"/>
            <a:ext cx="3960000" cy="324000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100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Газификация                                                                     7,5</a:t>
            </a:r>
            <a:endParaRPr lang="ru-RU" sz="11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1" name="Блок-схема: альтернативный процесс 50"/>
          <p:cNvSpPr/>
          <p:nvPr/>
        </p:nvSpPr>
        <p:spPr bwMode="auto">
          <a:xfrm>
            <a:off x="4860000" y="3391183"/>
            <a:ext cx="3960000" cy="324000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100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водохозяйственного комплекса                    9,1</a:t>
            </a:r>
            <a:endParaRPr lang="ru-RU" sz="11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696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9048725"/>
              </p:ext>
            </p:extLst>
          </p:nvPr>
        </p:nvGraphicFramePr>
        <p:xfrm>
          <a:off x="107504" y="620688"/>
          <a:ext cx="8928992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934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549275"/>
            <a:ext cx="8229600" cy="64770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Реализация МП «Развитие муниципальной системы образования                                                    в городском округе город Рыбинск»</a:t>
            </a:r>
            <a:endParaRPr lang="ru-RU" sz="2000" b="1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55587" y="1685429"/>
            <a:ext cx="6629747" cy="4286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расширение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сети дошкольных и общеобразовательных организаций за счёт введения новых объектов, возвращения зданий в структуру дошкольного образования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51470" y="2185492"/>
            <a:ext cx="6629747" cy="4286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осуществление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необходимых работ по ремонту зданий, благоустройству территорий образовательных организаций в соответствии с современными требованиями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44424" y="2682280"/>
            <a:ext cx="8289851" cy="4286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в каждой образовательной организации условий, максимально соответствующих требованиям безопасности образовательного процесса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55587" y="3212976"/>
            <a:ext cx="8278688" cy="4286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продолжение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работы по созданию воспитывающей  образовательной среды, способствующей повышению качества  образования, расширению спектра образовательных услуг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55587" y="3717032"/>
            <a:ext cx="8278688" cy="4286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расширение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спектра массовых образовательных мероприятий и проектов, направленных на формирование гражданско-патриотических ценностей среди молодежи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55587" y="4221088"/>
            <a:ext cx="8278688" cy="4286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дальнейшее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системы работы с талантливыми детьми  через реализацию образовательных услуг, удовлетворяющих индивидуально-созидательные запросы личности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55587" y="4741712"/>
            <a:ext cx="8278688" cy="4286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государственных гарантий прав граждан на образование и социальную поддержку отдельных категорий обучающихся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55587" y="5229200"/>
            <a:ext cx="8278688" cy="4286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осуществление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территории города Рыбинска, переданных отдельных государственных полномочий Ярославской области в сфере  опеки и попечительства в отношении несовершеннолетних лиц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55587" y="5775696"/>
            <a:ext cx="8278688" cy="67764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муниципальной системе общего образования необходимых  финансовых, материально-технических, организационных, кадровых, научно-методических условий для эффективной реализации муниципальных образовательных услуг</a:t>
            </a:r>
          </a:p>
        </p:txBody>
      </p:sp>
      <p:sp>
        <p:nvSpPr>
          <p:cNvPr id="3" name="4-конечная звезда 2"/>
          <p:cNvSpPr/>
          <p:nvPr/>
        </p:nvSpPr>
        <p:spPr>
          <a:xfrm>
            <a:off x="251520" y="1804230"/>
            <a:ext cx="295637" cy="219613"/>
          </a:xfrm>
          <a:prstGeom prst="star4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4-конечная звезда 28"/>
          <p:cNvSpPr/>
          <p:nvPr/>
        </p:nvSpPr>
        <p:spPr>
          <a:xfrm>
            <a:off x="270693" y="2289997"/>
            <a:ext cx="295637" cy="219613"/>
          </a:xfrm>
          <a:prstGeom prst="star4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4-конечная звезда 29"/>
          <p:cNvSpPr/>
          <p:nvPr/>
        </p:nvSpPr>
        <p:spPr>
          <a:xfrm>
            <a:off x="259968" y="3317481"/>
            <a:ext cx="295637" cy="219613"/>
          </a:xfrm>
          <a:prstGeom prst="star4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4-конечная звезда 30"/>
          <p:cNvSpPr/>
          <p:nvPr/>
        </p:nvSpPr>
        <p:spPr>
          <a:xfrm>
            <a:off x="270693" y="2786785"/>
            <a:ext cx="295637" cy="219613"/>
          </a:xfrm>
          <a:prstGeom prst="star4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4-конечная звезда 31"/>
          <p:cNvSpPr/>
          <p:nvPr/>
        </p:nvSpPr>
        <p:spPr>
          <a:xfrm>
            <a:off x="262795" y="3821537"/>
            <a:ext cx="295637" cy="219613"/>
          </a:xfrm>
          <a:prstGeom prst="star4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4-конечная звезда 32"/>
          <p:cNvSpPr/>
          <p:nvPr/>
        </p:nvSpPr>
        <p:spPr>
          <a:xfrm>
            <a:off x="259967" y="4325593"/>
            <a:ext cx="295637" cy="219613"/>
          </a:xfrm>
          <a:prstGeom prst="star4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4-конечная звезда 33"/>
          <p:cNvSpPr/>
          <p:nvPr/>
        </p:nvSpPr>
        <p:spPr>
          <a:xfrm>
            <a:off x="251520" y="4849914"/>
            <a:ext cx="295637" cy="219613"/>
          </a:xfrm>
          <a:prstGeom prst="star4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4-конечная звезда 34"/>
          <p:cNvSpPr/>
          <p:nvPr/>
        </p:nvSpPr>
        <p:spPr>
          <a:xfrm>
            <a:off x="259965" y="6009737"/>
            <a:ext cx="295637" cy="219613"/>
          </a:xfrm>
          <a:prstGeom prst="star4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4-конечная звезда 35"/>
          <p:cNvSpPr/>
          <p:nvPr/>
        </p:nvSpPr>
        <p:spPr>
          <a:xfrm>
            <a:off x="259966" y="5339368"/>
            <a:ext cx="295637" cy="219613"/>
          </a:xfrm>
          <a:prstGeom prst="star4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3131840" y="1220227"/>
            <a:ext cx="2160240" cy="36004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Задачи программы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6607" y="854233"/>
            <a:ext cx="2274043" cy="187140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EFAC9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369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692696"/>
            <a:ext cx="8229600" cy="504825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Реализация МП </a:t>
            </a:r>
            <a:r>
              <a:rPr lang="ru-RU" sz="2000" b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«Развитие муниципальной системы образования  </a:t>
            </a:r>
            <a:r>
              <a:rPr lang="ru-RU" sz="20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городском округе город Рыбинск»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53391" y="2034688"/>
            <a:ext cx="8236893" cy="66776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в муниципальной системе общего образования необходимых  финансовых, материально-технических, организационных, кадровых, научно-методических условий для эффективной реализации муниципальных образовательных услуг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52908" y="3328544"/>
            <a:ext cx="8278688" cy="64807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условий для выполнения Указов Президента РФ в рамках совершенствования государственной социальной политики в части повышения заработной платы работников сферы «образование», повышения профессионализма педагогов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52908" y="2801060"/>
            <a:ext cx="8278688" cy="4286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государственных гарантий прав граждан на образование и социальную поддержку отдельных категорий обучающихся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78879" y="4725144"/>
            <a:ext cx="8278688" cy="172819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 smtClean="0">
                <a:solidFill>
                  <a:srgbClr val="303C18"/>
                </a:solidFill>
                <a:latin typeface="Times New Roman" pitchFamily="18" charset="0"/>
                <a:cs typeface="Times New Roman" pitchFamily="18" charset="0"/>
              </a:rPr>
              <a:t>Развитие инфраструктуры муниципальной системы образования для повышения качества образовательных услуг</a:t>
            </a:r>
            <a:r>
              <a:rPr lang="ru-RU" sz="1400" dirty="0">
                <a:solidFill>
                  <a:srgbClr val="303C18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1400" dirty="0" smtClean="0">
              <a:solidFill>
                <a:srgbClr val="303C18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400" dirty="0" smtClean="0">
                <a:solidFill>
                  <a:srgbClr val="303C18"/>
                </a:solidFill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1400" dirty="0">
                <a:solidFill>
                  <a:srgbClr val="303C18"/>
                </a:solidFill>
                <a:latin typeface="Times New Roman" pitchFamily="18" charset="0"/>
                <a:cs typeface="Times New Roman" pitchFamily="18" charset="0"/>
              </a:rPr>
              <a:t>целенаправленного образовательного процесса для воспитания и развития духовно-нравственной личности, отличающейся гражданской позицией и патриотизмом,  стремящейся к самосовершенствованию и профессиональной самореализации. </a:t>
            </a:r>
            <a:endParaRPr lang="ru-RU" sz="1400" dirty="0" smtClean="0">
              <a:solidFill>
                <a:srgbClr val="303C18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400" dirty="0" smtClean="0">
                <a:solidFill>
                  <a:srgbClr val="303C18"/>
                </a:solidFill>
                <a:latin typeface="Times New Roman" pitchFamily="18" charset="0"/>
                <a:cs typeface="Times New Roman" pitchFamily="18" charset="0"/>
              </a:rPr>
              <a:t>Исполнение </a:t>
            </a:r>
            <a:r>
              <a:rPr lang="ru-RU" sz="1400" dirty="0">
                <a:solidFill>
                  <a:srgbClr val="303C18"/>
                </a:solidFill>
                <a:latin typeface="Times New Roman" pitchFamily="18" charset="0"/>
                <a:cs typeface="Times New Roman" pitchFamily="18" charset="0"/>
              </a:rPr>
              <a:t>отдельных государственных полномочий Ярославской области в сфере организации общего образования на территории городского округа город Рыбинск.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929431" y="4221088"/>
            <a:ext cx="5544616" cy="401513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solidFill>
              <a:schemeClr val="accent3">
                <a:lumMod val="60000"/>
                <a:lumOff val="40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000" kern="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программы</a:t>
            </a:r>
            <a:endParaRPr lang="ru-RU" sz="2000" kern="0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4-конечная звезда 14"/>
          <p:cNvSpPr/>
          <p:nvPr/>
        </p:nvSpPr>
        <p:spPr>
          <a:xfrm>
            <a:off x="270703" y="2264454"/>
            <a:ext cx="295637" cy="219613"/>
          </a:xfrm>
          <a:prstGeom prst="star4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4-конечная звезда 16"/>
          <p:cNvSpPr/>
          <p:nvPr/>
        </p:nvSpPr>
        <p:spPr>
          <a:xfrm>
            <a:off x="270702" y="2910699"/>
            <a:ext cx="295637" cy="219613"/>
          </a:xfrm>
          <a:prstGeom prst="star4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4-конечная звезда 18"/>
          <p:cNvSpPr/>
          <p:nvPr/>
        </p:nvSpPr>
        <p:spPr>
          <a:xfrm>
            <a:off x="270703" y="3537753"/>
            <a:ext cx="295637" cy="219613"/>
          </a:xfrm>
          <a:prstGeom prst="star4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621619" y="1448047"/>
            <a:ext cx="2160240" cy="36004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Задачи программы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5-конечная звезда 2"/>
          <p:cNvSpPr/>
          <p:nvPr/>
        </p:nvSpPr>
        <p:spPr>
          <a:xfrm>
            <a:off x="184136" y="5339311"/>
            <a:ext cx="468772" cy="360040"/>
          </a:xfrm>
          <a:prstGeom prst="star5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34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13184" y="657101"/>
            <a:ext cx="8229600" cy="503238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Реализация ВЦП </a:t>
            </a:r>
            <a:r>
              <a:rPr lang="ru-RU" sz="2000" b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«Социальная поддержка </a:t>
            </a:r>
            <a:r>
              <a:rPr lang="ru-RU" sz="20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населения            </a:t>
            </a:r>
            <a:r>
              <a:rPr lang="ru-RU" sz="2000" b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городского округа город Рыбинск»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7978" y="1785021"/>
            <a:ext cx="4880126" cy="34783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предоставление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социальных выплат, пособий и компенсаций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7979" y="2280116"/>
            <a:ext cx="4880125" cy="37172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социальное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обслуживание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населения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26951" y="2734015"/>
            <a:ext cx="4881153" cy="35136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социальная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защита населения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123728" y="4509120"/>
            <a:ext cx="5112568" cy="397743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solidFill>
              <a:schemeClr val="accent3">
                <a:lumMod val="60000"/>
                <a:lumOff val="40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000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 программы</a:t>
            </a:r>
            <a:endParaRPr lang="ru-RU" sz="2000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78879" y="5085184"/>
            <a:ext cx="8278688" cy="136815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Реализация </a:t>
            </a:r>
            <a:r>
              <a:rPr lang="ru-RU" sz="1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государственных полномочий в сфере социальной поддержки, социальной защиты и социального обслуживания населения, охраны труда, установленных федеральным и региональным законодательством; повышение качества жизни граждан города за счет реализации дополнительных мер социальной поддержки, установленных нормативными правовыми актами городского округа город 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Рыбинск.</a:t>
            </a:r>
            <a:endParaRPr lang="ru-RU" sz="1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17781" y="3212975"/>
            <a:ext cx="4890323" cy="49328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содействие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реализации прав граждан в сфере трудовой деятельности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12364" y="3849152"/>
            <a:ext cx="4895740" cy="35570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проведение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массовых мероприятий</a:t>
            </a:r>
          </a:p>
        </p:txBody>
      </p:sp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556792"/>
            <a:ext cx="3456384" cy="2648060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24" name="Скругленный прямоугольник 23"/>
          <p:cNvSpPr/>
          <p:nvPr/>
        </p:nvSpPr>
        <p:spPr>
          <a:xfrm>
            <a:off x="3347864" y="1278078"/>
            <a:ext cx="2160240" cy="36004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Задачи программы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60" y="2313231"/>
            <a:ext cx="45720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60" y="1800189"/>
            <a:ext cx="45720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38" y="3273009"/>
            <a:ext cx="45720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46" y="2726012"/>
            <a:ext cx="45720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19" y="3829984"/>
            <a:ext cx="45720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07" y="5555741"/>
            <a:ext cx="56673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122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9377" y="836712"/>
            <a:ext cx="8352928" cy="323627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Реализация МП </a:t>
            </a:r>
            <a:r>
              <a:rPr lang="ru-RU" sz="2000" b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«Развитие </a:t>
            </a:r>
            <a:r>
              <a:rPr lang="ru-RU" sz="20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физической культуры и спорта                      в </a:t>
            </a:r>
            <a:r>
              <a:rPr lang="ru-RU" sz="2000" b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городском округе город Рыбинск</a:t>
            </a:r>
            <a:r>
              <a:rPr lang="ru-RU" sz="2000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7977" y="2136472"/>
            <a:ext cx="4977545" cy="55730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интереса различных категорий населения города к занятиям физической культурой и спортом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7978" y="2855683"/>
            <a:ext cx="4977544" cy="50130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мотивации к регулярным занятиям спортом спортсменов, занимающихся в спортивных учреждениях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51402" y="3515760"/>
            <a:ext cx="4977544" cy="35248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инфраструктуры спорта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123728" y="4581128"/>
            <a:ext cx="5112568" cy="397743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solidFill>
              <a:schemeClr val="accent3">
                <a:lumMod val="60000"/>
                <a:lumOff val="40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000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 программы</a:t>
            </a:r>
            <a:endParaRPr lang="ru-RU" sz="2000" u="sng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78879" y="5157192"/>
            <a:ext cx="8278688" cy="108012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Обеспечение условий для развития на территории городского округа город Рыбинск физической культуры и массового спорта, организация проведения официальных физкультурно-оздоровительных и спортивных мероприятий городского 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округа.</a:t>
            </a:r>
            <a:endParaRPr lang="ru-RU" sz="1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Увеличение количества населения, систематически занимающегося физической культурой и спортом.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45281" y="1556792"/>
            <a:ext cx="2160240" cy="36004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Задачи программы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307472"/>
            <a:ext cx="3419872" cy="2895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67" y="2944401"/>
            <a:ext cx="45720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92" y="2256373"/>
            <a:ext cx="45720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95" y="3534336"/>
            <a:ext cx="45720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09" y="5408302"/>
            <a:ext cx="56673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420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79041" y="561445"/>
            <a:ext cx="8229600" cy="50323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Реализация МП «Развитие культуры в городском округе город Рыбинск»</a:t>
            </a:r>
            <a:endParaRPr lang="ru-RU" sz="2000" b="1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4423" y="1825628"/>
            <a:ext cx="5219465" cy="4286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укрепление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материально-технической базы учреждений культуры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44424" y="2345137"/>
            <a:ext cx="5219464" cy="50779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системы дополнительного и предпрофессионального образования в сфере культуры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83841" y="2939171"/>
            <a:ext cx="5191931" cy="46270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библиотечного дела, совершенствование информационно-библиотечного обслуживания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населения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73330" y="3506006"/>
            <a:ext cx="8278688" cy="64807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условий для организации досуга населения, развития творческого потенциала горожан, удовлетворения духовных потребностей разных категорий жителей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города; поддержка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инновационных, социально значимых культурных проектов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83841" y="4236055"/>
            <a:ext cx="8278688" cy="4286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содействие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развитию кадрового потенциала отрасли «культура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44424" y="5373216"/>
            <a:ext cx="8278688" cy="108012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Сохранение культуры в городском округе город Рыбинск, обеспечение широкого доступа населения к ценностям культуры и участию в культурной жизни, устойчивое повышение уровня культуры населения, развитие историко-культурной среды города,  обеспечивающей сохранение и реализацию культурного и духовного потенциала каждой личности и городского сообщества в целом.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929431" y="4870300"/>
            <a:ext cx="5544616" cy="358899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solidFill>
              <a:schemeClr val="accent3">
                <a:lumMod val="60000"/>
                <a:lumOff val="40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000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 программы</a:t>
            </a:r>
            <a:endParaRPr lang="ru-RU" sz="2000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8046" y1="43040" x2="17881" y2="37363"/>
                        <a14:foregroundMark x1="16556" y1="41941" x2="14901" y2="27656"/>
                        <a14:foregroundMark x1="13411" y1="32784" x2="14073" y2="26374"/>
                        <a14:foregroundMark x1="12583" y1="33516" x2="13742" y2="26557"/>
                        <a14:foregroundMark x1="17715" y1="45971" x2="15894" y2="41209"/>
                        <a14:foregroundMark x1="86093" y1="78388" x2="90894" y2="74359"/>
                        <a14:foregroundMark x1="28974" y1="88278" x2="35762" y2="91941"/>
                        <a14:foregroundMark x1="42881" y1="84982" x2="53974" y2="83516"/>
                        <a14:foregroundMark x1="28808" y1="26190" x2="31623" y2="17399"/>
                        <a14:foregroundMark x1="75166" y1="25458" x2="72185" y2="16667"/>
                        <a14:foregroundMark x1="38245" y1="19597" x2="52318" y2="2381"/>
                        <a14:foregroundMark x1="52318" y1="3297" x2="65894" y2="17766"/>
                        <a14:foregroundMark x1="62417" y1="17399" x2="74669" y2="15018"/>
                        <a14:foregroundMark x1="67881" y1="35531" x2="71358" y2="16850"/>
                        <a14:foregroundMark x1="34272" y1="38462" x2="30629" y2="18132"/>
                        <a14:foregroundMark x1="30298" y1="29304" x2="40397" y2="20879"/>
                        <a14:backgroundMark x1="32616" y1="30952" x2="32781" y2="26923"/>
                        <a14:backgroundMark x1="45695" y1="88278" x2="52649" y2="847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908720"/>
            <a:ext cx="2838944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93" y="5727452"/>
            <a:ext cx="56673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98" y="2440286"/>
            <a:ext cx="45720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98" y="1881190"/>
            <a:ext cx="45720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61" y="3671292"/>
            <a:ext cx="45720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23" y="2951952"/>
            <a:ext cx="45720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14" y="4291617"/>
            <a:ext cx="45720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Скругленный прямоугольник 29"/>
          <p:cNvSpPr/>
          <p:nvPr/>
        </p:nvSpPr>
        <p:spPr>
          <a:xfrm>
            <a:off x="3703648" y="1261372"/>
            <a:ext cx="2160240" cy="36004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Задачи программы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78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59094" y="620688"/>
            <a:ext cx="8229600" cy="503238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Реализация МП </a:t>
            </a:r>
            <a:r>
              <a:rPr lang="ru-RU" sz="2000" b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«Развитие дорожного хозяйства городского округа </a:t>
            </a:r>
            <a:r>
              <a:rPr lang="ru-RU" sz="20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                                      город </a:t>
            </a:r>
            <a:r>
              <a:rPr lang="ru-RU" sz="2000" b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Рыбинск</a:t>
            </a:r>
            <a:r>
              <a:rPr lang="ru-RU" sz="20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b="1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51270" y="2348880"/>
            <a:ext cx="5052753" cy="4286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строительство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реконструкция, капитальный ремонт и ремонт 42,92 км улично-дорожной сети города с твердым покрытием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9669" y="2878936"/>
            <a:ext cx="8289851" cy="79208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своевременной установки, замены технических средств организации дорожного движения для обеспечения безопасных условий движения на улично-дорожной сети города: обустройство 14 и капитальный ремонт 21 светофоров, установка 30 и ремонт 10 искусственных неровностей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117610" y="4817143"/>
            <a:ext cx="5112568" cy="392063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solidFill>
              <a:schemeClr val="accent3">
                <a:lumMod val="60000"/>
                <a:lumOff val="40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000" kern="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программы</a:t>
            </a:r>
            <a:endParaRPr lang="ru-RU" sz="2000" kern="0" dirty="0">
              <a:solidFill>
                <a:srgbClr val="303C1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78879" y="5301208"/>
            <a:ext cx="8278688" cy="1152127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endParaRPr lang="ru-RU" sz="1400" dirty="0" smtClean="0">
              <a:solidFill>
                <a:srgbClr val="303C18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1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сохранности, устойчивого функционирования и развития дорожной сети городского округа город Рыбинск, приведение к 2020 году 46,64 % автомобильных дорог к нормативным требованиям с асфальтобетонным покрытием и в грунтовом 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исполнении.</a:t>
            </a:r>
            <a:endParaRPr lang="ru-RU" sz="1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1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безопасности дорожного движения на улицах города, сокращение количества лиц, пострадавших в результате дорожно-транспортных происшествий 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400" dirty="0">
              <a:solidFill>
                <a:srgbClr val="303C1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51270" y="3789040"/>
            <a:ext cx="8278688" cy="79208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предупреждение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опасного поведения участников дорожного движения, совершенствование системы обучения населения, как участника дорожного движения, безопасному поведению на дорогах. Формирование общественного мнения по проблеме безопасности дорожного движения </a:t>
            </a:r>
          </a:p>
        </p:txBody>
      </p:sp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93" y="5727452"/>
            <a:ext cx="56673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Скругленный прямоугольник 20"/>
          <p:cNvSpPr/>
          <p:nvPr/>
        </p:nvSpPr>
        <p:spPr>
          <a:xfrm>
            <a:off x="3543783" y="1664804"/>
            <a:ext cx="2160240" cy="36004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Задачи программы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392" y="4026334"/>
            <a:ext cx="45720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070" y="3116230"/>
            <a:ext cx="45720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392" y="2404442"/>
            <a:ext cx="45720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757" b="98934" l="1910" r="99653">
                        <a14:foregroundMark x1="11458" y1="59915" x2="12153" y2="34542"/>
                        <a14:foregroundMark x1="10764" y1="42857" x2="13021" y2="37100"/>
                        <a14:foregroundMark x1="9201" y1="44136" x2="9896" y2="40512"/>
                        <a14:foregroundMark x1="6076" y1="57996" x2="10590" y2="33902"/>
                        <a14:foregroundMark x1="48611" y1="33902" x2="52083" y2="20256"/>
                        <a14:foregroundMark x1="47569" y1="35394" x2="56250" y2="34968"/>
                        <a14:foregroundMark x1="74653" y1="77612" x2="85590" y2="44776"/>
                        <a14:foregroundMark x1="74653" y1="77612" x2="97917" y2="79318"/>
                        <a14:foregroundMark x1="93229" y1="74840" x2="86979" y2="481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4023" y="476673"/>
            <a:ext cx="3439977" cy="2402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595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7544" y="824997"/>
            <a:ext cx="8172621" cy="503238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Реализация ВЦП </a:t>
            </a:r>
            <a:r>
              <a:rPr lang="ru-RU" sz="2000" b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Департамента жилищно-коммунального хозяйства, транспорта и связи </a:t>
            </a:r>
            <a:r>
              <a:rPr lang="ru-RU" sz="20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 Администрации </a:t>
            </a:r>
            <a:r>
              <a:rPr lang="ru-RU" sz="2000" b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городского округа </a:t>
            </a:r>
            <a:r>
              <a:rPr lang="ru-RU" sz="20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              город </a:t>
            </a:r>
            <a:r>
              <a:rPr lang="ru-RU" sz="2000" b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Рыбинск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7978" y="2096282"/>
            <a:ext cx="5836568" cy="77988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транспортного обслуживания населения городского округа город Рыбинск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 социальное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обеспечение населения в части транспортного обслуживания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48960" y="2996952"/>
            <a:ext cx="5815586" cy="55096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содержания муниципального жилищного фонда; выполнение иных обязательств в сфере жилищно-коммунального хозяйства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123728" y="4548828"/>
            <a:ext cx="5112568" cy="432048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solidFill>
              <a:schemeClr val="accent3">
                <a:lumMod val="60000"/>
                <a:lumOff val="40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000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 программы</a:t>
            </a:r>
            <a:endParaRPr lang="ru-RU" sz="2000" kern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78879" y="5085184"/>
            <a:ext cx="8278688" cy="115212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Обеспечение выполнения установленных полномочий Департамента жилищно-коммунального хозяйства, транспорта и связи Администрации городского округа город Рыбинск в сфере жилищно-коммунального хозяйства, транспортного обслуживания населения и благоустройства городских территорий общего 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пользования.</a:t>
            </a:r>
            <a:endParaRPr lang="ru-RU" sz="1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48960" y="3706259"/>
            <a:ext cx="8278688" cy="35570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озеленение территорий городского округа город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Рыбинск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599892" y="1635463"/>
            <a:ext cx="2160240" cy="36004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Задачи программы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778" y="3744460"/>
            <a:ext cx="45720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06" y="3113686"/>
            <a:ext cx="45720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26" y="2327474"/>
            <a:ext cx="45720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09" y="5447729"/>
            <a:ext cx="56673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207" b="91954" l="3419" r="909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052736"/>
            <a:ext cx="3089364" cy="3009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447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8787912"/>
              </p:ext>
            </p:extLst>
          </p:nvPr>
        </p:nvGraphicFramePr>
        <p:xfrm>
          <a:off x="667068" y="1314006"/>
          <a:ext cx="7786687" cy="4887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138891" y="980728"/>
            <a:ext cx="8712647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Структура расходов социальной сферы в 2018 году      	</a:t>
            </a:r>
            <a:r>
              <a:rPr lang="ru-RU" altLang="ru-RU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b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altLang="ru-RU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. руб</a:t>
            </a:r>
            <a:r>
              <a:rPr lang="ru-RU" altLang="ru-RU" b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.) </a:t>
            </a:r>
          </a:p>
        </p:txBody>
      </p:sp>
      <p:graphicFrame>
        <p:nvGraphicFramePr>
          <p:cNvPr id="6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5595540"/>
              </p:ext>
            </p:extLst>
          </p:nvPr>
        </p:nvGraphicFramePr>
        <p:xfrm>
          <a:off x="31579" y="980728"/>
          <a:ext cx="9036495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6069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245814"/>
              </p:ext>
            </p:extLst>
          </p:nvPr>
        </p:nvGraphicFramePr>
        <p:xfrm>
          <a:off x="667068" y="1314006"/>
          <a:ext cx="7786687" cy="4887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45839" y="1034886"/>
            <a:ext cx="9053437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Расходы бюджета на 2018 год по разделу «Образование» </a:t>
            </a:r>
            <a:r>
              <a:rPr lang="ru-RU" altLang="ru-RU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b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altLang="ru-RU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. руб</a:t>
            </a:r>
            <a:r>
              <a:rPr lang="ru-RU" altLang="ru-RU" b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.) </a:t>
            </a:r>
          </a:p>
        </p:txBody>
      </p:sp>
      <p:graphicFrame>
        <p:nvGraphicFramePr>
          <p:cNvPr id="6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1375504"/>
              </p:ext>
            </p:extLst>
          </p:nvPr>
        </p:nvGraphicFramePr>
        <p:xfrm>
          <a:off x="42890" y="1253167"/>
          <a:ext cx="9036496" cy="5340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055" y="404664"/>
            <a:ext cx="1512168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03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251007" y="908720"/>
            <a:ext cx="8509254" cy="576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Расходы бюджета на 2018 год по разделу </a:t>
            </a:r>
          </a:p>
          <a:p>
            <a:pPr algn="ctr" eaLnBrk="1" hangingPunct="1"/>
            <a:r>
              <a:rPr lang="ru-RU" altLang="ru-RU" sz="28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« Физическая культура и спорт» </a:t>
            </a:r>
            <a:r>
              <a:rPr lang="ru-RU" altLang="ru-RU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(млн. руб.)</a:t>
            </a:r>
            <a:r>
              <a:rPr lang="ru-RU" altLang="ru-RU" sz="28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2800" b="1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485459"/>
              </p:ext>
            </p:extLst>
          </p:nvPr>
        </p:nvGraphicFramePr>
        <p:xfrm>
          <a:off x="107504" y="1340768"/>
          <a:ext cx="8908601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2522841" y="5811520"/>
            <a:ext cx="4188641" cy="53848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расходов  354,5 млн. руб.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800" r="99200">
                        <a14:foregroundMark x1="20800" y1="24115" x2="16000" y2="17257"/>
                        <a14:foregroundMark x1="10400" y1="28761" x2="20600" y2="30088"/>
                        <a14:foregroundMark x1="26200" y1="18363" x2="22800" y2="16814"/>
                        <a14:foregroundMark x1="22400" y1="28319" x2="20200" y2="21681"/>
                        <a14:foregroundMark x1="8800" y1="19248" x2="9200" y2="159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551118"/>
            <a:ext cx="3195199" cy="2736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128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77809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такое бюджет</a:t>
            </a:r>
            <a:endParaRPr lang="ru-RU" sz="36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9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165436"/>
            <a:ext cx="4824536" cy="439248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922811" y="5217172"/>
            <a:ext cx="590465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11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</a:t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485343"/>
            <a:ext cx="239850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ДОХОДЫ БЮДЖЕТА</a:t>
            </a:r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поступающие в бюджет денежные средства.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547758" y="1485343"/>
            <a:ext cx="255941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-RU" alt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выплачиваемые из бюджета денежные средства.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360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8273013"/>
              </p:ext>
            </p:extLst>
          </p:nvPr>
        </p:nvGraphicFramePr>
        <p:xfrm>
          <a:off x="667068" y="1314006"/>
          <a:ext cx="7786687" cy="4887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261561" y="1014744"/>
            <a:ext cx="8509254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Расходы бюджета на 2018 год по разделу «Культура» </a:t>
            </a:r>
            <a:r>
              <a:rPr lang="ru-RU" altLang="ru-RU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b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altLang="ru-RU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. руб</a:t>
            </a:r>
            <a:r>
              <a:rPr lang="ru-RU" altLang="ru-RU" b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.) </a:t>
            </a: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75171"/>
              </p:ext>
            </p:extLst>
          </p:nvPr>
        </p:nvGraphicFramePr>
        <p:xfrm>
          <a:off x="23672" y="1445725"/>
          <a:ext cx="9084831" cy="51061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6919" y="764704"/>
            <a:ext cx="108012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54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1910080" y="1265924"/>
            <a:ext cx="6593840" cy="1858268"/>
            <a:chOff x="1374438" y="1702888"/>
            <a:chExt cx="6594300" cy="937980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7" name="Блок-схема: альтернативный процесс 16"/>
            <p:cNvSpPr/>
            <p:nvPr/>
          </p:nvSpPr>
          <p:spPr bwMode="auto">
            <a:xfrm>
              <a:off x="1374438" y="1702888"/>
              <a:ext cx="6594300" cy="223504"/>
            </a:xfrm>
            <a:prstGeom prst="flowChartAlternateProcess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r>
                <a:rPr lang="ru-RU" sz="1400" b="1" dirty="0" smtClean="0">
                  <a:ln w="1905"/>
                  <a:solidFill>
                    <a:schemeClr val="accent6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Социальные выплаты отдельным категориям граждан</a:t>
              </a:r>
              <a:endParaRPr lang="ru-RU" sz="14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15" name="Блок-схема: альтернативный процесс 14"/>
            <p:cNvSpPr/>
            <p:nvPr/>
          </p:nvSpPr>
          <p:spPr bwMode="auto">
            <a:xfrm>
              <a:off x="1404918" y="2024983"/>
              <a:ext cx="6563820" cy="211232"/>
            </a:xfrm>
            <a:prstGeom prst="flowChartAlternateProcess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r>
                <a:rPr lang="ru-RU" sz="1400" b="1" dirty="0" smtClean="0">
                  <a:solidFill>
                    <a:schemeClr val="accent6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Материальная помощь гражданам</a:t>
              </a:r>
            </a:p>
          </p:txBody>
        </p:sp>
        <p:sp>
          <p:nvSpPr>
            <p:cNvPr id="13" name="Блок-схема: альтернативный процесс 12"/>
            <p:cNvSpPr/>
            <p:nvPr/>
          </p:nvSpPr>
          <p:spPr bwMode="auto">
            <a:xfrm>
              <a:off x="1404918" y="2337102"/>
              <a:ext cx="6523176" cy="303766"/>
            </a:xfrm>
            <a:prstGeom prst="flowChartAlternateProcess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defRPr/>
              </a:pPr>
              <a:r>
                <a:rPr lang="ru-RU" sz="1400" b="1" dirty="0" smtClean="0">
                  <a:ln w="1905"/>
                  <a:solidFill>
                    <a:schemeClr val="accent6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Социально-значимые мероприятия (День победы, День инвалидов, День пожилого человека) </a:t>
              </a:r>
              <a:endParaRPr lang="ru-RU" sz="14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sp>
        <p:nvSpPr>
          <p:cNvPr id="39" name="Скругленный прямоугольник 38"/>
          <p:cNvSpPr/>
          <p:nvPr/>
        </p:nvSpPr>
        <p:spPr>
          <a:xfrm>
            <a:off x="2522841" y="5811520"/>
            <a:ext cx="4188641" cy="53848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расходов  1 281,7 млн. руб.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Подзаголовок 2"/>
          <p:cNvSpPr txBox="1">
            <a:spLocks/>
          </p:cNvSpPr>
          <p:nvPr/>
        </p:nvSpPr>
        <p:spPr>
          <a:xfrm>
            <a:off x="442958" y="658368"/>
            <a:ext cx="8208912" cy="49621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436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686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0195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sz="2800" b="1" spc="50" dirty="0" smtClean="0">
                <a:ln w="13500">
                  <a:noFill/>
                  <a:prstDash val="solid"/>
                </a:ln>
                <a:solidFill>
                  <a:srgbClr val="FF9933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по социальной политике</a:t>
            </a:r>
          </a:p>
        </p:txBody>
      </p:sp>
      <p:sp>
        <p:nvSpPr>
          <p:cNvPr id="48" name="Блок-схема: альтернативный процесс 47"/>
          <p:cNvSpPr/>
          <p:nvPr/>
        </p:nvSpPr>
        <p:spPr bwMode="auto">
          <a:xfrm>
            <a:off x="1965959" y="3945082"/>
            <a:ext cx="6512560" cy="335280"/>
          </a:xfrm>
          <a:prstGeom prst="flowChartAlternateProcess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4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Пенсионное обеспечение</a:t>
            </a:r>
            <a:endParaRPr lang="ru-RU" sz="1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1" name="Блок-схема: альтернативный процесс 50"/>
          <p:cNvSpPr/>
          <p:nvPr/>
        </p:nvSpPr>
        <p:spPr bwMode="auto">
          <a:xfrm>
            <a:off x="1991360" y="5011650"/>
            <a:ext cx="6512560" cy="396240"/>
          </a:xfrm>
          <a:prstGeom prst="flowChartAlternateProcess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4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вопросы в области социальной политики </a:t>
            </a:r>
            <a:endParaRPr lang="ru-RU" sz="1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1" name="Овал 40"/>
          <p:cNvSpPr/>
          <p:nvPr/>
        </p:nvSpPr>
        <p:spPr bwMode="auto">
          <a:xfrm>
            <a:off x="734784" y="1265924"/>
            <a:ext cx="863599" cy="37267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964,8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Блок-схема: альтернативный процесс 19"/>
          <p:cNvSpPr/>
          <p:nvPr/>
        </p:nvSpPr>
        <p:spPr bwMode="auto">
          <a:xfrm>
            <a:off x="1940558" y="3346760"/>
            <a:ext cx="6522722" cy="418480"/>
          </a:xfrm>
          <a:prstGeom prst="flowChartAlternateProcess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Социальное обслуживание населения</a:t>
            </a:r>
          </a:p>
        </p:txBody>
      </p:sp>
      <p:sp>
        <p:nvSpPr>
          <p:cNvPr id="23" name="Блок-схема: альтернативный процесс 22"/>
          <p:cNvSpPr/>
          <p:nvPr/>
        </p:nvSpPr>
        <p:spPr bwMode="auto">
          <a:xfrm>
            <a:off x="1991360" y="4491179"/>
            <a:ext cx="6512560" cy="335280"/>
          </a:xfrm>
          <a:prstGeom prst="flowChartAlternateProcess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4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Охрана семьи и детства</a:t>
            </a:r>
            <a:endParaRPr lang="ru-RU" sz="1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6880" y="1442720"/>
            <a:ext cx="264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7" name="Овал 26"/>
          <p:cNvSpPr/>
          <p:nvPr/>
        </p:nvSpPr>
        <p:spPr bwMode="auto">
          <a:xfrm>
            <a:off x="696800" y="1904039"/>
            <a:ext cx="894079" cy="3556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25,2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Овал 29"/>
          <p:cNvSpPr/>
          <p:nvPr/>
        </p:nvSpPr>
        <p:spPr bwMode="auto">
          <a:xfrm>
            <a:off x="717119" y="2645491"/>
            <a:ext cx="853439" cy="3556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0,3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Овал 30"/>
          <p:cNvSpPr/>
          <p:nvPr/>
        </p:nvSpPr>
        <p:spPr bwMode="auto">
          <a:xfrm>
            <a:off x="696798" y="3346760"/>
            <a:ext cx="894079" cy="3556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115,3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Овал 31"/>
          <p:cNvSpPr/>
          <p:nvPr/>
        </p:nvSpPr>
        <p:spPr bwMode="auto">
          <a:xfrm>
            <a:off x="716812" y="3945082"/>
            <a:ext cx="924559" cy="3556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10,9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Овал 32"/>
          <p:cNvSpPr/>
          <p:nvPr/>
        </p:nvSpPr>
        <p:spPr bwMode="auto">
          <a:xfrm>
            <a:off x="732051" y="4491179"/>
            <a:ext cx="894079" cy="3556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153,6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Овал 33"/>
          <p:cNvSpPr/>
          <p:nvPr/>
        </p:nvSpPr>
        <p:spPr bwMode="auto">
          <a:xfrm>
            <a:off x="714463" y="5031970"/>
            <a:ext cx="904239" cy="3556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11,6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3620" y1="34944" x2="12664" y2="33457"/>
                        <a14:foregroundMark x1="22461" y1="49195" x2="21983" y2="47088"/>
                        <a14:foregroundMark x1="45998" y1="28253" x2="45998" y2="23668"/>
                        <a14:foregroundMark x1="70012" y1="47212" x2="68817" y2="41884"/>
                        <a14:foregroundMark x1="35006" y1="14002" x2="35364" y2="13259"/>
                        <a14:foregroundMark x1="46356" y1="10905" x2="44444" y2="7931"/>
                        <a14:foregroundMark x1="2628" y1="42627" x2="5137" y2="21933"/>
                        <a14:foregroundMark x1="12067" y1="54399" x2="12425" y2="479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124192"/>
            <a:ext cx="2915816" cy="3452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272" y="5209770"/>
            <a:ext cx="1512168" cy="1466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90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6557609"/>
              </p:ext>
            </p:extLst>
          </p:nvPr>
        </p:nvGraphicFramePr>
        <p:xfrm>
          <a:off x="0" y="836712"/>
          <a:ext cx="9144000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1055053" y="650241"/>
            <a:ext cx="7704137" cy="734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Структура расходов </a:t>
            </a:r>
            <a:r>
              <a:rPr lang="ru-RU" altLang="ru-RU" sz="2800" b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бюджета по </a:t>
            </a:r>
            <a:r>
              <a:rPr lang="ru-RU" altLang="ru-RU" sz="28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городскому хозяйству </a:t>
            </a:r>
            <a:r>
              <a:rPr lang="ru-RU" altLang="ru-RU" sz="2800" b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28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2018 год </a:t>
            </a:r>
            <a:r>
              <a:rPr lang="ru-RU" altLang="ru-RU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(млн. руб.)</a:t>
            </a:r>
            <a:endParaRPr lang="ru-RU" altLang="ru-RU" b="1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4000" r="96667">
                        <a14:foregroundMark x1="19333" y1="59333" x2="32667" y2="61667"/>
                        <a14:foregroundMark x1="24333" y1="42333" x2="28000" y2="41667"/>
                        <a14:foregroundMark x1="71000" y1="58000" x2="75333" y2="45667"/>
                        <a14:foregroundMark x1="82667" y1="56333" x2="74667" y2="51000"/>
                        <a14:foregroundMark x1="90667" y1="59333" x2="69667" y2="43000"/>
                        <a14:foregroundMark x1="88333" y1="59667" x2="66000" y2="56667"/>
                        <a14:foregroundMark x1="66000" y1="56667" x2="84333" y2="61000"/>
                        <a14:foregroundMark x1="94667" y1="60667" x2="63667" y2="58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852936"/>
            <a:ext cx="4857944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325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12470" y="260648"/>
            <a:ext cx="8496944" cy="9361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9933"/>
                </a:solidFill>
                <a:effectLst/>
                <a:latin typeface="Times New Roman" pitchFamily="18" charset="0"/>
                <a:cs typeface="Times New Roman" pitchFamily="18" charset="0"/>
              </a:rPr>
              <a:t>Что такое «Адресная инвестиционная программа (АИП) ?»</a:t>
            </a:r>
            <a:endParaRPr lang="ru-RU" sz="240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993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1559" y="1052736"/>
            <a:ext cx="8904520" cy="949930"/>
          </a:xfrm>
          <a:prstGeom prst="round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АИП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это перечень объектов капитального  строительства и недвижимого имущества, для строительства и приобретения которых предоставляются средства из бюджета и иных источников</a:t>
            </a:r>
            <a:endParaRPr lang="ru-RU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2137615" y="2129270"/>
            <a:ext cx="4680520" cy="886845"/>
          </a:xfrm>
          <a:prstGeom prst="downArrow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Направления расходов</a:t>
            </a:r>
            <a:endParaRPr lang="ru-RU" sz="24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101559" y="3005031"/>
            <a:ext cx="2036056" cy="1090153"/>
          </a:xfrm>
          <a:prstGeom prst="snip2Diag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400" b="1" dirty="0">
                <a:ln w="1905"/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Проектирование и строительство </a:t>
            </a:r>
            <a:r>
              <a:rPr lang="ru-RU" sz="1400" b="1" dirty="0" smtClean="0">
                <a:ln w="1905"/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</a:t>
            </a:r>
          </a:p>
          <a:p>
            <a:pPr algn="ctr">
              <a:defRPr/>
            </a:pPr>
            <a:r>
              <a:rPr lang="ru-RU" sz="2000" b="1" dirty="0" smtClean="0">
                <a:ln w="1905"/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85,8</a:t>
            </a: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6838863" y="3048929"/>
            <a:ext cx="2118648" cy="1090153"/>
          </a:xfrm>
          <a:prstGeom prst="snip2Diag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>
            <a:normAutofit fontScale="92500" lnSpcReduction="20000"/>
          </a:bodyPr>
          <a:lstStyle/>
          <a:p>
            <a:pPr algn="ctr">
              <a:defRPr/>
            </a:pP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Оптимизация системы теплоснабжения </a:t>
            </a:r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Зачеремушного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7,2 </a:t>
            </a:r>
            <a:endParaRPr lang="ru-RU" sz="22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101559" y="5347183"/>
            <a:ext cx="2036056" cy="1176204"/>
          </a:xfrm>
          <a:prstGeom prst="snip2Diag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Газификация индивидуального жилищного 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фонда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7,5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с двумя вырезанными противолежащими углами 14"/>
          <p:cNvSpPr/>
          <p:nvPr/>
        </p:nvSpPr>
        <p:spPr>
          <a:xfrm>
            <a:off x="6773831" y="5347183"/>
            <a:ext cx="2232248" cy="1224136"/>
          </a:xfrm>
          <a:prstGeom prst="snip2Diag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pPr algn="ctr">
              <a:defRPr/>
            </a:pP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регионального центра по лыжным гонкам и 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биатлону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118,7 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с двумя вырезанными противолежащими углами 15"/>
          <p:cNvSpPr/>
          <p:nvPr/>
        </p:nvSpPr>
        <p:spPr>
          <a:xfrm>
            <a:off x="2284624" y="3018408"/>
            <a:ext cx="2088232" cy="1103657"/>
          </a:xfrm>
          <a:prstGeom prst="snip2Diag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Берегоукрепление</a:t>
            </a:r>
            <a:endParaRPr lang="ru-RU" sz="14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9,0 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 descr="http://www.crystalfinishers.co.uk/site/wp-content/uploads/2013/07/home5-new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498" y="2210961"/>
            <a:ext cx="1643705" cy="750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2" descr="C:\Users\dedyusv\Downloads\118-4-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921" y="4221088"/>
            <a:ext cx="1984693" cy="106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Рисунок 18" descr="http://iic.vologda-portal.ru/upload/iblock/1b2/922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694" y="2139331"/>
            <a:ext cx="1579260" cy="822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http://www.ua.all.biz/img/ua/service_catalog/304396.jpe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451" y="4212832"/>
            <a:ext cx="2109406" cy="1083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 descr="http://sportbest.net/_nw/133/3921691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831" y="4221088"/>
            <a:ext cx="2232248" cy="108337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2555776" y="5478085"/>
            <a:ext cx="3888432" cy="914400"/>
          </a:xfrm>
          <a:prstGeom prst="roundRect">
            <a:avLst/>
          </a:prstGeom>
          <a:solidFill>
            <a:schemeClr val="accent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Всего АИП </a:t>
            </a:r>
            <a:r>
              <a:rPr lang="ru-RU" sz="28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238,9</a:t>
            </a:r>
            <a:r>
              <a:rPr lang="ru-RU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млн. руб.</a:t>
            </a:r>
          </a:p>
          <a:p>
            <a:pPr algn="ctr"/>
            <a:r>
              <a:rPr lang="ru-RU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в т. ч. ОБ </a:t>
            </a:r>
            <a:r>
              <a:rPr lang="ru-RU" sz="28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189,1</a:t>
            </a:r>
            <a:r>
              <a:rPr lang="ru-RU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 млн. руб.</a:t>
            </a:r>
            <a:endParaRPr lang="ru-RU" b="1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с двумя вырезанными противолежащими углами 21"/>
          <p:cNvSpPr/>
          <p:nvPr/>
        </p:nvSpPr>
        <p:spPr>
          <a:xfrm>
            <a:off x="4626325" y="3056828"/>
            <a:ext cx="2088232" cy="1082254"/>
          </a:xfrm>
          <a:prstGeom prst="snip2Diag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>
            <a:normAutofit fontScale="85000" lnSpcReduction="10000"/>
          </a:bodyPr>
          <a:lstStyle/>
          <a:p>
            <a:pPr algn="ctr">
              <a:defRPr/>
            </a:pP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доступным и комфортным жильем  и другие расходы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10,7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Picture 2" descr="Z:\Бюджет для граждан\2017 год\Фото\село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651"/>
          <a:stretch/>
        </p:blipFill>
        <p:spPr bwMode="auto">
          <a:xfrm>
            <a:off x="4626325" y="4221088"/>
            <a:ext cx="2088232" cy="10668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3804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одзаголовок 2"/>
          <p:cNvSpPr txBox="1">
            <a:spLocks/>
          </p:cNvSpPr>
          <p:nvPr/>
        </p:nvSpPr>
        <p:spPr>
          <a:xfrm>
            <a:off x="442958" y="658368"/>
            <a:ext cx="8208912" cy="496212"/>
          </a:xfrm>
          <a:prstGeom prst="rect">
            <a:avLst/>
          </a:prstGeom>
        </p:spPr>
        <p:txBody>
          <a:bodyPr anchor="ctr"/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436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686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0195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b="1" spc="50" dirty="0" smtClean="0">
                <a:ln w="13500">
                  <a:noFill/>
                  <a:prstDash val="solid"/>
                </a:ln>
                <a:solidFill>
                  <a:srgbClr val="FF9933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Приоритеты муниципальной долговой политики </a:t>
            </a:r>
          </a:p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b="1" spc="50" dirty="0" smtClean="0">
                <a:ln w="13500">
                  <a:noFill/>
                  <a:prstDash val="solid"/>
                </a:ln>
                <a:solidFill>
                  <a:srgbClr val="FF9933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2018 году и плановом периоде 2019 и 2020 годов</a:t>
            </a:r>
          </a:p>
        </p:txBody>
      </p:sp>
      <p:sp>
        <p:nvSpPr>
          <p:cNvPr id="14" name="Овал 13"/>
          <p:cNvSpPr/>
          <p:nvPr/>
        </p:nvSpPr>
        <p:spPr bwMode="auto">
          <a:xfrm>
            <a:off x="755576" y="1549561"/>
            <a:ext cx="793750" cy="719136"/>
          </a:xfrm>
          <a:prstGeom prst="ellipse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1846772" y="1343142"/>
            <a:ext cx="6265647" cy="1131974"/>
            <a:chOff x="1585180" y="294615"/>
            <a:chExt cx="6265647" cy="1131974"/>
          </a:xfrm>
          <a:solidFill>
            <a:srgbClr val="00B0F0"/>
          </a:solidFill>
          <a:scene3d>
            <a:camera prst="orthographicFront"/>
            <a:lightRig rig="flat" dir="t"/>
          </a:scene3d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1585180" y="294615"/>
              <a:ext cx="6265647" cy="1131974"/>
            </a:xfrm>
            <a:prstGeom prst="roundRect">
              <a:avLst/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Скругленный прямоугольник 4"/>
            <p:cNvSpPr/>
            <p:nvPr/>
          </p:nvSpPr>
          <p:spPr>
            <a:xfrm>
              <a:off x="1640438" y="349873"/>
              <a:ext cx="6155131" cy="1021458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Поддержание объема муниципального долга в рамках ограничений, установленных бюджетным законодательством</a:t>
              </a:r>
              <a:endParaRPr lang="ru-RU" sz="2000" b="1" kern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1815743" y="2628265"/>
            <a:ext cx="6265647" cy="1131974"/>
            <a:chOff x="1665517" y="1860741"/>
            <a:chExt cx="6265647" cy="1131974"/>
          </a:xfrm>
          <a:solidFill>
            <a:schemeClr val="accent3">
              <a:lumMod val="75000"/>
            </a:schemeClr>
          </a:solidFill>
          <a:scene3d>
            <a:camera prst="orthographicFront"/>
            <a:lightRig rig="flat" dir="t"/>
          </a:scene3d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1665517" y="1860741"/>
              <a:ext cx="6265647" cy="1131974"/>
            </a:xfrm>
            <a:prstGeom prst="roundRect">
              <a:avLst/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6116806"/>
                <a:satOff val="42038"/>
                <a:lumOff val="-4118"/>
                <a:alphaOff val="0"/>
              </a:schemeClr>
            </a:fillRef>
            <a:effectRef idx="2">
              <a:schemeClr val="accent5">
                <a:hueOff val="-6116806"/>
                <a:satOff val="42038"/>
                <a:lumOff val="-411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Скругленный прямоугольник 4"/>
            <p:cNvSpPr/>
            <p:nvPr/>
          </p:nvSpPr>
          <p:spPr>
            <a:xfrm>
              <a:off x="1902740" y="2037919"/>
              <a:ext cx="5322926" cy="840929"/>
            </a:xfrm>
            <a:prstGeom prst="rect">
              <a:avLst/>
            </a:prstGeom>
            <a:noFill/>
            <a:effectLst>
              <a:reflection blurRad="6350" endPos="0" dir="5400000" sy="-100000" algn="bl" rotWithShape="0"/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b="1" kern="1200" cap="all" dirty="0" smtClean="0">
                  <a:ln w="9000" cmpd="sng">
                    <a:prstDash val="solid"/>
                  </a:ln>
                  <a:solidFill>
                    <a:schemeClr val="accent3">
                      <a:lumMod val="60000"/>
                      <a:lumOff val="40000"/>
                    </a:schemeClr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Обеспечение умеренной долговой нагрузки на бюджет города </a:t>
              </a:r>
              <a:endParaRPr lang="ru-RU" sz="2200" kern="1200" dirty="0"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1846771" y="3883409"/>
            <a:ext cx="6265647" cy="1131974"/>
            <a:chOff x="1585180" y="3227790"/>
            <a:chExt cx="6265647" cy="1131974"/>
          </a:xfrm>
          <a:solidFill>
            <a:schemeClr val="accent2">
              <a:lumMod val="75000"/>
            </a:schemeClr>
          </a:solidFill>
          <a:scene3d>
            <a:camera prst="orthographicFront"/>
            <a:lightRig rig="flat" dir="t"/>
          </a:scene3d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1585180" y="3227790"/>
              <a:ext cx="6265647" cy="1131974"/>
            </a:xfrm>
            <a:prstGeom prst="roundRect">
              <a:avLst/>
            </a:prstGeom>
            <a:solidFill>
              <a:schemeClr val="accent1"/>
            </a:solidFill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 prstMaterial="plastic">
              <a:bevelT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12233612"/>
                <a:satOff val="84076"/>
                <a:lumOff val="-8236"/>
                <a:alphaOff val="0"/>
              </a:schemeClr>
            </a:fillRef>
            <a:effectRef idx="2">
              <a:schemeClr val="accent5">
                <a:hueOff val="-12233612"/>
                <a:satOff val="84076"/>
                <a:lumOff val="-8236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Скругленный прямоугольник 4"/>
            <p:cNvSpPr/>
            <p:nvPr/>
          </p:nvSpPr>
          <p:spPr>
            <a:xfrm>
              <a:off x="1640438" y="3338306"/>
              <a:ext cx="6155131" cy="1021458"/>
            </a:xfrm>
            <a:prstGeom prst="rect">
              <a:avLst/>
            </a:prstGeom>
            <a:no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b="1" kern="1200" cap="all" dirty="0" smtClean="0">
                  <a:ln w="9000" cmpd="sng">
                    <a:prstDash val="solid"/>
                  </a:ln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Обеспечение сбалансированности бюджета города </a:t>
              </a:r>
              <a:endParaRPr lang="ru-RU" sz="22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5" name="Овал 34"/>
          <p:cNvSpPr/>
          <p:nvPr/>
        </p:nvSpPr>
        <p:spPr bwMode="auto">
          <a:xfrm>
            <a:off x="755576" y="2834684"/>
            <a:ext cx="793750" cy="719136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3200" b="1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Овал 35"/>
          <p:cNvSpPr/>
          <p:nvPr/>
        </p:nvSpPr>
        <p:spPr bwMode="auto">
          <a:xfrm>
            <a:off x="755576" y="4145086"/>
            <a:ext cx="793750" cy="71913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  <a:bevelB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59" b="89859" l="10000" r="95556">
                        <a14:foregroundMark x1="52540" y1="78873" x2="56667" y2="785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226" y="4365104"/>
            <a:ext cx="5606752" cy="2726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272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33016" y="533842"/>
            <a:ext cx="7854217" cy="400110"/>
          </a:xfrm>
          <a:prstGeom prst="rect">
            <a:avLst/>
          </a:prstGeom>
          <a:solidFill>
            <a:sysClr val="window" lastClr="FFFFFF"/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kern="0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Муниципальный  долг городского округа город Рыбинск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95382" y="1196752"/>
            <a:ext cx="6929486" cy="646331"/>
          </a:xfrm>
          <a:prstGeom prst="rect">
            <a:avLst/>
          </a:prstGeom>
          <a:gradFill flip="none" rotWithShape="1">
            <a:gsLst>
              <a:gs pos="0">
                <a:srgbClr val="1AB39F">
                  <a:shade val="30000"/>
                  <a:satMod val="115000"/>
                </a:srgbClr>
              </a:gs>
              <a:gs pos="44000">
                <a:srgbClr val="1AB39F">
                  <a:shade val="67500"/>
                  <a:satMod val="115000"/>
                </a:srgbClr>
              </a:gs>
              <a:gs pos="100000">
                <a:srgbClr val="1AB39F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 cap="flat" cmpd="sng" algn="ctr">
            <a:solidFill>
              <a:srgbClr val="00B050"/>
            </a:solidFill>
            <a:prstDash val="solid"/>
          </a:ln>
          <a:effectLst>
            <a:outerShdw blurRad="40000" dist="20000" dir="5400000" rotWithShape="0">
              <a:srgbClr val="00B050">
                <a:alpha val="3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kern="0" dirty="0" smtClean="0">
                <a:solidFill>
                  <a:sysClr val="window" lastClr="FFFFFF"/>
                </a:solidFill>
                <a:latin typeface="Times New Roman"/>
              </a:rPr>
              <a:t>Муниципальный долг - это долговые обязательства бюджета, выраженные в валюте Российской Федерации</a:t>
            </a:r>
            <a:endParaRPr lang="ru-RU" kern="0" dirty="0">
              <a:solidFill>
                <a:sysClr val="window" lastClr="FFFFFF"/>
              </a:solidFill>
              <a:latin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95382" y="3140968"/>
            <a:ext cx="6929486" cy="646331"/>
          </a:xfrm>
          <a:prstGeom prst="rect">
            <a:avLst/>
          </a:prstGeom>
          <a:gradFill flip="none" rotWithShape="1">
            <a:gsLst>
              <a:gs pos="0">
                <a:srgbClr val="D6ECFF">
                  <a:lumMod val="75000"/>
                  <a:shade val="30000"/>
                  <a:satMod val="115000"/>
                </a:srgbClr>
              </a:gs>
              <a:gs pos="50000">
                <a:srgbClr val="D6ECFF">
                  <a:lumMod val="75000"/>
                  <a:shade val="67500"/>
                  <a:satMod val="115000"/>
                </a:srgbClr>
              </a:gs>
              <a:gs pos="100000">
                <a:srgbClr val="D6ECFF">
                  <a:lumMod val="75000"/>
                  <a:shade val="100000"/>
                  <a:satMod val="115000"/>
                </a:srgbClr>
              </a:gs>
            </a:gsLst>
            <a:lin ang="8100000" scaled="1"/>
            <a:tileRect/>
          </a:gradFill>
          <a:ln w="38100"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kern="0" dirty="0" smtClean="0">
                <a:solidFill>
                  <a:sysClr val="window" lastClr="FFFFFF"/>
                </a:solidFill>
                <a:latin typeface="Times New Roman" pitchFamily="18" charset="0"/>
                <a:cs typeface="Times New Roman" pitchFamily="18" charset="0"/>
              </a:rPr>
              <a:t>Структура муниципального долга городского округа город Рыбинск выглядит следующим образом:</a:t>
            </a:r>
            <a:endParaRPr lang="ru-RU" kern="0" dirty="0">
              <a:solidFill>
                <a:sysClr val="window" lastClr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667701" y="4140185"/>
            <a:ext cx="4281388" cy="1871623"/>
            <a:chOff x="1931892" y="2928934"/>
            <a:chExt cx="2711546" cy="1247747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2571736" y="2928934"/>
              <a:ext cx="2071702" cy="389974"/>
            </a:xfrm>
            <a:prstGeom prst="rect">
              <a:avLst/>
            </a:prstGeom>
            <a:gradFill flip="none" rotWithShape="1">
              <a:gsLst>
                <a:gs pos="0">
                  <a:srgbClr val="7FD13B">
                    <a:shade val="30000"/>
                    <a:satMod val="115000"/>
                  </a:srgbClr>
                </a:gs>
                <a:gs pos="50000">
                  <a:srgbClr val="7FD13B">
                    <a:shade val="67500"/>
                    <a:satMod val="115000"/>
                  </a:srgbClr>
                </a:gs>
                <a:gs pos="100000">
                  <a:srgbClr val="7FD13B">
                    <a:shade val="100000"/>
                    <a:satMod val="115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25400" cap="flat" cmpd="sng" algn="ctr">
              <a:solidFill>
                <a:srgbClr val="7FD13B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ru-RU" kern="0" dirty="0" smtClean="0">
                  <a:solidFill>
                    <a:sysClr val="window" lastClr="FFFFFF"/>
                  </a:solidFill>
                  <a:latin typeface="Times New Roman"/>
                </a:rPr>
                <a:t>Кредиты кредитных организаций</a:t>
              </a:r>
              <a:endParaRPr lang="ru-RU" kern="0" dirty="0">
                <a:solidFill>
                  <a:sysClr val="window" lastClr="FFFFFF"/>
                </a:solidFill>
                <a:latin typeface="Times New Roman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554613" y="3464983"/>
              <a:ext cx="2071702" cy="371393"/>
            </a:xfrm>
            <a:prstGeom prst="rect">
              <a:avLst/>
            </a:prstGeom>
            <a:gradFill flip="none" rotWithShape="1">
              <a:gsLst>
                <a:gs pos="0">
                  <a:srgbClr val="7FD13B">
                    <a:shade val="30000"/>
                    <a:satMod val="115000"/>
                  </a:srgbClr>
                </a:gs>
                <a:gs pos="50000">
                  <a:srgbClr val="7FD13B">
                    <a:shade val="67500"/>
                    <a:satMod val="115000"/>
                  </a:srgbClr>
                </a:gs>
                <a:gs pos="100000">
                  <a:srgbClr val="7FD13B">
                    <a:shade val="100000"/>
                    <a:satMod val="115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25400" cap="flat" cmpd="sng" algn="ctr">
              <a:solidFill>
                <a:srgbClr val="7FD13B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ru-RU" sz="1600" kern="0" dirty="0" smtClean="0">
                <a:solidFill>
                  <a:sysClr val="window" lastClr="FFFFFF"/>
                </a:solidFill>
                <a:latin typeface="Times New Roman"/>
              </a:endParaRPr>
            </a:p>
            <a:p>
              <a:pPr algn="ctr">
                <a:defRPr/>
              </a:pPr>
              <a:r>
                <a:rPr lang="ru-RU" kern="0" dirty="0" smtClean="0">
                  <a:solidFill>
                    <a:sysClr val="window" lastClr="FFFFFF"/>
                  </a:solidFill>
                  <a:latin typeface="Times New Roman"/>
                </a:rPr>
                <a:t>Бюджетные кредиты</a:t>
              </a:r>
            </a:p>
            <a:p>
              <a:pPr algn="ctr">
                <a:defRPr/>
              </a:pPr>
              <a:endParaRPr lang="ru-RU" sz="1600" kern="0" dirty="0" smtClean="0">
                <a:solidFill>
                  <a:sysClr val="window" lastClr="FFFFFF"/>
                </a:solidFill>
                <a:latin typeface="Times New Roman"/>
              </a:endParaRPr>
            </a:p>
          </p:txBody>
        </p:sp>
        <p:grpSp>
          <p:nvGrpSpPr>
            <p:cNvPr id="10" name="Группа 9"/>
            <p:cNvGrpSpPr/>
            <p:nvPr/>
          </p:nvGrpSpPr>
          <p:grpSpPr>
            <a:xfrm rot="16200000">
              <a:off x="1666142" y="3398500"/>
              <a:ext cx="1043931" cy="512431"/>
              <a:chOff x="4634315" y="2074773"/>
              <a:chExt cx="2291862" cy="512432"/>
            </a:xfrm>
          </p:grpSpPr>
          <p:cxnSp>
            <p:nvCxnSpPr>
              <p:cNvPr id="12" name="Прямая соединительная линия 11"/>
              <p:cNvCxnSpPr/>
              <p:nvPr/>
            </p:nvCxnSpPr>
            <p:spPr>
              <a:xfrm rot="5400000" flipV="1">
                <a:off x="5778503" y="933677"/>
                <a:ext cx="0" cy="2288375"/>
              </a:xfrm>
              <a:prstGeom prst="line">
                <a:avLst/>
              </a:prstGeom>
              <a:noFill/>
              <a:ln w="38100" cap="flat" cmpd="sng" algn="ctr">
                <a:solidFill>
                  <a:srgbClr val="FEB80A">
                    <a:lumMod val="50000"/>
                  </a:srgbClr>
                </a:solidFill>
                <a:prstDash val="solid"/>
              </a:ln>
              <a:effectLst/>
            </p:spPr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 rot="5400000">
                <a:off x="4385853" y="2323237"/>
                <a:ext cx="500065" cy="3137"/>
              </a:xfrm>
              <a:prstGeom prst="line">
                <a:avLst/>
              </a:prstGeom>
              <a:noFill/>
              <a:ln w="38100" cap="flat" cmpd="sng" algn="ctr">
                <a:solidFill>
                  <a:srgbClr val="FEB80A">
                    <a:lumMod val="50000"/>
                  </a:srgbClr>
                </a:solidFill>
                <a:prstDash val="solid"/>
              </a:ln>
              <a:effectLst/>
            </p:spPr>
          </p:cxnSp>
          <p:cxnSp>
            <p:nvCxnSpPr>
              <p:cNvPr id="14" name="Прямая соединительная линия 13"/>
              <p:cNvCxnSpPr/>
              <p:nvPr/>
            </p:nvCxnSpPr>
            <p:spPr>
              <a:xfrm rot="5400000">
                <a:off x="6674400" y="2335428"/>
                <a:ext cx="500068" cy="3486"/>
              </a:xfrm>
              <a:prstGeom prst="line">
                <a:avLst/>
              </a:prstGeom>
              <a:noFill/>
              <a:ln w="38100" cap="flat" cmpd="sng" algn="ctr">
                <a:solidFill>
                  <a:srgbClr val="FEB80A">
                    <a:lumMod val="50000"/>
                  </a:srgbClr>
                </a:solidFill>
                <a:prstDash val="solid"/>
              </a:ln>
              <a:effectLst/>
            </p:spPr>
          </p:cxnSp>
        </p:grpSp>
      </p:grpSp>
      <p:pic>
        <p:nvPicPr>
          <p:cNvPr id="16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635" y="657188"/>
            <a:ext cx="1120148" cy="1250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rgbClr val="FEB80A">
                <a:lumMod val="75000"/>
                <a:alpha val="60000"/>
              </a:srgbClr>
            </a:glo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3655906" y="5733256"/>
            <a:ext cx="3271108" cy="557090"/>
          </a:xfrm>
          <a:prstGeom prst="rect">
            <a:avLst/>
          </a:prstGeom>
          <a:gradFill flip="none" rotWithShape="1">
            <a:gsLst>
              <a:gs pos="0">
                <a:srgbClr val="7FD13B">
                  <a:shade val="30000"/>
                  <a:satMod val="115000"/>
                </a:srgbClr>
              </a:gs>
              <a:gs pos="50000">
                <a:srgbClr val="7FD13B">
                  <a:shade val="67500"/>
                  <a:satMod val="115000"/>
                </a:srgbClr>
              </a:gs>
              <a:gs pos="100000">
                <a:srgbClr val="7FD13B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25400" cap="flat" cmpd="sng" algn="ctr">
            <a:solidFill>
              <a:srgbClr val="7FD13B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sz="1600" kern="0" dirty="0" smtClean="0">
              <a:solidFill>
                <a:sysClr val="window" lastClr="FFFFFF"/>
              </a:solidFill>
              <a:latin typeface="Times New Roman"/>
            </a:endParaRPr>
          </a:p>
          <a:p>
            <a:pPr algn="ctr">
              <a:defRPr/>
            </a:pPr>
            <a:r>
              <a:rPr lang="ru-RU" kern="0" dirty="0" smtClean="0">
                <a:solidFill>
                  <a:sysClr val="window" lastClr="FFFFFF"/>
                </a:solidFill>
                <a:latin typeface="Times New Roman"/>
              </a:rPr>
              <a:t>Гарантии</a:t>
            </a:r>
          </a:p>
          <a:p>
            <a:pPr algn="ctr">
              <a:defRPr/>
            </a:pPr>
            <a:endParaRPr lang="ru-RU" sz="1600" kern="0" dirty="0" smtClean="0">
              <a:solidFill>
                <a:sysClr val="window" lastClr="FFFFFF"/>
              </a:solidFill>
              <a:latin typeface="Times New Roman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2667696" y="5211640"/>
            <a:ext cx="789580" cy="2382"/>
          </a:xfrm>
          <a:prstGeom prst="line">
            <a:avLst/>
          </a:prstGeom>
          <a:noFill/>
          <a:ln w="38100" cap="flat" cmpd="sng" algn="ctr">
            <a:solidFill>
              <a:srgbClr val="FEB80A">
                <a:lumMod val="50000"/>
              </a:srgbClr>
            </a:solidFill>
            <a:prstDash val="solid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1495382" y="2132856"/>
            <a:ext cx="6929486" cy="646331"/>
          </a:xfrm>
          <a:prstGeom prst="rect">
            <a:avLst/>
          </a:prstGeom>
          <a:gradFill flip="none" rotWithShape="1">
            <a:gsLst>
              <a:gs pos="0">
                <a:srgbClr val="00ADDC">
                  <a:lumMod val="60000"/>
                  <a:lumOff val="40000"/>
                  <a:shade val="30000"/>
                  <a:satMod val="115000"/>
                </a:srgbClr>
              </a:gs>
              <a:gs pos="50000">
                <a:srgbClr val="00ADDC">
                  <a:lumMod val="60000"/>
                  <a:lumOff val="40000"/>
                  <a:shade val="67500"/>
                  <a:satMod val="115000"/>
                </a:srgbClr>
              </a:gs>
              <a:gs pos="100000">
                <a:srgbClr val="00ADDC">
                  <a:lumMod val="60000"/>
                  <a:lumOff val="40000"/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kern="0" dirty="0" smtClean="0">
                <a:solidFill>
                  <a:sysClr val="window" lastClr="FFFFFF"/>
                </a:solidFill>
                <a:latin typeface="Times New Roman" pitchFamily="18" charset="0"/>
                <a:cs typeface="Times New Roman" pitchFamily="18" charset="0"/>
              </a:rPr>
              <a:t>Для финансирования расходов, не обеспеченных доходами, привлекаются банковские кредиты, кредиты из областного бюджета</a:t>
            </a:r>
            <a:endParaRPr lang="ru-RU" kern="0" dirty="0">
              <a:solidFill>
                <a:sysClr val="window" lastClr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5135" y1="39143" x2="47838" y2="32000"/>
                        <a14:foregroundMark x1="54865" y1="25143" x2="59459" y2="21143"/>
                        <a14:foregroundMark x1="46486" y1="14571" x2="44054" y2="8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6712" y="2124229"/>
            <a:ext cx="5060759" cy="5840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595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3120"/>
            <a:ext cx="8229600" cy="584518"/>
          </a:xfrm>
        </p:spPr>
        <p:txBody>
          <a:bodyPr>
            <a:noAutofit/>
          </a:bodyPr>
          <a:lstStyle/>
          <a:p>
            <a:r>
              <a:rPr lang="ru-RU" sz="2800" b="1" spc="50" dirty="0" smtClean="0">
                <a:ln w="13500">
                  <a:noFill/>
                  <a:prstDash val="solid"/>
                </a:ln>
                <a:solidFill>
                  <a:srgbClr val="FF9933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                             городского округа город Рыбинск</a:t>
            </a:r>
            <a:endParaRPr lang="ru-RU" sz="2800" dirty="0">
              <a:solidFill>
                <a:srgbClr val="FF9933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5992959"/>
              </p:ext>
            </p:extLst>
          </p:nvPr>
        </p:nvGraphicFramePr>
        <p:xfrm>
          <a:off x="0" y="2692400"/>
          <a:ext cx="9144000" cy="2854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965440" y="1330960"/>
            <a:ext cx="9448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лн.руб</a:t>
            </a:r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708773662"/>
              </p:ext>
            </p:extLst>
          </p:nvPr>
        </p:nvGraphicFramePr>
        <p:xfrm>
          <a:off x="0" y="1643277"/>
          <a:ext cx="9144000" cy="172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869440" y="5882640"/>
            <a:ext cx="2174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Коммерческие кредиты</a:t>
            </a:r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70400" y="5882640"/>
            <a:ext cx="2052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кредиты</a:t>
            </a:r>
            <a:endParaRPr lang="ru-RU" sz="14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0" y="5892800"/>
            <a:ext cx="1016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Гарантии</a:t>
            </a:r>
            <a:endParaRPr lang="ru-RU" sz="14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76400" y="5984240"/>
            <a:ext cx="203200" cy="13208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77360" y="5984240"/>
            <a:ext cx="203200" cy="13208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624320" y="6004560"/>
            <a:ext cx="203200" cy="13208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10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9846" y="548680"/>
            <a:ext cx="8698992" cy="515112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>
            <a:noAutofit/>
          </a:bodyPr>
          <a:lstStyle/>
          <a:p>
            <a:pPr algn="ctr">
              <a:spcAft>
                <a:spcPts val="5040"/>
              </a:spcAft>
            </a:pPr>
            <a:r>
              <a:rPr lang="ru" sz="28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УЧАСТИЕ ГРАЖДАН В БЮДЖЕТНОМ ПРОЦЕССЕ И ВОЗМОЖНОСТЬ ОБРАТНОЙ СВЯЗИ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844824"/>
            <a:ext cx="8496944" cy="360040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>
            <a:noAutofit/>
          </a:bodyPr>
          <a:lstStyle/>
          <a:p>
            <a:pPr indent="914400" algn="just">
              <a:lnSpc>
                <a:spcPts val="2160"/>
              </a:lnSpc>
            </a:pPr>
            <a:r>
              <a:rPr lang="ru" sz="1900" b="1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Обсуждение гражданами </a:t>
            </a:r>
            <a:r>
              <a:rPr lang="ru" sz="19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проекта городского бюджета и проекта решения </a:t>
            </a:r>
            <a:r>
              <a:rPr lang="ru" sz="1900" b="1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об исполнении </a:t>
            </a:r>
            <a:r>
              <a:rPr lang="ru" sz="19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городского бюджета возможно </a:t>
            </a:r>
            <a:r>
              <a:rPr lang="ru" sz="1900" b="1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посредством участия граждан в публичных слушаниях. Публичные слушания по вопросам бюджета проводятся дважды в год: по </a:t>
            </a:r>
            <a:r>
              <a:rPr lang="ru" sz="19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проекту </a:t>
            </a:r>
            <a:r>
              <a:rPr lang="ru" sz="1900" b="1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городского </a:t>
            </a:r>
            <a:r>
              <a:rPr lang="ru" sz="19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бюджета </a:t>
            </a:r>
            <a:r>
              <a:rPr lang="ru" sz="1900" b="1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и </a:t>
            </a:r>
            <a:r>
              <a:rPr lang="ru" sz="19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годовому отчету </a:t>
            </a:r>
            <a:r>
              <a:rPr lang="ru" sz="1900" b="1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об исполнении </a:t>
            </a:r>
            <a:r>
              <a:rPr lang="ru" sz="19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городского бюджета. </a:t>
            </a:r>
            <a:r>
              <a:rPr lang="ru" sz="1900" b="1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Все граждане России, проживающие на территории </a:t>
            </a:r>
            <a:r>
              <a:rPr lang="ru" sz="19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городского округа город Рыбинск, </a:t>
            </a:r>
            <a:r>
              <a:rPr lang="ru" sz="1900" b="1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вправе принимать участие в публичных слушаниях</a:t>
            </a:r>
            <a:r>
              <a:rPr lang="ru" sz="19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.</a:t>
            </a:r>
          </a:p>
          <a:p>
            <a:pPr indent="914400" algn="just">
              <a:lnSpc>
                <a:spcPts val="2160"/>
              </a:lnSpc>
            </a:pPr>
            <a:r>
              <a:rPr lang="ru" sz="19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Информация </a:t>
            </a:r>
            <a:r>
              <a:rPr lang="ru" sz="1900" b="1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о дате, месте и времени проведения публичных слушаний </a:t>
            </a:r>
            <a:r>
              <a:rPr lang="ru" sz="19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публикуется в средствах массовой информациине не позднее чем за 8 дней до дня проведения публичных слушаний и </a:t>
            </a:r>
            <a:r>
              <a:rPr lang="ru" sz="1900" b="1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размещается на официальном сайте </a:t>
            </a:r>
            <a:r>
              <a:rPr lang="ru" sz="19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Администрации </a:t>
            </a:r>
            <a:r>
              <a:rPr lang="ru" sz="1900" b="1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городского округа город Рыбинск </a:t>
            </a:r>
            <a:r>
              <a:rPr lang="ru" sz="19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в </a:t>
            </a:r>
            <a:r>
              <a:rPr lang="ru" sz="1900" b="1" dirty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сети «</a:t>
            </a:r>
            <a:r>
              <a:rPr lang="ru" sz="19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Интернет». </a:t>
            </a:r>
          </a:p>
          <a:p>
            <a:pPr indent="914400" algn="just">
              <a:lnSpc>
                <a:spcPts val="2160"/>
              </a:lnSpc>
            </a:pPr>
            <a:endParaRPr lang="ru" sz="1900" b="1" dirty="0" smtClean="0">
              <a:solidFill>
                <a:schemeClr val="accent6">
                  <a:lumMod val="50000"/>
                </a:schemeClr>
              </a:solidFill>
              <a:latin typeface="Times New Roman"/>
            </a:endParaRPr>
          </a:p>
          <a:p>
            <a:pPr indent="914400" algn="just">
              <a:lnSpc>
                <a:spcPts val="2160"/>
              </a:lnSpc>
            </a:pPr>
            <a:endParaRPr lang="ru" sz="1900" b="1" dirty="0">
              <a:solidFill>
                <a:prstClr val="black"/>
              </a:solidFill>
              <a:latin typeface="Times New Roman"/>
            </a:endParaRPr>
          </a:p>
        </p:txBody>
      </p:sp>
      <p:pic>
        <p:nvPicPr>
          <p:cNvPr id="6" name="Picture 4" descr="Картинки по запросу бюджет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167" r="991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941168"/>
            <a:ext cx="2960105" cy="147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298" l="0" r="9587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797152"/>
            <a:ext cx="2736304" cy="189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06507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4314" y="692696"/>
            <a:ext cx="7920880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Презентация подготовлена Департаментом финансов городского округа город Рыбинск</a:t>
            </a:r>
          </a:p>
          <a:p>
            <a:pPr algn="ctr"/>
            <a:endParaRPr lang="ru-RU" sz="2000" b="1" dirty="0" smtClea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Надеемся</a:t>
            </a:r>
            <a:r>
              <a:rPr lang="ru-RU" sz="28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что представленная выше информация оказалась Вам полезной и помогла составить достоверное мнение о бюджета городского округа город Рыбинск на </a:t>
            </a:r>
            <a:r>
              <a:rPr lang="ru-RU" sz="2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28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 и </a:t>
            </a:r>
            <a:r>
              <a:rPr lang="ru-RU" sz="2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плановый </a:t>
            </a:r>
            <a:r>
              <a:rPr lang="ru-RU" sz="28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период </a:t>
            </a:r>
            <a:r>
              <a:rPr lang="ru-RU" sz="2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2019-2020 </a:t>
            </a:r>
            <a:r>
              <a:rPr lang="ru-RU" sz="28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годов</a:t>
            </a:r>
            <a:br>
              <a:rPr lang="ru-RU" sz="28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800" b="1" dirty="0" smtClea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r>
              <a:rPr lang="ru-RU" sz="2800" b="1" i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FF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34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"/>
          <p:cNvSpPr txBox="1">
            <a:spLocks/>
          </p:cNvSpPr>
          <p:nvPr/>
        </p:nvSpPr>
        <p:spPr>
          <a:xfrm>
            <a:off x="910267" y="458301"/>
            <a:ext cx="7772400" cy="51493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этапы бюджетного процесса</a:t>
            </a:r>
            <a:endParaRPr lang="ru-RU" sz="28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Объект 2"/>
          <p:cNvSpPr txBox="1">
            <a:spLocks/>
          </p:cNvSpPr>
          <p:nvPr/>
        </p:nvSpPr>
        <p:spPr>
          <a:xfrm>
            <a:off x="911908" y="1288895"/>
            <a:ext cx="7772400" cy="37016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ru-RU" sz="18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1. Составление проекта бюджета </a:t>
            </a:r>
            <a:endParaRPr lang="ru-RU" sz="1800" b="1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66804" y="2064049"/>
            <a:ext cx="3267214" cy="830997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прогноз социально-экономического развития городского округа город Рыбинск</a:t>
            </a:r>
          </a:p>
          <a:p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основные направления бюджетной и налоговой политики </a:t>
            </a:r>
            <a:endParaRPr lang="ru-RU" sz="1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85765" y="2031521"/>
            <a:ext cx="2634454" cy="646331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согласование материалов для проекта бюджета </a:t>
            </a:r>
            <a:r>
              <a:rPr lang="ru-RU" sz="12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городского округа город </a:t>
            </a:r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Рыбинск</a:t>
            </a:r>
            <a:endParaRPr lang="ru-RU" sz="1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42362" y="2031521"/>
            <a:ext cx="2682889" cy="646331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подготовка решения Муниципального Совета городского </a:t>
            </a:r>
            <a:r>
              <a:rPr lang="ru-RU" sz="12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округа город Рыбинск</a:t>
            </a:r>
            <a:endParaRPr lang="ru-RU" sz="12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416901" y="2919733"/>
            <a:ext cx="662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2. Рассмотрение и утверждение бюджета</a:t>
            </a:r>
            <a:endParaRPr lang="ru-RU" b="1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27498" y="3554619"/>
            <a:ext cx="4213805" cy="646331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проведение публичных слушаний по проекту решения Муниципального Совета о бюджете городского округа город Рыбинск</a:t>
            </a:r>
            <a:endParaRPr lang="ru-RU" sz="1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040202" y="3720012"/>
            <a:ext cx="3992632" cy="461665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подписание решения Муниципальным Советом о бюджете городского округа город Рыбинск</a:t>
            </a:r>
            <a:endParaRPr lang="ru-RU" sz="1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31640" y="4119091"/>
            <a:ext cx="662473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3. Исполнение бюджета</a:t>
            </a:r>
            <a:endParaRPr lang="ru-RU" b="1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7498" y="4720256"/>
            <a:ext cx="4200253" cy="646331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подготовка сводной бюджетной росписи и кассового плана исполнения бюджета </a:t>
            </a:r>
            <a:r>
              <a:rPr lang="ru-RU" sz="12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городского округа город Рыбинск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751574" y="4720256"/>
            <a:ext cx="4080980" cy="830997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исполнение бюджета по доходам</a:t>
            </a:r>
          </a:p>
          <a:p>
            <a:pPr marL="171450" indent="-171450">
              <a:buFontTx/>
              <a:buChar char="-"/>
            </a:pPr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исполнение бюджета по расходам</a:t>
            </a:r>
          </a:p>
          <a:p>
            <a:pPr marL="171450" indent="-171450">
              <a:buFontTx/>
              <a:buChar char="-"/>
            </a:pPr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исполнение бюджета по источникам финансирования дефицита</a:t>
            </a:r>
            <a:endParaRPr lang="ru-RU" sz="1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526728" y="5507684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      4. Отчет об исполнении бюджета</a:t>
            </a:r>
            <a:endParaRPr lang="ru-RU" b="1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99593" y="5973639"/>
            <a:ext cx="2980245" cy="646331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составление годового отчета об исполнении </a:t>
            </a:r>
            <a:r>
              <a:rPr lang="ru-RU" sz="12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бюджета городского округа город Рыбинск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363010" y="6158305"/>
            <a:ext cx="2739502" cy="461665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осуществление муниципального финансового контроля</a:t>
            </a:r>
            <a:endParaRPr lang="ru-RU" sz="1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220219" y="5973639"/>
            <a:ext cx="2682889" cy="646331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рассмотрение и утверждение годового отчета об исполнении </a:t>
            </a:r>
            <a:r>
              <a:rPr lang="ru-RU" sz="12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городского округа город Рыбинск</a:t>
            </a:r>
          </a:p>
        </p:txBody>
      </p:sp>
      <p:sp>
        <p:nvSpPr>
          <p:cNvPr id="2" name="Дуга 1"/>
          <p:cNvSpPr/>
          <p:nvPr/>
        </p:nvSpPr>
        <p:spPr>
          <a:xfrm>
            <a:off x="10260632" y="1844824"/>
            <a:ext cx="914400" cy="9144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Выноска со стрелкой вниз 2"/>
          <p:cNvSpPr/>
          <p:nvPr/>
        </p:nvSpPr>
        <p:spPr>
          <a:xfrm>
            <a:off x="1131413" y="1833215"/>
            <a:ext cx="591421" cy="304907"/>
          </a:xfrm>
          <a:prstGeom prst="downArrowCallou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Выноска со стрелкой вниз 38"/>
          <p:cNvSpPr/>
          <p:nvPr/>
        </p:nvSpPr>
        <p:spPr>
          <a:xfrm>
            <a:off x="7075690" y="1823901"/>
            <a:ext cx="591421" cy="304907"/>
          </a:xfrm>
          <a:prstGeom prst="downArrowCallou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Выноска со стрелкой вниз 43"/>
          <p:cNvSpPr/>
          <p:nvPr/>
        </p:nvSpPr>
        <p:spPr>
          <a:xfrm>
            <a:off x="4206687" y="1833216"/>
            <a:ext cx="591421" cy="304907"/>
          </a:xfrm>
          <a:prstGeom prst="downArrowCallou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Выноска со стрелкой вниз 47"/>
          <p:cNvSpPr/>
          <p:nvPr/>
        </p:nvSpPr>
        <p:spPr>
          <a:xfrm>
            <a:off x="6540426" y="3351969"/>
            <a:ext cx="591421" cy="304907"/>
          </a:xfrm>
          <a:prstGeom prst="downArrowCallou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Выноска со стрелкой вниз 48"/>
          <p:cNvSpPr/>
          <p:nvPr/>
        </p:nvSpPr>
        <p:spPr>
          <a:xfrm>
            <a:off x="1878478" y="3316719"/>
            <a:ext cx="591421" cy="304907"/>
          </a:xfrm>
          <a:prstGeom prst="downArrowCallou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Выноска со стрелкой вниз 49"/>
          <p:cNvSpPr/>
          <p:nvPr/>
        </p:nvSpPr>
        <p:spPr>
          <a:xfrm>
            <a:off x="1878478" y="4488423"/>
            <a:ext cx="591421" cy="304907"/>
          </a:xfrm>
          <a:prstGeom prst="downArrowCallou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Выноска со стрелкой вниз 50"/>
          <p:cNvSpPr/>
          <p:nvPr/>
        </p:nvSpPr>
        <p:spPr>
          <a:xfrm>
            <a:off x="7075692" y="5769949"/>
            <a:ext cx="591421" cy="304907"/>
          </a:xfrm>
          <a:prstGeom prst="downArrowCallou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Выноска со стрелкой вниз 51"/>
          <p:cNvSpPr/>
          <p:nvPr/>
        </p:nvSpPr>
        <p:spPr>
          <a:xfrm>
            <a:off x="4184898" y="5936830"/>
            <a:ext cx="591421" cy="304907"/>
          </a:xfrm>
          <a:prstGeom prst="downArrowCallou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Выноска со стрелкой вниз 52"/>
          <p:cNvSpPr/>
          <p:nvPr/>
        </p:nvSpPr>
        <p:spPr>
          <a:xfrm>
            <a:off x="1131413" y="5757647"/>
            <a:ext cx="591421" cy="304907"/>
          </a:xfrm>
          <a:prstGeom prst="downArrowCallou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Выноска со стрелкой вниз 53"/>
          <p:cNvSpPr/>
          <p:nvPr/>
        </p:nvSpPr>
        <p:spPr>
          <a:xfrm>
            <a:off x="6540427" y="4488423"/>
            <a:ext cx="591421" cy="304907"/>
          </a:xfrm>
          <a:prstGeom prst="downArrowCallout">
            <a:avLst>
              <a:gd name="adj1" fmla="val 0"/>
              <a:gd name="adj2" fmla="val 25000"/>
              <a:gd name="adj3" fmla="val 25000"/>
              <a:gd name="adj4" fmla="val 64977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0667" y1="33000" x2="70667" y2="33000"/>
                        <a14:foregroundMark x1="79000" y1="31667" x2="78000" y2="27667"/>
                        <a14:foregroundMark x1="85333" y1="22333" x2="93333" y2="15333"/>
                        <a14:foregroundMark x1="90333" y1="14000" x2="93000" y2="14667"/>
                        <a14:foregroundMark x1="77333" y1="37667" x2="72333" y2="35667"/>
                        <a14:foregroundMark x1="39667" y1="90333" x2="21667" y2="85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6015" y="404665"/>
            <a:ext cx="1807985" cy="1571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3547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07504" y="476672"/>
            <a:ext cx="8928992" cy="11430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Основные задачи и приоритетные направления бюджетной политики городского округа город Рыбинск на 2018 год и на плановый период 2019 и 2020 годов</a:t>
            </a:r>
            <a:endParaRPr lang="ru-RU" sz="2400" b="1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8206" y="1700808"/>
            <a:ext cx="8424936" cy="369332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бюджетной политики – повышение эффективности бюджетных расходов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83568" y="2204864"/>
            <a:ext cx="7344816" cy="4104456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5516" y="2056489"/>
            <a:ext cx="8712968" cy="440120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  выполнение задач, сформулированных в указах Президента Российской Федерации от 07.05.2012, исполнение полномочий, определенных Федеральным законом 131-ФЗ, выполнение задач, определенных Стратегией социально-экономического развития Ярославской области (постановление Правительства Ярославской области от 06.03.2014 № 188-п);</a:t>
            </a:r>
          </a:p>
          <a:p>
            <a:pPr fontAlgn="base" hangingPunct="0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  повышение эффективности и результативности инструментов программно-целевого управления и бюджетирования;</a:t>
            </a:r>
          </a:p>
          <a:p>
            <a:pPr fontAlgn="base" hangingPunct="0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  создание условий для повышения качества предоставления муниципальных услуг;</a:t>
            </a:r>
          </a:p>
          <a:p>
            <a:pPr fontAlgn="base" hangingPunct="0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  повышение эффективности процедур проведения муниципальных закупок;</a:t>
            </a:r>
          </a:p>
          <a:p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  обеспечение сбалансированности и устойчивости бюджета городского округа (формирование бездефицитного бюджета), </a:t>
            </a:r>
          </a:p>
          <a:p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  эффективное обслуживание и сокращение муниципального долга (рефинансирование коммерческих кредитов);</a:t>
            </a:r>
          </a:p>
          <a:p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  оптимизация сети бюджетных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организаций;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установление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исполнение расходных обязательств в пределах полномочий, отнесенных к полномочиям органов местного самоуправления;</a:t>
            </a:r>
          </a:p>
          <a:p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оптимизация способов и форм предоставления муниципальных услуг; </a:t>
            </a:r>
          </a:p>
          <a:p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повышение эффективности системы закупок для обеспечения муниципальных нужд; 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выполнение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обязательств по исполнению вступивших в законную силу судебных актов об обращении взыскания на средства бюджета городского округа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0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87400" y="670983"/>
            <a:ext cx="7772400" cy="1143000"/>
          </a:xfrm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FF9933"/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Основные направления налоговой политики               на 2018-2020 года</a:t>
            </a:r>
            <a:endParaRPr lang="ru-RU" sz="2400" b="1" dirty="0">
              <a:solidFill>
                <a:srgbClr val="FF993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6037" y="1772816"/>
            <a:ext cx="8712968" cy="4708981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сохранение устойчивости бюджета городского округа;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получение необходимого объема бюджетных доходов;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реализация мероприятий, направленных на повышение уровня собираемости налоговых и неналоговых доходов;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максимально эффективного использования имущественных ресурсов в условиях объективного снижения неналоговых поступлений в бюджет;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реализация комплекса мероприятий, намеченных планом мероприятий по укреплению доходного потенциала городского округа город Рыбинск.</a:t>
            </a:r>
          </a:p>
          <a:p>
            <a:pPr marL="285750" indent="-285750">
              <a:buFontTx/>
              <a:buChar char="-"/>
            </a:pPr>
            <a:endParaRPr lang="ru-RU" sz="20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endParaRPr lang="ru-RU" sz="20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71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91440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b="1" dirty="0" smtClean="0">
                <a:solidFill>
                  <a:srgbClr val="FF9933"/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Основные показатели социально-экономического развития                     	городского округа город Рыбинск </a:t>
            </a:r>
            <a:endParaRPr lang="ru-RU" sz="2200" b="1" dirty="0">
              <a:solidFill>
                <a:srgbClr val="FF993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9487190"/>
              </p:ext>
            </p:extLst>
          </p:nvPr>
        </p:nvGraphicFramePr>
        <p:xfrm>
          <a:off x="107504" y="1196753"/>
          <a:ext cx="8928994" cy="5328591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4158845"/>
                <a:gridCol w="810510"/>
                <a:gridCol w="744074"/>
                <a:gridCol w="839299"/>
                <a:gridCol w="792088"/>
                <a:gridCol w="773570"/>
                <a:gridCol w="810608"/>
              </a:tblGrid>
              <a:tr h="190982"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Показатели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Единица измерения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2016      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2017    ожидаемое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Прогноз</a:t>
                      </a:r>
                    </a:p>
                  </a:txBody>
                  <a:tcPr marL="5521" marR="5521" marT="55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07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654445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Объем отгрузки товаров собственного производства, объем выполненных работ, услуг промышленными предприятиями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млн. руб</a:t>
                      </a:r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73 700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70 000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81 000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97 000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97 000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65444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Объем отгрузки товаров собственного производства,  объем выполненных работ, услуг малыми предприятиями, включая микропредприятия</a:t>
                      </a:r>
                    </a:p>
                  </a:txBody>
                  <a:tcPr marL="5521" marR="5521" marT="55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млн. руб</a:t>
                      </a:r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13 958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14 926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15 618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16 376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17 263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42534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Розничный товарооборот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млн</a:t>
                      </a:r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 руб.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27 180,0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28 832,5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30 793,5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32 950,8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34 885,7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496235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Оборот общественного питания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млн</a:t>
                      </a:r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 руб.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1 256,9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1 304,6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1 389,2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1 483,6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1 569,2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425345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Инвестиции в основной капитал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млн</a:t>
                      </a:r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 руб. 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6 699,9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9 601,9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8 036,2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8 135,2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6 121,1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438162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Ввод в эксплуатацию жилья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 кв. м.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42,829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51,184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55,740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59,830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65,000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438162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Семьи, улучшившие жилищные условия при бюджетной поддержке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семьи/чел</a:t>
                      </a:r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122/338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54/143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98/262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98/262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98/262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42534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Степень износа сетей коммунальной инфраструктуры</a:t>
                      </a:r>
                    </a:p>
                  </a:txBody>
                  <a:tcPr marL="5521" marR="5521" marT="55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70,5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68,5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66,75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6712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Общая протяженность автомобильных дорог общего пользования местного значения на конец года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км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372,82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373,44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374,24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375,42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376,02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02242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Численность населения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 чел</a:t>
                      </a:r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190,4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189,0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187,7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186,5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185,4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844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91440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b="1" dirty="0" smtClean="0">
                <a:solidFill>
                  <a:srgbClr val="FF9933"/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Основные показатели социально-экономического развития                     	городского округа город Рыбинск </a:t>
            </a:r>
            <a:endParaRPr lang="ru-RU" sz="2200" b="1" dirty="0">
              <a:solidFill>
                <a:srgbClr val="FF993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124572"/>
              </p:ext>
            </p:extLst>
          </p:nvPr>
        </p:nvGraphicFramePr>
        <p:xfrm>
          <a:off x="107504" y="1196753"/>
          <a:ext cx="8946693" cy="5306752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4158845"/>
                <a:gridCol w="810510"/>
                <a:gridCol w="744074"/>
                <a:gridCol w="839299"/>
                <a:gridCol w="675424"/>
                <a:gridCol w="907933"/>
                <a:gridCol w="810608"/>
              </a:tblGrid>
              <a:tr h="185777"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Показатели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Единица измерения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2016      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2017    ожидаемое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Прогноз</a:t>
                      </a:r>
                    </a:p>
                  </a:txBody>
                  <a:tcPr marL="5521" marR="5521" marT="55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60">
                      <a:fgClr>
                        <a:schemeClr val="accent6">
                          <a:lumMod val="40000"/>
                          <a:lumOff val="6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60">
                      <a:fgClr>
                        <a:schemeClr val="accent6">
                          <a:lumMod val="40000"/>
                          <a:lumOff val="6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3156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521" marR="5521" marT="55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521" marR="5521" marT="55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521" marR="5521" marT="55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5029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Коэффициент рождаемости на 1 000 жителей</a:t>
                      </a:r>
                    </a:p>
                  </a:txBody>
                  <a:tcPr marL="5521" marR="5521" marT="55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промилле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10,3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10,7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10,9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42035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Коэффициент смертности на 1 000 жителей</a:t>
                      </a:r>
                    </a:p>
                  </a:txBody>
                  <a:tcPr marL="5521" marR="5521" marT="55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промилле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17,7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17,6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16,9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60467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Среднемесячная начисленная заработная плата по полному кругу предприятий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руб</a:t>
                      </a:r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27 104,3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28 520,2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30 578,8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32 242,1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34 012,1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469091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Среднесписочная численность работающих по полному кругу предприятий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чел</a:t>
                      </a:r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67 747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67 100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67 013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66 946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66 884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63052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Уровень регистрируемой безработицы (в процентном отношении от численности населения в трудоспособном возрасте )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633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706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Доля детей в возрасте  1-6  лет, состоящих на учете для определения в муниципальные дошкольные образовательные учреждения, в общей численности детей в возрасте 1-6 лет </a:t>
                      </a:r>
                    </a:p>
                  </a:txBody>
                  <a:tcPr marL="5521" marR="5521" marT="55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16,31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16,13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16,04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16,01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490409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Доля  населения, систематически занимающегося физической культурой и спортом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30,0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30,2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30,4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30,7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30,8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61925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 принятых туристов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 чел</a:t>
                      </a:r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158,3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175,4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179,1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182,8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186,5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5704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Доля населения в возрасте от 14 до 30 лет, принимающего участие в мероприятиях сферы молодежной политики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5521" marR="5521" marT="55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81,8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81,9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82,0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82,1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82,4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510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Тема Office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6362</TotalTime>
  <Words>3875</Words>
  <Application>Microsoft Office PowerPoint</Application>
  <PresentationFormat>Экран (4:3)</PresentationFormat>
  <Paragraphs>689</Paragraphs>
  <Slides>48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48</vt:i4>
      </vt:variant>
    </vt:vector>
  </HeadingPairs>
  <TitlesOfParts>
    <vt:vector size="54" baseType="lpstr">
      <vt:lpstr>Солнцестояние</vt:lpstr>
      <vt:lpstr>Тема Office</vt:lpstr>
      <vt:lpstr>Office Theme</vt:lpstr>
      <vt:lpstr>1_Тема Office</vt:lpstr>
      <vt:lpstr>2_Тема Office</vt:lpstr>
      <vt:lpstr>4_Тема Office</vt:lpstr>
      <vt:lpstr>Презентация PowerPoint</vt:lpstr>
      <vt:lpstr>Презентация PowerPoint</vt:lpstr>
      <vt:lpstr>Презентация PowerPoint</vt:lpstr>
      <vt:lpstr>Что такое бюджет</vt:lpstr>
      <vt:lpstr>Презентация PowerPoint</vt:lpstr>
      <vt:lpstr>Презентация PowerPoint</vt:lpstr>
      <vt:lpstr>Основные направления налоговой политики               на 2018-2020 года</vt:lpstr>
      <vt:lpstr> Основные показатели социально-экономического развития                      городского округа город Рыбинск </vt:lpstr>
      <vt:lpstr> Основные показатели социально-экономического развития                      городского округа город Рыбинск </vt:lpstr>
      <vt:lpstr>Презентация PowerPoint</vt:lpstr>
      <vt:lpstr>    Особенности формирования доходной части бюджета </vt:lpstr>
      <vt:lpstr>Презентация PowerPoint</vt:lpstr>
      <vt:lpstr>Объем доходов местного бюджета городского округа город Рыбинск на 2018 год и плановый период          2019-2020 годы (млн. руб.)</vt:lpstr>
      <vt:lpstr>Презентация PowerPoint</vt:lpstr>
      <vt:lpstr>Презентация PowerPoint</vt:lpstr>
      <vt:lpstr>Прогноз налога на доходы физических лиц </vt:lpstr>
      <vt:lpstr>Земельный налог</vt:lpstr>
      <vt:lpstr>Налоги на совокупный доход 2018 год</vt:lpstr>
      <vt:lpstr>Презентация PowerPoint</vt:lpstr>
      <vt:lpstr>Презентация PowerPoint</vt:lpstr>
      <vt:lpstr>Презентация PowerPoint</vt:lpstr>
      <vt:lpstr>                Мероприятия, способствующие увеличению доходов бюджета городского округа город Рыбинск</vt:lpstr>
      <vt:lpstr>Оценка потерь бюджета городского округа город Рыбинск                                 от предоставления налоговых льгот на 2018 год</vt:lpstr>
      <vt:lpstr>                    Особенности формирования расходной части бюджета           </vt:lpstr>
      <vt:lpstr>Презентация PowerPoint</vt:lpstr>
      <vt:lpstr>Презентация PowerPoint</vt:lpstr>
      <vt:lpstr>Муниципальная программа – это документ, определяющий</vt:lpstr>
      <vt:lpstr>Ведомственная программа – это  </vt:lpstr>
      <vt:lpstr>Презентация PowerPoint</vt:lpstr>
      <vt:lpstr>Реализация МП «Развитие муниципальной системы образования                                                    в городском округе город Рыбинск»</vt:lpstr>
      <vt:lpstr>Реализация МП «Развитие муниципальной системы образования   в городском округе город Рыбинск»</vt:lpstr>
      <vt:lpstr>Реализация ВЦП «Социальная поддержка населения            городского округа город Рыбинск»</vt:lpstr>
      <vt:lpstr>Реализация МП «Развитие физической культуры и спорта                      в городском округе город Рыбинск»</vt:lpstr>
      <vt:lpstr>Реализация МП «Развитие культуры в городском округе город Рыбинск»</vt:lpstr>
      <vt:lpstr>Реализация МП «Развитие дорожного хозяйства городского округа                                       город Рыбинск»</vt:lpstr>
      <vt:lpstr>Реализация ВЦП Департамента жилищно-коммунального хозяйства, транспорта и связи  Администрации городского округа               город Рыбинск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такое «Адресная инвестиционная программа (АИП) ?»</vt:lpstr>
      <vt:lpstr>Презентация PowerPoint</vt:lpstr>
      <vt:lpstr>Презентация PowerPoint</vt:lpstr>
      <vt:lpstr>Муниципальный долг                             городского округа город Рыбинск</vt:lpstr>
      <vt:lpstr>Презентация PowerPoint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FIN-1</dc:creator>
  <cp:lastModifiedBy>Ирина И. Козлова</cp:lastModifiedBy>
  <cp:revision>399</cp:revision>
  <cp:lastPrinted>2017-11-24T06:06:30Z</cp:lastPrinted>
  <dcterms:created xsi:type="dcterms:W3CDTF">2016-11-21T12:09:00Z</dcterms:created>
  <dcterms:modified xsi:type="dcterms:W3CDTF">2017-12-07T11:40:23Z</dcterms:modified>
</cp:coreProperties>
</file>