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1"/>
  </p:notesMasterIdLst>
  <p:sldIdLst>
    <p:sldId id="340" r:id="rId3"/>
    <p:sldId id="309" r:id="rId4"/>
    <p:sldId id="321" r:id="rId5"/>
    <p:sldId id="322" r:id="rId6"/>
    <p:sldId id="323" r:id="rId7"/>
    <p:sldId id="324" r:id="rId8"/>
    <p:sldId id="325" r:id="rId9"/>
    <p:sldId id="318" r:id="rId10"/>
    <p:sldId id="319" r:id="rId11"/>
    <p:sldId id="344" r:id="rId12"/>
    <p:sldId id="345" r:id="rId13"/>
    <p:sldId id="268" r:id="rId14"/>
    <p:sldId id="346" r:id="rId15"/>
    <p:sldId id="315" r:id="rId16"/>
    <p:sldId id="271" r:id="rId17"/>
    <p:sldId id="303" r:id="rId18"/>
    <p:sldId id="352" r:id="rId19"/>
    <p:sldId id="313" r:id="rId20"/>
    <p:sldId id="332" r:id="rId21"/>
    <p:sldId id="333" r:id="rId22"/>
    <p:sldId id="334" r:id="rId23"/>
    <p:sldId id="349" r:id="rId24"/>
    <p:sldId id="353" r:id="rId25"/>
    <p:sldId id="337" r:id="rId26"/>
    <p:sldId id="314" r:id="rId27"/>
    <p:sldId id="326" r:id="rId28"/>
    <p:sldId id="292" r:id="rId29"/>
    <p:sldId id="291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DEC"/>
    <a:srgbClr val="F7EAE9"/>
    <a:srgbClr val="ECCBCA"/>
    <a:srgbClr val="FBF4F3"/>
    <a:srgbClr val="F9EEED"/>
    <a:srgbClr val="FF9900"/>
    <a:srgbClr val="CB9C05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161" autoAdjust="0"/>
  </p:normalViewPr>
  <p:slideViewPr>
    <p:cSldViewPr>
      <p:cViewPr varScale="1">
        <p:scale>
          <a:sx n="76" d="100"/>
          <a:sy n="76" d="100"/>
        </p:scale>
        <p:origin x="-149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30"/>
    </p:cViewPr>
  </p:sorterViewPr>
  <p:notesViewPr>
    <p:cSldViewPr>
      <p:cViewPr>
        <p:scale>
          <a:sx n="67" d="100"/>
          <a:sy n="67" d="100"/>
        </p:scale>
        <p:origin x="-3134" y="2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23899398666265E-2"/>
          <c:y val="0.16459073991778692"/>
          <c:w val="0.48593270215540951"/>
          <c:h val="0.72282489445617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875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76%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904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24%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2875</c:v>
                </c:pt>
                <c:pt idx="1">
                  <c:v>904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635850451723864"/>
          <c:y val="0.2948336936921539"/>
          <c:w val="0.27489382598945589"/>
          <c:h val="0.14351752939132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- </a:t>
            </a:r>
            <a:r>
              <a:rPr lang="ru-RU" dirty="0" smtClean="0"/>
              <a:t>55</a:t>
            </a:r>
            <a:endParaRPr lang="ru-RU" dirty="0"/>
          </a:p>
        </c:rich>
      </c:tx>
      <c:layout>
        <c:manualLayout>
          <c:xMode val="edge"/>
          <c:yMode val="edge"/>
          <c:x val="0.13577869878864685"/>
          <c:y val="0.9058291571206802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2477780246639281E-2"/>
          <c:y val="8.7579148356662487E-2"/>
          <c:w val="0.46998167811862712"/>
          <c:h val="0.77024775024997227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019859610702389"/>
                  <c:y val="-7.43975143902929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36
</a:t>
                    </a:r>
                    <a:r>
                      <a:rPr lang="ru-RU" smtClean="0"/>
                      <a:t>   </a:t>
                    </a:r>
                    <a:r>
                      <a:rPr lang="en-US" smtClean="0"/>
                      <a:t>65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4.2849052553482751E-2"/>
                  <c:y val="6.24808579827466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
</a:t>
                    </a:r>
                    <a:r>
                      <a:rPr lang="ru-RU" smtClean="0"/>
                      <a:t>   </a:t>
                    </a:r>
                    <a:r>
                      <a:rPr lang="en-US" smtClean="0"/>
                      <a:t>35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Переселение граждан из жилищного фонда, признанного непригодным для проживания и(или) жилищного фонда с высоким уровнем износа</c:v>
                </c:pt>
                <c:pt idx="1">
                  <c:v>Приобретение здания физкультурно-оздоровительного комплекса и земельного участка, расположенных по адресу: ул. Поселковая, д. 4а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19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9942132135977346"/>
          <c:y val="6.6734326816539902E-2"/>
          <c:w val="0.45870444715182307"/>
          <c:h val="0.581124056786483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06777738090838E-2"/>
          <c:y val="1.6738283559891196E-2"/>
          <c:w val="0.79835155597119434"/>
          <c:h val="0.87698045627780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Лист1!$A$2:$A$4</c:f>
              <c:strCache>
                <c:ptCount val="3"/>
                <c:pt idx="0">
                  <c:v>на 01.01.2025</c:v>
                </c:pt>
                <c:pt idx="1">
                  <c:v>на 01.01.2026 </c:v>
                </c:pt>
                <c:pt idx="2">
                  <c:v>на 01.01.2027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1074</c:v>
                </c:pt>
                <c:pt idx="1">
                  <c:v>819</c:v>
                </c:pt>
                <c:pt idx="2">
                  <c:v>564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386944"/>
        <c:axId val="155660800"/>
      </c:barChart>
      <c:catAx>
        <c:axId val="154386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55660800"/>
        <c:crosses val="autoZero"/>
        <c:auto val="1"/>
        <c:lblAlgn val="ctr"/>
        <c:lblOffset val="100"/>
        <c:noMultiLvlLbl val="0"/>
      </c:catAx>
      <c:valAx>
        <c:axId val="15566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38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638075334859973"/>
          <c:y val="1.6673862836789174E-2"/>
          <c:w val="0.26037154891799941"/>
          <c:h val="7.440930971239989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32650217084458E-3"/>
          <c:y val="5.1348021809109815E-2"/>
          <c:w val="0.67056090210945851"/>
          <c:h val="0.67251196227239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2025 год (ожидаемое) - 3 376</c:v>
                </c:pt>
                <c:pt idx="1">
                  <c:v>2026 год - 3 779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2753</c:v>
                </c:pt>
                <c:pt idx="1">
                  <c:v>2875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623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641883523868004E-3"/>
                  <c:y val="5.61543608819964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2025 год (ожидаемое) - 3 376</c:v>
                </c:pt>
                <c:pt idx="1">
                  <c:v>2026 год - 3 779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623</c:v>
                </c:pt>
                <c:pt idx="1">
                  <c:v>904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658752"/>
        <c:axId val="94812928"/>
      </c:barChart>
      <c:catAx>
        <c:axId val="91658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4812928"/>
        <c:crosses val="autoZero"/>
        <c:auto val="1"/>
        <c:lblAlgn val="ctr"/>
        <c:lblOffset val="100"/>
        <c:noMultiLvlLbl val="0"/>
      </c:catAx>
      <c:valAx>
        <c:axId val="94812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658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82134847203946"/>
          <c:y val="0.63230618053932697"/>
          <c:w val="0.27688635908411707"/>
          <c:h val="0.10434408948175618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accent1"/>
                </a:solidFill>
              </a:defRPr>
            </a:pPr>
            <a:r>
              <a:rPr lang="ru-RU" sz="2000">
                <a:solidFill>
                  <a:schemeClr val="accent1"/>
                </a:solidFill>
              </a:rPr>
              <a:t>Структура неналоговых доходов (млн руб.)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651047642698897E-2"/>
          <c:y val="0.13749097322519721"/>
          <c:w val="0.46992724431178984"/>
          <c:h val="0.635469796285261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700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77%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163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18%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материальных и нематериальных активов</c:v>
                </c:pt>
                <c:pt idx="2">
                  <c:v>Прочие 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700</c:v>
                </c:pt>
                <c:pt idx="1">
                  <c:v>163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213065495057042"/>
          <c:y val="0"/>
          <c:w val="0.47890138724082015"/>
          <c:h val="1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76425767507317E-2"/>
          <c:y val="0.17275121008502484"/>
          <c:w val="0.51164847424360271"/>
          <c:h val="0.757997739620152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076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620</a:t>
                    </a:r>
                    <a:r>
                      <a:rPr lang="en-US"/>
                      <a:t>
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233</a:t>
                    </a:r>
                    <a:r>
                      <a:rPr lang="en-US"/>
                      <a:t>
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3.6322005888234671E-2"/>
                  <c:y val="1.225755437324522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3.6365635299781505E-2"/>
                  <c:y val="1.21029076330339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
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General" sourceLinked="0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Общегосударственные вопросы</c:v>
                </c:pt>
                <c:pt idx="4">
                  <c:v>Физическая культура и спорт</c:v>
                </c:pt>
                <c:pt idx="5">
                  <c:v>Культура</c:v>
                </c:pt>
                <c:pt idx="6">
                  <c:v>Прочие расходы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4076</c:v>
                </c:pt>
                <c:pt idx="1">
                  <c:v>1620</c:v>
                </c:pt>
                <c:pt idx="2">
                  <c:v>1233</c:v>
                </c:pt>
                <c:pt idx="3">
                  <c:v>820</c:v>
                </c:pt>
                <c:pt idx="4">
                  <c:v>434</c:v>
                </c:pt>
                <c:pt idx="5">
                  <c:v>332</c:v>
                </c:pt>
                <c:pt idx="6">
                  <c:v>55</c:v>
                </c:pt>
                <c:pt idx="7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68101692404542"/>
          <c:y val="8.9473180898324942E-2"/>
          <c:w val="0.35678940765840828"/>
          <c:h val="0.78310075251835587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49275080546607E-2"/>
          <c:y val="0.11143385501969316"/>
          <c:w val="0.40799795393104471"/>
          <c:h val="0.789673459221376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446</a:t>
                    </a:r>
                    <a:r>
                      <a:rPr lang="en-US"/>
                      <a:t>
60%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328</a:t>
                    </a:r>
                    <a:r>
                      <a:rPr lang="en-US"/>
                      <a:t>
32%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5.2171402251601676E-2"/>
                  <c:y val="1.78601631327862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5.7024566714809467E-2"/>
                  <c:y val="1.8770924291994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 детей</c:v>
                </c:pt>
                <c:pt idx="3">
                  <c:v>Другие вопросы в области образования</c:v>
                </c:pt>
                <c:pt idx="4">
                  <c:v>Молодежная политика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2446</c:v>
                </c:pt>
                <c:pt idx="1">
                  <c:v>1328</c:v>
                </c:pt>
                <c:pt idx="2">
                  <c:v>158</c:v>
                </c:pt>
                <c:pt idx="3">
                  <c:v>116</c:v>
                </c:pt>
                <c:pt idx="4">
                  <c:v>28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569668185016483"/>
          <c:y val="1.5450323227974669E-2"/>
          <c:w val="0.47430331814983517"/>
          <c:h val="0.68735917363348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29331000259226E-2"/>
          <c:y val="6.9440016106675287E-2"/>
          <c:w val="0.50146610694049865"/>
          <c:h val="0.818381983799345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383</a:t>
                    </a:r>
                    <a:r>
                      <a:rPr lang="en-US" dirty="0"/>
                      <a:t>
88%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3.7342957264007701E-2"/>
                  <c:y val="0.113828987824191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6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2.8371268933081509E-2"/>
                  <c:y val="8.5325149765135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</a:t>
                    </a:r>
                    <a:r>
                      <a:rPr lang="en-US" dirty="0"/>
                      <a:t>
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1.3578583861052476E-2"/>
                  <c:y val="7.07340886705406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6.7987310466904238E-3"/>
                  <c:y val="-5.67261600753179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087</a:t>
                    </a:r>
                    <a:r>
                      <a:rPr lang="en-US" dirty="0"/>
                      <a:t>
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9.5854778974138258E-2"/>
                  <c:y val="-5.45893816418580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087</a:t>
                    </a:r>
                    <a:r>
                      <a:rPr lang="en-US" dirty="0"/>
                      <a:t>
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0.1516312613257724"/>
                  <c:y val="4.14623856231270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142</a:t>
                    </a:r>
                    <a:r>
                      <a:rPr lang="en-US" dirty="0"/>
                      <a:t>
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Физическая культура </c:v>
                </c:pt>
                <c:pt idx="1">
                  <c:v>Массовый спорт</c:v>
                </c:pt>
                <c:pt idx="2">
                  <c:v>Спорт высших достижений</c:v>
                </c:pt>
                <c:pt idx="3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383</c:v>
                </c:pt>
                <c:pt idx="1">
                  <c:v>26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787655538273524"/>
          <c:y val="0.48865572131260421"/>
          <c:w val="0.48915930637336591"/>
          <c:h val="0.43048308050643208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ВСЕГО - 332</a:t>
            </a:r>
          </a:p>
        </c:rich>
      </c:tx>
      <c:layout>
        <c:manualLayout>
          <c:xMode val="edge"/>
          <c:yMode val="edge"/>
          <c:x val="0.15978675105193726"/>
          <c:y val="0.886665370514387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607534737036692E-3"/>
          <c:y val="4.222926717062736E-2"/>
          <c:w val="0.47956564583393624"/>
          <c:h val="0.803779040200541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Мероприятия по подпрограмме "Сохранение и развитие культуры"</c:v>
                </c:pt>
                <c:pt idx="1">
                  <c:v>Прочие </c:v>
                </c:pt>
                <c:pt idx="2">
                  <c:v>Учреждения испольнительского искусства</c:v>
                </c:pt>
                <c:pt idx="3">
                  <c:v>Культурно-досуговые учреждения </c:v>
                </c:pt>
                <c:pt idx="4">
                  <c:v>Централизованная библиотечная система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153</c:v>
                </c:pt>
                <c:pt idx="1">
                  <c:v>59</c:v>
                </c:pt>
                <c:pt idx="2">
                  <c:v>48</c:v>
                </c:pt>
                <c:pt idx="3">
                  <c:v>40</c:v>
                </c:pt>
                <c:pt idx="4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9448485649120222"/>
          <c:y val="2.8535261683252849E-2"/>
          <c:w val="0.50551514350879778"/>
          <c:h val="0.561685878129218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11402187805459E-2"/>
          <c:y val="7.8671123870772769E-2"/>
          <c:w val="0.46189592379558203"/>
          <c:h val="0.839962547261586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8.4620032881500509E-2"/>
                  <c:y val="2.92268454302056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47%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5.5751041667639167E-2"/>
                  <c:y val="-0.14027969012358046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31%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 </a:t>
                    </a:r>
                    <a:endParaRPr lang="ru-RU" smtClean="0"/>
                  </a:p>
                  <a:p>
                    <a:r>
                      <a:rPr lang="ru-RU" smtClean="0"/>
                      <a:t>  </a:t>
                    </a:r>
                    <a:r>
                      <a:rPr lang="en-US" smtClean="0"/>
                      <a:t>19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1.2858631954059259E-2"/>
                  <c:y val="7.67184796836720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endParaRPr lang="ru-RU" dirty="0" smtClean="0"/>
                  </a:p>
                  <a:p>
                    <a:r>
                      <a:rPr lang="en-US" dirty="0" smtClean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Пенсионное обеспечение</c:v>
                </c:pt>
                <c:pt idx="1">
                  <c:v>Социальные выплаты отдельным категориям граждан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11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951264051893392"/>
          <c:y val="0.12425192144771983"/>
          <c:w val="0.39380965140194507"/>
          <c:h val="0.702982467160943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8947154019934E-3"/>
          <c:y val="0.13456924611869503"/>
          <c:w val="0.54715616797900257"/>
          <c:h val="0.820734251968503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013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6.3948102988556826E-2"/>
                  <c:y val="-1.7225745461360587E-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6.3132568603488495E-2"/>
                  <c:y val="1.300027009968883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Благоустройство</c:v>
                </c:pt>
                <c:pt idx="1">
                  <c:v>Дорожное хозяйство</c:v>
                </c:pt>
                <c:pt idx="2">
                  <c:v>Водное хозяйство</c:v>
                </c:pt>
                <c:pt idx="3">
                  <c:v>Другие вопросы в области городского хозяйства</c:v>
                </c:pt>
                <c:pt idx="4">
                  <c:v>Жилищное хозяйство</c:v>
                </c:pt>
                <c:pt idx="5">
                  <c:v>Коммунальное хозяйство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1013</c:v>
                </c:pt>
                <c:pt idx="1">
                  <c:v>795</c:v>
                </c:pt>
                <c:pt idx="2">
                  <c:v>757</c:v>
                </c:pt>
                <c:pt idx="3">
                  <c:v>215</c:v>
                </c:pt>
                <c:pt idx="4">
                  <c:v>55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56679813354072"/>
          <c:y val="0.10290701419155378"/>
          <c:w val="0.42433201866459275"/>
          <c:h val="0.733511885349299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98E1B-DBDD-43AB-8F92-E6D686E2356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29EC5C9-F638-4ABF-B74F-E550087DF522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2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C07C813-24A4-400A-AE8A-83090CC3A2DB}" type="parTrans" cxnId="{393670C6-3FD4-46AC-A8C9-B96EF806E43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3D4DC16-FFFD-4374-8D72-8D9CA9BC8684}" type="sibTrans" cxnId="{393670C6-3FD4-46AC-A8C9-B96EF806E43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0B5821D-D5B1-4602-9FA7-6174D7940FAE}">
      <dgm:prSet phldrT="[Текст]" custT="1"/>
      <dgm:spPr/>
      <dgm:t>
        <a:bodyPr/>
        <a:lstStyle/>
        <a:p>
          <a:r>
            <a: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Поступления от уплаты налогов, предусмотренных налоговым кодексом РФ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528AC9-68B9-4247-B2FD-D28C3F0341AB}" type="parTrans" cxnId="{87107ACD-862A-460A-B009-F54957C47997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E090440-36BF-4A5B-8562-31C43855AB03}" type="sibTrans" cxnId="{87107ACD-862A-460A-B009-F54957C47997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836E9CB-7483-4FE0-982F-B0B3642EADC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2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EAB2FD2-81DE-4707-B614-84C613254B6C}" type="parTrans" cxnId="{ADDD04C4-9621-4601-80D2-855DE9600933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89B0C32B-73C1-490B-A20A-58810C703893}" type="sibTrans" cxnId="{ADDD04C4-9621-4601-80D2-855DE9600933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4D7E3D54-9AE0-467F-BCA2-C441534D7CB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 виде штрафов, санкций за нарушение законодательства, платежи за пользование имуществом, средства самообложения граждан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7375CA-7E0E-4601-BF7D-B55BAEAB50AF}" type="parTrans" cxnId="{2DBEE7A2-C200-4386-BEF9-C72EB9C4416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CDA02BA-40EA-4359-8DD6-089251BC5EA0}" type="sibTrans" cxnId="{2DBEE7A2-C200-4386-BEF9-C72EB9C4416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6A8DBCC-2AFF-4ADF-81C4-C5FAB9C18172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2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31B6B3C-3D95-43A6-ACC2-F494B0F553FD}" type="parTrans" cxnId="{FCD92B52-2C56-45A0-9743-72E98068EC98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20C16D7-A00F-4C3B-A3CE-869FBF302A30}" type="sibTrans" cxnId="{FCD92B52-2C56-45A0-9743-72E98068EC98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860CF8E-0754-4AEE-8AD8-FBDAEE6261B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Средства, которые поступают в бюджет из других бюджетов бюджетной системы РФ, а также безвозмездные перечисления от физических и юридических лиц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DA98A5-949C-4754-927E-E3D29EA5D725}" type="parTrans" cxnId="{29B8C33A-4417-4C46-ADBC-4771CEA0CBDA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6BE8B28-9283-4D8A-B726-EFDFCFA27A44}" type="sibTrans" cxnId="{29B8C33A-4417-4C46-ADBC-4771CEA0CBDA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DC4CA4F-CDC5-44F2-9773-A2B938303B0F}" type="pres">
      <dgm:prSet presAssocID="{D3098E1B-DBDD-43AB-8F92-E6D686E235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B49D5-C6C4-4036-B572-401A3D29BF62}" type="pres">
      <dgm:prSet presAssocID="{329EC5C9-F638-4ABF-B74F-E550087DF522}" presName="parentText" presStyleLbl="node1" presStyleIdx="0" presStyleCnt="3" custScaleX="96358" custLinFactNeighborX="-1977" custLinFactNeighborY="-7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7F4A-2F59-4BFC-937C-FD248216A3A3}" type="pres">
      <dgm:prSet presAssocID="{329EC5C9-F638-4ABF-B74F-E550087DF522}" presName="childText" presStyleLbl="revTx" presStyleIdx="0" presStyleCnt="3" custScaleY="110982" custLinFactNeighborX="698" custLinFactNeighborY="-6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6A47B-858C-4502-A84B-3CD5EE2822B5}" type="pres">
      <dgm:prSet presAssocID="{A836E9CB-7483-4FE0-982F-B0B3642EADCF}" presName="parentText" presStyleLbl="node1" presStyleIdx="1" presStyleCnt="3" custScaleX="95841" custLinFactNeighborX="-2236" custLinFactNeighborY="-119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6E5DA-B981-4AC9-BAD1-AF609A98162F}" type="pres">
      <dgm:prSet presAssocID="{A836E9CB-7483-4FE0-982F-B0B3642EADCF}" presName="childText" presStyleLbl="revTx" presStyleIdx="1" presStyleCnt="3" custLinFactNeighborY="-15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823D8-B81C-4E64-9419-21720722CD31}" type="pres">
      <dgm:prSet presAssocID="{F6A8DBCC-2AFF-4ADF-81C4-C5FAB9C18172}" presName="parentText" presStyleLbl="node1" presStyleIdx="2" presStyleCnt="3" custScaleX="96441" custLinFactNeighborX="-1936" custLinFactNeighborY="1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15107-A1B9-4A62-B62B-15DFA70186A4}" type="pres">
      <dgm:prSet presAssocID="{F6A8DBCC-2AFF-4ADF-81C4-C5FAB9C18172}" presName="childText" presStyleLbl="revTx" presStyleIdx="2" presStyleCnt="3" custScaleY="122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DCD558-C3C3-4DD4-B62A-BFFCF6539794}" type="presOf" srcId="{A860CF8E-0754-4AEE-8AD8-FBDAEE6261B2}" destId="{38A15107-A1B9-4A62-B62B-15DFA70186A4}" srcOrd="0" destOrd="0" presId="urn:microsoft.com/office/officeart/2005/8/layout/vList2"/>
    <dgm:cxn modelId="{9C613ACB-B472-416A-B5E5-AAE573463971}" type="presOf" srcId="{4D7E3D54-9AE0-467F-BCA2-C441534D7CB5}" destId="{8356E5DA-B981-4AC9-BAD1-AF609A98162F}" srcOrd="0" destOrd="0" presId="urn:microsoft.com/office/officeart/2005/8/layout/vList2"/>
    <dgm:cxn modelId="{29B8C33A-4417-4C46-ADBC-4771CEA0CBDA}" srcId="{F6A8DBCC-2AFF-4ADF-81C4-C5FAB9C18172}" destId="{A860CF8E-0754-4AEE-8AD8-FBDAEE6261B2}" srcOrd="0" destOrd="0" parTransId="{B2DA98A5-949C-4754-927E-E3D29EA5D725}" sibTransId="{36BE8B28-9283-4D8A-B726-EFDFCFA27A44}"/>
    <dgm:cxn modelId="{FCD92B52-2C56-45A0-9743-72E98068EC98}" srcId="{D3098E1B-DBDD-43AB-8F92-E6D686E2356E}" destId="{F6A8DBCC-2AFF-4ADF-81C4-C5FAB9C18172}" srcOrd="2" destOrd="0" parTransId="{931B6B3C-3D95-43A6-ACC2-F494B0F553FD}" sibTransId="{320C16D7-A00F-4C3B-A3CE-869FBF302A30}"/>
    <dgm:cxn modelId="{AB9604C4-FE30-4B3D-B6D3-F86659AF3EDA}" type="presOf" srcId="{A836E9CB-7483-4FE0-982F-B0B3642EADCF}" destId="{D8B6A47B-858C-4502-A84B-3CD5EE2822B5}" srcOrd="0" destOrd="0" presId="urn:microsoft.com/office/officeart/2005/8/layout/vList2"/>
    <dgm:cxn modelId="{E762E9FD-3A70-4A2D-825D-F2BA10C22594}" type="presOf" srcId="{70B5821D-D5B1-4602-9FA7-6174D7940FAE}" destId="{BD8A7F4A-2F59-4BFC-937C-FD248216A3A3}" srcOrd="0" destOrd="0" presId="urn:microsoft.com/office/officeart/2005/8/layout/vList2"/>
    <dgm:cxn modelId="{393670C6-3FD4-46AC-A8C9-B96EF806E43C}" srcId="{D3098E1B-DBDD-43AB-8F92-E6D686E2356E}" destId="{329EC5C9-F638-4ABF-B74F-E550087DF522}" srcOrd="0" destOrd="0" parTransId="{3C07C813-24A4-400A-AE8A-83090CC3A2DB}" sibTransId="{33D4DC16-FFFD-4374-8D72-8D9CA9BC8684}"/>
    <dgm:cxn modelId="{2DBEE7A2-C200-4386-BEF9-C72EB9C4416C}" srcId="{A836E9CB-7483-4FE0-982F-B0B3642EADCF}" destId="{4D7E3D54-9AE0-467F-BCA2-C441534D7CB5}" srcOrd="0" destOrd="0" parTransId="{8E7375CA-7E0E-4601-BF7D-B55BAEAB50AF}" sibTransId="{3CDA02BA-40EA-4359-8DD6-089251BC5EA0}"/>
    <dgm:cxn modelId="{538CBEBC-0193-4817-AECB-2E3D7C50D1AB}" type="presOf" srcId="{329EC5C9-F638-4ABF-B74F-E550087DF522}" destId="{051B49D5-C6C4-4036-B572-401A3D29BF62}" srcOrd="0" destOrd="0" presId="urn:microsoft.com/office/officeart/2005/8/layout/vList2"/>
    <dgm:cxn modelId="{E5372A12-08A8-47DE-8189-D4DD39C7B609}" type="presOf" srcId="{D3098E1B-DBDD-43AB-8F92-E6D686E2356E}" destId="{FDC4CA4F-CDC5-44F2-9773-A2B938303B0F}" srcOrd="0" destOrd="0" presId="urn:microsoft.com/office/officeart/2005/8/layout/vList2"/>
    <dgm:cxn modelId="{ADDD04C4-9621-4601-80D2-855DE9600933}" srcId="{D3098E1B-DBDD-43AB-8F92-E6D686E2356E}" destId="{A836E9CB-7483-4FE0-982F-B0B3642EADCF}" srcOrd="1" destOrd="0" parTransId="{EEAB2FD2-81DE-4707-B614-84C613254B6C}" sibTransId="{89B0C32B-73C1-490B-A20A-58810C703893}"/>
    <dgm:cxn modelId="{87107ACD-862A-460A-B009-F54957C47997}" srcId="{329EC5C9-F638-4ABF-B74F-E550087DF522}" destId="{70B5821D-D5B1-4602-9FA7-6174D7940FAE}" srcOrd="0" destOrd="0" parTransId="{EF528AC9-68B9-4247-B2FD-D28C3F0341AB}" sibTransId="{6E090440-36BF-4A5B-8562-31C43855AB03}"/>
    <dgm:cxn modelId="{B2827CBD-6AB4-457C-89FE-2BF232FE0DEB}" type="presOf" srcId="{F6A8DBCC-2AFF-4ADF-81C4-C5FAB9C18172}" destId="{F01823D8-B81C-4E64-9419-21720722CD31}" srcOrd="0" destOrd="0" presId="urn:microsoft.com/office/officeart/2005/8/layout/vList2"/>
    <dgm:cxn modelId="{F3C802F4-6E72-4DC5-9BDC-76D6A7BEFAA8}" type="presParOf" srcId="{FDC4CA4F-CDC5-44F2-9773-A2B938303B0F}" destId="{051B49D5-C6C4-4036-B572-401A3D29BF62}" srcOrd="0" destOrd="0" presId="urn:microsoft.com/office/officeart/2005/8/layout/vList2"/>
    <dgm:cxn modelId="{14412B2F-FDCC-41FC-8337-3B1B7FDFE4C5}" type="presParOf" srcId="{FDC4CA4F-CDC5-44F2-9773-A2B938303B0F}" destId="{BD8A7F4A-2F59-4BFC-937C-FD248216A3A3}" srcOrd="1" destOrd="0" presId="urn:microsoft.com/office/officeart/2005/8/layout/vList2"/>
    <dgm:cxn modelId="{4786BE14-B005-4C9F-9CB9-4842B6504541}" type="presParOf" srcId="{FDC4CA4F-CDC5-44F2-9773-A2B938303B0F}" destId="{D8B6A47B-858C-4502-A84B-3CD5EE2822B5}" srcOrd="2" destOrd="0" presId="urn:microsoft.com/office/officeart/2005/8/layout/vList2"/>
    <dgm:cxn modelId="{865C32DF-8C8F-47E1-8A50-C8DD139725D2}" type="presParOf" srcId="{FDC4CA4F-CDC5-44F2-9773-A2B938303B0F}" destId="{8356E5DA-B981-4AC9-BAD1-AF609A98162F}" srcOrd="3" destOrd="0" presId="urn:microsoft.com/office/officeart/2005/8/layout/vList2"/>
    <dgm:cxn modelId="{2148C8B2-5DDB-4CF3-B09E-4A82F0D00B55}" type="presParOf" srcId="{FDC4CA4F-CDC5-44F2-9773-A2B938303B0F}" destId="{F01823D8-B81C-4E64-9419-21720722CD31}" srcOrd="4" destOrd="0" presId="urn:microsoft.com/office/officeart/2005/8/layout/vList2"/>
    <dgm:cxn modelId="{121B8BC6-57AA-4572-83B1-D982E0B46A39}" type="presParOf" srcId="{FDC4CA4F-CDC5-44F2-9773-A2B938303B0F}" destId="{38A15107-A1B9-4A62-B62B-15DFA70186A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A9A0D-AC7E-499C-82A5-2FF6E47BFCAC}" type="doc">
      <dgm:prSet loTypeId="urn:microsoft.com/office/officeart/2005/8/layout/hProcess4" loCatId="process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71F1DEC-A1A7-451E-B875-8456B51CF3F2}">
      <dgm:prSet phldrT="[Текст]" custT="1"/>
      <dgm:spPr/>
      <dgm:t>
        <a:bodyPr/>
        <a:lstStyle/>
        <a:p>
          <a:pPr algn="ctr"/>
          <a:r>
            <a:rPr lang="ru-RU" sz="1200" b="1" smtClean="0">
              <a:latin typeface="Times New Roman" pitchFamily="18" charset="0"/>
              <a:cs typeface="Times New Roman" pitchFamily="18" charset="0"/>
            </a:rPr>
            <a:t>июнь-октябрь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E7EBFBA7-09F8-4306-81C0-6961D5B9F292}" type="parTrans" cxnId="{1B7F7AEE-73D5-4DC2-BE9B-78B1605EB99E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AA064341-1B9A-4E30-BB8B-CB5EA5015944}" type="sibTrans" cxnId="{1B7F7AEE-73D5-4DC2-BE9B-78B1605EB99E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38492E08-948D-4798-B725-FD3F0777FC2F}">
      <dgm:prSet phldrT="[Текст]" custT="1"/>
      <dgm:spPr/>
      <dgm:t>
        <a:bodyPr/>
        <a:lstStyle/>
        <a:p>
          <a:pPr algn="ctr"/>
          <a:endParaRPr lang="ru-RU" sz="10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76E42C18-8BA4-4834-B010-202D35EFC63E}" type="parTrans" cxnId="{23D1746B-A01A-41BB-B4D2-E546AFB86B68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E3420A0-AB06-4669-85CA-D528D75B29C5}" type="sibTrans" cxnId="{23D1746B-A01A-41BB-B4D2-E546AFB86B68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64E98F0E-1275-4391-B4EC-2F335F08799F}">
      <dgm:prSet phldrT="[Текст]" custT="1"/>
      <dgm:spPr/>
      <dgm:t>
        <a:bodyPr/>
        <a:lstStyle/>
        <a:p>
          <a:pPr algn="ctr"/>
          <a:r>
            <a:rPr lang="ru-RU" sz="1200" b="1" smtClean="0">
              <a:latin typeface="Times New Roman" pitchFamily="18" charset="0"/>
              <a:cs typeface="Times New Roman" pitchFamily="18" charset="0"/>
            </a:rPr>
            <a:t>ноябрь-декабрь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1B1BF48-F3B7-405F-9425-9D7EE3AA7FE2}" type="parTrans" cxnId="{4F475227-F1C8-4512-9DB2-D5497EDD5669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26D8A527-3897-4EAB-BBA1-8403B192DA19}" type="sibTrans" cxnId="{4F475227-F1C8-4512-9DB2-D5497EDD5669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F92FDD1B-2780-46F4-8DF4-59E6D226738A}">
      <dgm:prSet phldrT="[Текст]" custT="1"/>
      <dgm:spPr/>
      <dgm:t>
        <a:bodyPr anchor="ctr"/>
        <a:lstStyle/>
        <a:p>
          <a:pPr algn="ctr"/>
          <a:endParaRPr lang="ru-RU" sz="10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9028EE18-D8C3-43E1-8C3E-377FED00D54C}" type="parTrans" cxnId="{59A3DEFB-44DB-4300-932E-FD2087FE4AA3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E6B6BBB8-A3FF-483A-880B-77956DCC5836}" type="sibTrans" cxnId="{59A3DEFB-44DB-4300-932E-FD2087FE4AA3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5226B69A-6238-45FF-B679-83AC673A951A}">
      <dgm:prSet phldrT="[Текст]" custT="1"/>
      <dgm:spPr/>
      <dgm:t>
        <a:bodyPr/>
        <a:lstStyle/>
        <a:p>
          <a:pPr algn="ctr"/>
          <a:r>
            <a:rPr lang="ru-RU" sz="1200" b="1" smtClean="0">
              <a:latin typeface="Times New Roman" pitchFamily="18" charset="0"/>
              <a:cs typeface="Times New Roman" pitchFamily="18" charset="0"/>
            </a:rPr>
            <a:t>январь - декабрь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02C66A42-0D22-4F40-9872-40F923C01B3F}" type="parTrans" cxnId="{316EC519-2C5D-4A89-9BD6-2438CCC5AB72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7E7C0F2E-8618-42A5-98CB-6393409679FC}" type="sibTrans" cxnId="{316EC519-2C5D-4A89-9BD6-2438CCC5AB72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B9B38B0-2A08-4FFA-AAF6-02C7E5B54D48}">
      <dgm:prSet phldrT="[Текст]" custT="1"/>
      <dgm:spPr/>
      <dgm:t>
        <a:bodyPr anchor="ctr"/>
        <a:lstStyle/>
        <a:p>
          <a:pPr algn="ctr"/>
          <a:endParaRPr lang="ru-RU" sz="10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E630C763-3F60-4FEE-B583-6F300B9F7037}" type="parTrans" cxnId="{95B60E5D-0BF8-4C13-A670-C1D110492858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A4B938EA-4B62-4D1F-AFE2-3AA117175B07}" type="sibTrans" cxnId="{95B60E5D-0BF8-4C13-A670-C1D110492858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D3C64455-96C3-4726-9628-E63FA90890AE}">
      <dgm:prSet phldrT="[Текст]" custT="1"/>
      <dgm:spPr/>
      <dgm:t>
        <a:bodyPr/>
        <a:lstStyle/>
        <a:p>
          <a:pPr algn="ctr"/>
          <a:r>
            <a:rPr lang="ru-RU" sz="1200" b="1" smtClean="0">
              <a:latin typeface="Times New Roman" pitchFamily="18" charset="0"/>
              <a:cs typeface="Times New Roman" pitchFamily="18" charset="0"/>
            </a:rPr>
            <a:t>март -май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B9295770-A70B-4E68-AAC5-00A6AC5744DB}" type="parTrans" cxnId="{1F341E0D-B390-479E-B009-4050B6EF9108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D346F413-CE51-40FA-A61D-4D15DDF275A0}" type="sibTrans" cxnId="{1F341E0D-B390-479E-B009-4050B6EF9108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4F96D8A4-3ED7-4903-8258-AF7A83B906AE}">
      <dgm:prSet custT="1"/>
      <dgm:spPr/>
      <dgm:t>
        <a:bodyPr anchor="ctr"/>
        <a:lstStyle/>
        <a:p>
          <a:pPr algn="ctr"/>
          <a:endParaRPr lang="ru-RU" sz="10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5428C11B-EE2E-4516-B2FC-3C1518F44169}" type="parTrans" cxnId="{5C402463-5DFD-40B1-8055-8B17913CB67C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2BC01B6B-0E8D-4513-B0B4-3A18E83B5059}" type="sibTrans" cxnId="{5C402463-5DFD-40B1-8055-8B17913CB67C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E98ADD95-1020-4A9A-B4BC-2339D7AEFD24}">
      <dgm:prSet custT="1"/>
      <dgm:spPr/>
      <dgm:t>
        <a:bodyPr/>
        <a:lstStyle/>
        <a:p>
          <a:pPr algn="ctr"/>
          <a:r>
            <a:rPr lang="ru-RU" sz="1200" b="1" smtClean="0">
              <a:latin typeface="Times New Roman" pitchFamily="18" charset="0"/>
              <a:cs typeface="Times New Roman" pitchFamily="18" charset="0"/>
            </a:rPr>
            <a:t>май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C569C5F-470E-48BE-87DE-3F74479B789B}" type="parTrans" cxnId="{30F9BC6A-900A-40CA-80BF-C083B9C9E521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366AB8F5-E61A-4BC4-A28F-B9B074EAAEF7}" type="sibTrans" cxnId="{30F9BC6A-900A-40CA-80BF-C083B9C9E521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E38EF8A3-765C-4B6A-8B15-5E64CCE60048}">
      <dgm:prSet custT="1"/>
      <dgm:spPr/>
      <dgm:t>
        <a:bodyPr anchor="ctr"/>
        <a:lstStyle/>
        <a:p>
          <a:pPr algn="ctr"/>
          <a:endParaRPr lang="ru-RU" sz="10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8078D3DB-4738-4952-9362-113EA47E3E83}" type="parTrans" cxnId="{84789B0D-CDD1-44F6-B7B1-5BBD2CB1DF20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18076BC6-4C8D-4D71-9590-5464201B0F43}" type="sibTrans" cxnId="{84789B0D-CDD1-44F6-B7B1-5BBD2CB1DF20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161A5A0D-CB50-4CF2-BF63-E865C6A9061C}" type="pres">
      <dgm:prSet presAssocID="{AA6A9A0D-AC7E-499C-82A5-2FF6E47BFC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B60619-E084-4B22-A284-8D60D2A988FA}" type="pres">
      <dgm:prSet presAssocID="{AA6A9A0D-AC7E-499C-82A5-2FF6E47BFCAC}" presName="tSp" presStyleCnt="0"/>
      <dgm:spPr/>
      <dgm:t>
        <a:bodyPr/>
        <a:lstStyle/>
        <a:p>
          <a:endParaRPr lang="ru-RU"/>
        </a:p>
      </dgm:t>
    </dgm:pt>
    <dgm:pt modelId="{2B999FC8-C55A-4FB4-9553-C11BA2F15C29}" type="pres">
      <dgm:prSet presAssocID="{AA6A9A0D-AC7E-499C-82A5-2FF6E47BFCAC}" presName="bSp" presStyleCnt="0"/>
      <dgm:spPr/>
      <dgm:t>
        <a:bodyPr/>
        <a:lstStyle/>
        <a:p>
          <a:endParaRPr lang="ru-RU"/>
        </a:p>
      </dgm:t>
    </dgm:pt>
    <dgm:pt modelId="{AB812C07-470E-43FC-B18A-DAF56F3D8CEA}" type="pres">
      <dgm:prSet presAssocID="{AA6A9A0D-AC7E-499C-82A5-2FF6E47BFCAC}" presName="process" presStyleCnt="0"/>
      <dgm:spPr/>
      <dgm:t>
        <a:bodyPr/>
        <a:lstStyle/>
        <a:p>
          <a:endParaRPr lang="ru-RU"/>
        </a:p>
      </dgm:t>
    </dgm:pt>
    <dgm:pt modelId="{C7BD1D44-38C5-40C2-8D75-062F723B787C}" type="pres">
      <dgm:prSet presAssocID="{071F1DEC-A1A7-451E-B875-8456B51CF3F2}" presName="composite1" presStyleCnt="0"/>
      <dgm:spPr/>
      <dgm:t>
        <a:bodyPr/>
        <a:lstStyle/>
        <a:p>
          <a:endParaRPr lang="ru-RU"/>
        </a:p>
      </dgm:t>
    </dgm:pt>
    <dgm:pt modelId="{D43B9E5D-B268-45EB-8148-B90BEB60324F}" type="pres">
      <dgm:prSet presAssocID="{071F1DEC-A1A7-451E-B875-8456B51CF3F2}" presName="dummyNode1" presStyleLbl="node1" presStyleIdx="0" presStyleCnt="5"/>
      <dgm:spPr/>
      <dgm:t>
        <a:bodyPr/>
        <a:lstStyle/>
        <a:p>
          <a:endParaRPr lang="ru-RU"/>
        </a:p>
      </dgm:t>
    </dgm:pt>
    <dgm:pt modelId="{4578F3E6-798D-44EE-9AD5-ACA7715C1C48}" type="pres">
      <dgm:prSet presAssocID="{071F1DEC-A1A7-451E-B875-8456B51CF3F2}" presName="childNode1" presStyleLbl="bgAcc1" presStyleIdx="0" presStyleCnt="5" custScaleX="172172" custScaleY="150523" custLinFactNeighborX="411" custLinFactNeighborY="-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D12C4-91BC-4440-A2C1-51054B992267}" type="pres">
      <dgm:prSet presAssocID="{071F1DEC-A1A7-451E-B875-8456B51CF3F2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7477-EB85-4120-A202-2832E948ACA1}" type="pres">
      <dgm:prSet presAssocID="{071F1DEC-A1A7-451E-B875-8456B51CF3F2}" presName="parentNode1" presStyleLbl="node1" presStyleIdx="0" presStyleCnt="5" custScaleY="116812" custLinFactNeighborX="27185" custLinFactNeighborY="256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29518-B097-4A0C-93E6-4ADB2D949CE2}" type="pres">
      <dgm:prSet presAssocID="{071F1DEC-A1A7-451E-B875-8456B51CF3F2}" presName="connSite1" presStyleCnt="0"/>
      <dgm:spPr/>
      <dgm:t>
        <a:bodyPr/>
        <a:lstStyle/>
        <a:p>
          <a:endParaRPr lang="ru-RU"/>
        </a:p>
      </dgm:t>
    </dgm:pt>
    <dgm:pt modelId="{9C7BF5F1-A989-4374-ABBF-0308703021F9}" type="pres">
      <dgm:prSet presAssocID="{AA064341-1B9A-4E30-BB8B-CB5EA5015944}" presName="Name9" presStyleLbl="sibTrans2D1" presStyleIdx="0" presStyleCnt="4"/>
      <dgm:spPr/>
      <dgm:t>
        <a:bodyPr/>
        <a:lstStyle/>
        <a:p>
          <a:endParaRPr lang="ru-RU"/>
        </a:p>
      </dgm:t>
    </dgm:pt>
    <dgm:pt modelId="{D17A7725-C92A-4E9E-A9D9-6F144297BC3C}" type="pres">
      <dgm:prSet presAssocID="{64E98F0E-1275-4391-B4EC-2F335F08799F}" presName="composite2" presStyleCnt="0"/>
      <dgm:spPr/>
      <dgm:t>
        <a:bodyPr/>
        <a:lstStyle/>
        <a:p>
          <a:endParaRPr lang="ru-RU"/>
        </a:p>
      </dgm:t>
    </dgm:pt>
    <dgm:pt modelId="{915F9FA5-D2C0-4CD6-9FD9-D4B0B2F70721}" type="pres">
      <dgm:prSet presAssocID="{64E98F0E-1275-4391-B4EC-2F335F08799F}" presName="dummyNode2" presStyleLbl="node1" presStyleIdx="0" presStyleCnt="5"/>
      <dgm:spPr/>
      <dgm:t>
        <a:bodyPr/>
        <a:lstStyle/>
        <a:p>
          <a:endParaRPr lang="ru-RU"/>
        </a:p>
      </dgm:t>
    </dgm:pt>
    <dgm:pt modelId="{CA7A49CE-9861-479C-A34F-9B5EC425C248}" type="pres">
      <dgm:prSet presAssocID="{64E98F0E-1275-4391-B4EC-2F335F08799F}" presName="childNode2" presStyleLbl="bgAcc1" presStyleIdx="1" presStyleCnt="5" custScaleX="182727" custScaleY="150027" custLinFactNeighborX="1065" custLinFactNeighborY="-6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61C84-B5A0-4EB8-86C7-5E493EAFF2CB}" type="pres">
      <dgm:prSet presAssocID="{64E98F0E-1275-4391-B4EC-2F335F08799F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FD9D5-4588-4B9C-9428-44B9323AC41C}" type="pres">
      <dgm:prSet presAssocID="{64E98F0E-1275-4391-B4EC-2F335F08799F}" presName="parentNode2" presStyleLbl="node1" presStyleIdx="1" presStyleCnt="5" custScaleY="119584" custLinFactNeighborX="38897" custLinFactNeighborY="-370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B65F9-BCCA-41B2-8BDA-832F6117897F}" type="pres">
      <dgm:prSet presAssocID="{64E98F0E-1275-4391-B4EC-2F335F08799F}" presName="connSite2" presStyleCnt="0"/>
      <dgm:spPr/>
      <dgm:t>
        <a:bodyPr/>
        <a:lstStyle/>
        <a:p>
          <a:endParaRPr lang="ru-RU"/>
        </a:p>
      </dgm:t>
    </dgm:pt>
    <dgm:pt modelId="{E1AECC5B-D00F-4A12-A323-9284D3460DF3}" type="pres">
      <dgm:prSet presAssocID="{26D8A527-3897-4EAB-BBA1-8403B192DA19}" presName="Name18" presStyleLbl="sibTrans2D1" presStyleIdx="1" presStyleCnt="4" custScaleX="98419" custScaleY="101596" custLinFactNeighborX="-52" custLinFactNeighborY="-5944"/>
      <dgm:spPr/>
      <dgm:t>
        <a:bodyPr/>
        <a:lstStyle/>
        <a:p>
          <a:endParaRPr lang="ru-RU"/>
        </a:p>
      </dgm:t>
    </dgm:pt>
    <dgm:pt modelId="{0C82B96A-5243-4C01-8073-269C8E85BCBC}" type="pres">
      <dgm:prSet presAssocID="{5226B69A-6238-45FF-B679-83AC673A951A}" presName="composite1" presStyleCnt="0"/>
      <dgm:spPr/>
      <dgm:t>
        <a:bodyPr/>
        <a:lstStyle/>
        <a:p>
          <a:endParaRPr lang="ru-RU"/>
        </a:p>
      </dgm:t>
    </dgm:pt>
    <dgm:pt modelId="{2B2F80D3-BC23-4C4C-B324-6A3C2A87BB3A}" type="pres">
      <dgm:prSet presAssocID="{5226B69A-6238-45FF-B679-83AC673A951A}" presName="dummyNode1" presStyleLbl="node1" presStyleIdx="1" presStyleCnt="5"/>
      <dgm:spPr/>
      <dgm:t>
        <a:bodyPr/>
        <a:lstStyle/>
        <a:p>
          <a:endParaRPr lang="ru-RU"/>
        </a:p>
      </dgm:t>
    </dgm:pt>
    <dgm:pt modelId="{6154658E-1F54-4306-ACB0-2DE3C855BC5A}" type="pres">
      <dgm:prSet presAssocID="{5226B69A-6238-45FF-B679-83AC673A951A}" presName="childNode1" presStyleLbl="bgAcc1" presStyleIdx="2" presStyleCnt="5" custScaleX="161587" custScaleY="150523" custLinFactNeighborX="3119" custLinFactNeighborY="-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5C259-8847-46C7-8859-562EE222E3AB}" type="pres">
      <dgm:prSet presAssocID="{5226B69A-6238-45FF-B679-83AC673A951A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44E61-C2D2-4AC8-AD30-E2AFA3E8E39D}" type="pres">
      <dgm:prSet presAssocID="{5226B69A-6238-45FF-B679-83AC673A951A}" presName="parentNode1" presStyleLbl="node1" presStyleIdx="2" presStyleCnt="5" custScaleY="138566" custLinFactNeighborX="19571" custLinFactNeighborY="147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86D36-25E8-4551-B232-CB19A5129796}" type="pres">
      <dgm:prSet presAssocID="{5226B69A-6238-45FF-B679-83AC673A951A}" presName="connSite1" presStyleCnt="0"/>
      <dgm:spPr/>
      <dgm:t>
        <a:bodyPr/>
        <a:lstStyle/>
        <a:p>
          <a:endParaRPr lang="ru-RU"/>
        </a:p>
      </dgm:t>
    </dgm:pt>
    <dgm:pt modelId="{93B64701-7191-496D-BD5C-76D73ED9ECCF}" type="pres">
      <dgm:prSet presAssocID="{7E7C0F2E-8618-42A5-98CB-6393409679FC}" presName="Name9" presStyleLbl="sibTrans2D1" presStyleIdx="2" presStyleCnt="4" custLinFactNeighborX="-815" custLinFactNeighborY="3088"/>
      <dgm:spPr/>
      <dgm:t>
        <a:bodyPr/>
        <a:lstStyle/>
        <a:p>
          <a:endParaRPr lang="ru-RU"/>
        </a:p>
      </dgm:t>
    </dgm:pt>
    <dgm:pt modelId="{9FA97F36-6E86-41C4-B535-1DEA08FC3803}" type="pres">
      <dgm:prSet presAssocID="{D3C64455-96C3-4726-9628-E63FA90890AE}" presName="composite2" presStyleCnt="0"/>
      <dgm:spPr/>
      <dgm:t>
        <a:bodyPr/>
        <a:lstStyle/>
        <a:p>
          <a:endParaRPr lang="ru-RU"/>
        </a:p>
      </dgm:t>
    </dgm:pt>
    <dgm:pt modelId="{3A2D26AF-2E4B-44F3-B747-DD0613BF1E4F}" type="pres">
      <dgm:prSet presAssocID="{D3C64455-96C3-4726-9628-E63FA90890AE}" presName="dummyNode2" presStyleLbl="node1" presStyleIdx="2" presStyleCnt="5"/>
      <dgm:spPr/>
      <dgm:t>
        <a:bodyPr/>
        <a:lstStyle/>
        <a:p>
          <a:endParaRPr lang="ru-RU"/>
        </a:p>
      </dgm:t>
    </dgm:pt>
    <dgm:pt modelId="{9828E6D6-24C4-405C-9747-3A3985283117}" type="pres">
      <dgm:prSet presAssocID="{D3C64455-96C3-4726-9628-E63FA90890AE}" presName="childNode2" presStyleLbl="bgAcc1" presStyleIdx="3" presStyleCnt="5" custScaleX="197874" custScaleY="159713" custLinFactNeighborX="-354" custLinFactNeighborY="-7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8905-7704-4103-9709-085CBD05EF04}" type="pres">
      <dgm:prSet presAssocID="{D3C64455-96C3-4726-9628-E63FA90890AE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9A1CF-ADC6-4F35-967B-226D6EABC0DF}" type="pres">
      <dgm:prSet presAssocID="{D3C64455-96C3-4726-9628-E63FA90890AE}" presName="parentNode2" presStyleLbl="node1" presStyleIdx="3" presStyleCnt="5" custScaleY="110375" custLinFactNeighborX="43867" custLinFactNeighborY="-63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F35FC-011E-4097-9C14-BA38617AB41D}" type="pres">
      <dgm:prSet presAssocID="{D3C64455-96C3-4726-9628-E63FA90890AE}" presName="connSite2" presStyleCnt="0"/>
      <dgm:spPr/>
      <dgm:t>
        <a:bodyPr/>
        <a:lstStyle/>
        <a:p>
          <a:endParaRPr lang="ru-RU"/>
        </a:p>
      </dgm:t>
    </dgm:pt>
    <dgm:pt modelId="{7FEEDA7E-38AB-4A8E-B374-E1C724575A30}" type="pres">
      <dgm:prSet presAssocID="{D346F413-CE51-40FA-A61D-4D15DDF275A0}" presName="Name18" presStyleLbl="sibTrans2D1" presStyleIdx="3" presStyleCnt="4" custLinFactNeighborX="656" custLinFactNeighborY="-3809"/>
      <dgm:spPr/>
      <dgm:t>
        <a:bodyPr/>
        <a:lstStyle/>
        <a:p>
          <a:endParaRPr lang="ru-RU"/>
        </a:p>
      </dgm:t>
    </dgm:pt>
    <dgm:pt modelId="{C71DFCE6-5CCE-48A5-B0C9-842B0EDA59E0}" type="pres">
      <dgm:prSet presAssocID="{E98ADD95-1020-4A9A-B4BC-2339D7AEFD24}" presName="composite1" presStyleCnt="0"/>
      <dgm:spPr/>
      <dgm:t>
        <a:bodyPr/>
        <a:lstStyle/>
        <a:p>
          <a:endParaRPr lang="ru-RU"/>
        </a:p>
      </dgm:t>
    </dgm:pt>
    <dgm:pt modelId="{A07D3E33-F702-4FBA-9269-A37EB6CB41EE}" type="pres">
      <dgm:prSet presAssocID="{E98ADD95-1020-4A9A-B4BC-2339D7AEFD24}" presName="dummyNode1" presStyleLbl="node1" presStyleIdx="3" presStyleCnt="5"/>
      <dgm:spPr/>
      <dgm:t>
        <a:bodyPr/>
        <a:lstStyle/>
        <a:p>
          <a:endParaRPr lang="ru-RU"/>
        </a:p>
      </dgm:t>
    </dgm:pt>
    <dgm:pt modelId="{E7800FA8-290E-411A-AD28-598F70127060}" type="pres">
      <dgm:prSet presAssocID="{E98ADD95-1020-4A9A-B4BC-2339D7AEFD24}" presName="childNode1" presStyleLbl="bgAcc1" presStyleIdx="4" presStyleCnt="5" custScaleX="165646" custScaleY="158998" custLinFactNeighborX="-749" custLinFactNeighborY="-1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85C5F-1031-4D01-ADA5-99A7E19DA430}" type="pres">
      <dgm:prSet presAssocID="{E98ADD95-1020-4A9A-B4BC-2339D7AEFD24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E4A98-D810-4494-A3E6-2179F054C812}" type="pres">
      <dgm:prSet presAssocID="{E98ADD95-1020-4A9A-B4BC-2339D7AEFD24}" presName="parentNode1" presStyleLbl="node1" presStyleIdx="4" presStyleCnt="5" custLinFactNeighborX="20555" custLinFactNeighborY="696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B4640-3B25-4070-9A64-B4230EB4A275}" type="pres">
      <dgm:prSet presAssocID="{E98ADD95-1020-4A9A-B4BC-2339D7AEFD24}" presName="connSite1" presStyleCnt="0"/>
      <dgm:spPr/>
      <dgm:t>
        <a:bodyPr/>
        <a:lstStyle/>
        <a:p>
          <a:endParaRPr lang="ru-RU"/>
        </a:p>
      </dgm:t>
    </dgm:pt>
  </dgm:ptLst>
  <dgm:cxnLst>
    <dgm:cxn modelId="{63FD6ABC-DEEE-4730-97AC-AFF32B0CCDCB}" type="presOf" srcId="{AA6A9A0D-AC7E-499C-82A5-2FF6E47BFCAC}" destId="{161A5A0D-CB50-4CF2-BF63-E865C6A9061C}" srcOrd="0" destOrd="0" presId="urn:microsoft.com/office/officeart/2005/8/layout/hProcess4"/>
    <dgm:cxn modelId="{F25C00C2-5C08-4888-9358-B8AFD70BD8EB}" type="presOf" srcId="{0B9B38B0-2A08-4FFA-AAF6-02C7E5B54D48}" destId="{6154658E-1F54-4306-ACB0-2DE3C855BC5A}" srcOrd="0" destOrd="0" presId="urn:microsoft.com/office/officeart/2005/8/layout/hProcess4"/>
    <dgm:cxn modelId="{95B60E5D-0BF8-4C13-A670-C1D110492858}" srcId="{5226B69A-6238-45FF-B679-83AC673A951A}" destId="{0B9B38B0-2A08-4FFA-AAF6-02C7E5B54D48}" srcOrd="0" destOrd="0" parTransId="{E630C763-3F60-4FEE-B583-6F300B9F7037}" sibTransId="{A4B938EA-4B62-4D1F-AFE2-3AA117175B07}"/>
    <dgm:cxn modelId="{FB046661-7662-4743-AFEA-A72FAD223B56}" type="presOf" srcId="{AA064341-1B9A-4E30-BB8B-CB5EA5015944}" destId="{9C7BF5F1-A989-4374-ABBF-0308703021F9}" srcOrd="0" destOrd="0" presId="urn:microsoft.com/office/officeart/2005/8/layout/hProcess4"/>
    <dgm:cxn modelId="{DFBE18B1-D286-40AF-A17A-F15007B55878}" type="presOf" srcId="{071F1DEC-A1A7-451E-B875-8456B51CF3F2}" destId="{46537477-EB85-4120-A202-2832E948ACA1}" srcOrd="0" destOrd="0" presId="urn:microsoft.com/office/officeart/2005/8/layout/hProcess4"/>
    <dgm:cxn modelId="{316EC519-2C5D-4A89-9BD6-2438CCC5AB72}" srcId="{AA6A9A0D-AC7E-499C-82A5-2FF6E47BFCAC}" destId="{5226B69A-6238-45FF-B679-83AC673A951A}" srcOrd="2" destOrd="0" parTransId="{02C66A42-0D22-4F40-9872-40F923C01B3F}" sibTransId="{7E7C0F2E-8618-42A5-98CB-6393409679FC}"/>
    <dgm:cxn modelId="{E1E7A6F1-23C0-4EE5-AA67-A00ECC7E9DC5}" type="presOf" srcId="{F92FDD1B-2780-46F4-8DF4-59E6D226738A}" destId="{CA7A49CE-9861-479C-A34F-9B5EC425C248}" srcOrd="0" destOrd="0" presId="urn:microsoft.com/office/officeart/2005/8/layout/hProcess4"/>
    <dgm:cxn modelId="{4EC49C49-0727-4213-AD4C-10BFE1A9C42B}" type="presOf" srcId="{0B9B38B0-2A08-4FFA-AAF6-02C7E5B54D48}" destId="{9575C259-8847-46C7-8859-562EE222E3AB}" srcOrd="1" destOrd="0" presId="urn:microsoft.com/office/officeart/2005/8/layout/hProcess4"/>
    <dgm:cxn modelId="{63A06512-3BEA-41CA-8DF4-D32EDB179E4B}" type="presOf" srcId="{38492E08-948D-4798-B725-FD3F0777FC2F}" destId="{30AD12C4-91BC-4440-A2C1-51054B992267}" srcOrd="1" destOrd="0" presId="urn:microsoft.com/office/officeart/2005/8/layout/hProcess4"/>
    <dgm:cxn modelId="{F3FD0E62-63B9-43FA-810F-FEFC2CB9861C}" type="presOf" srcId="{4F96D8A4-3ED7-4903-8258-AF7A83B906AE}" destId="{9828E6D6-24C4-405C-9747-3A3985283117}" srcOrd="0" destOrd="0" presId="urn:microsoft.com/office/officeart/2005/8/layout/hProcess4"/>
    <dgm:cxn modelId="{59A3DEFB-44DB-4300-932E-FD2087FE4AA3}" srcId="{64E98F0E-1275-4391-B4EC-2F335F08799F}" destId="{F92FDD1B-2780-46F4-8DF4-59E6D226738A}" srcOrd="0" destOrd="0" parTransId="{9028EE18-D8C3-43E1-8C3E-377FED00D54C}" sibTransId="{E6B6BBB8-A3FF-483A-880B-77956DCC5836}"/>
    <dgm:cxn modelId="{3551E3E0-938B-498A-A2E7-E08DB2CBFEE4}" type="presOf" srcId="{E98ADD95-1020-4A9A-B4BC-2339D7AEFD24}" destId="{C48E4A98-D810-4494-A3E6-2179F054C812}" srcOrd="0" destOrd="0" presId="urn:microsoft.com/office/officeart/2005/8/layout/hProcess4"/>
    <dgm:cxn modelId="{F6AA5C3B-A1F6-4B36-B2F4-C2BB8758BF4A}" type="presOf" srcId="{E38EF8A3-765C-4B6A-8B15-5E64CCE60048}" destId="{6B885C5F-1031-4D01-ADA5-99A7E19DA430}" srcOrd="1" destOrd="0" presId="urn:microsoft.com/office/officeart/2005/8/layout/hProcess4"/>
    <dgm:cxn modelId="{23D1746B-A01A-41BB-B4D2-E546AFB86B68}" srcId="{071F1DEC-A1A7-451E-B875-8456B51CF3F2}" destId="{38492E08-948D-4798-B725-FD3F0777FC2F}" srcOrd="0" destOrd="0" parTransId="{76E42C18-8BA4-4834-B010-202D35EFC63E}" sibTransId="{4E3420A0-AB06-4669-85CA-D528D75B29C5}"/>
    <dgm:cxn modelId="{30F9BC6A-900A-40CA-80BF-C083B9C9E521}" srcId="{AA6A9A0D-AC7E-499C-82A5-2FF6E47BFCAC}" destId="{E98ADD95-1020-4A9A-B4BC-2339D7AEFD24}" srcOrd="4" destOrd="0" parTransId="{AC569C5F-470E-48BE-87DE-3F74479B789B}" sibTransId="{366AB8F5-E61A-4BC4-A28F-B9B074EAAEF7}"/>
    <dgm:cxn modelId="{4F475227-F1C8-4512-9DB2-D5497EDD5669}" srcId="{AA6A9A0D-AC7E-499C-82A5-2FF6E47BFCAC}" destId="{64E98F0E-1275-4391-B4EC-2F335F08799F}" srcOrd="1" destOrd="0" parTransId="{D1B1BF48-F3B7-405F-9425-9D7EE3AA7FE2}" sibTransId="{26D8A527-3897-4EAB-BBA1-8403B192DA19}"/>
    <dgm:cxn modelId="{84789B0D-CDD1-44F6-B7B1-5BBD2CB1DF20}" srcId="{E98ADD95-1020-4A9A-B4BC-2339D7AEFD24}" destId="{E38EF8A3-765C-4B6A-8B15-5E64CCE60048}" srcOrd="0" destOrd="0" parTransId="{8078D3DB-4738-4952-9362-113EA47E3E83}" sibTransId="{18076BC6-4C8D-4D71-9590-5464201B0F43}"/>
    <dgm:cxn modelId="{409D2F37-B9A7-4E46-BB16-60B9BF36AC3D}" type="presOf" srcId="{F92FDD1B-2780-46F4-8DF4-59E6D226738A}" destId="{CB761C84-B5A0-4EB8-86C7-5E493EAFF2CB}" srcOrd="1" destOrd="0" presId="urn:microsoft.com/office/officeart/2005/8/layout/hProcess4"/>
    <dgm:cxn modelId="{932837EA-22F6-40BD-A3A9-34C68D92B5F1}" type="presOf" srcId="{26D8A527-3897-4EAB-BBA1-8403B192DA19}" destId="{E1AECC5B-D00F-4A12-A323-9284D3460DF3}" srcOrd="0" destOrd="0" presId="urn:microsoft.com/office/officeart/2005/8/layout/hProcess4"/>
    <dgm:cxn modelId="{42A0D5EC-2558-4EE9-B732-395963CB0E6D}" type="presOf" srcId="{D3C64455-96C3-4726-9628-E63FA90890AE}" destId="{5139A1CF-ADC6-4F35-967B-226D6EABC0DF}" srcOrd="0" destOrd="0" presId="urn:microsoft.com/office/officeart/2005/8/layout/hProcess4"/>
    <dgm:cxn modelId="{95DFC04B-9C93-44CD-BF21-92E0C40082B1}" type="presOf" srcId="{64E98F0E-1275-4391-B4EC-2F335F08799F}" destId="{501FD9D5-4588-4B9C-9428-44B9323AC41C}" srcOrd="0" destOrd="0" presId="urn:microsoft.com/office/officeart/2005/8/layout/hProcess4"/>
    <dgm:cxn modelId="{24B61158-E9CF-41AE-8EE1-A17C7FEB694F}" type="presOf" srcId="{4F96D8A4-3ED7-4903-8258-AF7A83B906AE}" destId="{284E8905-7704-4103-9709-085CBD05EF04}" srcOrd="1" destOrd="0" presId="urn:microsoft.com/office/officeart/2005/8/layout/hProcess4"/>
    <dgm:cxn modelId="{73128824-2F65-4009-9812-D2C5BE533D68}" type="presOf" srcId="{5226B69A-6238-45FF-B679-83AC673A951A}" destId="{C0E44E61-C2D2-4AC8-AD30-E2AFA3E8E39D}" srcOrd="0" destOrd="0" presId="urn:microsoft.com/office/officeart/2005/8/layout/hProcess4"/>
    <dgm:cxn modelId="{A65A8BF1-4AFF-4E24-A742-58AFA2B7E8E4}" type="presOf" srcId="{38492E08-948D-4798-B725-FD3F0777FC2F}" destId="{4578F3E6-798D-44EE-9AD5-ACA7715C1C48}" srcOrd="0" destOrd="0" presId="urn:microsoft.com/office/officeart/2005/8/layout/hProcess4"/>
    <dgm:cxn modelId="{45609CAB-69D3-4AB4-8701-AA57C6215C21}" type="presOf" srcId="{E38EF8A3-765C-4B6A-8B15-5E64CCE60048}" destId="{E7800FA8-290E-411A-AD28-598F70127060}" srcOrd="0" destOrd="0" presId="urn:microsoft.com/office/officeart/2005/8/layout/hProcess4"/>
    <dgm:cxn modelId="{9DA91CEE-A9EA-498A-B1B9-D4B756715600}" type="presOf" srcId="{7E7C0F2E-8618-42A5-98CB-6393409679FC}" destId="{93B64701-7191-496D-BD5C-76D73ED9ECCF}" srcOrd="0" destOrd="0" presId="urn:microsoft.com/office/officeart/2005/8/layout/hProcess4"/>
    <dgm:cxn modelId="{14F674AB-2154-4469-A703-0076D91E6203}" type="presOf" srcId="{D346F413-CE51-40FA-A61D-4D15DDF275A0}" destId="{7FEEDA7E-38AB-4A8E-B374-E1C724575A30}" srcOrd="0" destOrd="0" presId="urn:microsoft.com/office/officeart/2005/8/layout/hProcess4"/>
    <dgm:cxn modelId="{1F341E0D-B390-479E-B009-4050B6EF9108}" srcId="{AA6A9A0D-AC7E-499C-82A5-2FF6E47BFCAC}" destId="{D3C64455-96C3-4726-9628-E63FA90890AE}" srcOrd="3" destOrd="0" parTransId="{B9295770-A70B-4E68-AAC5-00A6AC5744DB}" sibTransId="{D346F413-CE51-40FA-A61D-4D15DDF275A0}"/>
    <dgm:cxn modelId="{1B7F7AEE-73D5-4DC2-BE9B-78B1605EB99E}" srcId="{AA6A9A0D-AC7E-499C-82A5-2FF6E47BFCAC}" destId="{071F1DEC-A1A7-451E-B875-8456B51CF3F2}" srcOrd="0" destOrd="0" parTransId="{E7EBFBA7-09F8-4306-81C0-6961D5B9F292}" sibTransId="{AA064341-1B9A-4E30-BB8B-CB5EA5015944}"/>
    <dgm:cxn modelId="{5C402463-5DFD-40B1-8055-8B17913CB67C}" srcId="{D3C64455-96C3-4726-9628-E63FA90890AE}" destId="{4F96D8A4-3ED7-4903-8258-AF7A83B906AE}" srcOrd="0" destOrd="0" parTransId="{5428C11B-EE2E-4516-B2FC-3C1518F44169}" sibTransId="{2BC01B6B-0E8D-4513-B0B4-3A18E83B5059}"/>
    <dgm:cxn modelId="{A13DF464-F18C-4A6B-8E33-366D131E1F50}" type="presParOf" srcId="{161A5A0D-CB50-4CF2-BF63-E865C6A9061C}" destId="{FCB60619-E084-4B22-A284-8D60D2A988FA}" srcOrd="0" destOrd="0" presId="urn:microsoft.com/office/officeart/2005/8/layout/hProcess4"/>
    <dgm:cxn modelId="{A3B45E91-560E-402D-8E90-A0C7BBB9FAAE}" type="presParOf" srcId="{161A5A0D-CB50-4CF2-BF63-E865C6A9061C}" destId="{2B999FC8-C55A-4FB4-9553-C11BA2F15C29}" srcOrd="1" destOrd="0" presId="urn:microsoft.com/office/officeart/2005/8/layout/hProcess4"/>
    <dgm:cxn modelId="{BE14291C-79F2-4D49-9F52-26CD6360D13D}" type="presParOf" srcId="{161A5A0D-CB50-4CF2-BF63-E865C6A9061C}" destId="{AB812C07-470E-43FC-B18A-DAF56F3D8CEA}" srcOrd="2" destOrd="0" presId="urn:microsoft.com/office/officeart/2005/8/layout/hProcess4"/>
    <dgm:cxn modelId="{88EC7DC7-AC17-438A-8EB5-87CA9C2D906C}" type="presParOf" srcId="{AB812C07-470E-43FC-B18A-DAF56F3D8CEA}" destId="{C7BD1D44-38C5-40C2-8D75-062F723B787C}" srcOrd="0" destOrd="0" presId="urn:microsoft.com/office/officeart/2005/8/layout/hProcess4"/>
    <dgm:cxn modelId="{F4862F47-6B64-4C19-9BEE-968C5BA6E3B1}" type="presParOf" srcId="{C7BD1D44-38C5-40C2-8D75-062F723B787C}" destId="{D43B9E5D-B268-45EB-8148-B90BEB60324F}" srcOrd="0" destOrd="0" presId="urn:microsoft.com/office/officeart/2005/8/layout/hProcess4"/>
    <dgm:cxn modelId="{856A702E-228A-4CB3-B48F-63F9C267ACF6}" type="presParOf" srcId="{C7BD1D44-38C5-40C2-8D75-062F723B787C}" destId="{4578F3E6-798D-44EE-9AD5-ACA7715C1C48}" srcOrd="1" destOrd="0" presId="urn:microsoft.com/office/officeart/2005/8/layout/hProcess4"/>
    <dgm:cxn modelId="{9A8BE04D-09E3-4DE5-A3AA-2A8F57CC8326}" type="presParOf" srcId="{C7BD1D44-38C5-40C2-8D75-062F723B787C}" destId="{30AD12C4-91BC-4440-A2C1-51054B992267}" srcOrd="2" destOrd="0" presId="urn:microsoft.com/office/officeart/2005/8/layout/hProcess4"/>
    <dgm:cxn modelId="{ECB53063-DA43-450E-8B7C-4E0F57282AEB}" type="presParOf" srcId="{C7BD1D44-38C5-40C2-8D75-062F723B787C}" destId="{46537477-EB85-4120-A202-2832E948ACA1}" srcOrd="3" destOrd="0" presId="urn:microsoft.com/office/officeart/2005/8/layout/hProcess4"/>
    <dgm:cxn modelId="{0372AD4A-1645-476D-95FC-58B2AEE49325}" type="presParOf" srcId="{C7BD1D44-38C5-40C2-8D75-062F723B787C}" destId="{D3E29518-B097-4A0C-93E6-4ADB2D949CE2}" srcOrd="4" destOrd="0" presId="urn:microsoft.com/office/officeart/2005/8/layout/hProcess4"/>
    <dgm:cxn modelId="{FDCA45D4-B35D-4525-8374-820B5B75B461}" type="presParOf" srcId="{AB812C07-470E-43FC-B18A-DAF56F3D8CEA}" destId="{9C7BF5F1-A989-4374-ABBF-0308703021F9}" srcOrd="1" destOrd="0" presId="urn:microsoft.com/office/officeart/2005/8/layout/hProcess4"/>
    <dgm:cxn modelId="{53E14E64-B15A-40E3-9CD0-ACE91EBC7336}" type="presParOf" srcId="{AB812C07-470E-43FC-B18A-DAF56F3D8CEA}" destId="{D17A7725-C92A-4E9E-A9D9-6F144297BC3C}" srcOrd="2" destOrd="0" presId="urn:microsoft.com/office/officeart/2005/8/layout/hProcess4"/>
    <dgm:cxn modelId="{6FE4BDD8-3B01-472B-A72A-94342BFB6B37}" type="presParOf" srcId="{D17A7725-C92A-4E9E-A9D9-6F144297BC3C}" destId="{915F9FA5-D2C0-4CD6-9FD9-D4B0B2F70721}" srcOrd="0" destOrd="0" presId="urn:microsoft.com/office/officeart/2005/8/layout/hProcess4"/>
    <dgm:cxn modelId="{956F8CD1-4A83-4D46-8D9D-3F414F3D3EE2}" type="presParOf" srcId="{D17A7725-C92A-4E9E-A9D9-6F144297BC3C}" destId="{CA7A49CE-9861-479C-A34F-9B5EC425C248}" srcOrd="1" destOrd="0" presId="urn:microsoft.com/office/officeart/2005/8/layout/hProcess4"/>
    <dgm:cxn modelId="{1F3FC94D-E1CD-4084-9C05-57CCEBB1B816}" type="presParOf" srcId="{D17A7725-C92A-4E9E-A9D9-6F144297BC3C}" destId="{CB761C84-B5A0-4EB8-86C7-5E493EAFF2CB}" srcOrd="2" destOrd="0" presId="urn:microsoft.com/office/officeart/2005/8/layout/hProcess4"/>
    <dgm:cxn modelId="{5DFFC65C-0311-4259-8608-E9B8A798860F}" type="presParOf" srcId="{D17A7725-C92A-4E9E-A9D9-6F144297BC3C}" destId="{501FD9D5-4588-4B9C-9428-44B9323AC41C}" srcOrd="3" destOrd="0" presId="urn:microsoft.com/office/officeart/2005/8/layout/hProcess4"/>
    <dgm:cxn modelId="{B9F91420-3056-4D1D-9ADE-E4FB80D86359}" type="presParOf" srcId="{D17A7725-C92A-4E9E-A9D9-6F144297BC3C}" destId="{8C1B65F9-BCCA-41B2-8BDA-832F6117897F}" srcOrd="4" destOrd="0" presId="urn:microsoft.com/office/officeart/2005/8/layout/hProcess4"/>
    <dgm:cxn modelId="{D60034E1-292F-4FF6-BCB0-0BF7654DC991}" type="presParOf" srcId="{AB812C07-470E-43FC-B18A-DAF56F3D8CEA}" destId="{E1AECC5B-D00F-4A12-A323-9284D3460DF3}" srcOrd="3" destOrd="0" presId="urn:microsoft.com/office/officeart/2005/8/layout/hProcess4"/>
    <dgm:cxn modelId="{AF619414-1F23-4BC9-A8F3-14E90F9AFBBE}" type="presParOf" srcId="{AB812C07-470E-43FC-B18A-DAF56F3D8CEA}" destId="{0C82B96A-5243-4C01-8073-269C8E85BCBC}" srcOrd="4" destOrd="0" presId="urn:microsoft.com/office/officeart/2005/8/layout/hProcess4"/>
    <dgm:cxn modelId="{8E4B5334-8717-442D-A6EE-DEAD952D3088}" type="presParOf" srcId="{0C82B96A-5243-4C01-8073-269C8E85BCBC}" destId="{2B2F80D3-BC23-4C4C-B324-6A3C2A87BB3A}" srcOrd="0" destOrd="0" presId="urn:microsoft.com/office/officeart/2005/8/layout/hProcess4"/>
    <dgm:cxn modelId="{36D3FFF0-7C54-476F-8FD4-5E7991908184}" type="presParOf" srcId="{0C82B96A-5243-4C01-8073-269C8E85BCBC}" destId="{6154658E-1F54-4306-ACB0-2DE3C855BC5A}" srcOrd="1" destOrd="0" presId="urn:microsoft.com/office/officeart/2005/8/layout/hProcess4"/>
    <dgm:cxn modelId="{B8442D8F-BB27-4CA8-8E5A-B956618489A1}" type="presParOf" srcId="{0C82B96A-5243-4C01-8073-269C8E85BCBC}" destId="{9575C259-8847-46C7-8859-562EE222E3AB}" srcOrd="2" destOrd="0" presId="urn:microsoft.com/office/officeart/2005/8/layout/hProcess4"/>
    <dgm:cxn modelId="{AED36B88-E020-4CE8-9B0B-4FA43C5228D4}" type="presParOf" srcId="{0C82B96A-5243-4C01-8073-269C8E85BCBC}" destId="{C0E44E61-C2D2-4AC8-AD30-E2AFA3E8E39D}" srcOrd="3" destOrd="0" presId="urn:microsoft.com/office/officeart/2005/8/layout/hProcess4"/>
    <dgm:cxn modelId="{2B8E8744-4B3C-4BFA-9D84-653BE93C5FBF}" type="presParOf" srcId="{0C82B96A-5243-4C01-8073-269C8E85BCBC}" destId="{AFD86D36-25E8-4551-B232-CB19A5129796}" srcOrd="4" destOrd="0" presId="urn:microsoft.com/office/officeart/2005/8/layout/hProcess4"/>
    <dgm:cxn modelId="{0799E0A6-BF72-4335-87BB-7F437C70A633}" type="presParOf" srcId="{AB812C07-470E-43FC-B18A-DAF56F3D8CEA}" destId="{93B64701-7191-496D-BD5C-76D73ED9ECCF}" srcOrd="5" destOrd="0" presId="urn:microsoft.com/office/officeart/2005/8/layout/hProcess4"/>
    <dgm:cxn modelId="{4247ABF6-0DBD-4098-928F-DBBA5D9985E9}" type="presParOf" srcId="{AB812C07-470E-43FC-B18A-DAF56F3D8CEA}" destId="{9FA97F36-6E86-41C4-B535-1DEA08FC3803}" srcOrd="6" destOrd="0" presId="urn:microsoft.com/office/officeart/2005/8/layout/hProcess4"/>
    <dgm:cxn modelId="{37AC9AEA-CF85-4376-9443-63200BFE9985}" type="presParOf" srcId="{9FA97F36-6E86-41C4-B535-1DEA08FC3803}" destId="{3A2D26AF-2E4B-44F3-B747-DD0613BF1E4F}" srcOrd="0" destOrd="0" presId="urn:microsoft.com/office/officeart/2005/8/layout/hProcess4"/>
    <dgm:cxn modelId="{0BAD9E58-479C-467E-83C0-24CAA13504C3}" type="presParOf" srcId="{9FA97F36-6E86-41C4-B535-1DEA08FC3803}" destId="{9828E6D6-24C4-405C-9747-3A3985283117}" srcOrd="1" destOrd="0" presId="urn:microsoft.com/office/officeart/2005/8/layout/hProcess4"/>
    <dgm:cxn modelId="{AE8C3006-A138-4D55-9D74-C31E1EBECB45}" type="presParOf" srcId="{9FA97F36-6E86-41C4-B535-1DEA08FC3803}" destId="{284E8905-7704-4103-9709-085CBD05EF04}" srcOrd="2" destOrd="0" presId="urn:microsoft.com/office/officeart/2005/8/layout/hProcess4"/>
    <dgm:cxn modelId="{B72D28BD-FC0E-4EC3-B350-877F84A84FF4}" type="presParOf" srcId="{9FA97F36-6E86-41C4-B535-1DEA08FC3803}" destId="{5139A1CF-ADC6-4F35-967B-226D6EABC0DF}" srcOrd="3" destOrd="0" presId="urn:microsoft.com/office/officeart/2005/8/layout/hProcess4"/>
    <dgm:cxn modelId="{1F936042-47B8-4DEC-A06F-24EF878D2596}" type="presParOf" srcId="{9FA97F36-6E86-41C4-B535-1DEA08FC3803}" destId="{27DF35FC-011E-4097-9C14-BA38617AB41D}" srcOrd="4" destOrd="0" presId="urn:microsoft.com/office/officeart/2005/8/layout/hProcess4"/>
    <dgm:cxn modelId="{ECB7B167-126B-40F2-A746-B4AAF10CC24D}" type="presParOf" srcId="{AB812C07-470E-43FC-B18A-DAF56F3D8CEA}" destId="{7FEEDA7E-38AB-4A8E-B374-E1C724575A30}" srcOrd="7" destOrd="0" presId="urn:microsoft.com/office/officeart/2005/8/layout/hProcess4"/>
    <dgm:cxn modelId="{4AB4B6D3-4979-4137-87B5-1CD807F811D2}" type="presParOf" srcId="{AB812C07-470E-43FC-B18A-DAF56F3D8CEA}" destId="{C71DFCE6-5CCE-48A5-B0C9-842B0EDA59E0}" srcOrd="8" destOrd="0" presId="urn:microsoft.com/office/officeart/2005/8/layout/hProcess4"/>
    <dgm:cxn modelId="{3CA314D3-0B09-411F-999E-33FC4A96CC8A}" type="presParOf" srcId="{C71DFCE6-5CCE-48A5-B0C9-842B0EDA59E0}" destId="{A07D3E33-F702-4FBA-9269-A37EB6CB41EE}" srcOrd="0" destOrd="0" presId="urn:microsoft.com/office/officeart/2005/8/layout/hProcess4"/>
    <dgm:cxn modelId="{A838A83B-3264-4B87-8181-586E61869373}" type="presParOf" srcId="{C71DFCE6-5CCE-48A5-B0C9-842B0EDA59E0}" destId="{E7800FA8-290E-411A-AD28-598F70127060}" srcOrd="1" destOrd="0" presId="urn:microsoft.com/office/officeart/2005/8/layout/hProcess4"/>
    <dgm:cxn modelId="{E3D3510C-AF70-41B5-8A60-E9500114E3A8}" type="presParOf" srcId="{C71DFCE6-5CCE-48A5-B0C9-842B0EDA59E0}" destId="{6B885C5F-1031-4D01-ADA5-99A7E19DA430}" srcOrd="2" destOrd="0" presId="urn:microsoft.com/office/officeart/2005/8/layout/hProcess4"/>
    <dgm:cxn modelId="{0A73799B-6E05-425E-9106-8C2D02F5AF04}" type="presParOf" srcId="{C71DFCE6-5CCE-48A5-B0C9-842B0EDA59E0}" destId="{C48E4A98-D810-4494-A3E6-2179F054C812}" srcOrd="3" destOrd="0" presId="urn:microsoft.com/office/officeart/2005/8/layout/hProcess4"/>
    <dgm:cxn modelId="{2A9213D3-67AE-42BD-ADC0-E6BC10A8E467}" type="presParOf" srcId="{C71DFCE6-5CCE-48A5-B0C9-842B0EDA59E0}" destId="{9F6B4640-3B25-4070-9A64-B4230EB4A275}" srcOrd="4" destOrd="0" presId="urn:microsoft.com/office/officeart/2005/8/layout/h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7675FE-E3F9-4621-97B4-529D04AD0C8B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D3D2FD-A301-4A8F-BA34-BC5DC87F0B3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200" b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000" b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000" b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художественная школа</a:t>
          </a:r>
          <a:endParaRPr lang="ru-RU" sz="1000" dirty="0"/>
        </a:p>
      </dgm:t>
    </dgm:pt>
    <dgm:pt modelId="{5EFB2BB1-EF04-4F4B-9048-531CD6D95B29}" type="parTrans" cxnId="{69A81AF2-1F58-4A1B-AB5F-42B1358E3979}">
      <dgm:prSet/>
      <dgm:spPr/>
      <dgm:t>
        <a:bodyPr/>
        <a:lstStyle/>
        <a:p>
          <a:endParaRPr lang="ru-RU"/>
        </a:p>
      </dgm:t>
    </dgm:pt>
    <dgm:pt modelId="{9518F4E9-C6FD-4585-83E8-CC86895935E8}" type="sibTrans" cxnId="{69A81AF2-1F58-4A1B-AB5F-42B1358E3979}">
      <dgm:prSet/>
      <dgm:spPr/>
      <dgm:t>
        <a:bodyPr/>
        <a:lstStyle/>
        <a:p>
          <a:endParaRPr lang="ru-RU"/>
        </a:p>
      </dgm:t>
    </dgm:pt>
    <dgm:pt modelId="{A1749C2A-5F35-410C-8171-C6F8CA82D902}">
      <dgm:prSet custT="1"/>
      <dgm:spPr>
        <a:solidFill>
          <a:srgbClr val="F7EAE9"/>
        </a:solidFill>
        <a:ln>
          <a:noFill/>
        </a:ln>
        <a:scene3d>
          <a:camera prst="orthographicFront"/>
          <a:lightRig rig="flat" dir="t"/>
        </a:scene3d>
      </dgm:spPr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1 175 обучающихся</a:t>
          </a:r>
          <a:endParaRPr lang="ru-RU" sz="1200" dirty="0"/>
        </a:p>
      </dgm:t>
    </dgm:pt>
    <dgm:pt modelId="{9409C6AD-EE78-4D1F-8997-7EDF4DDECA97}" type="parTrans" cxnId="{DE9AE92B-B65C-499C-8D3C-D6B0741CE437}">
      <dgm:prSet/>
      <dgm:spPr/>
      <dgm:t>
        <a:bodyPr/>
        <a:lstStyle/>
        <a:p>
          <a:endParaRPr lang="ru-RU"/>
        </a:p>
      </dgm:t>
    </dgm:pt>
    <dgm:pt modelId="{DD09FE2D-A40D-44D6-8666-B40ED3EAAC2C}" type="sibTrans" cxnId="{DE9AE92B-B65C-499C-8D3C-D6B0741CE437}">
      <dgm:prSet/>
      <dgm:spPr/>
      <dgm:t>
        <a:bodyPr/>
        <a:lstStyle/>
        <a:p>
          <a:endParaRPr lang="ru-RU"/>
        </a:p>
      </dgm:t>
    </dgm:pt>
    <dgm:pt modelId="{6AB92619-78FB-4726-BC08-681DD6D3456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музыкальных школ</a:t>
          </a:r>
          <a:endParaRPr lang="ru-RU" sz="1000" dirty="0"/>
        </a:p>
      </dgm:t>
    </dgm:pt>
    <dgm:pt modelId="{F088347E-D4C6-4F07-AC4D-D67E6918CA6B}" type="sibTrans" cxnId="{28CC2538-13A6-41FC-B280-5A1103ACF480}">
      <dgm:prSet/>
      <dgm:spPr/>
      <dgm:t>
        <a:bodyPr/>
        <a:lstStyle/>
        <a:p>
          <a:endParaRPr lang="ru-RU"/>
        </a:p>
      </dgm:t>
    </dgm:pt>
    <dgm:pt modelId="{7CB5B9D3-2ABB-4E1C-848D-807D44BBFF60}" type="parTrans" cxnId="{28CC2538-13A6-41FC-B280-5A1103ACF480}">
      <dgm:prSet/>
      <dgm:spPr/>
      <dgm:t>
        <a:bodyPr/>
        <a:lstStyle/>
        <a:p>
          <a:endParaRPr lang="ru-RU"/>
        </a:p>
      </dgm:t>
    </dgm:pt>
    <dgm:pt modelId="{8A562CDA-6787-4129-9DF0-7C3B7FF0612B}">
      <dgm:prSet custT="1"/>
      <dgm:spPr>
        <a:solidFill>
          <a:srgbClr val="F7EAE9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247</a:t>
          </a:r>
          <a:r>
            <a:rPr lang="ru-RU" sz="1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200" dirty="0"/>
        </a:p>
      </dgm:t>
    </dgm:pt>
    <dgm:pt modelId="{67571D0E-8EA1-447A-8B6F-FFDE377D3A6B}" type="parTrans" cxnId="{6BD40CC3-3945-48B9-9AF8-A1E562EEB19E}">
      <dgm:prSet/>
      <dgm:spPr/>
      <dgm:t>
        <a:bodyPr/>
        <a:lstStyle/>
        <a:p>
          <a:endParaRPr lang="ru-RU"/>
        </a:p>
      </dgm:t>
    </dgm:pt>
    <dgm:pt modelId="{D6A7FEAD-A845-4FA8-8240-058CD52BCD1D}" type="sibTrans" cxnId="{6BD40CC3-3945-48B9-9AF8-A1E562EEB19E}">
      <dgm:prSet/>
      <dgm:spPr/>
      <dgm:t>
        <a:bodyPr/>
        <a:lstStyle/>
        <a:p>
          <a:endParaRPr lang="ru-RU"/>
        </a:p>
      </dgm:t>
    </dgm:pt>
    <dgm:pt modelId="{7B0024EF-2780-4A18-BC8A-9382C2C0211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образовательных </a:t>
          </a:r>
        </a:p>
        <a:p>
          <a:pPr>
            <a:spcAft>
              <a:spcPts val="0"/>
            </a:spcAft>
          </a:pP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комплексов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75C6FA-6952-4F14-B0AD-C6B28A1870F3}" type="parTrans" cxnId="{BD956706-3317-4EC9-B540-F47E21E5702D}">
      <dgm:prSet/>
      <dgm:spPr/>
      <dgm:t>
        <a:bodyPr/>
        <a:lstStyle/>
        <a:p>
          <a:endParaRPr lang="ru-RU"/>
        </a:p>
      </dgm:t>
    </dgm:pt>
    <dgm:pt modelId="{18396632-8818-4CFC-A87D-BC1DF8AF4186}" type="sibTrans" cxnId="{BD956706-3317-4EC9-B540-F47E21E5702D}">
      <dgm:prSet/>
      <dgm:spPr/>
      <dgm:t>
        <a:bodyPr/>
        <a:lstStyle/>
        <a:p>
          <a:endParaRPr lang="ru-RU"/>
        </a:p>
      </dgm:t>
    </dgm:pt>
    <dgm:pt modelId="{65D8ECC7-826B-4347-9F0B-19E3174C7484}">
      <dgm:prSet custT="1"/>
      <dgm:spPr>
        <a:solidFill>
          <a:srgbClr val="F7EAE9"/>
        </a:solidFill>
        <a:scene3d>
          <a:camera prst="orthographicFront"/>
          <a:lightRig rig="flat" dir="t"/>
        </a:scene3d>
      </dgm:spPr>
      <dgm:t>
        <a:bodyPr/>
        <a:lstStyle/>
        <a:p>
          <a:pPr>
            <a:lnSpc>
              <a:spcPct val="150000"/>
            </a:lnSpc>
          </a:pPr>
          <a:endParaRPr lang="ru-RU" sz="1000" b="1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1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6 959 </a:t>
          </a:r>
          <a:r>
            <a:rPr lang="ru-RU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дошкольники</a:t>
          </a:r>
        </a:p>
        <a:p>
          <a:pPr>
            <a:lnSpc>
              <a:spcPct val="100000"/>
            </a:lnSpc>
          </a:pPr>
          <a:r>
            <a:rPr lang="ru-RU" sz="1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19 685 школьники</a:t>
          </a:r>
        </a:p>
        <a:p>
          <a:pPr>
            <a:lnSpc>
              <a:spcPct val="150000"/>
            </a:lnSpc>
          </a:pPr>
          <a:endParaRPr lang="ru-RU" sz="1000" dirty="0"/>
        </a:p>
      </dgm:t>
    </dgm:pt>
    <dgm:pt modelId="{10EA73BC-C901-49C6-9A1E-324C6DE8ECA6}" type="parTrans" cxnId="{4B890CDD-82B5-4D09-A9A4-096642519BC2}">
      <dgm:prSet/>
      <dgm:spPr/>
      <dgm:t>
        <a:bodyPr/>
        <a:lstStyle/>
        <a:p>
          <a:endParaRPr lang="ru-RU"/>
        </a:p>
      </dgm:t>
    </dgm:pt>
    <dgm:pt modelId="{EC57F960-6BB8-49FD-B25B-BB743CB97E9A}" type="sibTrans" cxnId="{4B890CDD-82B5-4D09-A9A4-096642519BC2}">
      <dgm:prSet/>
      <dgm:spPr/>
      <dgm:t>
        <a:bodyPr/>
        <a:lstStyle/>
        <a:p>
          <a:endParaRPr lang="ru-RU"/>
        </a:p>
      </dgm:t>
    </dgm:pt>
    <dgm:pt modelId="{A18412C2-C84F-404B-8AFF-6FC73D90239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60000"/>
            </a:lnSpc>
          </a:pPr>
          <a:endParaRPr lang="ru-RU" sz="1000" b="1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60000"/>
            </a:lnSpc>
          </a:pPr>
          <a:r>
            <a:rPr lang="ru-RU" sz="1000" b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Центр дополнительного образования «Молодые таланты»</a:t>
          </a:r>
          <a:endParaRPr lang="ru-RU" sz="1000" dirty="0"/>
        </a:p>
      </dgm:t>
    </dgm:pt>
    <dgm:pt modelId="{7C5AC712-9682-4D18-AFAA-E14DF57196D8}" type="parTrans" cxnId="{567FB7CF-8C51-4F26-8835-0151FE15F48E}">
      <dgm:prSet/>
      <dgm:spPr/>
      <dgm:t>
        <a:bodyPr/>
        <a:lstStyle/>
        <a:p>
          <a:endParaRPr lang="ru-RU"/>
        </a:p>
      </dgm:t>
    </dgm:pt>
    <dgm:pt modelId="{4C1F423B-E280-4808-8AA7-9A71C70542BA}" type="sibTrans" cxnId="{567FB7CF-8C51-4F26-8835-0151FE15F48E}">
      <dgm:prSet/>
      <dgm:spPr/>
      <dgm:t>
        <a:bodyPr/>
        <a:lstStyle/>
        <a:p>
          <a:endParaRPr lang="ru-RU"/>
        </a:p>
      </dgm:t>
    </dgm:pt>
    <dgm:pt modelId="{4D911AE8-082C-45B7-90F7-30CD4E4EA179}">
      <dgm:prSet custT="1"/>
      <dgm:spPr>
        <a:solidFill>
          <a:srgbClr val="F7EAE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6 923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человек</a:t>
          </a:r>
          <a:endParaRPr lang="ru-RU" sz="1200" dirty="0"/>
        </a:p>
      </dgm:t>
    </dgm:pt>
    <dgm:pt modelId="{19D08793-FB93-4CAD-8485-256E23B7AA5F}" type="parTrans" cxnId="{A71F8EFE-C510-4816-9733-D788DD37E109}">
      <dgm:prSet/>
      <dgm:spPr/>
      <dgm:t>
        <a:bodyPr/>
        <a:lstStyle/>
        <a:p>
          <a:endParaRPr lang="ru-RU"/>
        </a:p>
      </dgm:t>
    </dgm:pt>
    <dgm:pt modelId="{4BD7D658-0726-4DC6-9130-7BEC4FDD69C4}" type="sibTrans" cxnId="{A71F8EFE-C510-4816-9733-D788DD37E109}">
      <dgm:prSet/>
      <dgm:spPr/>
      <dgm:t>
        <a:bodyPr/>
        <a:lstStyle/>
        <a:p>
          <a:endParaRPr lang="ru-RU"/>
        </a:p>
      </dgm:t>
    </dgm:pt>
    <dgm:pt modelId="{BD893816-9974-4A76-A923-D2C19709AB6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 отдыха «Содружество»</a:t>
          </a:r>
          <a:endParaRPr lang="ru-RU" sz="1000" dirty="0"/>
        </a:p>
      </dgm:t>
    </dgm:pt>
    <dgm:pt modelId="{E6D4D5A3-DE8F-4CC0-8F64-A37F239CF657}" type="parTrans" cxnId="{CD6BDF99-0840-4D2F-A5A6-EFFB93C9EFBB}">
      <dgm:prSet/>
      <dgm:spPr/>
      <dgm:t>
        <a:bodyPr/>
        <a:lstStyle/>
        <a:p>
          <a:endParaRPr lang="ru-RU"/>
        </a:p>
      </dgm:t>
    </dgm:pt>
    <dgm:pt modelId="{B65B1723-2937-478D-97CD-3B840C12D29D}" type="sibTrans" cxnId="{CD6BDF99-0840-4D2F-A5A6-EFFB93C9EFBB}">
      <dgm:prSet/>
      <dgm:spPr/>
      <dgm:t>
        <a:bodyPr/>
        <a:lstStyle/>
        <a:p>
          <a:endParaRPr lang="ru-RU"/>
        </a:p>
      </dgm:t>
    </dgm:pt>
    <dgm:pt modelId="{BB309D6A-7FC7-4587-AE38-D76B776608F0}">
      <dgm:prSet custT="1"/>
      <dgm:spPr>
        <a:solidFill>
          <a:srgbClr val="F7EAE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2 500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человек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67030-F690-40DB-BDC0-539F1D75EA37}" type="parTrans" cxnId="{5851A488-FB80-4BDD-AE8D-8687642DADAB}">
      <dgm:prSet/>
      <dgm:spPr/>
      <dgm:t>
        <a:bodyPr/>
        <a:lstStyle/>
        <a:p>
          <a:endParaRPr lang="ru-RU"/>
        </a:p>
      </dgm:t>
    </dgm:pt>
    <dgm:pt modelId="{3308353B-196D-4341-AE4A-5D19772642A9}" type="sibTrans" cxnId="{5851A488-FB80-4BDD-AE8D-8687642DADAB}">
      <dgm:prSet/>
      <dgm:spPr/>
      <dgm:t>
        <a:bodyPr/>
        <a:lstStyle/>
        <a:p>
          <a:endParaRPr lang="ru-RU"/>
        </a:p>
      </dgm:t>
    </dgm:pt>
    <dgm:pt modelId="{E8EE8275-C94F-4518-8174-8A86CAA27B9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Молодежный Центр «Максимум»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21C04-237B-4D20-81DB-A6976C6DBD63}" type="parTrans" cxnId="{F3AA36C1-9707-4ECC-BD7A-782FF3576167}">
      <dgm:prSet/>
      <dgm:spPr/>
      <dgm:t>
        <a:bodyPr/>
        <a:lstStyle/>
        <a:p>
          <a:endParaRPr lang="ru-RU"/>
        </a:p>
      </dgm:t>
    </dgm:pt>
    <dgm:pt modelId="{3DF38C21-46DC-4872-B6BC-77E5B3547541}" type="sibTrans" cxnId="{F3AA36C1-9707-4ECC-BD7A-782FF3576167}">
      <dgm:prSet/>
      <dgm:spPr/>
      <dgm:t>
        <a:bodyPr/>
        <a:lstStyle/>
        <a:p>
          <a:endParaRPr lang="ru-RU"/>
        </a:p>
      </dgm:t>
    </dgm:pt>
    <dgm:pt modelId="{653BA9C9-97F5-4583-8F2E-E719A0B06A58}">
      <dgm:prSet custT="1"/>
      <dgm:spPr>
        <a:solidFill>
          <a:srgbClr val="F7EAE9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60 мероприятий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CB13A-DE25-4B46-B6D7-7684F203E573}" type="parTrans" cxnId="{CB015367-4F17-41E4-9109-7B42A52EE9F7}">
      <dgm:prSet/>
      <dgm:spPr/>
      <dgm:t>
        <a:bodyPr/>
        <a:lstStyle/>
        <a:p>
          <a:endParaRPr lang="ru-RU"/>
        </a:p>
      </dgm:t>
    </dgm:pt>
    <dgm:pt modelId="{ADC72F65-3151-4D4A-8638-8F9ABFAC36CB}" type="sibTrans" cxnId="{CB015367-4F17-41E4-9109-7B42A52EE9F7}">
      <dgm:prSet/>
      <dgm:spPr/>
      <dgm:t>
        <a:bodyPr/>
        <a:lstStyle/>
        <a:p>
          <a:endParaRPr lang="ru-RU"/>
        </a:p>
      </dgm:t>
    </dgm:pt>
    <dgm:pt modelId="{80E582A1-C609-4B20-B811-7173810B4496}" type="pres">
      <dgm:prSet presAssocID="{C97675FE-E3F9-4621-97B4-529D04AD0C8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9B595-A2B4-4333-BC81-7F9855F583D6}" type="pres">
      <dgm:prSet presAssocID="{6AB92619-78FB-4726-BC08-681DD6D34565}" presName="compNode" presStyleCnt="0"/>
      <dgm:spPr/>
      <dgm:t>
        <a:bodyPr/>
        <a:lstStyle/>
        <a:p>
          <a:endParaRPr lang="ru-RU"/>
        </a:p>
      </dgm:t>
    </dgm:pt>
    <dgm:pt modelId="{8A763145-17F6-4BED-BF4F-EB48D59A74BC}" type="pres">
      <dgm:prSet presAssocID="{6AB92619-78FB-4726-BC08-681DD6D34565}" presName="aNode" presStyleLbl="bgShp" presStyleIdx="0" presStyleCnt="6"/>
      <dgm:spPr/>
      <dgm:t>
        <a:bodyPr/>
        <a:lstStyle/>
        <a:p>
          <a:endParaRPr lang="ru-RU"/>
        </a:p>
      </dgm:t>
    </dgm:pt>
    <dgm:pt modelId="{8E18D46A-4F35-4809-A6EF-DC4A00F006AD}" type="pres">
      <dgm:prSet presAssocID="{6AB92619-78FB-4726-BC08-681DD6D34565}" presName="textNode" presStyleLbl="bgShp" presStyleIdx="0" presStyleCnt="6"/>
      <dgm:spPr/>
      <dgm:t>
        <a:bodyPr/>
        <a:lstStyle/>
        <a:p>
          <a:endParaRPr lang="ru-RU"/>
        </a:p>
      </dgm:t>
    </dgm:pt>
    <dgm:pt modelId="{40C108B0-0089-4E5F-B6A6-FCB8D7723C7A}" type="pres">
      <dgm:prSet presAssocID="{6AB92619-78FB-4726-BC08-681DD6D34565}" presName="compChildNode" presStyleCnt="0"/>
      <dgm:spPr/>
      <dgm:t>
        <a:bodyPr/>
        <a:lstStyle/>
        <a:p>
          <a:endParaRPr lang="ru-RU"/>
        </a:p>
      </dgm:t>
    </dgm:pt>
    <dgm:pt modelId="{383BC3A0-6BE3-47D5-A73B-83EC0B0FAD49}" type="pres">
      <dgm:prSet presAssocID="{6AB92619-78FB-4726-BC08-681DD6D34565}" presName="theInnerList" presStyleCnt="0"/>
      <dgm:spPr/>
      <dgm:t>
        <a:bodyPr/>
        <a:lstStyle/>
        <a:p>
          <a:endParaRPr lang="ru-RU"/>
        </a:p>
      </dgm:t>
    </dgm:pt>
    <dgm:pt modelId="{E5291D11-A9AE-43FE-A89E-4A9A7F4C7D2E}" type="pres">
      <dgm:prSet presAssocID="{A1749C2A-5F35-410C-8171-C6F8CA82D902}" presName="childNode" presStyleLbl="node1" presStyleIdx="0" presStyleCnt="6" custScaleY="96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3EF09-C8CD-4EA2-9946-8FB56B636EED}" type="pres">
      <dgm:prSet presAssocID="{6AB92619-78FB-4726-BC08-681DD6D34565}" presName="aSpace" presStyleCnt="0"/>
      <dgm:spPr/>
      <dgm:t>
        <a:bodyPr/>
        <a:lstStyle/>
        <a:p>
          <a:endParaRPr lang="ru-RU"/>
        </a:p>
      </dgm:t>
    </dgm:pt>
    <dgm:pt modelId="{268B6385-1416-4D70-8CFA-436E1C404228}" type="pres">
      <dgm:prSet presAssocID="{77D3D2FD-A301-4A8F-BA34-BC5DC87F0B37}" presName="compNode" presStyleCnt="0"/>
      <dgm:spPr/>
      <dgm:t>
        <a:bodyPr/>
        <a:lstStyle/>
        <a:p>
          <a:endParaRPr lang="ru-RU"/>
        </a:p>
      </dgm:t>
    </dgm:pt>
    <dgm:pt modelId="{A278A466-C2C7-420A-9F10-F714FBC8BF44}" type="pres">
      <dgm:prSet presAssocID="{77D3D2FD-A301-4A8F-BA34-BC5DC87F0B37}" presName="aNode" presStyleLbl="bgShp" presStyleIdx="1" presStyleCnt="6"/>
      <dgm:spPr/>
      <dgm:t>
        <a:bodyPr/>
        <a:lstStyle/>
        <a:p>
          <a:endParaRPr lang="ru-RU"/>
        </a:p>
      </dgm:t>
    </dgm:pt>
    <dgm:pt modelId="{7CC0345A-8517-4AF6-8C25-46B2AE39B0B9}" type="pres">
      <dgm:prSet presAssocID="{77D3D2FD-A301-4A8F-BA34-BC5DC87F0B37}" presName="textNode" presStyleLbl="bgShp" presStyleIdx="1" presStyleCnt="6"/>
      <dgm:spPr/>
      <dgm:t>
        <a:bodyPr/>
        <a:lstStyle/>
        <a:p>
          <a:endParaRPr lang="ru-RU"/>
        </a:p>
      </dgm:t>
    </dgm:pt>
    <dgm:pt modelId="{C87BAD3A-1314-4364-835D-B62FA5CBD4F8}" type="pres">
      <dgm:prSet presAssocID="{77D3D2FD-A301-4A8F-BA34-BC5DC87F0B37}" presName="compChildNode" presStyleCnt="0"/>
      <dgm:spPr/>
      <dgm:t>
        <a:bodyPr/>
        <a:lstStyle/>
        <a:p>
          <a:endParaRPr lang="ru-RU"/>
        </a:p>
      </dgm:t>
    </dgm:pt>
    <dgm:pt modelId="{81987FD9-A740-4045-B3EC-BCB13F821BB1}" type="pres">
      <dgm:prSet presAssocID="{77D3D2FD-A301-4A8F-BA34-BC5DC87F0B37}" presName="theInnerList" presStyleCnt="0"/>
      <dgm:spPr/>
      <dgm:t>
        <a:bodyPr/>
        <a:lstStyle/>
        <a:p>
          <a:endParaRPr lang="ru-RU"/>
        </a:p>
      </dgm:t>
    </dgm:pt>
    <dgm:pt modelId="{E24E8BD7-21D4-4ECC-802E-69B625182C10}" type="pres">
      <dgm:prSet presAssocID="{8A562CDA-6787-4129-9DF0-7C3B7FF0612B}" presName="childNode" presStyleLbl="node1" presStyleIdx="1" presStyleCnt="6" custScaleY="98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28A04-837B-4E6B-9262-1A5EE0427E16}" type="pres">
      <dgm:prSet presAssocID="{77D3D2FD-A301-4A8F-BA34-BC5DC87F0B37}" presName="aSpace" presStyleCnt="0"/>
      <dgm:spPr/>
      <dgm:t>
        <a:bodyPr/>
        <a:lstStyle/>
        <a:p>
          <a:endParaRPr lang="ru-RU"/>
        </a:p>
      </dgm:t>
    </dgm:pt>
    <dgm:pt modelId="{0651DC33-5FE7-4B1D-BE53-B87588AFDACE}" type="pres">
      <dgm:prSet presAssocID="{7B0024EF-2780-4A18-BC8A-9382C2C02112}" presName="compNode" presStyleCnt="0"/>
      <dgm:spPr/>
      <dgm:t>
        <a:bodyPr/>
        <a:lstStyle/>
        <a:p>
          <a:endParaRPr lang="ru-RU"/>
        </a:p>
      </dgm:t>
    </dgm:pt>
    <dgm:pt modelId="{2CB16340-87DC-464C-B832-ED834B7F3F68}" type="pres">
      <dgm:prSet presAssocID="{7B0024EF-2780-4A18-BC8A-9382C2C02112}" presName="aNode" presStyleLbl="bgShp" presStyleIdx="2" presStyleCnt="6"/>
      <dgm:spPr/>
      <dgm:t>
        <a:bodyPr/>
        <a:lstStyle/>
        <a:p>
          <a:endParaRPr lang="ru-RU"/>
        </a:p>
      </dgm:t>
    </dgm:pt>
    <dgm:pt modelId="{DE5759EF-23FC-4180-91A8-710512F2900C}" type="pres">
      <dgm:prSet presAssocID="{7B0024EF-2780-4A18-BC8A-9382C2C02112}" presName="textNode" presStyleLbl="bgShp" presStyleIdx="2" presStyleCnt="6"/>
      <dgm:spPr/>
      <dgm:t>
        <a:bodyPr/>
        <a:lstStyle/>
        <a:p>
          <a:endParaRPr lang="ru-RU"/>
        </a:p>
      </dgm:t>
    </dgm:pt>
    <dgm:pt modelId="{F6CB58C3-647A-4258-B3AD-C3B5F47C399E}" type="pres">
      <dgm:prSet presAssocID="{7B0024EF-2780-4A18-BC8A-9382C2C02112}" presName="compChildNode" presStyleCnt="0"/>
      <dgm:spPr/>
      <dgm:t>
        <a:bodyPr/>
        <a:lstStyle/>
        <a:p>
          <a:endParaRPr lang="ru-RU"/>
        </a:p>
      </dgm:t>
    </dgm:pt>
    <dgm:pt modelId="{86189133-E6FF-46E1-92CB-62A4958E2F71}" type="pres">
      <dgm:prSet presAssocID="{7B0024EF-2780-4A18-BC8A-9382C2C02112}" presName="theInnerList" presStyleCnt="0"/>
      <dgm:spPr/>
      <dgm:t>
        <a:bodyPr/>
        <a:lstStyle/>
        <a:p>
          <a:endParaRPr lang="ru-RU"/>
        </a:p>
      </dgm:t>
    </dgm:pt>
    <dgm:pt modelId="{13C04BE5-1AC9-4D6F-81A3-11668F263439}" type="pres">
      <dgm:prSet presAssocID="{65D8ECC7-826B-4347-9F0B-19E3174C7484}" presName="childNode" presStyleLbl="node1" presStyleIdx="2" presStyleCnt="6" custScaleY="96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23B86-542C-4C8C-AC2F-64396B74F760}" type="pres">
      <dgm:prSet presAssocID="{7B0024EF-2780-4A18-BC8A-9382C2C02112}" presName="aSpace" presStyleCnt="0"/>
      <dgm:spPr/>
      <dgm:t>
        <a:bodyPr/>
        <a:lstStyle/>
        <a:p>
          <a:endParaRPr lang="ru-RU"/>
        </a:p>
      </dgm:t>
    </dgm:pt>
    <dgm:pt modelId="{4E59CB72-6FC5-453D-BEB0-813887E59D41}" type="pres">
      <dgm:prSet presAssocID="{A18412C2-C84F-404B-8AFF-6FC73D90239C}" presName="compNode" presStyleCnt="0"/>
      <dgm:spPr/>
      <dgm:t>
        <a:bodyPr/>
        <a:lstStyle/>
        <a:p>
          <a:endParaRPr lang="ru-RU"/>
        </a:p>
      </dgm:t>
    </dgm:pt>
    <dgm:pt modelId="{EDC429B8-0C77-48F0-BB79-EB9C9E20C632}" type="pres">
      <dgm:prSet presAssocID="{A18412C2-C84F-404B-8AFF-6FC73D90239C}" presName="aNode" presStyleLbl="bgShp" presStyleIdx="3" presStyleCnt="6"/>
      <dgm:spPr/>
      <dgm:t>
        <a:bodyPr/>
        <a:lstStyle/>
        <a:p>
          <a:endParaRPr lang="ru-RU"/>
        </a:p>
      </dgm:t>
    </dgm:pt>
    <dgm:pt modelId="{5B4BCDBC-283C-43C4-BEAC-065C5F151227}" type="pres">
      <dgm:prSet presAssocID="{A18412C2-C84F-404B-8AFF-6FC73D90239C}" presName="textNode" presStyleLbl="bgShp" presStyleIdx="3" presStyleCnt="6"/>
      <dgm:spPr/>
      <dgm:t>
        <a:bodyPr/>
        <a:lstStyle/>
        <a:p>
          <a:endParaRPr lang="ru-RU"/>
        </a:p>
      </dgm:t>
    </dgm:pt>
    <dgm:pt modelId="{29D129A8-B665-471B-A76F-E1B7CAEAF9F2}" type="pres">
      <dgm:prSet presAssocID="{A18412C2-C84F-404B-8AFF-6FC73D90239C}" presName="compChildNode" presStyleCnt="0"/>
      <dgm:spPr/>
      <dgm:t>
        <a:bodyPr/>
        <a:lstStyle/>
        <a:p>
          <a:endParaRPr lang="ru-RU"/>
        </a:p>
      </dgm:t>
    </dgm:pt>
    <dgm:pt modelId="{1103DF9C-8168-4CB5-BCFB-FE6721C26EBB}" type="pres">
      <dgm:prSet presAssocID="{A18412C2-C84F-404B-8AFF-6FC73D90239C}" presName="theInnerList" presStyleCnt="0"/>
      <dgm:spPr/>
      <dgm:t>
        <a:bodyPr/>
        <a:lstStyle/>
        <a:p>
          <a:endParaRPr lang="ru-RU"/>
        </a:p>
      </dgm:t>
    </dgm:pt>
    <dgm:pt modelId="{FA556048-8017-4A55-A083-8D99D285F6D8}" type="pres">
      <dgm:prSet presAssocID="{4D911AE8-082C-45B7-90F7-30CD4E4EA179}" presName="childNode" presStyleLbl="node1" presStyleIdx="3" presStyleCnt="6" custScaleX="97776" custScaleY="94735" custLinFactNeighborX="0" custLinFactNeighborY="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A6256-0797-4805-ACE3-B34A0931CD9F}" type="pres">
      <dgm:prSet presAssocID="{A18412C2-C84F-404B-8AFF-6FC73D90239C}" presName="aSpace" presStyleCnt="0"/>
      <dgm:spPr/>
      <dgm:t>
        <a:bodyPr/>
        <a:lstStyle/>
        <a:p>
          <a:endParaRPr lang="ru-RU"/>
        </a:p>
      </dgm:t>
    </dgm:pt>
    <dgm:pt modelId="{AA37B815-ABB6-4DB6-A265-CDD02B964A8B}" type="pres">
      <dgm:prSet presAssocID="{BD893816-9974-4A76-A923-D2C19709AB63}" presName="compNode" presStyleCnt="0"/>
      <dgm:spPr/>
      <dgm:t>
        <a:bodyPr/>
        <a:lstStyle/>
        <a:p>
          <a:endParaRPr lang="ru-RU"/>
        </a:p>
      </dgm:t>
    </dgm:pt>
    <dgm:pt modelId="{795BC4F3-85E2-41F7-85F4-3C850D3DB006}" type="pres">
      <dgm:prSet presAssocID="{BD893816-9974-4A76-A923-D2C19709AB63}" presName="aNode" presStyleLbl="bgShp" presStyleIdx="4" presStyleCnt="6"/>
      <dgm:spPr/>
      <dgm:t>
        <a:bodyPr/>
        <a:lstStyle/>
        <a:p>
          <a:endParaRPr lang="ru-RU"/>
        </a:p>
      </dgm:t>
    </dgm:pt>
    <dgm:pt modelId="{D65C859D-58E7-4F5F-AEB5-5AC0F29259AF}" type="pres">
      <dgm:prSet presAssocID="{BD893816-9974-4A76-A923-D2C19709AB63}" presName="textNode" presStyleLbl="bgShp" presStyleIdx="4" presStyleCnt="6"/>
      <dgm:spPr/>
      <dgm:t>
        <a:bodyPr/>
        <a:lstStyle/>
        <a:p>
          <a:endParaRPr lang="ru-RU"/>
        </a:p>
      </dgm:t>
    </dgm:pt>
    <dgm:pt modelId="{DEA599A8-C573-4322-BAA3-8A99CA2CEDCC}" type="pres">
      <dgm:prSet presAssocID="{BD893816-9974-4A76-A923-D2C19709AB63}" presName="compChildNode" presStyleCnt="0"/>
      <dgm:spPr/>
      <dgm:t>
        <a:bodyPr/>
        <a:lstStyle/>
        <a:p>
          <a:endParaRPr lang="ru-RU"/>
        </a:p>
      </dgm:t>
    </dgm:pt>
    <dgm:pt modelId="{F0F5118D-6162-47DC-8004-46D1FBBEC750}" type="pres">
      <dgm:prSet presAssocID="{BD893816-9974-4A76-A923-D2C19709AB63}" presName="theInnerList" presStyleCnt="0"/>
      <dgm:spPr/>
      <dgm:t>
        <a:bodyPr/>
        <a:lstStyle/>
        <a:p>
          <a:endParaRPr lang="ru-RU"/>
        </a:p>
      </dgm:t>
    </dgm:pt>
    <dgm:pt modelId="{0D37A106-8C52-4A7B-9593-1A2A0217FECF}" type="pres">
      <dgm:prSet presAssocID="{BB309D6A-7FC7-4587-AE38-D76B776608F0}" presName="childNode" presStyleLbl="node1" presStyleIdx="4" presStyleCnt="6" custScaleY="100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8F9DE-7F0A-4686-81F1-943DE7B27494}" type="pres">
      <dgm:prSet presAssocID="{BD893816-9974-4A76-A923-D2C19709AB63}" presName="aSpace" presStyleCnt="0"/>
      <dgm:spPr/>
      <dgm:t>
        <a:bodyPr/>
        <a:lstStyle/>
        <a:p>
          <a:endParaRPr lang="ru-RU"/>
        </a:p>
      </dgm:t>
    </dgm:pt>
    <dgm:pt modelId="{9ADDFBAB-862A-467A-AA03-EDE3DC2322AF}" type="pres">
      <dgm:prSet presAssocID="{E8EE8275-C94F-4518-8174-8A86CAA27B98}" presName="compNode" presStyleCnt="0"/>
      <dgm:spPr/>
      <dgm:t>
        <a:bodyPr/>
        <a:lstStyle/>
        <a:p>
          <a:endParaRPr lang="ru-RU"/>
        </a:p>
      </dgm:t>
    </dgm:pt>
    <dgm:pt modelId="{94BE8C0E-E63F-4684-BD95-FB66C1C8C6EC}" type="pres">
      <dgm:prSet presAssocID="{E8EE8275-C94F-4518-8174-8A86CAA27B98}" presName="aNode" presStyleLbl="bgShp" presStyleIdx="5" presStyleCnt="6"/>
      <dgm:spPr/>
      <dgm:t>
        <a:bodyPr/>
        <a:lstStyle/>
        <a:p>
          <a:endParaRPr lang="ru-RU"/>
        </a:p>
      </dgm:t>
    </dgm:pt>
    <dgm:pt modelId="{362C6C15-1FDD-41F7-8946-409CE61992D4}" type="pres">
      <dgm:prSet presAssocID="{E8EE8275-C94F-4518-8174-8A86CAA27B98}" presName="textNode" presStyleLbl="bgShp" presStyleIdx="5" presStyleCnt="6"/>
      <dgm:spPr/>
      <dgm:t>
        <a:bodyPr/>
        <a:lstStyle/>
        <a:p>
          <a:endParaRPr lang="ru-RU"/>
        </a:p>
      </dgm:t>
    </dgm:pt>
    <dgm:pt modelId="{847DB0AB-F9AC-441F-AF90-C733E0AEB954}" type="pres">
      <dgm:prSet presAssocID="{E8EE8275-C94F-4518-8174-8A86CAA27B98}" presName="compChildNode" presStyleCnt="0"/>
      <dgm:spPr/>
      <dgm:t>
        <a:bodyPr/>
        <a:lstStyle/>
        <a:p>
          <a:endParaRPr lang="ru-RU"/>
        </a:p>
      </dgm:t>
    </dgm:pt>
    <dgm:pt modelId="{D0E0F7B7-1202-4BA7-95AC-CB81932E0CD4}" type="pres">
      <dgm:prSet presAssocID="{E8EE8275-C94F-4518-8174-8A86CAA27B98}" presName="theInnerList" presStyleCnt="0"/>
      <dgm:spPr/>
      <dgm:t>
        <a:bodyPr/>
        <a:lstStyle/>
        <a:p>
          <a:endParaRPr lang="ru-RU"/>
        </a:p>
      </dgm:t>
    </dgm:pt>
    <dgm:pt modelId="{BDF59D34-62C7-472F-B243-2CBC808C07F5}" type="pres">
      <dgm:prSet presAssocID="{653BA9C9-97F5-4583-8F2E-E719A0B06A58}" presName="childNode" presStyleLbl="node1" presStyleIdx="5" presStyleCnt="6" custScaleY="100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B401E3-AE58-47FB-BC79-81312C1839B9}" type="presOf" srcId="{A18412C2-C84F-404B-8AFF-6FC73D90239C}" destId="{EDC429B8-0C77-48F0-BB79-EB9C9E20C632}" srcOrd="0" destOrd="0" presId="urn:microsoft.com/office/officeart/2005/8/layout/lProcess2"/>
    <dgm:cxn modelId="{400E1A58-B2C6-4D13-9962-5E7C3BA43E49}" type="presOf" srcId="{C97675FE-E3F9-4621-97B4-529D04AD0C8B}" destId="{80E582A1-C609-4B20-B811-7173810B4496}" srcOrd="0" destOrd="0" presId="urn:microsoft.com/office/officeart/2005/8/layout/lProcess2"/>
    <dgm:cxn modelId="{4B890CDD-82B5-4D09-A9A4-096642519BC2}" srcId="{7B0024EF-2780-4A18-BC8A-9382C2C02112}" destId="{65D8ECC7-826B-4347-9F0B-19E3174C7484}" srcOrd="0" destOrd="0" parTransId="{10EA73BC-C901-49C6-9A1E-324C6DE8ECA6}" sibTransId="{EC57F960-6BB8-49FD-B25B-BB743CB97E9A}"/>
    <dgm:cxn modelId="{2DCD4E9B-C5E2-44B6-8437-8C2EC25FF056}" type="presOf" srcId="{8A562CDA-6787-4129-9DF0-7C3B7FF0612B}" destId="{E24E8BD7-21D4-4ECC-802E-69B625182C10}" srcOrd="0" destOrd="0" presId="urn:microsoft.com/office/officeart/2005/8/layout/lProcess2"/>
    <dgm:cxn modelId="{5851A488-FB80-4BDD-AE8D-8687642DADAB}" srcId="{BD893816-9974-4A76-A923-D2C19709AB63}" destId="{BB309D6A-7FC7-4587-AE38-D76B776608F0}" srcOrd="0" destOrd="0" parTransId="{A8067030-F690-40DB-BDC0-539F1D75EA37}" sibTransId="{3308353B-196D-4341-AE4A-5D19772642A9}"/>
    <dgm:cxn modelId="{E468952C-9BD6-4913-A26E-015CE3D79F3B}" type="presOf" srcId="{77D3D2FD-A301-4A8F-BA34-BC5DC87F0B37}" destId="{A278A466-C2C7-420A-9F10-F714FBC8BF44}" srcOrd="0" destOrd="0" presId="urn:microsoft.com/office/officeart/2005/8/layout/lProcess2"/>
    <dgm:cxn modelId="{FB4D3693-A005-4D9F-B141-BD7932E3EC1C}" type="presOf" srcId="{A1749C2A-5F35-410C-8171-C6F8CA82D902}" destId="{E5291D11-A9AE-43FE-A89E-4A9A7F4C7D2E}" srcOrd="0" destOrd="0" presId="urn:microsoft.com/office/officeart/2005/8/layout/lProcess2"/>
    <dgm:cxn modelId="{CD6BDF99-0840-4D2F-A5A6-EFFB93C9EFBB}" srcId="{C97675FE-E3F9-4621-97B4-529D04AD0C8B}" destId="{BD893816-9974-4A76-A923-D2C19709AB63}" srcOrd="4" destOrd="0" parTransId="{E6D4D5A3-DE8F-4CC0-8F64-A37F239CF657}" sibTransId="{B65B1723-2937-478D-97CD-3B840C12D29D}"/>
    <dgm:cxn modelId="{B1A9D47B-5F7B-41F1-9490-CC1719E7B4F3}" type="presOf" srcId="{7B0024EF-2780-4A18-BC8A-9382C2C02112}" destId="{2CB16340-87DC-464C-B832-ED834B7F3F68}" srcOrd="0" destOrd="0" presId="urn:microsoft.com/office/officeart/2005/8/layout/lProcess2"/>
    <dgm:cxn modelId="{69A81AF2-1F58-4A1B-AB5F-42B1358E3979}" srcId="{C97675FE-E3F9-4621-97B4-529D04AD0C8B}" destId="{77D3D2FD-A301-4A8F-BA34-BC5DC87F0B37}" srcOrd="1" destOrd="0" parTransId="{5EFB2BB1-EF04-4F4B-9048-531CD6D95B29}" sibTransId="{9518F4E9-C6FD-4585-83E8-CC86895935E8}"/>
    <dgm:cxn modelId="{D524577B-68D8-455E-B776-CA5C2C8D320C}" type="presOf" srcId="{6AB92619-78FB-4726-BC08-681DD6D34565}" destId="{8A763145-17F6-4BED-BF4F-EB48D59A74BC}" srcOrd="0" destOrd="0" presId="urn:microsoft.com/office/officeart/2005/8/layout/lProcess2"/>
    <dgm:cxn modelId="{DA62CA59-C552-4944-8508-C4D111B7BF20}" type="presOf" srcId="{65D8ECC7-826B-4347-9F0B-19E3174C7484}" destId="{13C04BE5-1AC9-4D6F-81A3-11668F263439}" srcOrd="0" destOrd="0" presId="urn:microsoft.com/office/officeart/2005/8/layout/lProcess2"/>
    <dgm:cxn modelId="{E2EC45B4-C852-480A-B192-A1AEECD53015}" type="presOf" srcId="{6AB92619-78FB-4726-BC08-681DD6D34565}" destId="{8E18D46A-4F35-4809-A6EF-DC4A00F006AD}" srcOrd="1" destOrd="0" presId="urn:microsoft.com/office/officeart/2005/8/layout/lProcess2"/>
    <dgm:cxn modelId="{622EEEFA-5EAE-42C6-96A7-AD174AC7244C}" type="presOf" srcId="{7B0024EF-2780-4A18-BC8A-9382C2C02112}" destId="{DE5759EF-23FC-4180-91A8-710512F2900C}" srcOrd="1" destOrd="0" presId="urn:microsoft.com/office/officeart/2005/8/layout/lProcess2"/>
    <dgm:cxn modelId="{9E83E7E9-39BE-44BA-B535-27EC201292AC}" type="presOf" srcId="{E8EE8275-C94F-4518-8174-8A86CAA27B98}" destId="{94BE8C0E-E63F-4684-BD95-FB66C1C8C6EC}" srcOrd="0" destOrd="0" presId="urn:microsoft.com/office/officeart/2005/8/layout/lProcess2"/>
    <dgm:cxn modelId="{CB015367-4F17-41E4-9109-7B42A52EE9F7}" srcId="{E8EE8275-C94F-4518-8174-8A86CAA27B98}" destId="{653BA9C9-97F5-4583-8F2E-E719A0B06A58}" srcOrd="0" destOrd="0" parTransId="{E4ECB13A-DE25-4B46-B6D7-7684F203E573}" sibTransId="{ADC72F65-3151-4D4A-8638-8F9ABFAC36CB}"/>
    <dgm:cxn modelId="{F3AA36C1-9707-4ECC-BD7A-782FF3576167}" srcId="{C97675FE-E3F9-4621-97B4-529D04AD0C8B}" destId="{E8EE8275-C94F-4518-8174-8A86CAA27B98}" srcOrd="5" destOrd="0" parTransId="{71F21C04-237B-4D20-81DB-A6976C6DBD63}" sibTransId="{3DF38C21-46DC-4872-B6BC-77E5B3547541}"/>
    <dgm:cxn modelId="{6BD40CC3-3945-48B9-9AF8-A1E562EEB19E}" srcId="{77D3D2FD-A301-4A8F-BA34-BC5DC87F0B37}" destId="{8A562CDA-6787-4129-9DF0-7C3B7FF0612B}" srcOrd="0" destOrd="0" parTransId="{67571D0E-8EA1-447A-8B6F-FFDE377D3A6B}" sibTransId="{D6A7FEAD-A845-4FA8-8240-058CD52BCD1D}"/>
    <dgm:cxn modelId="{BD956706-3317-4EC9-B540-F47E21E5702D}" srcId="{C97675FE-E3F9-4621-97B4-529D04AD0C8B}" destId="{7B0024EF-2780-4A18-BC8A-9382C2C02112}" srcOrd="2" destOrd="0" parTransId="{E475C6FA-6952-4F14-B0AD-C6B28A1870F3}" sibTransId="{18396632-8818-4CFC-A87D-BC1DF8AF4186}"/>
    <dgm:cxn modelId="{28CC2538-13A6-41FC-B280-5A1103ACF480}" srcId="{C97675FE-E3F9-4621-97B4-529D04AD0C8B}" destId="{6AB92619-78FB-4726-BC08-681DD6D34565}" srcOrd="0" destOrd="0" parTransId="{7CB5B9D3-2ABB-4E1C-848D-807D44BBFF60}" sibTransId="{F088347E-D4C6-4F07-AC4D-D67E6918CA6B}"/>
    <dgm:cxn modelId="{95F0AADF-D777-4194-8F20-093A69F4E000}" type="presOf" srcId="{653BA9C9-97F5-4583-8F2E-E719A0B06A58}" destId="{BDF59D34-62C7-472F-B243-2CBC808C07F5}" srcOrd="0" destOrd="0" presId="urn:microsoft.com/office/officeart/2005/8/layout/lProcess2"/>
    <dgm:cxn modelId="{70659007-D6D1-4D45-9BAA-E9678088B8D1}" type="presOf" srcId="{E8EE8275-C94F-4518-8174-8A86CAA27B98}" destId="{362C6C15-1FDD-41F7-8946-409CE61992D4}" srcOrd="1" destOrd="0" presId="urn:microsoft.com/office/officeart/2005/8/layout/lProcess2"/>
    <dgm:cxn modelId="{D96FBE6E-0700-4F84-8183-87DD0DD726C9}" type="presOf" srcId="{77D3D2FD-A301-4A8F-BA34-BC5DC87F0B37}" destId="{7CC0345A-8517-4AF6-8C25-46B2AE39B0B9}" srcOrd="1" destOrd="0" presId="urn:microsoft.com/office/officeart/2005/8/layout/lProcess2"/>
    <dgm:cxn modelId="{A71F8EFE-C510-4816-9733-D788DD37E109}" srcId="{A18412C2-C84F-404B-8AFF-6FC73D90239C}" destId="{4D911AE8-082C-45B7-90F7-30CD4E4EA179}" srcOrd="0" destOrd="0" parTransId="{19D08793-FB93-4CAD-8485-256E23B7AA5F}" sibTransId="{4BD7D658-0726-4DC6-9130-7BEC4FDD69C4}"/>
    <dgm:cxn modelId="{567FB7CF-8C51-4F26-8835-0151FE15F48E}" srcId="{C97675FE-E3F9-4621-97B4-529D04AD0C8B}" destId="{A18412C2-C84F-404B-8AFF-6FC73D90239C}" srcOrd="3" destOrd="0" parTransId="{7C5AC712-9682-4D18-AFAA-E14DF57196D8}" sibTransId="{4C1F423B-E280-4808-8AA7-9A71C70542BA}"/>
    <dgm:cxn modelId="{E3FD789D-51A3-42D0-84FE-F4E73C49A98C}" type="presOf" srcId="{BD893816-9974-4A76-A923-D2C19709AB63}" destId="{D65C859D-58E7-4F5F-AEB5-5AC0F29259AF}" srcOrd="1" destOrd="0" presId="urn:microsoft.com/office/officeart/2005/8/layout/lProcess2"/>
    <dgm:cxn modelId="{1E8550A8-EA56-4C25-AEAC-203F7B2EC643}" type="presOf" srcId="{BD893816-9974-4A76-A923-D2C19709AB63}" destId="{795BC4F3-85E2-41F7-85F4-3C850D3DB006}" srcOrd="0" destOrd="0" presId="urn:microsoft.com/office/officeart/2005/8/layout/lProcess2"/>
    <dgm:cxn modelId="{16CC566F-EC2F-40E4-B378-3F89FB512197}" type="presOf" srcId="{A18412C2-C84F-404B-8AFF-6FC73D90239C}" destId="{5B4BCDBC-283C-43C4-BEAC-065C5F151227}" srcOrd="1" destOrd="0" presId="urn:microsoft.com/office/officeart/2005/8/layout/lProcess2"/>
    <dgm:cxn modelId="{AFC513C3-D7FE-4C23-BC3A-0401EF06B5D6}" type="presOf" srcId="{BB309D6A-7FC7-4587-AE38-D76B776608F0}" destId="{0D37A106-8C52-4A7B-9593-1A2A0217FECF}" srcOrd="0" destOrd="0" presId="urn:microsoft.com/office/officeart/2005/8/layout/lProcess2"/>
    <dgm:cxn modelId="{BF03099C-256C-4E49-829A-5D71040A83DD}" type="presOf" srcId="{4D911AE8-082C-45B7-90F7-30CD4E4EA179}" destId="{FA556048-8017-4A55-A083-8D99D285F6D8}" srcOrd="0" destOrd="0" presId="urn:microsoft.com/office/officeart/2005/8/layout/lProcess2"/>
    <dgm:cxn modelId="{DE9AE92B-B65C-499C-8D3C-D6B0741CE437}" srcId="{6AB92619-78FB-4726-BC08-681DD6D34565}" destId="{A1749C2A-5F35-410C-8171-C6F8CA82D902}" srcOrd="0" destOrd="0" parTransId="{9409C6AD-EE78-4D1F-8997-7EDF4DDECA97}" sibTransId="{DD09FE2D-A40D-44D6-8666-B40ED3EAAC2C}"/>
    <dgm:cxn modelId="{D9C22329-71F5-47C3-A867-1D2F794253FD}" type="presParOf" srcId="{80E582A1-C609-4B20-B811-7173810B4496}" destId="{2A99B595-A2B4-4333-BC81-7F9855F583D6}" srcOrd="0" destOrd="0" presId="urn:microsoft.com/office/officeart/2005/8/layout/lProcess2"/>
    <dgm:cxn modelId="{26FFB92D-8A46-416C-A561-742CD5C6FA82}" type="presParOf" srcId="{2A99B595-A2B4-4333-BC81-7F9855F583D6}" destId="{8A763145-17F6-4BED-BF4F-EB48D59A74BC}" srcOrd="0" destOrd="0" presId="urn:microsoft.com/office/officeart/2005/8/layout/lProcess2"/>
    <dgm:cxn modelId="{D915E7BF-1933-4C56-8697-AA83C8DECE5B}" type="presParOf" srcId="{2A99B595-A2B4-4333-BC81-7F9855F583D6}" destId="{8E18D46A-4F35-4809-A6EF-DC4A00F006AD}" srcOrd="1" destOrd="0" presId="urn:microsoft.com/office/officeart/2005/8/layout/lProcess2"/>
    <dgm:cxn modelId="{A6E659B8-8467-43F9-8BB3-E790F78DE88D}" type="presParOf" srcId="{2A99B595-A2B4-4333-BC81-7F9855F583D6}" destId="{40C108B0-0089-4E5F-B6A6-FCB8D7723C7A}" srcOrd="2" destOrd="0" presId="urn:microsoft.com/office/officeart/2005/8/layout/lProcess2"/>
    <dgm:cxn modelId="{6562B1FC-41F4-4875-888E-05C936D20AF8}" type="presParOf" srcId="{40C108B0-0089-4E5F-B6A6-FCB8D7723C7A}" destId="{383BC3A0-6BE3-47D5-A73B-83EC0B0FAD49}" srcOrd="0" destOrd="0" presId="urn:microsoft.com/office/officeart/2005/8/layout/lProcess2"/>
    <dgm:cxn modelId="{84F86D2D-BADA-4643-9306-6B08AF8B396C}" type="presParOf" srcId="{383BC3A0-6BE3-47D5-A73B-83EC0B0FAD49}" destId="{E5291D11-A9AE-43FE-A89E-4A9A7F4C7D2E}" srcOrd="0" destOrd="0" presId="urn:microsoft.com/office/officeart/2005/8/layout/lProcess2"/>
    <dgm:cxn modelId="{C65EE63C-6581-4B9D-9178-D81C39CA106B}" type="presParOf" srcId="{80E582A1-C609-4B20-B811-7173810B4496}" destId="{9523EF09-C8CD-4EA2-9946-8FB56B636EED}" srcOrd="1" destOrd="0" presId="urn:microsoft.com/office/officeart/2005/8/layout/lProcess2"/>
    <dgm:cxn modelId="{6796EDB9-D147-4FA4-8D2E-C83C8A2FB309}" type="presParOf" srcId="{80E582A1-C609-4B20-B811-7173810B4496}" destId="{268B6385-1416-4D70-8CFA-436E1C404228}" srcOrd="2" destOrd="0" presId="urn:microsoft.com/office/officeart/2005/8/layout/lProcess2"/>
    <dgm:cxn modelId="{46A5A3B0-C9F1-4BDD-98E5-50D2B6661A50}" type="presParOf" srcId="{268B6385-1416-4D70-8CFA-436E1C404228}" destId="{A278A466-C2C7-420A-9F10-F714FBC8BF44}" srcOrd="0" destOrd="0" presId="urn:microsoft.com/office/officeart/2005/8/layout/lProcess2"/>
    <dgm:cxn modelId="{2BD84B3E-B530-4C86-B579-66671BDBE49A}" type="presParOf" srcId="{268B6385-1416-4D70-8CFA-436E1C404228}" destId="{7CC0345A-8517-4AF6-8C25-46B2AE39B0B9}" srcOrd="1" destOrd="0" presId="urn:microsoft.com/office/officeart/2005/8/layout/lProcess2"/>
    <dgm:cxn modelId="{D72D582B-B7E7-4018-AFC3-73040A504F65}" type="presParOf" srcId="{268B6385-1416-4D70-8CFA-436E1C404228}" destId="{C87BAD3A-1314-4364-835D-B62FA5CBD4F8}" srcOrd="2" destOrd="0" presId="urn:microsoft.com/office/officeart/2005/8/layout/lProcess2"/>
    <dgm:cxn modelId="{A018445D-DCA7-4DB2-8F2F-DBCAB1147B40}" type="presParOf" srcId="{C87BAD3A-1314-4364-835D-B62FA5CBD4F8}" destId="{81987FD9-A740-4045-B3EC-BCB13F821BB1}" srcOrd="0" destOrd="0" presId="urn:microsoft.com/office/officeart/2005/8/layout/lProcess2"/>
    <dgm:cxn modelId="{0ABB5ABF-0D96-46A9-B24C-0CC7EAED8A57}" type="presParOf" srcId="{81987FD9-A740-4045-B3EC-BCB13F821BB1}" destId="{E24E8BD7-21D4-4ECC-802E-69B625182C10}" srcOrd="0" destOrd="0" presId="urn:microsoft.com/office/officeart/2005/8/layout/lProcess2"/>
    <dgm:cxn modelId="{988D3BD5-BC11-466B-8264-14670C072158}" type="presParOf" srcId="{80E582A1-C609-4B20-B811-7173810B4496}" destId="{8CC28A04-837B-4E6B-9262-1A5EE0427E16}" srcOrd="3" destOrd="0" presId="urn:microsoft.com/office/officeart/2005/8/layout/lProcess2"/>
    <dgm:cxn modelId="{46317368-63E3-45E0-9642-CC9243ACB62D}" type="presParOf" srcId="{80E582A1-C609-4B20-B811-7173810B4496}" destId="{0651DC33-5FE7-4B1D-BE53-B87588AFDACE}" srcOrd="4" destOrd="0" presId="urn:microsoft.com/office/officeart/2005/8/layout/lProcess2"/>
    <dgm:cxn modelId="{AC20A1A3-3E37-45B6-94D6-BD94EF5FDE2C}" type="presParOf" srcId="{0651DC33-5FE7-4B1D-BE53-B87588AFDACE}" destId="{2CB16340-87DC-464C-B832-ED834B7F3F68}" srcOrd="0" destOrd="0" presId="urn:microsoft.com/office/officeart/2005/8/layout/lProcess2"/>
    <dgm:cxn modelId="{90706C84-1A6B-4AED-969B-F0E673112207}" type="presParOf" srcId="{0651DC33-5FE7-4B1D-BE53-B87588AFDACE}" destId="{DE5759EF-23FC-4180-91A8-710512F2900C}" srcOrd="1" destOrd="0" presId="urn:microsoft.com/office/officeart/2005/8/layout/lProcess2"/>
    <dgm:cxn modelId="{2A57335A-465A-43B7-A25B-383E6EA45DBD}" type="presParOf" srcId="{0651DC33-5FE7-4B1D-BE53-B87588AFDACE}" destId="{F6CB58C3-647A-4258-B3AD-C3B5F47C399E}" srcOrd="2" destOrd="0" presId="urn:microsoft.com/office/officeart/2005/8/layout/lProcess2"/>
    <dgm:cxn modelId="{F0255553-844E-41DF-BBF2-6F8FF322BECB}" type="presParOf" srcId="{F6CB58C3-647A-4258-B3AD-C3B5F47C399E}" destId="{86189133-E6FF-46E1-92CB-62A4958E2F71}" srcOrd="0" destOrd="0" presId="urn:microsoft.com/office/officeart/2005/8/layout/lProcess2"/>
    <dgm:cxn modelId="{47B3898B-D35B-42FB-8BD3-2EEA4FB02006}" type="presParOf" srcId="{86189133-E6FF-46E1-92CB-62A4958E2F71}" destId="{13C04BE5-1AC9-4D6F-81A3-11668F263439}" srcOrd="0" destOrd="0" presId="urn:microsoft.com/office/officeart/2005/8/layout/lProcess2"/>
    <dgm:cxn modelId="{7B64E8B4-A833-4913-99FB-3F6DF5EC3DBC}" type="presParOf" srcId="{80E582A1-C609-4B20-B811-7173810B4496}" destId="{D4023B86-542C-4C8C-AC2F-64396B74F760}" srcOrd="5" destOrd="0" presId="urn:microsoft.com/office/officeart/2005/8/layout/lProcess2"/>
    <dgm:cxn modelId="{A59D76B5-1464-4988-B373-9D8DEE0A87C4}" type="presParOf" srcId="{80E582A1-C609-4B20-B811-7173810B4496}" destId="{4E59CB72-6FC5-453D-BEB0-813887E59D41}" srcOrd="6" destOrd="0" presId="urn:microsoft.com/office/officeart/2005/8/layout/lProcess2"/>
    <dgm:cxn modelId="{E3CC4885-DDFE-48E9-A851-1016499A9B56}" type="presParOf" srcId="{4E59CB72-6FC5-453D-BEB0-813887E59D41}" destId="{EDC429B8-0C77-48F0-BB79-EB9C9E20C632}" srcOrd="0" destOrd="0" presId="urn:microsoft.com/office/officeart/2005/8/layout/lProcess2"/>
    <dgm:cxn modelId="{69EE1F66-F7C6-4832-AD3A-B00EF81488BA}" type="presParOf" srcId="{4E59CB72-6FC5-453D-BEB0-813887E59D41}" destId="{5B4BCDBC-283C-43C4-BEAC-065C5F151227}" srcOrd="1" destOrd="0" presId="urn:microsoft.com/office/officeart/2005/8/layout/lProcess2"/>
    <dgm:cxn modelId="{ECBFBD7F-6EB0-4E56-AE99-82968082FDAC}" type="presParOf" srcId="{4E59CB72-6FC5-453D-BEB0-813887E59D41}" destId="{29D129A8-B665-471B-A76F-E1B7CAEAF9F2}" srcOrd="2" destOrd="0" presId="urn:microsoft.com/office/officeart/2005/8/layout/lProcess2"/>
    <dgm:cxn modelId="{C50506E5-746F-41F2-96E6-6A6E009A3373}" type="presParOf" srcId="{29D129A8-B665-471B-A76F-E1B7CAEAF9F2}" destId="{1103DF9C-8168-4CB5-BCFB-FE6721C26EBB}" srcOrd="0" destOrd="0" presId="urn:microsoft.com/office/officeart/2005/8/layout/lProcess2"/>
    <dgm:cxn modelId="{BC247B8E-B1A7-4CF9-B372-9450F93CCDE1}" type="presParOf" srcId="{1103DF9C-8168-4CB5-BCFB-FE6721C26EBB}" destId="{FA556048-8017-4A55-A083-8D99D285F6D8}" srcOrd="0" destOrd="0" presId="urn:microsoft.com/office/officeart/2005/8/layout/lProcess2"/>
    <dgm:cxn modelId="{E4AF9740-CDEA-4700-922C-71134AA80867}" type="presParOf" srcId="{80E582A1-C609-4B20-B811-7173810B4496}" destId="{185A6256-0797-4805-ACE3-B34A0931CD9F}" srcOrd="7" destOrd="0" presId="urn:microsoft.com/office/officeart/2005/8/layout/lProcess2"/>
    <dgm:cxn modelId="{4B6286A1-55E3-49E1-889B-D2BD64388C67}" type="presParOf" srcId="{80E582A1-C609-4B20-B811-7173810B4496}" destId="{AA37B815-ABB6-4DB6-A265-CDD02B964A8B}" srcOrd="8" destOrd="0" presId="urn:microsoft.com/office/officeart/2005/8/layout/lProcess2"/>
    <dgm:cxn modelId="{97C7D11A-9F34-4090-8FBD-8EBA20B5AC88}" type="presParOf" srcId="{AA37B815-ABB6-4DB6-A265-CDD02B964A8B}" destId="{795BC4F3-85E2-41F7-85F4-3C850D3DB006}" srcOrd="0" destOrd="0" presId="urn:microsoft.com/office/officeart/2005/8/layout/lProcess2"/>
    <dgm:cxn modelId="{673DFC57-F5FD-4CA3-8636-D2DDAAC2466B}" type="presParOf" srcId="{AA37B815-ABB6-4DB6-A265-CDD02B964A8B}" destId="{D65C859D-58E7-4F5F-AEB5-5AC0F29259AF}" srcOrd="1" destOrd="0" presId="urn:microsoft.com/office/officeart/2005/8/layout/lProcess2"/>
    <dgm:cxn modelId="{C2AD746B-72CA-4ED7-887A-2F52DBFEB92A}" type="presParOf" srcId="{AA37B815-ABB6-4DB6-A265-CDD02B964A8B}" destId="{DEA599A8-C573-4322-BAA3-8A99CA2CEDCC}" srcOrd="2" destOrd="0" presId="urn:microsoft.com/office/officeart/2005/8/layout/lProcess2"/>
    <dgm:cxn modelId="{7729DE3E-482B-4403-9401-CE17232AE8D5}" type="presParOf" srcId="{DEA599A8-C573-4322-BAA3-8A99CA2CEDCC}" destId="{F0F5118D-6162-47DC-8004-46D1FBBEC750}" srcOrd="0" destOrd="0" presId="urn:microsoft.com/office/officeart/2005/8/layout/lProcess2"/>
    <dgm:cxn modelId="{5E583A30-D73D-42AE-AF8B-33457F04D0EA}" type="presParOf" srcId="{F0F5118D-6162-47DC-8004-46D1FBBEC750}" destId="{0D37A106-8C52-4A7B-9593-1A2A0217FECF}" srcOrd="0" destOrd="0" presId="urn:microsoft.com/office/officeart/2005/8/layout/lProcess2"/>
    <dgm:cxn modelId="{CC117582-3CDC-4608-9290-D4E3C3AF6FDF}" type="presParOf" srcId="{80E582A1-C609-4B20-B811-7173810B4496}" destId="{8B18F9DE-7F0A-4686-81F1-943DE7B27494}" srcOrd="9" destOrd="0" presId="urn:microsoft.com/office/officeart/2005/8/layout/lProcess2"/>
    <dgm:cxn modelId="{BEBC2776-66ED-4E89-955B-CC8C6C377E1C}" type="presParOf" srcId="{80E582A1-C609-4B20-B811-7173810B4496}" destId="{9ADDFBAB-862A-467A-AA03-EDE3DC2322AF}" srcOrd="10" destOrd="0" presId="urn:microsoft.com/office/officeart/2005/8/layout/lProcess2"/>
    <dgm:cxn modelId="{7BD4ACAD-7AF4-4B75-B218-C5334E6F981C}" type="presParOf" srcId="{9ADDFBAB-862A-467A-AA03-EDE3DC2322AF}" destId="{94BE8C0E-E63F-4684-BD95-FB66C1C8C6EC}" srcOrd="0" destOrd="0" presId="urn:microsoft.com/office/officeart/2005/8/layout/lProcess2"/>
    <dgm:cxn modelId="{8FD9F85C-3110-4B8A-90CC-E265FBC726BA}" type="presParOf" srcId="{9ADDFBAB-862A-467A-AA03-EDE3DC2322AF}" destId="{362C6C15-1FDD-41F7-8946-409CE61992D4}" srcOrd="1" destOrd="0" presId="urn:microsoft.com/office/officeart/2005/8/layout/lProcess2"/>
    <dgm:cxn modelId="{CE6CA234-C970-48F0-A5BE-40B4555A05D9}" type="presParOf" srcId="{9ADDFBAB-862A-467A-AA03-EDE3DC2322AF}" destId="{847DB0AB-F9AC-441F-AF90-C733E0AEB954}" srcOrd="2" destOrd="0" presId="urn:microsoft.com/office/officeart/2005/8/layout/lProcess2"/>
    <dgm:cxn modelId="{BDB4B1D5-6EFD-437F-BC24-81FCB72E90B4}" type="presParOf" srcId="{847DB0AB-F9AC-441F-AF90-C733E0AEB954}" destId="{D0E0F7B7-1202-4BA7-95AC-CB81932E0CD4}" srcOrd="0" destOrd="0" presId="urn:microsoft.com/office/officeart/2005/8/layout/lProcess2"/>
    <dgm:cxn modelId="{7AA9C2F5-EFB0-44E6-9206-B6D90AB49724}" type="presParOf" srcId="{D0E0F7B7-1202-4BA7-95AC-CB81932E0CD4}" destId="{BDF59D34-62C7-472F-B243-2CBC808C07F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FA7033-2D42-4B90-9CDA-5A8C88693497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9E1A52C-218E-4AE3-A9D1-54E9E6F66AA2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13</a:t>
          </a:r>
          <a:r>
            <a:rPr lang="ru-RU" sz="1200" b="1" smtClean="0">
              <a:latin typeface="Times New Roman" pitchFamily="18" charset="0"/>
              <a:cs typeface="Times New Roman" pitchFamily="18" charset="0"/>
            </a:rPr>
            <a:t> спортивных школ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027E3819-64E5-4D2C-9F38-0EA20D0A09BB}" type="parTrans" cxnId="{6123ED29-8A4F-41BB-A5CE-B431E4CCDC49}">
      <dgm:prSet/>
      <dgm:spPr/>
      <dgm:t>
        <a:bodyPr/>
        <a:lstStyle/>
        <a:p>
          <a:endParaRPr lang="ru-RU"/>
        </a:p>
      </dgm:t>
    </dgm:pt>
    <dgm:pt modelId="{07BDD1BE-39E0-4BF4-8066-1F497B418906}" type="sibTrans" cxnId="{6123ED29-8A4F-41BB-A5CE-B431E4CCDC49}">
      <dgm:prSet/>
      <dgm:spPr/>
      <dgm:t>
        <a:bodyPr/>
        <a:lstStyle/>
        <a:p>
          <a:endParaRPr lang="ru-RU"/>
        </a:p>
      </dgm:t>
    </dgm:pt>
    <dgm:pt modelId="{67E86EF7-20FB-4FDF-8702-618EAD49F7B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6 350</a:t>
          </a:r>
          <a:r>
            <a:rPr lang="ru-RU" sz="1200" b="1" smtClean="0">
              <a:latin typeface="Times New Roman" pitchFamily="18" charset="0"/>
              <a:cs typeface="Times New Roman" pitchFamily="18" charset="0"/>
            </a:rPr>
            <a:t> учащихся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6679E1B-9D3D-457A-A76D-206ED36CCAA4}" type="parTrans" cxnId="{4A3FE09B-5142-4D4D-A25A-AA7159AB3B28}">
      <dgm:prSet/>
      <dgm:spPr/>
      <dgm:t>
        <a:bodyPr/>
        <a:lstStyle/>
        <a:p>
          <a:endParaRPr lang="ru-RU"/>
        </a:p>
      </dgm:t>
    </dgm:pt>
    <dgm:pt modelId="{58CC291D-A312-4413-AED5-E4E94F63FC67}" type="sibTrans" cxnId="{4A3FE09B-5142-4D4D-A25A-AA7159AB3B28}">
      <dgm:prSet/>
      <dgm:spPr/>
      <dgm:t>
        <a:bodyPr/>
        <a:lstStyle/>
        <a:p>
          <a:endParaRPr lang="ru-RU"/>
        </a:p>
      </dgm:t>
    </dgm:pt>
    <dgm:pt modelId="{276E0FDF-A18A-4BC4-B38D-FA5F95E6356A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Планируется мероприятий различного уровня –</a:t>
          </a:r>
          <a:r>
            <a:rPr lang="en-US" sz="1200" b="1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b="1" smtClean="0">
              <a:latin typeface="Times New Roman" pitchFamily="18" charset="0"/>
              <a:cs typeface="Times New Roman" pitchFamily="18" charset="0"/>
            </a:rPr>
            <a:t> 800</a:t>
          </a:r>
          <a:endParaRPr lang="ru-RU" sz="1400" b="1" dirty="0"/>
        </a:p>
      </dgm:t>
    </dgm:pt>
    <dgm:pt modelId="{90440BD3-273A-4C48-8F9F-3FDC38962D42}" type="parTrans" cxnId="{47A5C373-59C0-4C2D-AC35-98113EB58981}">
      <dgm:prSet/>
      <dgm:spPr/>
      <dgm:t>
        <a:bodyPr/>
        <a:lstStyle/>
        <a:p>
          <a:endParaRPr lang="ru-RU"/>
        </a:p>
      </dgm:t>
    </dgm:pt>
    <dgm:pt modelId="{15EDD274-E7ED-4730-98E5-28E8015C04C7}" type="sibTrans" cxnId="{47A5C373-59C0-4C2D-AC35-98113EB58981}">
      <dgm:prSet/>
      <dgm:spPr/>
      <dgm:t>
        <a:bodyPr/>
        <a:lstStyle/>
        <a:p>
          <a:endParaRPr lang="ru-RU"/>
        </a:p>
      </dgm:t>
    </dgm:pt>
    <dgm:pt modelId="{16F23473-E408-48D3-A8E6-03111A9C8785}" type="pres">
      <dgm:prSet presAssocID="{74FA7033-2D42-4B90-9CDA-5A8C8869349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E55DF16-2EBB-485A-9CAE-D0E8ED28C601}" type="pres">
      <dgm:prSet presAssocID="{D9E1A52C-218E-4AE3-A9D1-54E9E6F66AA2}" presName="composite" presStyleCnt="0"/>
      <dgm:spPr/>
      <dgm:t>
        <a:bodyPr/>
        <a:lstStyle/>
        <a:p>
          <a:endParaRPr lang="ru-RU"/>
        </a:p>
      </dgm:t>
    </dgm:pt>
    <dgm:pt modelId="{91C816C3-3061-4105-94B2-DD5ACFB423C3}" type="pres">
      <dgm:prSet presAssocID="{D9E1A52C-218E-4AE3-A9D1-54E9E6F66AA2}" presName="bentUpArrow1" presStyleLbl="alignImgPlace1" presStyleIdx="0" presStyleCnt="2" custScaleY="51239" custLinFactNeighborX="1270" custLinFactNeighborY="-34192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4ABDD6D-BFB2-46F9-B67D-2DCB59D92AA5}" type="pres">
      <dgm:prSet presAssocID="{D9E1A52C-218E-4AE3-A9D1-54E9E6F66AA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2793A-E4CC-465B-99A6-6071EADE3469}" type="pres">
      <dgm:prSet presAssocID="{D9E1A52C-218E-4AE3-A9D1-54E9E6F66AA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DD080-A141-49DD-B28C-3F252FF2CA8A}" type="pres">
      <dgm:prSet presAssocID="{07BDD1BE-39E0-4BF4-8066-1F497B418906}" presName="sibTrans" presStyleCnt="0"/>
      <dgm:spPr/>
      <dgm:t>
        <a:bodyPr/>
        <a:lstStyle/>
        <a:p>
          <a:endParaRPr lang="ru-RU"/>
        </a:p>
      </dgm:t>
    </dgm:pt>
    <dgm:pt modelId="{55A25069-79FF-48FD-82E7-5639DBFC4B8A}" type="pres">
      <dgm:prSet presAssocID="{67E86EF7-20FB-4FDF-8702-618EAD49F7BE}" presName="composite" presStyleCnt="0"/>
      <dgm:spPr/>
      <dgm:t>
        <a:bodyPr/>
        <a:lstStyle/>
        <a:p>
          <a:endParaRPr lang="ru-RU"/>
        </a:p>
      </dgm:t>
    </dgm:pt>
    <dgm:pt modelId="{D9C227E1-61AA-4FF3-AC73-47B2F3F65DC7}" type="pres">
      <dgm:prSet presAssocID="{67E86EF7-20FB-4FDF-8702-618EAD49F7BE}" presName="bentUpArrow1" presStyleLbl="alignImgPlace1" presStyleIdx="1" presStyleCnt="2" custScaleY="47409" custLinFactNeighborX="1317" custLinFactNeighborY="-23213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FC5923E-C90C-4101-AF46-9F92BEA332A7}" type="pres">
      <dgm:prSet presAssocID="{67E86EF7-20FB-4FDF-8702-618EAD49F7B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F6635-3740-4F3D-BAD5-E325341C0A04}" type="pres">
      <dgm:prSet presAssocID="{67E86EF7-20FB-4FDF-8702-618EAD49F7BE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7BEE1-369F-4A79-9E0B-836FCA6A70F8}" type="pres">
      <dgm:prSet presAssocID="{58CC291D-A312-4413-AED5-E4E94F63FC67}" presName="sibTrans" presStyleCnt="0"/>
      <dgm:spPr/>
      <dgm:t>
        <a:bodyPr/>
        <a:lstStyle/>
        <a:p>
          <a:endParaRPr lang="ru-RU"/>
        </a:p>
      </dgm:t>
    </dgm:pt>
    <dgm:pt modelId="{EE232814-EB94-4C58-A14E-9AA3ECFE75F8}" type="pres">
      <dgm:prSet presAssocID="{276E0FDF-A18A-4BC4-B38D-FA5F95E6356A}" presName="composite" presStyleCnt="0"/>
      <dgm:spPr/>
      <dgm:t>
        <a:bodyPr/>
        <a:lstStyle/>
        <a:p>
          <a:endParaRPr lang="ru-RU"/>
        </a:p>
      </dgm:t>
    </dgm:pt>
    <dgm:pt modelId="{88C461AC-48DB-42A0-A819-FA59CA549DF3}" type="pres">
      <dgm:prSet presAssocID="{276E0FDF-A18A-4BC4-B38D-FA5F95E6356A}" presName="ParentText" presStyleLbl="node1" presStyleIdx="2" presStyleCnt="3" custLinFactNeighborX="-1431" custLinFactNeighborY="-31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3FE09B-5142-4D4D-A25A-AA7159AB3B28}" srcId="{74FA7033-2D42-4B90-9CDA-5A8C88693497}" destId="{67E86EF7-20FB-4FDF-8702-618EAD49F7BE}" srcOrd="1" destOrd="0" parTransId="{66679E1B-9D3D-457A-A76D-206ED36CCAA4}" sibTransId="{58CC291D-A312-4413-AED5-E4E94F63FC67}"/>
    <dgm:cxn modelId="{3561DE07-969A-40A8-9B28-20CF78DCA758}" type="presOf" srcId="{D9E1A52C-218E-4AE3-A9D1-54E9E6F66AA2}" destId="{A4ABDD6D-BFB2-46F9-B67D-2DCB59D92AA5}" srcOrd="0" destOrd="0" presId="urn:microsoft.com/office/officeart/2005/8/layout/StepDownProcess"/>
    <dgm:cxn modelId="{F5C89A9F-9A58-4541-8FEF-05265C1B3588}" type="presOf" srcId="{276E0FDF-A18A-4BC4-B38D-FA5F95E6356A}" destId="{88C461AC-48DB-42A0-A819-FA59CA549DF3}" srcOrd="0" destOrd="0" presId="urn:microsoft.com/office/officeart/2005/8/layout/StepDownProcess"/>
    <dgm:cxn modelId="{031A7F36-1A5B-4515-A688-09FEFBC8B2A7}" type="presOf" srcId="{67E86EF7-20FB-4FDF-8702-618EAD49F7BE}" destId="{3FC5923E-C90C-4101-AF46-9F92BEA332A7}" srcOrd="0" destOrd="0" presId="urn:microsoft.com/office/officeart/2005/8/layout/StepDownProcess"/>
    <dgm:cxn modelId="{47A5C373-59C0-4C2D-AC35-98113EB58981}" srcId="{74FA7033-2D42-4B90-9CDA-5A8C88693497}" destId="{276E0FDF-A18A-4BC4-B38D-FA5F95E6356A}" srcOrd="2" destOrd="0" parTransId="{90440BD3-273A-4C48-8F9F-3FDC38962D42}" sibTransId="{15EDD274-E7ED-4730-98E5-28E8015C04C7}"/>
    <dgm:cxn modelId="{6123ED29-8A4F-41BB-A5CE-B431E4CCDC49}" srcId="{74FA7033-2D42-4B90-9CDA-5A8C88693497}" destId="{D9E1A52C-218E-4AE3-A9D1-54E9E6F66AA2}" srcOrd="0" destOrd="0" parTransId="{027E3819-64E5-4D2C-9F38-0EA20D0A09BB}" sibTransId="{07BDD1BE-39E0-4BF4-8066-1F497B418906}"/>
    <dgm:cxn modelId="{536EDDAD-D03F-4D81-9611-0C384B7F889A}" type="presOf" srcId="{74FA7033-2D42-4B90-9CDA-5A8C88693497}" destId="{16F23473-E408-48D3-A8E6-03111A9C8785}" srcOrd="0" destOrd="0" presId="urn:microsoft.com/office/officeart/2005/8/layout/StepDownProcess"/>
    <dgm:cxn modelId="{CD7561E8-B5A9-40F1-B5AA-24BBBE3A627F}" type="presParOf" srcId="{16F23473-E408-48D3-A8E6-03111A9C8785}" destId="{9E55DF16-2EBB-485A-9CAE-D0E8ED28C601}" srcOrd="0" destOrd="0" presId="urn:microsoft.com/office/officeart/2005/8/layout/StepDownProcess"/>
    <dgm:cxn modelId="{6C00C098-7AB8-4B53-BE0D-FCE339420A27}" type="presParOf" srcId="{9E55DF16-2EBB-485A-9CAE-D0E8ED28C601}" destId="{91C816C3-3061-4105-94B2-DD5ACFB423C3}" srcOrd="0" destOrd="0" presId="urn:microsoft.com/office/officeart/2005/8/layout/StepDownProcess"/>
    <dgm:cxn modelId="{B4E7C02B-CDA9-4B3F-85F4-D8092F71ED0E}" type="presParOf" srcId="{9E55DF16-2EBB-485A-9CAE-D0E8ED28C601}" destId="{A4ABDD6D-BFB2-46F9-B67D-2DCB59D92AA5}" srcOrd="1" destOrd="0" presId="urn:microsoft.com/office/officeart/2005/8/layout/StepDownProcess"/>
    <dgm:cxn modelId="{A55A7247-58DE-4501-94EC-3BA49E8EA829}" type="presParOf" srcId="{9E55DF16-2EBB-485A-9CAE-D0E8ED28C601}" destId="{84C2793A-E4CC-465B-99A6-6071EADE3469}" srcOrd="2" destOrd="0" presId="urn:microsoft.com/office/officeart/2005/8/layout/StepDownProcess"/>
    <dgm:cxn modelId="{63380C88-1C5C-4C23-97A4-FB6FCB8FEFC6}" type="presParOf" srcId="{16F23473-E408-48D3-A8E6-03111A9C8785}" destId="{D12DD080-A141-49DD-B28C-3F252FF2CA8A}" srcOrd="1" destOrd="0" presId="urn:microsoft.com/office/officeart/2005/8/layout/StepDownProcess"/>
    <dgm:cxn modelId="{4876A036-E639-4C17-8EDA-2DA2D54C873E}" type="presParOf" srcId="{16F23473-E408-48D3-A8E6-03111A9C8785}" destId="{55A25069-79FF-48FD-82E7-5639DBFC4B8A}" srcOrd="2" destOrd="0" presId="urn:microsoft.com/office/officeart/2005/8/layout/StepDownProcess"/>
    <dgm:cxn modelId="{A937A13F-1E35-4F1B-861B-E392D3F5A16E}" type="presParOf" srcId="{55A25069-79FF-48FD-82E7-5639DBFC4B8A}" destId="{D9C227E1-61AA-4FF3-AC73-47B2F3F65DC7}" srcOrd="0" destOrd="0" presId="urn:microsoft.com/office/officeart/2005/8/layout/StepDownProcess"/>
    <dgm:cxn modelId="{074CE6FF-8178-4F3B-BA90-86B625FD67D0}" type="presParOf" srcId="{55A25069-79FF-48FD-82E7-5639DBFC4B8A}" destId="{3FC5923E-C90C-4101-AF46-9F92BEA332A7}" srcOrd="1" destOrd="0" presId="urn:microsoft.com/office/officeart/2005/8/layout/StepDownProcess"/>
    <dgm:cxn modelId="{D0EDA6E0-23BE-4A76-B631-4826BC78E107}" type="presParOf" srcId="{55A25069-79FF-48FD-82E7-5639DBFC4B8A}" destId="{C4FF6635-3740-4F3D-BAD5-E325341C0A04}" srcOrd="2" destOrd="0" presId="urn:microsoft.com/office/officeart/2005/8/layout/StepDownProcess"/>
    <dgm:cxn modelId="{E48FE9D2-0EA3-4D0D-8370-A32BF0C55F9D}" type="presParOf" srcId="{16F23473-E408-48D3-A8E6-03111A9C8785}" destId="{7BB7BEE1-369F-4A79-9E0B-836FCA6A70F8}" srcOrd="3" destOrd="0" presId="urn:microsoft.com/office/officeart/2005/8/layout/StepDownProcess"/>
    <dgm:cxn modelId="{71EF6C3C-BB71-4141-9AA2-3B056626D62D}" type="presParOf" srcId="{16F23473-E408-48D3-A8E6-03111A9C8785}" destId="{EE232814-EB94-4C58-A14E-9AA3ECFE75F8}" srcOrd="4" destOrd="0" presId="urn:microsoft.com/office/officeart/2005/8/layout/StepDownProcess"/>
    <dgm:cxn modelId="{4A6BDF29-3C61-4464-BCF3-A10A026AE46D}" type="presParOf" srcId="{EE232814-EB94-4C58-A14E-9AA3ECFE75F8}" destId="{88C461AC-48DB-42A0-A819-FA59CA549DF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B49D5-C6C4-4036-B572-401A3D29BF62}">
      <dsp:nvSpPr>
        <dsp:cNvPr id="0" name=""/>
        <dsp:cNvSpPr/>
      </dsp:nvSpPr>
      <dsp:spPr>
        <a:xfrm>
          <a:off x="0" y="0"/>
          <a:ext cx="4181607" cy="3556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2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363" y="17363"/>
        <a:ext cx="4146881" cy="320954"/>
      </dsp:txXfrm>
    </dsp:sp>
    <dsp:sp modelId="{BD8A7F4A-2F59-4BFC-937C-FD248216A3A3}">
      <dsp:nvSpPr>
        <dsp:cNvPr id="0" name=""/>
        <dsp:cNvSpPr/>
      </dsp:nvSpPr>
      <dsp:spPr>
        <a:xfrm>
          <a:off x="0" y="339623"/>
          <a:ext cx="4339658" cy="458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Поступления от уплаты налогов, предусмотренных налоговым кодексом РФ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39623"/>
        <a:ext cx="4339658" cy="458316"/>
      </dsp:txXfrm>
    </dsp:sp>
    <dsp:sp modelId="{D8B6A47B-858C-4502-A84B-3CD5EE2822B5}">
      <dsp:nvSpPr>
        <dsp:cNvPr id="0" name=""/>
        <dsp:cNvSpPr/>
      </dsp:nvSpPr>
      <dsp:spPr>
        <a:xfrm>
          <a:off x="0" y="751306"/>
          <a:ext cx="4159171" cy="3556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2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363" y="768669"/>
        <a:ext cx="4124445" cy="320954"/>
      </dsp:txXfrm>
    </dsp:sp>
    <dsp:sp modelId="{8356E5DA-B981-4AC9-BAD1-AF609A98162F}">
      <dsp:nvSpPr>
        <dsp:cNvPr id="0" name=""/>
        <dsp:cNvSpPr/>
      </dsp:nvSpPr>
      <dsp:spPr>
        <a:xfrm>
          <a:off x="0" y="1121627"/>
          <a:ext cx="4339658" cy="58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 виде штрафов, санкций за нарушение законодательства, платежи за пользование имуществом, средства самообложения граждан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121627"/>
        <a:ext cx="4339658" cy="589950"/>
      </dsp:txXfrm>
    </dsp:sp>
    <dsp:sp modelId="{F01823D8-B81C-4E64-9419-21720722CD31}">
      <dsp:nvSpPr>
        <dsp:cNvPr id="0" name=""/>
        <dsp:cNvSpPr/>
      </dsp:nvSpPr>
      <dsp:spPr>
        <a:xfrm>
          <a:off x="0" y="1777482"/>
          <a:ext cx="4185209" cy="3556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2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363" y="1794845"/>
        <a:ext cx="4150483" cy="320954"/>
      </dsp:txXfrm>
    </dsp:sp>
    <dsp:sp modelId="{38A15107-A1B9-4A62-B62B-15DFA70186A4}">
      <dsp:nvSpPr>
        <dsp:cNvPr id="0" name=""/>
        <dsp:cNvSpPr/>
      </dsp:nvSpPr>
      <dsp:spPr>
        <a:xfrm>
          <a:off x="0" y="2122921"/>
          <a:ext cx="4339658" cy="96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Средства, которые поступают в бюджет из других бюджетов бюджетной системы РФ, а также безвозмездные перечисления от физических и юридических лиц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22921"/>
        <a:ext cx="4339658" cy="964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8F3E6-798D-44EE-9AD5-ACA7715C1C48}">
      <dsp:nvSpPr>
        <dsp:cNvPr id="0" name=""/>
        <dsp:cNvSpPr/>
      </dsp:nvSpPr>
      <dsp:spPr>
        <a:xfrm>
          <a:off x="9512" y="430630"/>
          <a:ext cx="1466067" cy="105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33840" y="454958"/>
        <a:ext cx="1417411" cy="781965"/>
      </dsp:txXfrm>
    </dsp:sp>
    <dsp:sp modelId="{9C7BF5F1-A989-4374-ABBF-0308703021F9}">
      <dsp:nvSpPr>
        <dsp:cNvPr id="0" name=""/>
        <dsp:cNvSpPr/>
      </dsp:nvSpPr>
      <dsp:spPr>
        <a:xfrm>
          <a:off x="874404" y="356246"/>
          <a:ext cx="1641714" cy="1641714"/>
        </a:xfrm>
        <a:prstGeom prst="leftCircularArrow">
          <a:avLst>
            <a:gd name="adj1" fmla="val 3959"/>
            <a:gd name="adj2" fmla="val 496702"/>
            <a:gd name="adj3" fmla="val 1898764"/>
            <a:gd name="adj4" fmla="val 8651040"/>
            <a:gd name="adj5" fmla="val 4619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537477-EB85-4120-A202-2832E948ACA1}">
      <dsp:nvSpPr>
        <dsp:cNvPr id="0" name=""/>
        <dsp:cNvSpPr/>
      </dsp:nvSpPr>
      <dsp:spPr>
        <a:xfrm>
          <a:off x="708278" y="1264651"/>
          <a:ext cx="756900" cy="351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июнь-октябрь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8576" y="1274949"/>
        <a:ext cx="736304" cy="331001"/>
      </dsp:txXfrm>
    </dsp:sp>
    <dsp:sp modelId="{CA7A49CE-9861-479C-A34F-9B5EC425C248}">
      <dsp:nvSpPr>
        <dsp:cNvPr id="0" name=""/>
        <dsp:cNvSpPr/>
      </dsp:nvSpPr>
      <dsp:spPr>
        <a:xfrm>
          <a:off x="1790672" y="443748"/>
          <a:ext cx="1555945" cy="1053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1814920" y="693782"/>
        <a:ext cx="1507449" cy="779387"/>
      </dsp:txXfrm>
    </dsp:sp>
    <dsp:sp modelId="{E1AECC5B-D00F-4A12-A323-9284D3460DF3}">
      <dsp:nvSpPr>
        <dsp:cNvPr id="0" name=""/>
        <dsp:cNvSpPr/>
      </dsp:nvSpPr>
      <dsp:spPr>
        <a:xfrm>
          <a:off x="2821458" y="-145693"/>
          <a:ext cx="1584618" cy="1635770"/>
        </a:xfrm>
        <a:prstGeom prst="circularArrow">
          <a:avLst>
            <a:gd name="adj1" fmla="val 4037"/>
            <a:gd name="adj2" fmla="val 507418"/>
            <a:gd name="adj3" fmla="val 19499159"/>
            <a:gd name="adj4" fmla="val 12757599"/>
            <a:gd name="adj5" fmla="val 4710"/>
          </a:avLst>
        </a:prstGeom>
        <a:gradFill rotWithShape="0">
          <a:gsLst>
            <a:gs pos="0">
              <a:schemeClr val="accent2">
                <a:shade val="90000"/>
                <a:hueOff val="-11950"/>
                <a:satOff val="-1402"/>
                <a:lumOff val="767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11950"/>
                <a:satOff val="-1402"/>
                <a:lumOff val="767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11950"/>
                <a:satOff val="-1402"/>
                <a:lumOff val="76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1FD9D5-4588-4B9C-9428-44B9323AC41C}">
      <dsp:nvSpPr>
        <dsp:cNvPr id="0" name=""/>
        <dsp:cNvSpPr/>
      </dsp:nvSpPr>
      <dsp:spPr>
        <a:xfrm>
          <a:off x="2617456" y="371815"/>
          <a:ext cx="756900" cy="359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ноябрь-декабрь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7998" y="382357"/>
        <a:ext cx="735816" cy="338857"/>
      </dsp:txXfrm>
    </dsp:sp>
    <dsp:sp modelId="{6154658E-1F54-4306-ACB0-2DE3C855BC5A}">
      <dsp:nvSpPr>
        <dsp:cNvPr id="0" name=""/>
        <dsp:cNvSpPr/>
      </dsp:nvSpPr>
      <dsp:spPr>
        <a:xfrm>
          <a:off x="3673630" y="415069"/>
          <a:ext cx="1375935" cy="105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3697958" y="439397"/>
        <a:ext cx="1327279" cy="781965"/>
      </dsp:txXfrm>
    </dsp:sp>
    <dsp:sp modelId="{93B64701-7191-496D-BD5C-76D73ED9ECCF}">
      <dsp:nvSpPr>
        <dsp:cNvPr id="0" name=""/>
        <dsp:cNvSpPr/>
      </dsp:nvSpPr>
      <dsp:spPr>
        <a:xfrm>
          <a:off x="4395466" y="340258"/>
          <a:ext cx="1715550" cy="1715550"/>
        </a:xfrm>
        <a:prstGeom prst="leftCircularArrow">
          <a:avLst>
            <a:gd name="adj1" fmla="val 3789"/>
            <a:gd name="adj2" fmla="val 473375"/>
            <a:gd name="adj3" fmla="val 1902919"/>
            <a:gd name="adj4" fmla="val 8678522"/>
            <a:gd name="adj5" fmla="val 4420"/>
          </a:avLst>
        </a:prstGeom>
        <a:gradFill rotWithShape="0">
          <a:gsLst>
            <a:gs pos="0">
              <a:schemeClr val="accent2">
                <a:shade val="90000"/>
                <a:hueOff val="-23901"/>
                <a:satOff val="-2805"/>
                <a:lumOff val="15341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3901"/>
                <a:satOff val="-2805"/>
                <a:lumOff val="15341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3901"/>
                <a:satOff val="-2805"/>
                <a:lumOff val="153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E44E61-C2D2-4AC8-AD30-E2AFA3E8E39D}">
      <dsp:nvSpPr>
        <dsp:cNvPr id="0" name=""/>
        <dsp:cNvSpPr/>
      </dsp:nvSpPr>
      <dsp:spPr>
        <a:xfrm>
          <a:off x="4246640" y="1183612"/>
          <a:ext cx="756900" cy="417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январь - декабрь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8856" y="1195828"/>
        <a:ext cx="732468" cy="392644"/>
      </dsp:txXfrm>
    </dsp:sp>
    <dsp:sp modelId="{9828E6D6-24C4-405C-9747-3A3985283117}">
      <dsp:nvSpPr>
        <dsp:cNvPr id="0" name=""/>
        <dsp:cNvSpPr/>
      </dsp:nvSpPr>
      <dsp:spPr>
        <a:xfrm>
          <a:off x="5329515" y="397614"/>
          <a:ext cx="1684923" cy="112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5355328" y="663790"/>
        <a:ext cx="1633297" cy="829707"/>
      </dsp:txXfrm>
    </dsp:sp>
    <dsp:sp modelId="{7FEEDA7E-38AB-4A8E-B374-E1C724575A30}">
      <dsp:nvSpPr>
        <dsp:cNvPr id="0" name=""/>
        <dsp:cNvSpPr/>
      </dsp:nvSpPr>
      <dsp:spPr>
        <a:xfrm>
          <a:off x="6455586" y="-147518"/>
          <a:ext cx="1627269" cy="1627269"/>
        </a:xfrm>
        <a:prstGeom prst="circularArrow">
          <a:avLst>
            <a:gd name="adj1" fmla="val 3994"/>
            <a:gd name="adj2" fmla="val 501538"/>
            <a:gd name="adj3" fmla="val 19641003"/>
            <a:gd name="adj4" fmla="val 12893562"/>
            <a:gd name="adj5" fmla="val 4660"/>
          </a:avLst>
        </a:prstGeom>
        <a:gradFill rotWithShape="0">
          <a:gsLst>
            <a:gs pos="0">
              <a:schemeClr val="accent2">
                <a:shade val="90000"/>
                <a:hueOff val="-35851"/>
                <a:satOff val="-4207"/>
                <a:lumOff val="23011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35851"/>
                <a:satOff val="-4207"/>
                <a:lumOff val="23011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35851"/>
                <a:satOff val="-4207"/>
                <a:lumOff val="230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39A1CF-ADC6-4F35-967B-226D6EABC0DF}">
      <dsp:nvSpPr>
        <dsp:cNvPr id="0" name=""/>
        <dsp:cNvSpPr/>
      </dsp:nvSpPr>
      <dsp:spPr>
        <a:xfrm>
          <a:off x="6270489" y="302947"/>
          <a:ext cx="756900" cy="332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март -май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80219" y="312677"/>
        <a:ext cx="737440" cy="312762"/>
      </dsp:txXfrm>
    </dsp:sp>
    <dsp:sp modelId="{E7800FA8-290E-411A-AD28-598F70127060}">
      <dsp:nvSpPr>
        <dsp:cNvPr id="0" name=""/>
        <dsp:cNvSpPr/>
      </dsp:nvSpPr>
      <dsp:spPr>
        <a:xfrm>
          <a:off x="7320598" y="368640"/>
          <a:ext cx="1410498" cy="111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7346296" y="394338"/>
        <a:ext cx="1359102" cy="825992"/>
      </dsp:txXfrm>
    </dsp:sp>
    <dsp:sp modelId="{C48E4A98-D810-4494-A3E6-2179F054C812}">
      <dsp:nvSpPr>
        <dsp:cNvPr id="0" name=""/>
        <dsp:cNvSpPr/>
      </dsp:nvSpPr>
      <dsp:spPr>
        <a:xfrm>
          <a:off x="7951274" y="1422372"/>
          <a:ext cx="756900" cy="300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май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60090" y="1431188"/>
        <a:ext cx="739268" cy="283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63145-17F6-4BED-BF4F-EB48D59A74BC}">
      <dsp:nvSpPr>
        <dsp:cNvPr id="0" name=""/>
        <dsp:cNvSpPr/>
      </dsp:nvSpPr>
      <dsp:spPr>
        <a:xfrm>
          <a:off x="3442" y="0"/>
          <a:ext cx="1360232" cy="144016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музыкальных школ</a:t>
          </a:r>
          <a:endParaRPr lang="ru-RU" sz="1000" kern="1200" dirty="0"/>
        </a:p>
      </dsp:txBody>
      <dsp:txXfrm>
        <a:off x="3442" y="0"/>
        <a:ext cx="1360232" cy="432048"/>
      </dsp:txXfrm>
    </dsp:sp>
    <dsp:sp modelId="{E5291D11-A9AE-43FE-A89E-4A9A7F4C7D2E}">
      <dsp:nvSpPr>
        <dsp:cNvPr id="0" name=""/>
        <dsp:cNvSpPr/>
      </dsp:nvSpPr>
      <dsp:spPr>
        <a:xfrm>
          <a:off x="139466" y="447980"/>
          <a:ext cx="1088186" cy="904239"/>
        </a:xfrm>
        <a:prstGeom prst="roundRect">
          <a:avLst>
            <a:gd name="adj" fmla="val 10000"/>
          </a:avLst>
        </a:prstGeom>
        <a:solidFill>
          <a:srgbClr val="F7EAE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1 175 обучающихся</a:t>
          </a:r>
          <a:endParaRPr lang="ru-RU" sz="1200" kern="1200" dirty="0"/>
        </a:p>
      </dsp:txBody>
      <dsp:txXfrm>
        <a:off x="165950" y="474464"/>
        <a:ext cx="1035218" cy="851271"/>
      </dsp:txXfrm>
    </dsp:sp>
    <dsp:sp modelId="{A278A466-C2C7-420A-9F10-F714FBC8BF44}">
      <dsp:nvSpPr>
        <dsp:cNvPr id="0" name=""/>
        <dsp:cNvSpPr/>
      </dsp:nvSpPr>
      <dsp:spPr>
        <a:xfrm>
          <a:off x="1465693" y="0"/>
          <a:ext cx="1360232" cy="144016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000" b="1" kern="120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5334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художественная школа</a:t>
          </a:r>
          <a:endParaRPr lang="ru-RU" sz="1000" kern="1200" dirty="0"/>
        </a:p>
      </dsp:txBody>
      <dsp:txXfrm>
        <a:off x="1465693" y="0"/>
        <a:ext cx="1360232" cy="432048"/>
      </dsp:txXfrm>
    </dsp:sp>
    <dsp:sp modelId="{E24E8BD7-21D4-4ECC-802E-69B625182C10}">
      <dsp:nvSpPr>
        <dsp:cNvPr id="0" name=""/>
        <dsp:cNvSpPr/>
      </dsp:nvSpPr>
      <dsp:spPr>
        <a:xfrm>
          <a:off x="1601716" y="439279"/>
          <a:ext cx="1088186" cy="921641"/>
        </a:xfrm>
        <a:prstGeom prst="roundRect">
          <a:avLst>
            <a:gd name="adj" fmla="val 10000"/>
          </a:avLst>
        </a:prstGeom>
        <a:solidFill>
          <a:srgbClr val="F7EAE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247</a:t>
          </a:r>
          <a:r>
            <a:rPr lang="ru-RU" sz="1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200" kern="1200" dirty="0"/>
        </a:p>
      </dsp:txBody>
      <dsp:txXfrm>
        <a:off x="1628710" y="466273"/>
        <a:ext cx="1034198" cy="867653"/>
      </dsp:txXfrm>
    </dsp:sp>
    <dsp:sp modelId="{2CB16340-87DC-464C-B832-ED834B7F3F68}">
      <dsp:nvSpPr>
        <dsp:cNvPr id="0" name=""/>
        <dsp:cNvSpPr/>
      </dsp:nvSpPr>
      <dsp:spPr>
        <a:xfrm>
          <a:off x="2927943" y="0"/>
          <a:ext cx="1360232" cy="144016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образовательных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комплексов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7943" y="0"/>
        <a:ext cx="1360232" cy="432048"/>
      </dsp:txXfrm>
    </dsp:sp>
    <dsp:sp modelId="{13C04BE5-1AC9-4D6F-81A3-11668F263439}">
      <dsp:nvSpPr>
        <dsp:cNvPr id="0" name=""/>
        <dsp:cNvSpPr/>
      </dsp:nvSpPr>
      <dsp:spPr>
        <a:xfrm>
          <a:off x="3063966" y="447980"/>
          <a:ext cx="1088186" cy="904239"/>
        </a:xfrm>
        <a:prstGeom prst="roundRect">
          <a:avLst>
            <a:gd name="adj" fmla="val 10000"/>
          </a:avLst>
        </a:prstGeom>
        <a:solidFill>
          <a:srgbClr val="F7EAE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6 959 </a:t>
          </a:r>
          <a:r>
            <a:rPr lang="ru-RU" sz="12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дошкольники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19 685 школьники</a:t>
          </a:r>
        </a:p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090450" y="474464"/>
        <a:ext cx="1035218" cy="851271"/>
      </dsp:txXfrm>
    </dsp:sp>
    <dsp:sp modelId="{EDC429B8-0C77-48F0-BB79-EB9C9E20C632}">
      <dsp:nvSpPr>
        <dsp:cNvPr id="0" name=""/>
        <dsp:cNvSpPr/>
      </dsp:nvSpPr>
      <dsp:spPr>
        <a:xfrm>
          <a:off x="4390193" y="0"/>
          <a:ext cx="1360232" cy="144016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445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Центр дополнительного образования «Молодые таланты»</a:t>
          </a:r>
          <a:endParaRPr lang="ru-RU" sz="1000" kern="1200" dirty="0"/>
        </a:p>
      </dsp:txBody>
      <dsp:txXfrm>
        <a:off x="4390193" y="0"/>
        <a:ext cx="1360232" cy="432048"/>
      </dsp:txXfrm>
    </dsp:sp>
    <dsp:sp modelId="{FA556048-8017-4A55-A083-8D99D285F6D8}">
      <dsp:nvSpPr>
        <dsp:cNvPr id="0" name=""/>
        <dsp:cNvSpPr/>
      </dsp:nvSpPr>
      <dsp:spPr>
        <a:xfrm>
          <a:off x="4538317" y="465387"/>
          <a:ext cx="1063984" cy="886818"/>
        </a:xfrm>
        <a:prstGeom prst="roundRect">
          <a:avLst>
            <a:gd name="adj" fmla="val 10000"/>
          </a:avLst>
        </a:prstGeom>
        <a:solidFill>
          <a:srgbClr val="F7EAE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6 923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человек</a:t>
          </a:r>
          <a:endParaRPr lang="ru-RU" sz="1200" kern="1200" dirty="0"/>
        </a:p>
      </dsp:txBody>
      <dsp:txXfrm>
        <a:off x="4564291" y="491361"/>
        <a:ext cx="1012036" cy="834870"/>
      </dsp:txXfrm>
    </dsp:sp>
    <dsp:sp modelId="{795BC4F3-85E2-41F7-85F4-3C850D3DB006}">
      <dsp:nvSpPr>
        <dsp:cNvPr id="0" name=""/>
        <dsp:cNvSpPr/>
      </dsp:nvSpPr>
      <dsp:spPr>
        <a:xfrm>
          <a:off x="5852443" y="0"/>
          <a:ext cx="1360232" cy="144016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 отдыха «Содружество»</a:t>
          </a:r>
          <a:endParaRPr lang="ru-RU" sz="1000" kern="1200" dirty="0"/>
        </a:p>
      </dsp:txBody>
      <dsp:txXfrm>
        <a:off x="5852443" y="0"/>
        <a:ext cx="1360232" cy="432048"/>
      </dsp:txXfrm>
    </dsp:sp>
    <dsp:sp modelId="{0D37A106-8C52-4A7B-9593-1A2A0217FECF}">
      <dsp:nvSpPr>
        <dsp:cNvPr id="0" name=""/>
        <dsp:cNvSpPr/>
      </dsp:nvSpPr>
      <dsp:spPr>
        <a:xfrm>
          <a:off x="5988466" y="432409"/>
          <a:ext cx="1088186" cy="935380"/>
        </a:xfrm>
        <a:prstGeom prst="roundRect">
          <a:avLst>
            <a:gd name="adj" fmla="val 10000"/>
          </a:avLst>
        </a:prstGeom>
        <a:solidFill>
          <a:srgbClr val="F7EAE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2 500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человек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5862" y="459805"/>
        <a:ext cx="1033394" cy="880588"/>
      </dsp:txXfrm>
    </dsp:sp>
    <dsp:sp modelId="{94BE8C0E-E63F-4684-BD95-FB66C1C8C6EC}">
      <dsp:nvSpPr>
        <dsp:cNvPr id="0" name=""/>
        <dsp:cNvSpPr/>
      </dsp:nvSpPr>
      <dsp:spPr>
        <a:xfrm>
          <a:off x="7314693" y="0"/>
          <a:ext cx="1360232" cy="144016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Молодежный Центр «Максимум»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14693" y="0"/>
        <a:ext cx="1360232" cy="432048"/>
      </dsp:txXfrm>
    </dsp:sp>
    <dsp:sp modelId="{BDF59D34-62C7-472F-B243-2CBC808C07F5}">
      <dsp:nvSpPr>
        <dsp:cNvPr id="0" name=""/>
        <dsp:cNvSpPr/>
      </dsp:nvSpPr>
      <dsp:spPr>
        <a:xfrm>
          <a:off x="7450716" y="432409"/>
          <a:ext cx="1088186" cy="935380"/>
        </a:xfrm>
        <a:prstGeom prst="roundRect">
          <a:avLst>
            <a:gd name="adj" fmla="val 10000"/>
          </a:avLst>
        </a:prstGeom>
        <a:solidFill>
          <a:srgbClr val="F7EAE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60 мероприятий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8112" y="459805"/>
        <a:ext cx="1033394" cy="8805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816C3-3061-4105-94B2-DD5ACFB423C3}">
      <dsp:nvSpPr>
        <dsp:cNvPr id="0" name=""/>
        <dsp:cNvSpPr/>
      </dsp:nvSpPr>
      <dsp:spPr>
        <a:xfrm rot="5400000">
          <a:off x="2062641" y="573225"/>
          <a:ext cx="373547" cy="8299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ABDD6D-BFB2-46F9-B67D-2DCB59D92AA5}">
      <dsp:nvSpPr>
        <dsp:cNvPr id="0" name=""/>
        <dsp:cNvSpPr/>
      </dsp:nvSpPr>
      <dsp:spPr>
        <a:xfrm>
          <a:off x="1681211" y="14351"/>
          <a:ext cx="1227257" cy="859040"/>
        </a:xfrm>
        <a:prstGeom prst="roundRect">
          <a:avLst>
            <a:gd name="adj" fmla="val 1667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13</a:t>
          </a: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 спортивных школ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3153" y="56293"/>
        <a:ext cx="1143373" cy="775156"/>
      </dsp:txXfrm>
    </dsp:sp>
    <dsp:sp modelId="{84C2793A-E4CC-465B-99A6-6071EADE3469}">
      <dsp:nvSpPr>
        <dsp:cNvPr id="0" name=""/>
        <dsp:cNvSpPr/>
      </dsp:nvSpPr>
      <dsp:spPr>
        <a:xfrm>
          <a:off x="2908469" y="96280"/>
          <a:ext cx="892590" cy="6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227E1-61AA-4FF3-AC73-47B2F3F65DC7}">
      <dsp:nvSpPr>
        <dsp:cNvPr id="0" name=""/>
        <dsp:cNvSpPr/>
      </dsp:nvSpPr>
      <dsp:spPr>
        <a:xfrm rot="5400000">
          <a:off x="3094520" y="1440511"/>
          <a:ext cx="345626" cy="8299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C5923E-C90C-4101-AF46-9F92BEA332A7}">
      <dsp:nvSpPr>
        <dsp:cNvPr id="0" name=""/>
        <dsp:cNvSpPr/>
      </dsp:nvSpPr>
      <dsp:spPr>
        <a:xfrm>
          <a:off x="2698738" y="801596"/>
          <a:ext cx="1227257" cy="859040"/>
        </a:xfrm>
        <a:prstGeom prst="roundRect">
          <a:avLst>
            <a:gd name="adj" fmla="val 1667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6 350</a:t>
          </a: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 учащихся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0680" y="843538"/>
        <a:ext cx="1143373" cy="775156"/>
      </dsp:txXfrm>
    </dsp:sp>
    <dsp:sp modelId="{C4FF6635-3740-4F3D-BAD5-E325341C0A04}">
      <dsp:nvSpPr>
        <dsp:cNvPr id="0" name=""/>
        <dsp:cNvSpPr/>
      </dsp:nvSpPr>
      <dsp:spPr>
        <a:xfrm>
          <a:off x="3925996" y="883525"/>
          <a:ext cx="892590" cy="6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461AC-48DB-42A0-A819-FA59CA549DF3}">
      <dsp:nvSpPr>
        <dsp:cNvPr id="0" name=""/>
        <dsp:cNvSpPr/>
      </dsp:nvSpPr>
      <dsp:spPr>
        <a:xfrm>
          <a:off x="3698703" y="1548155"/>
          <a:ext cx="1227257" cy="859040"/>
        </a:xfrm>
        <a:prstGeom prst="roundRect">
          <a:avLst>
            <a:gd name="adj" fmla="val 1667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Планируется мероприятий различного уровня –</a:t>
          </a:r>
          <a:r>
            <a:rPr lang="en-US" sz="1200" b="1" kern="120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kern="120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 800</a:t>
          </a:r>
          <a:endParaRPr lang="ru-RU" sz="1400" b="1" kern="1200" dirty="0"/>
        </a:p>
      </dsp:txBody>
      <dsp:txXfrm>
        <a:off x="3740645" y="1590097"/>
        <a:ext cx="1143373" cy="775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0.60504</cdr:x>
      <cdr:y>0.5375</cdr:y>
    </cdr:from>
    <cdr:to>
      <cdr:x>0.9916</cdr:x>
      <cdr:y>0.96058</cdr:y>
    </cdr:to>
    <cdr:pic>
      <cdr:nvPicPr>
        <cdr:cNvPr id="3" name="Picture 3" descr="C:\Users\kozlii\Desktop\1621462964_7-phonoteka_org-p-fon-dlya-prezentatsii-byudzhet-8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184576" y="3096344"/>
          <a:ext cx="3312368" cy="243719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0.67227</cdr:x>
      <cdr:y>0.44872</cdr:y>
    </cdr:from>
    <cdr:to>
      <cdr:x>0.93277</cdr:x>
      <cdr:y>0.52564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60640" y="2520280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ВСЕГО – 3 779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0.21849</cdr:x>
      <cdr:y>0.025</cdr:y>
    </cdr:from>
    <cdr:to>
      <cdr:x>0.87982</cdr:x>
      <cdr:y>0.1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2208" y="144016"/>
          <a:ext cx="56669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Структура собственных доходов (млн руб.)</a:t>
          </a:r>
          <a:endParaRPr lang="ru-RU" sz="2000" b="1" dirty="0">
            <a:solidFill>
              <a:schemeClr val="accent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0.815</cdr:x>
      <cdr:y>0.25316</cdr:y>
    </cdr:from>
    <cdr:to>
      <cdr:x>0.92611</cdr:x>
      <cdr:y>0.41391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07088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0.8325</cdr:x>
      <cdr:y>0.35443</cdr:y>
    </cdr:from>
    <cdr:to>
      <cdr:x>0.94361</cdr:x>
      <cdr:y>0.51517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51104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0.38655</cdr:x>
      <cdr:y>0.8557</cdr:y>
    </cdr:from>
    <cdr:to>
      <cdr:x>0.49327</cdr:x>
      <cdr:y>0.90909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2368" y="5422304"/>
          <a:ext cx="914400" cy="338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ВСЕГО - 904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0.4958</cdr:x>
      <cdr:y>0.08861</cdr:y>
    </cdr:from>
    <cdr:to>
      <cdr:x>0.60251</cdr:x>
      <cdr:y>0.24935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0.14167</cdr:x>
      <cdr:y>0</cdr:y>
    </cdr:from>
    <cdr:to>
      <cdr:x>0.90638</cdr:x>
      <cdr:y>0.07211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224136" y="0"/>
          <a:ext cx="6607852" cy="410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Структура расходов бюджета по разделам (млн </a:t>
          </a:r>
          <a:r>
            <a: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руб.)</a:t>
          </a:r>
          <a:r>
            <a: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0.38215</cdr:x>
      <cdr:y>0.92593</cdr:y>
    </cdr:from>
    <cdr:to>
      <cdr:x>1</cdr:x>
      <cdr:y>0.99085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3302136" y="5400600"/>
          <a:ext cx="5338824" cy="37868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Сохранена социальная направленность бюджета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0.675</cdr:x>
      <cdr:y>0.81165</cdr:y>
    </cdr:from>
    <cdr:to>
      <cdr:x>0.9</cdr:x>
      <cdr:y>0.89795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32648" y="4536504"/>
          <a:ext cx="1944210" cy="482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ВСЕГО – 2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855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0.31207</cdr:x>
      <cdr:y>0.12903</cdr:y>
    </cdr:from>
    <cdr:to>
      <cdr:x>0.41546</cdr:x>
      <cdr:y>0.22581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60051" y="576064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255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1CB13-ACA1-45E9-93F0-2E2CA23E2661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A5E89-D424-4899-8EA2-4DB46F83C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8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81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40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4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5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0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7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9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1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1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6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6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52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7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5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0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3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3280-FEFE-4748-B3F9-01AC1C46EC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DF05-EF89-4DFA-A36F-2EFFF574C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1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7C72-BDCD-46C8-BA56-467B628CEE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B8F8-23F9-4CDA-B79E-E67C781C2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0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9D53-6C53-4BEF-9BCB-80B605D8D8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C1BA-2FD5-49A8-8B4C-8E599CE68B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4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5514-EE9D-4F74-A70D-F161D868D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A0F3-07AF-4B90-852E-DF758C540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9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80A2-3051-48B5-8336-24C93E64D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4BD3-E042-4472-8EF5-5D91DAA4C6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56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D30A-F5C6-451E-8783-B8ADAFD22B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2B0C-57F4-4C50-88B2-9523684FFC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29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9724-F32D-4C95-8F52-9D0355B420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FEBE-5EA2-4AB3-8DB5-14327DFB3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0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3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B6E8-E678-4BDB-8346-CC96AB4CBC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0D27-E738-4780-8E05-5A86E84B9D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6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92C0-6FE6-4774-A9A8-9D4508478F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6173-3F0B-4796-A409-E7E37E323B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4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BDC3-0810-4779-AADE-4FE16408FC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62BB-8462-43F0-ACA9-E82FBDEC2C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01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2112-3C99-4087-B9DC-917802287F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6122-B95A-46DA-A7E0-AF32A86108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5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4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0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8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9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9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BDDCB-4926-43DC-BC41-A5C0B0C174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0851B-5EE2-42AA-97D9-05E6A5E2D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log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hyperlink" Target="http://www.gosuslugi.r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rybinsk.ru/economy/reestr-program" TargetMode="Externa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5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budget76.ru/" TargetMode="External"/><Relationship Id="rId3" Type="http://schemas.openxmlformats.org/officeDocument/2006/relationships/hyperlink" Target="mailto:finance@rybadm.ru" TargetMode="External"/><Relationship Id="rId7" Type="http://schemas.openxmlformats.org/officeDocument/2006/relationships/hyperlink" Target="https://minfin.gov.ru/" TargetMode="External"/><Relationship Id="rId2" Type="http://schemas.openxmlformats.org/officeDocument/2006/relationships/hyperlink" Target="http://rybinsk.ru/admin/departments/finance-departmen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vk.com/public172711267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5876" y="869486"/>
            <a:ext cx="724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endParaRPr lang="ru-RU" sz="32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974" y="1340768"/>
            <a:ext cx="84580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решению Муниципального Совета городского округа город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Рыбинск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11.12.2025 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215 «О бюджете городского округа город Рыбинск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Ярославской области на 2026 год и на плановый период 2027 и 2028 годов»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ozlii\Desktop\-b2Pz5MllGt4LNHl8jrpWhzEY5ci65PSJNCsuBbpkGWAb94RCVaqinI_CsJ2k4XQntDlMFLFZ_gwdis3IGR_KU4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4695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9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120318"/>
              </p:ext>
            </p:extLst>
          </p:nvPr>
        </p:nvGraphicFramePr>
        <p:xfrm>
          <a:off x="467544" y="908720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9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201380"/>
              </p:ext>
            </p:extLst>
          </p:nvPr>
        </p:nvGraphicFramePr>
        <p:xfrm>
          <a:off x="457200" y="404664"/>
          <a:ext cx="850728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C:\Users\kozlii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661248"/>
            <a:ext cx="2592288" cy="10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836712"/>
            <a:ext cx="6415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4F81B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Прогноз налоговых и неналоговых доходов (млн руб.)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80961" y="1556792"/>
            <a:ext cx="33630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endParaRPr lang="ru-RU" altLang="ru-RU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endParaRPr lang="ru-RU" altLang="ru-RU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неналоговым доходам</a:t>
            </a:r>
          </a:p>
          <a:p>
            <a:pPr lvl="0">
              <a:spcBef>
                <a:spcPct val="0"/>
              </a:spcBef>
            </a:pPr>
            <a:r>
              <a:rPr lang="ru-RU" alt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рост </a:t>
            </a:r>
            <a:r>
              <a:rPr lang="ru-RU" alt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</a:t>
            </a:r>
          </a:p>
          <a:p>
            <a:pPr lvl="0">
              <a:spcBef>
                <a:spcPct val="0"/>
              </a:spcBef>
            </a:pPr>
            <a:r>
              <a:rPr lang="ru-RU" alt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alt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 млн руб.</a:t>
            </a:r>
          </a:p>
          <a:p>
            <a:pPr lvl="0">
              <a:spcBef>
                <a:spcPct val="0"/>
              </a:spcBef>
            </a:pPr>
            <a:endParaRPr lang="ru-RU" altLang="ru-RU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налоговым доходам</a:t>
            </a:r>
          </a:p>
          <a:p>
            <a:pPr lvl="0">
              <a:spcBef>
                <a:spcPct val="0"/>
              </a:spcBef>
            </a:pPr>
            <a:r>
              <a:rPr lang="ru-RU" alt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рост </a:t>
            </a:r>
            <a:r>
              <a:rPr lang="ru-RU" alt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</a:t>
            </a:r>
          </a:p>
          <a:p>
            <a:pPr lvl="0">
              <a:spcBef>
                <a:spcPct val="0"/>
              </a:spcBef>
            </a:pPr>
            <a:r>
              <a:rPr lang="ru-RU" alt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alt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281 млн руб.</a:t>
            </a:r>
          </a:p>
          <a:p>
            <a:pPr lvl="0">
              <a:spcBef>
                <a:spcPct val="0"/>
              </a:spcBef>
            </a:pPr>
            <a:endParaRPr lang="ru-RU" altLang="ru-RU" b="1" i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altLang="ru-RU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5301208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altLang="ru-RU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ростом на 11,9%</a:t>
            </a:r>
          </a:p>
        </p:txBody>
      </p:sp>
    </p:spTree>
    <p:extLst>
      <p:ext uri="{BB962C8B-B14F-4D97-AF65-F5344CB8AC3E}">
        <p14:creationId xmlns:p14="http://schemas.microsoft.com/office/powerpoint/2010/main" val="144853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9696" y="951112"/>
            <a:ext cx="6149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налоговых доходов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67544" y="1484784"/>
            <a:ext cx="8424936" cy="5183309"/>
            <a:chOff x="467544" y="1484784"/>
            <a:chExt cx="8424936" cy="518330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0" name="Полилиния 29"/>
            <p:cNvSpPr/>
            <p:nvPr/>
          </p:nvSpPr>
          <p:spPr>
            <a:xfrm>
              <a:off x="467544" y="1484784"/>
              <a:ext cx="8424936" cy="797432"/>
            </a:xfrm>
            <a:custGeom>
              <a:avLst/>
              <a:gdLst>
                <a:gd name="connsiteX0" fmla="*/ 0 w 8424936"/>
                <a:gd name="connsiteY0" fmla="*/ 79743 h 797432"/>
                <a:gd name="connsiteX1" fmla="*/ 79743 w 8424936"/>
                <a:gd name="connsiteY1" fmla="*/ 0 h 797432"/>
                <a:gd name="connsiteX2" fmla="*/ 8345193 w 8424936"/>
                <a:gd name="connsiteY2" fmla="*/ 0 h 797432"/>
                <a:gd name="connsiteX3" fmla="*/ 8424936 w 8424936"/>
                <a:gd name="connsiteY3" fmla="*/ 79743 h 797432"/>
                <a:gd name="connsiteX4" fmla="*/ 8424936 w 8424936"/>
                <a:gd name="connsiteY4" fmla="*/ 717689 h 797432"/>
                <a:gd name="connsiteX5" fmla="*/ 8345193 w 8424936"/>
                <a:gd name="connsiteY5" fmla="*/ 797432 h 797432"/>
                <a:gd name="connsiteX6" fmla="*/ 79743 w 8424936"/>
                <a:gd name="connsiteY6" fmla="*/ 797432 h 797432"/>
                <a:gd name="connsiteX7" fmla="*/ 0 w 8424936"/>
                <a:gd name="connsiteY7" fmla="*/ 717689 h 797432"/>
                <a:gd name="connsiteX8" fmla="*/ 0 w 8424936"/>
                <a:gd name="connsiteY8" fmla="*/ 79743 h 79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6" h="797432">
                  <a:moveTo>
                    <a:pt x="0" y="79743"/>
                  </a:moveTo>
                  <a:cubicBezTo>
                    <a:pt x="0" y="35702"/>
                    <a:pt x="35702" y="0"/>
                    <a:pt x="79743" y="0"/>
                  </a:cubicBezTo>
                  <a:lnTo>
                    <a:pt x="8345193" y="0"/>
                  </a:lnTo>
                  <a:cubicBezTo>
                    <a:pt x="8389234" y="0"/>
                    <a:pt x="8424936" y="35702"/>
                    <a:pt x="8424936" y="79743"/>
                  </a:cubicBezTo>
                  <a:lnTo>
                    <a:pt x="8424936" y="717689"/>
                  </a:lnTo>
                  <a:cubicBezTo>
                    <a:pt x="8424936" y="761730"/>
                    <a:pt x="8389234" y="797432"/>
                    <a:pt x="8345193" y="797432"/>
                  </a:cubicBezTo>
                  <a:lnTo>
                    <a:pt x="79743" y="797432"/>
                  </a:lnTo>
                  <a:cubicBezTo>
                    <a:pt x="35702" y="797432"/>
                    <a:pt x="0" y="761730"/>
                    <a:pt x="0" y="717689"/>
                  </a:cubicBezTo>
                  <a:lnTo>
                    <a:pt x="0" y="7974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3310" tIns="68580" rIns="68581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8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  <a:endParaRPr lang="ru-RU" sz="18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547287" y="1564527"/>
              <a:ext cx="1684987" cy="63794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tint val="5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олилиния 31"/>
            <p:cNvSpPr/>
            <p:nvPr/>
          </p:nvSpPr>
          <p:spPr>
            <a:xfrm>
              <a:off x="467544" y="2361959"/>
              <a:ext cx="8424936" cy="797432"/>
            </a:xfrm>
            <a:custGeom>
              <a:avLst/>
              <a:gdLst>
                <a:gd name="connsiteX0" fmla="*/ 0 w 8424936"/>
                <a:gd name="connsiteY0" fmla="*/ 79743 h 797432"/>
                <a:gd name="connsiteX1" fmla="*/ 79743 w 8424936"/>
                <a:gd name="connsiteY1" fmla="*/ 0 h 797432"/>
                <a:gd name="connsiteX2" fmla="*/ 8345193 w 8424936"/>
                <a:gd name="connsiteY2" fmla="*/ 0 h 797432"/>
                <a:gd name="connsiteX3" fmla="*/ 8424936 w 8424936"/>
                <a:gd name="connsiteY3" fmla="*/ 79743 h 797432"/>
                <a:gd name="connsiteX4" fmla="*/ 8424936 w 8424936"/>
                <a:gd name="connsiteY4" fmla="*/ 717689 h 797432"/>
                <a:gd name="connsiteX5" fmla="*/ 8345193 w 8424936"/>
                <a:gd name="connsiteY5" fmla="*/ 797432 h 797432"/>
                <a:gd name="connsiteX6" fmla="*/ 79743 w 8424936"/>
                <a:gd name="connsiteY6" fmla="*/ 797432 h 797432"/>
                <a:gd name="connsiteX7" fmla="*/ 0 w 8424936"/>
                <a:gd name="connsiteY7" fmla="*/ 717689 h 797432"/>
                <a:gd name="connsiteX8" fmla="*/ 0 w 8424936"/>
                <a:gd name="connsiteY8" fmla="*/ 79743 h 79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6" h="797432">
                  <a:moveTo>
                    <a:pt x="0" y="79743"/>
                  </a:moveTo>
                  <a:cubicBezTo>
                    <a:pt x="0" y="35702"/>
                    <a:pt x="35702" y="0"/>
                    <a:pt x="79743" y="0"/>
                  </a:cubicBezTo>
                  <a:lnTo>
                    <a:pt x="8345193" y="0"/>
                  </a:lnTo>
                  <a:cubicBezTo>
                    <a:pt x="8389234" y="0"/>
                    <a:pt x="8424936" y="35702"/>
                    <a:pt x="8424936" y="79743"/>
                  </a:cubicBezTo>
                  <a:lnTo>
                    <a:pt x="8424936" y="717689"/>
                  </a:lnTo>
                  <a:cubicBezTo>
                    <a:pt x="8424936" y="761730"/>
                    <a:pt x="8389234" y="797432"/>
                    <a:pt x="8345193" y="797432"/>
                  </a:cubicBezTo>
                  <a:lnTo>
                    <a:pt x="79743" y="797432"/>
                  </a:lnTo>
                  <a:cubicBezTo>
                    <a:pt x="35702" y="797432"/>
                    <a:pt x="0" y="761730"/>
                    <a:pt x="0" y="717689"/>
                  </a:cubicBezTo>
                  <a:lnTo>
                    <a:pt x="0" y="7974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8000"/>
              </a:schemeClr>
            </a:fillRef>
            <a:effectRef idx="3">
              <a:schemeClr val="accent5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3310" tIns="68580" rIns="68581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8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Налоги на имущество  </a:t>
              </a:r>
              <a:endParaRPr lang="ru-RU" sz="18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547287" y="2441702"/>
              <a:ext cx="1684987" cy="63794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alpha val="90000"/>
                <a:hueOff val="11178"/>
                <a:satOff val="-569"/>
                <a:lumOff val="2185"/>
                <a:alphaOff val="-8000"/>
              </a:schemeClr>
            </a:fillRef>
            <a:effectRef idx="3">
              <a:schemeClr val="accent5">
                <a:tint val="50000"/>
                <a:alpha val="90000"/>
                <a:hueOff val="11178"/>
                <a:satOff val="-569"/>
                <a:lumOff val="2185"/>
                <a:alphaOff val="-8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олилиния 33"/>
            <p:cNvSpPr/>
            <p:nvPr/>
          </p:nvSpPr>
          <p:spPr>
            <a:xfrm>
              <a:off x="467544" y="3239135"/>
              <a:ext cx="8424936" cy="797432"/>
            </a:xfrm>
            <a:custGeom>
              <a:avLst/>
              <a:gdLst>
                <a:gd name="connsiteX0" fmla="*/ 0 w 8424936"/>
                <a:gd name="connsiteY0" fmla="*/ 79743 h 797432"/>
                <a:gd name="connsiteX1" fmla="*/ 79743 w 8424936"/>
                <a:gd name="connsiteY1" fmla="*/ 0 h 797432"/>
                <a:gd name="connsiteX2" fmla="*/ 8345193 w 8424936"/>
                <a:gd name="connsiteY2" fmla="*/ 0 h 797432"/>
                <a:gd name="connsiteX3" fmla="*/ 8424936 w 8424936"/>
                <a:gd name="connsiteY3" fmla="*/ 79743 h 797432"/>
                <a:gd name="connsiteX4" fmla="*/ 8424936 w 8424936"/>
                <a:gd name="connsiteY4" fmla="*/ 717689 h 797432"/>
                <a:gd name="connsiteX5" fmla="*/ 8345193 w 8424936"/>
                <a:gd name="connsiteY5" fmla="*/ 797432 h 797432"/>
                <a:gd name="connsiteX6" fmla="*/ 79743 w 8424936"/>
                <a:gd name="connsiteY6" fmla="*/ 797432 h 797432"/>
                <a:gd name="connsiteX7" fmla="*/ 0 w 8424936"/>
                <a:gd name="connsiteY7" fmla="*/ 717689 h 797432"/>
                <a:gd name="connsiteX8" fmla="*/ 0 w 8424936"/>
                <a:gd name="connsiteY8" fmla="*/ 79743 h 79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6" h="797432">
                  <a:moveTo>
                    <a:pt x="0" y="79743"/>
                  </a:moveTo>
                  <a:cubicBezTo>
                    <a:pt x="0" y="35702"/>
                    <a:pt x="35702" y="0"/>
                    <a:pt x="79743" y="0"/>
                  </a:cubicBezTo>
                  <a:lnTo>
                    <a:pt x="8345193" y="0"/>
                  </a:lnTo>
                  <a:cubicBezTo>
                    <a:pt x="8389234" y="0"/>
                    <a:pt x="8424936" y="35702"/>
                    <a:pt x="8424936" y="79743"/>
                  </a:cubicBezTo>
                  <a:lnTo>
                    <a:pt x="8424936" y="717689"/>
                  </a:lnTo>
                  <a:cubicBezTo>
                    <a:pt x="8424936" y="761730"/>
                    <a:pt x="8389234" y="797432"/>
                    <a:pt x="8345193" y="797432"/>
                  </a:cubicBezTo>
                  <a:lnTo>
                    <a:pt x="79743" y="797432"/>
                  </a:lnTo>
                  <a:cubicBezTo>
                    <a:pt x="35702" y="797432"/>
                    <a:pt x="0" y="761730"/>
                    <a:pt x="0" y="717689"/>
                  </a:cubicBezTo>
                  <a:lnTo>
                    <a:pt x="0" y="7974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16000"/>
              </a:schemeClr>
            </a:fillRef>
            <a:effectRef idx="3">
              <a:schemeClr val="accent5">
                <a:alpha val="90000"/>
                <a:hueOff val="0"/>
                <a:satOff val="0"/>
                <a:lumOff val="0"/>
                <a:alphaOff val="-16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3310" tIns="68580" rIns="68581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Государственная пошлина</a:t>
              </a:r>
              <a:endParaRPr lang="ru-RU" sz="18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547287" y="3318878"/>
              <a:ext cx="1684987" cy="63794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alpha val="90000"/>
                <a:hueOff val="22356"/>
                <a:satOff val="-1139"/>
                <a:lumOff val="4371"/>
                <a:alphaOff val="-16000"/>
              </a:schemeClr>
            </a:fillRef>
            <a:effectRef idx="3">
              <a:schemeClr val="accent5">
                <a:tint val="50000"/>
                <a:alpha val="90000"/>
                <a:hueOff val="22356"/>
                <a:satOff val="-1139"/>
                <a:lumOff val="4371"/>
                <a:alphaOff val="-16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олилиния 35"/>
            <p:cNvSpPr/>
            <p:nvPr/>
          </p:nvSpPr>
          <p:spPr>
            <a:xfrm>
              <a:off x="467544" y="4116310"/>
              <a:ext cx="8424936" cy="797432"/>
            </a:xfrm>
            <a:custGeom>
              <a:avLst/>
              <a:gdLst>
                <a:gd name="connsiteX0" fmla="*/ 0 w 8424936"/>
                <a:gd name="connsiteY0" fmla="*/ 79743 h 797432"/>
                <a:gd name="connsiteX1" fmla="*/ 79743 w 8424936"/>
                <a:gd name="connsiteY1" fmla="*/ 0 h 797432"/>
                <a:gd name="connsiteX2" fmla="*/ 8345193 w 8424936"/>
                <a:gd name="connsiteY2" fmla="*/ 0 h 797432"/>
                <a:gd name="connsiteX3" fmla="*/ 8424936 w 8424936"/>
                <a:gd name="connsiteY3" fmla="*/ 79743 h 797432"/>
                <a:gd name="connsiteX4" fmla="*/ 8424936 w 8424936"/>
                <a:gd name="connsiteY4" fmla="*/ 717689 h 797432"/>
                <a:gd name="connsiteX5" fmla="*/ 8345193 w 8424936"/>
                <a:gd name="connsiteY5" fmla="*/ 797432 h 797432"/>
                <a:gd name="connsiteX6" fmla="*/ 79743 w 8424936"/>
                <a:gd name="connsiteY6" fmla="*/ 797432 h 797432"/>
                <a:gd name="connsiteX7" fmla="*/ 0 w 8424936"/>
                <a:gd name="connsiteY7" fmla="*/ 717689 h 797432"/>
                <a:gd name="connsiteX8" fmla="*/ 0 w 8424936"/>
                <a:gd name="connsiteY8" fmla="*/ 79743 h 79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6" h="797432">
                  <a:moveTo>
                    <a:pt x="0" y="79743"/>
                  </a:moveTo>
                  <a:cubicBezTo>
                    <a:pt x="0" y="35702"/>
                    <a:pt x="35702" y="0"/>
                    <a:pt x="79743" y="0"/>
                  </a:cubicBezTo>
                  <a:lnTo>
                    <a:pt x="8345193" y="0"/>
                  </a:lnTo>
                  <a:cubicBezTo>
                    <a:pt x="8389234" y="0"/>
                    <a:pt x="8424936" y="35702"/>
                    <a:pt x="8424936" y="79743"/>
                  </a:cubicBezTo>
                  <a:lnTo>
                    <a:pt x="8424936" y="717689"/>
                  </a:lnTo>
                  <a:cubicBezTo>
                    <a:pt x="8424936" y="761730"/>
                    <a:pt x="8389234" y="797432"/>
                    <a:pt x="8345193" y="797432"/>
                  </a:cubicBezTo>
                  <a:lnTo>
                    <a:pt x="79743" y="797432"/>
                  </a:lnTo>
                  <a:cubicBezTo>
                    <a:pt x="35702" y="797432"/>
                    <a:pt x="0" y="761730"/>
                    <a:pt x="0" y="717689"/>
                  </a:cubicBezTo>
                  <a:lnTo>
                    <a:pt x="0" y="7974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24000"/>
              </a:schemeClr>
            </a:fillRef>
            <a:effectRef idx="3">
              <a:schemeClr val="accent5">
                <a:alpha val="90000"/>
                <a:hueOff val="0"/>
                <a:satOff val="0"/>
                <a:lumOff val="0"/>
                <a:alphaOff val="-24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1890" tIns="137160" rIns="137161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547287" y="4196053"/>
              <a:ext cx="1684987" cy="63794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alpha val="90000"/>
                <a:hueOff val="33534"/>
                <a:satOff val="-1708"/>
                <a:lumOff val="6556"/>
                <a:alphaOff val="-24000"/>
              </a:schemeClr>
            </a:fillRef>
            <a:effectRef idx="3">
              <a:schemeClr val="accent5">
                <a:tint val="50000"/>
                <a:alpha val="90000"/>
                <a:hueOff val="33534"/>
                <a:satOff val="-1708"/>
                <a:lumOff val="6556"/>
                <a:alphaOff val="-24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олилиния 37"/>
            <p:cNvSpPr/>
            <p:nvPr/>
          </p:nvSpPr>
          <p:spPr>
            <a:xfrm>
              <a:off x="467544" y="5003733"/>
              <a:ext cx="8424936" cy="797432"/>
            </a:xfrm>
            <a:custGeom>
              <a:avLst/>
              <a:gdLst>
                <a:gd name="connsiteX0" fmla="*/ 0 w 8424936"/>
                <a:gd name="connsiteY0" fmla="*/ 79743 h 797432"/>
                <a:gd name="connsiteX1" fmla="*/ 79743 w 8424936"/>
                <a:gd name="connsiteY1" fmla="*/ 0 h 797432"/>
                <a:gd name="connsiteX2" fmla="*/ 8345193 w 8424936"/>
                <a:gd name="connsiteY2" fmla="*/ 0 h 797432"/>
                <a:gd name="connsiteX3" fmla="*/ 8424936 w 8424936"/>
                <a:gd name="connsiteY3" fmla="*/ 79743 h 797432"/>
                <a:gd name="connsiteX4" fmla="*/ 8424936 w 8424936"/>
                <a:gd name="connsiteY4" fmla="*/ 717689 h 797432"/>
                <a:gd name="connsiteX5" fmla="*/ 8345193 w 8424936"/>
                <a:gd name="connsiteY5" fmla="*/ 797432 h 797432"/>
                <a:gd name="connsiteX6" fmla="*/ 79743 w 8424936"/>
                <a:gd name="connsiteY6" fmla="*/ 797432 h 797432"/>
                <a:gd name="connsiteX7" fmla="*/ 0 w 8424936"/>
                <a:gd name="connsiteY7" fmla="*/ 717689 h 797432"/>
                <a:gd name="connsiteX8" fmla="*/ 0 w 8424936"/>
                <a:gd name="connsiteY8" fmla="*/ 79743 h 79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6" h="797432">
                  <a:moveTo>
                    <a:pt x="0" y="79743"/>
                  </a:moveTo>
                  <a:cubicBezTo>
                    <a:pt x="0" y="35702"/>
                    <a:pt x="35702" y="0"/>
                    <a:pt x="79743" y="0"/>
                  </a:cubicBezTo>
                  <a:lnTo>
                    <a:pt x="8345193" y="0"/>
                  </a:lnTo>
                  <a:cubicBezTo>
                    <a:pt x="8389234" y="0"/>
                    <a:pt x="8424936" y="35702"/>
                    <a:pt x="8424936" y="79743"/>
                  </a:cubicBezTo>
                  <a:lnTo>
                    <a:pt x="8424936" y="717689"/>
                  </a:lnTo>
                  <a:cubicBezTo>
                    <a:pt x="8424936" y="761730"/>
                    <a:pt x="8389234" y="797432"/>
                    <a:pt x="8345193" y="797432"/>
                  </a:cubicBezTo>
                  <a:lnTo>
                    <a:pt x="79743" y="797432"/>
                  </a:lnTo>
                  <a:cubicBezTo>
                    <a:pt x="35702" y="797432"/>
                    <a:pt x="0" y="761730"/>
                    <a:pt x="0" y="717689"/>
                  </a:cubicBezTo>
                  <a:lnTo>
                    <a:pt x="0" y="7974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32000"/>
              </a:schemeClr>
            </a:fillRef>
            <a:effectRef idx="3">
              <a:schemeClr val="accent5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1890" tIns="137160" rIns="137161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547287" y="5073229"/>
              <a:ext cx="1684987" cy="63794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alpha val="90000"/>
                <a:hueOff val="44711"/>
                <a:satOff val="-2278"/>
                <a:lumOff val="8742"/>
                <a:alphaOff val="-32000"/>
              </a:schemeClr>
            </a:fillRef>
            <a:effectRef idx="3">
              <a:schemeClr val="accent5">
                <a:tint val="50000"/>
                <a:alpha val="90000"/>
                <a:hueOff val="44711"/>
                <a:satOff val="-2278"/>
                <a:lumOff val="8742"/>
                <a:alphaOff val="-32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Полилиния 39"/>
            <p:cNvSpPr/>
            <p:nvPr/>
          </p:nvSpPr>
          <p:spPr>
            <a:xfrm>
              <a:off x="467544" y="5870661"/>
              <a:ext cx="8424936" cy="797432"/>
            </a:xfrm>
            <a:custGeom>
              <a:avLst/>
              <a:gdLst>
                <a:gd name="connsiteX0" fmla="*/ 0 w 8424936"/>
                <a:gd name="connsiteY0" fmla="*/ 79743 h 797432"/>
                <a:gd name="connsiteX1" fmla="*/ 79743 w 8424936"/>
                <a:gd name="connsiteY1" fmla="*/ 0 h 797432"/>
                <a:gd name="connsiteX2" fmla="*/ 8345193 w 8424936"/>
                <a:gd name="connsiteY2" fmla="*/ 0 h 797432"/>
                <a:gd name="connsiteX3" fmla="*/ 8424936 w 8424936"/>
                <a:gd name="connsiteY3" fmla="*/ 79743 h 797432"/>
                <a:gd name="connsiteX4" fmla="*/ 8424936 w 8424936"/>
                <a:gd name="connsiteY4" fmla="*/ 717689 h 797432"/>
                <a:gd name="connsiteX5" fmla="*/ 8345193 w 8424936"/>
                <a:gd name="connsiteY5" fmla="*/ 797432 h 797432"/>
                <a:gd name="connsiteX6" fmla="*/ 79743 w 8424936"/>
                <a:gd name="connsiteY6" fmla="*/ 797432 h 797432"/>
                <a:gd name="connsiteX7" fmla="*/ 0 w 8424936"/>
                <a:gd name="connsiteY7" fmla="*/ 717689 h 797432"/>
                <a:gd name="connsiteX8" fmla="*/ 0 w 8424936"/>
                <a:gd name="connsiteY8" fmla="*/ 79743 h 79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6" h="797432">
                  <a:moveTo>
                    <a:pt x="0" y="79743"/>
                  </a:moveTo>
                  <a:cubicBezTo>
                    <a:pt x="0" y="35702"/>
                    <a:pt x="35702" y="0"/>
                    <a:pt x="79743" y="0"/>
                  </a:cubicBezTo>
                  <a:lnTo>
                    <a:pt x="8345193" y="0"/>
                  </a:lnTo>
                  <a:cubicBezTo>
                    <a:pt x="8389234" y="0"/>
                    <a:pt x="8424936" y="35702"/>
                    <a:pt x="8424936" y="79743"/>
                  </a:cubicBezTo>
                  <a:lnTo>
                    <a:pt x="8424936" y="717689"/>
                  </a:lnTo>
                  <a:cubicBezTo>
                    <a:pt x="8424936" y="761730"/>
                    <a:pt x="8389234" y="797432"/>
                    <a:pt x="8345193" y="797432"/>
                  </a:cubicBezTo>
                  <a:lnTo>
                    <a:pt x="79743" y="797432"/>
                  </a:lnTo>
                  <a:cubicBezTo>
                    <a:pt x="35702" y="797432"/>
                    <a:pt x="0" y="761730"/>
                    <a:pt x="0" y="717689"/>
                  </a:cubicBezTo>
                  <a:lnTo>
                    <a:pt x="0" y="7974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1890" tIns="137160" rIns="137161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547287" y="5950405"/>
              <a:ext cx="1684987" cy="63794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alpha val="90000"/>
                <a:hueOff val="55889"/>
                <a:satOff val="-2847"/>
                <a:lumOff val="10927"/>
                <a:alphaOff val="-40000"/>
              </a:schemeClr>
            </a:fillRef>
            <a:effectRef idx="3">
              <a:schemeClr val="accent5">
                <a:tint val="50000"/>
                <a:alpha val="90000"/>
                <a:hueOff val="55889"/>
                <a:satOff val="-2847"/>
                <a:lumOff val="10927"/>
                <a:alphaOff val="-40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" name="TextBox 9"/>
          <p:cNvSpPr txBox="1"/>
          <p:nvPr/>
        </p:nvSpPr>
        <p:spPr>
          <a:xfrm>
            <a:off x="649486" y="17008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2 407 (84%)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5" y="2552530"/>
            <a:ext cx="163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303 (10%)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026" y="3390900"/>
            <a:ext cx="13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86 (3%)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858" y="4292843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57 (2%)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8977" y="515626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(1%)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1446" y="6033442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2 875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1987" y="4299436"/>
            <a:ext cx="305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915816" y="535632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7921" y="5128597"/>
            <a:ext cx="348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Акцизы по подакцизным товарам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6033442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35015812"/>
              </p:ext>
            </p:extLst>
          </p:nvPr>
        </p:nvGraphicFramePr>
        <p:xfrm>
          <a:off x="395536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4860032" y="1916832"/>
            <a:ext cx="4472028" cy="17281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платы за право на заключение договора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комплексном развитии территории – 485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Доходы от арендной платы за земельные участки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муниципальное имущество  - 136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платы за пользование жилыми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помещениями (соцнаём) - 70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имущества - 9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29309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Доходы от приватизации муниципального 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имущества – 109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Доходы от продажи земли -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иного муниципального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имущества – 2</a:t>
            </a:r>
          </a:p>
        </p:txBody>
      </p:sp>
    </p:spTree>
    <p:extLst>
      <p:ext uri="{BB962C8B-B14F-4D97-AF65-F5344CB8AC3E}">
        <p14:creationId xmlns:p14="http://schemas.microsoft.com/office/powerpoint/2010/main" val="353756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67544" y="1556792"/>
            <a:ext cx="8496944" cy="3672408"/>
            <a:chOff x="467544" y="2278775"/>
            <a:chExt cx="8496944" cy="267016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467544" y="2278775"/>
              <a:ext cx="8424936" cy="799858"/>
            </a:xfrm>
            <a:custGeom>
              <a:avLst/>
              <a:gdLst>
                <a:gd name="connsiteX0" fmla="*/ 0 w 8424936"/>
                <a:gd name="connsiteY0" fmla="*/ 79986 h 799858"/>
                <a:gd name="connsiteX1" fmla="*/ 79986 w 8424936"/>
                <a:gd name="connsiteY1" fmla="*/ 0 h 799858"/>
                <a:gd name="connsiteX2" fmla="*/ 8344950 w 8424936"/>
                <a:gd name="connsiteY2" fmla="*/ 0 h 799858"/>
                <a:gd name="connsiteX3" fmla="*/ 8424936 w 8424936"/>
                <a:gd name="connsiteY3" fmla="*/ 79986 h 799858"/>
                <a:gd name="connsiteX4" fmla="*/ 8424936 w 8424936"/>
                <a:gd name="connsiteY4" fmla="*/ 719872 h 799858"/>
                <a:gd name="connsiteX5" fmla="*/ 8344950 w 8424936"/>
                <a:gd name="connsiteY5" fmla="*/ 799858 h 799858"/>
                <a:gd name="connsiteX6" fmla="*/ 79986 w 8424936"/>
                <a:gd name="connsiteY6" fmla="*/ 799858 h 799858"/>
                <a:gd name="connsiteX7" fmla="*/ 0 w 8424936"/>
                <a:gd name="connsiteY7" fmla="*/ 719872 h 799858"/>
                <a:gd name="connsiteX8" fmla="*/ 0 w 8424936"/>
                <a:gd name="connsiteY8" fmla="*/ 79986 h 79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6" h="799858">
                  <a:moveTo>
                    <a:pt x="0" y="79986"/>
                  </a:moveTo>
                  <a:cubicBezTo>
                    <a:pt x="0" y="35811"/>
                    <a:pt x="35811" y="0"/>
                    <a:pt x="79986" y="0"/>
                  </a:cubicBezTo>
                  <a:lnTo>
                    <a:pt x="8344950" y="0"/>
                  </a:lnTo>
                  <a:cubicBezTo>
                    <a:pt x="8389125" y="0"/>
                    <a:pt x="8424936" y="35811"/>
                    <a:pt x="8424936" y="79986"/>
                  </a:cubicBezTo>
                  <a:lnTo>
                    <a:pt x="8424936" y="719872"/>
                  </a:lnTo>
                  <a:cubicBezTo>
                    <a:pt x="8424936" y="764047"/>
                    <a:pt x="8389125" y="799858"/>
                    <a:pt x="8344950" y="799858"/>
                  </a:cubicBezTo>
                  <a:lnTo>
                    <a:pt x="79986" y="799858"/>
                  </a:lnTo>
                  <a:cubicBezTo>
                    <a:pt x="35811" y="799858"/>
                    <a:pt x="0" y="764047"/>
                    <a:pt x="0" y="719872"/>
                  </a:cubicBezTo>
                  <a:lnTo>
                    <a:pt x="0" y="79986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5933" tIns="60960" rIns="60961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Субсидия на капитальный ремонт  и ремонт дорожных объектов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муниципальной собственности</a:t>
              </a:r>
              <a:endParaRPr lang="ru-RU" sz="16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67544" y="3216940"/>
              <a:ext cx="8424936" cy="799858"/>
            </a:xfrm>
            <a:custGeom>
              <a:avLst/>
              <a:gdLst>
                <a:gd name="connsiteX0" fmla="*/ 0 w 8424936"/>
                <a:gd name="connsiteY0" fmla="*/ 79986 h 799858"/>
                <a:gd name="connsiteX1" fmla="*/ 79986 w 8424936"/>
                <a:gd name="connsiteY1" fmla="*/ 0 h 799858"/>
                <a:gd name="connsiteX2" fmla="*/ 8344950 w 8424936"/>
                <a:gd name="connsiteY2" fmla="*/ 0 h 799858"/>
                <a:gd name="connsiteX3" fmla="*/ 8424936 w 8424936"/>
                <a:gd name="connsiteY3" fmla="*/ 79986 h 799858"/>
                <a:gd name="connsiteX4" fmla="*/ 8424936 w 8424936"/>
                <a:gd name="connsiteY4" fmla="*/ 719872 h 799858"/>
                <a:gd name="connsiteX5" fmla="*/ 8344950 w 8424936"/>
                <a:gd name="connsiteY5" fmla="*/ 799858 h 799858"/>
                <a:gd name="connsiteX6" fmla="*/ 79986 w 8424936"/>
                <a:gd name="connsiteY6" fmla="*/ 799858 h 799858"/>
                <a:gd name="connsiteX7" fmla="*/ 0 w 8424936"/>
                <a:gd name="connsiteY7" fmla="*/ 719872 h 799858"/>
                <a:gd name="connsiteX8" fmla="*/ 0 w 8424936"/>
                <a:gd name="connsiteY8" fmla="*/ 79986 h 79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6" h="799858">
                  <a:moveTo>
                    <a:pt x="0" y="79986"/>
                  </a:moveTo>
                  <a:cubicBezTo>
                    <a:pt x="0" y="35811"/>
                    <a:pt x="35811" y="0"/>
                    <a:pt x="79986" y="0"/>
                  </a:cubicBezTo>
                  <a:lnTo>
                    <a:pt x="8344950" y="0"/>
                  </a:lnTo>
                  <a:cubicBezTo>
                    <a:pt x="8389125" y="0"/>
                    <a:pt x="8424936" y="35811"/>
                    <a:pt x="8424936" y="79986"/>
                  </a:cubicBezTo>
                  <a:lnTo>
                    <a:pt x="8424936" y="719872"/>
                  </a:lnTo>
                  <a:cubicBezTo>
                    <a:pt x="8424936" y="764047"/>
                    <a:pt x="8389125" y="799858"/>
                    <a:pt x="8344950" y="799858"/>
                  </a:cubicBezTo>
                  <a:lnTo>
                    <a:pt x="79986" y="799858"/>
                  </a:lnTo>
                  <a:cubicBezTo>
                    <a:pt x="35811" y="799858"/>
                    <a:pt x="0" y="764047"/>
                    <a:pt x="0" y="719872"/>
                  </a:cubicBezTo>
                  <a:lnTo>
                    <a:pt x="0" y="79986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84324"/>
                <a:satOff val="-1865"/>
                <a:lumOff val="13996"/>
                <a:alphaOff val="0"/>
              </a:schemeClr>
            </a:fillRef>
            <a:effectRef idx="3">
              <a:schemeClr val="accent5">
                <a:shade val="50000"/>
                <a:hueOff val="84324"/>
                <a:satOff val="-1865"/>
                <a:lumOff val="139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5933" tIns="60960" rIns="60961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0" kern="12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39552" y="2348880"/>
              <a:ext cx="1684987" cy="639887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-2557"/>
                <a:satOff val="122"/>
                <a:lumOff val="-413"/>
                <a:alphaOff val="0"/>
              </a:schemeClr>
            </a:fillRef>
            <a:effectRef idx="3">
              <a:schemeClr val="accent5">
                <a:tint val="50000"/>
                <a:hueOff val="-2557"/>
                <a:satOff val="122"/>
                <a:lumOff val="-41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67544" y="4149080"/>
              <a:ext cx="8496944" cy="799858"/>
            </a:xfrm>
            <a:custGeom>
              <a:avLst/>
              <a:gdLst>
                <a:gd name="connsiteX0" fmla="*/ 0 w 8424936"/>
                <a:gd name="connsiteY0" fmla="*/ 79986 h 799858"/>
                <a:gd name="connsiteX1" fmla="*/ 79986 w 8424936"/>
                <a:gd name="connsiteY1" fmla="*/ 0 h 799858"/>
                <a:gd name="connsiteX2" fmla="*/ 8344950 w 8424936"/>
                <a:gd name="connsiteY2" fmla="*/ 0 h 799858"/>
                <a:gd name="connsiteX3" fmla="*/ 8424936 w 8424936"/>
                <a:gd name="connsiteY3" fmla="*/ 79986 h 799858"/>
                <a:gd name="connsiteX4" fmla="*/ 8424936 w 8424936"/>
                <a:gd name="connsiteY4" fmla="*/ 719872 h 799858"/>
                <a:gd name="connsiteX5" fmla="*/ 8344950 w 8424936"/>
                <a:gd name="connsiteY5" fmla="*/ 799858 h 799858"/>
                <a:gd name="connsiteX6" fmla="*/ 79986 w 8424936"/>
                <a:gd name="connsiteY6" fmla="*/ 799858 h 799858"/>
                <a:gd name="connsiteX7" fmla="*/ 0 w 8424936"/>
                <a:gd name="connsiteY7" fmla="*/ 719872 h 799858"/>
                <a:gd name="connsiteX8" fmla="*/ 0 w 8424936"/>
                <a:gd name="connsiteY8" fmla="*/ 79986 h 79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6" h="799858">
                  <a:moveTo>
                    <a:pt x="0" y="79986"/>
                  </a:moveTo>
                  <a:cubicBezTo>
                    <a:pt x="0" y="35811"/>
                    <a:pt x="35811" y="0"/>
                    <a:pt x="79986" y="0"/>
                  </a:cubicBezTo>
                  <a:lnTo>
                    <a:pt x="8344950" y="0"/>
                  </a:lnTo>
                  <a:cubicBezTo>
                    <a:pt x="8389125" y="0"/>
                    <a:pt x="8424936" y="35811"/>
                    <a:pt x="8424936" y="79986"/>
                  </a:cubicBezTo>
                  <a:lnTo>
                    <a:pt x="8424936" y="719872"/>
                  </a:lnTo>
                  <a:cubicBezTo>
                    <a:pt x="8424936" y="764047"/>
                    <a:pt x="8389125" y="799858"/>
                    <a:pt x="8344950" y="799858"/>
                  </a:cubicBezTo>
                  <a:lnTo>
                    <a:pt x="79986" y="799858"/>
                  </a:lnTo>
                  <a:cubicBezTo>
                    <a:pt x="35811" y="799858"/>
                    <a:pt x="0" y="764047"/>
                    <a:pt x="0" y="719872"/>
                  </a:cubicBezTo>
                  <a:lnTo>
                    <a:pt x="0" y="79986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168648"/>
                <a:satOff val="-3730"/>
                <a:lumOff val="27991"/>
                <a:alphaOff val="0"/>
              </a:schemeClr>
            </a:fillRef>
            <a:effectRef idx="3">
              <a:schemeClr val="accent5">
                <a:shade val="50000"/>
                <a:hueOff val="168648"/>
                <a:satOff val="-3730"/>
                <a:lumOff val="2799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173" tIns="76200" rIns="76201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39552" y="3289107"/>
              <a:ext cx="1684987" cy="639887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-5114"/>
                <a:satOff val="243"/>
                <a:lumOff val="-827"/>
                <a:alphaOff val="0"/>
              </a:schemeClr>
            </a:fillRef>
            <a:effectRef idx="3">
              <a:schemeClr val="accent5">
                <a:tint val="50000"/>
                <a:hueOff val="-5114"/>
                <a:satOff val="243"/>
                <a:lumOff val="-82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31"/>
            <p:cNvSpPr/>
            <p:nvPr/>
          </p:nvSpPr>
          <p:spPr>
            <a:xfrm>
              <a:off x="539552" y="4221088"/>
              <a:ext cx="1684987" cy="639887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-12785"/>
                <a:satOff val="608"/>
                <a:lumOff val="-2067"/>
                <a:alphaOff val="0"/>
              </a:schemeClr>
            </a:fillRef>
            <a:effectRef idx="3">
              <a:schemeClr val="accent5">
                <a:tint val="50000"/>
                <a:hueOff val="-12785"/>
                <a:satOff val="608"/>
                <a:lumOff val="-206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Прямоугольник 5"/>
          <p:cNvSpPr/>
          <p:nvPr/>
        </p:nvSpPr>
        <p:spPr>
          <a:xfrm>
            <a:off x="2123728" y="980728"/>
            <a:ext cx="6535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Муниципальный дорожный фонд (млн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1986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1916832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319 (80%)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321297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 (15%)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7744" y="314096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содержание автомобильных дорог общего пользования 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 и искусственных сооружений на них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584" y="4509120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 (5%)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7744" y="4365104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нефтепродукты. Платежи</a:t>
            </a: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уплачиваемые в целях возмещения вреда, причиняемого автомобильным дорогам местного значения 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транспортными</a:t>
            </a:r>
          </a:p>
          <a:p>
            <a:pPr lvl="0"/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средствами, </a:t>
            </a: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осуществляющими перевозки тяжеловесных и крупногабаритных грузов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467544" y="5445224"/>
            <a:ext cx="8496944" cy="936104"/>
          </a:xfrm>
          <a:custGeom>
            <a:avLst/>
            <a:gdLst>
              <a:gd name="connsiteX0" fmla="*/ 0 w 8424936"/>
              <a:gd name="connsiteY0" fmla="*/ 79986 h 799858"/>
              <a:gd name="connsiteX1" fmla="*/ 79986 w 8424936"/>
              <a:gd name="connsiteY1" fmla="*/ 0 h 799858"/>
              <a:gd name="connsiteX2" fmla="*/ 8344950 w 8424936"/>
              <a:gd name="connsiteY2" fmla="*/ 0 h 799858"/>
              <a:gd name="connsiteX3" fmla="*/ 8424936 w 8424936"/>
              <a:gd name="connsiteY3" fmla="*/ 79986 h 799858"/>
              <a:gd name="connsiteX4" fmla="*/ 8424936 w 8424936"/>
              <a:gd name="connsiteY4" fmla="*/ 719872 h 799858"/>
              <a:gd name="connsiteX5" fmla="*/ 8344950 w 8424936"/>
              <a:gd name="connsiteY5" fmla="*/ 799858 h 799858"/>
              <a:gd name="connsiteX6" fmla="*/ 79986 w 8424936"/>
              <a:gd name="connsiteY6" fmla="*/ 799858 h 799858"/>
              <a:gd name="connsiteX7" fmla="*/ 0 w 8424936"/>
              <a:gd name="connsiteY7" fmla="*/ 719872 h 799858"/>
              <a:gd name="connsiteX8" fmla="*/ 0 w 8424936"/>
              <a:gd name="connsiteY8" fmla="*/ 79986 h 79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4936" h="799858">
                <a:moveTo>
                  <a:pt x="0" y="79986"/>
                </a:moveTo>
                <a:cubicBezTo>
                  <a:pt x="0" y="35811"/>
                  <a:pt x="35811" y="0"/>
                  <a:pt x="79986" y="0"/>
                </a:cubicBezTo>
                <a:lnTo>
                  <a:pt x="8344950" y="0"/>
                </a:lnTo>
                <a:cubicBezTo>
                  <a:pt x="8389125" y="0"/>
                  <a:pt x="8424936" y="35811"/>
                  <a:pt x="8424936" y="79986"/>
                </a:cubicBezTo>
                <a:lnTo>
                  <a:pt x="8424936" y="719872"/>
                </a:lnTo>
                <a:cubicBezTo>
                  <a:pt x="8424936" y="764047"/>
                  <a:pt x="8389125" y="799858"/>
                  <a:pt x="8344950" y="799858"/>
                </a:cubicBezTo>
                <a:lnTo>
                  <a:pt x="79986" y="799858"/>
                </a:lnTo>
                <a:cubicBezTo>
                  <a:pt x="35811" y="799858"/>
                  <a:pt x="0" y="764047"/>
                  <a:pt x="0" y="719872"/>
                </a:cubicBezTo>
                <a:lnTo>
                  <a:pt x="0" y="7998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shade val="50000"/>
              <a:hueOff val="84324"/>
              <a:satOff val="-1865"/>
              <a:lumOff val="13996"/>
              <a:alphaOff val="0"/>
            </a:schemeClr>
          </a:fillRef>
          <a:effectRef idx="3">
            <a:schemeClr val="accent5">
              <a:shade val="50000"/>
              <a:hueOff val="84324"/>
              <a:satOff val="-1865"/>
              <a:lumOff val="1399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943" tIns="140970" rIns="140971" bIns="140970" numCol="1" spcCol="1270" anchor="ctr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700" kern="120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9552" y="5517232"/>
            <a:ext cx="1684987" cy="792088"/>
          </a:xfrm>
          <a:prstGeom prst="roundRect">
            <a:avLst>
              <a:gd name="adj" fmla="val 1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12785"/>
              <a:satOff val="608"/>
              <a:lumOff val="-2067"/>
              <a:alphaOff val="0"/>
            </a:schemeClr>
          </a:fillRef>
          <a:effectRef idx="3">
            <a:schemeClr val="accent5">
              <a:tint val="50000"/>
              <a:hueOff val="-12785"/>
              <a:satOff val="608"/>
              <a:lumOff val="-206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TextBox 33"/>
          <p:cNvSpPr txBox="1"/>
          <p:nvPr/>
        </p:nvSpPr>
        <p:spPr>
          <a:xfrm>
            <a:off x="971600" y="5733256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401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6016" y="5733256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</a:p>
        </p:txBody>
      </p:sp>
    </p:spTree>
    <p:extLst>
      <p:ext uri="{BB962C8B-B14F-4D97-AF65-F5344CB8AC3E}">
        <p14:creationId xmlns:p14="http://schemas.microsoft.com/office/powerpoint/2010/main" val="17321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3460" y="837484"/>
            <a:ext cx="7128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(млн руб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484784"/>
            <a:ext cx="8424935" cy="5109072"/>
            <a:chOff x="422625" y="1509343"/>
            <a:chExt cx="8424935" cy="510907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Полилиния 5"/>
            <p:cNvSpPr/>
            <p:nvPr/>
          </p:nvSpPr>
          <p:spPr>
            <a:xfrm>
              <a:off x="422625" y="1509343"/>
              <a:ext cx="8424935" cy="946124"/>
            </a:xfrm>
            <a:custGeom>
              <a:avLst/>
              <a:gdLst>
                <a:gd name="connsiteX0" fmla="*/ 0 w 8424935"/>
                <a:gd name="connsiteY0" fmla="*/ 94612 h 946124"/>
                <a:gd name="connsiteX1" fmla="*/ 94612 w 8424935"/>
                <a:gd name="connsiteY1" fmla="*/ 0 h 946124"/>
                <a:gd name="connsiteX2" fmla="*/ 8330323 w 8424935"/>
                <a:gd name="connsiteY2" fmla="*/ 0 h 946124"/>
                <a:gd name="connsiteX3" fmla="*/ 8424935 w 8424935"/>
                <a:gd name="connsiteY3" fmla="*/ 94612 h 946124"/>
                <a:gd name="connsiteX4" fmla="*/ 8424935 w 8424935"/>
                <a:gd name="connsiteY4" fmla="*/ 851512 h 946124"/>
                <a:gd name="connsiteX5" fmla="*/ 8330323 w 8424935"/>
                <a:gd name="connsiteY5" fmla="*/ 946124 h 946124"/>
                <a:gd name="connsiteX6" fmla="*/ 94612 w 8424935"/>
                <a:gd name="connsiteY6" fmla="*/ 946124 h 946124"/>
                <a:gd name="connsiteX7" fmla="*/ 0 w 8424935"/>
                <a:gd name="connsiteY7" fmla="*/ 851512 h 946124"/>
                <a:gd name="connsiteX8" fmla="*/ 0 w 8424935"/>
                <a:gd name="connsiteY8" fmla="*/ 94612 h 94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5" h="946124">
                  <a:moveTo>
                    <a:pt x="0" y="94612"/>
                  </a:moveTo>
                  <a:cubicBezTo>
                    <a:pt x="0" y="42359"/>
                    <a:pt x="42359" y="0"/>
                    <a:pt x="94612" y="0"/>
                  </a:cubicBezTo>
                  <a:lnTo>
                    <a:pt x="8330323" y="0"/>
                  </a:lnTo>
                  <a:cubicBezTo>
                    <a:pt x="8382576" y="0"/>
                    <a:pt x="8424935" y="42359"/>
                    <a:pt x="8424935" y="94612"/>
                  </a:cubicBezTo>
                  <a:lnTo>
                    <a:pt x="8424935" y="851512"/>
                  </a:lnTo>
                  <a:cubicBezTo>
                    <a:pt x="8424935" y="903765"/>
                    <a:pt x="8382576" y="946124"/>
                    <a:pt x="8330323" y="946124"/>
                  </a:cubicBezTo>
                  <a:lnTo>
                    <a:pt x="94612" y="946124"/>
                  </a:lnTo>
                  <a:cubicBezTo>
                    <a:pt x="42359" y="946124"/>
                    <a:pt x="0" y="903765"/>
                    <a:pt x="0" y="851512"/>
                  </a:cubicBezTo>
                  <a:lnTo>
                    <a:pt x="0" y="94612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8179" tIns="68580" rIns="68581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800" b="0" kern="1200" dirty="0" smtClean="0">
                  <a:latin typeface="Times New Roman" pitchFamily="18" charset="0"/>
                  <a:cs typeface="Times New Roman" pitchFamily="18" charset="0"/>
                </a:rPr>
                <a:t>                             </a:t>
              </a:r>
              <a:r>
                <a:rPr lang="ru-RU" altLang="ru-RU" sz="18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Субвенции</a:t>
              </a:r>
              <a:endParaRPr lang="ru-RU" sz="18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94633" y="1653359"/>
              <a:ext cx="1784367" cy="756899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22625" y="2548074"/>
              <a:ext cx="8424935" cy="946124"/>
            </a:xfrm>
            <a:custGeom>
              <a:avLst/>
              <a:gdLst>
                <a:gd name="connsiteX0" fmla="*/ 0 w 8424935"/>
                <a:gd name="connsiteY0" fmla="*/ 94612 h 946124"/>
                <a:gd name="connsiteX1" fmla="*/ 94612 w 8424935"/>
                <a:gd name="connsiteY1" fmla="*/ 0 h 946124"/>
                <a:gd name="connsiteX2" fmla="*/ 8330323 w 8424935"/>
                <a:gd name="connsiteY2" fmla="*/ 0 h 946124"/>
                <a:gd name="connsiteX3" fmla="*/ 8424935 w 8424935"/>
                <a:gd name="connsiteY3" fmla="*/ 94612 h 946124"/>
                <a:gd name="connsiteX4" fmla="*/ 8424935 w 8424935"/>
                <a:gd name="connsiteY4" fmla="*/ 851512 h 946124"/>
                <a:gd name="connsiteX5" fmla="*/ 8330323 w 8424935"/>
                <a:gd name="connsiteY5" fmla="*/ 946124 h 946124"/>
                <a:gd name="connsiteX6" fmla="*/ 94612 w 8424935"/>
                <a:gd name="connsiteY6" fmla="*/ 946124 h 946124"/>
                <a:gd name="connsiteX7" fmla="*/ 0 w 8424935"/>
                <a:gd name="connsiteY7" fmla="*/ 851512 h 946124"/>
                <a:gd name="connsiteX8" fmla="*/ 0 w 8424935"/>
                <a:gd name="connsiteY8" fmla="*/ 94612 h 94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5" h="946124">
                  <a:moveTo>
                    <a:pt x="0" y="94612"/>
                  </a:moveTo>
                  <a:cubicBezTo>
                    <a:pt x="0" y="42359"/>
                    <a:pt x="42359" y="0"/>
                    <a:pt x="94612" y="0"/>
                  </a:cubicBezTo>
                  <a:lnTo>
                    <a:pt x="8330323" y="0"/>
                  </a:lnTo>
                  <a:cubicBezTo>
                    <a:pt x="8382576" y="0"/>
                    <a:pt x="8424935" y="42359"/>
                    <a:pt x="8424935" y="94612"/>
                  </a:cubicBezTo>
                  <a:lnTo>
                    <a:pt x="8424935" y="851512"/>
                  </a:lnTo>
                  <a:cubicBezTo>
                    <a:pt x="8424935" y="903765"/>
                    <a:pt x="8382576" y="946124"/>
                    <a:pt x="8330323" y="946124"/>
                  </a:cubicBezTo>
                  <a:lnTo>
                    <a:pt x="94612" y="946124"/>
                  </a:lnTo>
                  <a:cubicBezTo>
                    <a:pt x="42359" y="946124"/>
                    <a:pt x="0" y="903765"/>
                    <a:pt x="0" y="851512"/>
                  </a:cubicBezTo>
                  <a:lnTo>
                    <a:pt x="0" y="94612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80000"/>
                <a:hueOff val="51305"/>
                <a:satOff val="-559"/>
                <a:lumOff val="6395"/>
                <a:alphaOff val="0"/>
              </a:schemeClr>
            </a:fillRef>
            <a:effectRef idx="3">
              <a:schemeClr val="accent5">
                <a:shade val="80000"/>
                <a:hueOff val="51305"/>
                <a:satOff val="-559"/>
                <a:lumOff val="63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5799" tIns="76200" rIns="76201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2000" b="0" kern="1200" dirty="0" smtClean="0">
                  <a:latin typeface="Times New Roman" pitchFamily="18" charset="0"/>
                  <a:cs typeface="Times New Roman" pitchFamily="18" charset="0"/>
                </a:rPr>
                <a:t>                            </a:t>
              </a:r>
              <a:r>
                <a:rPr lang="ru-RU" altLang="ru-RU" sz="18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Субсидии</a:t>
              </a:r>
              <a:endParaRPr lang="ru-RU" sz="18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94633" y="2661471"/>
              <a:ext cx="1784367" cy="756899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13972"/>
                <a:satOff val="-712"/>
                <a:lumOff val="2732"/>
                <a:alphaOff val="0"/>
              </a:schemeClr>
            </a:fillRef>
            <a:effectRef idx="3">
              <a:schemeClr val="accent5">
                <a:tint val="50000"/>
                <a:hueOff val="13972"/>
                <a:satOff val="-712"/>
                <a:lumOff val="273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422625" y="3545053"/>
              <a:ext cx="8424935" cy="946124"/>
            </a:xfrm>
            <a:custGeom>
              <a:avLst/>
              <a:gdLst>
                <a:gd name="connsiteX0" fmla="*/ 0 w 8424935"/>
                <a:gd name="connsiteY0" fmla="*/ 94612 h 946124"/>
                <a:gd name="connsiteX1" fmla="*/ 94612 w 8424935"/>
                <a:gd name="connsiteY1" fmla="*/ 0 h 946124"/>
                <a:gd name="connsiteX2" fmla="*/ 8330323 w 8424935"/>
                <a:gd name="connsiteY2" fmla="*/ 0 h 946124"/>
                <a:gd name="connsiteX3" fmla="*/ 8424935 w 8424935"/>
                <a:gd name="connsiteY3" fmla="*/ 94612 h 946124"/>
                <a:gd name="connsiteX4" fmla="*/ 8424935 w 8424935"/>
                <a:gd name="connsiteY4" fmla="*/ 851512 h 946124"/>
                <a:gd name="connsiteX5" fmla="*/ 8330323 w 8424935"/>
                <a:gd name="connsiteY5" fmla="*/ 946124 h 946124"/>
                <a:gd name="connsiteX6" fmla="*/ 94612 w 8424935"/>
                <a:gd name="connsiteY6" fmla="*/ 946124 h 946124"/>
                <a:gd name="connsiteX7" fmla="*/ 0 w 8424935"/>
                <a:gd name="connsiteY7" fmla="*/ 851512 h 946124"/>
                <a:gd name="connsiteX8" fmla="*/ 0 w 8424935"/>
                <a:gd name="connsiteY8" fmla="*/ 94612 h 94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5" h="946124">
                  <a:moveTo>
                    <a:pt x="0" y="94612"/>
                  </a:moveTo>
                  <a:cubicBezTo>
                    <a:pt x="0" y="42359"/>
                    <a:pt x="42359" y="0"/>
                    <a:pt x="94612" y="0"/>
                  </a:cubicBezTo>
                  <a:lnTo>
                    <a:pt x="8330323" y="0"/>
                  </a:lnTo>
                  <a:cubicBezTo>
                    <a:pt x="8382576" y="0"/>
                    <a:pt x="8424935" y="42359"/>
                    <a:pt x="8424935" y="94612"/>
                  </a:cubicBezTo>
                  <a:lnTo>
                    <a:pt x="8424935" y="851512"/>
                  </a:lnTo>
                  <a:cubicBezTo>
                    <a:pt x="8424935" y="903765"/>
                    <a:pt x="8382576" y="946124"/>
                    <a:pt x="8330323" y="946124"/>
                  </a:cubicBezTo>
                  <a:lnTo>
                    <a:pt x="94612" y="946124"/>
                  </a:lnTo>
                  <a:cubicBezTo>
                    <a:pt x="42359" y="946124"/>
                    <a:pt x="0" y="903765"/>
                    <a:pt x="0" y="851512"/>
                  </a:cubicBezTo>
                  <a:lnTo>
                    <a:pt x="0" y="94612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80000"/>
                <a:hueOff val="102610"/>
                <a:satOff val="-1119"/>
                <a:lumOff val="12789"/>
                <a:alphaOff val="0"/>
              </a:schemeClr>
            </a:fillRef>
            <a:effectRef idx="3">
              <a:schemeClr val="accent5">
                <a:shade val="80000"/>
                <a:hueOff val="102610"/>
                <a:satOff val="-1119"/>
                <a:lumOff val="127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5799" tIns="76200" rIns="76201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smtClean="0">
                  <a:latin typeface="Times New Roman" pitchFamily="18" charset="0"/>
                  <a:cs typeface="Times New Roman" pitchFamily="18" charset="0"/>
                </a:rPr>
                <a:t>                           </a:t>
              </a: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94633" y="3669583"/>
              <a:ext cx="1805867" cy="756899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27945"/>
                <a:satOff val="-1424"/>
                <a:lumOff val="5464"/>
                <a:alphaOff val="0"/>
              </a:schemeClr>
            </a:fillRef>
            <a:effectRef idx="3">
              <a:schemeClr val="accent5">
                <a:tint val="50000"/>
                <a:hueOff val="27945"/>
                <a:satOff val="-1424"/>
                <a:lumOff val="546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422625" y="4631554"/>
              <a:ext cx="8424935" cy="946124"/>
            </a:xfrm>
            <a:custGeom>
              <a:avLst/>
              <a:gdLst>
                <a:gd name="connsiteX0" fmla="*/ 0 w 8424935"/>
                <a:gd name="connsiteY0" fmla="*/ 94612 h 946124"/>
                <a:gd name="connsiteX1" fmla="*/ 94612 w 8424935"/>
                <a:gd name="connsiteY1" fmla="*/ 0 h 946124"/>
                <a:gd name="connsiteX2" fmla="*/ 8330323 w 8424935"/>
                <a:gd name="connsiteY2" fmla="*/ 0 h 946124"/>
                <a:gd name="connsiteX3" fmla="*/ 8424935 w 8424935"/>
                <a:gd name="connsiteY3" fmla="*/ 94612 h 946124"/>
                <a:gd name="connsiteX4" fmla="*/ 8424935 w 8424935"/>
                <a:gd name="connsiteY4" fmla="*/ 851512 h 946124"/>
                <a:gd name="connsiteX5" fmla="*/ 8330323 w 8424935"/>
                <a:gd name="connsiteY5" fmla="*/ 946124 h 946124"/>
                <a:gd name="connsiteX6" fmla="*/ 94612 w 8424935"/>
                <a:gd name="connsiteY6" fmla="*/ 946124 h 946124"/>
                <a:gd name="connsiteX7" fmla="*/ 0 w 8424935"/>
                <a:gd name="connsiteY7" fmla="*/ 851512 h 946124"/>
                <a:gd name="connsiteX8" fmla="*/ 0 w 8424935"/>
                <a:gd name="connsiteY8" fmla="*/ 94612 h 94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5" h="946124">
                  <a:moveTo>
                    <a:pt x="0" y="94612"/>
                  </a:moveTo>
                  <a:cubicBezTo>
                    <a:pt x="0" y="42359"/>
                    <a:pt x="42359" y="0"/>
                    <a:pt x="94612" y="0"/>
                  </a:cubicBezTo>
                  <a:lnTo>
                    <a:pt x="8330323" y="0"/>
                  </a:lnTo>
                  <a:cubicBezTo>
                    <a:pt x="8382576" y="0"/>
                    <a:pt x="8424935" y="42359"/>
                    <a:pt x="8424935" y="94612"/>
                  </a:cubicBezTo>
                  <a:lnTo>
                    <a:pt x="8424935" y="851512"/>
                  </a:lnTo>
                  <a:cubicBezTo>
                    <a:pt x="8424935" y="903765"/>
                    <a:pt x="8382576" y="946124"/>
                    <a:pt x="8330323" y="946124"/>
                  </a:cubicBezTo>
                  <a:lnTo>
                    <a:pt x="94612" y="946124"/>
                  </a:lnTo>
                  <a:cubicBezTo>
                    <a:pt x="42359" y="946124"/>
                    <a:pt x="0" y="903765"/>
                    <a:pt x="0" y="851512"/>
                  </a:cubicBezTo>
                  <a:lnTo>
                    <a:pt x="0" y="94612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80000"/>
                <a:hueOff val="153916"/>
                <a:satOff val="-1678"/>
                <a:lumOff val="19184"/>
                <a:alphaOff val="0"/>
              </a:schemeClr>
            </a:fillRef>
            <a:effectRef idx="3">
              <a:schemeClr val="accent5">
                <a:shade val="80000"/>
                <a:hueOff val="153916"/>
                <a:satOff val="-1678"/>
                <a:lumOff val="191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3429" tIns="163830" rIns="163831" bIns="163830" numCol="1" spcCol="1270" anchor="ctr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kern="120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94633" y="4749703"/>
              <a:ext cx="1788933" cy="756899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41917"/>
                <a:satOff val="-2135"/>
                <a:lumOff val="8195"/>
                <a:alphaOff val="0"/>
              </a:schemeClr>
            </a:fillRef>
            <a:effectRef idx="3">
              <a:schemeClr val="accent5">
                <a:tint val="50000"/>
                <a:hueOff val="41917"/>
                <a:satOff val="-2135"/>
                <a:lumOff val="819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422625" y="5672291"/>
              <a:ext cx="8424935" cy="946124"/>
            </a:xfrm>
            <a:custGeom>
              <a:avLst/>
              <a:gdLst>
                <a:gd name="connsiteX0" fmla="*/ 0 w 8424935"/>
                <a:gd name="connsiteY0" fmla="*/ 94612 h 946124"/>
                <a:gd name="connsiteX1" fmla="*/ 94612 w 8424935"/>
                <a:gd name="connsiteY1" fmla="*/ 0 h 946124"/>
                <a:gd name="connsiteX2" fmla="*/ 8330323 w 8424935"/>
                <a:gd name="connsiteY2" fmla="*/ 0 h 946124"/>
                <a:gd name="connsiteX3" fmla="*/ 8424935 w 8424935"/>
                <a:gd name="connsiteY3" fmla="*/ 94612 h 946124"/>
                <a:gd name="connsiteX4" fmla="*/ 8424935 w 8424935"/>
                <a:gd name="connsiteY4" fmla="*/ 851512 h 946124"/>
                <a:gd name="connsiteX5" fmla="*/ 8330323 w 8424935"/>
                <a:gd name="connsiteY5" fmla="*/ 946124 h 946124"/>
                <a:gd name="connsiteX6" fmla="*/ 94612 w 8424935"/>
                <a:gd name="connsiteY6" fmla="*/ 946124 h 946124"/>
                <a:gd name="connsiteX7" fmla="*/ 0 w 8424935"/>
                <a:gd name="connsiteY7" fmla="*/ 851512 h 946124"/>
                <a:gd name="connsiteX8" fmla="*/ 0 w 8424935"/>
                <a:gd name="connsiteY8" fmla="*/ 94612 h 94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5" h="946124">
                  <a:moveTo>
                    <a:pt x="0" y="94612"/>
                  </a:moveTo>
                  <a:cubicBezTo>
                    <a:pt x="0" y="42359"/>
                    <a:pt x="42359" y="0"/>
                    <a:pt x="94612" y="0"/>
                  </a:cubicBezTo>
                  <a:lnTo>
                    <a:pt x="8330323" y="0"/>
                  </a:lnTo>
                  <a:cubicBezTo>
                    <a:pt x="8382576" y="0"/>
                    <a:pt x="8424935" y="42359"/>
                    <a:pt x="8424935" y="94612"/>
                  </a:cubicBezTo>
                  <a:lnTo>
                    <a:pt x="8424935" y="851512"/>
                  </a:lnTo>
                  <a:cubicBezTo>
                    <a:pt x="8424935" y="903765"/>
                    <a:pt x="8382576" y="946124"/>
                    <a:pt x="8330323" y="946124"/>
                  </a:cubicBezTo>
                  <a:lnTo>
                    <a:pt x="94612" y="946124"/>
                  </a:lnTo>
                  <a:cubicBezTo>
                    <a:pt x="42359" y="946124"/>
                    <a:pt x="0" y="903765"/>
                    <a:pt x="0" y="851512"/>
                  </a:cubicBezTo>
                  <a:lnTo>
                    <a:pt x="0" y="94612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80000"/>
                <a:hueOff val="205221"/>
                <a:satOff val="-2238"/>
                <a:lumOff val="25579"/>
                <a:alphaOff val="0"/>
              </a:schemeClr>
            </a:fillRef>
            <a:effectRef idx="3">
              <a:schemeClr val="accent5">
                <a:shade val="80000"/>
                <a:hueOff val="205221"/>
                <a:satOff val="-2238"/>
                <a:lumOff val="255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3429" tIns="163830" rIns="163831" bIns="163830" numCol="1" spcCol="1270" anchor="ctr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                  ВСЕГО</a:t>
              </a: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94633" y="5757815"/>
              <a:ext cx="1831968" cy="756899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55889"/>
                <a:satOff val="-2847"/>
                <a:lumOff val="10927"/>
                <a:alphaOff val="0"/>
              </a:schemeClr>
            </a:fillRef>
            <a:effectRef idx="3">
              <a:schemeClr val="accent5">
                <a:tint val="50000"/>
                <a:hueOff val="55889"/>
                <a:satOff val="-2847"/>
                <a:lumOff val="1092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TextBox 3"/>
          <p:cNvSpPr txBox="1"/>
          <p:nvPr/>
        </p:nvSpPr>
        <p:spPr>
          <a:xfrm>
            <a:off x="899592" y="1196752"/>
            <a:ext cx="98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2025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1196752"/>
            <a:ext cx="1499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2026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5877272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5 863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0211" y="6231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84943" y="3806755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340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(6%)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9632" y="2759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19264" y="2799003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2 619 (45%)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39622" y="1810930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854 (48%)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4491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96103" y="4895264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 (1%)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1702" y="27284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524328" y="3588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8" name="TextBox 2047"/>
          <p:cNvSpPr txBox="1"/>
          <p:nvPr/>
        </p:nvSpPr>
        <p:spPr>
          <a:xfrm>
            <a:off x="3347864" y="4869160"/>
            <a:ext cx="30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8552" y="3709551"/>
            <a:ext cx="414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Дотации на решение вопросов местного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значения, прочие дотации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11001" y="1762258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696 (%)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58083" y="2835382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1 969 (%)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55204" y="377365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270 (%)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08571" y="491921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(%)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86143" y="5861709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938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020272" y="2636912"/>
            <a:ext cx="1784367" cy="756899"/>
          </a:xfrm>
          <a:prstGeom prst="roundRect">
            <a:avLst>
              <a:gd name="adj" fmla="val 1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Скругленный прямоугольник 44"/>
          <p:cNvSpPr/>
          <p:nvPr/>
        </p:nvSpPr>
        <p:spPr>
          <a:xfrm>
            <a:off x="7020272" y="3645024"/>
            <a:ext cx="1784367" cy="756899"/>
          </a:xfrm>
          <a:prstGeom prst="roundRect">
            <a:avLst>
              <a:gd name="adj" fmla="val 1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Скругленный прямоугольник 45"/>
          <p:cNvSpPr/>
          <p:nvPr/>
        </p:nvSpPr>
        <p:spPr>
          <a:xfrm>
            <a:off x="7020272" y="4725144"/>
            <a:ext cx="1784367" cy="756899"/>
          </a:xfrm>
          <a:prstGeom prst="roundRect">
            <a:avLst>
              <a:gd name="adj" fmla="val 1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Скругленный прямоугольник 46"/>
          <p:cNvSpPr/>
          <p:nvPr/>
        </p:nvSpPr>
        <p:spPr>
          <a:xfrm>
            <a:off x="7020272" y="5733256"/>
            <a:ext cx="1784367" cy="756899"/>
          </a:xfrm>
          <a:prstGeom prst="roundRect">
            <a:avLst>
              <a:gd name="adj" fmla="val 1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Скругленный прямоугольник 47"/>
          <p:cNvSpPr/>
          <p:nvPr/>
        </p:nvSpPr>
        <p:spPr>
          <a:xfrm>
            <a:off x="7020272" y="1628800"/>
            <a:ext cx="1784367" cy="756899"/>
          </a:xfrm>
          <a:prstGeom prst="roundRect">
            <a:avLst>
              <a:gd name="adj" fmla="val 1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TextBox 48"/>
          <p:cNvSpPr txBox="1"/>
          <p:nvPr/>
        </p:nvSpPr>
        <p:spPr>
          <a:xfrm>
            <a:off x="7236296" y="1844824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388 (47%)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52320" y="3861048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 (0%)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08304" y="4869160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753 (15%)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24328" y="5877272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5 082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64288" y="285293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1 941 (38%)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7357" y="764704"/>
            <a:ext cx="8351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  <a:cs typeface="Courier New"/>
              </a:rPr>
              <a:t>  </a:t>
            </a:r>
            <a:r>
              <a:rPr lang="ru-RU" sz="2000" b="1" dirty="0" smtClean="0">
                <a:solidFill>
                  <a:schemeClr val="accent1"/>
                </a:solidFill>
                <a:latin typeface="Times New Roman"/>
                <a:ea typeface="Times New Roman"/>
                <a:cs typeface="Courier New"/>
              </a:rPr>
              <a:t>Личный кабинет налогоплательщика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 физических лиц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268760"/>
            <a:ext cx="514337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/>
              </a:rPr>
              <a:t>на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официальном сайте ФНС </a:t>
            </a:r>
            <a:r>
              <a:rPr lang="ru-RU" dirty="0" smtClean="0">
                <a:solidFill>
                  <a:schemeClr val="bg1"/>
                </a:solidFill>
                <a:latin typeface="Times New Roman"/>
              </a:rPr>
              <a:t>России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268760"/>
            <a:ext cx="1693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www.nalog.ru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239" y="2259183"/>
            <a:ext cx="878497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/>
              </a:rPr>
              <a:t>«</a:t>
            </a:r>
            <a:r>
              <a:rPr lang="ru-RU" sz="2000" b="1" dirty="0">
                <a:solidFill>
                  <a:schemeClr val="accent2"/>
                </a:solidFill>
                <a:latin typeface="Times New Roman"/>
              </a:rPr>
              <a:t>Личный кабинет» содержит: </a:t>
            </a:r>
            <a:endParaRPr lang="ru-RU" sz="2000" dirty="0">
              <a:solidFill>
                <a:schemeClr val="accent2"/>
              </a:solidFill>
              <a:latin typeface="Times New Roman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Данные </a:t>
            </a:r>
            <a:r>
              <a:rPr lang="ru-RU" sz="1600" dirty="0">
                <a:latin typeface="Times New Roman"/>
              </a:rPr>
              <a:t>об объектах </a:t>
            </a:r>
            <a:r>
              <a:rPr lang="ru-RU" sz="1600" dirty="0" smtClean="0">
                <a:latin typeface="Times New Roman"/>
              </a:rPr>
              <a:t>имущества</a:t>
            </a:r>
          </a:p>
          <a:p>
            <a:pPr algn="just"/>
            <a:r>
              <a:rPr lang="ru-RU" sz="1600" dirty="0" smtClean="0">
                <a:latin typeface="Times New Roman"/>
              </a:rPr>
              <a:t>     </a:t>
            </a:r>
            <a:r>
              <a:rPr lang="ru-RU" sz="1600" b="1" i="1" dirty="0">
                <a:latin typeface="Times New Roman"/>
              </a:rPr>
              <a:t>(земля, транспорт, </a:t>
            </a:r>
            <a:r>
              <a:rPr lang="ru-RU" sz="1600" b="1" i="1" dirty="0" smtClean="0">
                <a:latin typeface="Times New Roman"/>
              </a:rPr>
              <a:t>недвижимость </a:t>
            </a:r>
            <a:r>
              <a:rPr lang="ru-RU" sz="1600" b="1" i="1" dirty="0">
                <a:latin typeface="Times New Roman"/>
              </a:rPr>
              <a:t>и др.)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Суммы </a:t>
            </a:r>
            <a:r>
              <a:rPr lang="ru-RU" sz="1600" dirty="0">
                <a:latin typeface="Times New Roman"/>
              </a:rPr>
              <a:t>начисленных и уплаченных налогов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Информацию </a:t>
            </a:r>
            <a:r>
              <a:rPr lang="ru-RU" sz="1600" dirty="0">
                <a:latin typeface="Times New Roman"/>
              </a:rPr>
              <a:t>о </a:t>
            </a:r>
            <a:r>
              <a:rPr lang="ru-RU" sz="1600" dirty="0" smtClean="0">
                <a:latin typeface="Times New Roman"/>
              </a:rPr>
              <a:t>задолженности</a:t>
            </a:r>
          </a:p>
          <a:p>
            <a:pPr algn="just"/>
            <a:r>
              <a:rPr lang="ru-RU" sz="1600" dirty="0" smtClean="0">
                <a:latin typeface="Times New Roman"/>
              </a:rPr>
              <a:t>      или </a:t>
            </a:r>
            <a:r>
              <a:rPr lang="ru-RU" sz="1600" dirty="0">
                <a:latin typeface="Times New Roman"/>
              </a:rPr>
              <a:t>переплате по налогам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Позволяет </a:t>
            </a:r>
            <a:r>
              <a:rPr lang="ru-RU" sz="1600" dirty="0">
                <a:latin typeface="Times New Roman"/>
              </a:rPr>
              <a:t>оплатить налог в режиме «он-</a:t>
            </a:r>
            <a:r>
              <a:rPr lang="ru-RU" sz="1600" dirty="0" err="1">
                <a:latin typeface="Times New Roman"/>
              </a:rPr>
              <a:t>лайн</a:t>
            </a:r>
            <a:r>
              <a:rPr lang="ru-RU" sz="1600" dirty="0">
                <a:latin typeface="Times New Roman"/>
              </a:rPr>
              <a:t>»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               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000" b="1" dirty="0" smtClean="0">
                <a:solidFill>
                  <a:schemeClr val="accent2"/>
                </a:solidFill>
                <a:latin typeface="Times New Roman"/>
              </a:rPr>
              <a:t>Подключиться </a:t>
            </a:r>
            <a:r>
              <a:rPr lang="ru-RU" sz="2000" b="1" dirty="0">
                <a:solidFill>
                  <a:schemeClr val="accent2"/>
                </a:solidFill>
                <a:latin typeface="Times New Roman"/>
              </a:rPr>
              <a:t>просто: </a:t>
            </a:r>
            <a:endParaRPr lang="ru-RU" sz="2000" dirty="0">
              <a:solidFill>
                <a:schemeClr val="accent2"/>
              </a:solidFill>
              <a:latin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 Заполнить </a:t>
            </a:r>
            <a:r>
              <a:rPr lang="ru-RU" sz="1600" dirty="0">
                <a:latin typeface="Times New Roman"/>
              </a:rPr>
              <a:t>бланк </a:t>
            </a:r>
            <a:r>
              <a:rPr lang="ru-RU" sz="1600" dirty="0" smtClean="0">
                <a:latin typeface="Times New Roman"/>
              </a:rPr>
              <a:t>заявителя</a:t>
            </a:r>
          </a:p>
          <a:p>
            <a:r>
              <a:rPr lang="ru-RU" sz="1600" dirty="0">
                <a:latin typeface="Times New Roman"/>
              </a:rPr>
              <a:t> </a:t>
            </a:r>
            <a:r>
              <a:rPr lang="ru-RU" sz="1600" dirty="0" smtClean="0">
                <a:latin typeface="Times New Roman"/>
              </a:rPr>
              <a:t>   </a:t>
            </a:r>
            <a:r>
              <a:rPr lang="ru-RU" sz="1600" b="1" i="1" dirty="0" smtClean="0">
                <a:latin typeface="Times New Roman"/>
              </a:rPr>
              <a:t>(получить </a:t>
            </a:r>
            <a:r>
              <a:rPr lang="ru-RU" sz="1600" b="1" i="1" dirty="0">
                <a:latin typeface="Times New Roman"/>
              </a:rPr>
              <a:t>в налоговой инспекции)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 Получить </a:t>
            </a:r>
            <a:r>
              <a:rPr lang="ru-RU" sz="1600" dirty="0">
                <a:latin typeface="Times New Roman"/>
              </a:rPr>
              <a:t>в налоговой инспекции пароль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 Посетить </a:t>
            </a:r>
            <a:r>
              <a:rPr lang="ru-RU" sz="1600" dirty="0">
                <a:latin typeface="Times New Roman"/>
              </a:rPr>
              <a:t>сайт УФНС России </a:t>
            </a:r>
            <a:r>
              <a:rPr lang="ru-RU" sz="1600" b="1" dirty="0">
                <a:latin typeface="Times New Roman"/>
              </a:rPr>
              <a:t>www.nalog.ru </a:t>
            </a:r>
            <a:endParaRPr lang="ru-RU" sz="1600" dirty="0">
              <a:latin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 Зайти </a:t>
            </a:r>
            <a:r>
              <a:rPr lang="ru-RU" sz="1600" dirty="0">
                <a:latin typeface="Times New Roman"/>
              </a:rPr>
              <a:t>в раздел «Личный кабинет </a:t>
            </a:r>
            <a:endParaRPr lang="ru-RU" sz="1600" dirty="0" smtClean="0"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     налогоплательщика</a:t>
            </a:r>
            <a:r>
              <a:rPr lang="ru-RU" sz="1600" dirty="0">
                <a:latin typeface="Times New Roman"/>
              </a:rPr>
              <a:t>»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 Ввести </a:t>
            </a:r>
            <a:r>
              <a:rPr lang="ru-RU" sz="1600" dirty="0">
                <a:latin typeface="Times New Roman"/>
              </a:rPr>
              <a:t>логин и пароль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1772816"/>
            <a:ext cx="688778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едином портале государственных услуг России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1772816"/>
            <a:ext cx="186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www.gosuslugi.ru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7" name="Picture 3" descr="C:\Users\kozlii\Desktop\ЛК_листовка А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4176464" cy="444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69093117"/>
              </p:ext>
            </p:extLst>
          </p:nvPr>
        </p:nvGraphicFramePr>
        <p:xfrm>
          <a:off x="395536" y="908720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6372200" y="5733256"/>
            <a:ext cx="2160240" cy="36004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ВСЕГО – 8 606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07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8109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(млн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руб.) 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431032" y="1196752"/>
            <a:ext cx="8712968" cy="5544616"/>
          </a:xfrm>
          <a:prstGeom prst="rect">
            <a:avLst/>
          </a:prstGeom>
          <a:solidFill>
            <a:srgbClr val="F8EDEC"/>
          </a:solidFill>
          <a:ln>
            <a:noFill/>
          </a:ln>
          <a:effectLst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1. Планирование и анализ социально-экономического развития, формирование благоприятной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инвестиционной среды - 5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2. Развитие муниципальной системы образования – 3 981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Социальная поддержка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населения - 22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4. Градостроительное развитие территорий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29 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5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Обеспечение доступным и комфортным жильем населения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86 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6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Развитие туризма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- 8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7. Гражданское общество и открытая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власть - 27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8. Обеспечение общественного порядка и противодействие терроризму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- 3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9. Увековечение памяти погибших при защите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Отечества - 1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10. Развитие культуры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422 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11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Развитие водохозяйственного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комплекса - 757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12. Развитие физической культуры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спорта - 440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13. Развитие системы отдыха, оздоровления и занятости детей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молодежи - 38 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14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Создание условий для эффективного использования муниципального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имущества - 70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15. Формирование современной городской среды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761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16. Управление муниципальными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финансами - 10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17. 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эффективности деятельности органов 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 - 73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18. Защита населения и территории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чрезвычайных ситуаций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обеспечение безопасности на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водных объектах - 38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19. Развитие рынков, ярмарок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- 1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20. Благоустройство и озеленение территории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- 338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21. Развитие дорожного хозяйства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- 797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22. Реализация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молодежной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26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23. Модернизация систем коммунальной инфраструктуры  - 20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5661248"/>
            <a:ext cx="4249411" cy="615553"/>
          </a:xfrm>
          <a:prstGeom prst="rect">
            <a:avLst/>
          </a:prstGeom>
          <a:solidFill>
            <a:srgbClr val="ECCBCA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ОБЩИЙ ОБЪЕМ ПРОГРАММНЫХ РАСХОДОВ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7 953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1556792"/>
            <a:ext cx="3169291" cy="1384995"/>
          </a:xfrm>
          <a:prstGeom prst="rect">
            <a:avLst/>
          </a:prstGeom>
          <a:solidFill>
            <a:srgbClr val="ECCBCA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Подробная информация о муниципальных программах города Рыбинска доступна на официальном сайте Администрации городского округа 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http://rybinsk.ru/economy/reestr-program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67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836712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разделу «Образование» (млн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796136" y="4221088"/>
            <a:ext cx="1944216" cy="4103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– 4 076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76958766"/>
              </p:ext>
            </p:extLst>
          </p:nvPr>
        </p:nvGraphicFramePr>
        <p:xfrm>
          <a:off x="251520" y="1052736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25180066"/>
              </p:ext>
            </p:extLst>
          </p:nvPr>
        </p:nvGraphicFramePr>
        <p:xfrm>
          <a:off x="323528" y="5301208"/>
          <a:ext cx="8678369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7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142" y="2348880"/>
            <a:ext cx="8600627" cy="427809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             Принцип </a:t>
            </a:r>
            <a:r>
              <a:rPr lang="ru-RU" sz="1600" b="1" dirty="0">
                <a:effectLst/>
                <a:latin typeface="Times New Roman" pitchFamily="18" charset="0"/>
                <a:cs typeface="Times New Roman" pitchFamily="18" charset="0"/>
              </a:rPr>
              <a:t>прозрачности (открытости) </a:t>
            </a: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(ст. 36 Бюджетный кодекс РФ) означает: </a:t>
            </a:r>
          </a:p>
          <a:p>
            <a:endParaRPr lang="ru-RU" sz="1600" dirty="0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обязательное опубликование в средствах массовой информации утвержденных бюджетов и отчетов об их исполнении, полноту представления информации о ходе исполнения бюджетов, а также доступность иных сведений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о бюджетах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обязательную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открытость для общества и средств массовой информации проектов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бюджетов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доступа к информации, размещенной в информационно-телекоммуникационной сети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«Интернет»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на едином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портале</a:t>
            </a:r>
          </a:p>
          <a:p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бюджетной системы Российской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стабильность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и (или)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 (очередного финансового года и планового периода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04664"/>
            <a:ext cx="2339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67" y="908720"/>
            <a:ext cx="81383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Целью составления бюджета для граждан является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принципа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и обеспечения полного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доступного информирования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Рыбинск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2026 год и на плановый период 2027 и 2028 годов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ozlii\Desktop\688c9473fa4f5e1373769c0da907c5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7301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разделу «Физическая культура и спорт» (млн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18240452"/>
              </p:ext>
            </p:extLst>
          </p:nvPr>
        </p:nvGraphicFramePr>
        <p:xfrm>
          <a:off x="395536" y="1397000"/>
          <a:ext cx="8640960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7092280" y="6381328"/>
            <a:ext cx="1944216" cy="4103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– 434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27698703"/>
              </p:ext>
            </p:extLst>
          </p:nvPr>
        </p:nvGraphicFramePr>
        <p:xfrm>
          <a:off x="3419872" y="1556792"/>
          <a:ext cx="6624735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67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631" y="908720"/>
            <a:ext cx="9065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разделу «Культура» (млн руб.) </a:t>
            </a:r>
            <a:endParaRPr lang="ru-RU" sz="20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69198632"/>
              </p:ext>
            </p:extLst>
          </p:nvPr>
        </p:nvGraphicFramePr>
        <p:xfrm>
          <a:off x="395536" y="1196752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4644008" y="4149080"/>
            <a:ext cx="4320480" cy="2520280"/>
          </a:xfrm>
          <a:prstGeom prst="rect">
            <a:avLst/>
          </a:prstGeom>
          <a:solidFill>
            <a:srgbClr val="F7EA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Учреждения исполнительского искусства (театр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драмы, театр кукол, филармоническое собрание)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Планируется 373 спектакля, 24 концерта. В процессе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создания 10 постановок, 75 тысяч посетителей.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Культурно-досуговые учреждения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(4 Дворца культуры, ОКЦ)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Планируется 214 зрелищных мероприятий,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91 тысяча посетителей, 46 клубных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Централизованная библиотечная система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61 тысяча зарегистрированных пользователей.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81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631" y="908720"/>
            <a:ext cx="9065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Расходы бюджета по социальной политике (млн руб.)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940152" y="5733256"/>
            <a:ext cx="1944210" cy="48236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– 36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40660270"/>
              </p:ext>
            </p:extLst>
          </p:nvPr>
        </p:nvGraphicFramePr>
        <p:xfrm>
          <a:off x="395536" y="1412776"/>
          <a:ext cx="8568952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5082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kern="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 городскому хозяйству (млн руб.) </a:t>
            </a:r>
            <a:endParaRPr lang="ru-RU" sz="2000" kern="0" dirty="0">
              <a:solidFill>
                <a:srgbClr val="4F81BD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39556052"/>
              </p:ext>
            </p:extLst>
          </p:nvPr>
        </p:nvGraphicFramePr>
        <p:xfrm>
          <a:off x="395536" y="1052736"/>
          <a:ext cx="864096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3111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835" y="903040"/>
            <a:ext cx="8564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Структура расходов адресной инвестиционной программы (млн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70788307"/>
              </p:ext>
            </p:extLst>
          </p:nvPr>
        </p:nvGraphicFramePr>
        <p:xfrm>
          <a:off x="395536" y="1268760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4499992" y="5373216"/>
            <a:ext cx="4392488" cy="936104"/>
          </a:xfrm>
          <a:prstGeom prst="rect">
            <a:avLst/>
          </a:prstGeom>
          <a:solidFill>
            <a:srgbClr val="F7EAE9"/>
          </a:solidFill>
          <a:ln>
            <a:noFill/>
          </a:ln>
          <a:effectLst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 счет бюджетов других уровней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запланированы расходы в сумме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30 млн руб.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33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95536" y="1628800"/>
            <a:ext cx="8568952" cy="5040560"/>
            <a:chOff x="395536" y="1628800"/>
            <a:chExt cx="8568952" cy="504056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5536" y="1628800"/>
              <a:ext cx="8568952" cy="5040560"/>
            </a:xfrm>
            <a:prstGeom prst="rect">
              <a:avLst/>
            </a:prstGeom>
            <a:noFill/>
          </p:spPr>
        </p:sp>
        <p:sp>
          <p:nvSpPr>
            <p:cNvPr id="5" name="Полилиния 4"/>
            <p:cNvSpPr/>
            <p:nvPr/>
          </p:nvSpPr>
          <p:spPr>
            <a:xfrm>
              <a:off x="611567" y="1988840"/>
              <a:ext cx="3992596" cy="1247686"/>
            </a:xfrm>
            <a:custGeom>
              <a:avLst/>
              <a:gdLst>
                <a:gd name="connsiteX0" fmla="*/ 0 w 3992596"/>
                <a:gd name="connsiteY0" fmla="*/ 0 h 1247686"/>
                <a:gd name="connsiteX1" fmla="*/ 3992596 w 3992596"/>
                <a:gd name="connsiteY1" fmla="*/ 0 h 1247686"/>
                <a:gd name="connsiteX2" fmla="*/ 3992596 w 3992596"/>
                <a:gd name="connsiteY2" fmla="*/ 1247686 h 1247686"/>
                <a:gd name="connsiteX3" fmla="*/ 0 w 3992596"/>
                <a:gd name="connsiteY3" fmla="*/ 1247686 h 1247686"/>
                <a:gd name="connsiteX4" fmla="*/ 0 w 3992596"/>
                <a:gd name="connsiteY4" fmla="*/ 0 h 124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2596" h="1247686">
                  <a:moveTo>
                    <a:pt x="0" y="0"/>
                  </a:moveTo>
                  <a:lnTo>
                    <a:pt x="3992596" y="0"/>
                  </a:lnTo>
                  <a:lnTo>
                    <a:pt x="3992596" y="1247686"/>
                  </a:lnTo>
                  <a:lnTo>
                    <a:pt x="0" y="12476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510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Обеспечение сбалансированности  и устойчивости  исполнения бюджета городского округа</a:t>
              </a:r>
              <a:endParaRPr lang="ru-RU" sz="1400" kern="12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98735" y="1782617"/>
              <a:ext cx="873380" cy="131007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4968692" y="1962838"/>
              <a:ext cx="3992596" cy="1247686"/>
            </a:xfrm>
            <a:custGeom>
              <a:avLst/>
              <a:gdLst>
                <a:gd name="connsiteX0" fmla="*/ 0 w 3992596"/>
                <a:gd name="connsiteY0" fmla="*/ 0 h 1247686"/>
                <a:gd name="connsiteX1" fmla="*/ 3992596 w 3992596"/>
                <a:gd name="connsiteY1" fmla="*/ 0 h 1247686"/>
                <a:gd name="connsiteX2" fmla="*/ 3992596 w 3992596"/>
                <a:gd name="connsiteY2" fmla="*/ 1247686 h 1247686"/>
                <a:gd name="connsiteX3" fmla="*/ 0 w 3992596"/>
                <a:gd name="connsiteY3" fmla="*/ 1247686 h 1247686"/>
                <a:gd name="connsiteX4" fmla="*/ 0 w 3992596"/>
                <a:gd name="connsiteY4" fmla="*/ 0 h 124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2596" h="1247686">
                  <a:moveTo>
                    <a:pt x="0" y="0"/>
                  </a:moveTo>
                  <a:lnTo>
                    <a:pt x="3992596" y="0"/>
                  </a:lnTo>
                  <a:lnTo>
                    <a:pt x="3992596" y="1247686"/>
                  </a:lnTo>
                  <a:lnTo>
                    <a:pt x="0" y="12476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510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Обеспечение минимально возможной стоимости обслуживания муниципального долга</a:t>
              </a:r>
              <a:endParaRPr lang="ru-RU" sz="1400" kern="12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802334" y="1782617"/>
              <a:ext cx="873380" cy="131007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1567" y="3501009"/>
              <a:ext cx="3992596" cy="1247686"/>
            </a:xfrm>
            <a:custGeom>
              <a:avLst/>
              <a:gdLst>
                <a:gd name="connsiteX0" fmla="*/ 0 w 3992596"/>
                <a:gd name="connsiteY0" fmla="*/ 0 h 1247686"/>
                <a:gd name="connsiteX1" fmla="*/ 3992596 w 3992596"/>
                <a:gd name="connsiteY1" fmla="*/ 0 h 1247686"/>
                <a:gd name="connsiteX2" fmla="*/ 3992596 w 3992596"/>
                <a:gd name="connsiteY2" fmla="*/ 1247686 h 1247686"/>
                <a:gd name="connsiteX3" fmla="*/ 0 w 3992596"/>
                <a:gd name="connsiteY3" fmla="*/ 1247686 h 1247686"/>
                <a:gd name="connsiteX4" fmla="*/ 0 w 3992596"/>
                <a:gd name="connsiteY4" fmla="*/ 0 h 124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2596" h="1247686">
                  <a:moveTo>
                    <a:pt x="0" y="0"/>
                  </a:moveTo>
                  <a:lnTo>
                    <a:pt x="3992596" y="0"/>
                  </a:lnTo>
                  <a:lnTo>
                    <a:pt x="3992596" y="1247686"/>
                  </a:lnTo>
                  <a:lnTo>
                    <a:pt x="0" y="12476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510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Обеспечение открытости (прозрачности) информации о муниципальном долге и осуществляемых городом муниципальных заимствованиях</a:t>
              </a:r>
              <a:endParaRPr lang="ru-RU" sz="1400" kern="12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8735" y="3353315"/>
              <a:ext cx="873380" cy="131007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4968692" y="3533536"/>
              <a:ext cx="3992596" cy="1247686"/>
            </a:xfrm>
            <a:custGeom>
              <a:avLst/>
              <a:gdLst>
                <a:gd name="connsiteX0" fmla="*/ 0 w 3992596"/>
                <a:gd name="connsiteY0" fmla="*/ 0 h 1247686"/>
                <a:gd name="connsiteX1" fmla="*/ 3992596 w 3992596"/>
                <a:gd name="connsiteY1" fmla="*/ 0 h 1247686"/>
                <a:gd name="connsiteX2" fmla="*/ 3992596 w 3992596"/>
                <a:gd name="connsiteY2" fmla="*/ 1247686 h 1247686"/>
                <a:gd name="connsiteX3" fmla="*/ 0 w 3992596"/>
                <a:gd name="connsiteY3" fmla="*/ 1247686 h 1247686"/>
                <a:gd name="connsiteX4" fmla="*/ 0 w 3992596"/>
                <a:gd name="connsiteY4" fmla="*/ 0 h 124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2596" h="1247686">
                  <a:moveTo>
                    <a:pt x="0" y="0"/>
                  </a:moveTo>
                  <a:lnTo>
                    <a:pt x="3992596" y="0"/>
                  </a:lnTo>
                  <a:lnTo>
                    <a:pt x="3992596" y="1247686"/>
                  </a:lnTo>
                  <a:lnTo>
                    <a:pt x="0" y="12476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5100" tIns="217170" rIns="217170" bIns="217170" numCol="1" spcCol="1270" anchor="ctr" anchorCtr="0">
              <a:noAutofit/>
            </a:bodyPr>
            <a:lstStyle/>
            <a:p>
              <a:pPr lvl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700" kern="120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802334" y="3353315"/>
              <a:ext cx="873380" cy="131007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565093" y="5186045"/>
              <a:ext cx="3992596" cy="1247686"/>
            </a:xfrm>
            <a:custGeom>
              <a:avLst/>
              <a:gdLst>
                <a:gd name="connsiteX0" fmla="*/ 0 w 3992596"/>
                <a:gd name="connsiteY0" fmla="*/ 0 h 1247686"/>
                <a:gd name="connsiteX1" fmla="*/ 3992596 w 3992596"/>
                <a:gd name="connsiteY1" fmla="*/ 0 h 1247686"/>
                <a:gd name="connsiteX2" fmla="*/ 3992596 w 3992596"/>
                <a:gd name="connsiteY2" fmla="*/ 1247686 h 1247686"/>
                <a:gd name="connsiteX3" fmla="*/ 0 w 3992596"/>
                <a:gd name="connsiteY3" fmla="*/ 1247686 h 1247686"/>
                <a:gd name="connsiteX4" fmla="*/ 0 w 3992596"/>
                <a:gd name="connsiteY4" fmla="*/ 0 h 124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2596" h="1247686">
                  <a:moveTo>
                    <a:pt x="0" y="0"/>
                  </a:moveTo>
                  <a:lnTo>
                    <a:pt x="3992596" y="0"/>
                  </a:lnTo>
                  <a:lnTo>
                    <a:pt x="3992596" y="1247686"/>
                  </a:lnTo>
                  <a:lnTo>
                    <a:pt x="0" y="12476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5100" tIns="217170" rIns="217170" bIns="217170" numCol="1" spcCol="1270" anchor="ctr" anchorCtr="0">
              <a:noAutofit/>
            </a:bodyPr>
            <a:lstStyle/>
            <a:p>
              <a:pPr lvl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700" kern="120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8735" y="5005824"/>
              <a:ext cx="873380" cy="131007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4968692" y="5157192"/>
              <a:ext cx="3992596" cy="1296144"/>
            </a:xfrm>
            <a:custGeom>
              <a:avLst/>
              <a:gdLst>
                <a:gd name="connsiteX0" fmla="*/ 0 w 3992596"/>
                <a:gd name="connsiteY0" fmla="*/ 0 h 1574929"/>
                <a:gd name="connsiteX1" fmla="*/ 3992596 w 3992596"/>
                <a:gd name="connsiteY1" fmla="*/ 0 h 1574929"/>
                <a:gd name="connsiteX2" fmla="*/ 3992596 w 3992596"/>
                <a:gd name="connsiteY2" fmla="*/ 1574929 h 1574929"/>
                <a:gd name="connsiteX3" fmla="*/ 0 w 3992596"/>
                <a:gd name="connsiteY3" fmla="*/ 1574929 h 1574929"/>
                <a:gd name="connsiteX4" fmla="*/ 0 w 3992596"/>
                <a:gd name="connsiteY4" fmla="*/ 0 h 157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2596" h="1574929">
                  <a:moveTo>
                    <a:pt x="0" y="0"/>
                  </a:moveTo>
                  <a:lnTo>
                    <a:pt x="3992596" y="0"/>
                  </a:lnTo>
                  <a:lnTo>
                    <a:pt x="3992596" y="1574929"/>
                  </a:lnTo>
                  <a:lnTo>
                    <a:pt x="0" y="157492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510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802334" y="4924013"/>
              <a:ext cx="873380" cy="131007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" name="Прямоугольник 6"/>
          <p:cNvSpPr/>
          <p:nvPr/>
        </p:nvSpPr>
        <p:spPr>
          <a:xfrm>
            <a:off x="437854" y="90872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муниципальной долговой политики 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2026 год и на плановый период 2027 и 2028 годов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6558" y="5199994"/>
            <a:ext cx="3305441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Своевременное исполнение принятых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обязательств по погашению 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обслуживанию муниципального долга,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выполнение условий договоров 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предоставлении бюджетных кредитов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3573016"/>
            <a:ext cx="3086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Поддержание параметров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 в рамках,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установленных Бюджетным кодексом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5229200"/>
            <a:ext cx="32299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Осуществление взаимодействия с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Правительством Ярославской области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вопросу списания задолженности по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бюджетным кредитам, подлежащих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возврату в 2026 - 2028 годах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8" y="22387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8" y="38349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555" y="5476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5841" y="22782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5333" y="38775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5841" y="54452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3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28253411"/>
              </p:ext>
            </p:extLst>
          </p:nvPr>
        </p:nvGraphicFramePr>
        <p:xfrm>
          <a:off x="299781" y="1268760"/>
          <a:ext cx="884421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90872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spc="50" dirty="0">
                <a:ln w="13500">
                  <a:noFill/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муниципального долга </a:t>
            </a:r>
            <a:r>
              <a:rPr lang="ru-RU" sz="2000" b="1" spc="50" dirty="0" smtClean="0">
                <a:ln w="13500">
                  <a:noFill/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spc="50" dirty="0">
                <a:ln w="13500">
                  <a:noFill/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руб.)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5589240"/>
            <a:ext cx="80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(факт)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558924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(прогноз)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558924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(прогноз)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506" y="6021288"/>
            <a:ext cx="8659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Проектом бюджета городского округа предусмотрено ежегодное погашение бюджетного кредита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сумме 255 млн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2915816" y="1772816"/>
            <a:ext cx="1000128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5292080" y="2636912"/>
            <a:ext cx="1000128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436096" y="2708920"/>
            <a:ext cx="914400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255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31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836712"/>
            <a:ext cx="6336704" cy="576064"/>
          </a:xfrm>
        </p:spPr>
        <p:txBody>
          <a:bodyPr>
            <a:normAutofit/>
          </a:bodyPr>
          <a:lstStyle/>
          <a:p>
            <a:r>
              <a:rPr lang="ru-RU" sz="2000" b="1" kern="0" dirty="0" smtClean="0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ПОЛЕЗНЫЕ ССЫЛКИ И КОНТАКТЫ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9073008" cy="5517232"/>
          </a:xfrm>
        </p:spPr>
        <p:txBody>
          <a:bodyPr>
            <a:normAutofit fontScale="85000" lnSpcReduction="20000"/>
          </a:bodyPr>
          <a:lstStyle/>
          <a:p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Администрации</a:t>
            </a:r>
          </a:p>
          <a:p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город Рыбинск Ярославской области:</a:t>
            </a:r>
          </a:p>
          <a:p>
            <a:r>
              <a:rPr lang="en-US" sz="2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rybinsk.ru/admin/departments/finance-department</a:t>
            </a:r>
            <a:endParaRPr lang="ru-RU" sz="21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152900, Ярославская область, г. Рыбинск, ул. Рабочая, д.1, каб. 120.</a:t>
            </a:r>
            <a:endParaRPr lang="ru-RU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почта: </a:t>
            </a:r>
            <a:r>
              <a:rPr lang="en-US" sz="2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finance@rybadm.ru</a:t>
            </a:r>
            <a:endParaRPr lang="ru-RU" sz="21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(4855) 290-031</a:t>
            </a:r>
            <a:endParaRPr lang="ru-RU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(4855)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290-148</a:t>
            </a:r>
          </a:p>
          <a:p>
            <a:pPr lvl="0" algn="l"/>
            <a:endParaRPr lang="ru-RU" sz="23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1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9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245" y="2708920"/>
            <a:ext cx="142173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64" y="3729384"/>
            <a:ext cx="142173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277" y="3789040"/>
            <a:ext cx="3386440" cy="88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Департамента финансов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6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://vk.com/public172711267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484" y="4869160"/>
            <a:ext cx="2956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сайт Министерства финансов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https://minfin.gov.ru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277" y="5877271"/>
            <a:ext cx="277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портал «Открытый бюджет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Ярославской области»: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http://budget76.ru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31" y="4753166"/>
            <a:ext cx="1421733" cy="94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98" y="5765692"/>
            <a:ext cx="1421733" cy="92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532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19375" y="1196752"/>
            <a:ext cx="8593282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ДЕПАРТАМЕНТОМ ФИНАНСОВ ГОРОДСКОГО ОКРУГА ГОРОД РЫБИНСК ЯРОСЛАВСКОЙ ОБЛАСТИ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Надеемся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что представленная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оказалась Вам полезной и помогла составить достоверное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мнение                 о бюджете города Рыбинска на 2026 год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2027 и 2028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годов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2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749" y="793651"/>
            <a:ext cx="3659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Основные вопросы о бюджете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718" y="1128151"/>
            <a:ext cx="86800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Что такое «бюджет»?</a:t>
            </a:r>
          </a:p>
          <a:p>
            <a:pPr lvl="0" algn="just" defTabSz="1279622"/>
            <a:r>
              <a:rPr lang="ru-RU" sz="1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pPr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Какой бывает бюджет?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Дефицитный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часть бюджета превышает доходную</a:t>
            </a: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Профицитный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превышение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доходов над расходами с образованием положительного остатка</a:t>
            </a: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Бездефицитный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сбалансированный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доходам и расходам бюджет</a:t>
            </a:r>
          </a:p>
          <a:p>
            <a:pPr algn="just"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такое «доходы» и «расходы» бюджета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 defTabSz="1279622"/>
            <a:endParaRPr lang="ru-RU" sz="1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1551" y="4084572"/>
            <a:ext cx="4610923" cy="2462190"/>
          </a:xfrm>
          <a:prstGeom prst="rect">
            <a:avLst/>
          </a:prstGeom>
          <a:ln w="12700">
            <a:noFill/>
          </a:ln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Расходная часть бюджета формируется исходя из принципа обеспечения всех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социальных обязательств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городского бюджета планируются по отраслевой структуре,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ведомственной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структуре,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также в разрезе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– документ стратегического планирования, который состоит из комплекса мероприятий, взаимосвязанных по задачам, срокам осуществления, исполнителям и ресурсам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718" y="3159476"/>
            <a:ext cx="456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ln w="1905"/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b="1" i="1" dirty="0" smtClean="0">
                <a:ln w="1905"/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00" b="1" dirty="0" smtClean="0">
                <a:ln w="1905"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n w="1905"/>
                <a:latin typeface="Times New Roman" pitchFamily="18" charset="0"/>
                <a:cs typeface="Times New Roman" pitchFamily="18" charset="0"/>
              </a:rPr>
              <a:t>безвозмездные и безвозвратные </a:t>
            </a:r>
            <a:endParaRPr lang="ru-RU" sz="1400" dirty="0" smtClean="0">
              <a:ln w="1905"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1400" dirty="0">
                <a:ln w="1905"/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400" dirty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4449" y="3144742"/>
            <a:ext cx="444512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n w="1905"/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b="1" dirty="0" smtClean="0">
                <a:ln w="1905"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денежные средства по приоритетным направлениям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расходования, в соответствии с расходными 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обязательствами города Рыбинска </a:t>
            </a:r>
            <a:endParaRPr lang="ru-RU" sz="1400" dirty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16628800"/>
              </p:ext>
            </p:extLst>
          </p:nvPr>
        </p:nvGraphicFramePr>
        <p:xfrm>
          <a:off x="330318" y="3667309"/>
          <a:ext cx="4339658" cy="309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282776" y="42434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695" y="933599"/>
            <a:ext cx="8712967" cy="36931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Какие основные этапы бюджетного процесса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Рыбинск?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68874" y="1810916"/>
            <a:ext cx="12565" cy="1656184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95539" y="1810916"/>
            <a:ext cx="12565" cy="1656184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1033" y="3501008"/>
            <a:ext cx="8491965" cy="0"/>
          </a:xfrm>
          <a:prstGeom prst="straightConnector1">
            <a:avLst/>
          </a:prstGeom>
          <a:ln w="19050">
            <a:solidFill>
              <a:srgbClr val="009999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028786062"/>
              </p:ext>
            </p:extLst>
          </p:nvPr>
        </p:nvGraphicFramePr>
        <p:xfrm>
          <a:off x="305248" y="1440045"/>
          <a:ext cx="8743487" cy="2024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1033" y="1880624"/>
            <a:ext cx="12100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0058" y="2120426"/>
            <a:ext cx="13899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Рассмотрение 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8593" y="2006910"/>
            <a:ext cx="111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4624" y="2004570"/>
            <a:ext cx="1619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годового отчета об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исполнении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8654" y="1874504"/>
            <a:ext cx="1393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годового отчета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 исполнении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5995" y="3705915"/>
            <a:ext cx="4788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основе каких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составляется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городской бюджет?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36658" y="3701684"/>
            <a:ext cx="4356484" cy="646309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lvl="0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 гражданин участвует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бюджетном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процессе?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8715" y="4208614"/>
            <a:ext cx="4471639" cy="2677634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58307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Собранию</a:t>
            </a: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указ Губернатора Ярославской области об основных направлениях бюджетной и налоговой политики на 2026 год и плановый период 2027 и 2028 годов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направления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долгосрочный период</a:t>
            </a: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7518" y="4322326"/>
            <a:ext cx="4234915" cy="160041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платит налоги в бюджет и получает социальные гарантии и услуги за счет средств бюджета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участвует в публичных слушаниях по проекту бюджета и отчету от исполнении бюджета, которые организует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Администрация города Рыбинска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3275856" y="43244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1749" y="3455542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0609" y="3501008"/>
            <a:ext cx="883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2026год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1745" y="3501007"/>
            <a:ext cx="883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2027год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kozlii\Desktop\slide-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04" y="5922743"/>
            <a:ext cx="3655473" cy="8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1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3" y="1124744"/>
            <a:ext cx="8163519" cy="646309"/>
          </a:xfrm>
          <a:prstGeom prst="rect">
            <a:avLst/>
          </a:prstGeom>
          <a:solidFill>
            <a:schemeClr val="accent1"/>
          </a:solidFill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налоговой политики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4824"/>
            <a:ext cx="854557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ведение реестра источников доходов в целях повышения качества планирования и администрирования доходов</a:t>
            </a: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осуществление мониторинга поступлений доходов в бюджет городского округа в целях своевременного принятия мер по обеспечению в полном объеме запланированных налоговых и неналоговых поступлений</a:t>
            </a: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реализация </a:t>
            </a:r>
            <a:r>
              <a:rPr lang="ru-RU" sz="1400" dirty="0">
                <a:latin typeface="Times New Roman"/>
                <a:ea typeface="Calibri"/>
              </a:rPr>
              <a:t>Плана мероприятий по увеличению доходов бюджета городского </a:t>
            </a:r>
            <a:r>
              <a:rPr lang="ru-RU" sz="1400" dirty="0" smtClean="0">
                <a:latin typeface="Times New Roman"/>
                <a:ea typeface="Calibri"/>
              </a:rPr>
              <a:t>округа</a:t>
            </a:r>
            <a:endParaRPr lang="ru-RU" sz="1000" b="1" dirty="0" smtClean="0">
              <a:latin typeface="Times New Roman"/>
              <a:ea typeface="Calibri"/>
            </a:endParaRP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реализация </a:t>
            </a:r>
            <a:r>
              <a:rPr lang="ru-RU" sz="1400" dirty="0">
                <a:latin typeface="Times New Roman"/>
                <a:ea typeface="Calibri"/>
              </a:rPr>
              <a:t>мер, направленных на повышение уровня собираемости налоговых и неналоговых доходов и максимально возможного сокращения недоимки по платежам в бюджет городского округа за счет активного использования механизмов межведомственного взаимодействия, путем работы  межведомственной комиссии по укреплению налоговой дисциплины и легализации налоговой базы в городском </a:t>
            </a:r>
            <a:r>
              <a:rPr lang="ru-RU" sz="1400" dirty="0" smtClean="0">
                <a:latin typeface="Times New Roman"/>
                <a:ea typeface="Calibri"/>
              </a:rPr>
              <a:t>округе</a:t>
            </a:r>
            <a:endParaRPr lang="ru-RU" sz="1000" b="1" dirty="0" smtClean="0">
              <a:latin typeface="Times New Roman"/>
              <a:ea typeface="Calibri"/>
            </a:endParaRP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взаимодействие </a:t>
            </a:r>
            <a:r>
              <a:rPr lang="ru-RU" sz="1400" dirty="0">
                <a:latin typeface="Times New Roman"/>
                <a:ea typeface="Calibri"/>
              </a:rPr>
              <a:t>с администраторами неналоговых доходов бюджета городского округа с целью выполнения плановых назначений </a:t>
            </a:r>
            <a:endParaRPr lang="ru-RU" sz="1400" dirty="0" smtClean="0">
              <a:latin typeface="Times New Roman"/>
              <a:ea typeface="Calibri"/>
            </a:endParaRP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проведение мониторинга продаж земельных участков с целью выявления наиболее привлекательных для инвесторов территорий</a:t>
            </a: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осуществление </a:t>
            </a:r>
            <a:r>
              <a:rPr lang="ru-RU" sz="1400" dirty="0">
                <a:latin typeface="Times New Roman"/>
                <a:ea typeface="Calibri"/>
              </a:rPr>
              <a:t>систематической работы по инвентаризации и оптимизации муниципального имущества, вовлечению в хозяйственный оборот неиспользуемых объектов недвижимости и земельных участков, осуществление муниципального земельного </a:t>
            </a:r>
            <a:r>
              <a:rPr lang="ru-RU" sz="1400" dirty="0" smtClean="0">
                <a:latin typeface="Times New Roman"/>
                <a:ea typeface="Calibri"/>
              </a:rPr>
              <a:t>контроля</a:t>
            </a:r>
            <a:endParaRPr lang="ru-RU" sz="1000" b="1" dirty="0" smtClean="0">
              <a:latin typeface="Times New Roman"/>
              <a:ea typeface="Calibri"/>
            </a:endParaRP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проведение </a:t>
            </a:r>
            <a:r>
              <a:rPr lang="ru-RU" sz="1400" dirty="0">
                <a:latin typeface="Times New Roman"/>
                <a:ea typeface="Calibri"/>
              </a:rPr>
              <a:t>информационной кампании, направленной на повышение налоговой грамотности </a:t>
            </a:r>
            <a:r>
              <a:rPr lang="ru-RU" sz="1400" dirty="0" smtClean="0">
                <a:latin typeface="Times New Roman"/>
                <a:ea typeface="Calibri"/>
              </a:rPr>
              <a:t>населения- </a:t>
            </a:r>
            <a:r>
              <a:rPr lang="ru-RU" sz="1400" dirty="0">
                <a:latin typeface="Times New Roman"/>
                <a:ea typeface="Calibri"/>
              </a:rPr>
              <a:t>повышение эффективности деятельности административной комиссии городского округа по контролю за соблюдением муниципальных правовых </a:t>
            </a:r>
            <a:r>
              <a:rPr lang="ru-RU" sz="1400" dirty="0" smtClean="0">
                <a:latin typeface="Times New Roman"/>
                <a:ea typeface="Calibri"/>
              </a:rPr>
              <a:t>актов</a:t>
            </a: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в</a:t>
            </a:r>
            <a:r>
              <a:rPr lang="ru-RU" sz="1400" dirty="0" smtClean="0">
                <a:latin typeface="Times New Roman"/>
                <a:ea typeface="Times New Roman"/>
              </a:rPr>
              <a:t>заимодействие </a:t>
            </a:r>
            <a:r>
              <a:rPr lang="ru-RU" sz="1400" dirty="0">
                <a:latin typeface="Times New Roman"/>
                <a:ea typeface="Times New Roman"/>
              </a:rPr>
              <a:t>с органами государственной власти в целях привлечения в бюджет городского округа </a:t>
            </a:r>
            <a:r>
              <a:rPr lang="ru-RU" sz="1400" dirty="0" smtClean="0">
                <a:latin typeface="Times New Roman"/>
                <a:ea typeface="Times New Roman"/>
              </a:rPr>
              <a:t>   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     федеральных </a:t>
            </a:r>
            <a:r>
              <a:rPr lang="ru-RU" sz="1400" dirty="0">
                <a:latin typeface="Times New Roman"/>
                <a:ea typeface="Times New Roman"/>
              </a:rPr>
              <a:t>и областных межбюджетных трансфертов для решения вопросов местного </a:t>
            </a:r>
            <a:r>
              <a:rPr lang="ru-RU" sz="1400" dirty="0" smtClean="0">
                <a:latin typeface="Times New Roman"/>
                <a:ea typeface="Times New Roman"/>
              </a:rPr>
              <a:t>значения</a:t>
            </a:r>
            <a:endParaRPr lang="ru-RU" sz="1000" b="1" dirty="0">
              <a:latin typeface="Times New Roman"/>
              <a:ea typeface="Times New Roman"/>
            </a:endParaRP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latin typeface="Times New Roman"/>
              <a:ea typeface="Times New Roman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347864" y="441968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052736"/>
            <a:ext cx="8146575" cy="646309"/>
          </a:xfrm>
          <a:prstGeom prst="rect">
            <a:avLst/>
          </a:prstGeom>
          <a:solidFill>
            <a:schemeClr val="accent1"/>
          </a:solidFill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и направления бюджетной политики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2026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844824"/>
            <a:ext cx="8372275" cy="482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выполнение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задач, сформулированных в указах Президента Российской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Федерации, исполнение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полномочий, определенных Федеральным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законом № 131-ФЗ от 06.10.2003 «Об общих принципах организации местного самоуправления в Российской Федерации», </a:t>
            </a:r>
            <a:r>
              <a:rPr lang="ru-RU" sz="1400" dirty="0">
                <a:latin typeface="Times New Roman"/>
                <a:ea typeface="Times New Roman"/>
              </a:rPr>
              <a:t>Федеральным законом от 20.03.2025 № 33-ФЗ «Об общих принципах организации местного самоуправления в единой системе публичной власти»</a:t>
            </a:r>
            <a:endParaRPr lang="ru-RU" sz="1400" dirty="0" smtClean="0">
              <a:latin typeface="Times New Roman"/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достижение целей и решение задач, определенных посланием Президента Российской Федерации Федеральному Собранию Российской Федерации от 29.02.2024, Указом Президента Российской Федерации от 07.05.2024 № 39 «О национальных целях развития Российской Федерации на период до 2030 года и на перспективу до 2036 года», в рамках реализации  национальных и федеральных проектов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повышение эффективности и результативности  инструментов программно-целевого управления и бюджетирования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обеспечение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сбалансированности и устойчивости бюджета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города Рыбинска (формирование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бездефицитного бюджета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)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преемственности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в решении ранее поставленных задач, актуализированных на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2026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год и плановый период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2027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2028 годов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установление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и исполнение расходных обязательств в пределах полномочий, отнесенных к полномочиям органов местного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самоуправления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 fontAlgn="base">
              <a:lnSpc>
                <a:spcPts val="1575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latin typeface="Times New Roman"/>
                <a:ea typeface="Times New Roman"/>
              </a:rPr>
              <a:t>обеспечение </a:t>
            </a:r>
            <a:r>
              <a:rPr lang="ru-RU" sz="1400" spc="10" dirty="0">
                <a:latin typeface="Times New Roman"/>
                <a:ea typeface="Times New Roman"/>
              </a:rPr>
              <a:t>информационной открытости бюджетного </a:t>
            </a:r>
            <a:r>
              <a:rPr lang="ru-RU" sz="1400" spc="10" dirty="0" smtClean="0">
                <a:latin typeface="Times New Roman"/>
                <a:ea typeface="Times New Roman"/>
              </a:rPr>
              <a:t>процесса</a:t>
            </a:r>
            <a:endParaRPr lang="ru-RU" sz="1400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создание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условий для повышения качества предоставления муниципальных услуг, расширение перечня услуг, оказываемых в электронном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виде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эффективное обслуживание и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сокращение муниципального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долга</a:t>
            </a:r>
            <a:endParaRPr lang="ru-RU" sz="1400" dirty="0">
              <a:ea typeface="Times New Roman"/>
              <a:cs typeface="Calibri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275856" y="422918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628" y="98072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 Ярославской области (млн руб.) 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50908"/>
              </p:ext>
            </p:extLst>
          </p:nvPr>
        </p:nvGraphicFramePr>
        <p:xfrm>
          <a:off x="431540" y="1772816"/>
          <a:ext cx="8568952" cy="47525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6384"/>
                <a:gridCol w="1656184"/>
                <a:gridCol w="1800200"/>
                <a:gridCol w="1656184"/>
              </a:tblGrid>
              <a:tr h="91191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11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том числе: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8 861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6 233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7EAE9"/>
                    </a:solidFill>
                  </a:tcPr>
                </a:tc>
              </a:tr>
              <a:tr h="448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3 779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3 368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7EAE9"/>
                    </a:solidFill>
                  </a:tcPr>
                </a:tc>
              </a:tr>
              <a:tr h="505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ECCB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5 082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ECCB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2 865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ECCB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ECCBCA"/>
                    </a:solidFill>
                  </a:tcPr>
                </a:tc>
              </a:tr>
              <a:tr h="911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2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8 606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5 978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7EAE9"/>
                    </a:solidFill>
                  </a:tcPr>
                </a:tc>
              </a:tr>
              <a:tr h="1062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(погашение бюджетного кредита)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2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908720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городского округа город Рыбинск</a:t>
            </a:r>
            <a:endParaRPr lang="ru-RU" sz="2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08461"/>
              </p:ext>
            </p:extLst>
          </p:nvPr>
        </p:nvGraphicFramePr>
        <p:xfrm>
          <a:off x="331378" y="1556792"/>
          <a:ext cx="8769276" cy="513903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084453"/>
                <a:gridCol w="796012"/>
                <a:gridCol w="730764"/>
                <a:gridCol w="824287"/>
                <a:gridCol w="777919"/>
                <a:gridCol w="759733"/>
                <a:gridCol w="796108"/>
              </a:tblGrid>
              <a:tr h="1868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Отчет </a:t>
                      </a: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  <a:p>
                      <a:pPr algn="ctr" fontAlgn="t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Оценка  2025 года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2027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2028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237927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Демография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Численность постоянного населения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169,6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167,7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166,0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164,5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163,3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223938">
                <a:tc gridSpan="7"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Промышленное производство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Отгружено товаров собственного производства,</a:t>
                      </a: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выполнено работ, услуг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121 817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115 500 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138 600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159 390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175 329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279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81 142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91 829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97 729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101 945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106 360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Среднесписочная численность работающих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23 764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23 954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24 004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24 094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24 254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21602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Малое предпринимательство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85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Количество зарегистрированных малых предприятий, включая микропредприятия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2 516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2 530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2 544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2 558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2 577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29564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Потребительский рынок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Розничный товарооборот по всем каналам реализации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54 507,0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60 502,7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65 706,0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70 699,7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76 285,0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Оборот общественного питания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3 166,8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3 478,3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3 801,8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4 144,0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4 496,2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29564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Инвестиции и жилищное строительство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Инвестиции в основной капитал крупных и средних предприятий и организаций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18 541,1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15 636,0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14 332,9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14 186,4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14 415,8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Ввод в эксплуатацию жилья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кв.м./ед.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36,958/171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36,000/176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37,000/181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38,000/187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39,000/192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89571"/>
              </p:ext>
            </p:extLst>
          </p:nvPr>
        </p:nvGraphicFramePr>
        <p:xfrm>
          <a:off x="359532" y="1628800"/>
          <a:ext cx="8712968" cy="495842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24756"/>
                <a:gridCol w="803866"/>
                <a:gridCol w="737975"/>
                <a:gridCol w="832420"/>
                <a:gridCol w="669888"/>
                <a:gridCol w="758468"/>
                <a:gridCol w="785595"/>
              </a:tblGrid>
              <a:tr h="1913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Отчет </a:t>
                      </a: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  <a:p>
                      <a:pPr algn="ctr" fontAlgn="t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Оценка  2025 года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2027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2028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30127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Заработная плата и занятость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6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Крупные и средние предприятия и организации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6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72 450,0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82 085,9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87 585,6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91 789,7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96 103,8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294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Среднесписочная численность работающих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49 543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49 093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49 123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49 193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49 273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2711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Малые предприятия, включая микропредприятия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98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23 686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25 819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27 549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29 202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30 954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3656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Среднесписочная численность работающих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8 789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8 805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8 900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9 060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9 220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362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Уровень регистрируемой безработицы </a:t>
                      </a:r>
                      <a:endParaRPr lang="ru-RU" sz="1400" b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процентном 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отношении от численности населения в трудоспособном возрасте)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365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учреждений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364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спортивных сооружений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364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учреждений культуры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364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мероприятий в сфере молодежной политики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182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186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190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598400"/>
            <a:ext cx="8229600" cy="1143000"/>
          </a:xfrm>
        </p:spPr>
        <p:txBody>
          <a:bodyPr/>
          <a:lstStyle/>
          <a:p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развития городского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округа город Рыбинск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17440</TotalTime>
  <Words>2568</Words>
  <Application>Microsoft Office PowerPoint</Application>
  <PresentationFormat>Экран (4:3)</PresentationFormat>
  <Paragraphs>618</Paragraphs>
  <Slides>28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показатели социально-экономического развития городского округа город Рыбинск</vt:lpstr>
      <vt:lpstr>Основные показатели социально-экономического развития городского округа город Рыбинск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ССЫЛКИ И 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И. Козлова</dc:creator>
  <cp:lastModifiedBy>Ирина И. Козлова</cp:lastModifiedBy>
  <cp:revision>1081</cp:revision>
  <cp:lastPrinted>2025-11-21T06:58:40Z</cp:lastPrinted>
  <dcterms:created xsi:type="dcterms:W3CDTF">2020-10-20T13:21:09Z</dcterms:created>
  <dcterms:modified xsi:type="dcterms:W3CDTF">2025-12-15T12:17:35Z</dcterms:modified>
</cp:coreProperties>
</file>