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1" r:id="rId4"/>
    <p:sldId id="267" r:id="rId5"/>
    <p:sldId id="268" r:id="rId6"/>
    <p:sldId id="270" r:id="rId7"/>
    <p:sldId id="257" r:id="rId8"/>
    <p:sldId id="262" r:id="rId9"/>
    <p:sldId id="263" r:id="rId10"/>
    <p:sldId id="265" r:id="rId11"/>
    <p:sldId id="260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3" d="100"/>
          <a:sy n="83" d="100"/>
        </p:scale>
        <p:origin x="-234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rotX val="30"/>
      <c:rAngAx val="1"/>
    </c:view3D>
    <c:floor>
      <c:spPr>
        <a:pattFill prst="smCheck">
          <a:fgClr>
            <a:schemeClr val="accent1"/>
          </a:fgClr>
          <a:bgClr>
            <a:schemeClr val="bg1"/>
          </a:bgClr>
        </a:pattFill>
      </c:spPr>
    </c:floor>
    <c:sideWall>
      <c:spPr>
        <a:gradFill>
          <a:gsLst>
            <a:gs pos="0">
              <a:schemeClr val="accent1">
                <a:tint val="66000"/>
                <a:satMod val="160000"/>
              </a:schemeClr>
            </a:gs>
            <a:gs pos="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sideWall>
    <c:backWall>
      <c:spPr>
        <a:gradFill>
          <a:gsLst>
            <a:gs pos="0">
              <a:schemeClr val="accent1">
                <a:tint val="66000"/>
                <a:satMod val="160000"/>
              </a:schemeClr>
            </a:gs>
            <a:gs pos="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7.6156915894145694E-2"/>
          <c:y val="2.5258762438339334E-2"/>
          <c:w val="0.85555771580935447"/>
          <c:h val="0.9498390700045481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2006 год</c:v>
                </c:pt>
              </c:strCache>
            </c:strRef>
          </c:tx>
          <c:dLbls>
            <c:dLbl>
              <c:idx val="0"/>
              <c:layout>
                <c:manualLayout>
                  <c:x val="1.8478007394117965E-2"/>
                  <c:y val="0.16897199718122624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2007 год</c:v>
                </c:pt>
              </c:strCache>
            </c:strRef>
          </c:tx>
          <c:dLbls>
            <c:dLbl>
              <c:idx val="0"/>
              <c:layout>
                <c:manualLayout>
                  <c:x val="9.7874163596784105E-3"/>
                  <c:y val="0.1300986570841684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545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2008 год</c:v>
                </c:pt>
              </c:strCache>
            </c:strRef>
          </c:tx>
          <c:dLbls>
            <c:dLbl>
              <c:idx val="0"/>
              <c:layout>
                <c:manualLayout>
                  <c:x val="1.4457414522698796E-2"/>
                  <c:y val="0.2824373897354651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662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2009 год</c:v>
                </c:pt>
              </c:strCache>
            </c:strRef>
          </c:tx>
          <c:dLbls>
            <c:dLbl>
              <c:idx val="0"/>
              <c:layout>
                <c:manualLayout>
                  <c:x val="1.384843378238502E-2"/>
                  <c:y val="0.1189934878327927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521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2010 год</c:v>
                </c:pt>
              </c:strCache>
            </c:strRef>
          </c:tx>
          <c:dLbls>
            <c:dLbl>
              <c:idx val="0"/>
              <c:layout>
                <c:manualLayout>
                  <c:x val="1.210220316554486E-2"/>
                  <c:y val="0.12375116824181484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531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2011 год</c:v>
                </c:pt>
              </c:strCache>
            </c:strRef>
          </c:tx>
          <c:dLbls>
            <c:dLbl>
              <c:idx val="0"/>
              <c:layout>
                <c:manualLayout>
                  <c:x val="6.903935866311885E-3"/>
                  <c:y val="0.4926859316197455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1227</c:v>
                </c:pt>
              </c:numCache>
            </c:numRef>
          </c:val>
        </c:ser>
        <c:dLbls/>
        <c:shape val="cylinder"/>
        <c:axId val="91870336"/>
        <c:axId val="91871872"/>
        <c:axId val="0"/>
      </c:bar3DChart>
      <c:catAx>
        <c:axId val="91870336"/>
        <c:scaling>
          <c:orientation val="minMax"/>
        </c:scaling>
        <c:axPos val="b"/>
        <c:numFmt formatCode="General" sourceLinked="1"/>
        <c:tickLblPos val="nextTo"/>
        <c:crossAx val="91871872"/>
        <c:crosses val="autoZero"/>
        <c:auto val="1"/>
        <c:lblAlgn val="ctr"/>
        <c:lblOffset val="100"/>
      </c:catAx>
      <c:valAx>
        <c:axId val="91871872"/>
        <c:scaling>
          <c:orientation val="minMax"/>
          <c:max val="13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91870336"/>
        <c:crosses val="autoZero"/>
        <c:crossBetween val="between"/>
        <c:majorUnit val="15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387992643281676"/>
          <c:y val="0.56585660237796542"/>
          <c:w val="0.10668259082324189"/>
          <c:h val="0.34432971657329087"/>
        </c:manualLayout>
      </c:layout>
    </c:legend>
    <c:plotVisOnly val="1"/>
    <c:dispBlanksAs val="gap"/>
  </c:chart>
  <c:spPr>
    <a:ln>
      <a:noFill/>
    </a:ln>
  </c:sp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2195183441156112E-2"/>
          <c:y val="0.11094315731300511"/>
          <c:w val="0.636467629046369"/>
          <c:h val="0.787698412698413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6"/>
          <c:dLbls>
            <c:dLbl>
              <c:idx val="0"/>
              <c:layout>
                <c:manualLayout>
                  <c:x val="0.11016015485481509"/>
                  <c:y val="-0.12176077658038005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6.418106590842812E-2"/>
                  <c:y val="-6.5654293213348374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Работы</c:v>
                </c:pt>
                <c:pt idx="1">
                  <c:v>Товары</c:v>
                </c:pt>
                <c:pt idx="2">
                  <c:v>Услуги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0.23300000000000001</c:v>
                </c:pt>
                <c:pt idx="1">
                  <c:v>0.66600000000000026</c:v>
                </c:pt>
                <c:pt idx="2">
                  <c:v>0.10100000000000002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6025826190252368"/>
          <c:y val="0.26219700660040629"/>
          <c:w val="0.185728504294735"/>
          <c:h val="0.28105170775121835"/>
        </c:manualLayout>
      </c:layout>
      <c:txPr>
        <a:bodyPr/>
        <a:lstStyle/>
        <a:p>
          <a:pPr>
            <a:defRPr sz="1400" u="sng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0"/>
      <c:perspective val="20"/>
    </c:view3D>
    <c:floor>
      <c:spPr>
        <a:pattFill prst="pct25">
          <a:fgClr>
            <a:schemeClr val="accent1"/>
          </a:fgClr>
          <a:bgClr>
            <a:schemeClr val="bg1"/>
          </a:bgClr>
        </a:pattFill>
      </c:spPr>
    </c:floor>
    <c:sideWall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innerShdw blurRad="114300">
            <a:prstClr val="black"/>
          </a:innerShdw>
        </a:effectLst>
      </c:spPr>
    </c:sideWall>
    <c:backWall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innerShdw blurRad="114300">
            <a:prstClr val="black"/>
          </a:innerShdw>
        </a:effectLst>
      </c:spPr>
    </c:backWall>
    <c:plotArea>
      <c:layout>
        <c:manualLayout>
          <c:layoutTarget val="inner"/>
          <c:xMode val="edge"/>
          <c:yMode val="edge"/>
          <c:x val="0.40490441828797707"/>
          <c:y val="3.2110144395215909E-3"/>
          <c:w val="0.56801641442926543"/>
          <c:h val="0.8521558612320842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6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Pt>
            <c:idx val="5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4.0169197041537902E-2"/>
                  <c:y val="-6.5614310966231298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/>
                      <a:t>47%</a:t>
                    </a: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1.8518518518518524E-2"/>
                  <c:y val="4.1008975799214885E-3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1574074074074073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1.6203703703703703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3.0092592592592591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5"/>
              <c:layout>
                <c:manualLayout>
                  <c:x val="3.2407407407407419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6"/>
              <c:layout>
                <c:manualLayout>
                  <c:x val="2.5462962962962968E-2"/>
                  <c:y val="4.1008975799214885E-3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Медицинские товары, работы, услуги</c:v>
                </c:pt>
                <c:pt idx="1">
                  <c:v>Продукты питания</c:v>
                </c:pt>
                <c:pt idx="2">
                  <c:v>Строительные работы</c:v>
                </c:pt>
                <c:pt idx="3">
                  <c:v>Вычислительная техника</c:v>
                </c:pt>
                <c:pt idx="4">
                  <c:v>Услуги СМИ</c:v>
                </c:pt>
                <c:pt idx="5">
                  <c:v>Прочие  товары, работы, услуги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 formatCode="0.00%">
                  <c:v>0.47000000000000008</c:v>
                </c:pt>
                <c:pt idx="1">
                  <c:v>0.24000000000000005</c:v>
                </c:pt>
                <c:pt idx="2">
                  <c:v>0.1</c:v>
                </c:pt>
                <c:pt idx="3">
                  <c:v>3.0000000000000002E-2</c:v>
                </c:pt>
                <c:pt idx="4">
                  <c:v>1.7999999999999999E-2</c:v>
                </c:pt>
                <c:pt idx="5">
                  <c:v>0.14000000000000001</c:v>
                </c:pt>
              </c:numCache>
            </c:numRef>
          </c:val>
        </c:ser>
        <c:dLbls/>
        <c:shape val="cylinder"/>
        <c:axId val="100385152"/>
        <c:axId val="100386688"/>
        <c:axId val="0"/>
      </c:bar3DChart>
      <c:catAx>
        <c:axId val="100385152"/>
        <c:scaling>
          <c:orientation val="minMax"/>
        </c:scaling>
        <c:axPos val="l"/>
        <c:tickLblPos val="nextTo"/>
        <c:spPr>
          <a:ln w="19050"/>
          <a:effectLst>
            <a:innerShdw blurRad="63500" dist="50800" dir="2700000">
              <a:prstClr val="black">
                <a:alpha val="50000"/>
              </a:prstClr>
            </a:innerShdw>
          </a:effectLst>
        </c:spPr>
        <c:txPr>
          <a:bodyPr/>
          <a:lstStyle/>
          <a:p>
            <a:pPr>
              <a:defRPr sz="13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386688"/>
        <c:crosses val="autoZero"/>
        <c:auto val="1"/>
        <c:lblAlgn val="ctr"/>
        <c:lblOffset val="100"/>
      </c:catAx>
      <c:valAx>
        <c:axId val="100386688"/>
        <c:scaling>
          <c:orientation val="minMax"/>
          <c:max val="0.5"/>
          <c:min val="0"/>
        </c:scaling>
        <c:delete val="1"/>
        <c:axPos val="b"/>
        <c:majorGridlines>
          <c:spPr>
            <a:ln>
              <a:noFill/>
            </a:ln>
          </c:spPr>
        </c:majorGridlines>
        <c:numFmt formatCode="#,##0.00" sourceLinked="0"/>
        <c:tickLblPos val="nextTo"/>
        <c:crossAx val="100385152"/>
        <c:crosses val="autoZero"/>
        <c:crossBetween val="between"/>
        <c:majorUnit val="0.1"/>
      </c:valAx>
    </c:plotArea>
    <c:plotVisOnly val="1"/>
    <c:dispBlanksAs val="gap"/>
  </c:chart>
  <c:spPr>
    <a:ln>
      <a:noFill/>
    </a:ln>
  </c:sp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1"/>
  <c:chart>
    <c:title>
      <c:layout>
        <c:manualLayout>
          <c:xMode val="edge"/>
          <c:yMode val="edge"/>
          <c:x val="0.63727143189512792"/>
          <c:y val="4.7619047619047623E-2"/>
        </c:manualLayout>
      </c:layout>
    </c:title>
    <c:plotArea>
      <c:layout>
        <c:manualLayout>
          <c:layoutTarget val="inner"/>
          <c:xMode val="edge"/>
          <c:yMode val="edge"/>
          <c:x val="3.1401958389768413E-2"/>
          <c:y val="4.2813710786151746E-2"/>
          <c:w val="0.67729528667733119"/>
          <c:h val="0.8768616422947134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2011 год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728361511452902E-2"/>
                  <c:y val="8.6084864391951038E-2"/>
                </c:manualLayout>
              </c:layout>
              <c:showVal val="1"/>
            </c:dLbl>
            <c:dLbl>
              <c:idx val="1"/>
              <c:layout>
                <c:manualLayout>
                  <c:x val="-0.24773712628553718"/>
                  <c:y val="-5.8841082364704408E-2"/>
                </c:manualLayout>
              </c:layout>
              <c:showVal val="1"/>
            </c:dLbl>
            <c:dLbl>
              <c:idx val="2"/>
              <c:layout>
                <c:manualLayout>
                  <c:x val="8.5823154102279212E-2"/>
                  <c:y val="7.2692163479565058E-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Открытый конкурс</c:v>
                </c:pt>
                <c:pt idx="1">
                  <c:v>Аукцион</c:v>
                </c:pt>
                <c:pt idx="2">
                  <c:v>Запрос котировок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4.0000000000000008E-2</c:v>
                </c:pt>
                <c:pt idx="1">
                  <c:v>0.55000000000000004</c:v>
                </c:pt>
                <c:pt idx="2">
                  <c:v>0.41000000000000003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71959609215514764"/>
          <c:y val="0.26731408573928273"/>
          <c:w val="0.23479307037092031"/>
          <c:h val="0.38987595300587441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layout>
        <c:manualLayout>
          <c:xMode val="edge"/>
          <c:yMode val="edge"/>
          <c:x val="0.66162245485886473"/>
          <c:y val="5.0427489912795143E-4"/>
        </c:manualLayout>
      </c:layout>
    </c:title>
    <c:plotArea>
      <c:layout>
        <c:manualLayout>
          <c:layoutTarget val="inner"/>
          <c:xMode val="edge"/>
          <c:yMode val="edge"/>
          <c:x val="1.5142874740655529E-2"/>
          <c:y val="0"/>
          <c:w val="0.64567480415014267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2010 год</c:v>
                </c:pt>
              </c:strCache>
            </c:strRef>
          </c:tx>
          <c:explosion val="29"/>
          <c:dLbls>
            <c:dLbl>
              <c:idx val="0"/>
              <c:layout>
                <c:manualLayout>
                  <c:x val="-2.1887446327484079E-2"/>
                  <c:y val="4.9404728575827977E-2"/>
                </c:manualLayout>
              </c:layout>
              <c:showVal val="1"/>
            </c:dLbl>
            <c:dLbl>
              <c:idx val="1"/>
              <c:layout>
                <c:manualLayout>
                  <c:x val="-0.12723665094699232"/>
                  <c:y val="-0.21289439793947201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Открытый конкурс</c:v>
                </c:pt>
                <c:pt idx="1">
                  <c:v>Аукцион</c:v>
                </c:pt>
                <c:pt idx="2">
                  <c:v>Запрос котировок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4.0000000000000008E-2</c:v>
                </c:pt>
                <c:pt idx="1">
                  <c:v>0.75000000000000011</c:v>
                </c:pt>
                <c:pt idx="2">
                  <c:v>0.18000000000000002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3042598477774303"/>
          <c:y val="0.22064399694362297"/>
          <c:w val="0.26914681245664696"/>
          <c:h val="0.42773744109679956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7065218421777294"/>
          <c:y val="0.28359816716060554"/>
        </c:manualLayout>
      </c:layout>
    </c:title>
    <c:plotArea>
      <c:layout>
        <c:manualLayout>
          <c:layoutTarget val="inner"/>
          <c:xMode val="edge"/>
          <c:yMode val="edge"/>
          <c:x val="0.12285366504861327"/>
          <c:y val="0.20888462051741563"/>
          <c:w val="0.48531151882500095"/>
          <c:h val="0.655713805692715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год</c:v>
                </c:pt>
              </c:strCache>
            </c:strRef>
          </c:tx>
          <c:dPt>
            <c:idx val="0"/>
            <c:explosion val="19"/>
          </c:dPt>
          <c:dPt>
            <c:idx val="1"/>
            <c:explosion val="5"/>
          </c:dPt>
          <c:dPt>
            <c:idx val="2"/>
            <c:explosion val="15"/>
          </c:dPt>
          <c:dLbls>
            <c:dLbl>
              <c:idx val="1"/>
              <c:layout>
                <c:manualLayout>
                  <c:x val="-6.305723243858663E-2"/>
                  <c:y val="-0.22060731136005798"/>
                </c:manualLayout>
              </c:layout>
              <c:showVal val="1"/>
            </c:dLbl>
            <c:dLbl>
              <c:idx val="2"/>
              <c:layout>
                <c:manualLayout>
                  <c:x val="0.1565402186257151"/>
                  <c:y val="6.642176370130104E-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Открытый конкурс</c:v>
                </c:pt>
                <c:pt idx="1">
                  <c:v>Аукцион</c:v>
                </c:pt>
                <c:pt idx="2">
                  <c:v>Запрос котировок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0.26</c:v>
                </c:pt>
                <c:pt idx="1">
                  <c:v>0.39000000000000007</c:v>
                </c:pt>
                <c:pt idx="2">
                  <c:v>0.34</c:v>
                </c:pt>
              </c:numCache>
            </c:numRef>
          </c:val>
        </c:ser>
        <c:dLbls/>
        <c:firstSliceAng val="0"/>
      </c:pieChart>
    </c:plotArea>
    <c:legend>
      <c:legendPos val="r"/>
      <c:layout/>
    </c:legend>
    <c:plotVisOnly val="1"/>
    <c:dispBlanksAs val="zero"/>
  </c:chart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0.29949</cdr:x>
      <cdr:y>0.12596</cdr:y>
    </cdr:from>
    <cdr:to>
      <cdr:x>0.78131</cdr:x>
      <cdr:y>0.41387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432075" y="504043"/>
          <a:ext cx="3912719" cy="1152141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235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7593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2729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936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077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034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579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7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606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302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505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4349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253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7564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011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372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77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647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7864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8688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111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766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FB5E3-0296-4C1D-8AFF-10FA9AA00E8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8318-5556-4D95-9AD3-56AEA8C22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037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FB5E3-0296-4C1D-8AFF-10FA9AA00E8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8318-5556-4D95-9AD3-56AEA8C221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35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rybinsk.ru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hyperlink" Target="http://www.technama.com/wp-content/uploads/2009/05/skype_logo_online.pn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microsoft.com/office/2007/relationships/hdphoto" Target="../media/hdphoto2.wdp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ybinsk.ru/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12" Type="http://schemas.openxmlformats.org/officeDocument/2006/relationships/image" Target="../media/image12.jpeg"/><Relationship Id="rId2" Type="http://schemas.openxmlformats.org/officeDocument/2006/relationships/hyperlink" Target="http://rybinsk-magazine.ru/wp-content/uploads/2011/11/dd10c48428dc04dbd7db16b6e8f336b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708/30616.8d/0_649f9_878ad729_XL" TargetMode="External"/><Relationship Id="rId11" Type="http://schemas.openxmlformats.org/officeDocument/2006/relationships/hyperlink" Target="http://img-fotki.yandex.ru/get/4610/30616.8c/0_649f6_f3c7ae8c_XL" TargetMode="External"/><Relationship Id="rId5" Type="http://schemas.openxmlformats.org/officeDocument/2006/relationships/image" Target="../media/image9.jpeg"/><Relationship Id="rId10" Type="http://schemas.openxmlformats.org/officeDocument/2006/relationships/image" Target="../media/image11.png"/><Relationship Id="rId4" Type="http://schemas.openxmlformats.org/officeDocument/2006/relationships/hyperlink" Target="http://yaroslavl.rfn.ru/p/b_508922801.jpg" TargetMode="External"/><Relationship Id="rId9" Type="http://schemas.openxmlformats.org/officeDocument/2006/relationships/image" Target="../media/image3.pn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://rybinsk.ru/" TargetMode="External"/><Relationship Id="rId7" Type="http://schemas.openxmlformats.org/officeDocument/2006/relationships/image" Target="../media/image2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ybinsk.ru/" TargetMode="External"/><Relationship Id="rId7" Type="http://schemas.openxmlformats.org/officeDocument/2006/relationships/image" Target="../media/image2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6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10800000">
            <a:off x="147320" y="46220"/>
            <a:ext cx="8928991" cy="6624739"/>
          </a:xfrm>
          <a:prstGeom prst="round2SameRect">
            <a:avLst>
              <a:gd name="adj1" fmla="val 10500"/>
              <a:gd name="adj2" fmla="val 0"/>
            </a:avLst>
          </a:prstGeom>
          <a:blipFill rotWithShape="0"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25000"/>
                      </a14:imgEffect>
                      <a14:imgEffect>
                        <a14:colorTemperature colorTemp="5300"/>
                      </a14:imgEffect>
                      <a14:imgEffect>
                        <a14:brightnessContrast bright="18000" contrast="-24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26425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glow rad="228600">
              <a:srgbClr val="93A299">
                <a:satMod val="175000"/>
                <a:alpha val="40000"/>
              </a:srgbClr>
            </a:glow>
          </a:effectLst>
        </p:spPr>
      </p:sp>
      <p:sp>
        <p:nvSpPr>
          <p:cNvPr id="3" name="Прямоугольник 2"/>
          <p:cNvSpPr/>
          <p:nvPr/>
        </p:nvSpPr>
        <p:spPr>
          <a:xfrm>
            <a:off x="1085952" y="271624"/>
            <a:ext cx="7672461" cy="4661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695974" y="1656576"/>
            <a:ext cx="5684338" cy="3500616"/>
            <a:chOff x="268879" y="3128197"/>
            <a:chExt cx="6179896" cy="3500616"/>
          </a:xfrm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10800000">
              <a:off x="336593" y="3128197"/>
              <a:ext cx="6112182" cy="3500616"/>
            </a:xfrm>
            <a:prstGeom prst="round2SameRect">
              <a:avLst>
                <a:gd name="adj1" fmla="val 10500"/>
                <a:gd name="adj2" fmla="val 0"/>
              </a:avLst>
            </a:prstGeom>
            <a:blipFill rotWithShape="0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artisticCutout/>
                        </a14:imgEffect>
                        <a14:imgEffect>
                          <a14:sharpenSoften amount="25000"/>
                        </a14:imgEffect>
                        <a14:imgEffect>
                          <a14:brightnessContrast bright="18000" contrast="-24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26425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>
              <a:glow rad="228600">
                <a:srgbClr val="93A299">
                  <a:satMod val="175000"/>
                  <a:alpha val="40000"/>
                </a:srgbClr>
              </a:glow>
            </a:effectLst>
          </p:spPr>
        </p:sp>
        <p:sp>
          <p:nvSpPr>
            <p:cNvPr id="9" name="Прямоугольник 8"/>
            <p:cNvSpPr/>
            <p:nvPr/>
          </p:nvSpPr>
          <p:spPr>
            <a:xfrm>
              <a:off x="268879" y="3155021"/>
              <a:ext cx="6179896" cy="33929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spcBef>
                  <a:spcPct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ru-RU" sz="2400" b="1" dirty="0" smtClean="0">
                  <a:solidFill>
                    <a:srgbClr val="C00000"/>
                  </a:solidFill>
                  <a:latin typeface="Arial"/>
                </a:rPr>
                <a:t>Итоги размещения муниципального заказа </a:t>
              </a:r>
            </a:p>
            <a:p>
              <a:pPr marL="0" marR="0" lvl="0" indent="0" algn="ctr" defTabSz="1066800" eaLnBrk="1" fontAlgn="auto" latinLnBrk="0" hangingPunct="1">
                <a:spcBef>
                  <a:spcPct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ru-RU" sz="2000" b="1" dirty="0" smtClean="0">
                  <a:solidFill>
                    <a:srgbClr val="292934"/>
                  </a:solidFill>
                  <a:latin typeface="Arial"/>
                </a:rPr>
                <a:t>в соответствии с       </a:t>
              </a:r>
            </a:p>
            <a:p>
              <a:pPr marL="0" marR="0" lvl="0" indent="0" algn="ctr" defTabSz="1066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2934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Федеральным  законом                                           №94 –ФЗ от 21.07.2005 г.                                        «О размещении заказов на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2934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поставки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2934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товаров, выполнение работ, оказание услуг для государственных и муниципальных нужд»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533C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2934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026" name="Picture 2" descr="http://rybinsk.ru/images/stories/logo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609"/>
            <a:ext cx="7524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1999" y="275527"/>
            <a:ext cx="6912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  <a:ea typeface="Batang" pitchFamily="18" charset="-127"/>
              </a:rPr>
              <a:t>Муниципальный   заказ   городского   округа   город   Рыбинск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Palatino Linotype" pitchFamily="18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367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63947" algn="just" defTabSz="942289">
              <a:lnSpc>
                <a:spcPct val="150000"/>
              </a:lnSpc>
            </a:pPr>
            <a:r>
              <a:rPr lang="en-US" sz="1600" dirty="0">
                <a:solidFill>
                  <a:srgbClr val="292934"/>
                </a:solidFill>
                <a:ea typeface="Calibri"/>
                <a:cs typeface="Calibri" pitchFamily="34" charset="0"/>
              </a:rPr>
              <a:t>C </a:t>
            </a:r>
            <a:r>
              <a:rPr lang="en-US" sz="1600" dirty="0" smtClean="0">
                <a:solidFill>
                  <a:srgbClr val="292934"/>
                </a:solidFill>
                <a:ea typeface="Calibri"/>
                <a:cs typeface="Calibri" pitchFamily="34" charset="0"/>
              </a:rPr>
              <a:t>20</a:t>
            </a:r>
            <a:r>
              <a:rPr lang="ru-RU" sz="1600" dirty="0" smtClean="0">
                <a:solidFill>
                  <a:srgbClr val="292934"/>
                </a:solidFill>
                <a:ea typeface="Calibri"/>
                <a:cs typeface="Calibri" pitchFamily="34" charset="0"/>
              </a:rPr>
              <a:t>09</a:t>
            </a:r>
            <a:r>
              <a:rPr lang="en-US" sz="1600" dirty="0" smtClean="0">
                <a:solidFill>
                  <a:srgbClr val="292934"/>
                </a:solidFill>
                <a:ea typeface="Calibri"/>
                <a:cs typeface="Calibri" pitchFamily="34" charset="0"/>
              </a:rPr>
              <a:t> </a:t>
            </a:r>
            <a:r>
              <a:rPr lang="ru-RU" sz="1600" dirty="0">
                <a:solidFill>
                  <a:srgbClr val="292934"/>
                </a:solidFill>
                <a:ea typeface="Calibri"/>
                <a:cs typeface="Calibri" pitchFamily="34" charset="0"/>
              </a:rPr>
              <a:t>года  представители администрации   города Рыбинска являются постоянными участниками Форума-выставки «Госзаказ», а в 2011 администрация города </a:t>
            </a:r>
            <a:r>
              <a:rPr lang="ru-RU" sz="1600" dirty="0">
                <a:solidFill>
                  <a:prstClr val="black"/>
                </a:solidFill>
                <a:ea typeface="Calibri"/>
                <a:cs typeface="Calibri" pitchFamily="34" charset="0"/>
              </a:rPr>
              <a:t>стала официальным партнером </a:t>
            </a:r>
            <a:r>
              <a:rPr lang="en-US" sz="1600" dirty="0">
                <a:solidFill>
                  <a:prstClr val="black"/>
                </a:solidFill>
                <a:ea typeface="Calibri"/>
                <a:cs typeface="Calibri" pitchFamily="34" charset="0"/>
              </a:rPr>
              <a:t>VIII </a:t>
            </a:r>
            <a:r>
              <a:rPr lang="ru-RU" sz="1600" dirty="0">
                <a:solidFill>
                  <a:prstClr val="black"/>
                </a:solidFill>
                <a:ea typeface="Calibri"/>
                <a:cs typeface="Calibri" pitchFamily="34" charset="0"/>
              </a:rPr>
              <a:t>Всероссийской Форума-выставки «Госзаказ 2012».  </a:t>
            </a:r>
            <a:endParaRPr lang="ru-RU" sz="1600" dirty="0">
              <a:solidFill>
                <a:srgbClr val="292934"/>
              </a:solidFill>
              <a:ea typeface="Calibri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50" y="188640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1370" y="188640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Q:\omz\ОБМЕН\СЕРОВА ИС\1\ФОТОотчет\Госзаказ2011\IMG_22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48880"/>
            <a:ext cx="3213357" cy="2294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Q:\omz\ОБМЕН\СЕРОВА ИС\1\ФОТОотчет\Госзаказ2011\IMG_22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36912"/>
            <a:ext cx="3113713" cy="2216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Q:\omz\ОБМЕН\СЕРОВА ИС\1\ФОТОотчет\Госзаказ2011\IMG_22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437112"/>
            <a:ext cx="2380188" cy="1536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Q:\omz\ОБМЕН\СЕРОВА ИС\1\ФОТОотчет\Госзаказ2011\IMG_220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1201" y="4221088"/>
            <a:ext cx="3725175" cy="2404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279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65887"/>
            <a:ext cx="4387447" cy="322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-1390" b="51875"/>
          <a:stretch/>
        </p:blipFill>
        <p:spPr bwMode="auto">
          <a:xfrm>
            <a:off x="3851920" y="4149080"/>
            <a:ext cx="4311463" cy="19314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008" y="271761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53428" y="1211561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C00000"/>
                </a:solidFill>
              </a:rPr>
              <a:t>	</a:t>
            </a:r>
            <a:r>
              <a:rPr lang="ru-RU" dirty="0" smtClean="0">
                <a:solidFill>
                  <a:srgbClr val="C00000"/>
                </a:solidFill>
              </a:rPr>
              <a:t>С </a:t>
            </a:r>
            <a:r>
              <a:rPr lang="ru-RU" dirty="0">
                <a:solidFill>
                  <a:srgbClr val="C00000"/>
                </a:solidFill>
              </a:rPr>
              <a:t>25 апреля 2011 года отделом муниципального заказа администрации города Рыбинска открыта Интернет-приемная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r>
              <a:rPr lang="ru-RU" dirty="0"/>
              <a:t> </a:t>
            </a:r>
            <a:r>
              <a:rPr lang="ru-RU" dirty="0">
                <a:solidFill>
                  <a:srgbClr val="C00000"/>
                </a:solidFill>
              </a:rPr>
              <a:t>Прием ведется каждый понедельник с 16:00 до 17:00 часов начальником отдела </a:t>
            </a:r>
            <a:r>
              <a:rPr lang="ru-RU" dirty="0" err="1">
                <a:solidFill>
                  <a:srgbClr val="C00000"/>
                </a:solidFill>
              </a:rPr>
              <a:t>Кагнером</a:t>
            </a:r>
            <a:r>
              <a:rPr lang="ru-RU" dirty="0">
                <a:solidFill>
                  <a:srgbClr val="C00000"/>
                </a:solidFill>
              </a:rPr>
              <a:t> Романом Валерьевичем. Консультации по вопросам размещения муниципального заказа ведутся с использованием </a:t>
            </a:r>
            <a:r>
              <a:rPr lang="ru-RU" dirty="0" err="1">
                <a:solidFill>
                  <a:srgbClr val="C00000"/>
                </a:solidFill>
              </a:rPr>
              <a:t>Skype</a:t>
            </a:r>
            <a:r>
              <a:rPr lang="ru-RU" dirty="0">
                <a:solidFill>
                  <a:srgbClr val="C00000"/>
                </a:solidFill>
              </a:rPr>
              <a:t>-конференции.</a:t>
            </a:r>
          </a:p>
        </p:txBody>
      </p:sp>
      <p:pic>
        <p:nvPicPr>
          <p:cNvPr id="2052" name="Picture 4" descr="Картинка 22 из 159942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7986"/>
            <a:ext cx="3438552" cy="129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79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340768"/>
            <a:ext cx="66603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42289">
              <a:lnSpc>
                <a:spcPct val="150000"/>
              </a:lnSpc>
            </a:pPr>
            <a:r>
              <a:rPr lang="ru-RU" dirty="0"/>
              <a:t>Муниципальный заказ сегодня - это гарант социальной стабильности в обществе, условие выживания большого и малого бизнеса, надежный </a:t>
            </a:r>
            <a:r>
              <a:rPr lang="ru-RU" dirty="0" smtClean="0"/>
              <a:t>инструмент эффективного расходования бюджетных средств, который обеспечивается путем гласности, прозрачности и добросовестной конкуренции.</a:t>
            </a:r>
            <a:r>
              <a:rPr lang="ru-RU" sz="14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35162" y="188640"/>
            <a:ext cx="6912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  <a:ea typeface="Batang" pitchFamily="18" charset="-127"/>
              </a:rPr>
              <a:t>Муниципальный   заказ   городского   округа   город   Рыбинск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Palatino Linotype" pitchFamily="18" charset="0"/>
              <a:ea typeface="Batang" pitchFamily="18" charset="-127"/>
            </a:endParaRPr>
          </a:p>
        </p:txBody>
      </p:sp>
      <p:pic>
        <p:nvPicPr>
          <p:cNvPr id="13" name="Picture 2" descr="Q:\omz\ОБМЕН\СЕРОВА ИС\картинки\2011-08-11_municipalniy_zakaz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20277"/>
            <a:ext cx="3456384" cy="2333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Q:\omz\ОБМЕН\СЕРОВА ИС\картинки\norm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17382">
            <a:off x="4976981" y="3356093"/>
            <a:ext cx="2648928" cy="2459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394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Пироговская больница Рыбинск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566" y="1639099"/>
            <a:ext cx="3286125" cy="4381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-main-pic" descr="Картинка 112 из 1719">
            <a:hlinkClick r:id="rId4" tgtFrame="_blank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500"/>
          <a:stretch/>
        </p:blipFill>
        <p:spPr bwMode="auto">
          <a:xfrm>
            <a:off x="1934217" y="599024"/>
            <a:ext cx="3048000" cy="1748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-main-pic" descr="Картинка 156 из 1719">
            <a:hlinkClick r:id="rId6" tgtFrame="_blank"/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45" b="18563"/>
          <a:stretch/>
        </p:blipFill>
        <p:spPr bwMode="auto">
          <a:xfrm>
            <a:off x="3920440" y="526052"/>
            <a:ext cx="4830836" cy="2753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rybinsk.ru/images/stories/logo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524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651" y="116631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-main-pic" descr="Картинка 167 из 1719">
            <a:hlinkClick r:id="rId11" tgtFrame="_blank"/>
          </p:cNvPr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35" b="14845"/>
          <a:stretch/>
        </p:blipFill>
        <p:spPr bwMode="auto">
          <a:xfrm>
            <a:off x="2915816" y="3495278"/>
            <a:ext cx="3749992" cy="2879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rweek.ru/up/photos/users/YPUGjRU9naLR3xEJOVozgcRNOCOM7mOU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5128" y="2999288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rweek.ru/up/photos/pht_views/2006-03-04_00033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8725" y="2165850"/>
            <a:ext cx="2847975" cy="190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52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Q:\omz\ОБМЕН\СЕРОВА ИС\фото\Соб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588" y="1004538"/>
            <a:ext cx="4428492" cy="3213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Q:\omz\ОБМЕН\СЕРОВА ИС\фото\Оборудование для пищеблок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67953"/>
            <a:ext cx="2932340" cy="25524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Q:\omz\ОБМЕН\СЕРОВА ИС\фото\На тему ремонта дет.садо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49574"/>
            <a:ext cx="3636096" cy="2730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Q:\omz\ОБМЕН\СЕРОВА ИС\фото\Берегеоукреплени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5312" y="4509120"/>
            <a:ext cx="3251276" cy="2121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880" y="230709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Q:\omz\ОБМЕН\СЕРОВА ИС\фото\Приемный покой ГБ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1816" y="2204864"/>
            <a:ext cx="3844371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Q:\omz\ОБМЕН\СЕРОВА ИС\фото\Оборудование пищеблоки 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6588" y="4199400"/>
            <a:ext cx="3247940" cy="2431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42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184" y="188640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987710" y="2507688"/>
            <a:ext cx="2189710" cy="2195457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3237198" y="3035148"/>
            <a:ext cx="2198898" cy="1065132"/>
          </a:xfrm>
          <a:prstGeom prst="stripedRightArrow">
            <a:avLst/>
          </a:prstGeom>
          <a:pattFill prst="pct3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508104" y="2236222"/>
            <a:ext cx="2611957" cy="266429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42909" y="2848104"/>
            <a:ext cx="1279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2010 </a:t>
            </a:r>
            <a:r>
              <a:rPr lang="ru-RU" dirty="0" smtClean="0"/>
              <a:t>год</a:t>
            </a:r>
          </a:p>
          <a:p>
            <a:pPr algn="ctr"/>
            <a:r>
              <a:rPr lang="en-US" sz="4400" dirty="0" smtClean="0"/>
              <a:t>1,5</a:t>
            </a:r>
            <a:endParaRPr lang="ru-RU" sz="4400" dirty="0" smtClean="0"/>
          </a:p>
          <a:p>
            <a:pPr algn="ctr"/>
            <a:r>
              <a:rPr lang="ru-RU" dirty="0" err="1"/>
              <a:t>м</a:t>
            </a:r>
            <a:r>
              <a:rPr lang="ru-RU" dirty="0" err="1" smtClean="0"/>
              <a:t>лрд.руб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38890" y="2852936"/>
            <a:ext cx="1350384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2011 год</a:t>
            </a:r>
          </a:p>
          <a:p>
            <a:pPr algn="ctr"/>
            <a:r>
              <a:rPr lang="en-US" sz="4400" dirty="0" smtClean="0"/>
              <a:t>2,0</a:t>
            </a:r>
            <a:endParaRPr lang="ru-RU" sz="4400" dirty="0" smtClean="0"/>
          </a:p>
          <a:p>
            <a:pPr algn="ctr"/>
            <a:endParaRPr lang="ru-RU" sz="1050" dirty="0" smtClean="0"/>
          </a:p>
          <a:p>
            <a:pPr algn="ctr"/>
            <a:r>
              <a:rPr lang="ru-RU" dirty="0" err="1"/>
              <a:t>м</a:t>
            </a:r>
            <a:r>
              <a:rPr lang="ru-RU" dirty="0" err="1" smtClean="0"/>
              <a:t>лрд.руб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395536" y="2145050"/>
            <a:ext cx="1248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4,5</a:t>
            </a:r>
            <a:endParaRPr lang="ru-RU" sz="4000" dirty="0"/>
          </a:p>
        </p:txBody>
      </p:sp>
      <p:sp>
        <p:nvSpPr>
          <p:cNvPr id="66" name="TextBox 65"/>
          <p:cNvSpPr txBox="1"/>
          <p:nvPr/>
        </p:nvSpPr>
        <p:spPr>
          <a:xfrm>
            <a:off x="7926909" y="2236222"/>
            <a:ext cx="119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5,0</a:t>
            </a:r>
            <a:endParaRPr lang="ru-RU" sz="4000" dirty="0"/>
          </a:p>
        </p:txBody>
      </p:sp>
      <p:sp>
        <p:nvSpPr>
          <p:cNvPr id="67" name="TextBox 66"/>
          <p:cNvSpPr txBox="1"/>
          <p:nvPr/>
        </p:nvSpPr>
        <p:spPr>
          <a:xfrm>
            <a:off x="1643042" y="785794"/>
            <a:ext cx="5845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Увеличение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объема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размещенных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заказов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83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heck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830158795"/>
              </p:ext>
            </p:extLst>
          </p:nvPr>
        </p:nvGraphicFramePr>
        <p:xfrm>
          <a:off x="627757" y="1196752"/>
          <a:ext cx="8120707" cy="4001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http://rybinsk.ru/images/stories/logo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524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651" y="116632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651" y="116631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445224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    Ежегодно в городе проводится свыше 500 процедур, для более чем 200 заказчиков в связи с этим  руководство заинтересовано в притоке на рынок все новых и новых представителей бизнеса, а также в привлечении дополнительных инвестиций в бюджет, грамотно выстраивая систему управления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закупк</a:t>
            </a:r>
            <a:r>
              <a:rPr lang="ru-RU" sz="1600" kern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ами</a:t>
            </a:r>
            <a:r>
              <a:rPr lang="ru-RU" sz="1600" kern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604" y="836085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Количество размещенных заказов</a:t>
            </a:r>
            <a:endParaRPr lang="ru-RU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Выгнутая влево стрелка 28"/>
          <p:cNvSpPr/>
          <p:nvPr/>
        </p:nvSpPr>
        <p:spPr>
          <a:xfrm rot="5400000">
            <a:off x="4755028" y="653684"/>
            <a:ext cx="1002096" cy="3240360"/>
          </a:xfrm>
          <a:prstGeom prst="curvedRightArrow">
            <a:avLst>
              <a:gd name="adj1" fmla="val 15665"/>
              <a:gd name="adj2" fmla="val 26849"/>
              <a:gd name="adj3" fmla="val 25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259132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1,9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Выгнутая влево стрелка 35"/>
          <p:cNvSpPr/>
          <p:nvPr/>
        </p:nvSpPr>
        <p:spPr>
          <a:xfrm rot="5400000">
            <a:off x="5097065" y="995722"/>
            <a:ext cx="1002097" cy="2556284"/>
          </a:xfrm>
          <a:prstGeom prst="curvedRightArrow">
            <a:avLst>
              <a:gd name="adj1" fmla="val 7912"/>
              <a:gd name="adj2" fmla="val 24082"/>
              <a:gd name="adj3" fmla="val 2316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04920"/>
            <a:ext cx="1152128" cy="64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563888" y="270892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2,2 раза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45094" y="277491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1,8 раза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858236"/>
            <a:ext cx="1872207" cy="99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932040" y="278092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2,3 раза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7526" y="2780928"/>
            <a:ext cx="6286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094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266053500"/>
              </p:ext>
            </p:extLst>
          </p:nvPr>
        </p:nvGraphicFramePr>
        <p:xfrm>
          <a:off x="899592" y="692696"/>
          <a:ext cx="468052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60032" y="788511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Соотношение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размещенных</a:t>
            </a:r>
            <a:endParaRPr lang="en-US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заказов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http://rybinsk.ru/images/stories/logo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524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651" y="118387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948745555"/>
              </p:ext>
            </p:extLst>
          </p:nvPr>
        </p:nvGraphicFramePr>
        <p:xfrm>
          <a:off x="2915816" y="2564904"/>
          <a:ext cx="5993249" cy="3484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563888" y="5445223"/>
            <a:ext cx="45365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Товары: инструменты, препараты, аппаратура;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Услуги: лабораторные исследования, рентгенологические исследования, маммологические исследования;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Работы: ремонт медицинского оборудования.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63888" y="5152876"/>
            <a:ext cx="0" cy="1084436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3563888" y="5589240"/>
            <a:ext cx="216024" cy="45719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563888" y="5759545"/>
            <a:ext cx="216024" cy="45719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169620"/>
            <a:ext cx="304800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44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6345429"/>
              </p:ext>
            </p:extLst>
          </p:nvPr>
        </p:nvGraphicFramePr>
        <p:xfrm>
          <a:off x="1428727" y="1916832"/>
          <a:ext cx="6143669" cy="4448073"/>
        </p:xfrm>
        <a:graphic>
          <a:graphicData uri="http://schemas.openxmlformats.org/drawingml/2006/table">
            <a:tbl>
              <a:tblPr/>
              <a:tblGrid>
                <a:gridCol w="2176108"/>
                <a:gridCol w="1181479"/>
                <a:gridCol w="1357322"/>
                <a:gridCol w="1428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Показатель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2009 год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2010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2011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Общая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экономия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20,4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45,9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42,7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Открытые конкурсы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5,4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1,8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Электронные аукционы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8,1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34,4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23,6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736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Запросы котировок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6,9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8,2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17,4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3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958" y="173831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85728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0062" y="1142984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Экономия бюджетных средств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28184" y="1604649"/>
            <a:ext cx="1368152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млн.руб</a:t>
            </a:r>
            <a:r>
              <a:rPr lang="ru-RU" sz="1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400" b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958" y="173831"/>
            <a:ext cx="75565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85728"/>
            <a:ext cx="69437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71736" y="1000108"/>
            <a:ext cx="3769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Экономия бюджетных средств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857978810"/>
              </p:ext>
            </p:extLst>
          </p:nvPr>
        </p:nvGraphicFramePr>
        <p:xfrm>
          <a:off x="142844" y="1428736"/>
          <a:ext cx="4143404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219477872"/>
              </p:ext>
            </p:extLst>
          </p:nvPr>
        </p:nvGraphicFramePr>
        <p:xfrm>
          <a:off x="4500562" y="1571612"/>
          <a:ext cx="4643438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1732479167"/>
              </p:ext>
            </p:extLst>
          </p:nvPr>
        </p:nvGraphicFramePr>
        <p:xfrm>
          <a:off x="2143108" y="3501008"/>
          <a:ext cx="4535697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871</TotalTime>
  <Words>302</Words>
  <Application>Microsoft Office PowerPoint</Application>
  <PresentationFormat>Экран (4:3)</PresentationFormat>
  <Paragraphs>97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Серова Ирина Сергеевна</dc:creator>
  <cp:lastModifiedBy>kagner</cp:lastModifiedBy>
  <cp:revision>67</cp:revision>
  <cp:lastPrinted>2011-12-23T07:59:35Z</cp:lastPrinted>
  <dcterms:created xsi:type="dcterms:W3CDTF">2011-12-14T11:36:40Z</dcterms:created>
  <dcterms:modified xsi:type="dcterms:W3CDTF">2011-12-23T08:15:26Z</dcterms:modified>
</cp:coreProperties>
</file>