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88" r:id="rId3"/>
    <p:sldId id="287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300" r:id="rId15"/>
    <p:sldId id="301" r:id="rId16"/>
    <p:sldId id="302" r:id="rId17"/>
    <p:sldId id="304" r:id="rId18"/>
    <p:sldId id="305" r:id="rId19"/>
    <p:sldId id="306" r:id="rId20"/>
    <p:sldId id="307" r:id="rId21"/>
    <p:sldId id="286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06BBEAA-982D-4CD6-B55E-396995A376DA}" type="datetimeFigureOut">
              <a:rPr lang="ru-RU"/>
              <a:pPr>
                <a:defRPr/>
              </a:pPr>
              <a:t>22.12.2011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D1F2211-5BCF-409A-A9DA-369AC92B1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9562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6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076A432-EF2A-4195-8CA7-876287804808}" type="slidenum">
              <a:rPr lang="ru-RU" sz="1200">
                <a:latin typeface="Calibri" pitchFamily="34" charset="0"/>
              </a:rPr>
              <a:pPr algn="r"/>
              <a:t>21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491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189201-D211-4496-813D-81BFD9C291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7457E-C0E2-4BFD-85A4-361232D462E3}" type="datetime1">
              <a:rPr lang="ru-RU" smtClean="0"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4906E-58E4-4634-A310-A42266C34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286C9-673B-428C-A8C5-A3468910F823}" type="datetime1">
              <a:rPr lang="ru-RU" smtClean="0"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D81A8-44E2-4746-AB2B-58E1303BBB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51802-D5B8-4FBC-A72E-A8CAB24F315F}" type="datetime1">
              <a:rPr lang="ru-RU" smtClean="0"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CEE15-A5BC-4FC3-9BC4-77E2990261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473A8-5209-4829-8D95-9006D9FBC288}" type="datetime1">
              <a:rPr lang="ru-RU" smtClean="0"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DF30F-DE10-44D6-AA5E-8A2B615B1F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C94C9-5CDD-4C35-B30F-3ED37DB0DB79}" type="datetime1">
              <a:rPr lang="ru-RU" smtClean="0"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CFDE3-2D26-4232-9FD1-84189FA01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3006E-FA53-4313-A80A-FB24DE27CA2E}" type="datetime1">
              <a:rPr lang="ru-RU" smtClean="0"/>
              <a:t>22.12.2011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709A7-D1EF-4989-896B-B9965E8193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9D142-DFFC-4C82-A72A-B7EA442622CA}" type="datetime1">
              <a:rPr lang="ru-RU" smtClean="0"/>
              <a:t>22.12.2011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FE3A1-12B3-4A79-A7D7-E3DC28FAFE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7A77D-9E1E-443E-B7A6-898489FE2DF6}" type="datetime1">
              <a:rPr lang="ru-RU" smtClean="0"/>
              <a:t>22.12.2011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CB821-53A4-48C4-9201-AE53B71A18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FC0F1-5B84-41B2-AA07-F953762E9EE4}" type="datetime1">
              <a:rPr lang="ru-RU" smtClean="0"/>
              <a:t>22.12.2011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AE7AD-5C88-4100-8376-083D644FF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03A92-817D-4D9E-82A1-3854BFD76A9C}" type="datetime1">
              <a:rPr lang="ru-RU" smtClean="0"/>
              <a:t>22.12.2011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69EEB-AAC2-40B4-A0BB-7375922141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135CE-CCEB-4F12-BA69-C603B996723E}" type="datetime1">
              <a:rPr lang="ru-RU" smtClean="0"/>
              <a:t>22.12.2011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A36A3-D3D7-469D-B6A8-2FF93DB3B0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FBC1CB7-2166-4CC4-92A2-A89882B966D4}" type="datetime1">
              <a:rPr lang="ru-RU" smtClean="0"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6249258-78E1-43E1-B715-35FDD6488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tender@krista.ru" TargetMode="External"/><Relationship Id="rId4" Type="http://schemas.openxmlformats.org/officeDocument/2006/relationships/hyperlink" Target="http://www.rybinsk.r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16"/>
          <p:cNvSpPr txBox="1">
            <a:spLocks noChangeArrowheads="1"/>
          </p:cNvSpPr>
          <p:nvPr/>
        </p:nvSpPr>
        <p:spPr bwMode="auto">
          <a:xfrm>
            <a:off x="1357313" y="714375"/>
            <a:ext cx="5000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0" tIns="45697" rIns="91390" bIns="45697"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Times New Roman" pitchFamily="18" charset="0"/>
              </a:rPr>
              <a:t>Ханты-Мансийский автономный округ - Югра</a:t>
            </a:r>
          </a:p>
        </p:txBody>
      </p:sp>
      <p:sp>
        <p:nvSpPr>
          <p:cNvPr id="14339" name="Text Box 15"/>
          <p:cNvSpPr txBox="1">
            <a:spLocks noChangeArrowheads="1"/>
          </p:cNvSpPr>
          <p:nvPr/>
        </p:nvSpPr>
        <p:spPr bwMode="auto">
          <a:xfrm>
            <a:off x="2214563" y="1123950"/>
            <a:ext cx="298767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0" tIns="45697" rIns="91390" bIns="45697">
            <a:spAutoFit/>
          </a:bodyPr>
          <a:lstStyle/>
          <a:p>
            <a:r>
              <a:rPr lang="ru-RU" sz="1400">
                <a:solidFill>
                  <a:schemeClr val="bg1"/>
                </a:solidFill>
                <a:latin typeface="Times New Roman" pitchFamily="18" charset="0"/>
              </a:rPr>
              <a:t>Управление государственного заказа</a:t>
            </a:r>
          </a:p>
        </p:txBody>
      </p:sp>
      <p:sp>
        <p:nvSpPr>
          <p:cNvPr id="14340" name="Text Box 12"/>
          <p:cNvSpPr txBox="1">
            <a:spLocks noChangeArrowheads="1"/>
          </p:cNvSpPr>
          <p:nvPr/>
        </p:nvSpPr>
        <p:spPr bwMode="auto">
          <a:xfrm>
            <a:off x="3852863" y="5929313"/>
            <a:ext cx="16478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0" tIns="45697" rIns="91390" bIns="45697">
            <a:spAutoFit/>
          </a:bodyPr>
          <a:lstStyle/>
          <a:p>
            <a:r>
              <a:rPr lang="ru-RU" sz="1400">
                <a:solidFill>
                  <a:schemeClr val="bg1"/>
                </a:solidFill>
                <a:latin typeface="Calibri" pitchFamily="34" charset="0"/>
              </a:rPr>
              <a:t>г. Ханты-Мансийск </a:t>
            </a:r>
          </a:p>
        </p:txBody>
      </p:sp>
      <p:pic>
        <p:nvPicPr>
          <p:cNvPr id="14341" name="Picture 14" descr="I:\Презентации системы\Саратов\Рисунки\Подложка!la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 Box 16"/>
          <p:cNvSpPr txBox="1">
            <a:spLocks noChangeArrowheads="1"/>
          </p:cNvSpPr>
          <p:nvPr/>
        </p:nvSpPr>
        <p:spPr bwMode="auto">
          <a:xfrm>
            <a:off x="230188" y="915988"/>
            <a:ext cx="6869112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0" tIns="45697" rIns="91390" bIns="45697">
            <a:spAutoFit/>
          </a:bodyPr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городского округа город Рыбинск</a:t>
            </a:r>
          </a:p>
        </p:txBody>
      </p:sp>
      <p:sp>
        <p:nvSpPr>
          <p:cNvPr id="14343" name="Text Box 12"/>
          <p:cNvSpPr txBox="1">
            <a:spLocks noChangeArrowheads="1"/>
          </p:cNvSpPr>
          <p:nvPr/>
        </p:nvSpPr>
        <p:spPr bwMode="auto">
          <a:xfrm>
            <a:off x="0" y="6165850"/>
            <a:ext cx="914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0" tIns="45697" rIns="91390" bIns="45697">
            <a:spAutoFit/>
          </a:bodyPr>
          <a:lstStyle/>
          <a:p>
            <a:pPr algn="ctr"/>
            <a:r>
              <a:rPr lang="ru-RU" sz="1400" b="1">
                <a:solidFill>
                  <a:schemeClr val="bg1"/>
                </a:solidFill>
                <a:latin typeface="Calibri" pitchFamily="34" charset="0"/>
              </a:rPr>
              <a:t>20</a:t>
            </a:r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1</a:t>
            </a:r>
            <a:r>
              <a:rPr lang="ru-RU" sz="1400" b="1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56" name="Rectangle 11"/>
          <p:cNvSpPr>
            <a:spLocks noChangeArrowheads="1"/>
          </p:cNvSpPr>
          <p:nvPr/>
        </p:nvSpPr>
        <p:spPr bwMode="auto">
          <a:xfrm>
            <a:off x="611560" y="1844824"/>
            <a:ext cx="8103815" cy="3939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lIns="91390" tIns="45697" rIns="91390" bIns="45697">
            <a:spAutoFit/>
          </a:bodyPr>
          <a:lstStyle/>
          <a:p>
            <a:pPr algn="ctr">
              <a:spcAft>
                <a:spcPts val="2400"/>
              </a:spcAft>
              <a:defRPr/>
            </a:pPr>
            <a:r>
              <a:rPr lang="ru-RU" sz="7000" b="1" i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Федеральная</a:t>
            </a:r>
          </a:p>
          <a:p>
            <a:pPr algn="ctr">
              <a:spcAft>
                <a:spcPts val="2400"/>
              </a:spcAft>
              <a:defRPr/>
            </a:pPr>
            <a:r>
              <a:rPr lang="ru-RU" sz="7000" b="1" i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Контрактная</a:t>
            </a:r>
          </a:p>
          <a:p>
            <a:pPr algn="ctr">
              <a:spcAft>
                <a:spcPts val="2400"/>
              </a:spcAft>
              <a:defRPr/>
            </a:pPr>
            <a:r>
              <a:rPr lang="ru-RU" sz="7000" b="1" i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Система</a:t>
            </a:r>
            <a:endParaRPr lang="ru-RU" sz="7000" b="1" i="1" dirty="0">
              <a:solidFill>
                <a:srgbClr val="17375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5" name="Rectangle 19"/>
          <p:cNvSpPr>
            <a:spLocks noChangeArrowheads="1"/>
          </p:cNvSpPr>
          <p:nvPr/>
        </p:nvSpPr>
        <p:spPr bwMode="auto">
          <a:xfrm>
            <a:off x="0" y="6453188"/>
            <a:ext cx="91440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0" tIns="45697" rIns="91390" bIns="45697">
            <a:spAutoFit/>
          </a:bodyPr>
          <a:lstStyle/>
          <a:p>
            <a:pPr algn="ctr"/>
            <a:r>
              <a:rPr lang="ru-RU" sz="1500" b="1" i="1">
                <a:latin typeface="Calibri" pitchFamily="34" charset="0"/>
              </a:rPr>
              <a:t>Отдел муниципального заказа</a:t>
            </a:r>
            <a:endParaRPr lang="en-US" sz="1500" b="1" i="1">
              <a:latin typeface="Calibri" pitchFamily="34" charset="0"/>
            </a:endParaRPr>
          </a:p>
        </p:txBody>
      </p:sp>
      <p:pic>
        <p:nvPicPr>
          <p:cNvPr id="14346" name="Picture 11" descr="I:\Презентации системы\Рыбинск\ger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63" y="320675"/>
            <a:ext cx="1357312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892604" y="1988840"/>
            <a:ext cx="7086983" cy="4392488"/>
          </a:xfrm>
          <a:prstGeom prst="rect">
            <a:avLst/>
          </a:prstGeom>
          <a:solidFill>
            <a:schemeClr val="bg1"/>
          </a:solidFill>
          <a:ln>
            <a:noFil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Подготовка Планов закупок;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Разработка Планов-графиков;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Подготовка документаций;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Осуществление закупок, в </a:t>
            </a:r>
            <a:r>
              <a:rPr lang="ru-RU" i="1" dirty="0" err="1" smtClean="0">
                <a:latin typeface="Arial" pitchFamily="34" charset="0"/>
                <a:cs typeface="Arial" pitchFamily="34" charset="0"/>
              </a:rPr>
              <a:t>т.ч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. заключение контрактов;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Подготовка и размещение отчетов;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Обеспечение исполнения контрактов;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Формирование предложений о повышении эффективности;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Участие в рассмотрение дел по обжалованию;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Ведение претензионной работы;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Конъюнктурная проработка рынка, в </a:t>
            </a:r>
            <a:r>
              <a:rPr lang="ru-RU" i="1" dirty="0" err="1" smtClean="0">
                <a:latin typeface="Arial" pitchFamily="34" charset="0"/>
                <a:cs typeface="Arial" pitchFamily="34" charset="0"/>
              </a:rPr>
              <a:t>т.ч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. по поставщикам;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Иные полномочия, предусмотренные ФКС.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контрактная служба заказчика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-396552" y="1268760"/>
            <a:ext cx="5904656" cy="576064"/>
          </a:xfrm>
          <a:prstGeom prst="rect">
            <a:avLst/>
          </a:prstGeom>
          <a:ln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perspectiveContrastingRightFacing"/>
            <a:lightRig rig="threeP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Контрактная служба заказчика</a:t>
            </a:r>
          </a:p>
        </p:txBody>
      </p:sp>
    </p:spTree>
    <p:extLst>
      <p:ext uri="{BB962C8B-B14F-4D97-AF65-F5344CB8AC3E}">
        <p14:creationId xmlns:p14="http://schemas.microsoft.com/office/powerpoint/2010/main" val="265499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контрактная служба заказчика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030596" y="1052737"/>
            <a:ext cx="7056784" cy="720080"/>
          </a:xfrm>
          <a:prstGeom prst="rect">
            <a:avLst/>
          </a:prstGeom>
          <a:gradFill flip="none" rotWithShape="1">
            <a:gsLst>
              <a:gs pos="0">
                <a:schemeClr val="accent5">
                  <a:tint val="50000"/>
                  <a:satMod val="300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lin ang="2700000" scaled="1"/>
            <a:tileRect/>
          </a:gradFill>
          <a:ln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Контрактный офицер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1030596" y="3645024"/>
            <a:ext cx="3096344" cy="1080120"/>
          </a:xfrm>
          <a:prstGeom prst="rect">
            <a:avLst/>
          </a:prstGeom>
          <a:gradFill flip="none" rotWithShape="1">
            <a:gsLst>
              <a:gs pos="0">
                <a:schemeClr val="accent5">
                  <a:tint val="50000"/>
                  <a:satMod val="300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lin ang="2700000" scaled="1"/>
            <a:tileRect/>
          </a:gradFill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Знания и навыки в сфере закупок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991036" y="2204864"/>
            <a:ext cx="3096344" cy="1080120"/>
          </a:xfrm>
          <a:prstGeom prst="rect">
            <a:avLst/>
          </a:prstGeom>
          <a:gradFill flip="none" rotWithShape="1">
            <a:gsLst>
              <a:gs pos="0">
                <a:schemeClr val="accent5">
                  <a:tint val="50000"/>
                  <a:satMod val="300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lin ang="2700000" scaled="1"/>
            <a:tileRect/>
          </a:gradFill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Опыт работы в сфере закупок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030596" y="2204864"/>
            <a:ext cx="3096344" cy="1080120"/>
          </a:xfrm>
          <a:prstGeom prst="rect">
            <a:avLst/>
          </a:prstGeom>
          <a:gradFill flip="none" rotWithShape="1">
            <a:gsLst>
              <a:gs pos="0">
                <a:schemeClr val="accent5">
                  <a:tint val="50000"/>
                  <a:satMod val="300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lin ang="2700000" scaled="1"/>
            <a:tileRect/>
          </a:gradFill>
          <a:ln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Высшее образование, или профессиональная переподготовка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991036" y="3645024"/>
            <a:ext cx="3096344" cy="1080120"/>
          </a:xfrm>
          <a:prstGeom prst="rect">
            <a:avLst/>
          </a:prstGeom>
          <a:gradFill flip="none" rotWithShape="1">
            <a:gsLst>
              <a:gs pos="0">
                <a:schemeClr val="accent5">
                  <a:tint val="50000"/>
                  <a:satMod val="300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lin ang="2700000" scaled="1"/>
            <a:tileRect/>
          </a:gradFill>
          <a:ln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Руководитель: стаж работы не менее 3 лет</a:t>
            </a:r>
          </a:p>
        </p:txBody>
      </p:sp>
      <p:pic>
        <p:nvPicPr>
          <p:cNvPr id="3075" name="Picture 3" descr="C:\Users\vetrov\Desktop\семинар\pics\Exclamation-mar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96" y="4979391"/>
            <a:ext cx="835918" cy="147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Блок-схема: перфолента 1"/>
          <p:cNvSpPr/>
          <p:nvPr/>
        </p:nvSpPr>
        <p:spPr>
          <a:xfrm>
            <a:off x="1866514" y="4869159"/>
            <a:ext cx="6220866" cy="1584177"/>
          </a:xfrm>
          <a:prstGeom prst="flowChartPunchedTape">
            <a:avLst/>
          </a:prstGeom>
          <a:gradFill flip="none" rotWithShape="1">
            <a:gsLst>
              <a:gs pos="0">
                <a:srgbClr val="66CCFF">
                  <a:tint val="66000"/>
                  <a:satMod val="160000"/>
                </a:srgbClr>
              </a:gs>
              <a:gs pos="50000">
                <a:srgbClr val="66CCFF">
                  <a:tint val="44500"/>
                  <a:satMod val="160000"/>
                </a:srgbClr>
              </a:gs>
              <a:gs pos="100000">
                <a:srgbClr val="66CCFF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Контрактный офицер несёт персональную ответственность за выполнение своих функций и полномочий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628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этап планирования</a:t>
            </a:r>
            <a:endParaRPr lang="ru-RU" sz="3600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3059831" y="890717"/>
            <a:ext cx="3024336" cy="1528920"/>
          </a:xfrm>
          <a:prstGeom prst="rect">
            <a:avLst/>
          </a:prstGeom>
          <a:ln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Определение приоритетов обеспечения нужд в ТРУ на долгосрочную перспективу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89502" y="2888939"/>
            <a:ext cx="3024336" cy="1528920"/>
          </a:xfrm>
          <a:prstGeom prst="rect">
            <a:avLst/>
          </a:prstGeom>
          <a:ln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Обоснование нужд в ТРУ и определение необходимого объема финансирования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059831" y="4941168"/>
            <a:ext cx="3024336" cy="1528920"/>
          </a:xfrm>
          <a:prstGeom prst="rect">
            <a:avLst/>
          </a:prstGeom>
          <a:ln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Обеспечение свободного доступа к информации о прогнозируемых и планируемых закупках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6030162" y="2934970"/>
            <a:ext cx="3024336" cy="1528920"/>
          </a:xfrm>
          <a:prstGeom prst="rect">
            <a:avLst/>
          </a:prstGeom>
          <a:ln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Санкционирование осуществления </a:t>
            </a:r>
          </a:p>
          <a:p>
            <a:pPr algn="ctr"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закупок</a:t>
            </a:r>
          </a:p>
        </p:txBody>
      </p:sp>
      <p:sp>
        <p:nvSpPr>
          <p:cNvPr id="17" name="Выноска с четырьмя стрелками 16"/>
          <p:cNvSpPr/>
          <p:nvPr/>
        </p:nvSpPr>
        <p:spPr>
          <a:xfrm>
            <a:off x="3113838" y="2429360"/>
            <a:ext cx="2916324" cy="2467523"/>
          </a:xfrm>
          <a:prstGeom prst="quadArrowCallou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216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этап планирования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020195" y="1020693"/>
            <a:ext cx="7031602" cy="792088"/>
          </a:xfrm>
          <a:prstGeom prst="rect">
            <a:avLst/>
          </a:prstGeom>
          <a:gradFill flip="none" rotWithShape="1">
            <a:gsLst>
              <a:gs pos="0">
                <a:srgbClr val="66CCFF">
                  <a:shade val="30000"/>
                  <a:satMod val="115000"/>
                </a:srgbClr>
              </a:gs>
              <a:gs pos="50000">
                <a:srgbClr val="66CCFF">
                  <a:shade val="67500"/>
                  <a:satMod val="115000"/>
                </a:srgbClr>
              </a:gs>
              <a:gs pos="100000">
                <a:srgbClr val="66CCFF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Три уровня планирования ФКС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51520" y="2852936"/>
            <a:ext cx="2448272" cy="115212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Сводный прогноз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347864" y="2852936"/>
            <a:ext cx="2448272" cy="115212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План обеспечения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372200" y="2852936"/>
            <a:ext cx="2448272" cy="115212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План-график</a:t>
            </a:r>
          </a:p>
        </p:txBody>
      </p:sp>
      <p:sp>
        <p:nvSpPr>
          <p:cNvPr id="2" name="Стрелка вверх 1"/>
          <p:cNvSpPr/>
          <p:nvPr/>
        </p:nvSpPr>
        <p:spPr>
          <a:xfrm rot="10800000">
            <a:off x="1020196" y="1812781"/>
            <a:ext cx="910920" cy="1040154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 rot="10800000">
            <a:off x="4116540" y="1826281"/>
            <a:ext cx="910920" cy="104510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 rot="10800000">
            <a:off x="7140876" y="1812781"/>
            <a:ext cx="910920" cy="104510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056199" y="5013176"/>
            <a:ext cx="7031601" cy="1368152"/>
          </a:xfrm>
          <a:prstGeom prst="rect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Нормирование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– это установление заказчиком минимальных требований к закупаемым товарам, работам, услугам.</a:t>
            </a:r>
          </a:p>
        </p:txBody>
      </p:sp>
      <p:sp>
        <p:nvSpPr>
          <p:cNvPr id="4" name="Двойная стрелка влево/вправо 3"/>
          <p:cNvSpPr/>
          <p:nvPr/>
        </p:nvSpPr>
        <p:spPr>
          <a:xfrm rot="5400000">
            <a:off x="4067944" y="4275094"/>
            <a:ext cx="1008112" cy="468052"/>
          </a:xfrm>
          <a:prstGeom prst="left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42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этап размещения</a:t>
            </a:r>
            <a:endParaRPr lang="ru-RU" sz="3600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23528" y="1124744"/>
            <a:ext cx="8471986" cy="539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Способы размещения заказа:</a:t>
            </a:r>
            <a:endParaRPr lang="ru-RU" sz="2800" b="1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3203848" y="1963252"/>
            <a:ext cx="5591666" cy="432048"/>
          </a:xfrm>
          <a:prstGeom prst="rect">
            <a:avLst/>
          </a:prstGeom>
          <a:ln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Открытый конкурс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203848" y="2564904"/>
            <a:ext cx="5591666" cy="432048"/>
          </a:xfrm>
          <a:prstGeom prst="rect">
            <a:avLst/>
          </a:prstGeom>
          <a:ln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Конкурс с ограниченным участием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3202148" y="3140968"/>
            <a:ext cx="5591666" cy="432048"/>
          </a:xfrm>
          <a:prstGeom prst="rect">
            <a:avLst/>
          </a:prstGeom>
          <a:ln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Двухэтапный конкурс</a:t>
            </a: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3203848" y="3717032"/>
            <a:ext cx="5591666" cy="432048"/>
          </a:xfrm>
          <a:prstGeom prst="rect">
            <a:avLst/>
          </a:prstGeom>
          <a:ln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Электронный аукцион</a:t>
            </a: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3203848" y="4287657"/>
            <a:ext cx="5591666" cy="432048"/>
          </a:xfrm>
          <a:prstGeom prst="rect">
            <a:avLst/>
          </a:prstGeom>
          <a:ln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Запрос котировок</a:t>
            </a: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3202148" y="4869160"/>
            <a:ext cx="5591666" cy="432048"/>
          </a:xfrm>
          <a:prstGeom prst="rect">
            <a:avLst/>
          </a:prstGeom>
          <a:ln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Запрос предложений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203848" y="5429685"/>
            <a:ext cx="5591666" cy="432048"/>
          </a:xfrm>
          <a:prstGeom prst="rect">
            <a:avLst/>
          </a:prstGeom>
          <a:ln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Закрытые способы</a:t>
            </a: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3202148" y="6021288"/>
            <a:ext cx="5591666" cy="432048"/>
          </a:xfrm>
          <a:prstGeom prst="rect">
            <a:avLst/>
          </a:prstGeom>
          <a:ln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Закупки у единственного источника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1763688" y="2179276"/>
            <a:ext cx="1438460" cy="9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1755872" y="2780928"/>
            <a:ext cx="1438460" cy="9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1755872" y="3356992"/>
            <a:ext cx="1438460" cy="9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1755872" y="3932958"/>
            <a:ext cx="1438460" cy="9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1763688" y="4503583"/>
            <a:ext cx="1438460" cy="9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1765388" y="5085184"/>
            <a:ext cx="1438460" cy="9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1765388" y="5645611"/>
            <a:ext cx="1438460" cy="9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1751697" y="6237214"/>
            <a:ext cx="1438460" cy="9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763688" y="1664407"/>
            <a:ext cx="1700" cy="4572905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84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Штриховая стрелка вправо 5"/>
          <p:cNvSpPr/>
          <p:nvPr/>
        </p:nvSpPr>
        <p:spPr>
          <a:xfrm rot="5400000">
            <a:off x="3658450" y="2276872"/>
            <a:ext cx="1800200" cy="792088"/>
          </a:xfrm>
          <a:prstGeom prst="striped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этап исполнения</a:t>
            </a:r>
            <a:endParaRPr lang="ru-RU" sz="3600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23528" y="1124744"/>
            <a:ext cx="8471986" cy="64807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Мониторинг</a:t>
            </a:r>
            <a:endParaRPr lang="ru-RU" sz="2800" b="1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323528" y="2564904"/>
            <a:ext cx="3435091" cy="1584176"/>
          </a:xfrm>
          <a:prstGeom prst="rect">
            <a:avLst/>
          </a:prstGeom>
          <a:ln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Степень удовлетворения государственных и муниципальных нужд</a:t>
            </a: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5360421" y="2564904"/>
            <a:ext cx="3452718" cy="1584176"/>
          </a:xfrm>
          <a:prstGeom prst="rect">
            <a:avLst/>
          </a:prstGeom>
          <a:ln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Данные об использовании бюджетных ассигнований</a:t>
            </a: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2051720" y="4797152"/>
            <a:ext cx="5040560" cy="1440160"/>
          </a:xfrm>
          <a:prstGeom prst="rect">
            <a:avLst/>
          </a:prstGeom>
          <a:ln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Данные об осуществлении закупок, включая результаты по итогам исполнения контрактов</a:t>
            </a:r>
          </a:p>
        </p:txBody>
      </p:sp>
      <p:sp>
        <p:nvSpPr>
          <p:cNvPr id="4" name="Тройная стрелка влево/вправо/вверх 3"/>
          <p:cNvSpPr/>
          <p:nvPr/>
        </p:nvSpPr>
        <p:spPr>
          <a:xfrm rot="10800000">
            <a:off x="3758620" y="2924944"/>
            <a:ext cx="1601801" cy="1872208"/>
          </a:xfrm>
          <a:prstGeom prst="leftRightUp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05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этап контроля</a:t>
            </a:r>
            <a:endParaRPr lang="ru-RU" sz="3600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79512" y="2584326"/>
            <a:ext cx="1836204" cy="12241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dirty="0" smtClean="0"/>
              <a:t>Обоснованность потребностей, включенных в планы</a:t>
            </a:r>
            <a:endParaRPr lang="ru-RU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79512" y="1052736"/>
            <a:ext cx="8568952" cy="86409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Контрактный аудит – содержательный анализ результатов контракта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123728" y="2583161"/>
            <a:ext cx="1836204" cy="122413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dirty="0" smtClean="0"/>
              <a:t>Обоснованность выбора и соблюдения процедуры</a:t>
            </a:r>
            <a:endParaRPr lang="ru-RU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4067944" y="2584327"/>
            <a:ext cx="1584176" cy="122413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dirty="0" smtClean="0"/>
              <a:t>Деятельность заказчика по управлению контрактом</a:t>
            </a:r>
            <a:endParaRPr lang="ru-RU" dirty="0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5796136" y="2584327"/>
            <a:ext cx="1512168" cy="122413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dirty="0" smtClean="0"/>
              <a:t>Соответствие результатов заявленной потребности</a:t>
            </a:r>
            <a:endParaRPr lang="ru-RU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7452320" y="2584326"/>
            <a:ext cx="1512168" cy="12241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dirty="0" smtClean="0"/>
              <a:t>Законность движения средств при оплате</a:t>
            </a:r>
            <a:endParaRPr lang="ru-RU" dirty="0"/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1067183" y="1916832"/>
            <a:ext cx="0" cy="648072"/>
          </a:xfrm>
          <a:prstGeom prst="straightConnector1">
            <a:avLst/>
          </a:prstGeom>
          <a:ln w="76200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032243" y="1916832"/>
            <a:ext cx="0" cy="648072"/>
          </a:xfrm>
          <a:prstGeom prst="straightConnector1">
            <a:avLst/>
          </a:prstGeom>
          <a:ln w="76200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860032" y="1916832"/>
            <a:ext cx="0" cy="648072"/>
          </a:xfrm>
          <a:prstGeom prst="straightConnector1">
            <a:avLst/>
          </a:prstGeom>
          <a:ln w="76200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524058" y="1916832"/>
            <a:ext cx="0" cy="648072"/>
          </a:xfrm>
          <a:prstGeom prst="straightConnector1">
            <a:avLst/>
          </a:prstGeom>
          <a:ln w="76200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8203475" y="1916832"/>
            <a:ext cx="0" cy="648072"/>
          </a:xfrm>
          <a:prstGeom prst="straightConnector1">
            <a:avLst/>
          </a:prstGeom>
          <a:ln w="76200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287524" y="4437112"/>
            <a:ext cx="8568952" cy="172819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Аудиторские проверки проводятся в форме комплексных и тематических.</a:t>
            </a:r>
          </a:p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Тематические проверки могут проводиться на всех стадиях размещения заказа, основанием для них могут быть обращения физических и юридически лиц, гос. органов, и органов местного самоуправления.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172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этап контроля</a:t>
            </a:r>
            <a:endParaRPr lang="ru-RU" sz="3600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51520" y="1556792"/>
            <a:ext cx="2016224" cy="4824536"/>
          </a:xfrm>
          <a:prstGeom prst="rect">
            <a:avLst/>
          </a:prstGeom>
          <a:ln>
            <a:prstDash val="dash"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spcBef>
                <a:spcPct val="20000"/>
              </a:spcBef>
              <a:buClr>
                <a:srgbClr val="72BFC5"/>
              </a:buClr>
            </a:pPr>
            <a:endParaRPr lang="ru-RU" dirty="0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483768" y="1556792"/>
            <a:ext cx="2016224" cy="4824536"/>
          </a:xfrm>
          <a:prstGeom prst="rect">
            <a:avLst/>
          </a:prstGeom>
          <a:ln>
            <a:prstDash val="dash"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spcBef>
                <a:spcPct val="20000"/>
              </a:spcBef>
              <a:buClr>
                <a:srgbClr val="72BFC5"/>
              </a:buClr>
            </a:pPr>
            <a:endParaRPr lang="ru-RU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6876256" y="1556792"/>
            <a:ext cx="2016224" cy="4824536"/>
          </a:xfrm>
          <a:prstGeom prst="rect">
            <a:avLst/>
          </a:prstGeom>
          <a:ln>
            <a:prstDash val="dash"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spcBef>
                <a:spcPct val="20000"/>
              </a:spcBef>
              <a:buClr>
                <a:srgbClr val="72BFC5"/>
              </a:buClr>
            </a:pPr>
            <a:endParaRPr lang="ru-RU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716016" y="1556792"/>
            <a:ext cx="2016224" cy="4824536"/>
          </a:xfrm>
          <a:prstGeom prst="rect">
            <a:avLst/>
          </a:prstGeom>
          <a:ln>
            <a:prstDash val="dash"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spcBef>
                <a:spcPct val="20000"/>
              </a:spcBef>
              <a:buClr>
                <a:srgbClr val="72BFC5"/>
              </a:buClr>
            </a:pPr>
            <a:endParaRPr lang="ru-RU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77534" y="1675366"/>
            <a:ext cx="1764196" cy="36004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dirty="0" smtClean="0"/>
              <a:t>Планирование</a:t>
            </a:r>
            <a:endParaRPr lang="ru-RU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2609782" y="1675366"/>
            <a:ext cx="1764196" cy="36004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dirty="0" smtClean="0"/>
              <a:t>Размещение</a:t>
            </a:r>
            <a:endParaRPr lang="ru-RU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4842030" y="1675366"/>
            <a:ext cx="1764196" cy="36004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dirty="0" smtClean="0"/>
              <a:t>Исполнение</a:t>
            </a:r>
            <a:endParaRPr lang="ru-RU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7002270" y="1675366"/>
            <a:ext cx="1764196" cy="36004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dirty="0" smtClean="0"/>
              <a:t>Аудит</a:t>
            </a:r>
            <a:endParaRPr lang="ru-RU" dirty="0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377534" y="3212976"/>
            <a:ext cx="1764196" cy="648072"/>
          </a:xfrm>
          <a:prstGeom prst="rect">
            <a:avLst/>
          </a:prstGeom>
          <a:ln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i="1" dirty="0" smtClean="0"/>
              <a:t>Определение потребности</a:t>
            </a:r>
            <a:endParaRPr lang="ru-RU" i="1" dirty="0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77534" y="4797152"/>
            <a:ext cx="1764196" cy="648072"/>
          </a:xfrm>
          <a:prstGeom prst="rect">
            <a:avLst/>
          </a:prstGeom>
          <a:ln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i="1" dirty="0" smtClean="0"/>
              <a:t>Определение способа</a:t>
            </a:r>
            <a:endParaRPr lang="ru-RU" i="1" dirty="0"/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377534" y="2420888"/>
            <a:ext cx="1764196" cy="648072"/>
          </a:xfrm>
          <a:prstGeom prst="rect">
            <a:avLst/>
          </a:prstGeom>
          <a:ln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i="1" dirty="0" smtClean="0"/>
              <a:t>Годовой план-график</a:t>
            </a:r>
            <a:endParaRPr lang="ru-RU" i="1" dirty="0"/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2609782" y="2420888"/>
            <a:ext cx="1764196" cy="648072"/>
          </a:xfrm>
          <a:prstGeom prst="rect">
            <a:avLst/>
          </a:prstGeom>
          <a:ln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i="1" dirty="0" smtClean="0"/>
              <a:t>Публикация документации</a:t>
            </a:r>
            <a:endParaRPr lang="ru-RU" i="1" dirty="0"/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2609782" y="3212976"/>
            <a:ext cx="1764196" cy="648072"/>
          </a:xfrm>
          <a:prstGeom prst="rect">
            <a:avLst/>
          </a:prstGeom>
          <a:ln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i="1" dirty="0" smtClean="0"/>
              <a:t>Проведение процедуры</a:t>
            </a:r>
            <a:endParaRPr lang="ru-RU" i="1" dirty="0"/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377534" y="4009434"/>
            <a:ext cx="1764196" cy="648072"/>
          </a:xfrm>
          <a:prstGeom prst="rect">
            <a:avLst/>
          </a:prstGeom>
          <a:ln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i="1" dirty="0" smtClean="0"/>
              <a:t>Определение цены</a:t>
            </a:r>
            <a:endParaRPr lang="ru-RU" i="1" dirty="0"/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2609782" y="4009434"/>
            <a:ext cx="1764196" cy="648072"/>
          </a:xfrm>
          <a:prstGeom prst="rect">
            <a:avLst/>
          </a:prstGeom>
          <a:ln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i="1" dirty="0" smtClean="0"/>
              <a:t>Подведение итогов</a:t>
            </a:r>
            <a:endParaRPr lang="ru-RU" i="1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4842030" y="2420888"/>
            <a:ext cx="1764196" cy="648072"/>
          </a:xfrm>
          <a:prstGeom prst="rect">
            <a:avLst/>
          </a:prstGeom>
          <a:ln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i="1" dirty="0" smtClean="0"/>
              <a:t>Контроль исполнения</a:t>
            </a:r>
            <a:endParaRPr lang="ru-RU" i="1" dirty="0"/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2609782" y="4797152"/>
            <a:ext cx="1764196" cy="648072"/>
          </a:xfrm>
          <a:prstGeom prst="rect">
            <a:avLst/>
          </a:prstGeom>
          <a:ln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i="1" dirty="0" smtClean="0"/>
              <a:t>Заключение контракта</a:t>
            </a:r>
            <a:endParaRPr lang="ru-RU" i="1" dirty="0"/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4842030" y="3212976"/>
            <a:ext cx="1764196" cy="648072"/>
          </a:xfrm>
          <a:prstGeom prst="rect">
            <a:avLst/>
          </a:prstGeom>
          <a:ln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i="1" dirty="0" smtClean="0"/>
              <a:t>Прием результатов</a:t>
            </a:r>
            <a:endParaRPr lang="ru-RU" i="1" dirty="0"/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4843001" y="4009434"/>
            <a:ext cx="1764196" cy="648072"/>
          </a:xfrm>
          <a:prstGeom prst="rect">
            <a:avLst/>
          </a:prstGeom>
          <a:ln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i="1" dirty="0" smtClean="0"/>
              <a:t>Оплата контракта</a:t>
            </a:r>
            <a:endParaRPr lang="ru-RU" i="1" dirty="0"/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7002270" y="2420888"/>
            <a:ext cx="1764196" cy="1440160"/>
          </a:xfrm>
          <a:prstGeom prst="rect">
            <a:avLst/>
          </a:prstGeom>
          <a:ln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i="1" dirty="0" smtClean="0"/>
              <a:t>Проверка соответствия результатов заявленной потребности</a:t>
            </a:r>
            <a:endParaRPr lang="ru-RU" i="1" dirty="0"/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6939263" y="4797152"/>
            <a:ext cx="1890210" cy="156854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i="1" dirty="0" smtClean="0"/>
              <a:t>Проверка обоснованности решений заказчика на всех стадиях</a:t>
            </a:r>
            <a:endParaRPr lang="ru-RU" i="1" dirty="0"/>
          </a:p>
        </p:txBody>
      </p:sp>
      <p:sp>
        <p:nvSpPr>
          <p:cNvPr id="2" name="Стрелка вправо 1"/>
          <p:cNvSpPr/>
          <p:nvPr/>
        </p:nvSpPr>
        <p:spPr>
          <a:xfrm>
            <a:off x="377534" y="5500868"/>
            <a:ext cx="6498722" cy="1024476"/>
          </a:xfrm>
          <a:prstGeom prst="rightArrow">
            <a:avLst/>
          </a:prstGeom>
          <a:solidFill>
            <a:srgbClr val="FF00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Общественный контроль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259632" y="1196752"/>
            <a:ext cx="6624736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2267744" y="1016732"/>
            <a:ext cx="4608512" cy="360040"/>
          </a:xfrm>
          <a:prstGeom prst="rect">
            <a:avLst/>
          </a:prstGeom>
          <a:solidFill>
            <a:schemeClr val="accent3"/>
          </a:solidFill>
          <a:ln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Учет результатов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>
            <a:off x="1259632" y="1196752"/>
            <a:ext cx="0" cy="36004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endCxn id="15" idx="0"/>
          </p:cNvCxnSpPr>
          <p:nvPr/>
        </p:nvCxnSpPr>
        <p:spPr>
          <a:xfrm flipH="1">
            <a:off x="7884368" y="1182942"/>
            <a:ext cx="12267" cy="37385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67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этап контроля</a:t>
            </a:r>
            <a:endParaRPr lang="ru-RU" sz="3600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863080" y="1124744"/>
            <a:ext cx="8280920" cy="4392488"/>
          </a:xfrm>
          <a:prstGeom prst="rect">
            <a:avLst/>
          </a:prstGeom>
          <a:gradFill flip="none" rotWithShape="1">
            <a:gsLst>
              <a:gs pos="0">
                <a:srgbClr val="66CCFF">
                  <a:tint val="66000"/>
                  <a:satMod val="160000"/>
                </a:srgbClr>
              </a:gs>
              <a:gs pos="50000">
                <a:srgbClr val="66CCFF">
                  <a:tint val="44500"/>
                  <a:satMod val="160000"/>
                </a:srgbClr>
              </a:gs>
              <a:gs pos="100000">
                <a:srgbClr val="66CCFF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RightFacing"/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Контрактный аудит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Общественный контроль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Совет по ФКС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Реестр недобросовестных заказчиков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Органы, уполномоченные на контроль</a:t>
            </a:r>
          </a:p>
        </p:txBody>
      </p:sp>
    </p:spTree>
    <p:extLst>
      <p:ext uri="{BB962C8B-B14F-4D97-AF65-F5344CB8AC3E}">
        <p14:creationId xmlns:p14="http://schemas.microsoft.com/office/powerpoint/2010/main" val="316328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ожидаемые эффекты</a:t>
            </a:r>
            <a:endParaRPr lang="ru-RU" sz="3600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79512" y="1154364"/>
            <a:ext cx="8784976" cy="864096"/>
          </a:xfrm>
          <a:prstGeom prst="round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38500" dist="508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ФКС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система норм и правил, регулирующая отношения в сфере закупок для государственных и муниципальных нужд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276872"/>
            <a:ext cx="8784976" cy="3888432"/>
          </a:xfrm>
          <a:prstGeom prst="roundRect">
            <a:avLst/>
          </a:prstGeom>
          <a:gradFill flip="none" rotWithShape="1">
            <a:gsLst>
              <a:gs pos="0">
                <a:schemeClr val="accent5">
                  <a:tint val="50000"/>
                  <a:satMod val="300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Ключевые решения ФКС: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i="1" dirty="0" smtClean="0"/>
              <a:t>Регулирование всего цикла закупок – планирование, размещение заказов, исполнение контрактов, приемка результатов и аудит;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i="1" dirty="0" smtClean="0"/>
              <a:t>Фокусирование на результате закупок;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i="1" dirty="0" smtClean="0"/>
              <a:t>Повышение уровня информационной открытости государственного и муниципального заказа и усиление общественного контроля;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i="1" dirty="0" smtClean="0"/>
              <a:t>Профессионализация сферы закупок и введение персональной и публичной ответственности.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393497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vetrov\Desktop\семинар\pics\190609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093" y="3008472"/>
            <a:ext cx="1775962" cy="1331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vetrov\Desktop\семинар\pics\7b7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08473"/>
            <a:ext cx="1224136" cy="127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предпосылки создания</a:t>
            </a:r>
            <a:endParaRPr lang="ru-RU" sz="3600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0596" name="Rectangle 4"/>
          <p:cNvSpPr>
            <a:spLocks noChangeArrowheads="1"/>
          </p:cNvSpPr>
          <p:nvPr/>
        </p:nvSpPr>
        <p:spPr bwMode="auto">
          <a:xfrm>
            <a:off x="486044" y="980728"/>
            <a:ext cx="8389119" cy="1079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Необходимость создания</a:t>
            </a:r>
          </a:p>
          <a:p>
            <a:pPr algn="ctr">
              <a:defRPr/>
            </a:pPr>
            <a:r>
              <a:rPr lang="ru-RU" sz="3200" b="1" dirty="0" smtClean="0"/>
              <a:t>новой системы закупок</a:t>
            </a:r>
            <a:endParaRPr lang="ru-RU" sz="3200" b="1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187624" y="2833125"/>
            <a:ext cx="288032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Министерство экономического развития РФ</a:t>
            </a:r>
            <a:endParaRPr lang="ru-RU" sz="2800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5859015" y="2900140"/>
            <a:ext cx="3226260" cy="1548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Федеральная антимонопольная служба России</a:t>
            </a:r>
            <a:endParaRPr lang="ru-RU" sz="2800" dirty="0"/>
          </a:p>
        </p:txBody>
      </p:sp>
      <p:sp>
        <p:nvSpPr>
          <p:cNvPr id="2" name="Стрелка вниз 1"/>
          <p:cNvSpPr/>
          <p:nvPr/>
        </p:nvSpPr>
        <p:spPr>
          <a:xfrm>
            <a:off x="2987824" y="2060054"/>
            <a:ext cx="2880320" cy="7928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1043608" y="4448774"/>
            <a:ext cx="2087699" cy="7928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07504" y="5074457"/>
            <a:ext cx="4104456" cy="1306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dirty="0" smtClean="0"/>
              <a:t>Создание абсолютно новой системы закупок - ФКС</a:t>
            </a:r>
            <a:endParaRPr lang="ru-RU" sz="2400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076056" y="5074457"/>
            <a:ext cx="4067944" cy="1306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dirty="0" smtClean="0"/>
              <a:t>Изменения в действующий </a:t>
            </a:r>
          </a:p>
          <a:p>
            <a:pPr algn="ctr">
              <a:defRPr/>
            </a:pPr>
            <a:r>
              <a:rPr lang="ru-RU" sz="2400" dirty="0" smtClean="0"/>
              <a:t>Закон № 94-ФЗ</a:t>
            </a:r>
            <a:endParaRPr lang="ru-RU" sz="2400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6302054" y="4417301"/>
            <a:ext cx="2087699" cy="7928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79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Прямая со стрелкой 49"/>
          <p:cNvCxnSpPr>
            <a:stCxn id="9" idx="3"/>
            <a:endCxn id="6" idx="7"/>
          </p:cNvCxnSpPr>
          <p:nvPr/>
        </p:nvCxnSpPr>
        <p:spPr>
          <a:xfrm flipH="1">
            <a:off x="3037161" y="2514581"/>
            <a:ext cx="3345895" cy="2393547"/>
          </a:xfrm>
          <a:prstGeom prst="straightConnector1">
            <a:avLst/>
          </a:prstGeom>
          <a:ln w="76200" cmpd="sng">
            <a:solidFill>
              <a:srgbClr val="0070C0"/>
            </a:solidFill>
            <a:prstDash val="solid"/>
            <a:headEnd type="triangle" w="med" len="med"/>
            <a:tailEnd type="triangle" w="med" len="me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2" idx="1"/>
            <a:endCxn id="11" idx="5"/>
          </p:cNvCxnSpPr>
          <p:nvPr/>
        </p:nvCxnSpPr>
        <p:spPr>
          <a:xfrm flipH="1" flipV="1">
            <a:off x="3027886" y="2514581"/>
            <a:ext cx="3362986" cy="2369136"/>
          </a:xfrm>
          <a:prstGeom prst="straightConnector1">
            <a:avLst/>
          </a:prstGeom>
          <a:ln w="76200" cmpd="sng">
            <a:solidFill>
              <a:srgbClr val="0070C0"/>
            </a:solidFill>
            <a:prstDash val="solid"/>
            <a:headEnd type="triangle" w="med" len="med"/>
            <a:tailEnd type="triangle" w="med" len="me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ожидаемые эффекты</a:t>
            </a:r>
            <a:endParaRPr lang="ru-RU" sz="3600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" name="Блок-схема: узел 3"/>
          <p:cNvSpPr/>
          <p:nvPr/>
        </p:nvSpPr>
        <p:spPr>
          <a:xfrm>
            <a:off x="3707904" y="2708920"/>
            <a:ext cx="2016224" cy="1944216"/>
          </a:xfrm>
          <a:prstGeom prst="flowChartConnector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Эффекты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ФКС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32803" y="4665585"/>
            <a:ext cx="3168352" cy="1656184"/>
          </a:xfrm>
          <a:prstGeom prst="ellipse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качества удовлетворения</a:t>
            </a:r>
          </a:p>
          <a:p>
            <a:pPr algn="ctr"/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гос. и </a:t>
            </a:r>
            <a:r>
              <a:rPr lang="ru-RU" sz="2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нужд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940152" y="980728"/>
            <a:ext cx="3024336" cy="1797020"/>
          </a:xfrm>
          <a:prstGeom prst="ellipse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Сокращение уровня коррупции в сфере размещения заказа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23528" y="980728"/>
            <a:ext cx="3168352" cy="1797020"/>
          </a:xfrm>
          <a:prstGeom prst="ellipse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эффективности расходования бюджетных средств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947968" y="4636986"/>
            <a:ext cx="3024336" cy="1684783"/>
          </a:xfrm>
          <a:prstGeom prst="ellipse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технологической безопасности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000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3" descr="%20%20~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3573463"/>
            <a:ext cx="3779837" cy="287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468313" y="2492375"/>
            <a:ext cx="8351837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Wingdings" pitchFamily="2" charset="2"/>
              <a:buNone/>
            </a:pPr>
            <a:endParaRPr lang="ru-RU" sz="2400" b="1" u="sng"/>
          </a:p>
        </p:txBody>
      </p:sp>
      <p:sp>
        <p:nvSpPr>
          <p:cNvPr id="9" name="Прямоугольник 8"/>
          <p:cNvSpPr/>
          <p:nvPr/>
        </p:nvSpPr>
        <p:spPr>
          <a:xfrm>
            <a:off x="4303" y="1071285"/>
            <a:ext cx="9127742" cy="1591861"/>
          </a:xfrm>
          <a:prstGeom prst="rect">
            <a:avLst/>
          </a:prstGeom>
          <a:noFill/>
        </p:spPr>
        <p:txBody>
          <a:bodyPr lIns="82945" tIns="41473" rIns="82945" bIns="41473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9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Спасибо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9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за внимание !</a:t>
            </a:r>
          </a:p>
        </p:txBody>
      </p:sp>
      <p:sp>
        <p:nvSpPr>
          <p:cNvPr id="48134" name="Rectangle 2"/>
          <p:cNvSpPr txBox="1">
            <a:spLocks noChangeArrowheads="1"/>
          </p:cNvSpPr>
          <p:nvPr/>
        </p:nvSpPr>
        <p:spPr bwMode="auto">
          <a:xfrm>
            <a:off x="395288" y="2852738"/>
            <a:ext cx="5214937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/>
          <a:lstStyle/>
          <a:p>
            <a:pPr marL="341313" indent="-341313">
              <a:spcBef>
                <a:spcPct val="20000"/>
              </a:spcBef>
            </a:pPr>
            <a:r>
              <a:rPr lang="ru-RU" sz="2400">
                <a:latin typeface="Calibri" pitchFamily="34" charset="0"/>
              </a:rPr>
              <a:t>	Отдел муниципального заказа администрации городского округа город Рыбинск</a:t>
            </a:r>
            <a:endParaRPr lang="ru-RU" sz="20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49164" name="Прямоугольник 6"/>
          <p:cNvSpPr>
            <a:spLocks noChangeArrowheads="1"/>
          </p:cNvSpPr>
          <p:nvPr/>
        </p:nvSpPr>
        <p:spPr bwMode="auto">
          <a:xfrm>
            <a:off x="755650" y="4221163"/>
            <a:ext cx="5257800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Контактная информация:</a:t>
            </a:r>
          </a:p>
          <a:p>
            <a:pPr>
              <a:lnSpc>
                <a:spcPct val="150000"/>
              </a:lnSpc>
              <a:defRPr/>
            </a:pPr>
            <a:r>
              <a:rPr lang="ru-RU" dirty="0">
                <a:latin typeface="Calibri" pitchFamily="34" charset="0"/>
              </a:rPr>
              <a:t>Телефон: </a:t>
            </a:r>
            <a:r>
              <a:rPr lang="ru-RU" u="sng" dirty="0">
                <a:solidFill>
                  <a:schemeClr val="hlink"/>
                </a:solidFill>
                <a:latin typeface="Calibri" pitchFamily="34" charset="0"/>
                <a:hlinkClick r:id="rId4"/>
              </a:rPr>
              <a:t>2</a:t>
            </a:r>
            <a:r>
              <a:rPr lang="en-US" u="sng" dirty="0">
                <a:solidFill>
                  <a:schemeClr val="hlink"/>
                </a:solidFill>
                <a:latin typeface="Calibri" pitchFamily="34" charset="0"/>
                <a:hlinkClick r:id="rId4"/>
              </a:rPr>
              <a:t>9</a:t>
            </a:r>
            <a:r>
              <a:rPr lang="ru-RU" u="sng" dirty="0">
                <a:solidFill>
                  <a:schemeClr val="hlink"/>
                </a:solidFill>
                <a:latin typeface="Calibri" pitchFamily="34" charset="0"/>
                <a:hlinkClick r:id="rId4"/>
              </a:rPr>
              <a:t>-00-67</a:t>
            </a:r>
            <a:r>
              <a:rPr lang="ru-RU" dirty="0">
                <a:solidFill>
                  <a:schemeClr val="hlink"/>
                </a:solidFill>
                <a:latin typeface="Calibri" pitchFamily="34" charset="0"/>
              </a:rPr>
              <a:t>, </a:t>
            </a:r>
            <a:r>
              <a:rPr lang="ru-RU" u="sng" dirty="0">
                <a:solidFill>
                  <a:schemeClr val="hlink"/>
                </a:solidFill>
                <a:latin typeface="Calibri" pitchFamily="34" charset="0"/>
              </a:rPr>
              <a:t>29-01-63</a:t>
            </a:r>
            <a:r>
              <a:rPr lang="ru-RU" dirty="0">
                <a:solidFill>
                  <a:schemeClr val="hlink"/>
                </a:solidFill>
                <a:latin typeface="Calibri" pitchFamily="34" charset="0"/>
              </a:rPr>
              <a:t>, </a:t>
            </a:r>
            <a:r>
              <a:rPr lang="ru-RU" u="sng" dirty="0">
                <a:solidFill>
                  <a:schemeClr val="hlink"/>
                </a:solidFill>
                <a:latin typeface="Calibri" pitchFamily="34" charset="0"/>
              </a:rPr>
              <a:t>29-01-64</a:t>
            </a:r>
            <a:r>
              <a:rPr lang="ru-RU" dirty="0">
                <a:solidFill>
                  <a:schemeClr val="hlink"/>
                </a:solidFill>
                <a:latin typeface="Calibri" pitchFamily="34" charset="0"/>
              </a:rPr>
              <a:t>, </a:t>
            </a:r>
            <a:r>
              <a:rPr lang="ru-RU" u="sng" dirty="0">
                <a:solidFill>
                  <a:schemeClr val="hlink"/>
                </a:solidFill>
                <a:latin typeface="Calibri" pitchFamily="34" charset="0"/>
              </a:rPr>
              <a:t>29-00-18</a:t>
            </a:r>
          </a:p>
          <a:p>
            <a:pPr>
              <a:lnSpc>
                <a:spcPct val="150000"/>
              </a:lnSpc>
              <a:defRPr/>
            </a:pPr>
            <a:r>
              <a:rPr lang="en-US" dirty="0">
                <a:latin typeface="Calibri" pitchFamily="34" charset="0"/>
              </a:rPr>
              <a:t>Web-</a:t>
            </a:r>
            <a:r>
              <a:rPr lang="ru-RU" dirty="0">
                <a:latin typeface="Calibri" pitchFamily="34" charset="0"/>
              </a:rPr>
              <a:t>сайт: </a:t>
            </a:r>
            <a:r>
              <a:rPr lang="en-US" u="sng" dirty="0">
                <a:solidFill>
                  <a:schemeClr val="hlink"/>
                </a:solidFill>
                <a:latin typeface="Calibri" pitchFamily="34" charset="0"/>
              </a:rPr>
              <a:t>www.rybinsk.ru</a:t>
            </a:r>
            <a:endParaRPr lang="ru-RU" u="sng" dirty="0">
              <a:solidFill>
                <a:schemeClr val="hlink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dirty="0">
                <a:latin typeface="Calibri" pitchFamily="34" charset="0"/>
              </a:rPr>
              <a:t>E-mail</a:t>
            </a:r>
            <a:r>
              <a:rPr lang="ru-RU" dirty="0">
                <a:latin typeface="Calibri" pitchFamily="34" charset="0"/>
              </a:rPr>
              <a:t>: </a:t>
            </a:r>
            <a:r>
              <a:rPr lang="en-US" u="sng" dirty="0" err="1">
                <a:solidFill>
                  <a:schemeClr val="hlink"/>
                </a:solidFill>
                <a:latin typeface="Calibri" pitchFamily="34" charset="0"/>
                <a:hlinkClick r:id="rId5"/>
              </a:rPr>
              <a:t>omz</a:t>
            </a:r>
            <a:r>
              <a:rPr lang="ru-RU" u="sng" dirty="0">
                <a:solidFill>
                  <a:schemeClr val="hlink"/>
                </a:solidFill>
                <a:latin typeface="Calibri" pitchFamily="34" charset="0"/>
              </a:rPr>
              <a:t>@r</a:t>
            </a:r>
            <a:r>
              <a:rPr lang="en-US" u="sng" dirty="0" err="1">
                <a:solidFill>
                  <a:schemeClr val="hlink"/>
                </a:solidFill>
                <a:latin typeface="Calibri" pitchFamily="34" charset="0"/>
                <a:hlinkClick r:id="rId5"/>
              </a:rPr>
              <a:t>yb</a:t>
            </a:r>
            <a:r>
              <a:rPr lang="ru-RU" u="sng" dirty="0">
                <a:solidFill>
                  <a:schemeClr val="hlink"/>
                </a:solidFill>
                <a:latin typeface="Calibri" pitchFamily="34" charset="0"/>
                <a:hlinkClick r:id="rId5"/>
              </a:rPr>
              <a:t>.</a:t>
            </a:r>
            <a:r>
              <a:rPr lang="en-US" u="sng" dirty="0" err="1">
                <a:solidFill>
                  <a:schemeClr val="hlink"/>
                </a:solidFill>
                <a:latin typeface="Calibri" pitchFamily="34" charset="0"/>
                <a:hlinkClick r:id="rId5"/>
              </a:rPr>
              <a:t>adm.yar.r</a:t>
            </a:r>
            <a:r>
              <a:rPr lang="ru-RU" u="sng" dirty="0">
                <a:solidFill>
                  <a:schemeClr val="hlink"/>
                </a:solidFill>
                <a:latin typeface="Calibri" pitchFamily="34" charset="0"/>
                <a:hlinkClick r:id="rId5"/>
              </a:rPr>
              <a:t>u</a:t>
            </a:r>
            <a:r>
              <a:rPr lang="ru-RU" dirty="0">
                <a:latin typeface="Calibri" pitchFamily="34" charset="0"/>
              </a:rPr>
              <a:t> </a:t>
            </a:r>
            <a:br>
              <a:rPr lang="ru-RU" dirty="0">
                <a:latin typeface="Calibri" pitchFamily="34" charset="0"/>
              </a:rPr>
            </a:br>
            <a:r>
              <a:rPr lang="en-US" dirty="0">
                <a:latin typeface="Calibri" pitchFamily="34" charset="0"/>
              </a:rPr>
              <a:t>Skype: </a:t>
            </a:r>
            <a:r>
              <a:rPr lang="en-US" u="sng" dirty="0" err="1">
                <a:solidFill>
                  <a:schemeClr val="hlink"/>
                </a:solidFill>
                <a:latin typeface="Calibri" pitchFamily="34" charset="0"/>
              </a:rPr>
              <a:t>omzryb</a:t>
            </a:r>
            <a:endParaRPr lang="ru-RU" u="sng" dirty="0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10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Федеральная контрактная система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</a:t>
            </a: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отличия от </a:t>
            </a: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 </a:t>
            </a: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94-ФЗ</a:t>
            </a:r>
            <a:endParaRPr lang="ru-RU" sz="3600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0596" name="Rectangle 4"/>
          <p:cNvSpPr>
            <a:spLocks noChangeArrowheads="1"/>
          </p:cNvSpPr>
          <p:nvPr/>
        </p:nvSpPr>
        <p:spPr bwMode="auto">
          <a:xfrm>
            <a:off x="107504" y="980728"/>
            <a:ext cx="8856984" cy="10793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Обеспечение</a:t>
            </a:r>
          </a:p>
          <a:p>
            <a:pPr algn="ctr">
              <a:defRPr/>
            </a:pPr>
            <a:r>
              <a:rPr lang="ru-RU" sz="2800" b="1" dirty="0" smtClean="0"/>
              <a:t>государственных и муниципальных нужд</a:t>
            </a:r>
            <a:endParaRPr lang="ru-RU" sz="2800" b="1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07504" y="2852936"/>
            <a:ext cx="2868957" cy="64807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Планирование</a:t>
            </a:r>
            <a:endParaRPr lang="ru-RU" sz="2800" b="1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419872" y="2852936"/>
            <a:ext cx="2534847" cy="64807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Размещение</a:t>
            </a:r>
            <a:endParaRPr lang="ru-RU" sz="2800" b="1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6300193" y="2888940"/>
            <a:ext cx="2664296" cy="57606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Исполнение</a:t>
            </a:r>
            <a:endParaRPr lang="ru-RU" sz="2800" b="1" dirty="0"/>
          </a:p>
        </p:txBody>
      </p:sp>
      <p:sp>
        <p:nvSpPr>
          <p:cNvPr id="3" name="Штриховая стрелка вправо 2"/>
          <p:cNvSpPr/>
          <p:nvPr/>
        </p:nvSpPr>
        <p:spPr>
          <a:xfrm rot="5400000">
            <a:off x="1151223" y="1880431"/>
            <a:ext cx="792882" cy="1152128"/>
          </a:xfrm>
          <a:prstGeom prst="striped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триховая стрелка вправо 19"/>
          <p:cNvSpPr/>
          <p:nvPr/>
        </p:nvSpPr>
        <p:spPr>
          <a:xfrm rot="5400000">
            <a:off x="4290854" y="1890192"/>
            <a:ext cx="792882" cy="1152128"/>
          </a:xfrm>
          <a:prstGeom prst="striped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Штриховая стрелка вправо 20"/>
          <p:cNvSpPr/>
          <p:nvPr/>
        </p:nvSpPr>
        <p:spPr>
          <a:xfrm rot="5400000">
            <a:off x="7227658" y="1908193"/>
            <a:ext cx="809366" cy="1152128"/>
          </a:xfrm>
          <a:prstGeom prst="striped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07264" y="3717032"/>
            <a:ext cx="2869197" cy="2880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514350" indent="-514350">
              <a:buAutoNum type="arabicPeriod"/>
              <a:defRPr/>
            </a:pPr>
            <a:r>
              <a:rPr lang="ru-RU" sz="2000" spc="-150" dirty="0" smtClean="0"/>
              <a:t>Анализ потребностей</a:t>
            </a:r>
          </a:p>
          <a:p>
            <a:pPr marL="514350" indent="-514350">
              <a:buAutoNum type="arabicPeriod"/>
              <a:defRPr/>
            </a:pPr>
            <a:r>
              <a:rPr lang="ru-RU" sz="2000" spc="-150" dirty="0" smtClean="0"/>
              <a:t>Изучение рынка</a:t>
            </a:r>
          </a:p>
          <a:p>
            <a:pPr marL="514350" indent="-514350">
              <a:buAutoNum type="arabicPeriod"/>
              <a:defRPr/>
            </a:pPr>
            <a:r>
              <a:rPr lang="ru-RU" sz="2000" spc="-150" dirty="0" smtClean="0"/>
              <a:t>Подготовка к размещению</a:t>
            </a:r>
          </a:p>
          <a:p>
            <a:pPr marL="514350" indent="-514350">
              <a:buAutoNum type="arabicPeriod"/>
              <a:defRPr/>
            </a:pPr>
            <a:r>
              <a:rPr lang="ru-RU" sz="2000" spc="-150" dirty="0" smtClean="0"/>
              <a:t>Требования к ТРУ</a:t>
            </a:r>
          </a:p>
          <a:p>
            <a:pPr marL="514350" indent="-514350">
              <a:buAutoNum type="arabicPeriod"/>
              <a:defRPr/>
            </a:pPr>
            <a:r>
              <a:rPr lang="ru-RU" sz="2000" spc="-150" dirty="0" smtClean="0"/>
              <a:t>Разработка документации</a:t>
            </a:r>
            <a:endParaRPr lang="ru-RU" sz="2000" spc="-150" dirty="0"/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3404773" y="3699552"/>
            <a:ext cx="2607388" cy="2880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514350" indent="-514350">
              <a:buAutoNum type="arabicPeriod"/>
              <a:defRPr/>
            </a:pPr>
            <a:r>
              <a:rPr lang="ru-RU" sz="2000" spc="-150" dirty="0" smtClean="0"/>
              <a:t>Публикация извещения</a:t>
            </a:r>
          </a:p>
          <a:p>
            <a:pPr marL="514350" indent="-514350">
              <a:buAutoNum type="arabicPeriod"/>
              <a:defRPr/>
            </a:pPr>
            <a:r>
              <a:rPr lang="ru-RU" sz="2000" spc="-150" dirty="0" smtClean="0"/>
              <a:t>Разъяснения и изменения</a:t>
            </a:r>
          </a:p>
          <a:p>
            <a:pPr marL="514350" indent="-514350">
              <a:buAutoNum type="arabicPeriod"/>
              <a:defRPr/>
            </a:pPr>
            <a:r>
              <a:rPr lang="ru-RU" sz="2000" spc="-150" dirty="0" smtClean="0"/>
              <a:t>Процедуры подведения итогов</a:t>
            </a:r>
          </a:p>
          <a:p>
            <a:pPr marL="514350" indent="-514350">
              <a:buAutoNum type="arabicPeriod"/>
              <a:defRPr/>
            </a:pPr>
            <a:r>
              <a:rPr lang="ru-RU" sz="2000" spc="-150" dirty="0" smtClean="0"/>
              <a:t>Заключение контракта</a:t>
            </a:r>
            <a:endParaRPr lang="ru-RU" sz="2000" spc="-150" dirty="0"/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6300193" y="3717032"/>
            <a:ext cx="2664296" cy="2880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514350" indent="-514350">
              <a:buAutoNum type="arabicPeriod"/>
              <a:defRPr/>
            </a:pPr>
            <a:r>
              <a:rPr lang="ru-RU" sz="2000" spc="-150" dirty="0" smtClean="0"/>
              <a:t>Контроль исполнения контракта</a:t>
            </a:r>
          </a:p>
          <a:p>
            <a:pPr marL="514350" indent="-514350">
              <a:buAutoNum type="arabicPeriod"/>
              <a:defRPr/>
            </a:pPr>
            <a:r>
              <a:rPr lang="ru-RU" sz="2000" spc="-150" dirty="0" smtClean="0"/>
              <a:t>Приемка результатов</a:t>
            </a:r>
          </a:p>
          <a:p>
            <a:pPr marL="514350" indent="-514350">
              <a:buAutoNum type="arabicPeriod"/>
              <a:defRPr/>
            </a:pPr>
            <a:r>
              <a:rPr lang="ru-RU" sz="2000" spc="-150" dirty="0" smtClean="0"/>
              <a:t>Оплата по контракту</a:t>
            </a:r>
          </a:p>
          <a:p>
            <a:pPr marL="514350" indent="-514350">
              <a:buAutoNum type="arabicPeriod"/>
              <a:defRPr/>
            </a:pPr>
            <a:r>
              <a:rPr lang="ru-RU" sz="2000" spc="-150" dirty="0" smtClean="0"/>
              <a:t>Претензионная деятельность</a:t>
            </a:r>
            <a:endParaRPr lang="ru-RU" sz="2000" spc="-150" dirty="0"/>
          </a:p>
        </p:txBody>
      </p:sp>
    </p:spTree>
    <p:extLst>
      <p:ext uri="{BB962C8B-B14F-4D97-AF65-F5344CB8AC3E}">
        <p14:creationId xmlns:p14="http://schemas.microsoft.com/office/powerpoint/2010/main" val="121805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</a:t>
            </a: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отличия от</a:t>
            </a: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94-ФЗ</a:t>
            </a:r>
            <a:endParaRPr lang="ru-RU" sz="3600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07504" y="2852936"/>
            <a:ext cx="1872207" cy="64807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Планирование</a:t>
            </a:r>
            <a:endParaRPr lang="ru-RU" sz="2000" b="1" dirty="0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1989957" y="2852936"/>
            <a:ext cx="1665410" cy="64807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Размещение заказа</a:t>
            </a:r>
            <a:endParaRPr lang="ru-RU" sz="2000" b="1" dirty="0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655367" y="2852936"/>
            <a:ext cx="1708721" cy="64807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Исполнение контракта</a:t>
            </a:r>
            <a:endParaRPr lang="ru-RU" sz="2000" b="1" dirty="0"/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5364089" y="2852936"/>
            <a:ext cx="1584176" cy="64807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Приемка результатов</a:t>
            </a:r>
            <a:endParaRPr lang="ru-RU" sz="2000" b="1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6948361" y="2852936"/>
            <a:ext cx="1872207" cy="64807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Мониторинг и аудит</a:t>
            </a:r>
            <a:endParaRPr lang="ru-RU" sz="2000" b="1" dirty="0"/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1691680" y="1268759"/>
            <a:ext cx="2304256" cy="1193085"/>
          </a:xfrm>
          <a:prstGeom prst="rect">
            <a:avLst/>
          </a:prstGeom>
          <a:ln>
            <a:solidFill>
              <a:schemeClr val="accent2"/>
            </a:solidFill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Детально регламентирован Законом № 94-ФЗ</a:t>
            </a:r>
            <a:endParaRPr lang="ru-RU" sz="2000" b="1" dirty="0"/>
          </a:p>
        </p:txBody>
      </p:sp>
      <p:sp>
        <p:nvSpPr>
          <p:cNvPr id="2" name="Правая фигурная скобка 1"/>
          <p:cNvSpPr/>
          <p:nvPr/>
        </p:nvSpPr>
        <p:spPr>
          <a:xfrm rot="5400000">
            <a:off x="2519772" y="1309717"/>
            <a:ext cx="648072" cy="2304256"/>
          </a:xfrm>
          <a:prstGeom prst="rightBrace">
            <a:avLst/>
          </a:prstGeom>
          <a:ln w="38100">
            <a:solidFill>
              <a:schemeClr val="accent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авая фигурная скобка 3"/>
          <p:cNvSpPr/>
          <p:nvPr/>
        </p:nvSpPr>
        <p:spPr>
          <a:xfrm rot="5400000">
            <a:off x="4226673" y="-318184"/>
            <a:ext cx="576064" cy="8323503"/>
          </a:xfrm>
          <a:prstGeom prst="rightBrac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352953" y="4131600"/>
            <a:ext cx="8323504" cy="224972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Федеральная контрактная система</a:t>
            </a: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представляет собой совокупность процедур и правил, регулирующих отношения, связанные с планированием, размещением заказа, исполнением контрактов и контролем обеспечения государственных и муниципальных нужд.</a:t>
            </a:r>
          </a:p>
          <a:p>
            <a:pPr algn="ctr">
              <a:defRPr/>
            </a:pP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целей функционирования ФКС формируется организационно-функциональная структура и единая информационная среда.</a:t>
            </a:r>
            <a:endParaRPr lang="ru-RU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834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перспективы</a:t>
            </a:r>
            <a:endParaRPr lang="ru-RU" sz="3600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51520" y="1052736"/>
            <a:ext cx="8640960" cy="51845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457200" indent="-457200">
              <a:lnSpc>
                <a:spcPct val="150000"/>
              </a:lnSpc>
              <a:buAutoNum type="arabicPeriod"/>
              <a:defRPr/>
            </a:pPr>
            <a:r>
              <a:rPr lang="ru-RU" sz="2500" b="1" dirty="0" smtClean="0">
                <a:latin typeface="Arial" pitchFamily="34" charset="0"/>
                <a:cs typeface="Arial" pitchFamily="34" charset="0"/>
              </a:rPr>
              <a:t>Преемственность положений из существующей системы закупок;</a:t>
            </a:r>
          </a:p>
          <a:p>
            <a:pPr marL="457200" indent="-457200">
              <a:lnSpc>
                <a:spcPct val="150000"/>
              </a:lnSpc>
              <a:buAutoNum type="arabicPeriod"/>
              <a:defRPr/>
            </a:pPr>
            <a:r>
              <a:rPr lang="ru-RU" sz="2500" b="1" dirty="0" smtClean="0">
                <a:latin typeface="Arial" pitchFamily="34" charset="0"/>
                <a:cs typeface="Arial" pitchFamily="34" charset="0"/>
              </a:rPr>
              <a:t>Полная схема осуществления закупок;</a:t>
            </a:r>
          </a:p>
          <a:p>
            <a:pPr marL="457200" indent="-457200">
              <a:lnSpc>
                <a:spcPct val="150000"/>
              </a:lnSpc>
              <a:buAutoNum type="arabicPeriod"/>
              <a:defRPr/>
            </a:pPr>
            <a:r>
              <a:rPr lang="ru-RU" sz="2500" b="1" dirty="0" smtClean="0">
                <a:latin typeface="Arial" pitchFamily="34" charset="0"/>
                <a:cs typeface="Arial" pitchFamily="34" charset="0"/>
              </a:rPr>
              <a:t>Внедрение этапов долгосрочного и краткосрочного планирования;</a:t>
            </a:r>
          </a:p>
          <a:p>
            <a:pPr marL="457200" indent="-457200">
              <a:lnSpc>
                <a:spcPct val="150000"/>
              </a:lnSpc>
              <a:buAutoNum type="arabicPeriod"/>
              <a:defRPr/>
            </a:pPr>
            <a:r>
              <a:rPr lang="ru-RU" sz="2500" b="1" dirty="0" smtClean="0">
                <a:latin typeface="Arial" pitchFamily="34" charset="0"/>
                <a:cs typeface="Arial" pitchFamily="34" charset="0"/>
              </a:rPr>
              <a:t>Увеличение способов размещения заказа;</a:t>
            </a:r>
          </a:p>
          <a:p>
            <a:pPr marL="457200" indent="-457200">
              <a:lnSpc>
                <a:spcPct val="150000"/>
              </a:lnSpc>
              <a:buAutoNum type="arabicPeriod"/>
              <a:defRPr/>
            </a:pPr>
            <a:r>
              <a:rPr lang="ru-RU" sz="2500" b="1" dirty="0" smtClean="0">
                <a:latin typeface="Arial" pitchFamily="34" charset="0"/>
                <a:cs typeface="Arial" pitchFamily="34" charset="0"/>
              </a:rPr>
              <a:t>Внедрение способов защиты от демпинга;</a:t>
            </a:r>
          </a:p>
        </p:txBody>
      </p:sp>
    </p:spTree>
    <p:extLst>
      <p:ext uri="{BB962C8B-B14F-4D97-AF65-F5344CB8AC3E}">
        <p14:creationId xmlns:p14="http://schemas.microsoft.com/office/powerpoint/2010/main" val="257100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перспективы</a:t>
            </a:r>
            <a:endParaRPr lang="ru-RU" sz="3600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51520" y="1052736"/>
            <a:ext cx="8640960" cy="51845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457200" indent="-457200">
              <a:lnSpc>
                <a:spcPct val="150000"/>
              </a:lnSpc>
              <a:buFont typeface="+mj-lt"/>
              <a:buAutoNum type="arabicPeriod" startAt="6"/>
              <a:defRPr/>
            </a:pPr>
            <a:r>
              <a:rPr lang="ru-RU" sz="2500" b="1" dirty="0" smtClean="0">
                <a:latin typeface="Arial" pitchFamily="34" charset="0"/>
                <a:cs typeface="Arial" pitchFamily="34" charset="0"/>
              </a:rPr>
              <a:t>Оценка квалификации участников размещения заказа;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6"/>
              <a:defRPr/>
            </a:pPr>
            <a:r>
              <a:rPr lang="ru-RU" sz="2500" b="1" dirty="0" smtClean="0">
                <a:latin typeface="Arial" pitchFamily="34" charset="0"/>
                <a:cs typeface="Arial" pitchFamily="34" charset="0"/>
              </a:rPr>
              <a:t>Внедрение типовых форм контрактов;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6"/>
              <a:defRPr/>
            </a:pPr>
            <a:r>
              <a:rPr lang="ru-RU" sz="2500" b="1" dirty="0" smtClean="0">
                <a:latin typeface="Arial" pitchFamily="34" charset="0"/>
                <a:cs typeface="Arial" pitchFamily="34" charset="0"/>
              </a:rPr>
              <a:t>Ответственность за достижение запланированных результатов;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6"/>
              <a:defRPr/>
            </a:pPr>
            <a:r>
              <a:rPr lang="ru-RU" sz="2500" b="1" dirty="0" smtClean="0">
                <a:latin typeface="Arial" pitchFamily="34" charset="0"/>
                <a:cs typeface="Arial" pitchFamily="34" charset="0"/>
              </a:rPr>
              <a:t>Административная процедура одностороннего расторжения контракта;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6"/>
              <a:defRPr/>
            </a:pPr>
            <a:r>
              <a:rPr lang="ru-RU" sz="2500" b="1" dirty="0" smtClean="0">
                <a:latin typeface="Arial" pitchFamily="34" charset="0"/>
                <a:cs typeface="Arial" pitchFamily="34" charset="0"/>
              </a:rPr>
              <a:t> Введение общественного контроля;</a:t>
            </a:r>
          </a:p>
        </p:txBody>
      </p:sp>
    </p:spTree>
    <p:extLst>
      <p:ext uri="{BB962C8B-B14F-4D97-AF65-F5344CB8AC3E}">
        <p14:creationId xmlns:p14="http://schemas.microsoft.com/office/powerpoint/2010/main" val="13985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перспективы</a:t>
            </a:r>
            <a:endParaRPr lang="ru-RU" sz="3600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51520" y="1052736"/>
            <a:ext cx="8640960" cy="51845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457200" indent="-457200">
              <a:lnSpc>
                <a:spcPct val="150000"/>
              </a:lnSpc>
              <a:buFont typeface="+mj-lt"/>
              <a:buAutoNum type="arabicPeriod" startAt="11"/>
              <a:defRPr/>
            </a:pPr>
            <a:r>
              <a:rPr lang="ru-RU" sz="2500" b="1" dirty="0" smtClean="0">
                <a:latin typeface="Arial" pitchFamily="34" charset="0"/>
                <a:cs typeface="Arial" pitchFamily="34" charset="0"/>
              </a:rPr>
              <a:t> Создание Совета по ФКС;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11"/>
              <a:defRPr/>
            </a:pPr>
            <a:r>
              <a:rPr lang="ru-RU" sz="25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500" b="1" dirty="0" smtClean="0">
                <a:latin typeface="Arial" pitchFamily="34" charset="0"/>
                <a:cs typeface="Arial" pitchFamily="34" charset="0"/>
              </a:rPr>
              <a:t>Создание контрактной службы заказчика;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11"/>
              <a:defRPr/>
            </a:pPr>
            <a:r>
              <a:rPr lang="ru-RU" sz="2500" b="1" dirty="0" smtClean="0">
                <a:latin typeface="Arial" pitchFamily="34" charset="0"/>
                <a:cs typeface="Arial" pitchFamily="34" charset="0"/>
              </a:rPr>
              <a:t> Возможность участия в заседаниях комиссий представителя Совета по ФКС (в </a:t>
            </a:r>
            <a:r>
              <a:rPr lang="ru-RU" sz="2500" b="1" dirty="0" err="1" smtClean="0">
                <a:latin typeface="Arial" pitchFamily="34" charset="0"/>
                <a:cs typeface="Arial" pitchFamily="34" charset="0"/>
              </a:rPr>
              <a:t>т.ч</a:t>
            </a:r>
            <a:r>
              <a:rPr lang="ru-RU" sz="2500" b="1" dirty="0" smtClean="0">
                <a:latin typeface="Arial" pitchFamily="34" charset="0"/>
                <a:cs typeface="Arial" pitchFamily="34" charset="0"/>
              </a:rPr>
              <a:t>. из общественного контроля);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11"/>
              <a:defRPr/>
            </a:pPr>
            <a:r>
              <a:rPr lang="ru-RU" sz="25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500" b="1" dirty="0" smtClean="0">
                <a:latin typeface="Arial" pitchFamily="34" charset="0"/>
                <a:cs typeface="Arial" pitchFamily="34" charset="0"/>
              </a:rPr>
              <a:t>Внесение в единую информационную среду ФКС полных сведений о заключаемом контракте, а также о результатах его исполнения.</a:t>
            </a:r>
          </a:p>
        </p:txBody>
      </p:sp>
    </p:spTree>
    <p:extLst>
      <p:ext uri="{BB962C8B-B14F-4D97-AF65-F5344CB8AC3E}">
        <p14:creationId xmlns:p14="http://schemas.microsoft.com/office/powerpoint/2010/main" val="32096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принципы</a:t>
            </a:r>
            <a:endParaRPr lang="ru-RU" sz="3600" i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51520" y="1052736"/>
            <a:ext cx="8712968" cy="720080"/>
          </a:xfrm>
          <a:prstGeom prst="rect">
            <a:avLst/>
          </a:prstGeom>
          <a:ln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Статья 6: Принципы федеральной контрактной системы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51520" y="2060848"/>
            <a:ext cx="8684414" cy="64807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0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spc="150" dirty="0" smtClean="0">
                <a:ln w="1143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Принцип открытости (прозрачности)</a:t>
            </a:r>
            <a:endParaRPr lang="ru-RU" sz="2800" b="1" spc="150" dirty="0">
              <a:ln w="1143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2996952"/>
            <a:ext cx="8712969" cy="64807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0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spc="150" dirty="0" smtClean="0">
                <a:ln w="1143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Принцип конкуренции</a:t>
            </a:r>
            <a:endParaRPr lang="ru-RU" sz="2800" b="1" spc="150" dirty="0">
              <a:ln w="1143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3933056"/>
            <a:ext cx="8712969" cy="64807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0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spc="150" dirty="0" smtClean="0">
                <a:ln w="1143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Принцип профессионализма</a:t>
            </a:r>
            <a:endParaRPr lang="ru-RU" sz="2800" b="1" spc="150" dirty="0">
              <a:ln w="1143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1" y="4847503"/>
            <a:ext cx="8712968" cy="64807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0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spc="150" dirty="0" smtClean="0">
                <a:ln w="1143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Принцип единства</a:t>
            </a:r>
            <a:endParaRPr lang="ru-RU" sz="2800" b="1" spc="150" dirty="0">
              <a:ln w="1143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1" y="5733256"/>
            <a:ext cx="8712967" cy="64807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0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spc="150" dirty="0" smtClean="0">
                <a:ln w="1143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Принцип ответственности</a:t>
            </a:r>
            <a:endParaRPr lang="ru-RU" sz="2800" b="1" spc="150" dirty="0">
              <a:ln w="1143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56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0" y="115887"/>
            <a:ext cx="9144000" cy="720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25599" rIns="0" bIns="0" anchor="ctr"/>
          <a:lstStyle/>
          <a:p>
            <a:pPr algn="ctr">
              <a:tabLst>
                <a:tab pos="655638" algn="l"/>
                <a:tab pos="1312863" algn="l"/>
                <a:tab pos="1968500" algn="l"/>
                <a:tab pos="2625725" algn="l"/>
                <a:tab pos="3281363" algn="l"/>
                <a:tab pos="3938588" algn="l"/>
                <a:tab pos="4595813" algn="l"/>
                <a:tab pos="5251450" algn="l"/>
                <a:tab pos="5908675" algn="l"/>
                <a:tab pos="6564313" algn="l"/>
                <a:tab pos="7221538" algn="l"/>
                <a:tab pos="7878763" algn="l"/>
                <a:tab pos="8534400" algn="l"/>
              </a:tabLst>
              <a:defRPr/>
            </a:pP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ФКС: контрактная служба заказчика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1520" y="1052736"/>
            <a:ext cx="8712968" cy="2520280"/>
          </a:xfrm>
          <a:prstGeom prst="round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dirty="0"/>
              <a:t>ФКС качественно меняет подход к работе </a:t>
            </a:r>
            <a:r>
              <a:rPr lang="ru-RU" dirty="0" smtClean="0"/>
              <a:t>заказчика </a:t>
            </a:r>
            <a:r>
              <a:rPr lang="ru-RU" dirty="0"/>
              <a:t>на стадии реализации контракта:</a:t>
            </a:r>
          </a:p>
          <a:p>
            <a:pPr marL="735012" lvl="1" indent="-285750" eaLnBrk="0" hangingPunct="0">
              <a:spcBef>
                <a:spcPct val="20000"/>
              </a:spcBef>
              <a:buSzPct val="70000"/>
              <a:buFont typeface="Wingdings" pitchFamily="2" charset="2"/>
              <a:buChar char="q"/>
            </a:pPr>
            <a:r>
              <a:rPr lang="ru-RU" dirty="0"/>
              <a:t>Заказчик должен осуществлять содержательное сопровождение и контроль за ходом исполнения контракта, приемку результатов контракта и его </a:t>
            </a:r>
            <a:r>
              <a:rPr lang="ru-RU" dirty="0" smtClean="0"/>
              <a:t>завершение.</a:t>
            </a:r>
            <a:endParaRPr lang="ru-RU" dirty="0"/>
          </a:p>
          <a:p>
            <a:pPr marL="735012" lvl="1" indent="-285750" eaLnBrk="0" hangingPunct="0">
              <a:spcBef>
                <a:spcPct val="20000"/>
              </a:spcBef>
              <a:buSzPct val="70000"/>
              <a:buFont typeface="Wingdings" pitchFamily="2" charset="2"/>
              <a:buChar char="q"/>
            </a:pPr>
            <a:r>
              <a:rPr lang="ru-RU" dirty="0"/>
              <a:t>ФКС вводит институт контрактной службы заказчика и контрактных офицеров – профессиональных управляющих </a:t>
            </a:r>
            <a:r>
              <a:rPr lang="ru-RU" dirty="0" smtClean="0"/>
              <a:t>контрактом.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78566" y="3933056"/>
            <a:ext cx="8712968" cy="2448272"/>
          </a:xfrm>
          <a:prstGeom prst="round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eaLnBrk="0" hangingPunct="0">
              <a:spcBef>
                <a:spcPct val="20000"/>
              </a:spcBef>
              <a:buClr>
                <a:srgbClr val="72BFC5"/>
              </a:buClr>
            </a:pPr>
            <a:r>
              <a:rPr lang="ru-RU" dirty="0"/>
              <a:t>Контрактная служба заказчика связана не только служебными, но и публичными </a:t>
            </a:r>
            <a:r>
              <a:rPr lang="ru-RU" dirty="0" smtClean="0"/>
              <a:t>обязательствами:</a:t>
            </a:r>
            <a:endParaRPr lang="ru-RU" dirty="0"/>
          </a:p>
          <a:p>
            <a:pPr marL="735012" lvl="1" indent="-285750" eaLnBrk="0" hangingPunct="0">
              <a:spcBef>
                <a:spcPct val="20000"/>
              </a:spcBef>
              <a:buSzPct val="70000"/>
              <a:buFont typeface="Wingdings" pitchFamily="2" charset="2"/>
              <a:buChar char="q"/>
            </a:pPr>
            <a:r>
              <a:rPr lang="ru-RU" dirty="0"/>
              <a:t>В информационной системе указывается контрактный офицер, персонально отвечающий за конкретный </a:t>
            </a:r>
            <a:r>
              <a:rPr lang="ru-RU" dirty="0" smtClean="0"/>
              <a:t>заказ.</a:t>
            </a:r>
            <a:endParaRPr lang="ru-RU" dirty="0"/>
          </a:p>
          <a:p>
            <a:pPr marL="735012" lvl="1" indent="-285750" eaLnBrk="0" hangingPunct="0">
              <a:spcBef>
                <a:spcPct val="20000"/>
              </a:spcBef>
              <a:buSzPct val="70000"/>
              <a:buFont typeface="Wingdings" pitchFamily="2" charset="2"/>
              <a:buChar char="q"/>
            </a:pPr>
            <a:r>
              <a:rPr lang="ru-RU" dirty="0"/>
              <a:t>Контрактный офицер принимает решения и публично обосновывает свои действия в рамках управления контрактом, имеет право инициировать одностороннее расторжение или изменение условий контракта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03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1254</TotalTime>
  <Words>929</Words>
  <Application>Microsoft Office PowerPoint</Application>
  <PresentationFormat>Экран (4:3)</PresentationFormat>
  <Paragraphs>203</Paragraphs>
  <Slides>21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kagner</dc:creator>
  <cp:lastModifiedBy>Vetrov</cp:lastModifiedBy>
  <cp:revision>116</cp:revision>
  <dcterms:created xsi:type="dcterms:W3CDTF">2011-04-22T04:46:38Z</dcterms:created>
  <dcterms:modified xsi:type="dcterms:W3CDTF">2011-12-22T12:02:40Z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