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2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</p:sldMasterIdLst>
  <p:notesMasterIdLst>
    <p:notesMasterId r:id="rId34"/>
  </p:notesMasterIdLst>
  <p:sldIdLst>
    <p:sldId id="320" r:id="rId3"/>
    <p:sldId id="309" r:id="rId4"/>
    <p:sldId id="321" r:id="rId5"/>
    <p:sldId id="322" r:id="rId6"/>
    <p:sldId id="323" r:id="rId7"/>
    <p:sldId id="324" r:id="rId8"/>
    <p:sldId id="325" r:id="rId9"/>
    <p:sldId id="318" r:id="rId10"/>
    <p:sldId id="319" r:id="rId11"/>
    <p:sldId id="327" r:id="rId12"/>
    <p:sldId id="328" r:id="rId13"/>
    <p:sldId id="268" r:id="rId14"/>
    <p:sldId id="329" r:id="rId15"/>
    <p:sldId id="340" r:id="rId16"/>
    <p:sldId id="271" r:id="rId17"/>
    <p:sldId id="298" r:id="rId18"/>
    <p:sldId id="341" r:id="rId19"/>
    <p:sldId id="303" r:id="rId20"/>
    <p:sldId id="342" r:id="rId21"/>
    <p:sldId id="313" r:id="rId22"/>
    <p:sldId id="343" r:id="rId23"/>
    <p:sldId id="345" r:id="rId24"/>
    <p:sldId id="346" r:id="rId25"/>
    <p:sldId id="344" r:id="rId26"/>
    <p:sldId id="347" r:id="rId27"/>
    <p:sldId id="348" r:id="rId28"/>
    <p:sldId id="349" r:id="rId29"/>
    <p:sldId id="314" r:id="rId30"/>
    <p:sldId id="326" r:id="rId31"/>
    <p:sldId id="292" r:id="rId32"/>
    <p:sldId id="291" r:id="rId3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B9C05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402" autoAdjust="0"/>
  </p:normalViewPr>
  <p:slideViewPr>
    <p:cSldViewPr>
      <p:cViewPr varScale="1">
        <p:scale>
          <a:sx n="76" d="100"/>
          <a:sy n="76" d="100"/>
        </p:scale>
        <p:origin x="-1498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5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30"/>
    </p:cViewPr>
  </p:sorterViewPr>
  <p:notesViewPr>
    <p:cSldViewPr>
      <p:cViewPr>
        <p:scale>
          <a:sx n="67" d="100"/>
          <a:sy n="67" d="100"/>
        </p:scale>
        <p:origin x="-3134" y="226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ВСЕГО  - 3 178</a:t>
            </a:r>
          </a:p>
        </c:rich>
      </c:tx>
      <c:layout>
        <c:manualLayout>
          <c:xMode val="edge"/>
          <c:yMode val="edge"/>
          <c:x val="0.68601319320810095"/>
          <c:y val="0.8876410963423098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2586406836338658E-2"/>
          <c:y val="3.3583224668013181E-2"/>
          <c:w val="0.51922731725859661"/>
          <c:h val="0.8799578228138041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endParaRPr lang="ru-RU" dirty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 82%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6.7936092500282333E-2"/>
                  <c:y val="8.3487837783165209E-2"/>
                </c:manualLayout>
              </c:layout>
              <c:tx>
                <c:rich>
                  <a:bodyPr/>
                  <a:lstStyle/>
                  <a:p>
                    <a:endParaRPr lang="ru-RU" dirty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 18%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eparator>
</c:separator>
          </c:dLbls>
          <c:cat>
            <c:strRef>
              <c:f>Лист1!$A$2:$A$3</c:f>
              <c:strCache>
                <c:ptCount val="2"/>
                <c:pt idx="0">
                  <c:v>Налоговые доходы - 2 607</c:v>
                </c:pt>
                <c:pt idx="1">
                  <c:v>Неналоговые доходы - 571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2607</c:v>
                </c:pt>
                <c:pt idx="1">
                  <c:v>571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460319835904365"/>
          <c:y val="0.58738286708389997"/>
          <c:w val="0.33156921958166263"/>
          <c:h val="0.19631414495694363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983167159571449E-4"/>
          <c:y val="1.6861519319621574E-2"/>
          <c:w val="0.46227186878225651"/>
          <c:h val="0.7639387295252979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63%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6%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16%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10%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Дорожное хозяйство - 1 828</c:v>
                </c:pt>
                <c:pt idx="1">
                  <c:v>Благоустройство - 453</c:v>
                </c:pt>
                <c:pt idx="2">
                  <c:v>Водное хозяйство - 297</c:v>
                </c:pt>
                <c:pt idx="3">
                  <c:v>Другие вопросы в области городского хозяйства - 170</c:v>
                </c:pt>
                <c:pt idx="4">
                  <c:v>Жилищно-коммунальное хозяйство - 165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1828</c:v>
                </c:pt>
                <c:pt idx="1">
                  <c:v>453</c:v>
                </c:pt>
                <c:pt idx="2">
                  <c:v>297</c:v>
                </c:pt>
                <c:pt idx="3">
                  <c:v>170</c:v>
                </c:pt>
                <c:pt idx="4">
                  <c:v>165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8705320620941106"/>
          <c:y val="0.12525700066004597"/>
          <c:w val="0.50318674417259424"/>
          <c:h val="0.54765228474535121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873950644602386E-4"/>
          <c:y val="2.1865520016659444E-2"/>
          <c:w val="0.46643118625019625"/>
          <c:h val="0.9530402546943799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48%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28%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24%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0,1%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Физическая культура и спорт - 356</c:v>
                </c:pt>
                <c:pt idx="1">
                  <c:v>Жилищно-коммунальное, дорожное хозяйство - 204</c:v>
                </c:pt>
                <c:pt idx="2">
                  <c:v>Культура - 179</c:v>
                </c:pt>
                <c:pt idx="3">
                  <c:v>Мероприятия по укреплению материально-технической базы театров - 1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356</c:v>
                </c:pt>
                <c:pt idx="1">
                  <c:v>204</c:v>
                </c:pt>
                <c:pt idx="2">
                  <c:v>179</c:v>
                </c:pt>
                <c:pt idx="3">
                  <c:v>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0332871646033817"/>
          <c:y val="0.1024021116970683"/>
          <c:w val="0.44857056745761026"/>
          <c:h val="0.7835965450414702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4528814124231"/>
          <c:y val="2.8116843700136378E-2"/>
          <c:w val="0.53413380151734557"/>
          <c:h val="0.8769804562778048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кредиты кредитных организаций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на 01.01.2026 (прогноз)</c:v>
                </c:pt>
                <c:pt idx="1">
                  <c:v>на 01.01.2025 (прогноз)</c:v>
                </c:pt>
                <c:pt idx="2">
                  <c:v>на 01.01.2024 (факт)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бюджетные кредиты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на 01.01.2026 (прогноз)</c:v>
                </c:pt>
                <c:pt idx="1">
                  <c:v>на 01.01.2025 (прогноз)</c:v>
                </c:pt>
                <c:pt idx="2">
                  <c:v>на 01.01.2024 (факт)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819</c:v>
                </c:pt>
                <c:pt idx="1">
                  <c:v>1074</c:v>
                </c:pt>
                <c:pt idx="2">
                  <c:v>1074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7046144"/>
        <c:axId val="131344640"/>
      </c:barChart>
      <c:catAx>
        <c:axId val="127046144"/>
        <c:scaling>
          <c:orientation val="minMax"/>
        </c:scaling>
        <c:delete val="0"/>
        <c:axPos val="l"/>
        <c:majorTickMark val="out"/>
        <c:minorTickMark val="none"/>
        <c:tickLblPos val="nextTo"/>
        <c:crossAx val="131344640"/>
        <c:crosses val="autoZero"/>
        <c:auto val="1"/>
        <c:lblAlgn val="ctr"/>
        <c:lblOffset val="100"/>
        <c:noMultiLvlLbl val="0"/>
      </c:catAx>
      <c:valAx>
        <c:axId val="13134464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2704614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212963481559897E-2"/>
          <c:y val="3.7498717736271885E-2"/>
          <c:w val="0.6278962576242676"/>
          <c:h val="0.8675656321757451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391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607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numFmt formatCode="General" sourceLinked="0"/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</c:dLbls>
          <c:cat>
            <c:strRef>
              <c:f>Лист1!$A$2:$A$3</c:f>
              <c:strCache>
                <c:ptCount val="2"/>
                <c:pt idx="0">
                  <c:v>2024 год (ожидаемое)</c:v>
                </c:pt>
                <c:pt idx="1">
                  <c:v>2025 год (планируемое)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2391</c:v>
                </c:pt>
                <c:pt idx="1">
                  <c:v>2607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2024 год (ожидаемое)</c:v>
                </c:pt>
                <c:pt idx="1">
                  <c:v>2025 год (планируемое)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331</c:v>
                </c:pt>
                <c:pt idx="1">
                  <c:v>571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6097792"/>
        <c:axId val="38793728"/>
      </c:barChart>
      <c:catAx>
        <c:axId val="96097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8793728"/>
        <c:crosses val="autoZero"/>
        <c:auto val="1"/>
        <c:lblAlgn val="ctr"/>
        <c:lblOffset val="100"/>
        <c:noMultiLvlLbl val="0"/>
      </c:catAx>
      <c:valAx>
        <c:axId val="3879372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960977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283889485190356"/>
          <c:y val="3.4850672737156835E-2"/>
          <c:w val="0.27035012638632439"/>
          <c:h val="0.13881234710519164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ВСЕГО  - 571</a:t>
            </a:r>
          </a:p>
        </c:rich>
      </c:tx>
      <c:layout>
        <c:manualLayout>
          <c:xMode val="edge"/>
          <c:yMode val="edge"/>
          <c:x val="0.62004692510624992"/>
          <c:y val="0.8872647552192417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6441205214486526E-2"/>
          <c:y val="0.16148428638244586"/>
          <c:w val="0.44862282251124636"/>
          <c:h val="0.7230012745715390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8.41178526460023E-2"/>
                  <c:y val="-3.666961302224058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endParaRPr lang="ru-RU" dirty="0" smtClean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54</a:t>
                    </a:r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</c:dLbl>
            <c:dLbl>
              <c:idx val="1"/>
              <c:layout>
                <c:manualLayout>
                  <c:x val="2.5680711402436766E-2"/>
                  <c:y val="-4.0828796800355519E-2"/>
                </c:manualLayout>
              </c:layout>
              <c:tx>
                <c:rich>
                  <a:bodyPr/>
                  <a:lstStyle/>
                  <a:p>
                    <a:endParaRPr lang="ru-RU" dirty="0" smtClean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35</a:t>
                    </a:r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</c:dLbl>
            <c:dLbl>
              <c:idx val="2"/>
              <c:layout>
                <c:manualLayout>
                  <c:x val="5.2482594526534088E-2"/>
                  <c:y val="7.2598465860325659E-2"/>
                </c:manualLayout>
              </c:layout>
              <c:tx>
                <c:rich>
                  <a:bodyPr/>
                  <a:lstStyle/>
                  <a:p>
                    <a:endParaRPr lang="ru-RU" dirty="0" smtClean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11</a:t>
                    </a:r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 </c:separator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eparator> </c:separator>
            <c:showLeaderLines val="1"/>
          </c:dLbls>
          <c:cat>
            <c:strRef>
              <c:f>Лист1!$A$2:$A$4</c:f>
              <c:strCache>
                <c:ptCount val="3"/>
                <c:pt idx="0">
                  <c:v>Доходы от использования имущества - 308</c:v>
                </c:pt>
                <c:pt idx="1">
                  <c:v>Доходы от продажи материальных и нематериальных активов - 200</c:v>
                </c:pt>
                <c:pt idx="2">
                  <c:v>Прочие неналоговые доходы - 63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308</c:v>
                </c:pt>
                <c:pt idx="1">
                  <c:v>200</c:v>
                </c:pt>
                <c:pt idx="2">
                  <c:v>63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5737568510906196"/>
          <c:y val="1.1628744547309151E-2"/>
          <c:w val="0.53515107117727656"/>
          <c:h val="0.988371255452691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564057697292891E-2"/>
          <c:y val="1.7335030567372237E-2"/>
          <c:w val="0.47003388512387512"/>
          <c:h val="0.7919796331915331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42%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7016859237862464E-2"/>
                  <c:y val="-0.10789857310664028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4%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8%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6%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mtClean="0"/>
                      <a:t>6%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5%</a:t>
                    </a:r>
                  </a:p>
                  <a:p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elete val="1"/>
            </c:dLbl>
            <c:dLbl>
              <c:idx val="8"/>
              <c:layout>
                <c:manualLayout>
                  <c:x val="2.3086555197570371E-3"/>
                  <c:y val="1.467549758752533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1%</a:t>
                    </a:r>
                  </a:p>
                  <a:p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Образование - 3 825</c:v>
                </c:pt>
                <c:pt idx="1">
                  <c:v>Национальная экономика - 2 171</c:v>
                </c:pt>
                <c:pt idx="2">
                  <c:v>Физическая культура и спорт - 789</c:v>
                </c:pt>
                <c:pt idx="3">
                  <c:v>Жилищно-коммунальное хозяйство -742</c:v>
                </c:pt>
                <c:pt idx="4">
                  <c:v>Культура - 516</c:v>
                </c:pt>
                <c:pt idx="5">
                  <c:v>Общегосударственные расходы - 499</c:v>
                </c:pt>
                <c:pt idx="6">
                  <c:v>Социальная политика - 421</c:v>
                </c:pt>
                <c:pt idx="7">
                  <c:v>Прочие расходы - 59</c:v>
                </c:pt>
                <c:pt idx="8">
                  <c:v>Обслуживание муниципального долга - 20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3825</c:v>
                </c:pt>
                <c:pt idx="1">
                  <c:v>2171</c:v>
                </c:pt>
                <c:pt idx="2">
                  <c:v>789</c:v>
                </c:pt>
                <c:pt idx="3">
                  <c:v>742</c:v>
                </c:pt>
                <c:pt idx="4">
                  <c:v>516</c:v>
                </c:pt>
                <c:pt idx="5">
                  <c:v>499</c:v>
                </c:pt>
                <c:pt idx="6">
                  <c:v>421</c:v>
                </c:pt>
                <c:pt idx="7">
                  <c:v>59</c:v>
                </c:pt>
                <c:pt idx="8">
                  <c:v>20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2475187942080515"/>
          <c:y val="1.7053653187071693E-2"/>
          <c:w val="0.46588342036070074"/>
          <c:h val="0.90150543723275978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116470718939729E-3"/>
          <c:y val="5.0604994983541318E-2"/>
          <c:w val="0.51200006721942193"/>
          <c:h val="0.9200973763417769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69%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14%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9%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8%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Образование - 3 825</c:v>
                </c:pt>
                <c:pt idx="1">
                  <c:v>Физическая культура испорт - 789 </c:v>
                </c:pt>
                <c:pt idx="2">
                  <c:v>Культура - 516</c:v>
                </c:pt>
                <c:pt idx="3">
                  <c:v>Социальная политика - 421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3825</c:v>
                </c:pt>
                <c:pt idx="1">
                  <c:v>789</c:v>
                </c:pt>
                <c:pt idx="2">
                  <c:v>516</c:v>
                </c:pt>
                <c:pt idx="3">
                  <c:v>421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4957280656957819"/>
          <c:y val="0.10978117167026262"/>
          <c:w val="0.43264205471100781"/>
          <c:h val="0.74048634483036313"/>
        </c:manualLayout>
      </c:layout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712368117290173E-2"/>
          <c:y val="1.4512483402061306E-2"/>
          <c:w val="0.51780404813777758"/>
          <c:h val="0.8379439353436487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  <a:r>
                      <a:rPr lang="ru-RU" smtClean="0">
                        <a:latin typeface="Times New Roman" pitchFamily="18" charset="0"/>
                        <a:cs typeface="Times New Roman" pitchFamily="18" charset="0"/>
                      </a:rPr>
                      <a:t>6%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>
                        <a:latin typeface="Times New Roman" pitchFamily="18" charset="0"/>
                        <a:cs typeface="Times New Roman" pitchFamily="18" charset="0"/>
                      </a:rPr>
                      <a:t>35%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>
                        <a:latin typeface="Times New Roman" pitchFamily="18" charset="0"/>
                        <a:cs typeface="Times New Roman" pitchFamily="18" charset="0"/>
                      </a:rPr>
                      <a:t>5%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>
                        <a:latin typeface="Times New Roman" pitchFamily="18" charset="0"/>
                        <a:cs typeface="Times New Roman" pitchFamily="18" charset="0"/>
                      </a:rPr>
                      <a:t>3%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600744710645442E-2"/>
                  <c:y val="1.801471512490258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Общее образование - 2 157</c:v>
                </c:pt>
                <c:pt idx="1">
                  <c:v>Дошкольное образование - 1 348</c:v>
                </c:pt>
                <c:pt idx="2">
                  <c:v>Дополнительное образование детей - 189</c:v>
                </c:pt>
                <c:pt idx="3">
                  <c:v>Другие вопросы в области образования - 107</c:v>
                </c:pt>
                <c:pt idx="4">
                  <c:v>Молодежная политика - 24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#,##0">
                  <c:v>2157</c:v>
                </c:pt>
                <c:pt idx="1">
                  <c:v>1348</c:v>
                </c:pt>
                <c:pt idx="2">
                  <c:v>189</c:v>
                </c:pt>
                <c:pt idx="3">
                  <c:v>107</c:v>
                </c:pt>
                <c:pt idx="4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5775850177260089"/>
          <c:y val="0"/>
          <c:w val="0.42391436617153982"/>
          <c:h val="0.68536631260270153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176018724343427E-3"/>
          <c:y val="3.6131827113474797E-2"/>
          <c:w val="0.50116513664681517"/>
          <c:h val="0.8145232874841626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45%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52%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88635156317832E-2"/>
                  <c:y val="9.7008360582357789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2%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28471626401919E-2"/>
                  <c:y val="3.214423901251052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Физическая культура - 359</c:v>
                </c:pt>
                <c:pt idx="1">
                  <c:v>Массовый спорт - 410</c:v>
                </c:pt>
                <c:pt idx="2">
                  <c:v>Спорт высших достижений - 12</c:v>
                </c:pt>
                <c:pt idx="3">
                  <c:v>Другие вопросы в области физической культуры и спорта - 8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359</c:v>
                </c:pt>
                <c:pt idx="1">
                  <c:v>410</c:v>
                </c:pt>
                <c:pt idx="2">
                  <c:v>12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4217073453089715"/>
          <c:y val="5.7498160216677162E-2"/>
          <c:w val="0.4207768931369904"/>
          <c:h val="0.58774324970222058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909328570490929E-3"/>
          <c:y val="0.10562627309351075"/>
          <c:w val="0.47468023714947499"/>
          <c:h val="0.7782135018265365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>
                        <a:latin typeface="Times New Roman" pitchFamily="18" charset="0"/>
                        <a:cs typeface="Times New Roman" pitchFamily="18" charset="0"/>
                      </a:rPr>
                      <a:t>35%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>
                        <a:latin typeface="Times New Roman" pitchFamily="18" charset="0"/>
                        <a:cs typeface="Times New Roman" pitchFamily="18" charset="0"/>
                      </a:rPr>
                      <a:t>20%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>
                        <a:latin typeface="Times New Roman" pitchFamily="18" charset="0"/>
                        <a:cs typeface="Times New Roman" pitchFamily="18" charset="0"/>
                      </a:rPr>
                      <a:t>13%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>
                        <a:latin typeface="Times New Roman" pitchFamily="18" charset="0"/>
                        <a:cs typeface="Times New Roman" pitchFamily="18" charset="0"/>
                      </a:rPr>
                      <a:t>10%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>
                        <a:latin typeface="Times New Roman" pitchFamily="18" charset="0"/>
                        <a:cs typeface="Times New Roman" pitchFamily="18" charset="0"/>
                      </a:rPr>
                      <a:t>10%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mtClean="0">
                        <a:latin typeface="Times New Roman" pitchFamily="18" charset="0"/>
                        <a:cs typeface="Times New Roman" pitchFamily="18" charset="0"/>
                      </a:rPr>
                      <a:t>12%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Адресно-инвестиционная программа - 179</c:v>
                </c:pt>
                <c:pt idx="1">
                  <c:v>Учреждения исполнительного искусства (театры, духовой оркестр) - 104</c:v>
                </c:pt>
                <c:pt idx="2">
                  <c:v>Культурно-досуговые учреждения (ДК, ОКЦ) - 69</c:v>
                </c:pt>
                <c:pt idx="3">
                  <c:v>Мероприятия по подпрограмме "Сохранение и развитие культуры" - 62</c:v>
                </c:pt>
                <c:pt idx="4">
                  <c:v>Прочие (АУП, ЦОУК) - 51</c:v>
                </c:pt>
                <c:pt idx="5">
                  <c:v>Центральная библиотечная система - 51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179</c:v>
                </c:pt>
                <c:pt idx="1">
                  <c:v>104</c:v>
                </c:pt>
                <c:pt idx="2">
                  <c:v>69</c:v>
                </c:pt>
                <c:pt idx="3">
                  <c:v>62</c:v>
                </c:pt>
                <c:pt idx="4">
                  <c:v>51</c:v>
                </c:pt>
                <c:pt idx="5">
                  <c:v>51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8993868095519388"/>
          <c:y val="8.5476415641816073E-2"/>
          <c:w val="0.51006131904480612"/>
          <c:h val="0.51788242597038758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304065339015432E-4"/>
          <c:y val="2.890546169077984E-2"/>
          <c:w val="0.51444691392236308"/>
          <c:h val="0.8337935952780158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35%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33%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24%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4%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4%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Социальное обслуживание населения - 149</c:v>
                </c:pt>
                <c:pt idx="1">
                  <c:v>Охрана семьи и детства - 137</c:v>
                </c:pt>
                <c:pt idx="2">
                  <c:v>Социальное обеспечение населения - 103</c:v>
                </c:pt>
                <c:pt idx="3">
                  <c:v>Другие вопросы в области социальной политики - 16</c:v>
                </c:pt>
                <c:pt idx="4">
                  <c:v>Пенсионное обеспечение - 16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149</c:v>
                </c:pt>
                <c:pt idx="1">
                  <c:v>137</c:v>
                </c:pt>
                <c:pt idx="2">
                  <c:v>103</c:v>
                </c:pt>
                <c:pt idx="3">
                  <c:v>16</c:v>
                </c:pt>
                <c:pt idx="4">
                  <c:v>16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4331113455762836"/>
          <c:y val="2.8093301671357797E-2"/>
          <c:w val="0.41210251443614765"/>
          <c:h val="0.80410347548346472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098E1B-DBDD-43AB-8F92-E6D686E2356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29EC5C9-F638-4ABF-B74F-E550087DF522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altLang="ru-RU" sz="12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1200" b="1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3C07C813-24A4-400A-AE8A-83090CC3A2DB}" type="parTrans" cxnId="{393670C6-3FD4-46AC-A8C9-B96EF806E43C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3D4DC16-FFFD-4374-8D72-8D9CA9BC8684}" type="sibTrans" cxnId="{393670C6-3FD4-46AC-A8C9-B96EF806E43C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70B5821D-D5B1-4602-9FA7-6174D7940FAE}">
      <dgm:prSet phldrT="[Текст]" custT="1"/>
      <dgm:spPr/>
      <dgm:t>
        <a:bodyPr/>
        <a:lstStyle/>
        <a:p>
          <a:r>
            <a:rPr lang="ru-RU" alt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Поступления от уплаты налогов, предусмотренных налоговым кодексом РФ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528AC9-68B9-4247-B2FD-D28C3F0341AB}" type="parTrans" cxnId="{87107ACD-862A-460A-B009-F54957C47997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6E090440-36BF-4A5B-8562-31C43855AB03}" type="sibTrans" cxnId="{87107ACD-862A-460A-B009-F54957C47997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A836E9CB-7483-4FE0-982F-B0B3642EADCF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altLang="ru-RU" sz="12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1200" b="1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EAB2FD2-81DE-4707-B614-84C613254B6C}" type="parTrans" cxnId="{ADDD04C4-9621-4601-80D2-855DE9600933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89B0C32B-73C1-490B-A20A-58810C703893}" type="sibTrans" cxnId="{ADDD04C4-9621-4601-80D2-855DE9600933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4D7E3D54-9AE0-467F-BCA2-C441534D7CB5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Платежи в виде штрафов, санкций за нарушение законодательства, платежи за пользование имуществом, средства самообложения граждан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7375CA-7E0E-4601-BF7D-B55BAEAB50AF}" type="parTrans" cxnId="{2DBEE7A2-C200-4386-BEF9-C72EB9C4416C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CDA02BA-40EA-4359-8DD6-089251BC5EA0}" type="sibTrans" cxnId="{2DBEE7A2-C200-4386-BEF9-C72EB9C4416C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F6A8DBCC-2AFF-4ADF-81C4-C5FAB9C18172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altLang="ru-RU" sz="12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  <a:endParaRPr lang="ru-RU" sz="1200" b="1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931B6B3C-3D95-43A6-ACC2-F494B0F553FD}" type="parTrans" cxnId="{FCD92B52-2C56-45A0-9743-72E98068EC98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20C16D7-A00F-4C3B-A3CE-869FBF302A30}" type="sibTrans" cxnId="{FCD92B52-2C56-45A0-9743-72E98068EC98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A860CF8E-0754-4AEE-8AD8-FBDAEE6261B2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Средства, которые поступают в бюджет из других бюджетов бюджетной системы РФ, а также безвозмездные перечисления от физических и юридических лиц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DA98A5-949C-4754-927E-E3D29EA5D725}" type="parTrans" cxnId="{29B8C33A-4417-4C46-ADBC-4771CEA0CBDA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6BE8B28-9283-4D8A-B726-EFDFCFA27A44}" type="sibTrans" cxnId="{29B8C33A-4417-4C46-ADBC-4771CEA0CBDA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FDC4CA4F-CDC5-44F2-9773-A2B938303B0F}" type="pres">
      <dgm:prSet presAssocID="{D3098E1B-DBDD-43AB-8F92-E6D686E235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1B49D5-C6C4-4036-B572-401A3D29BF62}" type="pres">
      <dgm:prSet presAssocID="{329EC5C9-F638-4ABF-B74F-E550087DF522}" presName="parentText" presStyleLbl="node1" presStyleIdx="0" presStyleCnt="3" custScaleX="96358" custLinFactNeighborX="-3873" custLinFactNeighborY="-80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A7F4A-2F59-4BFC-937C-FD248216A3A3}" type="pres">
      <dgm:prSet presAssocID="{329EC5C9-F638-4ABF-B74F-E550087DF522}" presName="childText" presStyleLbl="revTx" presStyleIdx="0" presStyleCnt="3" custScaleY="110982" custLinFactNeighborX="698" custLinFactNeighborY="-6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B6A47B-858C-4502-A84B-3CD5EE2822B5}" type="pres">
      <dgm:prSet presAssocID="{A836E9CB-7483-4FE0-982F-B0B3642EADCF}" presName="parentText" presStyleLbl="node1" presStyleIdx="1" presStyleCnt="3" custScaleX="95841" custLinFactNeighborX="-8860" custLinFactNeighborY="-81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56E5DA-B981-4AC9-BAD1-AF609A98162F}" type="pres">
      <dgm:prSet presAssocID="{A836E9CB-7483-4FE0-982F-B0B3642EADCF}" presName="childText" presStyleLbl="revTx" presStyleIdx="1" presStyleCnt="3" custLinFactNeighborY="-15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1823D8-B81C-4E64-9419-21720722CD31}" type="pres">
      <dgm:prSet presAssocID="{F6A8DBCC-2AFF-4ADF-81C4-C5FAB9C18172}" presName="parentText" presStyleLbl="node1" presStyleIdx="2" presStyleCnt="3" custScaleX="96441" custLinFactNeighborX="-3787" custLinFactNeighborY="41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A15107-A1B9-4A62-B62B-15DFA70186A4}" type="pres">
      <dgm:prSet presAssocID="{F6A8DBCC-2AFF-4ADF-81C4-C5FAB9C18172}" presName="childText" presStyleLbl="revTx" presStyleIdx="2" presStyleCnt="3" custScaleY="122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DCD558-C3C3-4DD4-B62A-BFFCF6539794}" type="presOf" srcId="{A860CF8E-0754-4AEE-8AD8-FBDAEE6261B2}" destId="{38A15107-A1B9-4A62-B62B-15DFA70186A4}" srcOrd="0" destOrd="0" presId="urn:microsoft.com/office/officeart/2005/8/layout/vList2"/>
    <dgm:cxn modelId="{9C613ACB-B472-416A-B5E5-AAE573463971}" type="presOf" srcId="{4D7E3D54-9AE0-467F-BCA2-C441534D7CB5}" destId="{8356E5DA-B981-4AC9-BAD1-AF609A98162F}" srcOrd="0" destOrd="0" presId="urn:microsoft.com/office/officeart/2005/8/layout/vList2"/>
    <dgm:cxn modelId="{29B8C33A-4417-4C46-ADBC-4771CEA0CBDA}" srcId="{F6A8DBCC-2AFF-4ADF-81C4-C5FAB9C18172}" destId="{A860CF8E-0754-4AEE-8AD8-FBDAEE6261B2}" srcOrd="0" destOrd="0" parTransId="{B2DA98A5-949C-4754-927E-E3D29EA5D725}" sibTransId="{36BE8B28-9283-4D8A-B726-EFDFCFA27A44}"/>
    <dgm:cxn modelId="{FCD92B52-2C56-45A0-9743-72E98068EC98}" srcId="{D3098E1B-DBDD-43AB-8F92-E6D686E2356E}" destId="{F6A8DBCC-2AFF-4ADF-81C4-C5FAB9C18172}" srcOrd="2" destOrd="0" parTransId="{931B6B3C-3D95-43A6-ACC2-F494B0F553FD}" sibTransId="{320C16D7-A00F-4C3B-A3CE-869FBF302A30}"/>
    <dgm:cxn modelId="{AB9604C4-FE30-4B3D-B6D3-F86659AF3EDA}" type="presOf" srcId="{A836E9CB-7483-4FE0-982F-B0B3642EADCF}" destId="{D8B6A47B-858C-4502-A84B-3CD5EE2822B5}" srcOrd="0" destOrd="0" presId="urn:microsoft.com/office/officeart/2005/8/layout/vList2"/>
    <dgm:cxn modelId="{E762E9FD-3A70-4A2D-825D-F2BA10C22594}" type="presOf" srcId="{70B5821D-D5B1-4602-9FA7-6174D7940FAE}" destId="{BD8A7F4A-2F59-4BFC-937C-FD248216A3A3}" srcOrd="0" destOrd="0" presId="urn:microsoft.com/office/officeart/2005/8/layout/vList2"/>
    <dgm:cxn modelId="{393670C6-3FD4-46AC-A8C9-B96EF806E43C}" srcId="{D3098E1B-DBDD-43AB-8F92-E6D686E2356E}" destId="{329EC5C9-F638-4ABF-B74F-E550087DF522}" srcOrd="0" destOrd="0" parTransId="{3C07C813-24A4-400A-AE8A-83090CC3A2DB}" sibTransId="{33D4DC16-FFFD-4374-8D72-8D9CA9BC8684}"/>
    <dgm:cxn modelId="{2DBEE7A2-C200-4386-BEF9-C72EB9C4416C}" srcId="{A836E9CB-7483-4FE0-982F-B0B3642EADCF}" destId="{4D7E3D54-9AE0-467F-BCA2-C441534D7CB5}" srcOrd="0" destOrd="0" parTransId="{8E7375CA-7E0E-4601-BF7D-B55BAEAB50AF}" sibTransId="{3CDA02BA-40EA-4359-8DD6-089251BC5EA0}"/>
    <dgm:cxn modelId="{538CBEBC-0193-4817-AECB-2E3D7C50D1AB}" type="presOf" srcId="{329EC5C9-F638-4ABF-B74F-E550087DF522}" destId="{051B49D5-C6C4-4036-B572-401A3D29BF62}" srcOrd="0" destOrd="0" presId="urn:microsoft.com/office/officeart/2005/8/layout/vList2"/>
    <dgm:cxn modelId="{E5372A12-08A8-47DE-8189-D4DD39C7B609}" type="presOf" srcId="{D3098E1B-DBDD-43AB-8F92-E6D686E2356E}" destId="{FDC4CA4F-CDC5-44F2-9773-A2B938303B0F}" srcOrd="0" destOrd="0" presId="urn:microsoft.com/office/officeart/2005/8/layout/vList2"/>
    <dgm:cxn modelId="{ADDD04C4-9621-4601-80D2-855DE9600933}" srcId="{D3098E1B-DBDD-43AB-8F92-E6D686E2356E}" destId="{A836E9CB-7483-4FE0-982F-B0B3642EADCF}" srcOrd="1" destOrd="0" parTransId="{EEAB2FD2-81DE-4707-B614-84C613254B6C}" sibTransId="{89B0C32B-73C1-490B-A20A-58810C703893}"/>
    <dgm:cxn modelId="{87107ACD-862A-460A-B009-F54957C47997}" srcId="{329EC5C9-F638-4ABF-B74F-E550087DF522}" destId="{70B5821D-D5B1-4602-9FA7-6174D7940FAE}" srcOrd="0" destOrd="0" parTransId="{EF528AC9-68B9-4247-B2FD-D28C3F0341AB}" sibTransId="{6E090440-36BF-4A5B-8562-31C43855AB03}"/>
    <dgm:cxn modelId="{B2827CBD-6AB4-457C-89FE-2BF232FE0DEB}" type="presOf" srcId="{F6A8DBCC-2AFF-4ADF-81C4-C5FAB9C18172}" destId="{F01823D8-B81C-4E64-9419-21720722CD31}" srcOrd="0" destOrd="0" presId="urn:microsoft.com/office/officeart/2005/8/layout/vList2"/>
    <dgm:cxn modelId="{F3C802F4-6E72-4DC5-9BDC-76D6A7BEFAA8}" type="presParOf" srcId="{FDC4CA4F-CDC5-44F2-9773-A2B938303B0F}" destId="{051B49D5-C6C4-4036-B572-401A3D29BF62}" srcOrd="0" destOrd="0" presId="urn:microsoft.com/office/officeart/2005/8/layout/vList2"/>
    <dgm:cxn modelId="{14412B2F-FDCC-41FC-8337-3B1B7FDFE4C5}" type="presParOf" srcId="{FDC4CA4F-CDC5-44F2-9773-A2B938303B0F}" destId="{BD8A7F4A-2F59-4BFC-937C-FD248216A3A3}" srcOrd="1" destOrd="0" presId="urn:microsoft.com/office/officeart/2005/8/layout/vList2"/>
    <dgm:cxn modelId="{4786BE14-B005-4C9F-9CB9-4842B6504541}" type="presParOf" srcId="{FDC4CA4F-CDC5-44F2-9773-A2B938303B0F}" destId="{D8B6A47B-858C-4502-A84B-3CD5EE2822B5}" srcOrd="2" destOrd="0" presId="urn:microsoft.com/office/officeart/2005/8/layout/vList2"/>
    <dgm:cxn modelId="{865C32DF-8C8F-47E1-8A50-C8DD139725D2}" type="presParOf" srcId="{FDC4CA4F-CDC5-44F2-9773-A2B938303B0F}" destId="{8356E5DA-B981-4AC9-BAD1-AF609A98162F}" srcOrd="3" destOrd="0" presId="urn:microsoft.com/office/officeart/2005/8/layout/vList2"/>
    <dgm:cxn modelId="{2148C8B2-5DDB-4CF3-B09E-4A82F0D00B55}" type="presParOf" srcId="{FDC4CA4F-CDC5-44F2-9773-A2B938303B0F}" destId="{F01823D8-B81C-4E64-9419-21720722CD31}" srcOrd="4" destOrd="0" presId="urn:microsoft.com/office/officeart/2005/8/layout/vList2"/>
    <dgm:cxn modelId="{121B8BC6-57AA-4572-83B1-D982E0B46A39}" type="presParOf" srcId="{FDC4CA4F-CDC5-44F2-9773-A2B938303B0F}" destId="{38A15107-A1B9-4A62-B62B-15DFA70186A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6A9A0D-AC7E-499C-82A5-2FF6E47BFCAC}" type="doc">
      <dgm:prSet loTypeId="urn:microsoft.com/office/officeart/2005/8/layout/hProcess4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071F1DEC-A1A7-451E-B875-8456B51CF3F2}">
      <dgm:prSet phldrT="[Текст]" custT="1"/>
      <dgm:spPr>
        <a:solidFill>
          <a:schemeClr val="bg1">
            <a:lumMod val="95000"/>
          </a:schemeClr>
        </a:solidFill>
        <a:ln w="19050"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июнь-октябрь</a:t>
          </a:r>
          <a:endParaRPr lang="ru-RU" sz="1200" b="1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7EBFBA7-09F8-4306-81C0-6961D5B9F292}" type="parTrans" cxnId="{1B7F7AEE-73D5-4DC2-BE9B-78B1605EB99E}">
      <dgm:prSet/>
      <dgm:spPr/>
      <dgm:t>
        <a:bodyPr/>
        <a:lstStyle/>
        <a:p>
          <a:pPr algn="ctr"/>
          <a:endParaRPr lang="ru-RU" sz="100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AA064341-1B9A-4E30-BB8B-CB5EA5015944}" type="sibTrans" cxnId="{1B7F7AEE-73D5-4DC2-BE9B-78B1605EB99E}">
      <dgm:prSet/>
      <dgm:spPr>
        <a:solidFill>
          <a:schemeClr val="accent3">
            <a:lumMod val="50000"/>
          </a:schemeClr>
        </a:solidFill>
        <a:ln w="6350">
          <a:solidFill>
            <a:schemeClr val="accent3">
              <a:lumMod val="50000"/>
            </a:schemeClr>
          </a:solidFill>
        </a:ln>
      </dgm:spPr>
      <dgm:t>
        <a:bodyPr/>
        <a:lstStyle/>
        <a:p>
          <a:pPr algn="ctr"/>
          <a:endParaRPr lang="ru-RU" sz="100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38492E08-948D-4798-B725-FD3F0777FC2F}">
      <dgm:prSet phldrT="[Текст]" custT="1"/>
      <dgm:spPr>
        <a:solidFill>
          <a:schemeClr val="bg1">
            <a:alpha val="90000"/>
          </a:schemeClr>
        </a:solidFill>
        <a:ln w="19050">
          <a:solidFill>
            <a:schemeClr val="accent3">
              <a:lumMod val="50000"/>
            </a:schemeClr>
          </a:solidFill>
        </a:ln>
      </dgm:spPr>
      <dgm:t>
        <a:bodyPr/>
        <a:lstStyle/>
        <a:p>
          <a:pPr algn="ctr"/>
          <a:endParaRPr lang="ru-RU" sz="1000" dirty="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76E42C18-8BA4-4834-B010-202D35EFC63E}" type="parTrans" cxnId="{23D1746B-A01A-41BB-B4D2-E546AFB86B68}">
      <dgm:prSet/>
      <dgm:spPr/>
      <dgm:t>
        <a:bodyPr/>
        <a:lstStyle/>
        <a:p>
          <a:pPr algn="ctr"/>
          <a:endParaRPr lang="ru-RU" sz="100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4E3420A0-AB06-4669-85CA-D528D75B29C5}" type="sibTrans" cxnId="{23D1746B-A01A-41BB-B4D2-E546AFB86B68}">
      <dgm:prSet/>
      <dgm:spPr/>
      <dgm:t>
        <a:bodyPr/>
        <a:lstStyle/>
        <a:p>
          <a:pPr algn="ctr"/>
          <a:endParaRPr lang="ru-RU" sz="100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64E98F0E-1275-4391-B4EC-2F335F08799F}">
      <dgm:prSet phldrT="[Текст]" custT="1"/>
      <dgm:spPr>
        <a:solidFill>
          <a:schemeClr val="bg1">
            <a:lumMod val="95000"/>
          </a:schemeClr>
        </a:solidFill>
        <a:ln w="19050"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ноябрь-декабрь</a:t>
          </a:r>
          <a:endParaRPr lang="ru-RU" sz="1200" b="1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1B1BF48-F3B7-405F-9425-9D7EE3AA7FE2}" type="parTrans" cxnId="{4F475227-F1C8-4512-9DB2-D5497EDD5669}">
      <dgm:prSet/>
      <dgm:spPr/>
      <dgm:t>
        <a:bodyPr/>
        <a:lstStyle/>
        <a:p>
          <a:pPr algn="ctr"/>
          <a:endParaRPr lang="ru-RU" sz="100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26D8A527-3897-4EAB-BBA1-8403B192DA19}" type="sibTrans" cxnId="{4F475227-F1C8-4512-9DB2-D5497EDD5669}">
      <dgm:prSet/>
      <dgm:spPr>
        <a:solidFill>
          <a:schemeClr val="accent3">
            <a:lumMod val="50000"/>
          </a:schemeClr>
        </a:solidFill>
        <a:ln w="19050"/>
      </dgm:spPr>
      <dgm:t>
        <a:bodyPr/>
        <a:lstStyle/>
        <a:p>
          <a:pPr algn="ctr"/>
          <a:endParaRPr lang="ru-RU" sz="100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F92FDD1B-2780-46F4-8DF4-59E6D226738A}">
      <dgm:prSet phldrT="[Текст]" custT="1"/>
      <dgm:spPr>
        <a:solidFill>
          <a:schemeClr val="bg1">
            <a:alpha val="90000"/>
          </a:schemeClr>
        </a:solidFill>
        <a:ln w="19050">
          <a:solidFill>
            <a:schemeClr val="accent3">
              <a:lumMod val="50000"/>
            </a:schemeClr>
          </a:solidFill>
        </a:ln>
      </dgm:spPr>
      <dgm:t>
        <a:bodyPr anchor="ctr"/>
        <a:lstStyle/>
        <a:p>
          <a:pPr algn="ctr"/>
          <a:endParaRPr lang="ru-RU" sz="1000" dirty="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9028EE18-D8C3-43E1-8C3E-377FED00D54C}" type="parTrans" cxnId="{59A3DEFB-44DB-4300-932E-FD2087FE4AA3}">
      <dgm:prSet/>
      <dgm:spPr/>
      <dgm:t>
        <a:bodyPr/>
        <a:lstStyle/>
        <a:p>
          <a:pPr algn="ctr"/>
          <a:endParaRPr lang="ru-RU" sz="100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E6B6BBB8-A3FF-483A-880B-77956DCC5836}" type="sibTrans" cxnId="{59A3DEFB-44DB-4300-932E-FD2087FE4AA3}">
      <dgm:prSet/>
      <dgm:spPr/>
      <dgm:t>
        <a:bodyPr/>
        <a:lstStyle/>
        <a:p>
          <a:pPr algn="ctr"/>
          <a:endParaRPr lang="ru-RU" sz="100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5226B69A-6238-45FF-B679-83AC673A951A}">
      <dgm:prSet phldrT="[Текст]" custT="1"/>
      <dgm:spPr>
        <a:solidFill>
          <a:schemeClr val="bg1">
            <a:lumMod val="95000"/>
          </a:schemeClr>
        </a:solidFill>
        <a:ln w="19050"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январь - декабрь</a:t>
          </a:r>
          <a:endParaRPr lang="ru-RU" sz="1200" b="1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2C66A42-0D22-4F40-9872-40F923C01B3F}" type="parTrans" cxnId="{316EC519-2C5D-4A89-9BD6-2438CCC5AB72}">
      <dgm:prSet/>
      <dgm:spPr/>
      <dgm:t>
        <a:bodyPr/>
        <a:lstStyle/>
        <a:p>
          <a:pPr algn="ctr"/>
          <a:endParaRPr lang="ru-RU" sz="100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7E7C0F2E-8618-42A5-98CB-6393409679FC}" type="sibTrans" cxnId="{316EC519-2C5D-4A89-9BD6-2438CCC5AB72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pPr algn="ctr"/>
          <a:endParaRPr lang="ru-RU" sz="100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0B9B38B0-2A08-4FFA-AAF6-02C7E5B54D48}">
      <dgm:prSet phldrT="[Текст]" custT="1"/>
      <dgm:spPr>
        <a:solidFill>
          <a:schemeClr val="bg1">
            <a:alpha val="90000"/>
          </a:schemeClr>
        </a:solidFill>
        <a:ln w="19050">
          <a:solidFill>
            <a:schemeClr val="accent3">
              <a:lumMod val="50000"/>
            </a:schemeClr>
          </a:solidFill>
        </a:ln>
      </dgm:spPr>
      <dgm:t>
        <a:bodyPr anchor="ctr"/>
        <a:lstStyle/>
        <a:p>
          <a:pPr algn="ctr"/>
          <a:endParaRPr lang="ru-RU" sz="1000" dirty="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E630C763-3F60-4FEE-B583-6F300B9F7037}" type="parTrans" cxnId="{95B60E5D-0BF8-4C13-A670-C1D110492858}">
      <dgm:prSet/>
      <dgm:spPr/>
      <dgm:t>
        <a:bodyPr/>
        <a:lstStyle/>
        <a:p>
          <a:pPr algn="ctr"/>
          <a:endParaRPr lang="ru-RU" sz="100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A4B938EA-4B62-4D1F-AFE2-3AA117175B07}" type="sibTrans" cxnId="{95B60E5D-0BF8-4C13-A670-C1D110492858}">
      <dgm:prSet/>
      <dgm:spPr/>
      <dgm:t>
        <a:bodyPr/>
        <a:lstStyle/>
        <a:p>
          <a:pPr algn="ctr"/>
          <a:endParaRPr lang="ru-RU" sz="100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D3C64455-96C3-4726-9628-E63FA90890AE}">
      <dgm:prSet phldrT="[Текст]" custT="1"/>
      <dgm:spPr>
        <a:solidFill>
          <a:schemeClr val="bg1">
            <a:lumMod val="95000"/>
          </a:schemeClr>
        </a:solidFill>
        <a:ln w="19050"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март -май</a:t>
          </a:r>
          <a:endParaRPr lang="ru-RU" sz="1200" b="1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9295770-A70B-4E68-AAC5-00A6AC5744DB}" type="parTrans" cxnId="{1F341E0D-B390-479E-B009-4050B6EF9108}">
      <dgm:prSet/>
      <dgm:spPr/>
      <dgm:t>
        <a:bodyPr/>
        <a:lstStyle/>
        <a:p>
          <a:pPr algn="ctr"/>
          <a:endParaRPr lang="ru-RU">
            <a:solidFill>
              <a:schemeClr val="accent3">
                <a:lumMod val="50000"/>
              </a:schemeClr>
            </a:solidFill>
          </a:endParaRPr>
        </a:p>
      </dgm:t>
    </dgm:pt>
    <dgm:pt modelId="{D346F413-CE51-40FA-A61D-4D15DDF275A0}" type="sibTrans" cxnId="{1F341E0D-B390-479E-B009-4050B6EF9108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pPr algn="ctr"/>
          <a:endParaRPr lang="ru-RU">
            <a:solidFill>
              <a:schemeClr val="accent3">
                <a:lumMod val="50000"/>
              </a:schemeClr>
            </a:solidFill>
          </a:endParaRPr>
        </a:p>
      </dgm:t>
    </dgm:pt>
    <dgm:pt modelId="{4F96D8A4-3ED7-4903-8258-AF7A83B906AE}">
      <dgm:prSet custT="1"/>
      <dgm:spPr>
        <a:solidFill>
          <a:schemeClr val="bg1">
            <a:alpha val="90000"/>
          </a:schemeClr>
        </a:solidFill>
        <a:ln w="19050">
          <a:solidFill>
            <a:schemeClr val="accent3">
              <a:lumMod val="50000"/>
            </a:schemeClr>
          </a:solidFill>
        </a:ln>
      </dgm:spPr>
      <dgm:t>
        <a:bodyPr anchor="ctr"/>
        <a:lstStyle/>
        <a:p>
          <a:pPr algn="ctr"/>
          <a:endParaRPr lang="ru-RU" sz="1000" dirty="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5428C11B-EE2E-4516-B2FC-3C1518F44169}" type="parTrans" cxnId="{5C402463-5DFD-40B1-8055-8B17913CB67C}">
      <dgm:prSet/>
      <dgm:spPr/>
      <dgm:t>
        <a:bodyPr/>
        <a:lstStyle/>
        <a:p>
          <a:pPr algn="ctr"/>
          <a:endParaRPr lang="ru-RU">
            <a:solidFill>
              <a:schemeClr val="accent3">
                <a:lumMod val="50000"/>
              </a:schemeClr>
            </a:solidFill>
          </a:endParaRPr>
        </a:p>
      </dgm:t>
    </dgm:pt>
    <dgm:pt modelId="{2BC01B6B-0E8D-4513-B0B4-3A18E83B5059}" type="sibTrans" cxnId="{5C402463-5DFD-40B1-8055-8B17913CB67C}">
      <dgm:prSet/>
      <dgm:spPr/>
      <dgm:t>
        <a:bodyPr/>
        <a:lstStyle/>
        <a:p>
          <a:pPr algn="ctr"/>
          <a:endParaRPr lang="ru-RU">
            <a:solidFill>
              <a:schemeClr val="accent3">
                <a:lumMod val="50000"/>
              </a:schemeClr>
            </a:solidFill>
          </a:endParaRPr>
        </a:p>
      </dgm:t>
    </dgm:pt>
    <dgm:pt modelId="{E98ADD95-1020-4A9A-B4BC-2339D7AEFD24}">
      <dgm:prSet custT="1"/>
      <dgm:spPr>
        <a:solidFill>
          <a:schemeClr val="bg1">
            <a:lumMod val="95000"/>
          </a:schemeClr>
        </a:solidFill>
        <a:ln w="19050"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май</a:t>
          </a:r>
          <a:endParaRPr lang="ru-RU" sz="1200" b="1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C569C5F-470E-48BE-87DE-3F74479B789B}" type="parTrans" cxnId="{30F9BC6A-900A-40CA-80BF-C083B9C9E521}">
      <dgm:prSet/>
      <dgm:spPr/>
      <dgm:t>
        <a:bodyPr/>
        <a:lstStyle/>
        <a:p>
          <a:pPr algn="ctr"/>
          <a:endParaRPr lang="ru-RU">
            <a:solidFill>
              <a:schemeClr val="accent3">
                <a:lumMod val="50000"/>
              </a:schemeClr>
            </a:solidFill>
          </a:endParaRPr>
        </a:p>
      </dgm:t>
    </dgm:pt>
    <dgm:pt modelId="{366AB8F5-E61A-4BC4-A28F-B9B074EAAEF7}" type="sibTrans" cxnId="{30F9BC6A-900A-40CA-80BF-C083B9C9E521}">
      <dgm:prSet/>
      <dgm:spPr/>
      <dgm:t>
        <a:bodyPr/>
        <a:lstStyle/>
        <a:p>
          <a:pPr algn="ctr"/>
          <a:endParaRPr lang="ru-RU">
            <a:solidFill>
              <a:schemeClr val="accent3">
                <a:lumMod val="50000"/>
              </a:schemeClr>
            </a:solidFill>
          </a:endParaRPr>
        </a:p>
      </dgm:t>
    </dgm:pt>
    <dgm:pt modelId="{E38EF8A3-765C-4B6A-8B15-5E64CCE60048}">
      <dgm:prSet custT="1"/>
      <dgm:spPr>
        <a:solidFill>
          <a:schemeClr val="bg1">
            <a:alpha val="90000"/>
          </a:schemeClr>
        </a:solidFill>
        <a:ln w="19050">
          <a:solidFill>
            <a:schemeClr val="accent3">
              <a:lumMod val="50000"/>
            </a:schemeClr>
          </a:solidFill>
        </a:ln>
      </dgm:spPr>
      <dgm:t>
        <a:bodyPr anchor="ctr"/>
        <a:lstStyle/>
        <a:p>
          <a:pPr algn="ctr"/>
          <a:endParaRPr lang="ru-RU" sz="1000" dirty="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8078D3DB-4738-4952-9362-113EA47E3E83}" type="parTrans" cxnId="{84789B0D-CDD1-44F6-B7B1-5BBD2CB1DF20}">
      <dgm:prSet/>
      <dgm:spPr/>
      <dgm:t>
        <a:bodyPr/>
        <a:lstStyle/>
        <a:p>
          <a:pPr algn="ctr"/>
          <a:endParaRPr lang="ru-RU">
            <a:solidFill>
              <a:schemeClr val="accent3">
                <a:lumMod val="50000"/>
              </a:schemeClr>
            </a:solidFill>
          </a:endParaRPr>
        </a:p>
      </dgm:t>
    </dgm:pt>
    <dgm:pt modelId="{18076BC6-4C8D-4D71-9590-5464201B0F43}" type="sibTrans" cxnId="{84789B0D-CDD1-44F6-B7B1-5BBD2CB1DF20}">
      <dgm:prSet/>
      <dgm:spPr/>
      <dgm:t>
        <a:bodyPr/>
        <a:lstStyle/>
        <a:p>
          <a:pPr algn="ctr"/>
          <a:endParaRPr lang="ru-RU">
            <a:solidFill>
              <a:schemeClr val="accent3">
                <a:lumMod val="50000"/>
              </a:schemeClr>
            </a:solidFill>
          </a:endParaRPr>
        </a:p>
      </dgm:t>
    </dgm:pt>
    <dgm:pt modelId="{161A5A0D-CB50-4CF2-BF63-E865C6A9061C}" type="pres">
      <dgm:prSet presAssocID="{AA6A9A0D-AC7E-499C-82A5-2FF6E47BFC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B60619-E084-4B22-A284-8D60D2A988FA}" type="pres">
      <dgm:prSet presAssocID="{AA6A9A0D-AC7E-499C-82A5-2FF6E47BFCAC}" presName="tSp" presStyleCnt="0"/>
      <dgm:spPr/>
    </dgm:pt>
    <dgm:pt modelId="{2B999FC8-C55A-4FB4-9553-C11BA2F15C29}" type="pres">
      <dgm:prSet presAssocID="{AA6A9A0D-AC7E-499C-82A5-2FF6E47BFCAC}" presName="bSp" presStyleCnt="0"/>
      <dgm:spPr/>
    </dgm:pt>
    <dgm:pt modelId="{AB812C07-470E-43FC-B18A-DAF56F3D8CEA}" type="pres">
      <dgm:prSet presAssocID="{AA6A9A0D-AC7E-499C-82A5-2FF6E47BFCAC}" presName="process" presStyleCnt="0"/>
      <dgm:spPr/>
    </dgm:pt>
    <dgm:pt modelId="{C7BD1D44-38C5-40C2-8D75-062F723B787C}" type="pres">
      <dgm:prSet presAssocID="{071F1DEC-A1A7-451E-B875-8456B51CF3F2}" presName="composite1" presStyleCnt="0"/>
      <dgm:spPr/>
    </dgm:pt>
    <dgm:pt modelId="{D43B9E5D-B268-45EB-8148-B90BEB60324F}" type="pres">
      <dgm:prSet presAssocID="{071F1DEC-A1A7-451E-B875-8456B51CF3F2}" presName="dummyNode1" presStyleLbl="node1" presStyleIdx="0" presStyleCnt="5"/>
      <dgm:spPr/>
    </dgm:pt>
    <dgm:pt modelId="{4578F3E6-798D-44EE-9AD5-ACA7715C1C48}" type="pres">
      <dgm:prSet presAssocID="{071F1DEC-A1A7-451E-B875-8456B51CF3F2}" presName="childNode1" presStyleLbl="bgAcc1" presStyleIdx="0" presStyleCnt="5" custScaleX="172172" custScaleY="150523" custLinFactNeighborX="411" custLinFactNeighborY="-7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AD12C4-91BC-4440-A2C1-51054B992267}" type="pres">
      <dgm:prSet presAssocID="{071F1DEC-A1A7-451E-B875-8456B51CF3F2}" presName="childNode1tx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537477-EB85-4120-A202-2832E948ACA1}" type="pres">
      <dgm:prSet presAssocID="{071F1DEC-A1A7-451E-B875-8456B51CF3F2}" presName="parentNode1" presStyleLbl="node1" presStyleIdx="0" presStyleCnt="5" custScaleY="116812" custLinFactNeighborX="27185" custLinFactNeighborY="256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29518-B097-4A0C-93E6-4ADB2D949CE2}" type="pres">
      <dgm:prSet presAssocID="{071F1DEC-A1A7-451E-B875-8456B51CF3F2}" presName="connSite1" presStyleCnt="0"/>
      <dgm:spPr/>
    </dgm:pt>
    <dgm:pt modelId="{9C7BF5F1-A989-4374-ABBF-0308703021F9}" type="pres">
      <dgm:prSet presAssocID="{AA064341-1B9A-4E30-BB8B-CB5EA5015944}" presName="Name9" presStyleLbl="sibTrans2D1" presStyleIdx="0" presStyleCnt="4"/>
      <dgm:spPr/>
      <dgm:t>
        <a:bodyPr/>
        <a:lstStyle/>
        <a:p>
          <a:endParaRPr lang="ru-RU"/>
        </a:p>
      </dgm:t>
    </dgm:pt>
    <dgm:pt modelId="{D17A7725-C92A-4E9E-A9D9-6F144297BC3C}" type="pres">
      <dgm:prSet presAssocID="{64E98F0E-1275-4391-B4EC-2F335F08799F}" presName="composite2" presStyleCnt="0"/>
      <dgm:spPr/>
    </dgm:pt>
    <dgm:pt modelId="{915F9FA5-D2C0-4CD6-9FD9-D4B0B2F70721}" type="pres">
      <dgm:prSet presAssocID="{64E98F0E-1275-4391-B4EC-2F335F08799F}" presName="dummyNode2" presStyleLbl="node1" presStyleIdx="0" presStyleCnt="5"/>
      <dgm:spPr/>
    </dgm:pt>
    <dgm:pt modelId="{CA7A49CE-9861-479C-A34F-9B5EC425C248}" type="pres">
      <dgm:prSet presAssocID="{64E98F0E-1275-4391-B4EC-2F335F08799F}" presName="childNode2" presStyleLbl="bgAcc1" presStyleIdx="1" presStyleCnt="5" custScaleX="182727" custScaleY="150027" custLinFactNeighborX="1065" custLinFactNeighborY="-6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761C84-B5A0-4EB8-86C7-5E493EAFF2CB}" type="pres">
      <dgm:prSet presAssocID="{64E98F0E-1275-4391-B4EC-2F335F08799F}" presName="childNode2tx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FD9D5-4588-4B9C-9428-44B9323AC41C}" type="pres">
      <dgm:prSet presAssocID="{64E98F0E-1275-4391-B4EC-2F335F08799F}" presName="parentNode2" presStyleLbl="node1" presStyleIdx="1" presStyleCnt="5" custScaleY="119584" custLinFactNeighborX="38897" custLinFactNeighborY="-370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1B65F9-BCCA-41B2-8BDA-832F6117897F}" type="pres">
      <dgm:prSet presAssocID="{64E98F0E-1275-4391-B4EC-2F335F08799F}" presName="connSite2" presStyleCnt="0"/>
      <dgm:spPr/>
    </dgm:pt>
    <dgm:pt modelId="{E1AECC5B-D00F-4A12-A323-9284D3460DF3}" type="pres">
      <dgm:prSet presAssocID="{26D8A527-3897-4EAB-BBA1-8403B192DA19}" presName="Name18" presStyleLbl="sibTrans2D1" presStyleIdx="1" presStyleCnt="4" custScaleX="98419" custScaleY="101596" custLinFactNeighborX="-52" custLinFactNeighborY="-5944"/>
      <dgm:spPr/>
      <dgm:t>
        <a:bodyPr/>
        <a:lstStyle/>
        <a:p>
          <a:endParaRPr lang="ru-RU"/>
        </a:p>
      </dgm:t>
    </dgm:pt>
    <dgm:pt modelId="{0C82B96A-5243-4C01-8073-269C8E85BCBC}" type="pres">
      <dgm:prSet presAssocID="{5226B69A-6238-45FF-B679-83AC673A951A}" presName="composite1" presStyleCnt="0"/>
      <dgm:spPr/>
    </dgm:pt>
    <dgm:pt modelId="{2B2F80D3-BC23-4C4C-B324-6A3C2A87BB3A}" type="pres">
      <dgm:prSet presAssocID="{5226B69A-6238-45FF-B679-83AC673A951A}" presName="dummyNode1" presStyleLbl="node1" presStyleIdx="1" presStyleCnt="5"/>
      <dgm:spPr/>
    </dgm:pt>
    <dgm:pt modelId="{6154658E-1F54-4306-ACB0-2DE3C855BC5A}" type="pres">
      <dgm:prSet presAssocID="{5226B69A-6238-45FF-B679-83AC673A951A}" presName="childNode1" presStyleLbl="bgAcc1" presStyleIdx="2" presStyleCnt="5" custScaleX="161587" custScaleY="150523" custLinFactNeighborX="3119" custLinFactNeighborY="-7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75C259-8847-46C7-8859-562EE222E3AB}" type="pres">
      <dgm:prSet presAssocID="{5226B69A-6238-45FF-B679-83AC673A951A}" presName="childNode1tx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E44E61-C2D2-4AC8-AD30-E2AFA3E8E39D}" type="pres">
      <dgm:prSet presAssocID="{5226B69A-6238-45FF-B679-83AC673A951A}" presName="parentNode1" presStyleLbl="node1" presStyleIdx="2" presStyleCnt="5" custScaleY="138566" custLinFactNeighborX="19571" custLinFactNeighborY="147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D86D36-25E8-4551-B232-CB19A5129796}" type="pres">
      <dgm:prSet presAssocID="{5226B69A-6238-45FF-B679-83AC673A951A}" presName="connSite1" presStyleCnt="0"/>
      <dgm:spPr/>
    </dgm:pt>
    <dgm:pt modelId="{93B64701-7191-496D-BD5C-76D73ED9ECCF}" type="pres">
      <dgm:prSet presAssocID="{7E7C0F2E-8618-42A5-98CB-6393409679FC}" presName="Name9" presStyleLbl="sibTrans2D1" presStyleIdx="2" presStyleCnt="4" custLinFactNeighborX="-815" custLinFactNeighborY="3088"/>
      <dgm:spPr/>
      <dgm:t>
        <a:bodyPr/>
        <a:lstStyle/>
        <a:p>
          <a:endParaRPr lang="ru-RU"/>
        </a:p>
      </dgm:t>
    </dgm:pt>
    <dgm:pt modelId="{9FA97F36-6E86-41C4-B535-1DEA08FC3803}" type="pres">
      <dgm:prSet presAssocID="{D3C64455-96C3-4726-9628-E63FA90890AE}" presName="composite2" presStyleCnt="0"/>
      <dgm:spPr/>
    </dgm:pt>
    <dgm:pt modelId="{3A2D26AF-2E4B-44F3-B747-DD0613BF1E4F}" type="pres">
      <dgm:prSet presAssocID="{D3C64455-96C3-4726-9628-E63FA90890AE}" presName="dummyNode2" presStyleLbl="node1" presStyleIdx="2" presStyleCnt="5"/>
      <dgm:spPr/>
    </dgm:pt>
    <dgm:pt modelId="{9828E6D6-24C4-405C-9747-3A3985283117}" type="pres">
      <dgm:prSet presAssocID="{D3C64455-96C3-4726-9628-E63FA90890AE}" presName="childNode2" presStyleLbl="bgAcc1" presStyleIdx="3" presStyleCnt="5" custScaleX="197874" custScaleY="159713" custLinFactNeighborX="-354" custLinFactNeighborY="-7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E8905-7704-4103-9709-085CBD05EF04}" type="pres">
      <dgm:prSet presAssocID="{D3C64455-96C3-4726-9628-E63FA90890AE}" presName="childNode2tx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39A1CF-ADC6-4F35-967B-226D6EABC0DF}" type="pres">
      <dgm:prSet presAssocID="{D3C64455-96C3-4726-9628-E63FA90890AE}" presName="parentNode2" presStyleLbl="node1" presStyleIdx="3" presStyleCnt="5" custScaleY="110375" custLinFactNeighborX="43867" custLinFactNeighborY="-637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DF35FC-011E-4097-9C14-BA38617AB41D}" type="pres">
      <dgm:prSet presAssocID="{D3C64455-96C3-4726-9628-E63FA90890AE}" presName="connSite2" presStyleCnt="0"/>
      <dgm:spPr/>
    </dgm:pt>
    <dgm:pt modelId="{7FEEDA7E-38AB-4A8E-B374-E1C724575A30}" type="pres">
      <dgm:prSet presAssocID="{D346F413-CE51-40FA-A61D-4D15DDF275A0}" presName="Name18" presStyleLbl="sibTrans2D1" presStyleIdx="3" presStyleCnt="4" custLinFactNeighborX="656" custLinFactNeighborY="-3809"/>
      <dgm:spPr/>
      <dgm:t>
        <a:bodyPr/>
        <a:lstStyle/>
        <a:p>
          <a:endParaRPr lang="ru-RU"/>
        </a:p>
      </dgm:t>
    </dgm:pt>
    <dgm:pt modelId="{C71DFCE6-5CCE-48A5-B0C9-842B0EDA59E0}" type="pres">
      <dgm:prSet presAssocID="{E98ADD95-1020-4A9A-B4BC-2339D7AEFD24}" presName="composite1" presStyleCnt="0"/>
      <dgm:spPr/>
    </dgm:pt>
    <dgm:pt modelId="{A07D3E33-F702-4FBA-9269-A37EB6CB41EE}" type="pres">
      <dgm:prSet presAssocID="{E98ADD95-1020-4A9A-B4BC-2339D7AEFD24}" presName="dummyNode1" presStyleLbl="node1" presStyleIdx="3" presStyleCnt="5"/>
      <dgm:spPr/>
    </dgm:pt>
    <dgm:pt modelId="{E7800FA8-290E-411A-AD28-598F70127060}" type="pres">
      <dgm:prSet presAssocID="{E98ADD95-1020-4A9A-B4BC-2339D7AEFD24}" presName="childNode1" presStyleLbl="bgAcc1" presStyleIdx="4" presStyleCnt="5" custScaleX="165646" custScaleY="158998" custLinFactNeighborX="-749" custLinFactNeighborY="-12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885C5F-1031-4D01-ADA5-99A7E19DA430}" type="pres">
      <dgm:prSet presAssocID="{E98ADD95-1020-4A9A-B4BC-2339D7AEFD24}" presName="childNode1tx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E4A98-D810-4494-A3E6-2179F054C812}" type="pres">
      <dgm:prSet presAssocID="{E98ADD95-1020-4A9A-B4BC-2339D7AEFD24}" presName="parentNode1" presStyleLbl="node1" presStyleIdx="4" presStyleCnt="5" custLinFactNeighborX="20555" custLinFactNeighborY="696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6B4640-3B25-4070-9A64-B4230EB4A275}" type="pres">
      <dgm:prSet presAssocID="{E98ADD95-1020-4A9A-B4BC-2339D7AEFD24}" presName="connSite1" presStyleCnt="0"/>
      <dgm:spPr/>
    </dgm:pt>
  </dgm:ptLst>
  <dgm:cxnLst>
    <dgm:cxn modelId="{63FD6ABC-DEEE-4730-97AC-AFF32B0CCDCB}" type="presOf" srcId="{AA6A9A0D-AC7E-499C-82A5-2FF6E47BFCAC}" destId="{161A5A0D-CB50-4CF2-BF63-E865C6A9061C}" srcOrd="0" destOrd="0" presId="urn:microsoft.com/office/officeart/2005/8/layout/hProcess4"/>
    <dgm:cxn modelId="{F25C00C2-5C08-4888-9358-B8AFD70BD8EB}" type="presOf" srcId="{0B9B38B0-2A08-4FFA-AAF6-02C7E5B54D48}" destId="{6154658E-1F54-4306-ACB0-2DE3C855BC5A}" srcOrd="0" destOrd="0" presId="urn:microsoft.com/office/officeart/2005/8/layout/hProcess4"/>
    <dgm:cxn modelId="{95B60E5D-0BF8-4C13-A670-C1D110492858}" srcId="{5226B69A-6238-45FF-B679-83AC673A951A}" destId="{0B9B38B0-2A08-4FFA-AAF6-02C7E5B54D48}" srcOrd="0" destOrd="0" parTransId="{E630C763-3F60-4FEE-B583-6F300B9F7037}" sibTransId="{A4B938EA-4B62-4D1F-AFE2-3AA117175B07}"/>
    <dgm:cxn modelId="{FB046661-7662-4743-AFEA-A72FAD223B56}" type="presOf" srcId="{AA064341-1B9A-4E30-BB8B-CB5EA5015944}" destId="{9C7BF5F1-A989-4374-ABBF-0308703021F9}" srcOrd="0" destOrd="0" presId="urn:microsoft.com/office/officeart/2005/8/layout/hProcess4"/>
    <dgm:cxn modelId="{DFBE18B1-D286-40AF-A17A-F15007B55878}" type="presOf" srcId="{071F1DEC-A1A7-451E-B875-8456B51CF3F2}" destId="{46537477-EB85-4120-A202-2832E948ACA1}" srcOrd="0" destOrd="0" presId="urn:microsoft.com/office/officeart/2005/8/layout/hProcess4"/>
    <dgm:cxn modelId="{316EC519-2C5D-4A89-9BD6-2438CCC5AB72}" srcId="{AA6A9A0D-AC7E-499C-82A5-2FF6E47BFCAC}" destId="{5226B69A-6238-45FF-B679-83AC673A951A}" srcOrd="2" destOrd="0" parTransId="{02C66A42-0D22-4F40-9872-40F923C01B3F}" sibTransId="{7E7C0F2E-8618-42A5-98CB-6393409679FC}"/>
    <dgm:cxn modelId="{E1E7A6F1-23C0-4EE5-AA67-A00ECC7E9DC5}" type="presOf" srcId="{F92FDD1B-2780-46F4-8DF4-59E6D226738A}" destId="{CA7A49CE-9861-479C-A34F-9B5EC425C248}" srcOrd="0" destOrd="0" presId="urn:microsoft.com/office/officeart/2005/8/layout/hProcess4"/>
    <dgm:cxn modelId="{4EC49C49-0727-4213-AD4C-10BFE1A9C42B}" type="presOf" srcId="{0B9B38B0-2A08-4FFA-AAF6-02C7E5B54D48}" destId="{9575C259-8847-46C7-8859-562EE222E3AB}" srcOrd="1" destOrd="0" presId="urn:microsoft.com/office/officeart/2005/8/layout/hProcess4"/>
    <dgm:cxn modelId="{63A06512-3BEA-41CA-8DF4-D32EDB179E4B}" type="presOf" srcId="{38492E08-948D-4798-B725-FD3F0777FC2F}" destId="{30AD12C4-91BC-4440-A2C1-51054B992267}" srcOrd="1" destOrd="0" presId="urn:microsoft.com/office/officeart/2005/8/layout/hProcess4"/>
    <dgm:cxn modelId="{F3FD0E62-63B9-43FA-810F-FEFC2CB9861C}" type="presOf" srcId="{4F96D8A4-3ED7-4903-8258-AF7A83B906AE}" destId="{9828E6D6-24C4-405C-9747-3A3985283117}" srcOrd="0" destOrd="0" presId="urn:microsoft.com/office/officeart/2005/8/layout/hProcess4"/>
    <dgm:cxn modelId="{59A3DEFB-44DB-4300-932E-FD2087FE4AA3}" srcId="{64E98F0E-1275-4391-B4EC-2F335F08799F}" destId="{F92FDD1B-2780-46F4-8DF4-59E6D226738A}" srcOrd="0" destOrd="0" parTransId="{9028EE18-D8C3-43E1-8C3E-377FED00D54C}" sibTransId="{E6B6BBB8-A3FF-483A-880B-77956DCC5836}"/>
    <dgm:cxn modelId="{3551E3E0-938B-498A-A2E7-E08DB2CBFEE4}" type="presOf" srcId="{E98ADD95-1020-4A9A-B4BC-2339D7AEFD24}" destId="{C48E4A98-D810-4494-A3E6-2179F054C812}" srcOrd="0" destOrd="0" presId="urn:microsoft.com/office/officeart/2005/8/layout/hProcess4"/>
    <dgm:cxn modelId="{F6AA5C3B-A1F6-4B36-B2F4-C2BB8758BF4A}" type="presOf" srcId="{E38EF8A3-765C-4B6A-8B15-5E64CCE60048}" destId="{6B885C5F-1031-4D01-ADA5-99A7E19DA430}" srcOrd="1" destOrd="0" presId="urn:microsoft.com/office/officeart/2005/8/layout/hProcess4"/>
    <dgm:cxn modelId="{23D1746B-A01A-41BB-B4D2-E546AFB86B68}" srcId="{071F1DEC-A1A7-451E-B875-8456B51CF3F2}" destId="{38492E08-948D-4798-B725-FD3F0777FC2F}" srcOrd="0" destOrd="0" parTransId="{76E42C18-8BA4-4834-B010-202D35EFC63E}" sibTransId="{4E3420A0-AB06-4669-85CA-D528D75B29C5}"/>
    <dgm:cxn modelId="{30F9BC6A-900A-40CA-80BF-C083B9C9E521}" srcId="{AA6A9A0D-AC7E-499C-82A5-2FF6E47BFCAC}" destId="{E98ADD95-1020-4A9A-B4BC-2339D7AEFD24}" srcOrd="4" destOrd="0" parTransId="{AC569C5F-470E-48BE-87DE-3F74479B789B}" sibTransId="{366AB8F5-E61A-4BC4-A28F-B9B074EAAEF7}"/>
    <dgm:cxn modelId="{4F475227-F1C8-4512-9DB2-D5497EDD5669}" srcId="{AA6A9A0D-AC7E-499C-82A5-2FF6E47BFCAC}" destId="{64E98F0E-1275-4391-B4EC-2F335F08799F}" srcOrd="1" destOrd="0" parTransId="{D1B1BF48-F3B7-405F-9425-9D7EE3AA7FE2}" sibTransId="{26D8A527-3897-4EAB-BBA1-8403B192DA19}"/>
    <dgm:cxn modelId="{84789B0D-CDD1-44F6-B7B1-5BBD2CB1DF20}" srcId="{E98ADD95-1020-4A9A-B4BC-2339D7AEFD24}" destId="{E38EF8A3-765C-4B6A-8B15-5E64CCE60048}" srcOrd="0" destOrd="0" parTransId="{8078D3DB-4738-4952-9362-113EA47E3E83}" sibTransId="{18076BC6-4C8D-4D71-9590-5464201B0F43}"/>
    <dgm:cxn modelId="{409D2F37-B9A7-4E46-BB16-60B9BF36AC3D}" type="presOf" srcId="{F92FDD1B-2780-46F4-8DF4-59E6D226738A}" destId="{CB761C84-B5A0-4EB8-86C7-5E493EAFF2CB}" srcOrd="1" destOrd="0" presId="urn:microsoft.com/office/officeart/2005/8/layout/hProcess4"/>
    <dgm:cxn modelId="{932837EA-22F6-40BD-A3A9-34C68D92B5F1}" type="presOf" srcId="{26D8A527-3897-4EAB-BBA1-8403B192DA19}" destId="{E1AECC5B-D00F-4A12-A323-9284D3460DF3}" srcOrd="0" destOrd="0" presId="urn:microsoft.com/office/officeart/2005/8/layout/hProcess4"/>
    <dgm:cxn modelId="{42A0D5EC-2558-4EE9-B732-395963CB0E6D}" type="presOf" srcId="{D3C64455-96C3-4726-9628-E63FA90890AE}" destId="{5139A1CF-ADC6-4F35-967B-226D6EABC0DF}" srcOrd="0" destOrd="0" presId="urn:microsoft.com/office/officeart/2005/8/layout/hProcess4"/>
    <dgm:cxn modelId="{95DFC04B-9C93-44CD-BF21-92E0C40082B1}" type="presOf" srcId="{64E98F0E-1275-4391-B4EC-2F335F08799F}" destId="{501FD9D5-4588-4B9C-9428-44B9323AC41C}" srcOrd="0" destOrd="0" presId="urn:microsoft.com/office/officeart/2005/8/layout/hProcess4"/>
    <dgm:cxn modelId="{24B61158-E9CF-41AE-8EE1-A17C7FEB694F}" type="presOf" srcId="{4F96D8A4-3ED7-4903-8258-AF7A83B906AE}" destId="{284E8905-7704-4103-9709-085CBD05EF04}" srcOrd="1" destOrd="0" presId="urn:microsoft.com/office/officeart/2005/8/layout/hProcess4"/>
    <dgm:cxn modelId="{73128824-2F65-4009-9812-D2C5BE533D68}" type="presOf" srcId="{5226B69A-6238-45FF-B679-83AC673A951A}" destId="{C0E44E61-C2D2-4AC8-AD30-E2AFA3E8E39D}" srcOrd="0" destOrd="0" presId="urn:microsoft.com/office/officeart/2005/8/layout/hProcess4"/>
    <dgm:cxn modelId="{A65A8BF1-4AFF-4E24-A742-58AFA2B7E8E4}" type="presOf" srcId="{38492E08-948D-4798-B725-FD3F0777FC2F}" destId="{4578F3E6-798D-44EE-9AD5-ACA7715C1C48}" srcOrd="0" destOrd="0" presId="urn:microsoft.com/office/officeart/2005/8/layout/hProcess4"/>
    <dgm:cxn modelId="{45609CAB-69D3-4AB4-8701-AA57C6215C21}" type="presOf" srcId="{E38EF8A3-765C-4B6A-8B15-5E64CCE60048}" destId="{E7800FA8-290E-411A-AD28-598F70127060}" srcOrd="0" destOrd="0" presId="urn:microsoft.com/office/officeart/2005/8/layout/hProcess4"/>
    <dgm:cxn modelId="{9DA91CEE-A9EA-498A-B1B9-D4B756715600}" type="presOf" srcId="{7E7C0F2E-8618-42A5-98CB-6393409679FC}" destId="{93B64701-7191-496D-BD5C-76D73ED9ECCF}" srcOrd="0" destOrd="0" presId="urn:microsoft.com/office/officeart/2005/8/layout/hProcess4"/>
    <dgm:cxn modelId="{14F674AB-2154-4469-A703-0076D91E6203}" type="presOf" srcId="{D346F413-CE51-40FA-A61D-4D15DDF275A0}" destId="{7FEEDA7E-38AB-4A8E-B374-E1C724575A30}" srcOrd="0" destOrd="0" presId="urn:microsoft.com/office/officeart/2005/8/layout/hProcess4"/>
    <dgm:cxn modelId="{1F341E0D-B390-479E-B009-4050B6EF9108}" srcId="{AA6A9A0D-AC7E-499C-82A5-2FF6E47BFCAC}" destId="{D3C64455-96C3-4726-9628-E63FA90890AE}" srcOrd="3" destOrd="0" parTransId="{B9295770-A70B-4E68-AAC5-00A6AC5744DB}" sibTransId="{D346F413-CE51-40FA-A61D-4D15DDF275A0}"/>
    <dgm:cxn modelId="{1B7F7AEE-73D5-4DC2-BE9B-78B1605EB99E}" srcId="{AA6A9A0D-AC7E-499C-82A5-2FF6E47BFCAC}" destId="{071F1DEC-A1A7-451E-B875-8456B51CF3F2}" srcOrd="0" destOrd="0" parTransId="{E7EBFBA7-09F8-4306-81C0-6961D5B9F292}" sibTransId="{AA064341-1B9A-4E30-BB8B-CB5EA5015944}"/>
    <dgm:cxn modelId="{5C402463-5DFD-40B1-8055-8B17913CB67C}" srcId="{D3C64455-96C3-4726-9628-E63FA90890AE}" destId="{4F96D8A4-3ED7-4903-8258-AF7A83B906AE}" srcOrd="0" destOrd="0" parTransId="{5428C11B-EE2E-4516-B2FC-3C1518F44169}" sibTransId="{2BC01B6B-0E8D-4513-B0B4-3A18E83B5059}"/>
    <dgm:cxn modelId="{A13DF464-F18C-4A6B-8E33-366D131E1F50}" type="presParOf" srcId="{161A5A0D-CB50-4CF2-BF63-E865C6A9061C}" destId="{FCB60619-E084-4B22-A284-8D60D2A988FA}" srcOrd="0" destOrd="0" presId="urn:microsoft.com/office/officeart/2005/8/layout/hProcess4"/>
    <dgm:cxn modelId="{A3B45E91-560E-402D-8E90-A0C7BBB9FAAE}" type="presParOf" srcId="{161A5A0D-CB50-4CF2-BF63-E865C6A9061C}" destId="{2B999FC8-C55A-4FB4-9553-C11BA2F15C29}" srcOrd="1" destOrd="0" presId="urn:microsoft.com/office/officeart/2005/8/layout/hProcess4"/>
    <dgm:cxn modelId="{BE14291C-79F2-4D49-9F52-26CD6360D13D}" type="presParOf" srcId="{161A5A0D-CB50-4CF2-BF63-E865C6A9061C}" destId="{AB812C07-470E-43FC-B18A-DAF56F3D8CEA}" srcOrd="2" destOrd="0" presId="urn:microsoft.com/office/officeart/2005/8/layout/hProcess4"/>
    <dgm:cxn modelId="{88EC7DC7-AC17-438A-8EB5-87CA9C2D906C}" type="presParOf" srcId="{AB812C07-470E-43FC-B18A-DAF56F3D8CEA}" destId="{C7BD1D44-38C5-40C2-8D75-062F723B787C}" srcOrd="0" destOrd="0" presId="urn:microsoft.com/office/officeart/2005/8/layout/hProcess4"/>
    <dgm:cxn modelId="{F4862F47-6B64-4C19-9BEE-968C5BA6E3B1}" type="presParOf" srcId="{C7BD1D44-38C5-40C2-8D75-062F723B787C}" destId="{D43B9E5D-B268-45EB-8148-B90BEB60324F}" srcOrd="0" destOrd="0" presId="urn:microsoft.com/office/officeart/2005/8/layout/hProcess4"/>
    <dgm:cxn modelId="{856A702E-228A-4CB3-B48F-63F9C267ACF6}" type="presParOf" srcId="{C7BD1D44-38C5-40C2-8D75-062F723B787C}" destId="{4578F3E6-798D-44EE-9AD5-ACA7715C1C48}" srcOrd="1" destOrd="0" presId="urn:microsoft.com/office/officeart/2005/8/layout/hProcess4"/>
    <dgm:cxn modelId="{9A8BE04D-09E3-4DE5-A3AA-2A8F57CC8326}" type="presParOf" srcId="{C7BD1D44-38C5-40C2-8D75-062F723B787C}" destId="{30AD12C4-91BC-4440-A2C1-51054B992267}" srcOrd="2" destOrd="0" presId="urn:microsoft.com/office/officeart/2005/8/layout/hProcess4"/>
    <dgm:cxn modelId="{ECB53063-DA43-450E-8B7C-4E0F57282AEB}" type="presParOf" srcId="{C7BD1D44-38C5-40C2-8D75-062F723B787C}" destId="{46537477-EB85-4120-A202-2832E948ACA1}" srcOrd="3" destOrd="0" presId="urn:microsoft.com/office/officeart/2005/8/layout/hProcess4"/>
    <dgm:cxn modelId="{0372AD4A-1645-476D-95FC-58B2AEE49325}" type="presParOf" srcId="{C7BD1D44-38C5-40C2-8D75-062F723B787C}" destId="{D3E29518-B097-4A0C-93E6-4ADB2D949CE2}" srcOrd="4" destOrd="0" presId="urn:microsoft.com/office/officeart/2005/8/layout/hProcess4"/>
    <dgm:cxn modelId="{FDCA45D4-B35D-4525-8374-820B5B75B461}" type="presParOf" srcId="{AB812C07-470E-43FC-B18A-DAF56F3D8CEA}" destId="{9C7BF5F1-A989-4374-ABBF-0308703021F9}" srcOrd="1" destOrd="0" presId="urn:microsoft.com/office/officeart/2005/8/layout/hProcess4"/>
    <dgm:cxn modelId="{53E14E64-B15A-40E3-9CD0-ACE91EBC7336}" type="presParOf" srcId="{AB812C07-470E-43FC-B18A-DAF56F3D8CEA}" destId="{D17A7725-C92A-4E9E-A9D9-6F144297BC3C}" srcOrd="2" destOrd="0" presId="urn:microsoft.com/office/officeart/2005/8/layout/hProcess4"/>
    <dgm:cxn modelId="{6FE4BDD8-3B01-472B-A72A-94342BFB6B37}" type="presParOf" srcId="{D17A7725-C92A-4E9E-A9D9-6F144297BC3C}" destId="{915F9FA5-D2C0-4CD6-9FD9-D4B0B2F70721}" srcOrd="0" destOrd="0" presId="urn:microsoft.com/office/officeart/2005/8/layout/hProcess4"/>
    <dgm:cxn modelId="{956F8CD1-4A83-4D46-8D9D-3F414F3D3EE2}" type="presParOf" srcId="{D17A7725-C92A-4E9E-A9D9-6F144297BC3C}" destId="{CA7A49CE-9861-479C-A34F-9B5EC425C248}" srcOrd="1" destOrd="0" presId="urn:microsoft.com/office/officeart/2005/8/layout/hProcess4"/>
    <dgm:cxn modelId="{1F3FC94D-E1CD-4084-9C05-57CCEBB1B816}" type="presParOf" srcId="{D17A7725-C92A-4E9E-A9D9-6F144297BC3C}" destId="{CB761C84-B5A0-4EB8-86C7-5E493EAFF2CB}" srcOrd="2" destOrd="0" presId="urn:microsoft.com/office/officeart/2005/8/layout/hProcess4"/>
    <dgm:cxn modelId="{5DFFC65C-0311-4259-8608-E9B8A798860F}" type="presParOf" srcId="{D17A7725-C92A-4E9E-A9D9-6F144297BC3C}" destId="{501FD9D5-4588-4B9C-9428-44B9323AC41C}" srcOrd="3" destOrd="0" presId="urn:microsoft.com/office/officeart/2005/8/layout/hProcess4"/>
    <dgm:cxn modelId="{B9F91420-3056-4D1D-9ADE-E4FB80D86359}" type="presParOf" srcId="{D17A7725-C92A-4E9E-A9D9-6F144297BC3C}" destId="{8C1B65F9-BCCA-41B2-8BDA-832F6117897F}" srcOrd="4" destOrd="0" presId="urn:microsoft.com/office/officeart/2005/8/layout/hProcess4"/>
    <dgm:cxn modelId="{D60034E1-292F-4FF6-BCB0-0BF7654DC991}" type="presParOf" srcId="{AB812C07-470E-43FC-B18A-DAF56F3D8CEA}" destId="{E1AECC5B-D00F-4A12-A323-9284D3460DF3}" srcOrd="3" destOrd="0" presId="urn:microsoft.com/office/officeart/2005/8/layout/hProcess4"/>
    <dgm:cxn modelId="{AF619414-1F23-4BC9-A8F3-14E90F9AFBBE}" type="presParOf" srcId="{AB812C07-470E-43FC-B18A-DAF56F3D8CEA}" destId="{0C82B96A-5243-4C01-8073-269C8E85BCBC}" srcOrd="4" destOrd="0" presId="urn:microsoft.com/office/officeart/2005/8/layout/hProcess4"/>
    <dgm:cxn modelId="{8E4B5334-8717-442D-A6EE-DEAD952D3088}" type="presParOf" srcId="{0C82B96A-5243-4C01-8073-269C8E85BCBC}" destId="{2B2F80D3-BC23-4C4C-B324-6A3C2A87BB3A}" srcOrd="0" destOrd="0" presId="urn:microsoft.com/office/officeart/2005/8/layout/hProcess4"/>
    <dgm:cxn modelId="{36D3FFF0-7C54-476F-8FD4-5E7991908184}" type="presParOf" srcId="{0C82B96A-5243-4C01-8073-269C8E85BCBC}" destId="{6154658E-1F54-4306-ACB0-2DE3C855BC5A}" srcOrd="1" destOrd="0" presId="urn:microsoft.com/office/officeart/2005/8/layout/hProcess4"/>
    <dgm:cxn modelId="{B8442D8F-BB27-4CA8-8E5A-B956618489A1}" type="presParOf" srcId="{0C82B96A-5243-4C01-8073-269C8E85BCBC}" destId="{9575C259-8847-46C7-8859-562EE222E3AB}" srcOrd="2" destOrd="0" presId="urn:microsoft.com/office/officeart/2005/8/layout/hProcess4"/>
    <dgm:cxn modelId="{AED36B88-E020-4CE8-9B0B-4FA43C5228D4}" type="presParOf" srcId="{0C82B96A-5243-4C01-8073-269C8E85BCBC}" destId="{C0E44E61-C2D2-4AC8-AD30-E2AFA3E8E39D}" srcOrd="3" destOrd="0" presId="urn:microsoft.com/office/officeart/2005/8/layout/hProcess4"/>
    <dgm:cxn modelId="{2B8E8744-4B3C-4BFA-9D84-653BE93C5FBF}" type="presParOf" srcId="{0C82B96A-5243-4C01-8073-269C8E85BCBC}" destId="{AFD86D36-25E8-4551-B232-CB19A5129796}" srcOrd="4" destOrd="0" presId="urn:microsoft.com/office/officeart/2005/8/layout/hProcess4"/>
    <dgm:cxn modelId="{0799E0A6-BF72-4335-87BB-7F437C70A633}" type="presParOf" srcId="{AB812C07-470E-43FC-B18A-DAF56F3D8CEA}" destId="{93B64701-7191-496D-BD5C-76D73ED9ECCF}" srcOrd="5" destOrd="0" presId="urn:microsoft.com/office/officeart/2005/8/layout/hProcess4"/>
    <dgm:cxn modelId="{4247ABF6-0DBD-4098-928F-DBBA5D9985E9}" type="presParOf" srcId="{AB812C07-470E-43FC-B18A-DAF56F3D8CEA}" destId="{9FA97F36-6E86-41C4-B535-1DEA08FC3803}" srcOrd="6" destOrd="0" presId="urn:microsoft.com/office/officeart/2005/8/layout/hProcess4"/>
    <dgm:cxn modelId="{37AC9AEA-CF85-4376-9443-63200BFE9985}" type="presParOf" srcId="{9FA97F36-6E86-41C4-B535-1DEA08FC3803}" destId="{3A2D26AF-2E4B-44F3-B747-DD0613BF1E4F}" srcOrd="0" destOrd="0" presId="urn:microsoft.com/office/officeart/2005/8/layout/hProcess4"/>
    <dgm:cxn modelId="{0BAD9E58-479C-467E-83C0-24CAA13504C3}" type="presParOf" srcId="{9FA97F36-6E86-41C4-B535-1DEA08FC3803}" destId="{9828E6D6-24C4-405C-9747-3A3985283117}" srcOrd="1" destOrd="0" presId="urn:microsoft.com/office/officeart/2005/8/layout/hProcess4"/>
    <dgm:cxn modelId="{AE8C3006-A138-4D55-9D74-C31E1EBECB45}" type="presParOf" srcId="{9FA97F36-6E86-41C4-B535-1DEA08FC3803}" destId="{284E8905-7704-4103-9709-085CBD05EF04}" srcOrd="2" destOrd="0" presId="urn:microsoft.com/office/officeart/2005/8/layout/hProcess4"/>
    <dgm:cxn modelId="{B72D28BD-FC0E-4EC3-B350-877F84A84FF4}" type="presParOf" srcId="{9FA97F36-6E86-41C4-B535-1DEA08FC3803}" destId="{5139A1CF-ADC6-4F35-967B-226D6EABC0DF}" srcOrd="3" destOrd="0" presId="urn:microsoft.com/office/officeart/2005/8/layout/hProcess4"/>
    <dgm:cxn modelId="{1F936042-47B8-4DEC-A06F-24EF878D2596}" type="presParOf" srcId="{9FA97F36-6E86-41C4-B535-1DEA08FC3803}" destId="{27DF35FC-011E-4097-9C14-BA38617AB41D}" srcOrd="4" destOrd="0" presId="urn:microsoft.com/office/officeart/2005/8/layout/hProcess4"/>
    <dgm:cxn modelId="{ECB7B167-126B-40F2-A746-B4AAF10CC24D}" type="presParOf" srcId="{AB812C07-470E-43FC-B18A-DAF56F3D8CEA}" destId="{7FEEDA7E-38AB-4A8E-B374-E1C724575A30}" srcOrd="7" destOrd="0" presId="urn:microsoft.com/office/officeart/2005/8/layout/hProcess4"/>
    <dgm:cxn modelId="{4AB4B6D3-4979-4137-87B5-1CD807F811D2}" type="presParOf" srcId="{AB812C07-470E-43FC-B18A-DAF56F3D8CEA}" destId="{C71DFCE6-5CCE-48A5-B0C9-842B0EDA59E0}" srcOrd="8" destOrd="0" presId="urn:microsoft.com/office/officeart/2005/8/layout/hProcess4"/>
    <dgm:cxn modelId="{3CA314D3-0B09-411F-999E-33FC4A96CC8A}" type="presParOf" srcId="{C71DFCE6-5CCE-48A5-B0C9-842B0EDA59E0}" destId="{A07D3E33-F702-4FBA-9269-A37EB6CB41EE}" srcOrd="0" destOrd="0" presId="urn:microsoft.com/office/officeart/2005/8/layout/hProcess4"/>
    <dgm:cxn modelId="{A838A83B-3264-4B87-8181-586E61869373}" type="presParOf" srcId="{C71DFCE6-5CCE-48A5-B0C9-842B0EDA59E0}" destId="{E7800FA8-290E-411A-AD28-598F70127060}" srcOrd="1" destOrd="0" presId="urn:microsoft.com/office/officeart/2005/8/layout/hProcess4"/>
    <dgm:cxn modelId="{E3D3510C-AF70-41B5-8A60-E9500114E3A8}" type="presParOf" srcId="{C71DFCE6-5CCE-48A5-B0C9-842B0EDA59E0}" destId="{6B885C5F-1031-4D01-ADA5-99A7E19DA430}" srcOrd="2" destOrd="0" presId="urn:microsoft.com/office/officeart/2005/8/layout/hProcess4"/>
    <dgm:cxn modelId="{0A73799B-6E05-425E-9106-8C2D02F5AF04}" type="presParOf" srcId="{C71DFCE6-5CCE-48A5-B0C9-842B0EDA59E0}" destId="{C48E4A98-D810-4494-A3E6-2179F054C812}" srcOrd="3" destOrd="0" presId="urn:microsoft.com/office/officeart/2005/8/layout/hProcess4"/>
    <dgm:cxn modelId="{2A9213D3-67AE-42BD-ADC0-E6BC10A8E467}" type="presParOf" srcId="{C71DFCE6-5CCE-48A5-B0C9-842B0EDA59E0}" destId="{9F6B4640-3B25-4070-9A64-B4230EB4A275}" srcOrd="4" destOrd="0" presId="urn:microsoft.com/office/officeart/2005/8/layout/hProcess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88903C-B540-47E1-B661-D25D7FEEC87F}" type="doc">
      <dgm:prSet loTypeId="urn:microsoft.com/office/officeart/2005/8/layout/vList4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598F7E6C-360E-4027-9665-BDEDEBA474CC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alt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  <a:endParaRPr lang="ru-RU" sz="18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98C7E58-AD02-443E-9AC8-10A57EEDCCD3}" type="parTrans" cxnId="{650FD02B-5A9C-4EC3-BE86-19B951437CDC}">
      <dgm:prSet/>
      <dgm:spPr/>
      <dgm:t>
        <a:bodyPr/>
        <a:lstStyle/>
        <a:p>
          <a:endParaRPr lang="ru-RU"/>
        </a:p>
      </dgm:t>
    </dgm:pt>
    <dgm:pt modelId="{6D1D1E0E-3A1C-47E0-AA03-1D3A07274515}" type="sibTrans" cxnId="{650FD02B-5A9C-4EC3-BE86-19B951437CDC}">
      <dgm:prSet/>
      <dgm:spPr/>
      <dgm:t>
        <a:bodyPr/>
        <a:lstStyle/>
        <a:p>
          <a:endParaRPr lang="ru-RU"/>
        </a:p>
      </dgm:t>
    </dgm:pt>
    <dgm:pt modelId="{B75E4E2E-DBFF-4C22-8C62-08748F0DA317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altLang="ru-RU" sz="18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Налоги на имущество  </a:t>
          </a:r>
          <a:endParaRPr lang="ru-RU" sz="18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A4BB21C-EAF1-45F7-8775-E4CB7D20D2C7}" type="parTrans" cxnId="{C374D626-2E56-4101-9730-99E64555ABEB}">
      <dgm:prSet/>
      <dgm:spPr/>
      <dgm:t>
        <a:bodyPr/>
        <a:lstStyle/>
        <a:p>
          <a:endParaRPr lang="ru-RU"/>
        </a:p>
      </dgm:t>
    </dgm:pt>
    <dgm:pt modelId="{290D0CF0-4D25-4041-B3E5-52BF493D8214}" type="sibTrans" cxnId="{C374D626-2E56-4101-9730-99E64555ABEB}">
      <dgm:prSet/>
      <dgm:spPr/>
      <dgm:t>
        <a:bodyPr/>
        <a:lstStyle/>
        <a:p>
          <a:endParaRPr lang="ru-RU"/>
        </a:p>
      </dgm:t>
    </dgm:pt>
    <dgm:pt modelId="{B8F8C8A0-8350-4309-B2D8-1BF7F193F2F3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alt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  <a:endParaRPr lang="ru-RU" sz="18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DD1DA32-3D71-4E06-8A2B-C6BA0B5A184E}" type="parTrans" cxnId="{8622BD59-03E2-418D-8B8D-8CEDE83C706C}">
      <dgm:prSet/>
      <dgm:spPr/>
      <dgm:t>
        <a:bodyPr/>
        <a:lstStyle/>
        <a:p>
          <a:endParaRPr lang="ru-RU"/>
        </a:p>
      </dgm:t>
    </dgm:pt>
    <dgm:pt modelId="{52AAFAF1-D6E2-4EEF-95B4-7DA467DC43B0}" type="sibTrans" cxnId="{8622BD59-03E2-418D-8B8D-8CEDE83C706C}">
      <dgm:prSet/>
      <dgm:spPr/>
      <dgm:t>
        <a:bodyPr/>
        <a:lstStyle/>
        <a:p>
          <a:endParaRPr lang="ru-RU"/>
        </a:p>
      </dgm:t>
    </dgm:pt>
    <dgm:pt modelId="{15541916-DCA0-4339-AA74-54DD2D96B5E1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BDD3B014-FCAA-4283-9892-66F2639A8D90}" type="parTrans" cxnId="{35ED54E0-C3E0-4731-AB67-A1C54D07A667}">
      <dgm:prSet/>
      <dgm:spPr/>
      <dgm:t>
        <a:bodyPr/>
        <a:lstStyle/>
        <a:p>
          <a:endParaRPr lang="ru-RU"/>
        </a:p>
      </dgm:t>
    </dgm:pt>
    <dgm:pt modelId="{61C8B7DE-BC64-40CA-ADFA-E22359D83697}" type="sibTrans" cxnId="{35ED54E0-C3E0-4731-AB67-A1C54D07A667}">
      <dgm:prSet/>
      <dgm:spPr/>
      <dgm:t>
        <a:bodyPr/>
        <a:lstStyle/>
        <a:p>
          <a:endParaRPr lang="ru-RU"/>
        </a:p>
      </dgm:t>
    </dgm:pt>
    <dgm:pt modelId="{3CC1C557-6231-4C3B-8FE4-988630706F14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F1ED7C00-A01D-4A56-A417-C0472D3BD5F4}" type="parTrans" cxnId="{D5FFF029-EB29-4588-80FC-B846279F73E8}">
      <dgm:prSet/>
      <dgm:spPr/>
      <dgm:t>
        <a:bodyPr/>
        <a:lstStyle/>
        <a:p>
          <a:endParaRPr lang="ru-RU"/>
        </a:p>
      </dgm:t>
    </dgm:pt>
    <dgm:pt modelId="{716537F3-3D10-4119-A88B-19891435893C}" type="sibTrans" cxnId="{D5FFF029-EB29-4588-80FC-B846279F73E8}">
      <dgm:prSet/>
      <dgm:spPr/>
      <dgm:t>
        <a:bodyPr/>
        <a:lstStyle/>
        <a:p>
          <a:endParaRPr lang="ru-RU"/>
        </a:p>
      </dgm:t>
    </dgm:pt>
    <dgm:pt modelId="{6CB456FF-145C-447C-8DFB-93AD07C84FAC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E6F8134A-B734-4CF2-A488-717F87FAF766}" type="parTrans" cxnId="{2ADD39B1-0ECB-4C5B-B6F0-F2D54337E6FE}">
      <dgm:prSet/>
      <dgm:spPr/>
      <dgm:t>
        <a:bodyPr/>
        <a:lstStyle/>
        <a:p>
          <a:endParaRPr lang="ru-RU"/>
        </a:p>
      </dgm:t>
    </dgm:pt>
    <dgm:pt modelId="{C1AF7672-7CB7-4852-9D1A-092396305420}" type="sibTrans" cxnId="{2ADD39B1-0ECB-4C5B-B6F0-F2D54337E6FE}">
      <dgm:prSet/>
      <dgm:spPr/>
      <dgm:t>
        <a:bodyPr/>
        <a:lstStyle/>
        <a:p>
          <a:endParaRPr lang="ru-RU"/>
        </a:p>
      </dgm:t>
    </dgm:pt>
    <dgm:pt modelId="{F3535A2B-FC05-42B8-9B30-6AC8F8801329}" type="pres">
      <dgm:prSet presAssocID="{4388903C-B540-47E1-B661-D25D7FEEC87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6F9031-FD29-4B70-950D-4022ED0A4A85}" type="pres">
      <dgm:prSet presAssocID="{598F7E6C-360E-4027-9665-BDEDEBA474CC}" presName="comp" presStyleCnt="0"/>
      <dgm:spPr/>
      <dgm:t>
        <a:bodyPr/>
        <a:lstStyle/>
        <a:p>
          <a:endParaRPr lang="ru-RU"/>
        </a:p>
      </dgm:t>
    </dgm:pt>
    <dgm:pt modelId="{09BEEF24-9B5D-4431-9815-309B9DA6E409}" type="pres">
      <dgm:prSet presAssocID="{598F7E6C-360E-4027-9665-BDEDEBA474CC}" presName="box" presStyleLbl="node1" presStyleIdx="0" presStyleCnt="6"/>
      <dgm:spPr/>
      <dgm:t>
        <a:bodyPr/>
        <a:lstStyle/>
        <a:p>
          <a:endParaRPr lang="ru-RU"/>
        </a:p>
      </dgm:t>
    </dgm:pt>
    <dgm:pt modelId="{051938DF-BDBF-4446-A0B7-2B61E6AB33FD}" type="pres">
      <dgm:prSet presAssocID="{598F7E6C-360E-4027-9665-BDEDEBA474CC}" presName="img" presStyleLbl="fgImgPlace1" presStyleIdx="0" presStyleCnt="6"/>
      <dgm:spPr>
        <a:solidFill>
          <a:schemeClr val="accent3">
            <a:lumMod val="60000"/>
            <a:lumOff val="40000"/>
          </a:schemeClr>
        </a:solidFill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</dgm:pt>
    <dgm:pt modelId="{598EA6D5-6DBC-43D5-8022-851CF833B847}" type="pres">
      <dgm:prSet presAssocID="{598F7E6C-360E-4027-9665-BDEDEBA474CC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DA9419-FDCA-4C36-8DC5-5E3AD3AC52F6}" type="pres">
      <dgm:prSet presAssocID="{6D1D1E0E-3A1C-47E0-AA03-1D3A07274515}" presName="spacer" presStyleCnt="0"/>
      <dgm:spPr/>
      <dgm:t>
        <a:bodyPr/>
        <a:lstStyle/>
        <a:p>
          <a:endParaRPr lang="ru-RU"/>
        </a:p>
      </dgm:t>
    </dgm:pt>
    <dgm:pt modelId="{D5A1ABA0-BAE8-4D56-8389-2103670909C5}" type="pres">
      <dgm:prSet presAssocID="{B75E4E2E-DBFF-4C22-8C62-08748F0DA317}" presName="comp" presStyleCnt="0"/>
      <dgm:spPr/>
      <dgm:t>
        <a:bodyPr/>
        <a:lstStyle/>
        <a:p>
          <a:endParaRPr lang="ru-RU"/>
        </a:p>
      </dgm:t>
    </dgm:pt>
    <dgm:pt modelId="{5FC92AFA-DE43-4156-8752-24263B7482CF}" type="pres">
      <dgm:prSet presAssocID="{B75E4E2E-DBFF-4C22-8C62-08748F0DA317}" presName="box" presStyleLbl="node1" presStyleIdx="1" presStyleCnt="6"/>
      <dgm:spPr/>
      <dgm:t>
        <a:bodyPr/>
        <a:lstStyle/>
        <a:p>
          <a:endParaRPr lang="ru-RU"/>
        </a:p>
      </dgm:t>
    </dgm:pt>
    <dgm:pt modelId="{7FC09BCA-4178-4536-A1AC-69F43D14C29B}" type="pres">
      <dgm:prSet presAssocID="{B75E4E2E-DBFF-4C22-8C62-08748F0DA317}" presName="img" presStyleLbl="fgImgPlace1" presStyleIdx="1" presStyleCnt="6"/>
      <dgm:spPr>
        <a:solidFill>
          <a:schemeClr val="accent3">
            <a:lumMod val="60000"/>
            <a:lumOff val="40000"/>
          </a:schemeClr>
        </a:solidFill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</dgm:pt>
    <dgm:pt modelId="{8EC04B6E-F459-4533-966C-03E4FD3297DD}" type="pres">
      <dgm:prSet presAssocID="{B75E4E2E-DBFF-4C22-8C62-08748F0DA317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D3FDB7-A0E4-41CA-95B1-8DE643ABC3AD}" type="pres">
      <dgm:prSet presAssocID="{290D0CF0-4D25-4041-B3E5-52BF493D8214}" presName="spacer" presStyleCnt="0"/>
      <dgm:spPr/>
      <dgm:t>
        <a:bodyPr/>
        <a:lstStyle/>
        <a:p>
          <a:endParaRPr lang="ru-RU"/>
        </a:p>
      </dgm:t>
    </dgm:pt>
    <dgm:pt modelId="{9A8B7CAE-CAC1-40E8-B38E-0C28D8C13A31}" type="pres">
      <dgm:prSet presAssocID="{B8F8C8A0-8350-4309-B2D8-1BF7F193F2F3}" presName="comp" presStyleCnt="0"/>
      <dgm:spPr/>
      <dgm:t>
        <a:bodyPr/>
        <a:lstStyle/>
        <a:p>
          <a:endParaRPr lang="ru-RU"/>
        </a:p>
      </dgm:t>
    </dgm:pt>
    <dgm:pt modelId="{FE8B33AB-6A83-407A-AE89-28719CF24B00}" type="pres">
      <dgm:prSet presAssocID="{B8F8C8A0-8350-4309-B2D8-1BF7F193F2F3}" presName="box" presStyleLbl="node1" presStyleIdx="2" presStyleCnt="6"/>
      <dgm:spPr/>
      <dgm:t>
        <a:bodyPr/>
        <a:lstStyle/>
        <a:p>
          <a:endParaRPr lang="ru-RU"/>
        </a:p>
      </dgm:t>
    </dgm:pt>
    <dgm:pt modelId="{38CBF96B-FBE6-4051-92B4-32D617BD4B29}" type="pres">
      <dgm:prSet presAssocID="{B8F8C8A0-8350-4309-B2D8-1BF7F193F2F3}" presName="img" presStyleLbl="fgImgPlace1" presStyleIdx="2" presStyleCnt="6"/>
      <dgm:spPr>
        <a:solidFill>
          <a:schemeClr val="accent3">
            <a:lumMod val="60000"/>
            <a:lumOff val="40000"/>
          </a:schemeClr>
        </a:solidFill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</dgm:pt>
    <dgm:pt modelId="{5D2B3C63-0D05-4A7E-B52C-D6DFDCF897EA}" type="pres">
      <dgm:prSet presAssocID="{B8F8C8A0-8350-4309-B2D8-1BF7F193F2F3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062B1-B496-4C97-BBF2-690C23E8DB86}" type="pres">
      <dgm:prSet presAssocID="{52AAFAF1-D6E2-4EEF-95B4-7DA467DC43B0}" presName="spacer" presStyleCnt="0"/>
      <dgm:spPr/>
      <dgm:t>
        <a:bodyPr/>
        <a:lstStyle/>
        <a:p>
          <a:endParaRPr lang="ru-RU"/>
        </a:p>
      </dgm:t>
    </dgm:pt>
    <dgm:pt modelId="{E8571457-D1AC-4673-B920-0DAFEED61008}" type="pres">
      <dgm:prSet presAssocID="{15541916-DCA0-4339-AA74-54DD2D96B5E1}" presName="comp" presStyleCnt="0"/>
      <dgm:spPr/>
      <dgm:t>
        <a:bodyPr/>
        <a:lstStyle/>
        <a:p>
          <a:endParaRPr lang="ru-RU"/>
        </a:p>
      </dgm:t>
    </dgm:pt>
    <dgm:pt modelId="{F0D675F1-1C58-44DD-BC2B-3EA07E77E28A}" type="pres">
      <dgm:prSet presAssocID="{15541916-DCA0-4339-AA74-54DD2D96B5E1}" presName="box" presStyleLbl="node1" presStyleIdx="3" presStyleCnt="6"/>
      <dgm:spPr/>
      <dgm:t>
        <a:bodyPr/>
        <a:lstStyle/>
        <a:p>
          <a:endParaRPr lang="ru-RU"/>
        </a:p>
      </dgm:t>
    </dgm:pt>
    <dgm:pt modelId="{CC1089ED-1C6C-4C3E-9612-470B08E6D570}" type="pres">
      <dgm:prSet presAssocID="{15541916-DCA0-4339-AA74-54DD2D96B5E1}" presName="img" presStyleLbl="fgImgPlace1" presStyleIdx="3" presStyleCnt="6"/>
      <dgm:spPr>
        <a:solidFill>
          <a:schemeClr val="accent3">
            <a:lumMod val="60000"/>
            <a:lumOff val="40000"/>
          </a:schemeClr>
        </a:solidFill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</dgm:pt>
    <dgm:pt modelId="{976189B1-5B2A-4CC7-A848-10366B408774}" type="pres">
      <dgm:prSet presAssocID="{15541916-DCA0-4339-AA74-54DD2D96B5E1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6D9F9-DAE1-4EF9-8750-64E6AF6D5651}" type="pres">
      <dgm:prSet presAssocID="{61C8B7DE-BC64-40CA-ADFA-E22359D83697}" presName="spacer" presStyleCnt="0"/>
      <dgm:spPr/>
      <dgm:t>
        <a:bodyPr/>
        <a:lstStyle/>
        <a:p>
          <a:endParaRPr lang="ru-RU"/>
        </a:p>
      </dgm:t>
    </dgm:pt>
    <dgm:pt modelId="{FDA8884D-73E3-4883-ABAF-3C520FE69208}" type="pres">
      <dgm:prSet presAssocID="{3CC1C557-6231-4C3B-8FE4-988630706F14}" presName="comp" presStyleCnt="0"/>
      <dgm:spPr/>
      <dgm:t>
        <a:bodyPr/>
        <a:lstStyle/>
        <a:p>
          <a:endParaRPr lang="ru-RU"/>
        </a:p>
      </dgm:t>
    </dgm:pt>
    <dgm:pt modelId="{00A9AA38-8D35-4B72-9C50-04CA64C59038}" type="pres">
      <dgm:prSet presAssocID="{3CC1C557-6231-4C3B-8FE4-988630706F14}" presName="box" presStyleLbl="node1" presStyleIdx="4" presStyleCnt="6" custLinFactNeighborY="1285"/>
      <dgm:spPr/>
      <dgm:t>
        <a:bodyPr/>
        <a:lstStyle/>
        <a:p>
          <a:endParaRPr lang="ru-RU"/>
        </a:p>
      </dgm:t>
    </dgm:pt>
    <dgm:pt modelId="{5FEE959C-0528-49A0-A62C-7EA69F91B3D2}" type="pres">
      <dgm:prSet presAssocID="{3CC1C557-6231-4C3B-8FE4-988630706F14}" presName="img" presStyleLbl="fgImgPlace1" presStyleIdx="4" presStyleCnt="6"/>
      <dgm:spPr>
        <a:solidFill>
          <a:schemeClr val="accent3">
            <a:lumMod val="60000"/>
            <a:lumOff val="40000"/>
          </a:schemeClr>
        </a:solidFill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</dgm:pt>
    <dgm:pt modelId="{94AB9D2F-6C65-43E7-9140-967CCC5A0707}" type="pres">
      <dgm:prSet presAssocID="{3CC1C557-6231-4C3B-8FE4-988630706F14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6156BF-C62D-4944-835D-57E1307C3B6C}" type="pres">
      <dgm:prSet presAssocID="{716537F3-3D10-4119-A88B-19891435893C}" presName="spacer" presStyleCnt="0"/>
      <dgm:spPr/>
      <dgm:t>
        <a:bodyPr/>
        <a:lstStyle/>
        <a:p>
          <a:endParaRPr lang="ru-RU"/>
        </a:p>
      </dgm:t>
    </dgm:pt>
    <dgm:pt modelId="{A2281BA8-E784-4F49-9ACE-1CFD8C79E083}" type="pres">
      <dgm:prSet presAssocID="{6CB456FF-145C-447C-8DFB-93AD07C84FAC}" presName="comp" presStyleCnt="0"/>
      <dgm:spPr/>
      <dgm:t>
        <a:bodyPr/>
        <a:lstStyle/>
        <a:p>
          <a:endParaRPr lang="ru-RU"/>
        </a:p>
      </dgm:t>
    </dgm:pt>
    <dgm:pt modelId="{CC8397B5-5DAC-4C8C-B630-94C048F5271F}" type="pres">
      <dgm:prSet presAssocID="{6CB456FF-145C-447C-8DFB-93AD07C84FAC}" presName="box" presStyleLbl="node1" presStyleIdx="5" presStyleCnt="6"/>
      <dgm:spPr/>
      <dgm:t>
        <a:bodyPr/>
        <a:lstStyle/>
        <a:p>
          <a:endParaRPr lang="ru-RU"/>
        </a:p>
      </dgm:t>
    </dgm:pt>
    <dgm:pt modelId="{6C6F1C27-A170-4FF7-AFCE-47C9310852C0}" type="pres">
      <dgm:prSet presAssocID="{6CB456FF-145C-447C-8DFB-93AD07C84FAC}" presName="img" presStyleLbl="fgImgPlace1" presStyleIdx="5" presStyleCnt="6"/>
      <dgm:spPr>
        <a:solidFill>
          <a:schemeClr val="accent3"/>
        </a:solidFill>
        <a:effectLst>
          <a:innerShdw blurRad="114300">
            <a:prstClr val="black"/>
          </a:innerShdw>
        </a:effectLst>
      </dgm:spPr>
      <dgm:t>
        <a:bodyPr/>
        <a:lstStyle/>
        <a:p>
          <a:endParaRPr lang="ru-RU"/>
        </a:p>
      </dgm:t>
    </dgm:pt>
    <dgm:pt modelId="{93DDE99F-3DA5-4A49-B0EE-DA83F7B34D54}" type="pres">
      <dgm:prSet presAssocID="{6CB456FF-145C-447C-8DFB-93AD07C84FAC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986665-B98D-4073-A149-3A46CF8BA4A1}" type="presOf" srcId="{598F7E6C-360E-4027-9665-BDEDEBA474CC}" destId="{598EA6D5-6DBC-43D5-8022-851CF833B847}" srcOrd="1" destOrd="0" presId="urn:microsoft.com/office/officeart/2005/8/layout/vList4"/>
    <dgm:cxn modelId="{681E4CA5-BF80-42D9-80C6-6C4F047C4B65}" type="presOf" srcId="{6CB456FF-145C-447C-8DFB-93AD07C84FAC}" destId="{CC8397B5-5DAC-4C8C-B630-94C048F5271F}" srcOrd="0" destOrd="0" presId="urn:microsoft.com/office/officeart/2005/8/layout/vList4"/>
    <dgm:cxn modelId="{D1ED81F5-ED94-400E-8535-EDFCF69A5A60}" type="presOf" srcId="{6CB456FF-145C-447C-8DFB-93AD07C84FAC}" destId="{93DDE99F-3DA5-4A49-B0EE-DA83F7B34D54}" srcOrd="1" destOrd="0" presId="urn:microsoft.com/office/officeart/2005/8/layout/vList4"/>
    <dgm:cxn modelId="{8622BD59-03E2-418D-8B8D-8CEDE83C706C}" srcId="{4388903C-B540-47E1-B661-D25D7FEEC87F}" destId="{B8F8C8A0-8350-4309-B2D8-1BF7F193F2F3}" srcOrd="2" destOrd="0" parTransId="{EDD1DA32-3D71-4E06-8A2B-C6BA0B5A184E}" sibTransId="{52AAFAF1-D6E2-4EEF-95B4-7DA467DC43B0}"/>
    <dgm:cxn modelId="{650FD02B-5A9C-4EC3-BE86-19B951437CDC}" srcId="{4388903C-B540-47E1-B661-D25D7FEEC87F}" destId="{598F7E6C-360E-4027-9665-BDEDEBA474CC}" srcOrd="0" destOrd="0" parTransId="{898C7E58-AD02-443E-9AC8-10A57EEDCCD3}" sibTransId="{6D1D1E0E-3A1C-47E0-AA03-1D3A07274515}"/>
    <dgm:cxn modelId="{90383C7A-5D53-4B11-9C6E-6DB7BE57BB61}" type="presOf" srcId="{3CC1C557-6231-4C3B-8FE4-988630706F14}" destId="{94AB9D2F-6C65-43E7-9140-967CCC5A0707}" srcOrd="1" destOrd="0" presId="urn:microsoft.com/office/officeart/2005/8/layout/vList4"/>
    <dgm:cxn modelId="{6A2086D4-62AD-4EBF-A6D2-19145E225EA7}" type="presOf" srcId="{598F7E6C-360E-4027-9665-BDEDEBA474CC}" destId="{09BEEF24-9B5D-4431-9815-309B9DA6E409}" srcOrd="0" destOrd="0" presId="urn:microsoft.com/office/officeart/2005/8/layout/vList4"/>
    <dgm:cxn modelId="{2ADD39B1-0ECB-4C5B-B6F0-F2D54337E6FE}" srcId="{4388903C-B540-47E1-B661-D25D7FEEC87F}" destId="{6CB456FF-145C-447C-8DFB-93AD07C84FAC}" srcOrd="5" destOrd="0" parTransId="{E6F8134A-B734-4CF2-A488-717F87FAF766}" sibTransId="{C1AF7672-7CB7-4852-9D1A-092396305420}"/>
    <dgm:cxn modelId="{3D0CFBA0-02F0-4B8F-962A-6C3AB1A5385A}" type="presOf" srcId="{B75E4E2E-DBFF-4C22-8C62-08748F0DA317}" destId="{5FC92AFA-DE43-4156-8752-24263B7482CF}" srcOrd="0" destOrd="0" presId="urn:microsoft.com/office/officeart/2005/8/layout/vList4"/>
    <dgm:cxn modelId="{268363D8-B8B0-479B-AF29-85A18750D203}" type="presOf" srcId="{15541916-DCA0-4339-AA74-54DD2D96B5E1}" destId="{F0D675F1-1C58-44DD-BC2B-3EA07E77E28A}" srcOrd="0" destOrd="0" presId="urn:microsoft.com/office/officeart/2005/8/layout/vList4"/>
    <dgm:cxn modelId="{C374D626-2E56-4101-9730-99E64555ABEB}" srcId="{4388903C-B540-47E1-B661-D25D7FEEC87F}" destId="{B75E4E2E-DBFF-4C22-8C62-08748F0DA317}" srcOrd="1" destOrd="0" parTransId="{4A4BB21C-EAF1-45F7-8775-E4CB7D20D2C7}" sibTransId="{290D0CF0-4D25-4041-B3E5-52BF493D8214}"/>
    <dgm:cxn modelId="{5EF34FDB-A5B0-490A-9DDB-06B92B4B664C}" type="presOf" srcId="{4388903C-B540-47E1-B661-D25D7FEEC87F}" destId="{F3535A2B-FC05-42B8-9B30-6AC8F8801329}" srcOrd="0" destOrd="0" presId="urn:microsoft.com/office/officeart/2005/8/layout/vList4"/>
    <dgm:cxn modelId="{C3214E7C-5381-4949-85F9-DDF91AC5F222}" type="presOf" srcId="{B75E4E2E-DBFF-4C22-8C62-08748F0DA317}" destId="{8EC04B6E-F459-4533-966C-03E4FD3297DD}" srcOrd="1" destOrd="0" presId="urn:microsoft.com/office/officeart/2005/8/layout/vList4"/>
    <dgm:cxn modelId="{35ED54E0-C3E0-4731-AB67-A1C54D07A667}" srcId="{4388903C-B540-47E1-B661-D25D7FEEC87F}" destId="{15541916-DCA0-4339-AA74-54DD2D96B5E1}" srcOrd="3" destOrd="0" parTransId="{BDD3B014-FCAA-4283-9892-66F2639A8D90}" sibTransId="{61C8B7DE-BC64-40CA-ADFA-E22359D83697}"/>
    <dgm:cxn modelId="{57765FF3-2E40-4449-8057-A5D07185EB3F}" type="presOf" srcId="{B8F8C8A0-8350-4309-B2D8-1BF7F193F2F3}" destId="{5D2B3C63-0D05-4A7E-B52C-D6DFDCF897EA}" srcOrd="1" destOrd="0" presId="urn:microsoft.com/office/officeart/2005/8/layout/vList4"/>
    <dgm:cxn modelId="{D5FFF029-EB29-4588-80FC-B846279F73E8}" srcId="{4388903C-B540-47E1-B661-D25D7FEEC87F}" destId="{3CC1C557-6231-4C3B-8FE4-988630706F14}" srcOrd="4" destOrd="0" parTransId="{F1ED7C00-A01D-4A56-A417-C0472D3BD5F4}" sibTransId="{716537F3-3D10-4119-A88B-19891435893C}"/>
    <dgm:cxn modelId="{91FD1A59-D710-4AF9-B8B6-531FAB6F2B3B}" type="presOf" srcId="{15541916-DCA0-4339-AA74-54DD2D96B5E1}" destId="{976189B1-5B2A-4CC7-A848-10366B408774}" srcOrd="1" destOrd="0" presId="urn:microsoft.com/office/officeart/2005/8/layout/vList4"/>
    <dgm:cxn modelId="{AECB22E7-5A1D-4FF9-BEA0-C39D89BD5B06}" type="presOf" srcId="{3CC1C557-6231-4C3B-8FE4-988630706F14}" destId="{00A9AA38-8D35-4B72-9C50-04CA64C59038}" srcOrd="0" destOrd="0" presId="urn:microsoft.com/office/officeart/2005/8/layout/vList4"/>
    <dgm:cxn modelId="{A4103696-ABE0-4B34-AE57-4102CF2AAED9}" type="presOf" srcId="{B8F8C8A0-8350-4309-B2D8-1BF7F193F2F3}" destId="{FE8B33AB-6A83-407A-AE89-28719CF24B00}" srcOrd="0" destOrd="0" presId="urn:microsoft.com/office/officeart/2005/8/layout/vList4"/>
    <dgm:cxn modelId="{08385175-6786-406D-99CA-110AF2F6F7D8}" type="presParOf" srcId="{F3535A2B-FC05-42B8-9B30-6AC8F8801329}" destId="{E06F9031-FD29-4B70-950D-4022ED0A4A85}" srcOrd="0" destOrd="0" presId="urn:microsoft.com/office/officeart/2005/8/layout/vList4"/>
    <dgm:cxn modelId="{1F3860D2-6DC1-41A3-B582-AE1DA40C0407}" type="presParOf" srcId="{E06F9031-FD29-4B70-950D-4022ED0A4A85}" destId="{09BEEF24-9B5D-4431-9815-309B9DA6E409}" srcOrd="0" destOrd="0" presId="urn:microsoft.com/office/officeart/2005/8/layout/vList4"/>
    <dgm:cxn modelId="{333A8A2B-FEA4-4B68-8942-CC7F94C46C15}" type="presParOf" srcId="{E06F9031-FD29-4B70-950D-4022ED0A4A85}" destId="{051938DF-BDBF-4446-A0B7-2B61E6AB33FD}" srcOrd="1" destOrd="0" presId="urn:microsoft.com/office/officeart/2005/8/layout/vList4"/>
    <dgm:cxn modelId="{2A2BEB0B-5DDF-4CAD-A97C-F4EEA705620B}" type="presParOf" srcId="{E06F9031-FD29-4B70-950D-4022ED0A4A85}" destId="{598EA6D5-6DBC-43D5-8022-851CF833B847}" srcOrd="2" destOrd="0" presId="urn:microsoft.com/office/officeart/2005/8/layout/vList4"/>
    <dgm:cxn modelId="{FB62DFEA-F517-4628-A339-7FC3CF7AA61D}" type="presParOf" srcId="{F3535A2B-FC05-42B8-9B30-6AC8F8801329}" destId="{66DA9419-FDCA-4C36-8DC5-5E3AD3AC52F6}" srcOrd="1" destOrd="0" presId="urn:microsoft.com/office/officeart/2005/8/layout/vList4"/>
    <dgm:cxn modelId="{FEF599B4-CC76-4A8C-BBD4-39944336C48D}" type="presParOf" srcId="{F3535A2B-FC05-42B8-9B30-6AC8F8801329}" destId="{D5A1ABA0-BAE8-4D56-8389-2103670909C5}" srcOrd="2" destOrd="0" presId="urn:microsoft.com/office/officeart/2005/8/layout/vList4"/>
    <dgm:cxn modelId="{3F0A0C24-C9A1-481D-87D9-8CAA21F03BCA}" type="presParOf" srcId="{D5A1ABA0-BAE8-4D56-8389-2103670909C5}" destId="{5FC92AFA-DE43-4156-8752-24263B7482CF}" srcOrd="0" destOrd="0" presId="urn:microsoft.com/office/officeart/2005/8/layout/vList4"/>
    <dgm:cxn modelId="{3830BDA2-D2BD-4058-BEAD-77B2B00B432D}" type="presParOf" srcId="{D5A1ABA0-BAE8-4D56-8389-2103670909C5}" destId="{7FC09BCA-4178-4536-A1AC-69F43D14C29B}" srcOrd="1" destOrd="0" presId="urn:microsoft.com/office/officeart/2005/8/layout/vList4"/>
    <dgm:cxn modelId="{878BA788-4530-401D-9D68-FE8D8BDDC018}" type="presParOf" srcId="{D5A1ABA0-BAE8-4D56-8389-2103670909C5}" destId="{8EC04B6E-F459-4533-966C-03E4FD3297DD}" srcOrd="2" destOrd="0" presId="urn:microsoft.com/office/officeart/2005/8/layout/vList4"/>
    <dgm:cxn modelId="{62A24B6B-CA82-4E67-BC68-C14A3CF6F4E1}" type="presParOf" srcId="{F3535A2B-FC05-42B8-9B30-6AC8F8801329}" destId="{25D3FDB7-A0E4-41CA-95B1-8DE643ABC3AD}" srcOrd="3" destOrd="0" presId="urn:microsoft.com/office/officeart/2005/8/layout/vList4"/>
    <dgm:cxn modelId="{33DDDB65-8195-4A9F-83C6-3272CBBEE2D2}" type="presParOf" srcId="{F3535A2B-FC05-42B8-9B30-6AC8F8801329}" destId="{9A8B7CAE-CAC1-40E8-B38E-0C28D8C13A31}" srcOrd="4" destOrd="0" presId="urn:microsoft.com/office/officeart/2005/8/layout/vList4"/>
    <dgm:cxn modelId="{4266C302-F808-4BF6-B82D-57A884CBD0A3}" type="presParOf" srcId="{9A8B7CAE-CAC1-40E8-B38E-0C28D8C13A31}" destId="{FE8B33AB-6A83-407A-AE89-28719CF24B00}" srcOrd="0" destOrd="0" presId="urn:microsoft.com/office/officeart/2005/8/layout/vList4"/>
    <dgm:cxn modelId="{EF093ED0-57D5-4A76-9253-BCD3E7C1736A}" type="presParOf" srcId="{9A8B7CAE-CAC1-40E8-B38E-0C28D8C13A31}" destId="{38CBF96B-FBE6-4051-92B4-32D617BD4B29}" srcOrd="1" destOrd="0" presId="urn:microsoft.com/office/officeart/2005/8/layout/vList4"/>
    <dgm:cxn modelId="{3047CC4F-C0B9-4FDB-89E1-A281936E3777}" type="presParOf" srcId="{9A8B7CAE-CAC1-40E8-B38E-0C28D8C13A31}" destId="{5D2B3C63-0D05-4A7E-B52C-D6DFDCF897EA}" srcOrd="2" destOrd="0" presId="urn:microsoft.com/office/officeart/2005/8/layout/vList4"/>
    <dgm:cxn modelId="{57AF26BD-A9E8-421D-AAB1-55B085458331}" type="presParOf" srcId="{F3535A2B-FC05-42B8-9B30-6AC8F8801329}" destId="{FCB062B1-B496-4C97-BBF2-690C23E8DB86}" srcOrd="5" destOrd="0" presId="urn:microsoft.com/office/officeart/2005/8/layout/vList4"/>
    <dgm:cxn modelId="{A0D0C610-CF86-42DF-8202-CE90D1448CDA}" type="presParOf" srcId="{F3535A2B-FC05-42B8-9B30-6AC8F8801329}" destId="{E8571457-D1AC-4673-B920-0DAFEED61008}" srcOrd="6" destOrd="0" presId="urn:microsoft.com/office/officeart/2005/8/layout/vList4"/>
    <dgm:cxn modelId="{818892E8-AF50-42C4-9616-F2D30D91D7D8}" type="presParOf" srcId="{E8571457-D1AC-4673-B920-0DAFEED61008}" destId="{F0D675F1-1C58-44DD-BC2B-3EA07E77E28A}" srcOrd="0" destOrd="0" presId="urn:microsoft.com/office/officeart/2005/8/layout/vList4"/>
    <dgm:cxn modelId="{67821683-D6C2-4346-9D7C-73814FB43345}" type="presParOf" srcId="{E8571457-D1AC-4673-B920-0DAFEED61008}" destId="{CC1089ED-1C6C-4C3E-9612-470B08E6D570}" srcOrd="1" destOrd="0" presId="urn:microsoft.com/office/officeart/2005/8/layout/vList4"/>
    <dgm:cxn modelId="{B421BAAD-54CC-4D21-A870-96836C838138}" type="presParOf" srcId="{E8571457-D1AC-4673-B920-0DAFEED61008}" destId="{976189B1-5B2A-4CC7-A848-10366B408774}" srcOrd="2" destOrd="0" presId="urn:microsoft.com/office/officeart/2005/8/layout/vList4"/>
    <dgm:cxn modelId="{FDE2AF41-2588-41AE-B9F3-B09705A33D4C}" type="presParOf" srcId="{F3535A2B-FC05-42B8-9B30-6AC8F8801329}" destId="{A6F6D9F9-DAE1-4EF9-8750-64E6AF6D5651}" srcOrd="7" destOrd="0" presId="urn:microsoft.com/office/officeart/2005/8/layout/vList4"/>
    <dgm:cxn modelId="{DBC21371-6247-4B19-BB1B-C50727C2CE7E}" type="presParOf" srcId="{F3535A2B-FC05-42B8-9B30-6AC8F8801329}" destId="{FDA8884D-73E3-4883-ABAF-3C520FE69208}" srcOrd="8" destOrd="0" presId="urn:microsoft.com/office/officeart/2005/8/layout/vList4"/>
    <dgm:cxn modelId="{684A3EC7-90DC-4F4C-88C4-5CAE4C290101}" type="presParOf" srcId="{FDA8884D-73E3-4883-ABAF-3C520FE69208}" destId="{00A9AA38-8D35-4B72-9C50-04CA64C59038}" srcOrd="0" destOrd="0" presId="urn:microsoft.com/office/officeart/2005/8/layout/vList4"/>
    <dgm:cxn modelId="{C40C1B99-31DE-49B5-8128-16902BAA1A00}" type="presParOf" srcId="{FDA8884D-73E3-4883-ABAF-3C520FE69208}" destId="{5FEE959C-0528-49A0-A62C-7EA69F91B3D2}" srcOrd="1" destOrd="0" presId="urn:microsoft.com/office/officeart/2005/8/layout/vList4"/>
    <dgm:cxn modelId="{98976040-0E62-43FB-A505-E3910A708171}" type="presParOf" srcId="{FDA8884D-73E3-4883-ABAF-3C520FE69208}" destId="{94AB9D2F-6C65-43E7-9140-967CCC5A0707}" srcOrd="2" destOrd="0" presId="urn:microsoft.com/office/officeart/2005/8/layout/vList4"/>
    <dgm:cxn modelId="{20D11320-BF95-4412-8715-9FBEAA820CF8}" type="presParOf" srcId="{F3535A2B-FC05-42B8-9B30-6AC8F8801329}" destId="{B66156BF-C62D-4944-835D-57E1307C3B6C}" srcOrd="9" destOrd="0" presId="urn:microsoft.com/office/officeart/2005/8/layout/vList4"/>
    <dgm:cxn modelId="{CD22B8A4-E7CD-4530-906B-5E4B9BEA28CF}" type="presParOf" srcId="{F3535A2B-FC05-42B8-9B30-6AC8F8801329}" destId="{A2281BA8-E784-4F49-9ACE-1CFD8C79E083}" srcOrd="10" destOrd="0" presId="urn:microsoft.com/office/officeart/2005/8/layout/vList4"/>
    <dgm:cxn modelId="{DFA1B55A-590D-49F4-8206-28A1014B80BD}" type="presParOf" srcId="{A2281BA8-E784-4F49-9ACE-1CFD8C79E083}" destId="{CC8397B5-5DAC-4C8C-B630-94C048F5271F}" srcOrd="0" destOrd="0" presId="urn:microsoft.com/office/officeart/2005/8/layout/vList4"/>
    <dgm:cxn modelId="{2EA7E128-387C-4AAD-BF6B-183BC26ABF27}" type="presParOf" srcId="{A2281BA8-E784-4F49-9ACE-1CFD8C79E083}" destId="{6C6F1C27-A170-4FF7-AFCE-47C9310852C0}" srcOrd="1" destOrd="0" presId="urn:microsoft.com/office/officeart/2005/8/layout/vList4"/>
    <dgm:cxn modelId="{C7B3CAFB-C8D0-4E4B-B98C-C31C4680C1AB}" type="presParOf" srcId="{A2281BA8-E784-4F49-9ACE-1CFD8C79E083}" destId="{93DDE99F-3DA5-4A49-B0EE-DA83F7B34D5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432CCE-F657-438E-A64C-2561369E3562}" type="doc">
      <dgm:prSet loTypeId="urn:microsoft.com/office/officeart/2005/8/layout/vList4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2140D061-91CC-4BAF-9A65-8499B39DAA99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ctr"/>
          <a:endParaRPr lang="ru-RU" sz="1600" b="0" dirty="0">
            <a:solidFill>
              <a:schemeClr val="tx1"/>
            </a:solidFill>
          </a:endParaRPr>
        </a:p>
      </dgm:t>
    </dgm:pt>
    <dgm:pt modelId="{2E6A47D2-1234-476F-9A71-371E30EEB77A}" type="parTrans" cxnId="{4BC2FE6C-DC1E-4697-A029-807D04DBE5F4}">
      <dgm:prSet/>
      <dgm:spPr/>
      <dgm:t>
        <a:bodyPr/>
        <a:lstStyle/>
        <a:p>
          <a:endParaRPr lang="ru-RU"/>
        </a:p>
      </dgm:t>
    </dgm:pt>
    <dgm:pt modelId="{E27EAC40-8F23-4128-ACA8-233522AC98A0}" type="sibTrans" cxnId="{4BC2FE6C-DC1E-4697-A029-807D04DBE5F4}">
      <dgm:prSet/>
      <dgm:spPr/>
      <dgm:t>
        <a:bodyPr/>
        <a:lstStyle/>
        <a:p>
          <a:endParaRPr lang="ru-RU"/>
        </a:p>
      </dgm:t>
    </dgm:pt>
    <dgm:pt modelId="{22A79312-73F5-4C20-BA8C-FFAF80673A2D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56229742-B05E-4417-B6EE-BFDFD8C3C37B}" type="parTrans" cxnId="{7C5E6CA0-3DA9-4C1C-87DC-72C703A34727}">
      <dgm:prSet/>
      <dgm:spPr/>
      <dgm:t>
        <a:bodyPr/>
        <a:lstStyle/>
        <a:p>
          <a:endParaRPr lang="ru-RU"/>
        </a:p>
      </dgm:t>
    </dgm:pt>
    <dgm:pt modelId="{3C8B045A-185F-4047-9289-8C92CB2A3289}" type="sibTrans" cxnId="{7C5E6CA0-3DA9-4C1C-87DC-72C703A34727}">
      <dgm:prSet/>
      <dgm:spPr/>
      <dgm:t>
        <a:bodyPr/>
        <a:lstStyle/>
        <a:p>
          <a:endParaRPr lang="ru-RU"/>
        </a:p>
      </dgm:t>
    </dgm:pt>
    <dgm:pt modelId="{6129A965-E8B0-484A-AD33-672D80C8A394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384846EC-32BD-457D-99CE-E6C5C30AB227}" type="parTrans" cxnId="{CCF5099A-4288-4743-B918-5E70C430E9C6}">
      <dgm:prSet/>
      <dgm:spPr/>
      <dgm:t>
        <a:bodyPr/>
        <a:lstStyle/>
        <a:p>
          <a:endParaRPr lang="ru-RU"/>
        </a:p>
      </dgm:t>
    </dgm:pt>
    <dgm:pt modelId="{A33FE621-0BF1-48D5-A544-50C5BE138204}" type="sibTrans" cxnId="{CCF5099A-4288-4743-B918-5E70C430E9C6}">
      <dgm:prSet/>
      <dgm:spPr/>
      <dgm:t>
        <a:bodyPr/>
        <a:lstStyle/>
        <a:p>
          <a:endParaRPr lang="ru-RU"/>
        </a:p>
      </dgm:t>
    </dgm:pt>
    <dgm:pt modelId="{6F229472-52B4-47B3-A24D-DC912556FDF5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C2C41501-BBC6-462B-A2D1-B2C99A5EFB2C}" type="parTrans" cxnId="{6F3DEBCA-7193-45B8-8D37-C36BCBA9854C}">
      <dgm:prSet/>
      <dgm:spPr/>
      <dgm:t>
        <a:bodyPr/>
        <a:lstStyle/>
        <a:p>
          <a:endParaRPr lang="ru-RU"/>
        </a:p>
      </dgm:t>
    </dgm:pt>
    <dgm:pt modelId="{DDC6CBBF-DE79-42C7-96E6-0770E0B32D38}" type="sibTrans" cxnId="{6F3DEBCA-7193-45B8-8D37-C36BCBA9854C}">
      <dgm:prSet/>
      <dgm:spPr/>
      <dgm:t>
        <a:bodyPr/>
        <a:lstStyle/>
        <a:p>
          <a:endParaRPr lang="ru-RU"/>
        </a:p>
      </dgm:t>
    </dgm:pt>
    <dgm:pt modelId="{89971429-B9AD-4A57-87B6-12F1EC9C576B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ctr"/>
          <a:endParaRPr lang="ru-RU" sz="2000" b="0" dirty="0">
            <a:solidFill>
              <a:schemeClr val="tx1"/>
            </a:solidFill>
          </a:endParaRPr>
        </a:p>
      </dgm:t>
    </dgm:pt>
    <dgm:pt modelId="{5166E1CE-A41E-40A5-9F1A-F4C419930EF1}" type="sibTrans" cxnId="{87BEF53E-84AF-403D-B632-DF10F6A280FD}">
      <dgm:prSet/>
      <dgm:spPr/>
      <dgm:t>
        <a:bodyPr/>
        <a:lstStyle/>
        <a:p>
          <a:endParaRPr lang="ru-RU"/>
        </a:p>
      </dgm:t>
    </dgm:pt>
    <dgm:pt modelId="{069452B8-CF1C-4674-930B-19EF196D370D}" type="parTrans" cxnId="{87BEF53E-84AF-403D-B632-DF10F6A280FD}">
      <dgm:prSet/>
      <dgm:spPr/>
      <dgm:t>
        <a:bodyPr/>
        <a:lstStyle/>
        <a:p>
          <a:endParaRPr lang="ru-RU"/>
        </a:p>
      </dgm:t>
    </dgm:pt>
    <dgm:pt modelId="{56C03B73-AC1B-4307-8797-45CD29A38D18}" type="pres">
      <dgm:prSet presAssocID="{98432CCE-F657-438E-A64C-2561369E356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618090-5B9A-449A-B38A-3554ADB19D14}" type="pres">
      <dgm:prSet presAssocID="{2140D061-91CC-4BAF-9A65-8499B39DAA99}" presName="comp" presStyleCnt="0"/>
      <dgm:spPr/>
      <dgm:t>
        <a:bodyPr/>
        <a:lstStyle/>
        <a:p>
          <a:endParaRPr lang="ru-RU"/>
        </a:p>
      </dgm:t>
    </dgm:pt>
    <dgm:pt modelId="{6C444A48-CE3B-4284-91BA-C9E693900376}" type="pres">
      <dgm:prSet presAssocID="{2140D061-91CC-4BAF-9A65-8499B39DAA99}" presName="box" presStyleLbl="node1" presStyleIdx="0" presStyleCnt="5"/>
      <dgm:spPr/>
      <dgm:t>
        <a:bodyPr/>
        <a:lstStyle/>
        <a:p>
          <a:endParaRPr lang="ru-RU"/>
        </a:p>
      </dgm:t>
    </dgm:pt>
    <dgm:pt modelId="{63F7FF41-967A-4F44-8D09-AEF3081FBE93}" type="pres">
      <dgm:prSet presAssocID="{2140D061-91CC-4BAF-9A65-8499B39DAA99}" presName="img" presStyleLbl="fgImgPlace1" presStyleIdx="0" presStyleCnt="5"/>
      <dgm:spPr>
        <a:solidFill>
          <a:schemeClr val="accent3">
            <a:lumMod val="60000"/>
            <a:lumOff val="4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endParaRPr lang="ru-RU"/>
        </a:p>
      </dgm:t>
    </dgm:pt>
    <dgm:pt modelId="{37A1D4EB-A1EF-413D-B384-97EF50FEA21D}" type="pres">
      <dgm:prSet presAssocID="{2140D061-91CC-4BAF-9A65-8499B39DAA99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70F4C-9215-469D-95A6-9F6DA7FCF322}" type="pres">
      <dgm:prSet presAssocID="{E27EAC40-8F23-4128-ACA8-233522AC98A0}" presName="spacer" presStyleCnt="0"/>
      <dgm:spPr/>
      <dgm:t>
        <a:bodyPr/>
        <a:lstStyle/>
        <a:p>
          <a:endParaRPr lang="ru-RU"/>
        </a:p>
      </dgm:t>
    </dgm:pt>
    <dgm:pt modelId="{E8C51FB5-6BC8-45F9-BFCC-D859D673A29E}" type="pres">
      <dgm:prSet presAssocID="{89971429-B9AD-4A57-87B6-12F1EC9C576B}" presName="comp" presStyleCnt="0"/>
      <dgm:spPr/>
      <dgm:t>
        <a:bodyPr/>
        <a:lstStyle/>
        <a:p>
          <a:endParaRPr lang="ru-RU"/>
        </a:p>
      </dgm:t>
    </dgm:pt>
    <dgm:pt modelId="{C3003312-F605-432E-B692-0B61897945DE}" type="pres">
      <dgm:prSet presAssocID="{89971429-B9AD-4A57-87B6-12F1EC9C576B}" presName="box" presStyleLbl="node1" presStyleIdx="1" presStyleCnt="5" custLinFactNeighborX="614" custLinFactNeighborY="2972"/>
      <dgm:spPr/>
      <dgm:t>
        <a:bodyPr/>
        <a:lstStyle/>
        <a:p>
          <a:endParaRPr lang="ru-RU"/>
        </a:p>
      </dgm:t>
    </dgm:pt>
    <dgm:pt modelId="{B12A0DB3-FF38-47F8-A547-A5021B2B6796}" type="pres">
      <dgm:prSet presAssocID="{89971429-B9AD-4A57-87B6-12F1EC9C576B}" presName="img" presStyleLbl="fgImgPlace1" presStyleIdx="1" presStyleCnt="5" custLinFactNeighborX="230" custLinFactNeighborY="3715"/>
      <dgm:spPr>
        <a:solidFill>
          <a:schemeClr val="accent3">
            <a:lumMod val="60000"/>
            <a:lumOff val="4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endParaRPr lang="ru-RU"/>
        </a:p>
      </dgm:t>
    </dgm:pt>
    <dgm:pt modelId="{4388ACC3-2D42-4C49-86AB-5D633F74252E}" type="pres">
      <dgm:prSet presAssocID="{89971429-B9AD-4A57-87B6-12F1EC9C576B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99C552-B566-4C14-B8C1-9F83D10DFA80}" type="pres">
      <dgm:prSet presAssocID="{5166E1CE-A41E-40A5-9F1A-F4C419930EF1}" presName="spacer" presStyleCnt="0"/>
      <dgm:spPr/>
      <dgm:t>
        <a:bodyPr/>
        <a:lstStyle/>
        <a:p>
          <a:endParaRPr lang="ru-RU"/>
        </a:p>
      </dgm:t>
    </dgm:pt>
    <dgm:pt modelId="{C6E0D489-5562-4B73-BA88-6E0CBA28AF38}" type="pres">
      <dgm:prSet presAssocID="{6129A965-E8B0-484A-AD33-672D80C8A394}" presName="comp" presStyleCnt="0"/>
      <dgm:spPr/>
      <dgm:t>
        <a:bodyPr/>
        <a:lstStyle/>
        <a:p>
          <a:endParaRPr lang="ru-RU"/>
        </a:p>
      </dgm:t>
    </dgm:pt>
    <dgm:pt modelId="{27BB1C1E-F897-4FFA-965F-A49C960296B7}" type="pres">
      <dgm:prSet presAssocID="{6129A965-E8B0-484A-AD33-672D80C8A394}" presName="box" presStyleLbl="node1" presStyleIdx="2" presStyleCnt="5" custLinFactNeighborX="9580" custLinFactNeighborY="1878"/>
      <dgm:spPr/>
      <dgm:t>
        <a:bodyPr/>
        <a:lstStyle/>
        <a:p>
          <a:endParaRPr lang="ru-RU"/>
        </a:p>
      </dgm:t>
    </dgm:pt>
    <dgm:pt modelId="{E0BBACC1-DFF8-427F-9EB1-527A367A0AB4}" type="pres">
      <dgm:prSet presAssocID="{6129A965-E8B0-484A-AD33-672D80C8A394}" presName="img" presStyleLbl="fgImgPlace1" presStyleIdx="2" presStyleCnt="5"/>
      <dgm:spPr>
        <a:solidFill>
          <a:schemeClr val="accent3">
            <a:lumMod val="60000"/>
            <a:lumOff val="4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endParaRPr lang="ru-RU"/>
        </a:p>
      </dgm:t>
    </dgm:pt>
    <dgm:pt modelId="{C44F5D25-B005-4BF5-8F53-0ECE6B993AA0}" type="pres">
      <dgm:prSet presAssocID="{6129A965-E8B0-484A-AD33-672D80C8A394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5C693-3146-4548-9EA0-847555B75B6E}" type="pres">
      <dgm:prSet presAssocID="{A33FE621-0BF1-48D5-A544-50C5BE138204}" presName="spacer" presStyleCnt="0"/>
      <dgm:spPr/>
      <dgm:t>
        <a:bodyPr/>
        <a:lstStyle/>
        <a:p>
          <a:endParaRPr lang="ru-RU"/>
        </a:p>
      </dgm:t>
    </dgm:pt>
    <dgm:pt modelId="{CA59EE72-ABED-4007-9917-D4AFE6AD408A}" type="pres">
      <dgm:prSet presAssocID="{22A79312-73F5-4C20-BA8C-FFAF80673A2D}" presName="comp" presStyleCnt="0"/>
      <dgm:spPr/>
      <dgm:t>
        <a:bodyPr/>
        <a:lstStyle/>
        <a:p>
          <a:endParaRPr lang="ru-RU"/>
        </a:p>
      </dgm:t>
    </dgm:pt>
    <dgm:pt modelId="{79C6D9CF-C7B4-4181-B5F9-F34FD94E2563}" type="pres">
      <dgm:prSet presAssocID="{22A79312-73F5-4C20-BA8C-FFAF80673A2D}" presName="box" presStyleLbl="node1" presStyleIdx="3" presStyleCnt="5"/>
      <dgm:spPr/>
      <dgm:t>
        <a:bodyPr/>
        <a:lstStyle/>
        <a:p>
          <a:endParaRPr lang="ru-RU"/>
        </a:p>
      </dgm:t>
    </dgm:pt>
    <dgm:pt modelId="{4E28A2AA-9921-4164-8323-67560032FDA6}" type="pres">
      <dgm:prSet presAssocID="{22A79312-73F5-4C20-BA8C-FFAF80673A2D}" presName="img" presStyleLbl="fgImgPlace1" presStyleIdx="3" presStyleCnt="5" custLinFactNeighborX="-4038" custLinFactNeighborY="1225"/>
      <dgm:spPr>
        <a:solidFill>
          <a:schemeClr val="accent3">
            <a:lumMod val="60000"/>
            <a:lumOff val="4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endParaRPr lang="ru-RU"/>
        </a:p>
      </dgm:t>
    </dgm:pt>
    <dgm:pt modelId="{0FCDD74A-B4C1-4E09-AC85-F1F066E56B31}" type="pres">
      <dgm:prSet presAssocID="{22A79312-73F5-4C20-BA8C-FFAF80673A2D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3DBB2F-51DD-4CAF-AF33-4D0E48F764B2}" type="pres">
      <dgm:prSet presAssocID="{3C8B045A-185F-4047-9289-8C92CB2A3289}" presName="spacer" presStyleCnt="0"/>
      <dgm:spPr/>
      <dgm:t>
        <a:bodyPr/>
        <a:lstStyle/>
        <a:p>
          <a:endParaRPr lang="ru-RU"/>
        </a:p>
      </dgm:t>
    </dgm:pt>
    <dgm:pt modelId="{306BAF91-16B6-4D27-8CB6-5E0898234CE7}" type="pres">
      <dgm:prSet presAssocID="{6F229472-52B4-47B3-A24D-DC912556FDF5}" presName="comp" presStyleCnt="0"/>
      <dgm:spPr/>
      <dgm:t>
        <a:bodyPr/>
        <a:lstStyle/>
        <a:p>
          <a:endParaRPr lang="ru-RU"/>
        </a:p>
      </dgm:t>
    </dgm:pt>
    <dgm:pt modelId="{450F31FC-3A30-4E02-9E7F-BECB2B0BF0E5}" type="pres">
      <dgm:prSet presAssocID="{6F229472-52B4-47B3-A24D-DC912556FDF5}" presName="box" presStyleLbl="node1" presStyleIdx="4" presStyleCnt="5" custLinFactNeighborX="-201" custLinFactNeighborY="36376"/>
      <dgm:spPr/>
      <dgm:t>
        <a:bodyPr/>
        <a:lstStyle/>
        <a:p>
          <a:endParaRPr lang="ru-RU"/>
        </a:p>
      </dgm:t>
    </dgm:pt>
    <dgm:pt modelId="{27503220-49AA-48E0-966E-D922EDDE628E}" type="pres">
      <dgm:prSet presAssocID="{6F229472-52B4-47B3-A24D-DC912556FDF5}" presName="img" presStyleLbl="fgImgPlace1" presStyleIdx="4" presStyleCnt="5"/>
      <dgm:spPr>
        <a:solidFill>
          <a:schemeClr val="accent3"/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79CE8E43-22A6-4C14-A41B-74472BEAFED0}" type="pres">
      <dgm:prSet presAssocID="{6F229472-52B4-47B3-A24D-DC912556FDF5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F5099A-4288-4743-B918-5E70C430E9C6}" srcId="{98432CCE-F657-438E-A64C-2561369E3562}" destId="{6129A965-E8B0-484A-AD33-672D80C8A394}" srcOrd="2" destOrd="0" parTransId="{384846EC-32BD-457D-99CE-E6C5C30AB227}" sibTransId="{A33FE621-0BF1-48D5-A544-50C5BE138204}"/>
    <dgm:cxn modelId="{6E209FAB-67C4-4777-B1E7-434A6A8CD3F9}" type="presOf" srcId="{6129A965-E8B0-484A-AD33-672D80C8A394}" destId="{C44F5D25-B005-4BF5-8F53-0ECE6B993AA0}" srcOrd="1" destOrd="0" presId="urn:microsoft.com/office/officeart/2005/8/layout/vList4"/>
    <dgm:cxn modelId="{67B2DF09-C0F6-4ADA-AF4B-8858EFCBF4EC}" type="presOf" srcId="{98432CCE-F657-438E-A64C-2561369E3562}" destId="{56C03B73-AC1B-4307-8797-45CD29A38D18}" srcOrd="0" destOrd="0" presId="urn:microsoft.com/office/officeart/2005/8/layout/vList4"/>
    <dgm:cxn modelId="{7C5E6CA0-3DA9-4C1C-87DC-72C703A34727}" srcId="{98432CCE-F657-438E-A64C-2561369E3562}" destId="{22A79312-73F5-4C20-BA8C-FFAF80673A2D}" srcOrd="3" destOrd="0" parTransId="{56229742-B05E-4417-B6EE-BFDFD8C3C37B}" sibTransId="{3C8B045A-185F-4047-9289-8C92CB2A3289}"/>
    <dgm:cxn modelId="{CF10382F-8CC7-4C91-B639-002835E2751B}" type="presOf" srcId="{2140D061-91CC-4BAF-9A65-8499B39DAA99}" destId="{37A1D4EB-A1EF-413D-B384-97EF50FEA21D}" srcOrd="1" destOrd="0" presId="urn:microsoft.com/office/officeart/2005/8/layout/vList4"/>
    <dgm:cxn modelId="{3DE7DFA2-59E4-4BEE-86BA-606BDD0DEA83}" type="presOf" srcId="{6129A965-E8B0-484A-AD33-672D80C8A394}" destId="{27BB1C1E-F897-4FFA-965F-A49C960296B7}" srcOrd="0" destOrd="0" presId="urn:microsoft.com/office/officeart/2005/8/layout/vList4"/>
    <dgm:cxn modelId="{59308AAF-A0E1-4571-BB80-ECF285DC831E}" type="presOf" srcId="{22A79312-73F5-4C20-BA8C-FFAF80673A2D}" destId="{0FCDD74A-B4C1-4E09-AC85-F1F066E56B31}" srcOrd="1" destOrd="0" presId="urn:microsoft.com/office/officeart/2005/8/layout/vList4"/>
    <dgm:cxn modelId="{719BAE0B-8D8B-4DCD-8C04-3BB5E1E68A69}" type="presOf" srcId="{6F229472-52B4-47B3-A24D-DC912556FDF5}" destId="{450F31FC-3A30-4E02-9E7F-BECB2B0BF0E5}" srcOrd="0" destOrd="0" presId="urn:microsoft.com/office/officeart/2005/8/layout/vList4"/>
    <dgm:cxn modelId="{87BEF53E-84AF-403D-B632-DF10F6A280FD}" srcId="{98432CCE-F657-438E-A64C-2561369E3562}" destId="{89971429-B9AD-4A57-87B6-12F1EC9C576B}" srcOrd="1" destOrd="0" parTransId="{069452B8-CF1C-4674-930B-19EF196D370D}" sibTransId="{5166E1CE-A41E-40A5-9F1A-F4C419930EF1}"/>
    <dgm:cxn modelId="{E2EE7328-A9A8-4DE0-AB3B-6855DEC6A071}" type="presOf" srcId="{89971429-B9AD-4A57-87B6-12F1EC9C576B}" destId="{C3003312-F605-432E-B692-0B61897945DE}" srcOrd="0" destOrd="0" presId="urn:microsoft.com/office/officeart/2005/8/layout/vList4"/>
    <dgm:cxn modelId="{BFE6BF4D-D831-4FE8-80CB-B1D4BAE9871A}" type="presOf" srcId="{22A79312-73F5-4C20-BA8C-FFAF80673A2D}" destId="{79C6D9CF-C7B4-4181-B5F9-F34FD94E2563}" srcOrd="0" destOrd="0" presId="urn:microsoft.com/office/officeart/2005/8/layout/vList4"/>
    <dgm:cxn modelId="{5DB1F14E-EEC1-427A-A39E-ABED56031CEB}" type="presOf" srcId="{2140D061-91CC-4BAF-9A65-8499B39DAA99}" destId="{6C444A48-CE3B-4284-91BA-C9E693900376}" srcOrd="0" destOrd="0" presId="urn:microsoft.com/office/officeart/2005/8/layout/vList4"/>
    <dgm:cxn modelId="{6F3DEBCA-7193-45B8-8D37-C36BCBA9854C}" srcId="{98432CCE-F657-438E-A64C-2561369E3562}" destId="{6F229472-52B4-47B3-A24D-DC912556FDF5}" srcOrd="4" destOrd="0" parTransId="{C2C41501-BBC6-462B-A2D1-B2C99A5EFB2C}" sibTransId="{DDC6CBBF-DE79-42C7-96E6-0770E0B32D38}"/>
    <dgm:cxn modelId="{4BC2FE6C-DC1E-4697-A029-807D04DBE5F4}" srcId="{98432CCE-F657-438E-A64C-2561369E3562}" destId="{2140D061-91CC-4BAF-9A65-8499B39DAA99}" srcOrd="0" destOrd="0" parTransId="{2E6A47D2-1234-476F-9A71-371E30EEB77A}" sibTransId="{E27EAC40-8F23-4128-ACA8-233522AC98A0}"/>
    <dgm:cxn modelId="{D8AA8D26-7445-475B-BC0D-DF28428E7102}" type="presOf" srcId="{89971429-B9AD-4A57-87B6-12F1EC9C576B}" destId="{4388ACC3-2D42-4C49-86AB-5D633F74252E}" srcOrd="1" destOrd="0" presId="urn:microsoft.com/office/officeart/2005/8/layout/vList4"/>
    <dgm:cxn modelId="{2F3AF040-890B-4BA9-B67D-5D876D9CBE59}" type="presOf" srcId="{6F229472-52B4-47B3-A24D-DC912556FDF5}" destId="{79CE8E43-22A6-4C14-A41B-74472BEAFED0}" srcOrd="1" destOrd="0" presId="urn:microsoft.com/office/officeart/2005/8/layout/vList4"/>
    <dgm:cxn modelId="{2D885CFE-FD63-4428-AB98-333948799819}" type="presParOf" srcId="{56C03B73-AC1B-4307-8797-45CD29A38D18}" destId="{E3618090-5B9A-449A-B38A-3554ADB19D14}" srcOrd="0" destOrd="0" presId="urn:microsoft.com/office/officeart/2005/8/layout/vList4"/>
    <dgm:cxn modelId="{894E4B80-7862-4A28-8BEB-24D21EFF142C}" type="presParOf" srcId="{E3618090-5B9A-449A-B38A-3554ADB19D14}" destId="{6C444A48-CE3B-4284-91BA-C9E693900376}" srcOrd="0" destOrd="0" presId="urn:microsoft.com/office/officeart/2005/8/layout/vList4"/>
    <dgm:cxn modelId="{1051C7C2-0C6D-442D-876E-3CF9F511B2C9}" type="presParOf" srcId="{E3618090-5B9A-449A-B38A-3554ADB19D14}" destId="{63F7FF41-967A-4F44-8D09-AEF3081FBE93}" srcOrd="1" destOrd="0" presId="urn:microsoft.com/office/officeart/2005/8/layout/vList4"/>
    <dgm:cxn modelId="{BC240C63-4883-41D0-AF39-FCF86F216D40}" type="presParOf" srcId="{E3618090-5B9A-449A-B38A-3554ADB19D14}" destId="{37A1D4EB-A1EF-413D-B384-97EF50FEA21D}" srcOrd="2" destOrd="0" presId="urn:microsoft.com/office/officeart/2005/8/layout/vList4"/>
    <dgm:cxn modelId="{7EB1682F-FD73-4746-BB52-444B3FCB48CC}" type="presParOf" srcId="{56C03B73-AC1B-4307-8797-45CD29A38D18}" destId="{AA770F4C-9215-469D-95A6-9F6DA7FCF322}" srcOrd="1" destOrd="0" presId="urn:microsoft.com/office/officeart/2005/8/layout/vList4"/>
    <dgm:cxn modelId="{EB2D14AA-9A1D-45DF-A9FF-97FC63988881}" type="presParOf" srcId="{56C03B73-AC1B-4307-8797-45CD29A38D18}" destId="{E8C51FB5-6BC8-45F9-BFCC-D859D673A29E}" srcOrd="2" destOrd="0" presId="urn:microsoft.com/office/officeart/2005/8/layout/vList4"/>
    <dgm:cxn modelId="{47AB9C4B-6E4F-4608-AB1A-D11D0F942F4E}" type="presParOf" srcId="{E8C51FB5-6BC8-45F9-BFCC-D859D673A29E}" destId="{C3003312-F605-432E-B692-0B61897945DE}" srcOrd="0" destOrd="0" presId="urn:microsoft.com/office/officeart/2005/8/layout/vList4"/>
    <dgm:cxn modelId="{0EC0E92D-9B30-49C8-AE25-46DB26513030}" type="presParOf" srcId="{E8C51FB5-6BC8-45F9-BFCC-D859D673A29E}" destId="{B12A0DB3-FF38-47F8-A547-A5021B2B6796}" srcOrd="1" destOrd="0" presId="urn:microsoft.com/office/officeart/2005/8/layout/vList4"/>
    <dgm:cxn modelId="{C46E5C7B-C4E7-4802-953F-E4D29C493395}" type="presParOf" srcId="{E8C51FB5-6BC8-45F9-BFCC-D859D673A29E}" destId="{4388ACC3-2D42-4C49-86AB-5D633F74252E}" srcOrd="2" destOrd="0" presId="urn:microsoft.com/office/officeart/2005/8/layout/vList4"/>
    <dgm:cxn modelId="{4D57AFE3-A044-405F-A39F-B737AE09DE4B}" type="presParOf" srcId="{56C03B73-AC1B-4307-8797-45CD29A38D18}" destId="{B099C552-B566-4C14-B8C1-9F83D10DFA80}" srcOrd="3" destOrd="0" presId="urn:microsoft.com/office/officeart/2005/8/layout/vList4"/>
    <dgm:cxn modelId="{29E88488-A011-4642-AA2C-F6D120088584}" type="presParOf" srcId="{56C03B73-AC1B-4307-8797-45CD29A38D18}" destId="{C6E0D489-5562-4B73-BA88-6E0CBA28AF38}" srcOrd="4" destOrd="0" presId="urn:microsoft.com/office/officeart/2005/8/layout/vList4"/>
    <dgm:cxn modelId="{C47C8F4C-3023-4DE5-AC3D-F2DACE6FCE82}" type="presParOf" srcId="{C6E0D489-5562-4B73-BA88-6E0CBA28AF38}" destId="{27BB1C1E-F897-4FFA-965F-A49C960296B7}" srcOrd="0" destOrd="0" presId="urn:microsoft.com/office/officeart/2005/8/layout/vList4"/>
    <dgm:cxn modelId="{0973C6C3-9309-46E5-B0D1-650EB923D45D}" type="presParOf" srcId="{C6E0D489-5562-4B73-BA88-6E0CBA28AF38}" destId="{E0BBACC1-DFF8-427F-9EB1-527A367A0AB4}" srcOrd="1" destOrd="0" presId="urn:microsoft.com/office/officeart/2005/8/layout/vList4"/>
    <dgm:cxn modelId="{CD726035-6013-4F98-8387-D50973EF1961}" type="presParOf" srcId="{C6E0D489-5562-4B73-BA88-6E0CBA28AF38}" destId="{C44F5D25-B005-4BF5-8F53-0ECE6B993AA0}" srcOrd="2" destOrd="0" presId="urn:microsoft.com/office/officeart/2005/8/layout/vList4"/>
    <dgm:cxn modelId="{ECD29AD4-408F-48CD-9197-D342E321E847}" type="presParOf" srcId="{56C03B73-AC1B-4307-8797-45CD29A38D18}" destId="{3075C693-3146-4548-9EA0-847555B75B6E}" srcOrd="5" destOrd="0" presId="urn:microsoft.com/office/officeart/2005/8/layout/vList4"/>
    <dgm:cxn modelId="{3BB4BA7C-2A43-4630-AE34-BDAAC05BAA27}" type="presParOf" srcId="{56C03B73-AC1B-4307-8797-45CD29A38D18}" destId="{CA59EE72-ABED-4007-9917-D4AFE6AD408A}" srcOrd="6" destOrd="0" presId="urn:microsoft.com/office/officeart/2005/8/layout/vList4"/>
    <dgm:cxn modelId="{692F0FC6-3534-42EA-837C-190D447C7B01}" type="presParOf" srcId="{CA59EE72-ABED-4007-9917-D4AFE6AD408A}" destId="{79C6D9CF-C7B4-4181-B5F9-F34FD94E2563}" srcOrd="0" destOrd="0" presId="urn:microsoft.com/office/officeart/2005/8/layout/vList4"/>
    <dgm:cxn modelId="{6C573E9E-0E33-4DE1-A86E-FA5B7A50B08B}" type="presParOf" srcId="{CA59EE72-ABED-4007-9917-D4AFE6AD408A}" destId="{4E28A2AA-9921-4164-8323-67560032FDA6}" srcOrd="1" destOrd="0" presId="urn:microsoft.com/office/officeart/2005/8/layout/vList4"/>
    <dgm:cxn modelId="{985057E8-6CDE-4A2B-AC3C-BD4803C57EFA}" type="presParOf" srcId="{CA59EE72-ABED-4007-9917-D4AFE6AD408A}" destId="{0FCDD74A-B4C1-4E09-AC85-F1F066E56B31}" srcOrd="2" destOrd="0" presId="urn:microsoft.com/office/officeart/2005/8/layout/vList4"/>
    <dgm:cxn modelId="{7136F5E0-BF15-4C8E-8B2D-378467962EFD}" type="presParOf" srcId="{56C03B73-AC1B-4307-8797-45CD29A38D18}" destId="{7D3DBB2F-51DD-4CAF-AF33-4D0E48F764B2}" srcOrd="7" destOrd="0" presId="urn:microsoft.com/office/officeart/2005/8/layout/vList4"/>
    <dgm:cxn modelId="{B7C28D48-4745-4551-B622-B75A8A71CA73}" type="presParOf" srcId="{56C03B73-AC1B-4307-8797-45CD29A38D18}" destId="{306BAF91-16B6-4D27-8CB6-5E0898234CE7}" srcOrd="8" destOrd="0" presId="urn:microsoft.com/office/officeart/2005/8/layout/vList4"/>
    <dgm:cxn modelId="{EFAEA005-F22C-4ACB-9C7D-C4542D607056}" type="presParOf" srcId="{306BAF91-16B6-4D27-8CB6-5E0898234CE7}" destId="{450F31FC-3A30-4E02-9E7F-BECB2B0BF0E5}" srcOrd="0" destOrd="0" presId="urn:microsoft.com/office/officeart/2005/8/layout/vList4"/>
    <dgm:cxn modelId="{C988CE8A-9628-4EA5-B524-BD05045ED2E4}" type="presParOf" srcId="{306BAF91-16B6-4D27-8CB6-5E0898234CE7}" destId="{27503220-49AA-48E0-966E-D922EDDE628E}" srcOrd="1" destOrd="0" presId="urn:microsoft.com/office/officeart/2005/8/layout/vList4"/>
    <dgm:cxn modelId="{55F63ED7-ACD3-415B-89FC-ACE730CBD33E}" type="presParOf" srcId="{306BAF91-16B6-4D27-8CB6-5E0898234CE7}" destId="{79CE8E43-22A6-4C14-A41B-74472BEAFED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BA129E-D7B7-4C73-99EF-B81E03A605FA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5EF7247E-2894-48B2-992A-45335BAEA750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Работа административной комиссии городского округа по контролю за соблюдением муниципальных правовых актов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54FFEAE-E65D-4408-8005-7A2122242D61}" type="parTrans" cxnId="{BA50E69E-58D2-413B-92F5-023897E576D7}">
      <dgm:prSet/>
      <dgm:spPr/>
      <dgm:t>
        <a:bodyPr/>
        <a:lstStyle/>
        <a:p>
          <a:endParaRPr lang="ru-RU"/>
        </a:p>
      </dgm:t>
    </dgm:pt>
    <dgm:pt modelId="{3A372A31-6909-480E-A5E6-9BEB7E6F8AD1}" type="sibTrans" cxnId="{BA50E69E-58D2-413B-92F5-023897E576D7}">
      <dgm:prSet/>
      <dgm:spPr/>
      <dgm:t>
        <a:bodyPr/>
        <a:lstStyle/>
        <a:p>
          <a:endParaRPr lang="ru-RU"/>
        </a:p>
      </dgm:t>
    </dgm:pt>
    <dgm:pt modelId="{76D190E2-7A45-4133-9238-4EB6440CD563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Проведение информационной кампании  для повышения налоговой грамотности населения   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30083FD-F6C6-4B59-A1C5-95ADE4FEFBA4}" type="parTrans" cxnId="{06380097-FE2F-4F6B-BB4F-98F3736A4738}">
      <dgm:prSet/>
      <dgm:spPr/>
      <dgm:t>
        <a:bodyPr/>
        <a:lstStyle/>
        <a:p>
          <a:endParaRPr lang="ru-RU"/>
        </a:p>
      </dgm:t>
    </dgm:pt>
    <dgm:pt modelId="{8EC4544C-D71E-4DD4-B741-4BCA35D4909C}" type="sibTrans" cxnId="{06380097-FE2F-4F6B-BB4F-98F3736A4738}">
      <dgm:prSet/>
      <dgm:spPr/>
      <dgm:t>
        <a:bodyPr/>
        <a:lstStyle/>
        <a:p>
          <a:endParaRPr lang="ru-RU"/>
        </a:p>
      </dgm:t>
    </dgm:pt>
    <dgm:pt modelId="{84C76CF2-5F46-48CF-973B-E52096A5E28B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Проведение мониторинга продаж земельных участков с целью выявления наиболее привлекательных для инвесторов территорий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F7367B0-406F-41E6-9C29-11048C5B3942}" type="parTrans" cxnId="{4A1B35D8-7269-4828-A8FD-5957658818B6}">
      <dgm:prSet/>
      <dgm:spPr/>
      <dgm:t>
        <a:bodyPr/>
        <a:lstStyle/>
        <a:p>
          <a:endParaRPr lang="ru-RU"/>
        </a:p>
      </dgm:t>
    </dgm:pt>
    <dgm:pt modelId="{C9D1F7DE-0850-42BF-996F-6A74A4AD7917}" type="sibTrans" cxnId="{4A1B35D8-7269-4828-A8FD-5957658818B6}">
      <dgm:prSet/>
      <dgm:spPr/>
      <dgm:t>
        <a:bodyPr/>
        <a:lstStyle/>
        <a:p>
          <a:endParaRPr lang="ru-RU"/>
        </a:p>
      </dgm:t>
    </dgm:pt>
    <dgm:pt modelId="{AF6E2BA0-1712-4499-9867-E86895363F74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BAA49948-EABC-495C-970A-46C2CFF7B9C4}" type="parTrans" cxnId="{6C391CB3-4468-4F73-8BBF-C03A4782579F}">
      <dgm:prSet/>
      <dgm:spPr/>
      <dgm:t>
        <a:bodyPr/>
        <a:lstStyle/>
        <a:p>
          <a:endParaRPr lang="ru-RU"/>
        </a:p>
      </dgm:t>
    </dgm:pt>
    <dgm:pt modelId="{502996B5-84CC-4602-AAA0-103F0FC8B1B1}" type="sibTrans" cxnId="{6C391CB3-4468-4F73-8BBF-C03A4782579F}">
      <dgm:prSet/>
      <dgm:spPr/>
      <dgm:t>
        <a:bodyPr/>
        <a:lstStyle/>
        <a:p>
          <a:endParaRPr lang="ru-RU"/>
        </a:p>
      </dgm:t>
    </dgm:pt>
    <dgm:pt modelId="{A4ACF7F4-F105-4CD4-AA78-729B31A0FCE2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ru-RU"/>
        </a:p>
      </dgm:t>
    </dgm:pt>
    <dgm:pt modelId="{19C752A2-CADF-4190-8D48-8B9B34F63980}" type="parTrans" cxnId="{37A8ABBC-3C9E-42C7-8902-BB1CFE236927}">
      <dgm:prSet/>
      <dgm:spPr/>
      <dgm:t>
        <a:bodyPr/>
        <a:lstStyle/>
        <a:p>
          <a:endParaRPr lang="ru-RU"/>
        </a:p>
      </dgm:t>
    </dgm:pt>
    <dgm:pt modelId="{B3E241E4-DAF6-4C73-BD66-DEB6B4EEBFC7}" type="sibTrans" cxnId="{37A8ABBC-3C9E-42C7-8902-BB1CFE236927}">
      <dgm:prSet/>
      <dgm:spPr/>
      <dgm:t>
        <a:bodyPr/>
        <a:lstStyle/>
        <a:p>
          <a:endParaRPr lang="ru-RU"/>
        </a:p>
      </dgm:t>
    </dgm:pt>
    <dgm:pt modelId="{11A0BE89-2B4C-4928-B67C-D400B0EB0C95}" type="pres">
      <dgm:prSet presAssocID="{76BA129E-D7B7-4C73-99EF-B81E03A605F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D33587-57F2-4A4D-9FCB-9C4B832E03A1}" type="pres">
      <dgm:prSet presAssocID="{AF6E2BA0-1712-4499-9867-E86895363F74}" presName="parentLin" presStyleCnt="0"/>
      <dgm:spPr/>
      <dgm:t>
        <a:bodyPr/>
        <a:lstStyle/>
        <a:p>
          <a:endParaRPr lang="ru-RU"/>
        </a:p>
      </dgm:t>
    </dgm:pt>
    <dgm:pt modelId="{8ECBD99B-C842-436F-B87E-C7EFEBC13527}" type="pres">
      <dgm:prSet presAssocID="{AF6E2BA0-1712-4499-9867-E86895363F74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38137F7-DB8D-4D12-AF1A-E95F62F88855}" type="pres">
      <dgm:prSet presAssocID="{AF6E2BA0-1712-4499-9867-E86895363F74}" presName="parentText" presStyleLbl="node1" presStyleIdx="0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54CB9-D7FB-4D1C-AA08-85243DF3EF7C}" type="pres">
      <dgm:prSet presAssocID="{AF6E2BA0-1712-4499-9867-E86895363F74}" presName="negativeSpace" presStyleCnt="0"/>
      <dgm:spPr/>
      <dgm:t>
        <a:bodyPr/>
        <a:lstStyle/>
        <a:p>
          <a:endParaRPr lang="ru-RU"/>
        </a:p>
      </dgm:t>
    </dgm:pt>
    <dgm:pt modelId="{0148CF7E-C697-4C9E-8F5A-66EABF58B326}" type="pres">
      <dgm:prSet presAssocID="{AF6E2BA0-1712-4499-9867-E86895363F74}" presName="childText" presStyleLbl="conFgAcc1" presStyleIdx="0" presStyleCnt="5">
        <dgm:presLayoutVars>
          <dgm:bulletEnabled val="1"/>
        </dgm:presLayoutVars>
      </dgm:prSet>
      <dgm:spPr>
        <a:solidFill>
          <a:schemeClr val="accent3">
            <a:lumMod val="60000"/>
            <a:lumOff val="40000"/>
            <a:alpha val="9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8338E288-4E8C-4371-930A-1F33983B762C}" type="pres">
      <dgm:prSet presAssocID="{502996B5-84CC-4602-AAA0-103F0FC8B1B1}" presName="spaceBetweenRectangles" presStyleCnt="0"/>
      <dgm:spPr/>
      <dgm:t>
        <a:bodyPr/>
        <a:lstStyle/>
        <a:p>
          <a:endParaRPr lang="ru-RU"/>
        </a:p>
      </dgm:t>
    </dgm:pt>
    <dgm:pt modelId="{15F6FEC3-E9B4-45BB-BB1B-3F9CCF9B21C6}" type="pres">
      <dgm:prSet presAssocID="{5EF7247E-2894-48B2-992A-45335BAEA750}" presName="parentLin" presStyleCnt="0"/>
      <dgm:spPr/>
      <dgm:t>
        <a:bodyPr/>
        <a:lstStyle/>
        <a:p>
          <a:endParaRPr lang="ru-RU"/>
        </a:p>
      </dgm:t>
    </dgm:pt>
    <dgm:pt modelId="{43CCB7E2-5BDB-4C81-843A-77227BFCB227}" type="pres">
      <dgm:prSet presAssocID="{5EF7247E-2894-48B2-992A-45335BAEA750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6A3C943-39DA-4C86-80B8-1798119D51E1}" type="pres">
      <dgm:prSet presAssocID="{5EF7247E-2894-48B2-992A-45335BAEA750}" presName="parentText" presStyleLbl="node1" presStyleIdx="1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B8254C-0A3F-4199-8CC7-109876F06527}" type="pres">
      <dgm:prSet presAssocID="{5EF7247E-2894-48B2-992A-45335BAEA750}" presName="negativeSpace" presStyleCnt="0"/>
      <dgm:spPr/>
      <dgm:t>
        <a:bodyPr/>
        <a:lstStyle/>
        <a:p>
          <a:endParaRPr lang="ru-RU"/>
        </a:p>
      </dgm:t>
    </dgm:pt>
    <dgm:pt modelId="{501B8293-417B-48EA-828C-B572FFD2B63E}" type="pres">
      <dgm:prSet presAssocID="{5EF7247E-2894-48B2-992A-45335BAEA750}" presName="childText" presStyleLbl="conFgAcc1" presStyleIdx="1" presStyleCnt="5">
        <dgm:presLayoutVars>
          <dgm:bulletEnabled val="1"/>
        </dgm:presLayoutVars>
      </dgm:prSet>
      <dgm:spPr>
        <a:solidFill>
          <a:schemeClr val="accent3">
            <a:lumMod val="60000"/>
            <a:lumOff val="40000"/>
            <a:alpha val="9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C84444D8-6DFB-40E6-BFB4-B0049E1A2169}" type="pres">
      <dgm:prSet presAssocID="{3A372A31-6909-480E-A5E6-9BEB7E6F8AD1}" presName="spaceBetweenRectangles" presStyleCnt="0"/>
      <dgm:spPr/>
      <dgm:t>
        <a:bodyPr/>
        <a:lstStyle/>
        <a:p>
          <a:endParaRPr lang="ru-RU"/>
        </a:p>
      </dgm:t>
    </dgm:pt>
    <dgm:pt modelId="{2FB92FB8-DD0B-48F9-BC9C-4C20059B0115}" type="pres">
      <dgm:prSet presAssocID="{76D190E2-7A45-4133-9238-4EB6440CD563}" presName="parentLin" presStyleCnt="0"/>
      <dgm:spPr/>
      <dgm:t>
        <a:bodyPr/>
        <a:lstStyle/>
        <a:p>
          <a:endParaRPr lang="ru-RU"/>
        </a:p>
      </dgm:t>
    </dgm:pt>
    <dgm:pt modelId="{7D04BE30-B263-43B4-A691-82FC0E0E6728}" type="pres">
      <dgm:prSet presAssocID="{76D190E2-7A45-4133-9238-4EB6440CD563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93BBBD56-D1A9-4293-9A6F-E5BBF71E738E}" type="pres">
      <dgm:prSet presAssocID="{76D190E2-7A45-4133-9238-4EB6440CD563}" presName="parentText" presStyleLbl="node1" presStyleIdx="2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C6C8C8-CE8C-4ABE-AEB9-05A08C7B5822}" type="pres">
      <dgm:prSet presAssocID="{76D190E2-7A45-4133-9238-4EB6440CD563}" presName="negativeSpace" presStyleCnt="0"/>
      <dgm:spPr/>
      <dgm:t>
        <a:bodyPr/>
        <a:lstStyle/>
        <a:p>
          <a:endParaRPr lang="ru-RU"/>
        </a:p>
      </dgm:t>
    </dgm:pt>
    <dgm:pt modelId="{52F33B7F-13E2-4858-85B3-31F9AB46F5AA}" type="pres">
      <dgm:prSet presAssocID="{76D190E2-7A45-4133-9238-4EB6440CD563}" presName="childText" presStyleLbl="conFgAcc1" presStyleIdx="2" presStyleCnt="5">
        <dgm:presLayoutVars>
          <dgm:bulletEnabled val="1"/>
        </dgm:presLayoutVars>
      </dgm:prSet>
      <dgm:spPr>
        <a:solidFill>
          <a:schemeClr val="accent3">
            <a:lumMod val="60000"/>
            <a:lumOff val="40000"/>
            <a:alpha val="9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6CD77CBE-7F7D-4C58-B8E7-18219ACD6648}" type="pres">
      <dgm:prSet presAssocID="{8EC4544C-D71E-4DD4-B741-4BCA35D4909C}" presName="spaceBetweenRectangles" presStyleCnt="0"/>
      <dgm:spPr/>
      <dgm:t>
        <a:bodyPr/>
        <a:lstStyle/>
        <a:p>
          <a:endParaRPr lang="ru-RU"/>
        </a:p>
      </dgm:t>
    </dgm:pt>
    <dgm:pt modelId="{CBF3B721-5D21-4ADB-B3D9-6A6F2C9F43CB}" type="pres">
      <dgm:prSet presAssocID="{84C76CF2-5F46-48CF-973B-E52096A5E28B}" presName="parentLin" presStyleCnt="0"/>
      <dgm:spPr/>
      <dgm:t>
        <a:bodyPr/>
        <a:lstStyle/>
        <a:p>
          <a:endParaRPr lang="ru-RU"/>
        </a:p>
      </dgm:t>
    </dgm:pt>
    <dgm:pt modelId="{812AF471-48D3-4425-9580-CE05C086856D}" type="pres">
      <dgm:prSet presAssocID="{84C76CF2-5F46-48CF-973B-E52096A5E28B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2499B599-0E5C-4949-88A6-5461DB0336BF}" type="pres">
      <dgm:prSet presAssocID="{84C76CF2-5F46-48CF-973B-E52096A5E28B}" presName="parentText" presStyleLbl="node1" presStyleIdx="3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9542C5-099B-40ED-B6C6-E73C5F457B1F}" type="pres">
      <dgm:prSet presAssocID="{84C76CF2-5F46-48CF-973B-E52096A5E28B}" presName="negativeSpace" presStyleCnt="0"/>
      <dgm:spPr/>
      <dgm:t>
        <a:bodyPr/>
        <a:lstStyle/>
        <a:p>
          <a:endParaRPr lang="ru-RU"/>
        </a:p>
      </dgm:t>
    </dgm:pt>
    <dgm:pt modelId="{C224A40C-314F-48A3-A0A5-8CA00CBEC105}" type="pres">
      <dgm:prSet presAssocID="{84C76CF2-5F46-48CF-973B-E52096A5E28B}" presName="childText" presStyleLbl="conFgAcc1" presStyleIdx="3" presStyleCnt="5">
        <dgm:presLayoutVars>
          <dgm:bulletEnabled val="1"/>
        </dgm:presLayoutVars>
      </dgm:prSet>
      <dgm:spPr>
        <a:solidFill>
          <a:schemeClr val="accent3">
            <a:lumMod val="60000"/>
            <a:lumOff val="40000"/>
            <a:alpha val="9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70B93461-BB6B-413E-A663-5C63E9AB59AC}" type="pres">
      <dgm:prSet presAssocID="{C9D1F7DE-0850-42BF-996F-6A74A4AD7917}" presName="spaceBetweenRectangles" presStyleCnt="0"/>
      <dgm:spPr/>
      <dgm:t>
        <a:bodyPr/>
        <a:lstStyle/>
        <a:p>
          <a:endParaRPr lang="ru-RU"/>
        </a:p>
      </dgm:t>
    </dgm:pt>
    <dgm:pt modelId="{7DED18D8-3F5A-494C-A209-34A3E6E7F8A4}" type="pres">
      <dgm:prSet presAssocID="{A4ACF7F4-F105-4CD4-AA78-729B31A0FCE2}" presName="parentLin" presStyleCnt="0"/>
      <dgm:spPr/>
      <dgm:t>
        <a:bodyPr/>
        <a:lstStyle/>
        <a:p>
          <a:endParaRPr lang="ru-RU"/>
        </a:p>
      </dgm:t>
    </dgm:pt>
    <dgm:pt modelId="{A002A0F8-AB56-4009-BE03-41F8B12F671D}" type="pres">
      <dgm:prSet presAssocID="{A4ACF7F4-F105-4CD4-AA78-729B31A0FCE2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E98EEC8F-A17F-4BF2-A8B2-558331547271}" type="pres">
      <dgm:prSet presAssocID="{A4ACF7F4-F105-4CD4-AA78-729B31A0FCE2}" presName="parentText" presStyleLbl="node1" presStyleIdx="4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7A9BF2-3877-4FF4-A022-DE01DE29E214}" type="pres">
      <dgm:prSet presAssocID="{A4ACF7F4-F105-4CD4-AA78-729B31A0FCE2}" presName="negativeSpace" presStyleCnt="0"/>
      <dgm:spPr/>
      <dgm:t>
        <a:bodyPr/>
        <a:lstStyle/>
        <a:p>
          <a:endParaRPr lang="ru-RU"/>
        </a:p>
      </dgm:t>
    </dgm:pt>
    <dgm:pt modelId="{5714D522-4D59-4521-B91C-F807E31A8E65}" type="pres">
      <dgm:prSet presAssocID="{A4ACF7F4-F105-4CD4-AA78-729B31A0FCE2}" presName="childText" presStyleLbl="conFgAcc1" presStyleIdx="4" presStyleCnt="5">
        <dgm:presLayoutVars>
          <dgm:bulletEnabled val="1"/>
        </dgm:presLayoutVars>
      </dgm:prSet>
      <dgm:spPr>
        <a:solidFill>
          <a:schemeClr val="accent3">
            <a:lumMod val="60000"/>
            <a:lumOff val="40000"/>
            <a:alpha val="9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47748149-5052-487E-8190-9EDF061648A7}" type="presOf" srcId="{84C76CF2-5F46-48CF-973B-E52096A5E28B}" destId="{2499B599-0E5C-4949-88A6-5461DB0336BF}" srcOrd="1" destOrd="0" presId="urn:microsoft.com/office/officeart/2005/8/layout/list1"/>
    <dgm:cxn modelId="{6C391CB3-4468-4F73-8BBF-C03A4782579F}" srcId="{76BA129E-D7B7-4C73-99EF-B81E03A605FA}" destId="{AF6E2BA0-1712-4499-9867-E86895363F74}" srcOrd="0" destOrd="0" parTransId="{BAA49948-EABC-495C-970A-46C2CFF7B9C4}" sibTransId="{502996B5-84CC-4602-AAA0-103F0FC8B1B1}"/>
    <dgm:cxn modelId="{F5AE51FE-E84B-42A8-AA6A-2FAC5F853F08}" type="presOf" srcId="{AF6E2BA0-1712-4499-9867-E86895363F74}" destId="{238137F7-DB8D-4D12-AF1A-E95F62F88855}" srcOrd="1" destOrd="0" presId="urn:microsoft.com/office/officeart/2005/8/layout/list1"/>
    <dgm:cxn modelId="{37A8ABBC-3C9E-42C7-8902-BB1CFE236927}" srcId="{76BA129E-D7B7-4C73-99EF-B81E03A605FA}" destId="{A4ACF7F4-F105-4CD4-AA78-729B31A0FCE2}" srcOrd="4" destOrd="0" parTransId="{19C752A2-CADF-4190-8D48-8B9B34F63980}" sibTransId="{B3E241E4-DAF6-4C73-BD66-DEB6B4EEBFC7}"/>
    <dgm:cxn modelId="{191725F8-1E45-421F-85D6-3D3FA00D4A66}" type="presOf" srcId="{A4ACF7F4-F105-4CD4-AA78-729B31A0FCE2}" destId="{E98EEC8F-A17F-4BF2-A8B2-558331547271}" srcOrd="1" destOrd="0" presId="urn:microsoft.com/office/officeart/2005/8/layout/list1"/>
    <dgm:cxn modelId="{B7AC7916-B809-416D-8810-25A6B43C9B0B}" type="presOf" srcId="{AF6E2BA0-1712-4499-9867-E86895363F74}" destId="{8ECBD99B-C842-436F-B87E-C7EFEBC13527}" srcOrd="0" destOrd="0" presId="urn:microsoft.com/office/officeart/2005/8/layout/list1"/>
    <dgm:cxn modelId="{06380097-FE2F-4F6B-BB4F-98F3736A4738}" srcId="{76BA129E-D7B7-4C73-99EF-B81E03A605FA}" destId="{76D190E2-7A45-4133-9238-4EB6440CD563}" srcOrd="2" destOrd="0" parTransId="{230083FD-F6C6-4B59-A1C5-95ADE4FEFBA4}" sibTransId="{8EC4544C-D71E-4DD4-B741-4BCA35D4909C}"/>
    <dgm:cxn modelId="{EB6AEFE5-683F-4B23-B863-ABF6D2422A36}" type="presOf" srcId="{5EF7247E-2894-48B2-992A-45335BAEA750}" destId="{43CCB7E2-5BDB-4C81-843A-77227BFCB227}" srcOrd="0" destOrd="0" presId="urn:microsoft.com/office/officeart/2005/8/layout/list1"/>
    <dgm:cxn modelId="{2CB84046-C194-46A1-AA66-B37B8A1885D7}" type="presOf" srcId="{A4ACF7F4-F105-4CD4-AA78-729B31A0FCE2}" destId="{A002A0F8-AB56-4009-BE03-41F8B12F671D}" srcOrd="0" destOrd="0" presId="urn:microsoft.com/office/officeart/2005/8/layout/list1"/>
    <dgm:cxn modelId="{3843C339-106D-4374-BD68-ADE13A6390DE}" type="presOf" srcId="{76D190E2-7A45-4133-9238-4EB6440CD563}" destId="{7D04BE30-B263-43B4-A691-82FC0E0E6728}" srcOrd="0" destOrd="0" presId="urn:microsoft.com/office/officeart/2005/8/layout/list1"/>
    <dgm:cxn modelId="{4A1B35D8-7269-4828-A8FD-5957658818B6}" srcId="{76BA129E-D7B7-4C73-99EF-B81E03A605FA}" destId="{84C76CF2-5F46-48CF-973B-E52096A5E28B}" srcOrd="3" destOrd="0" parTransId="{CF7367B0-406F-41E6-9C29-11048C5B3942}" sibTransId="{C9D1F7DE-0850-42BF-996F-6A74A4AD7917}"/>
    <dgm:cxn modelId="{0290380A-ABA1-4CDE-8373-908C0300F0C6}" type="presOf" srcId="{76BA129E-D7B7-4C73-99EF-B81E03A605FA}" destId="{11A0BE89-2B4C-4928-B67C-D400B0EB0C95}" srcOrd="0" destOrd="0" presId="urn:microsoft.com/office/officeart/2005/8/layout/list1"/>
    <dgm:cxn modelId="{1196A0C0-319B-471E-95CC-503A3F8DE768}" type="presOf" srcId="{76D190E2-7A45-4133-9238-4EB6440CD563}" destId="{93BBBD56-D1A9-4293-9A6F-E5BBF71E738E}" srcOrd="1" destOrd="0" presId="urn:microsoft.com/office/officeart/2005/8/layout/list1"/>
    <dgm:cxn modelId="{BA50E69E-58D2-413B-92F5-023897E576D7}" srcId="{76BA129E-D7B7-4C73-99EF-B81E03A605FA}" destId="{5EF7247E-2894-48B2-992A-45335BAEA750}" srcOrd="1" destOrd="0" parTransId="{354FFEAE-E65D-4408-8005-7A2122242D61}" sibTransId="{3A372A31-6909-480E-A5E6-9BEB7E6F8AD1}"/>
    <dgm:cxn modelId="{19A589F8-65A0-48DA-B521-ED4294900687}" type="presOf" srcId="{5EF7247E-2894-48B2-992A-45335BAEA750}" destId="{76A3C943-39DA-4C86-80B8-1798119D51E1}" srcOrd="1" destOrd="0" presId="urn:microsoft.com/office/officeart/2005/8/layout/list1"/>
    <dgm:cxn modelId="{7D4E1DD1-837E-4195-AC96-C7871D17B686}" type="presOf" srcId="{84C76CF2-5F46-48CF-973B-E52096A5E28B}" destId="{812AF471-48D3-4425-9580-CE05C086856D}" srcOrd="0" destOrd="0" presId="urn:microsoft.com/office/officeart/2005/8/layout/list1"/>
    <dgm:cxn modelId="{B452C4FC-44A9-4867-A7F5-CC232CBE0EF8}" type="presParOf" srcId="{11A0BE89-2B4C-4928-B67C-D400B0EB0C95}" destId="{DBD33587-57F2-4A4D-9FCB-9C4B832E03A1}" srcOrd="0" destOrd="0" presId="urn:microsoft.com/office/officeart/2005/8/layout/list1"/>
    <dgm:cxn modelId="{B69A9008-F127-4777-A9B6-BB8F4492EFFB}" type="presParOf" srcId="{DBD33587-57F2-4A4D-9FCB-9C4B832E03A1}" destId="{8ECBD99B-C842-436F-B87E-C7EFEBC13527}" srcOrd="0" destOrd="0" presId="urn:microsoft.com/office/officeart/2005/8/layout/list1"/>
    <dgm:cxn modelId="{CF6D8772-7665-499F-8F11-7C516721F238}" type="presParOf" srcId="{DBD33587-57F2-4A4D-9FCB-9C4B832E03A1}" destId="{238137F7-DB8D-4D12-AF1A-E95F62F88855}" srcOrd="1" destOrd="0" presId="urn:microsoft.com/office/officeart/2005/8/layout/list1"/>
    <dgm:cxn modelId="{282C38FA-DA9F-45B5-A851-7141EA9342B3}" type="presParOf" srcId="{11A0BE89-2B4C-4928-B67C-D400B0EB0C95}" destId="{45054CB9-D7FB-4D1C-AA08-85243DF3EF7C}" srcOrd="1" destOrd="0" presId="urn:microsoft.com/office/officeart/2005/8/layout/list1"/>
    <dgm:cxn modelId="{09C6915E-7914-4711-9C01-DAC83A3D0B27}" type="presParOf" srcId="{11A0BE89-2B4C-4928-B67C-D400B0EB0C95}" destId="{0148CF7E-C697-4C9E-8F5A-66EABF58B326}" srcOrd="2" destOrd="0" presId="urn:microsoft.com/office/officeart/2005/8/layout/list1"/>
    <dgm:cxn modelId="{9D6E9012-9DA0-46A6-9D33-17731FCCCCC0}" type="presParOf" srcId="{11A0BE89-2B4C-4928-B67C-D400B0EB0C95}" destId="{8338E288-4E8C-4371-930A-1F33983B762C}" srcOrd="3" destOrd="0" presId="urn:microsoft.com/office/officeart/2005/8/layout/list1"/>
    <dgm:cxn modelId="{20D778E7-F56A-4E63-9012-4A03E55D8293}" type="presParOf" srcId="{11A0BE89-2B4C-4928-B67C-D400B0EB0C95}" destId="{15F6FEC3-E9B4-45BB-BB1B-3F9CCF9B21C6}" srcOrd="4" destOrd="0" presId="urn:microsoft.com/office/officeart/2005/8/layout/list1"/>
    <dgm:cxn modelId="{2094FB89-2254-42F5-80C9-DAC1DE77735D}" type="presParOf" srcId="{15F6FEC3-E9B4-45BB-BB1B-3F9CCF9B21C6}" destId="{43CCB7E2-5BDB-4C81-843A-77227BFCB227}" srcOrd="0" destOrd="0" presId="urn:microsoft.com/office/officeart/2005/8/layout/list1"/>
    <dgm:cxn modelId="{F09FB6E3-2AE0-406D-B15A-3274CAB8F6D8}" type="presParOf" srcId="{15F6FEC3-E9B4-45BB-BB1B-3F9CCF9B21C6}" destId="{76A3C943-39DA-4C86-80B8-1798119D51E1}" srcOrd="1" destOrd="0" presId="urn:microsoft.com/office/officeart/2005/8/layout/list1"/>
    <dgm:cxn modelId="{50D35C81-5EC3-470F-9C17-4F27A9FF2D00}" type="presParOf" srcId="{11A0BE89-2B4C-4928-B67C-D400B0EB0C95}" destId="{98B8254C-0A3F-4199-8CC7-109876F06527}" srcOrd="5" destOrd="0" presId="urn:microsoft.com/office/officeart/2005/8/layout/list1"/>
    <dgm:cxn modelId="{72AAF712-2B5D-4B2E-80FB-B516374ABF13}" type="presParOf" srcId="{11A0BE89-2B4C-4928-B67C-D400B0EB0C95}" destId="{501B8293-417B-48EA-828C-B572FFD2B63E}" srcOrd="6" destOrd="0" presId="urn:microsoft.com/office/officeart/2005/8/layout/list1"/>
    <dgm:cxn modelId="{62D31E16-E33C-465C-9175-87D64244FF3C}" type="presParOf" srcId="{11A0BE89-2B4C-4928-B67C-D400B0EB0C95}" destId="{C84444D8-6DFB-40E6-BFB4-B0049E1A2169}" srcOrd="7" destOrd="0" presId="urn:microsoft.com/office/officeart/2005/8/layout/list1"/>
    <dgm:cxn modelId="{0265C3EC-4136-4187-8D31-49E0EEFACEB0}" type="presParOf" srcId="{11A0BE89-2B4C-4928-B67C-D400B0EB0C95}" destId="{2FB92FB8-DD0B-48F9-BC9C-4C20059B0115}" srcOrd="8" destOrd="0" presId="urn:microsoft.com/office/officeart/2005/8/layout/list1"/>
    <dgm:cxn modelId="{70BBDFF2-FD9C-49AE-8D80-98EFA507240C}" type="presParOf" srcId="{2FB92FB8-DD0B-48F9-BC9C-4C20059B0115}" destId="{7D04BE30-B263-43B4-A691-82FC0E0E6728}" srcOrd="0" destOrd="0" presId="urn:microsoft.com/office/officeart/2005/8/layout/list1"/>
    <dgm:cxn modelId="{209BA5C0-7A90-4BE1-87C4-3CCE1DA4B1BA}" type="presParOf" srcId="{2FB92FB8-DD0B-48F9-BC9C-4C20059B0115}" destId="{93BBBD56-D1A9-4293-9A6F-E5BBF71E738E}" srcOrd="1" destOrd="0" presId="urn:microsoft.com/office/officeart/2005/8/layout/list1"/>
    <dgm:cxn modelId="{87FFA75A-5392-45E8-BCF7-0B926C3D6288}" type="presParOf" srcId="{11A0BE89-2B4C-4928-B67C-D400B0EB0C95}" destId="{20C6C8C8-CE8C-4ABE-AEB9-05A08C7B5822}" srcOrd="9" destOrd="0" presId="urn:microsoft.com/office/officeart/2005/8/layout/list1"/>
    <dgm:cxn modelId="{9720267F-8987-470C-8194-96FF0E35F7CF}" type="presParOf" srcId="{11A0BE89-2B4C-4928-B67C-D400B0EB0C95}" destId="{52F33B7F-13E2-4858-85B3-31F9AB46F5AA}" srcOrd="10" destOrd="0" presId="urn:microsoft.com/office/officeart/2005/8/layout/list1"/>
    <dgm:cxn modelId="{79B28E05-4ADF-4A17-83E0-AEE725FD3A75}" type="presParOf" srcId="{11A0BE89-2B4C-4928-B67C-D400B0EB0C95}" destId="{6CD77CBE-7F7D-4C58-B8E7-18219ACD6648}" srcOrd="11" destOrd="0" presId="urn:microsoft.com/office/officeart/2005/8/layout/list1"/>
    <dgm:cxn modelId="{2CC2021A-9473-4AFA-B32D-6B7E76EDF346}" type="presParOf" srcId="{11A0BE89-2B4C-4928-B67C-D400B0EB0C95}" destId="{CBF3B721-5D21-4ADB-B3D9-6A6F2C9F43CB}" srcOrd="12" destOrd="0" presId="urn:microsoft.com/office/officeart/2005/8/layout/list1"/>
    <dgm:cxn modelId="{6E118062-9170-4140-BF91-762ADAECCA8F}" type="presParOf" srcId="{CBF3B721-5D21-4ADB-B3D9-6A6F2C9F43CB}" destId="{812AF471-48D3-4425-9580-CE05C086856D}" srcOrd="0" destOrd="0" presId="urn:microsoft.com/office/officeart/2005/8/layout/list1"/>
    <dgm:cxn modelId="{A14435FD-5A50-45D7-B3FC-12FDAB71A26D}" type="presParOf" srcId="{CBF3B721-5D21-4ADB-B3D9-6A6F2C9F43CB}" destId="{2499B599-0E5C-4949-88A6-5461DB0336BF}" srcOrd="1" destOrd="0" presId="urn:microsoft.com/office/officeart/2005/8/layout/list1"/>
    <dgm:cxn modelId="{D0E694C4-CB30-4147-ABBD-35514DE3B5AD}" type="presParOf" srcId="{11A0BE89-2B4C-4928-B67C-D400B0EB0C95}" destId="{0C9542C5-099B-40ED-B6C6-E73C5F457B1F}" srcOrd="13" destOrd="0" presId="urn:microsoft.com/office/officeart/2005/8/layout/list1"/>
    <dgm:cxn modelId="{BC4C7FE3-95BA-46CE-A0D9-11330B840302}" type="presParOf" srcId="{11A0BE89-2B4C-4928-B67C-D400B0EB0C95}" destId="{C224A40C-314F-48A3-A0A5-8CA00CBEC105}" srcOrd="14" destOrd="0" presId="urn:microsoft.com/office/officeart/2005/8/layout/list1"/>
    <dgm:cxn modelId="{3950CE8C-9B3E-45C5-8A17-3A8233836182}" type="presParOf" srcId="{11A0BE89-2B4C-4928-B67C-D400B0EB0C95}" destId="{70B93461-BB6B-413E-A663-5C63E9AB59AC}" srcOrd="15" destOrd="0" presId="urn:microsoft.com/office/officeart/2005/8/layout/list1"/>
    <dgm:cxn modelId="{7F5BC109-4709-40B8-B6A4-216356D4E1E6}" type="presParOf" srcId="{11A0BE89-2B4C-4928-B67C-D400B0EB0C95}" destId="{7DED18D8-3F5A-494C-A209-34A3E6E7F8A4}" srcOrd="16" destOrd="0" presId="urn:microsoft.com/office/officeart/2005/8/layout/list1"/>
    <dgm:cxn modelId="{C5E18AA2-8A39-49D9-A3B7-01F3A76DE52F}" type="presParOf" srcId="{7DED18D8-3F5A-494C-A209-34A3E6E7F8A4}" destId="{A002A0F8-AB56-4009-BE03-41F8B12F671D}" srcOrd="0" destOrd="0" presId="urn:microsoft.com/office/officeart/2005/8/layout/list1"/>
    <dgm:cxn modelId="{46085741-76A8-4B3A-A889-E1B53F42FAFC}" type="presParOf" srcId="{7DED18D8-3F5A-494C-A209-34A3E6E7F8A4}" destId="{E98EEC8F-A17F-4BF2-A8B2-558331547271}" srcOrd="1" destOrd="0" presId="urn:microsoft.com/office/officeart/2005/8/layout/list1"/>
    <dgm:cxn modelId="{0CC38D98-A35F-40C3-BC76-CB91547949E5}" type="presParOf" srcId="{11A0BE89-2B4C-4928-B67C-D400B0EB0C95}" destId="{657A9BF2-3877-4FF4-A022-DE01DE29E214}" srcOrd="17" destOrd="0" presId="urn:microsoft.com/office/officeart/2005/8/layout/list1"/>
    <dgm:cxn modelId="{DE1C4303-980C-40BA-A300-87DD2B9726B3}" type="presParOf" srcId="{11A0BE89-2B4C-4928-B67C-D400B0EB0C95}" destId="{5714D522-4D59-4521-B91C-F807E31A8E6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2615A9-B1A4-4B44-B26A-2B43D94120ED}" type="doc">
      <dgm:prSet loTypeId="urn:microsoft.com/office/officeart/2005/8/layout/pList2" loCatId="picture" qsTypeId="urn:microsoft.com/office/officeart/2005/8/quickstyle/3d1" qsCatId="3D" csTypeId="urn:microsoft.com/office/officeart/2005/8/colors/accent1_2" csCatId="accent1" phldr="1"/>
      <dgm:spPr/>
    </dgm:pt>
    <dgm:pt modelId="{8171EF39-7EF8-4F8D-98D1-7C53C3F12A8D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Ставка налога </a:t>
          </a:r>
        </a:p>
        <a:p>
          <a:pPr algn="l"/>
          <a:r>
            <a:rPr lang="ru-RU" sz="18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13%</a:t>
          </a:r>
          <a:r>
            <a:rPr lang="ru-RU" sz="20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 дохода каждого работающего гражданина</a:t>
          </a:r>
        </a:p>
        <a:p>
          <a:pPr algn="l"/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Важно! 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Налоговым кодексом РФ предусмотрены налоговые вычеты</a:t>
          </a:r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</a:t>
          </a:r>
        </a:p>
        <a:p>
          <a:pPr algn="l"/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стандартные (ст. 218)</a:t>
          </a:r>
        </a:p>
        <a:p>
          <a:pPr algn="l"/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социальные (ст. 219)</a:t>
          </a:r>
        </a:p>
        <a:p>
          <a:pPr algn="l"/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имущественные (ст. 220)</a:t>
          </a:r>
        </a:p>
        <a:p>
          <a:pPr algn="l"/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профессиональные  </a:t>
          </a:r>
        </a:p>
        <a:p>
          <a:pPr algn="l"/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(ст. 221)</a:t>
          </a:r>
        </a:p>
      </dgm:t>
    </dgm:pt>
    <dgm:pt modelId="{A395648F-83D0-4894-906F-46DEE4393DEF}" type="parTrans" cxnId="{F1B333C4-088F-4D2B-AE5E-2EB6ABF95D67}">
      <dgm:prSet/>
      <dgm:spPr/>
      <dgm:t>
        <a:bodyPr/>
        <a:lstStyle/>
        <a:p>
          <a:endParaRPr lang="ru-RU"/>
        </a:p>
      </dgm:t>
    </dgm:pt>
    <dgm:pt modelId="{04CA00CC-0C72-4466-9EE6-30CD4B59C82A}" type="sibTrans" cxnId="{F1B333C4-088F-4D2B-AE5E-2EB6ABF95D67}">
      <dgm:prSet/>
      <dgm:spPr/>
      <dgm:t>
        <a:bodyPr/>
        <a:lstStyle/>
        <a:p>
          <a:endParaRPr lang="ru-RU"/>
        </a:p>
      </dgm:t>
    </dgm:pt>
    <dgm:pt modelId="{A3FAB2F6-4DEC-4F53-B02C-63A4B401C9CB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Ставка налога</a:t>
          </a:r>
        </a:p>
        <a:p>
          <a:pPr algn="ctr"/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(по объектам налогообложения)</a:t>
          </a:r>
        </a:p>
        <a:p>
          <a:pPr algn="l"/>
          <a:r>
            <a:rPr lang="ru-RU" sz="18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0,3%</a:t>
          </a:r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 2019 года</a:t>
          </a:r>
        </a:p>
        <a:p>
          <a:pPr algn="l"/>
          <a:r>
            <a:rPr lang="ru-RU" sz="18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2% 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из Перечня, определяемого в соответствии с пунктом 7 статьи 378.2 Налогового кодекса Российской Федерации</a:t>
          </a:r>
        </a:p>
        <a:p>
          <a:pPr algn="l"/>
          <a:r>
            <a:rPr lang="ru-RU" sz="18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2,5%</a:t>
          </a:r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свыше 300 млн руб. </a:t>
          </a:r>
        </a:p>
        <a:p>
          <a:pPr algn="l"/>
          <a:r>
            <a:rPr lang="ru-RU" sz="18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0,5%</a:t>
          </a:r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прочие объекты</a:t>
          </a:r>
        </a:p>
        <a:p>
          <a:pPr algn="l"/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Важно! 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Срок уплаты налога  не позднее </a:t>
          </a:r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 декабря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следующего за истекшим налоговым периодом</a:t>
          </a:r>
          <a:endParaRPr lang="ru-RU" sz="14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4DE6F5-2B12-47D8-B925-4A33E8B04D76}" type="parTrans" cxnId="{E5D721C1-F2F1-42B5-A401-278219365762}">
      <dgm:prSet/>
      <dgm:spPr/>
      <dgm:t>
        <a:bodyPr/>
        <a:lstStyle/>
        <a:p>
          <a:endParaRPr lang="ru-RU"/>
        </a:p>
      </dgm:t>
    </dgm:pt>
    <dgm:pt modelId="{27E4F7B0-5540-475D-8DC5-E608E3F35B64}" type="sibTrans" cxnId="{E5D721C1-F2F1-42B5-A401-278219365762}">
      <dgm:prSet/>
      <dgm:spPr/>
      <dgm:t>
        <a:bodyPr/>
        <a:lstStyle/>
        <a:p>
          <a:endParaRPr lang="ru-RU"/>
        </a:p>
      </dgm:t>
    </dgm:pt>
    <dgm:pt modelId="{D3F6C3D6-0EE6-4A1C-B667-DF6AC6A44595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Ставка налога </a:t>
          </a:r>
        </a:p>
        <a:p>
          <a:pPr algn="ctr"/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(в зависимости от вида участка и кадастровой стоимости)</a:t>
          </a:r>
        </a:p>
        <a:p>
          <a:pPr algn="l"/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0,3% - 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 жилищным фондом; для ведения личного подсобного хозяйства, садоводства или огородничества за исключением земельных участков, кадастровая стоимость каждого из которых превышает 300 млн руб.</a:t>
          </a:r>
        </a:p>
        <a:p>
          <a:pPr algn="l"/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1,5% 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за прочие земельные участки</a:t>
          </a:r>
        </a:p>
        <a:p>
          <a:pPr algn="l"/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Важно! 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Срок уплаты земельного налога физическими лицами не позднее </a:t>
          </a:r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 декабря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следующего за истекшим налоговым периодом </a:t>
          </a:r>
          <a:endParaRPr lang="ru-RU" sz="14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D284F8-6DA9-45D4-8105-7C54110F4BFC}" type="parTrans" cxnId="{FB917010-87D9-43C8-8E3A-FB492652176B}">
      <dgm:prSet/>
      <dgm:spPr/>
      <dgm:t>
        <a:bodyPr/>
        <a:lstStyle/>
        <a:p>
          <a:endParaRPr lang="ru-RU"/>
        </a:p>
      </dgm:t>
    </dgm:pt>
    <dgm:pt modelId="{75BD5E0F-943D-4B76-8B5A-DDB6DA7546B9}" type="sibTrans" cxnId="{FB917010-87D9-43C8-8E3A-FB492652176B}">
      <dgm:prSet/>
      <dgm:spPr/>
      <dgm:t>
        <a:bodyPr/>
        <a:lstStyle/>
        <a:p>
          <a:endParaRPr lang="ru-RU"/>
        </a:p>
      </dgm:t>
    </dgm:pt>
    <dgm:pt modelId="{B3776CA1-8B31-4CB1-A895-F576E9B69023}" type="pres">
      <dgm:prSet presAssocID="{152615A9-B1A4-4B44-B26A-2B43D94120ED}" presName="Name0" presStyleCnt="0">
        <dgm:presLayoutVars>
          <dgm:dir/>
          <dgm:resizeHandles val="exact"/>
        </dgm:presLayoutVars>
      </dgm:prSet>
      <dgm:spPr/>
    </dgm:pt>
    <dgm:pt modelId="{67345C4F-B00A-4853-973B-264C6E6C2BB3}" type="pres">
      <dgm:prSet presAssocID="{152615A9-B1A4-4B44-B26A-2B43D94120ED}" presName="bkgdShp" presStyleLbl="alignAccFollowNode1" presStyleIdx="0" presStyleCnt="1" custScaleY="42399" custLinFactNeighborX="30" custLinFactNeighborY="-31424"/>
      <dgm:spPr>
        <a:solidFill>
          <a:schemeClr val="bg2">
            <a:lumMod val="75000"/>
          </a:schemeClr>
        </a:solidFill>
      </dgm:spPr>
    </dgm:pt>
    <dgm:pt modelId="{21E8727F-B34B-4AB2-B47F-D4FC3E6F6484}" type="pres">
      <dgm:prSet presAssocID="{152615A9-B1A4-4B44-B26A-2B43D94120ED}" presName="linComp" presStyleCnt="0"/>
      <dgm:spPr/>
    </dgm:pt>
    <dgm:pt modelId="{0C632F70-3704-4D39-B4C3-91BC2B560672}" type="pres">
      <dgm:prSet presAssocID="{8171EF39-7EF8-4F8D-98D1-7C53C3F12A8D}" presName="compNode" presStyleCnt="0"/>
      <dgm:spPr/>
    </dgm:pt>
    <dgm:pt modelId="{D3D928BB-EF2E-4371-88D2-876CE47DA95E}" type="pres">
      <dgm:prSet presAssocID="{8171EF39-7EF8-4F8D-98D1-7C53C3F12A8D}" presName="node" presStyleLbl="node1" presStyleIdx="0" presStyleCnt="3" custScaleX="132997" custScaleY="147204" custLinFactNeighborX="-1961" custLinFactNeighborY="-8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92671A-42F1-4BBB-A0B2-964B9CC4D8E8}" type="pres">
      <dgm:prSet presAssocID="{8171EF39-7EF8-4F8D-98D1-7C53C3F12A8D}" presName="invisiNode" presStyleLbl="node1" presStyleIdx="0" presStyleCnt="3"/>
      <dgm:spPr/>
    </dgm:pt>
    <dgm:pt modelId="{EB5596B4-CFCF-414E-86BF-789293D78BAC}" type="pres">
      <dgm:prSet presAssocID="{8171EF39-7EF8-4F8D-98D1-7C53C3F12A8D}" presName="imagNode" presStyleLbl="fgImgPlace1" presStyleIdx="0" presStyleCnt="3" custScaleX="132060" custScaleY="50880" custLinFactNeighborX="-1409" custLinFactNeighborY="-36374"/>
      <dgm:spPr>
        <a:solidFill>
          <a:schemeClr val="bg2">
            <a:lumMod val="75000"/>
          </a:schemeClr>
        </a:solidFill>
      </dgm:spPr>
    </dgm:pt>
    <dgm:pt modelId="{D58151E5-8E35-44C5-A12B-EFB88C679332}" type="pres">
      <dgm:prSet presAssocID="{04CA00CC-0C72-4466-9EE6-30CD4B59C82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69A1842-7017-42FB-B2DC-680B1C6E43A1}" type="pres">
      <dgm:prSet presAssocID="{A3FAB2F6-4DEC-4F53-B02C-63A4B401C9CB}" presName="compNode" presStyleCnt="0"/>
      <dgm:spPr/>
    </dgm:pt>
    <dgm:pt modelId="{934DEDB0-C683-4432-B321-906F981FFD44}" type="pres">
      <dgm:prSet presAssocID="{A3FAB2F6-4DEC-4F53-B02C-63A4B401C9CB}" presName="node" presStyleLbl="node1" presStyleIdx="1" presStyleCnt="3" custScaleX="155190" custScaleY="146177" custLinFactNeighborX="-397" custLinFactNeighborY="-8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85107C-20A9-4A23-B3B8-3C3F3DFA119A}" type="pres">
      <dgm:prSet presAssocID="{A3FAB2F6-4DEC-4F53-B02C-63A4B401C9CB}" presName="invisiNode" presStyleLbl="node1" presStyleIdx="1" presStyleCnt="3"/>
      <dgm:spPr/>
    </dgm:pt>
    <dgm:pt modelId="{60ECA8C5-9FFB-49E5-BBB3-A82398CEF7C5}" type="pres">
      <dgm:prSet presAssocID="{A3FAB2F6-4DEC-4F53-B02C-63A4B401C9CB}" presName="imagNode" presStyleLbl="fgImgPlace1" presStyleIdx="1" presStyleCnt="3" custScaleX="133846" custScaleY="50880" custLinFactNeighborX="4834" custLinFactNeighborY="-23610"/>
      <dgm:spPr>
        <a:solidFill>
          <a:schemeClr val="bg2">
            <a:lumMod val="75000"/>
          </a:schemeClr>
        </a:solidFill>
      </dgm:spPr>
    </dgm:pt>
    <dgm:pt modelId="{A3E351E3-0EE3-43FB-944E-4F406897A259}" type="pres">
      <dgm:prSet presAssocID="{27E4F7B0-5540-475D-8DC5-E608E3F35B6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71B91B6-147C-411B-AD24-4F768C0677DB}" type="pres">
      <dgm:prSet presAssocID="{D3F6C3D6-0EE6-4A1C-B667-DF6AC6A44595}" presName="compNode" presStyleCnt="0"/>
      <dgm:spPr/>
    </dgm:pt>
    <dgm:pt modelId="{C5F1E73E-B162-4283-AC61-5F1CA7B12F5E}" type="pres">
      <dgm:prSet presAssocID="{D3F6C3D6-0EE6-4A1C-B667-DF6AC6A44595}" presName="node" presStyleLbl="node1" presStyleIdx="2" presStyleCnt="3" custScaleX="165390" custScaleY="147204" custLinFactNeighborX="-1306" custLinFactNeighborY="-8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6ACB45-0896-45B1-B4AF-801181DE4B83}" type="pres">
      <dgm:prSet presAssocID="{D3F6C3D6-0EE6-4A1C-B667-DF6AC6A44595}" presName="invisiNode" presStyleLbl="node1" presStyleIdx="2" presStyleCnt="3"/>
      <dgm:spPr/>
    </dgm:pt>
    <dgm:pt modelId="{01E75177-F56C-41D1-8623-D6CA83E95324}" type="pres">
      <dgm:prSet presAssocID="{D3F6C3D6-0EE6-4A1C-B667-DF6AC6A44595}" presName="imagNode" presStyleLbl="fgImgPlace1" presStyleIdx="2" presStyleCnt="3" custScaleX="134186" custScaleY="50880" custLinFactNeighborX="-1306" custLinFactNeighborY="-30650"/>
      <dgm:spPr>
        <a:solidFill>
          <a:schemeClr val="bg2">
            <a:lumMod val="75000"/>
          </a:schemeClr>
        </a:solidFill>
      </dgm:spPr>
    </dgm:pt>
  </dgm:ptLst>
  <dgm:cxnLst>
    <dgm:cxn modelId="{F1B333C4-088F-4D2B-AE5E-2EB6ABF95D67}" srcId="{152615A9-B1A4-4B44-B26A-2B43D94120ED}" destId="{8171EF39-7EF8-4F8D-98D1-7C53C3F12A8D}" srcOrd="0" destOrd="0" parTransId="{A395648F-83D0-4894-906F-46DEE4393DEF}" sibTransId="{04CA00CC-0C72-4466-9EE6-30CD4B59C82A}"/>
    <dgm:cxn modelId="{7DFAE349-4D34-4AB1-A944-4F063CCB2556}" type="presOf" srcId="{152615A9-B1A4-4B44-B26A-2B43D94120ED}" destId="{B3776CA1-8B31-4CB1-A895-F576E9B69023}" srcOrd="0" destOrd="0" presId="urn:microsoft.com/office/officeart/2005/8/layout/pList2"/>
    <dgm:cxn modelId="{BB520116-0B50-4755-BAF3-70D2652D4C6E}" type="presOf" srcId="{27E4F7B0-5540-475D-8DC5-E608E3F35B64}" destId="{A3E351E3-0EE3-43FB-944E-4F406897A259}" srcOrd="0" destOrd="0" presId="urn:microsoft.com/office/officeart/2005/8/layout/pList2"/>
    <dgm:cxn modelId="{CF226A19-C39B-4362-803F-804856D3E88A}" type="presOf" srcId="{D3F6C3D6-0EE6-4A1C-B667-DF6AC6A44595}" destId="{C5F1E73E-B162-4283-AC61-5F1CA7B12F5E}" srcOrd="0" destOrd="0" presId="urn:microsoft.com/office/officeart/2005/8/layout/pList2"/>
    <dgm:cxn modelId="{E5D721C1-F2F1-42B5-A401-278219365762}" srcId="{152615A9-B1A4-4B44-B26A-2B43D94120ED}" destId="{A3FAB2F6-4DEC-4F53-B02C-63A4B401C9CB}" srcOrd="1" destOrd="0" parTransId="{504DE6F5-2B12-47D8-B925-4A33E8B04D76}" sibTransId="{27E4F7B0-5540-475D-8DC5-E608E3F35B64}"/>
    <dgm:cxn modelId="{1C2051BC-8084-41AB-BE90-3679CFE1A32B}" type="presOf" srcId="{8171EF39-7EF8-4F8D-98D1-7C53C3F12A8D}" destId="{D3D928BB-EF2E-4371-88D2-876CE47DA95E}" srcOrd="0" destOrd="0" presId="urn:microsoft.com/office/officeart/2005/8/layout/pList2"/>
    <dgm:cxn modelId="{7DB0E022-F67D-4F06-9DDB-E79DB89E9745}" type="presOf" srcId="{A3FAB2F6-4DEC-4F53-B02C-63A4B401C9CB}" destId="{934DEDB0-C683-4432-B321-906F981FFD44}" srcOrd="0" destOrd="0" presId="urn:microsoft.com/office/officeart/2005/8/layout/pList2"/>
    <dgm:cxn modelId="{AA9FEC1A-F362-4ACA-A300-C6F756873150}" type="presOf" srcId="{04CA00CC-0C72-4466-9EE6-30CD4B59C82A}" destId="{D58151E5-8E35-44C5-A12B-EFB88C679332}" srcOrd="0" destOrd="0" presId="urn:microsoft.com/office/officeart/2005/8/layout/pList2"/>
    <dgm:cxn modelId="{FB917010-87D9-43C8-8E3A-FB492652176B}" srcId="{152615A9-B1A4-4B44-B26A-2B43D94120ED}" destId="{D3F6C3D6-0EE6-4A1C-B667-DF6AC6A44595}" srcOrd="2" destOrd="0" parTransId="{70D284F8-6DA9-45D4-8105-7C54110F4BFC}" sibTransId="{75BD5E0F-943D-4B76-8B5A-DDB6DA7546B9}"/>
    <dgm:cxn modelId="{A79503E2-5CC1-4CBD-8989-2CC94D10074A}" type="presParOf" srcId="{B3776CA1-8B31-4CB1-A895-F576E9B69023}" destId="{67345C4F-B00A-4853-973B-264C6E6C2BB3}" srcOrd="0" destOrd="0" presId="urn:microsoft.com/office/officeart/2005/8/layout/pList2"/>
    <dgm:cxn modelId="{CDEFF3CE-AAD5-48A0-90ED-843EEBB7AA6A}" type="presParOf" srcId="{B3776CA1-8B31-4CB1-A895-F576E9B69023}" destId="{21E8727F-B34B-4AB2-B47F-D4FC3E6F6484}" srcOrd="1" destOrd="0" presId="urn:microsoft.com/office/officeart/2005/8/layout/pList2"/>
    <dgm:cxn modelId="{467610A0-7D73-4546-8799-DA55696418DE}" type="presParOf" srcId="{21E8727F-B34B-4AB2-B47F-D4FC3E6F6484}" destId="{0C632F70-3704-4D39-B4C3-91BC2B560672}" srcOrd="0" destOrd="0" presId="urn:microsoft.com/office/officeart/2005/8/layout/pList2"/>
    <dgm:cxn modelId="{58C55C78-068C-40E6-8E41-5140EE0713E3}" type="presParOf" srcId="{0C632F70-3704-4D39-B4C3-91BC2B560672}" destId="{D3D928BB-EF2E-4371-88D2-876CE47DA95E}" srcOrd="0" destOrd="0" presId="urn:microsoft.com/office/officeart/2005/8/layout/pList2"/>
    <dgm:cxn modelId="{B59C4F06-A9E8-4BDE-B336-48B67B546A03}" type="presParOf" srcId="{0C632F70-3704-4D39-B4C3-91BC2B560672}" destId="{DB92671A-42F1-4BBB-A0B2-964B9CC4D8E8}" srcOrd="1" destOrd="0" presId="urn:microsoft.com/office/officeart/2005/8/layout/pList2"/>
    <dgm:cxn modelId="{5B4EB9D0-3A4F-404A-A2A2-669C730D1BC9}" type="presParOf" srcId="{0C632F70-3704-4D39-B4C3-91BC2B560672}" destId="{EB5596B4-CFCF-414E-86BF-789293D78BAC}" srcOrd="2" destOrd="0" presId="urn:microsoft.com/office/officeart/2005/8/layout/pList2"/>
    <dgm:cxn modelId="{9D430C50-DAFC-4ECF-A707-136873399369}" type="presParOf" srcId="{21E8727F-B34B-4AB2-B47F-D4FC3E6F6484}" destId="{D58151E5-8E35-44C5-A12B-EFB88C679332}" srcOrd="1" destOrd="0" presId="urn:microsoft.com/office/officeart/2005/8/layout/pList2"/>
    <dgm:cxn modelId="{A3190DC4-5D91-4F62-A4A8-610C16FF4E21}" type="presParOf" srcId="{21E8727F-B34B-4AB2-B47F-D4FC3E6F6484}" destId="{369A1842-7017-42FB-B2DC-680B1C6E43A1}" srcOrd="2" destOrd="0" presId="urn:microsoft.com/office/officeart/2005/8/layout/pList2"/>
    <dgm:cxn modelId="{8484EE91-A7EE-41BA-B667-EF0E3A52F61E}" type="presParOf" srcId="{369A1842-7017-42FB-B2DC-680B1C6E43A1}" destId="{934DEDB0-C683-4432-B321-906F981FFD44}" srcOrd="0" destOrd="0" presId="urn:microsoft.com/office/officeart/2005/8/layout/pList2"/>
    <dgm:cxn modelId="{54B0971C-6229-47D7-A7C3-5A48F3E1C4E1}" type="presParOf" srcId="{369A1842-7017-42FB-B2DC-680B1C6E43A1}" destId="{9085107C-20A9-4A23-B3B8-3C3F3DFA119A}" srcOrd="1" destOrd="0" presId="urn:microsoft.com/office/officeart/2005/8/layout/pList2"/>
    <dgm:cxn modelId="{BF790032-B6FB-45DB-B23C-87063EDE815E}" type="presParOf" srcId="{369A1842-7017-42FB-B2DC-680B1C6E43A1}" destId="{60ECA8C5-9FFB-49E5-BBB3-A82398CEF7C5}" srcOrd="2" destOrd="0" presId="urn:microsoft.com/office/officeart/2005/8/layout/pList2"/>
    <dgm:cxn modelId="{1D765B51-9F43-44D1-9835-E0DE3E92A816}" type="presParOf" srcId="{21E8727F-B34B-4AB2-B47F-D4FC3E6F6484}" destId="{A3E351E3-0EE3-43FB-944E-4F406897A259}" srcOrd="3" destOrd="0" presId="urn:microsoft.com/office/officeart/2005/8/layout/pList2"/>
    <dgm:cxn modelId="{D5FF3CEA-BB25-4F8E-A686-5C8F3D8AFD65}" type="presParOf" srcId="{21E8727F-B34B-4AB2-B47F-D4FC3E6F6484}" destId="{F71B91B6-147C-411B-AD24-4F768C0677DB}" srcOrd="4" destOrd="0" presId="urn:microsoft.com/office/officeart/2005/8/layout/pList2"/>
    <dgm:cxn modelId="{E0A60D2A-AE60-4C17-BD0A-83557BB3D25C}" type="presParOf" srcId="{F71B91B6-147C-411B-AD24-4F768C0677DB}" destId="{C5F1E73E-B162-4283-AC61-5F1CA7B12F5E}" srcOrd="0" destOrd="0" presId="urn:microsoft.com/office/officeart/2005/8/layout/pList2"/>
    <dgm:cxn modelId="{F18AB937-CB7C-4F69-A50C-97924CD9A957}" type="presParOf" srcId="{F71B91B6-147C-411B-AD24-4F768C0677DB}" destId="{0F6ACB45-0896-45B1-B4AF-801181DE4B83}" srcOrd="1" destOrd="0" presId="urn:microsoft.com/office/officeart/2005/8/layout/pList2"/>
    <dgm:cxn modelId="{14EE3180-7034-470B-900D-0670F5195A0F}" type="presParOf" srcId="{F71B91B6-147C-411B-AD24-4F768C0677DB}" destId="{01E75177-F56C-41D1-8623-D6CA83E95324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B363FE7-F40E-464D-9228-921D386CB5B9}" type="doc">
      <dgm:prSet loTypeId="urn:microsoft.com/office/officeart/2008/layout/PictureStrips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681845-B5C0-4310-BD87-6C1EA2E80022}">
      <dgm:prSet phldrT="[Текст]" custT="1"/>
      <dgm:spPr>
        <a:solidFill>
          <a:schemeClr val="accent3">
            <a:lumMod val="60000"/>
            <a:lumOff val="40000"/>
            <a:alpha val="40000"/>
          </a:schemeClr>
        </a:solidFill>
      </dgm:spPr>
      <dgm:t>
        <a:bodyPr/>
        <a:lstStyle/>
        <a:p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Обеспечение долгосрочной сбалансированности и устойчивости  городского бюджета</a:t>
          </a:r>
          <a:endParaRPr lang="ru-RU" sz="14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C78D3C19-EA11-4416-82C1-BB4CF5054364}" type="parTrans" cxnId="{0A186859-7565-41E2-A968-CAB61CE4FCCC}">
      <dgm:prSet/>
      <dgm:spPr/>
      <dgm:t>
        <a:bodyPr/>
        <a:lstStyle/>
        <a:p>
          <a:endParaRPr lang="ru-RU"/>
        </a:p>
      </dgm:t>
    </dgm:pt>
    <dgm:pt modelId="{35756A0F-8E4B-4698-9783-A999EC04CA09}" type="sibTrans" cxnId="{0A186859-7565-41E2-A968-CAB61CE4FCCC}">
      <dgm:prSet/>
      <dgm:spPr/>
      <dgm:t>
        <a:bodyPr/>
        <a:lstStyle/>
        <a:p>
          <a:endParaRPr lang="ru-RU"/>
        </a:p>
      </dgm:t>
    </dgm:pt>
    <dgm:pt modelId="{59DBC9F2-DCBE-46C0-A3FE-7EC90227420B}">
      <dgm:prSet phldrT="[Текст]" custT="1"/>
      <dgm:spPr>
        <a:solidFill>
          <a:schemeClr val="accent3">
            <a:lumMod val="60000"/>
            <a:lumOff val="40000"/>
            <a:alpha val="40000"/>
          </a:scheme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Обеспечение минимальной возможности стоимости обслуживания муниципального долга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ED0E7A2-8C50-46AA-98E2-2B5806A96A0B}" type="parTrans" cxnId="{27BEE118-EFC0-4472-B4A8-01C1AE916066}">
      <dgm:prSet/>
      <dgm:spPr/>
      <dgm:t>
        <a:bodyPr/>
        <a:lstStyle/>
        <a:p>
          <a:endParaRPr lang="ru-RU"/>
        </a:p>
      </dgm:t>
    </dgm:pt>
    <dgm:pt modelId="{DBAB0362-80C2-4A9D-B948-845B43EF03BA}" type="sibTrans" cxnId="{27BEE118-EFC0-4472-B4A8-01C1AE916066}">
      <dgm:prSet/>
      <dgm:spPr/>
      <dgm:t>
        <a:bodyPr/>
        <a:lstStyle/>
        <a:p>
          <a:endParaRPr lang="ru-RU"/>
        </a:p>
      </dgm:t>
    </dgm:pt>
    <dgm:pt modelId="{60DF9D0A-D699-4441-AA18-7D2A629B5E52}">
      <dgm:prSet phldrT="[Текст]" custT="1"/>
      <dgm:spPr>
        <a:solidFill>
          <a:schemeClr val="accent3">
            <a:lumMod val="60000"/>
            <a:lumOff val="40000"/>
            <a:alpha val="40000"/>
          </a:schemeClr>
        </a:solidFill>
      </dgm:spPr>
      <dgm:t>
        <a:bodyPr/>
        <a:lstStyle/>
        <a:p>
          <a:r>
            <a:rPr lang="ru-RU" sz="1400" dirty="0" smtClean="0">
              <a:effectLst/>
              <a:latin typeface="Times New Roman" pitchFamily="18" charset="0"/>
              <a:cs typeface="Times New Roman" pitchFamily="18" charset="0"/>
            </a:rPr>
            <a:t>Неувеличение объема муниципального долга, поддержание уровня долговой нагрузки на экономически безопасном уровне</a:t>
          </a:r>
          <a:endParaRPr lang="ru-RU" sz="14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CE4A3C4E-727F-4DFC-8DE6-6FB037D71F9E}" type="parTrans" cxnId="{81F62414-2A9E-4106-802A-8F102C7DE505}">
      <dgm:prSet/>
      <dgm:spPr/>
      <dgm:t>
        <a:bodyPr/>
        <a:lstStyle/>
        <a:p>
          <a:endParaRPr lang="ru-RU"/>
        </a:p>
      </dgm:t>
    </dgm:pt>
    <dgm:pt modelId="{F6A47B19-6ABD-4779-9762-148AB0B80686}" type="sibTrans" cxnId="{81F62414-2A9E-4106-802A-8F102C7DE505}">
      <dgm:prSet/>
      <dgm:spPr/>
      <dgm:t>
        <a:bodyPr/>
        <a:lstStyle/>
        <a:p>
          <a:endParaRPr lang="ru-RU"/>
        </a:p>
      </dgm:t>
    </dgm:pt>
    <dgm:pt modelId="{86CD68FF-28B8-4689-BFF3-0EFC032B12DD}">
      <dgm:prSet/>
      <dgm:spPr>
        <a:solidFill>
          <a:schemeClr val="accent3">
            <a:lumMod val="60000"/>
            <a:lumOff val="40000"/>
            <a:alpha val="40000"/>
          </a:schemeClr>
        </a:solidFill>
      </dgm:spPr>
      <dgm:t>
        <a:bodyPr/>
        <a:lstStyle/>
        <a:p>
          <a:endParaRPr lang="ru-RU"/>
        </a:p>
      </dgm:t>
    </dgm:pt>
    <dgm:pt modelId="{7D1F83FB-69E8-4707-AAEE-11718AEF8F8F}" type="parTrans" cxnId="{018A056E-A50D-4EB5-9EA1-8A3D2700BE74}">
      <dgm:prSet/>
      <dgm:spPr/>
      <dgm:t>
        <a:bodyPr/>
        <a:lstStyle/>
        <a:p>
          <a:endParaRPr lang="ru-RU"/>
        </a:p>
      </dgm:t>
    </dgm:pt>
    <dgm:pt modelId="{A83992F8-894E-4CEA-97FC-FC67147AC925}" type="sibTrans" cxnId="{018A056E-A50D-4EB5-9EA1-8A3D2700BE74}">
      <dgm:prSet/>
      <dgm:spPr/>
      <dgm:t>
        <a:bodyPr/>
        <a:lstStyle/>
        <a:p>
          <a:endParaRPr lang="ru-RU"/>
        </a:p>
      </dgm:t>
    </dgm:pt>
    <dgm:pt modelId="{FDB00873-8387-4D25-ABBE-28952CF558F8}">
      <dgm:prSet/>
      <dgm:spPr>
        <a:solidFill>
          <a:schemeClr val="accent3">
            <a:lumMod val="60000"/>
            <a:lumOff val="40000"/>
            <a:alpha val="40000"/>
          </a:schemeClr>
        </a:solidFill>
      </dgm:spPr>
      <dgm:t>
        <a:bodyPr/>
        <a:lstStyle/>
        <a:p>
          <a:endParaRPr lang="ru-RU"/>
        </a:p>
      </dgm:t>
    </dgm:pt>
    <dgm:pt modelId="{7D36DD97-85B9-43E5-AC56-E011D2E54A02}" type="parTrans" cxnId="{D4BE8F5D-133A-45A9-A27F-2BA3448BA3E0}">
      <dgm:prSet/>
      <dgm:spPr/>
      <dgm:t>
        <a:bodyPr/>
        <a:lstStyle/>
        <a:p>
          <a:endParaRPr lang="ru-RU"/>
        </a:p>
      </dgm:t>
    </dgm:pt>
    <dgm:pt modelId="{A680FB90-6C97-4180-BC6D-EA04DD3DD538}" type="sibTrans" cxnId="{D4BE8F5D-133A-45A9-A27F-2BA3448BA3E0}">
      <dgm:prSet/>
      <dgm:spPr/>
      <dgm:t>
        <a:bodyPr/>
        <a:lstStyle/>
        <a:p>
          <a:endParaRPr lang="ru-RU"/>
        </a:p>
      </dgm:t>
    </dgm:pt>
    <dgm:pt modelId="{34D696D5-BED1-47C6-B8B6-244095597CAE}">
      <dgm:prSet/>
      <dgm:spPr>
        <a:solidFill>
          <a:schemeClr val="accent3">
            <a:lumMod val="60000"/>
            <a:lumOff val="40000"/>
            <a:alpha val="40000"/>
          </a:schemeClr>
        </a:solidFill>
      </dgm:spPr>
      <dgm:t>
        <a:bodyPr/>
        <a:lstStyle/>
        <a:p>
          <a:endParaRPr lang="ru-RU"/>
        </a:p>
      </dgm:t>
    </dgm:pt>
    <dgm:pt modelId="{B8617ACC-24F4-482C-A898-94A4C477CFA6}" type="parTrans" cxnId="{5AF6B167-B647-42E4-8A1B-0D55195BB15A}">
      <dgm:prSet/>
      <dgm:spPr/>
      <dgm:t>
        <a:bodyPr/>
        <a:lstStyle/>
        <a:p>
          <a:endParaRPr lang="ru-RU"/>
        </a:p>
      </dgm:t>
    </dgm:pt>
    <dgm:pt modelId="{650BCF41-64C5-4719-B52B-7FAD8183E1E6}" type="sibTrans" cxnId="{5AF6B167-B647-42E4-8A1B-0D55195BB15A}">
      <dgm:prSet/>
      <dgm:spPr/>
      <dgm:t>
        <a:bodyPr/>
        <a:lstStyle/>
        <a:p>
          <a:endParaRPr lang="ru-RU"/>
        </a:p>
      </dgm:t>
    </dgm:pt>
    <dgm:pt modelId="{52EAFB80-293B-4A5D-9353-BFC219669BD1}" type="pres">
      <dgm:prSet presAssocID="{FB363FE7-F40E-464D-9228-921D386CB5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84A10E-AE67-4143-947A-7CB15DBF44D9}" type="pres">
      <dgm:prSet presAssocID="{16681845-B5C0-4310-BD87-6C1EA2E80022}" presName="composite" presStyleCnt="0"/>
      <dgm:spPr/>
      <dgm:t>
        <a:bodyPr/>
        <a:lstStyle/>
        <a:p>
          <a:endParaRPr lang="ru-RU"/>
        </a:p>
      </dgm:t>
    </dgm:pt>
    <dgm:pt modelId="{3DC894A7-FBAD-4C12-BB69-3ABD977A718B}" type="pres">
      <dgm:prSet presAssocID="{16681845-B5C0-4310-BD87-6C1EA2E80022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2A967-210F-43DB-A2FD-AAF913483AE9}" type="pres">
      <dgm:prSet presAssocID="{16681845-B5C0-4310-BD87-6C1EA2E80022}" presName="rect2" presStyleLbl="fgImgPlace1" presStyleIdx="0" presStyleCnt="6"/>
      <dgm:spPr>
        <a:solidFill>
          <a:schemeClr val="accent3"/>
        </a:solidFill>
      </dgm:spPr>
      <dgm:t>
        <a:bodyPr/>
        <a:lstStyle/>
        <a:p>
          <a:endParaRPr lang="ru-RU"/>
        </a:p>
      </dgm:t>
    </dgm:pt>
    <dgm:pt modelId="{B1D9FF3C-9335-4EC7-9DA3-984A396EE511}" type="pres">
      <dgm:prSet presAssocID="{35756A0F-8E4B-4698-9783-A999EC04CA09}" presName="sibTrans" presStyleCnt="0"/>
      <dgm:spPr/>
      <dgm:t>
        <a:bodyPr/>
        <a:lstStyle/>
        <a:p>
          <a:endParaRPr lang="ru-RU"/>
        </a:p>
      </dgm:t>
    </dgm:pt>
    <dgm:pt modelId="{DF273B12-A240-44F0-96C8-BFEA6CDC40AD}" type="pres">
      <dgm:prSet presAssocID="{59DBC9F2-DCBE-46C0-A3FE-7EC90227420B}" presName="composite" presStyleCnt="0"/>
      <dgm:spPr/>
      <dgm:t>
        <a:bodyPr/>
        <a:lstStyle/>
        <a:p>
          <a:endParaRPr lang="ru-RU"/>
        </a:p>
      </dgm:t>
    </dgm:pt>
    <dgm:pt modelId="{D8DB6395-FCC8-45EE-BE31-83C8208FEFC7}" type="pres">
      <dgm:prSet presAssocID="{59DBC9F2-DCBE-46C0-A3FE-7EC90227420B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B58506-9340-4964-9C75-3F9E2FB69EB2}" type="pres">
      <dgm:prSet presAssocID="{59DBC9F2-DCBE-46C0-A3FE-7EC90227420B}" presName="rect2" presStyleLbl="fgImgPlace1" presStyleIdx="1" presStyleCnt="6"/>
      <dgm:spPr>
        <a:solidFill>
          <a:schemeClr val="accent3"/>
        </a:solidFill>
      </dgm:spPr>
      <dgm:t>
        <a:bodyPr/>
        <a:lstStyle/>
        <a:p>
          <a:endParaRPr lang="ru-RU"/>
        </a:p>
      </dgm:t>
    </dgm:pt>
    <dgm:pt modelId="{8EAF1702-C299-4D8D-8C00-B7A78471C352}" type="pres">
      <dgm:prSet presAssocID="{DBAB0362-80C2-4A9D-B948-845B43EF03BA}" presName="sibTrans" presStyleCnt="0"/>
      <dgm:spPr/>
      <dgm:t>
        <a:bodyPr/>
        <a:lstStyle/>
        <a:p>
          <a:endParaRPr lang="ru-RU"/>
        </a:p>
      </dgm:t>
    </dgm:pt>
    <dgm:pt modelId="{C26E1B16-514D-4CCD-8733-E658568D80C3}" type="pres">
      <dgm:prSet presAssocID="{60DF9D0A-D699-4441-AA18-7D2A629B5E52}" presName="composite" presStyleCnt="0"/>
      <dgm:spPr/>
      <dgm:t>
        <a:bodyPr/>
        <a:lstStyle/>
        <a:p>
          <a:endParaRPr lang="ru-RU"/>
        </a:p>
      </dgm:t>
    </dgm:pt>
    <dgm:pt modelId="{07FEC111-2FD9-4FB7-9BD0-3D747606922B}" type="pres">
      <dgm:prSet presAssocID="{60DF9D0A-D699-4441-AA18-7D2A629B5E52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68CF2E-7C3E-4376-9560-E049274B499D}" type="pres">
      <dgm:prSet presAssocID="{60DF9D0A-D699-4441-AA18-7D2A629B5E52}" presName="rect2" presStyleLbl="fgImgPlace1" presStyleIdx="2" presStyleCnt="6"/>
      <dgm:spPr>
        <a:solidFill>
          <a:schemeClr val="accent3"/>
        </a:solidFill>
      </dgm:spPr>
      <dgm:t>
        <a:bodyPr/>
        <a:lstStyle/>
        <a:p>
          <a:endParaRPr lang="ru-RU"/>
        </a:p>
      </dgm:t>
    </dgm:pt>
    <dgm:pt modelId="{F4DB9AD4-198C-4F79-89A9-6D131C4CBBC1}" type="pres">
      <dgm:prSet presAssocID="{F6A47B19-6ABD-4779-9762-148AB0B80686}" presName="sibTrans" presStyleCnt="0"/>
      <dgm:spPr/>
      <dgm:t>
        <a:bodyPr/>
        <a:lstStyle/>
        <a:p>
          <a:endParaRPr lang="ru-RU"/>
        </a:p>
      </dgm:t>
    </dgm:pt>
    <dgm:pt modelId="{FC9A30BB-C6D1-4596-B42F-BC5A5379625B}" type="pres">
      <dgm:prSet presAssocID="{86CD68FF-28B8-4689-BFF3-0EFC032B12DD}" presName="composite" presStyleCnt="0"/>
      <dgm:spPr/>
      <dgm:t>
        <a:bodyPr/>
        <a:lstStyle/>
        <a:p>
          <a:endParaRPr lang="ru-RU"/>
        </a:p>
      </dgm:t>
    </dgm:pt>
    <dgm:pt modelId="{303B2E30-D95B-4CDB-A1B9-CF23B7FB6BA3}" type="pres">
      <dgm:prSet presAssocID="{86CD68FF-28B8-4689-BFF3-0EFC032B12DD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511C6-2AE6-458B-8F27-B049B47EAA7A}" type="pres">
      <dgm:prSet presAssocID="{86CD68FF-28B8-4689-BFF3-0EFC032B12DD}" presName="rect2" presStyleLbl="fgImgPlace1" presStyleIdx="3" presStyleCnt="6"/>
      <dgm:spPr>
        <a:solidFill>
          <a:schemeClr val="accent3"/>
        </a:solidFill>
      </dgm:spPr>
      <dgm:t>
        <a:bodyPr/>
        <a:lstStyle/>
        <a:p>
          <a:endParaRPr lang="ru-RU"/>
        </a:p>
      </dgm:t>
    </dgm:pt>
    <dgm:pt modelId="{4EDC5D0C-07B1-465C-8192-8F4BA29CD1EE}" type="pres">
      <dgm:prSet presAssocID="{A83992F8-894E-4CEA-97FC-FC67147AC925}" presName="sibTrans" presStyleCnt="0"/>
      <dgm:spPr/>
      <dgm:t>
        <a:bodyPr/>
        <a:lstStyle/>
        <a:p>
          <a:endParaRPr lang="ru-RU"/>
        </a:p>
      </dgm:t>
    </dgm:pt>
    <dgm:pt modelId="{A922EC4F-416A-4D6A-BFB4-1680D2570AC2}" type="pres">
      <dgm:prSet presAssocID="{FDB00873-8387-4D25-ABBE-28952CF558F8}" presName="composite" presStyleCnt="0"/>
      <dgm:spPr/>
      <dgm:t>
        <a:bodyPr/>
        <a:lstStyle/>
        <a:p>
          <a:endParaRPr lang="ru-RU"/>
        </a:p>
      </dgm:t>
    </dgm:pt>
    <dgm:pt modelId="{35D63492-E946-4CDC-B286-A09D82B4E8DF}" type="pres">
      <dgm:prSet presAssocID="{FDB00873-8387-4D25-ABBE-28952CF558F8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9D557D-B286-492B-97BA-559DDE1D2478}" type="pres">
      <dgm:prSet presAssocID="{FDB00873-8387-4D25-ABBE-28952CF558F8}" presName="rect2" presStyleLbl="fgImgPlace1" presStyleIdx="4" presStyleCnt="6"/>
      <dgm:spPr>
        <a:solidFill>
          <a:schemeClr val="accent3"/>
        </a:solidFill>
      </dgm:spPr>
      <dgm:t>
        <a:bodyPr/>
        <a:lstStyle/>
        <a:p>
          <a:endParaRPr lang="ru-RU"/>
        </a:p>
      </dgm:t>
    </dgm:pt>
    <dgm:pt modelId="{90C975F8-2B23-4C02-A33B-E0EC6D09F08F}" type="pres">
      <dgm:prSet presAssocID="{A680FB90-6C97-4180-BC6D-EA04DD3DD538}" presName="sibTrans" presStyleCnt="0"/>
      <dgm:spPr/>
      <dgm:t>
        <a:bodyPr/>
        <a:lstStyle/>
        <a:p>
          <a:endParaRPr lang="ru-RU"/>
        </a:p>
      </dgm:t>
    </dgm:pt>
    <dgm:pt modelId="{01EFACD2-9DD3-4432-AB73-53D9050E07E5}" type="pres">
      <dgm:prSet presAssocID="{34D696D5-BED1-47C6-B8B6-244095597CAE}" presName="composite" presStyleCnt="0"/>
      <dgm:spPr/>
      <dgm:t>
        <a:bodyPr/>
        <a:lstStyle/>
        <a:p>
          <a:endParaRPr lang="ru-RU"/>
        </a:p>
      </dgm:t>
    </dgm:pt>
    <dgm:pt modelId="{7580315D-B876-4DBF-A0EF-521D492DC08B}" type="pres">
      <dgm:prSet presAssocID="{34D696D5-BED1-47C6-B8B6-244095597CAE}" presName="rect1" presStyleLbl="trAlignAcc1" presStyleIdx="5" presStyleCnt="6" custScaleY="126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C6BAEA-13D8-4D6B-BC5C-F51449D002B4}" type="pres">
      <dgm:prSet presAssocID="{34D696D5-BED1-47C6-B8B6-244095597CAE}" presName="rect2" presStyleLbl="fgImgPlace1" presStyleIdx="5" presStyleCnt="6"/>
      <dgm:spPr>
        <a:solidFill>
          <a:schemeClr val="accent3"/>
        </a:solidFill>
      </dgm:spPr>
      <dgm:t>
        <a:bodyPr/>
        <a:lstStyle/>
        <a:p>
          <a:endParaRPr lang="ru-RU"/>
        </a:p>
      </dgm:t>
    </dgm:pt>
  </dgm:ptLst>
  <dgm:cxnLst>
    <dgm:cxn modelId="{0A186859-7565-41E2-A968-CAB61CE4FCCC}" srcId="{FB363FE7-F40E-464D-9228-921D386CB5B9}" destId="{16681845-B5C0-4310-BD87-6C1EA2E80022}" srcOrd="0" destOrd="0" parTransId="{C78D3C19-EA11-4416-82C1-BB4CF5054364}" sibTransId="{35756A0F-8E4B-4698-9783-A999EC04CA09}"/>
    <dgm:cxn modelId="{27BEE118-EFC0-4472-B4A8-01C1AE916066}" srcId="{FB363FE7-F40E-464D-9228-921D386CB5B9}" destId="{59DBC9F2-DCBE-46C0-A3FE-7EC90227420B}" srcOrd="1" destOrd="0" parTransId="{1ED0E7A2-8C50-46AA-98E2-2B5806A96A0B}" sibTransId="{DBAB0362-80C2-4A9D-B948-845B43EF03BA}"/>
    <dgm:cxn modelId="{9010BE91-F2E6-4E72-9D5E-75AAFBED4AEB}" type="presOf" srcId="{60DF9D0A-D699-4441-AA18-7D2A629B5E52}" destId="{07FEC111-2FD9-4FB7-9BD0-3D747606922B}" srcOrd="0" destOrd="0" presId="urn:microsoft.com/office/officeart/2008/layout/PictureStrips"/>
    <dgm:cxn modelId="{89ABC5C9-C8BA-4728-8CDD-8FA4190A0F91}" type="presOf" srcId="{FDB00873-8387-4D25-ABBE-28952CF558F8}" destId="{35D63492-E946-4CDC-B286-A09D82B4E8DF}" srcOrd="0" destOrd="0" presId="urn:microsoft.com/office/officeart/2008/layout/PictureStrips"/>
    <dgm:cxn modelId="{1578EFE9-BF4C-44FB-9FC3-E2610D833973}" type="presOf" srcId="{34D696D5-BED1-47C6-B8B6-244095597CAE}" destId="{7580315D-B876-4DBF-A0EF-521D492DC08B}" srcOrd="0" destOrd="0" presId="urn:microsoft.com/office/officeart/2008/layout/PictureStrips"/>
    <dgm:cxn modelId="{1272730E-EB23-44F9-BC4D-107D6450346F}" type="presOf" srcId="{16681845-B5C0-4310-BD87-6C1EA2E80022}" destId="{3DC894A7-FBAD-4C12-BB69-3ABD977A718B}" srcOrd="0" destOrd="0" presId="urn:microsoft.com/office/officeart/2008/layout/PictureStrips"/>
    <dgm:cxn modelId="{018A056E-A50D-4EB5-9EA1-8A3D2700BE74}" srcId="{FB363FE7-F40E-464D-9228-921D386CB5B9}" destId="{86CD68FF-28B8-4689-BFF3-0EFC032B12DD}" srcOrd="3" destOrd="0" parTransId="{7D1F83FB-69E8-4707-AAEE-11718AEF8F8F}" sibTransId="{A83992F8-894E-4CEA-97FC-FC67147AC925}"/>
    <dgm:cxn modelId="{AC584731-98A1-46F4-A331-9E4C94EF93B9}" type="presOf" srcId="{FB363FE7-F40E-464D-9228-921D386CB5B9}" destId="{52EAFB80-293B-4A5D-9353-BFC219669BD1}" srcOrd="0" destOrd="0" presId="urn:microsoft.com/office/officeart/2008/layout/PictureStrips"/>
    <dgm:cxn modelId="{7341ACAB-D576-4D66-AA3B-8450292C6FA0}" type="presOf" srcId="{86CD68FF-28B8-4689-BFF3-0EFC032B12DD}" destId="{303B2E30-D95B-4CDB-A1B9-CF23B7FB6BA3}" srcOrd="0" destOrd="0" presId="urn:microsoft.com/office/officeart/2008/layout/PictureStrips"/>
    <dgm:cxn modelId="{D4BE8F5D-133A-45A9-A27F-2BA3448BA3E0}" srcId="{FB363FE7-F40E-464D-9228-921D386CB5B9}" destId="{FDB00873-8387-4D25-ABBE-28952CF558F8}" srcOrd="4" destOrd="0" parTransId="{7D36DD97-85B9-43E5-AC56-E011D2E54A02}" sibTransId="{A680FB90-6C97-4180-BC6D-EA04DD3DD538}"/>
    <dgm:cxn modelId="{81F62414-2A9E-4106-802A-8F102C7DE505}" srcId="{FB363FE7-F40E-464D-9228-921D386CB5B9}" destId="{60DF9D0A-D699-4441-AA18-7D2A629B5E52}" srcOrd="2" destOrd="0" parTransId="{CE4A3C4E-727F-4DFC-8DE6-6FB037D71F9E}" sibTransId="{F6A47B19-6ABD-4779-9762-148AB0B80686}"/>
    <dgm:cxn modelId="{5AF6B167-B647-42E4-8A1B-0D55195BB15A}" srcId="{FB363FE7-F40E-464D-9228-921D386CB5B9}" destId="{34D696D5-BED1-47C6-B8B6-244095597CAE}" srcOrd="5" destOrd="0" parTransId="{B8617ACC-24F4-482C-A898-94A4C477CFA6}" sibTransId="{650BCF41-64C5-4719-B52B-7FAD8183E1E6}"/>
    <dgm:cxn modelId="{3E85D83E-B52D-42DC-8B4E-0E6D92BB129B}" type="presOf" srcId="{59DBC9F2-DCBE-46C0-A3FE-7EC90227420B}" destId="{D8DB6395-FCC8-45EE-BE31-83C8208FEFC7}" srcOrd="0" destOrd="0" presId="urn:microsoft.com/office/officeart/2008/layout/PictureStrips"/>
    <dgm:cxn modelId="{7A627634-2630-48EF-8A1E-C6493E33076E}" type="presParOf" srcId="{52EAFB80-293B-4A5D-9353-BFC219669BD1}" destId="{CB84A10E-AE67-4143-947A-7CB15DBF44D9}" srcOrd="0" destOrd="0" presId="urn:microsoft.com/office/officeart/2008/layout/PictureStrips"/>
    <dgm:cxn modelId="{96DBC365-32F7-41F2-972A-B85B299A4295}" type="presParOf" srcId="{CB84A10E-AE67-4143-947A-7CB15DBF44D9}" destId="{3DC894A7-FBAD-4C12-BB69-3ABD977A718B}" srcOrd="0" destOrd="0" presId="urn:microsoft.com/office/officeart/2008/layout/PictureStrips"/>
    <dgm:cxn modelId="{04771C0A-506A-4126-ABC3-F58EE195EB9B}" type="presParOf" srcId="{CB84A10E-AE67-4143-947A-7CB15DBF44D9}" destId="{1422A967-210F-43DB-A2FD-AAF913483AE9}" srcOrd="1" destOrd="0" presId="urn:microsoft.com/office/officeart/2008/layout/PictureStrips"/>
    <dgm:cxn modelId="{271BFAEE-7A0D-41A2-9667-67241AD1A791}" type="presParOf" srcId="{52EAFB80-293B-4A5D-9353-BFC219669BD1}" destId="{B1D9FF3C-9335-4EC7-9DA3-984A396EE511}" srcOrd="1" destOrd="0" presId="urn:microsoft.com/office/officeart/2008/layout/PictureStrips"/>
    <dgm:cxn modelId="{37C67E61-93E7-415B-867E-D56FD9812F50}" type="presParOf" srcId="{52EAFB80-293B-4A5D-9353-BFC219669BD1}" destId="{DF273B12-A240-44F0-96C8-BFEA6CDC40AD}" srcOrd="2" destOrd="0" presId="urn:microsoft.com/office/officeart/2008/layout/PictureStrips"/>
    <dgm:cxn modelId="{C4851548-A7EB-4926-B3D4-F2D692DF3647}" type="presParOf" srcId="{DF273B12-A240-44F0-96C8-BFEA6CDC40AD}" destId="{D8DB6395-FCC8-45EE-BE31-83C8208FEFC7}" srcOrd="0" destOrd="0" presId="urn:microsoft.com/office/officeart/2008/layout/PictureStrips"/>
    <dgm:cxn modelId="{D809AA97-5BA0-48BA-A062-5F902B966203}" type="presParOf" srcId="{DF273B12-A240-44F0-96C8-BFEA6CDC40AD}" destId="{3DB58506-9340-4964-9C75-3F9E2FB69EB2}" srcOrd="1" destOrd="0" presId="urn:microsoft.com/office/officeart/2008/layout/PictureStrips"/>
    <dgm:cxn modelId="{2D788DB0-280B-4D5C-A746-0EFF5ED4054B}" type="presParOf" srcId="{52EAFB80-293B-4A5D-9353-BFC219669BD1}" destId="{8EAF1702-C299-4D8D-8C00-B7A78471C352}" srcOrd="3" destOrd="0" presId="urn:microsoft.com/office/officeart/2008/layout/PictureStrips"/>
    <dgm:cxn modelId="{01F9870F-FA61-47FE-82D4-AD2ABFD46504}" type="presParOf" srcId="{52EAFB80-293B-4A5D-9353-BFC219669BD1}" destId="{C26E1B16-514D-4CCD-8733-E658568D80C3}" srcOrd="4" destOrd="0" presId="urn:microsoft.com/office/officeart/2008/layout/PictureStrips"/>
    <dgm:cxn modelId="{B456F531-AE4C-468F-8C3A-529A56DD6528}" type="presParOf" srcId="{C26E1B16-514D-4CCD-8733-E658568D80C3}" destId="{07FEC111-2FD9-4FB7-9BD0-3D747606922B}" srcOrd="0" destOrd="0" presId="urn:microsoft.com/office/officeart/2008/layout/PictureStrips"/>
    <dgm:cxn modelId="{9960F045-0C2D-4947-8D2F-843F1501F4A6}" type="presParOf" srcId="{C26E1B16-514D-4CCD-8733-E658568D80C3}" destId="{E368CF2E-7C3E-4376-9560-E049274B499D}" srcOrd="1" destOrd="0" presId="urn:microsoft.com/office/officeart/2008/layout/PictureStrips"/>
    <dgm:cxn modelId="{317EC3BB-573F-405F-AB80-21E14304F05D}" type="presParOf" srcId="{52EAFB80-293B-4A5D-9353-BFC219669BD1}" destId="{F4DB9AD4-198C-4F79-89A9-6D131C4CBBC1}" srcOrd="5" destOrd="0" presId="urn:microsoft.com/office/officeart/2008/layout/PictureStrips"/>
    <dgm:cxn modelId="{99C98610-E9D4-4AFA-9FB6-0F2AC56B5827}" type="presParOf" srcId="{52EAFB80-293B-4A5D-9353-BFC219669BD1}" destId="{FC9A30BB-C6D1-4596-B42F-BC5A5379625B}" srcOrd="6" destOrd="0" presId="urn:microsoft.com/office/officeart/2008/layout/PictureStrips"/>
    <dgm:cxn modelId="{89CECD40-6AC4-4BFA-BE65-B484C4C93F18}" type="presParOf" srcId="{FC9A30BB-C6D1-4596-B42F-BC5A5379625B}" destId="{303B2E30-D95B-4CDB-A1B9-CF23B7FB6BA3}" srcOrd="0" destOrd="0" presId="urn:microsoft.com/office/officeart/2008/layout/PictureStrips"/>
    <dgm:cxn modelId="{D24ED98F-C7D8-4A92-8303-58D5715CDA25}" type="presParOf" srcId="{FC9A30BB-C6D1-4596-B42F-BC5A5379625B}" destId="{AA9511C6-2AE6-458B-8F27-B049B47EAA7A}" srcOrd="1" destOrd="0" presId="urn:microsoft.com/office/officeart/2008/layout/PictureStrips"/>
    <dgm:cxn modelId="{B81830BE-1AA3-432F-929A-69D49844B7F7}" type="presParOf" srcId="{52EAFB80-293B-4A5D-9353-BFC219669BD1}" destId="{4EDC5D0C-07B1-465C-8192-8F4BA29CD1EE}" srcOrd="7" destOrd="0" presId="urn:microsoft.com/office/officeart/2008/layout/PictureStrips"/>
    <dgm:cxn modelId="{4FA6E852-4233-437B-8B4E-E41F30E4D0A4}" type="presParOf" srcId="{52EAFB80-293B-4A5D-9353-BFC219669BD1}" destId="{A922EC4F-416A-4D6A-BFB4-1680D2570AC2}" srcOrd="8" destOrd="0" presId="urn:microsoft.com/office/officeart/2008/layout/PictureStrips"/>
    <dgm:cxn modelId="{C0A263DB-34BF-47F9-86B7-AAD54D53D696}" type="presParOf" srcId="{A922EC4F-416A-4D6A-BFB4-1680D2570AC2}" destId="{35D63492-E946-4CDC-B286-A09D82B4E8DF}" srcOrd="0" destOrd="0" presId="urn:microsoft.com/office/officeart/2008/layout/PictureStrips"/>
    <dgm:cxn modelId="{2C269DFD-AECA-41A5-B47A-86783815E27A}" type="presParOf" srcId="{A922EC4F-416A-4D6A-BFB4-1680D2570AC2}" destId="{959D557D-B286-492B-97BA-559DDE1D2478}" srcOrd="1" destOrd="0" presId="urn:microsoft.com/office/officeart/2008/layout/PictureStrips"/>
    <dgm:cxn modelId="{AF26B966-2504-49A1-954E-6B464017230F}" type="presParOf" srcId="{52EAFB80-293B-4A5D-9353-BFC219669BD1}" destId="{90C975F8-2B23-4C02-A33B-E0EC6D09F08F}" srcOrd="9" destOrd="0" presId="urn:microsoft.com/office/officeart/2008/layout/PictureStrips"/>
    <dgm:cxn modelId="{60571634-F096-4176-B4DD-255FBAF6C30A}" type="presParOf" srcId="{52EAFB80-293B-4A5D-9353-BFC219669BD1}" destId="{01EFACD2-9DD3-4432-AB73-53D9050E07E5}" srcOrd="10" destOrd="0" presId="urn:microsoft.com/office/officeart/2008/layout/PictureStrips"/>
    <dgm:cxn modelId="{078552A9-7A70-41A6-87EF-42173A39336B}" type="presParOf" srcId="{01EFACD2-9DD3-4432-AB73-53D9050E07E5}" destId="{7580315D-B876-4DBF-A0EF-521D492DC08B}" srcOrd="0" destOrd="0" presId="urn:microsoft.com/office/officeart/2008/layout/PictureStrips"/>
    <dgm:cxn modelId="{EEE5F9BC-F331-4D01-AFBB-00FB4A4923B4}" type="presParOf" srcId="{01EFACD2-9DD3-4432-AB73-53D9050E07E5}" destId="{0AC6BAEA-13D8-4D6B-BC5C-F51449D002B4}" srcOrd="1" destOrd="0" presId="urn:microsoft.com/office/officeart/2008/layout/PictureStrip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B49D5-C6C4-4036-B572-401A3D29BF62}">
      <dsp:nvSpPr>
        <dsp:cNvPr id="0" name=""/>
        <dsp:cNvSpPr/>
      </dsp:nvSpPr>
      <dsp:spPr>
        <a:xfrm>
          <a:off x="0" y="0"/>
          <a:ext cx="4181607" cy="355680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200" b="1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1200" b="1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7363" y="17363"/>
        <a:ext cx="4146881" cy="320954"/>
      </dsp:txXfrm>
    </dsp:sp>
    <dsp:sp modelId="{BD8A7F4A-2F59-4BFC-937C-FD248216A3A3}">
      <dsp:nvSpPr>
        <dsp:cNvPr id="0" name=""/>
        <dsp:cNvSpPr/>
      </dsp:nvSpPr>
      <dsp:spPr>
        <a:xfrm>
          <a:off x="0" y="339623"/>
          <a:ext cx="4339658" cy="458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784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alt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Поступления от уплаты налогов, предусмотренных налоговым кодексом РФ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39623"/>
        <a:ext cx="4339658" cy="458316"/>
      </dsp:txXfrm>
    </dsp:sp>
    <dsp:sp modelId="{D8B6A47B-858C-4502-A84B-3CD5EE2822B5}">
      <dsp:nvSpPr>
        <dsp:cNvPr id="0" name=""/>
        <dsp:cNvSpPr/>
      </dsp:nvSpPr>
      <dsp:spPr>
        <a:xfrm>
          <a:off x="0" y="773589"/>
          <a:ext cx="4159171" cy="355680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200" b="1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1200" b="1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7363" y="790952"/>
        <a:ext cx="4124445" cy="320954"/>
      </dsp:txXfrm>
    </dsp:sp>
    <dsp:sp modelId="{8356E5DA-B981-4AC9-BAD1-AF609A98162F}">
      <dsp:nvSpPr>
        <dsp:cNvPr id="0" name=""/>
        <dsp:cNvSpPr/>
      </dsp:nvSpPr>
      <dsp:spPr>
        <a:xfrm>
          <a:off x="0" y="1121627"/>
          <a:ext cx="4339658" cy="589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784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Платежи в виде штрафов, санкций за нарушение законодательства, платежи за пользование имуществом, средства самообложения граждан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121627"/>
        <a:ext cx="4339658" cy="589950"/>
      </dsp:txXfrm>
    </dsp:sp>
    <dsp:sp modelId="{F01823D8-B81C-4E64-9419-21720722CD31}">
      <dsp:nvSpPr>
        <dsp:cNvPr id="0" name=""/>
        <dsp:cNvSpPr/>
      </dsp:nvSpPr>
      <dsp:spPr>
        <a:xfrm>
          <a:off x="0" y="1799767"/>
          <a:ext cx="4185209" cy="355680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200" b="1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  <a:endParaRPr lang="ru-RU" sz="1200" b="1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7363" y="1817130"/>
        <a:ext cx="4150483" cy="320954"/>
      </dsp:txXfrm>
    </dsp:sp>
    <dsp:sp modelId="{38A15107-A1B9-4A62-B62B-15DFA70186A4}">
      <dsp:nvSpPr>
        <dsp:cNvPr id="0" name=""/>
        <dsp:cNvSpPr/>
      </dsp:nvSpPr>
      <dsp:spPr>
        <a:xfrm>
          <a:off x="0" y="2122921"/>
          <a:ext cx="4339658" cy="96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784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Средства, которые поступают в бюджет из других бюджетов бюджетной системы РФ, а также безвозмездные перечисления от физических и юридических лиц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122921"/>
        <a:ext cx="4339658" cy="9645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78F3E6-798D-44EE-9AD5-ACA7715C1C48}">
      <dsp:nvSpPr>
        <dsp:cNvPr id="0" name=""/>
        <dsp:cNvSpPr/>
      </dsp:nvSpPr>
      <dsp:spPr>
        <a:xfrm>
          <a:off x="9512" y="430630"/>
          <a:ext cx="1466067" cy="1057154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33840" y="454958"/>
        <a:ext cx="1417411" cy="781965"/>
      </dsp:txXfrm>
    </dsp:sp>
    <dsp:sp modelId="{9C7BF5F1-A989-4374-ABBF-0308703021F9}">
      <dsp:nvSpPr>
        <dsp:cNvPr id="0" name=""/>
        <dsp:cNvSpPr/>
      </dsp:nvSpPr>
      <dsp:spPr>
        <a:xfrm>
          <a:off x="874404" y="356246"/>
          <a:ext cx="1641714" cy="1641714"/>
        </a:xfrm>
        <a:prstGeom prst="leftCircularArrow">
          <a:avLst>
            <a:gd name="adj1" fmla="val 3959"/>
            <a:gd name="adj2" fmla="val 496702"/>
            <a:gd name="adj3" fmla="val 1898764"/>
            <a:gd name="adj4" fmla="val 8651040"/>
            <a:gd name="adj5" fmla="val 4619"/>
          </a:avLst>
        </a:prstGeom>
        <a:solidFill>
          <a:schemeClr val="accent3">
            <a:lumMod val="50000"/>
          </a:schemeClr>
        </a:solidFill>
        <a:ln w="6350">
          <a:solidFill>
            <a:schemeClr val="accent3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537477-EB85-4120-A202-2832E948ACA1}">
      <dsp:nvSpPr>
        <dsp:cNvPr id="0" name=""/>
        <dsp:cNvSpPr/>
      </dsp:nvSpPr>
      <dsp:spPr>
        <a:xfrm>
          <a:off x="708278" y="1264651"/>
          <a:ext cx="756900" cy="351597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905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июнь-октябрь</a:t>
          </a:r>
          <a:endParaRPr lang="ru-RU" sz="1200" b="1" kern="1200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18576" y="1274949"/>
        <a:ext cx="736304" cy="331001"/>
      </dsp:txXfrm>
    </dsp:sp>
    <dsp:sp modelId="{CA7A49CE-9861-479C-A34F-9B5EC425C248}">
      <dsp:nvSpPr>
        <dsp:cNvPr id="0" name=""/>
        <dsp:cNvSpPr/>
      </dsp:nvSpPr>
      <dsp:spPr>
        <a:xfrm>
          <a:off x="1790672" y="443748"/>
          <a:ext cx="1555945" cy="1053670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1814920" y="693782"/>
        <a:ext cx="1507449" cy="779387"/>
      </dsp:txXfrm>
    </dsp:sp>
    <dsp:sp modelId="{E1AECC5B-D00F-4A12-A323-9284D3460DF3}">
      <dsp:nvSpPr>
        <dsp:cNvPr id="0" name=""/>
        <dsp:cNvSpPr/>
      </dsp:nvSpPr>
      <dsp:spPr>
        <a:xfrm>
          <a:off x="2821458" y="-145693"/>
          <a:ext cx="1584618" cy="1635770"/>
        </a:xfrm>
        <a:prstGeom prst="circularArrow">
          <a:avLst>
            <a:gd name="adj1" fmla="val 4037"/>
            <a:gd name="adj2" fmla="val 507418"/>
            <a:gd name="adj3" fmla="val 19499159"/>
            <a:gd name="adj4" fmla="val 12757599"/>
            <a:gd name="adj5" fmla="val 4710"/>
          </a:avLst>
        </a:prstGeom>
        <a:solidFill>
          <a:schemeClr val="accent3">
            <a:lumMod val="50000"/>
          </a:schemeClr>
        </a:solidFill>
        <a:ln w="1905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1FD9D5-4588-4B9C-9428-44B9323AC41C}">
      <dsp:nvSpPr>
        <dsp:cNvPr id="0" name=""/>
        <dsp:cNvSpPr/>
      </dsp:nvSpPr>
      <dsp:spPr>
        <a:xfrm>
          <a:off x="2617456" y="371815"/>
          <a:ext cx="756900" cy="359941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905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ноябрь-декабрь</a:t>
          </a:r>
          <a:endParaRPr lang="ru-RU" sz="1200" b="1" kern="1200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27998" y="382357"/>
        <a:ext cx="735816" cy="338857"/>
      </dsp:txXfrm>
    </dsp:sp>
    <dsp:sp modelId="{6154658E-1F54-4306-ACB0-2DE3C855BC5A}">
      <dsp:nvSpPr>
        <dsp:cNvPr id="0" name=""/>
        <dsp:cNvSpPr/>
      </dsp:nvSpPr>
      <dsp:spPr>
        <a:xfrm>
          <a:off x="3673630" y="415069"/>
          <a:ext cx="1375935" cy="1057154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3697958" y="439397"/>
        <a:ext cx="1327279" cy="781965"/>
      </dsp:txXfrm>
    </dsp:sp>
    <dsp:sp modelId="{93B64701-7191-496D-BD5C-76D73ED9ECCF}">
      <dsp:nvSpPr>
        <dsp:cNvPr id="0" name=""/>
        <dsp:cNvSpPr/>
      </dsp:nvSpPr>
      <dsp:spPr>
        <a:xfrm>
          <a:off x="4395466" y="340258"/>
          <a:ext cx="1715550" cy="1715550"/>
        </a:xfrm>
        <a:prstGeom prst="leftCircularArrow">
          <a:avLst>
            <a:gd name="adj1" fmla="val 3789"/>
            <a:gd name="adj2" fmla="val 473375"/>
            <a:gd name="adj3" fmla="val 1902919"/>
            <a:gd name="adj4" fmla="val 8678522"/>
            <a:gd name="adj5" fmla="val 4420"/>
          </a:avLst>
        </a:prstGeom>
        <a:solidFill>
          <a:schemeClr val="accent3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E44E61-C2D2-4AC8-AD30-E2AFA3E8E39D}">
      <dsp:nvSpPr>
        <dsp:cNvPr id="0" name=""/>
        <dsp:cNvSpPr/>
      </dsp:nvSpPr>
      <dsp:spPr>
        <a:xfrm>
          <a:off x="4246640" y="1183612"/>
          <a:ext cx="756900" cy="417076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905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январь - декабрь</a:t>
          </a:r>
          <a:endParaRPr lang="ru-RU" sz="1200" b="1" kern="1200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58856" y="1195828"/>
        <a:ext cx="732468" cy="392644"/>
      </dsp:txXfrm>
    </dsp:sp>
    <dsp:sp modelId="{9828E6D6-24C4-405C-9747-3A3985283117}">
      <dsp:nvSpPr>
        <dsp:cNvPr id="0" name=""/>
        <dsp:cNvSpPr/>
      </dsp:nvSpPr>
      <dsp:spPr>
        <a:xfrm>
          <a:off x="5329515" y="397614"/>
          <a:ext cx="1684923" cy="1121697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5355328" y="663790"/>
        <a:ext cx="1633297" cy="829707"/>
      </dsp:txXfrm>
    </dsp:sp>
    <dsp:sp modelId="{7FEEDA7E-38AB-4A8E-B374-E1C724575A30}">
      <dsp:nvSpPr>
        <dsp:cNvPr id="0" name=""/>
        <dsp:cNvSpPr/>
      </dsp:nvSpPr>
      <dsp:spPr>
        <a:xfrm>
          <a:off x="6455586" y="-147518"/>
          <a:ext cx="1627269" cy="1627269"/>
        </a:xfrm>
        <a:prstGeom prst="circularArrow">
          <a:avLst>
            <a:gd name="adj1" fmla="val 3994"/>
            <a:gd name="adj2" fmla="val 501538"/>
            <a:gd name="adj3" fmla="val 19641003"/>
            <a:gd name="adj4" fmla="val 12893562"/>
            <a:gd name="adj5" fmla="val 4660"/>
          </a:avLst>
        </a:prstGeom>
        <a:solidFill>
          <a:schemeClr val="accent3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39A1CF-ADC6-4F35-967B-226D6EABC0DF}">
      <dsp:nvSpPr>
        <dsp:cNvPr id="0" name=""/>
        <dsp:cNvSpPr/>
      </dsp:nvSpPr>
      <dsp:spPr>
        <a:xfrm>
          <a:off x="6270489" y="302947"/>
          <a:ext cx="756900" cy="332222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905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март -май</a:t>
          </a:r>
          <a:endParaRPr lang="ru-RU" sz="1200" b="1" kern="1200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80219" y="312677"/>
        <a:ext cx="737440" cy="312762"/>
      </dsp:txXfrm>
    </dsp:sp>
    <dsp:sp modelId="{E7800FA8-290E-411A-AD28-598F70127060}">
      <dsp:nvSpPr>
        <dsp:cNvPr id="0" name=""/>
        <dsp:cNvSpPr/>
      </dsp:nvSpPr>
      <dsp:spPr>
        <a:xfrm>
          <a:off x="7320598" y="368640"/>
          <a:ext cx="1410498" cy="1116675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solidFill>
              <a:schemeClr val="accent3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>
        <a:off x="7346296" y="394338"/>
        <a:ext cx="1359102" cy="825992"/>
      </dsp:txXfrm>
    </dsp:sp>
    <dsp:sp modelId="{C48E4A98-D810-4494-A3E6-2179F054C812}">
      <dsp:nvSpPr>
        <dsp:cNvPr id="0" name=""/>
        <dsp:cNvSpPr/>
      </dsp:nvSpPr>
      <dsp:spPr>
        <a:xfrm>
          <a:off x="7951274" y="1422372"/>
          <a:ext cx="756900" cy="300994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905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май</a:t>
          </a:r>
          <a:endParaRPr lang="ru-RU" sz="1200" b="1" kern="1200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960090" y="1431188"/>
        <a:ext cx="739268" cy="2833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EEF24-9B5D-4431-9815-309B9DA6E409}">
      <dsp:nvSpPr>
        <dsp:cNvPr id="0" name=""/>
        <dsp:cNvSpPr/>
      </dsp:nvSpPr>
      <dsp:spPr>
        <a:xfrm>
          <a:off x="0" y="0"/>
          <a:ext cx="8424936" cy="797432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  <a:endParaRPr lang="ru-RU" sz="18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64730" y="0"/>
        <a:ext cx="6660205" cy="797432"/>
      </dsp:txXfrm>
    </dsp:sp>
    <dsp:sp modelId="{051938DF-BDBF-4446-A0B7-2B61E6AB33FD}">
      <dsp:nvSpPr>
        <dsp:cNvPr id="0" name=""/>
        <dsp:cNvSpPr/>
      </dsp:nvSpPr>
      <dsp:spPr>
        <a:xfrm>
          <a:off x="79743" y="79743"/>
          <a:ext cx="1684987" cy="637945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C92AFA-DE43-4156-8752-24263B7482CF}">
      <dsp:nvSpPr>
        <dsp:cNvPr id="0" name=""/>
        <dsp:cNvSpPr/>
      </dsp:nvSpPr>
      <dsp:spPr>
        <a:xfrm>
          <a:off x="0" y="877175"/>
          <a:ext cx="8424936" cy="797432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Налоги на имущество  </a:t>
          </a:r>
          <a:endParaRPr lang="ru-RU" sz="18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64730" y="877175"/>
        <a:ext cx="6660205" cy="797432"/>
      </dsp:txXfrm>
    </dsp:sp>
    <dsp:sp modelId="{7FC09BCA-4178-4536-A1AC-69F43D14C29B}">
      <dsp:nvSpPr>
        <dsp:cNvPr id="0" name=""/>
        <dsp:cNvSpPr/>
      </dsp:nvSpPr>
      <dsp:spPr>
        <a:xfrm>
          <a:off x="79743" y="956918"/>
          <a:ext cx="1684987" cy="637945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8B33AB-6A83-407A-AE89-28719CF24B00}">
      <dsp:nvSpPr>
        <dsp:cNvPr id="0" name=""/>
        <dsp:cNvSpPr/>
      </dsp:nvSpPr>
      <dsp:spPr>
        <a:xfrm>
          <a:off x="0" y="1754351"/>
          <a:ext cx="8424936" cy="797432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  <a:endParaRPr lang="ru-RU" sz="18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64730" y="1754351"/>
        <a:ext cx="6660205" cy="797432"/>
      </dsp:txXfrm>
    </dsp:sp>
    <dsp:sp modelId="{38CBF96B-FBE6-4051-92B4-32D617BD4B29}">
      <dsp:nvSpPr>
        <dsp:cNvPr id="0" name=""/>
        <dsp:cNvSpPr/>
      </dsp:nvSpPr>
      <dsp:spPr>
        <a:xfrm>
          <a:off x="79743" y="1834094"/>
          <a:ext cx="1684987" cy="637945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D675F1-1C58-44DD-BC2B-3EA07E77E28A}">
      <dsp:nvSpPr>
        <dsp:cNvPr id="0" name=""/>
        <dsp:cNvSpPr/>
      </dsp:nvSpPr>
      <dsp:spPr>
        <a:xfrm>
          <a:off x="0" y="2631526"/>
          <a:ext cx="8424936" cy="797432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1764730" y="2631526"/>
        <a:ext cx="6660205" cy="797432"/>
      </dsp:txXfrm>
    </dsp:sp>
    <dsp:sp modelId="{CC1089ED-1C6C-4C3E-9612-470B08E6D570}">
      <dsp:nvSpPr>
        <dsp:cNvPr id="0" name=""/>
        <dsp:cNvSpPr/>
      </dsp:nvSpPr>
      <dsp:spPr>
        <a:xfrm>
          <a:off x="79743" y="2711269"/>
          <a:ext cx="1684987" cy="637945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A9AA38-8D35-4B72-9C50-04CA64C59038}">
      <dsp:nvSpPr>
        <dsp:cNvPr id="0" name=""/>
        <dsp:cNvSpPr/>
      </dsp:nvSpPr>
      <dsp:spPr>
        <a:xfrm>
          <a:off x="0" y="3518949"/>
          <a:ext cx="8424936" cy="797432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1764730" y="3518949"/>
        <a:ext cx="6660205" cy="797432"/>
      </dsp:txXfrm>
    </dsp:sp>
    <dsp:sp modelId="{5FEE959C-0528-49A0-A62C-7EA69F91B3D2}">
      <dsp:nvSpPr>
        <dsp:cNvPr id="0" name=""/>
        <dsp:cNvSpPr/>
      </dsp:nvSpPr>
      <dsp:spPr>
        <a:xfrm>
          <a:off x="79743" y="3588445"/>
          <a:ext cx="1684987" cy="637945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8397B5-5DAC-4C8C-B630-94C048F5271F}">
      <dsp:nvSpPr>
        <dsp:cNvPr id="0" name=""/>
        <dsp:cNvSpPr/>
      </dsp:nvSpPr>
      <dsp:spPr>
        <a:xfrm>
          <a:off x="0" y="4385877"/>
          <a:ext cx="8424936" cy="797432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1764730" y="4385877"/>
        <a:ext cx="6660205" cy="797432"/>
      </dsp:txXfrm>
    </dsp:sp>
    <dsp:sp modelId="{6C6F1C27-A170-4FF7-AFCE-47C9310852C0}">
      <dsp:nvSpPr>
        <dsp:cNvPr id="0" name=""/>
        <dsp:cNvSpPr/>
      </dsp:nvSpPr>
      <dsp:spPr>
        <a:xfrm>
          <a:off x="79743" y="4465621"/>
          <a:ext cx="1684987" cy="637945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44A48-CE3B-4284-91BA-C9E693900376}">
      <dsp:nvSpPr>
        <dsp:cNvPr id="0" name=""/>
        <dsp:cNvSpPr/>
      </dsp:nvSpPr>
      <dsp:spPr>
        <a:xfrm>
          <a:off x="0" y="0"/>
          <a:ext cx="8424936" cy="962369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 dirty="0">
            <a:solidFill>
              <a:schemeClr val="tx1"/>
            </a:solidFill>
          </a:endParaRPr>
        </a:p>
      </dsp:txBody>
      <dsp:txXfrm>
        <a:off x="1781224" y="0"/>
        <a:ext cx="6643711" cy="962369"/>
      </dsp:txXfrm>
    </dsp:sp>
    <dsp:sp modelId="{63F7FF41-967A-4F44-8D09-AEF3081FBE93}">
      <dsp:nvSpPr>
        <dsp:cNvPr id="0" name=""/>
        <dsp:cNvSpPr/>
      </dsp:nvSpPr>
      <dsp:spPr>
        <a:xfrm>
          <a:off x="96236" y="96236"/>
          <a:ext cx="1684987" cy="769895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003312-F605-432E-B692-0B61897945DE}">
      <dsp:nvSpPr>
        <dsp:cNvPr id="0" name=""/>
        <dsp:cNvSpPr/>
      </dsp:nvSpPr>
      <dsp:spPr>
        <a:xfrm>
          <a:off x="0" y="1087208"/>
          <a:ext cx="8424936" cy="962369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kern="1200" dirty="0">
            <a:solidFill>
              <a:schemeClr val="tx1"/>
            </a:solidFill>
          </a:endParaRPr>
        </a:p>
      </dsp:txBody>
      <dsp:txXfrm>
        <a:off x="1781224" y="1087208"/>
        <a:ext cx="6643711" cy="962369"/>
      </dsp:txXfrm>
    </dsp:sp>
    <dsp:sp modelId="{B12A0DB3-FF38-47F8-A547-A5021B2B6796}">
      <dsp:nvSpPr>
        <dsp:cNvPr id="0" name=""/>
        <dsp:cNvSpPr/>
      </dsp:nvSpPr>
      <dsp:spPr>
        <a:xfrm>
          <a:off x="100112" y="1183445"/>
          <a:ext cx="1684987" cy="769895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BB1C1E-F897-4FFA-965F-A49C960296B7}">
      <dsp:nvSpPr>
        <dsp:cNvPr id="0" name=""/>
        <dsp:cNvSpPr/>
      </dsp:nvSpPr>
      <dsp:spPr>
        <a:xfrm>
          <a:off x="0" y="2135286"/>
          <a:ext cx="8424936" cy="962369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/>
        </a:p>
      </dsp:txBody>
      <dsp:txXfrm>
        <a:off x="1781224" y="2135286"/>
        <a:ext cx="6643711" cy="962369"/>
      </dsp:txXfrm>
    </dsp:sp>
    <dsp:sp modelId="{E0BBACC1-DFF8-427F-9EB1-527A367A0AB4}">
      <dsp:nvSpPr>
        <dsp:cNvPr id="0" name=""/>
        <dsp:cNvSpPr/>
      </dsp:nvSpPr>
      <dsp:spPr>
        <a:xfrm>
          <a:off x="96236" y="2213450"/>
          <a:ext cx="1684987" cy="769895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6D9CF-C7B4-4181-B5F9-F34FD94E2563}">
      <dsp:nvSpPr>
        <dsp:cNvPr id="0" name=""/>
        <dsp:cNvSpPr/>
      </dsp:nvSpPr>
      <dsp:spPr>
        <a:xfrm>
          <a:off x="0" y="3175820"/>
          <a:ext cx="8424936" cy="962369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/>
        </a:p>
      </dsp:txBody>
      <dsp:txXfrm>
        <a:off x="1781224" y="3175820"/>
        <a:ext cx="6643711" cy="962369"/>
      </dsp:txXfrm>
    </dsp:sp>
    <dsp:sp modelId="{4E28A2AA-9921-4164-8323-67560032FDA6}">
      <dsp:nvSpPr>
        <dsp:cNvPr id="0" name=""/>
        <dsp:cNvSpPr/>
      </dsp:nvSpPr>
      <dsp:spPr>
        <a:xfrm>
          <a:off x="28197" y="3281488"/>
          <a:ext cx="1684987" cy="769895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0F31FC-3A30-4E02-9E7F-BECB2B0BF0E5}">
      <dsp:nvSpPr>
        <dsp:cNvPr id="0" name=""/>
        <dsp:cNvSpPr/>
      </dsp:nvSpPr>
      <dsp:spPr>
        <a:xfrm>
          <a:off x="0" y="4237982"/>
          <a:ext cx="8424936" cy="962369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/>
        </a:p>
      </dsp:txBody>
      <dsp:txXfrm>
        <a:off x="1781224" y="4237982"/>
        <a:ext cx="6643711" cy="962369"/>
      </dsp:txXfrm>
    </dsp:sp>
    <dsp:sp modelId="{27503220-49AA-48E0-966E-D922EDDE628E}">
      <dsp:nvSpPr>
        <dsp:cNvPr id="0" name=""/>
        <dsp:cNvSpPr/>
      </dsp:nvSpPr>
      <dsp:spPr>
        <a:xfrm>
          <a:off x="96236" y="4330664"/>
          <a:ext cx="1684987" cy="769895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8CF7E-C697-4C9E-8F5A-66EABF58B326}">
      <dsp:nvSpPr>
        <dsp:cNvPr id="0" name=""/>
        <dsp:cNvSpPr/>
      </dsp:nvSpPr>
      <dsp:spPr>
        <a:xfrm>
          <a:off x="0" y="361523"/>
          <a:ext cx="8280920" cy="529200"/>
        </a:xfrm>
        <a:prstGeom prst="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8137F7-DB8D-4D12-AF1A-E95F62F88855}">
      <dsp:nvSpPr>
        <dsp:cNvPr id="0" name=""/>
        <dsp:cNvSpPr/>
      </dsp:nvSpPr>
      <dsp:spPr>
        <a:xfrm>
          <a:off x="394233" y="51563"/>
          <a:ext cx="7884657" cy="61992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>
        <a:off x="424495" y="81825"/>
        <a:ext cx="7824133" cy="559396"/>
      </dsp:txXfrm>
    </dsp:sp>
    <dsp:sp modelId="{501B8293-417B-48EA-828C-B572FFD2B63E}">
      <dsp:nvSpPr>
        <dsp:cNvPr id="0" name=""/>
        <dsp:cNvSpPr/>
      </dsp:nvSpPr>
      <dsp:spPr>
        <a:xfrm>
          <a:off x="0" y="1314083"/>
          <a:ext cx="8280920" cy="529200"/>
        </a:xfrm>
        <a:prstGeom prst="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A3C943-39DA-4C86-80B8-1798119D51E1}">
      <dsp:nvSpPr>
        <dsp:cNvPr id="0" name=""/>
        <dsp:cNvSpPr/>
      </dsp:nvSpPr>
      <dsp:spPr>
        <a:xfrm>
          <a:off x="394233" y="1004123"/>
          <a:ext cx="7884657" cy="61992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Работа административной комиссии городского округа по контролю за соблюдением муниципальных правовых актов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4495" y="1034385"/>
        <a:ext cx="7824133" cy="559396"/>
      </dsp:txXfrm>
    </dsp:sp>
    <dsp:sp modelId="{52F33B7F-13E2-4858-85B3-31F9AB46F5AA}">
      <dsp:nvSpPr>
        <dsp:cNvPr id="0" name=""/>
        <dsp:cNvSpPr/>
      </dsp:nvSpPr>
      <dsp:spPr>
        <a:xfrm>
          <a:off x="0" y="2266644"/>
          <a:ext cx="8280920" cy="529200"/>
        </a:xfrm>
        <a:prstGeom prst="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BBBD56-D1A9-4293-9A6F-E5BBF71E738E}">
      <dsp:nvSpPr>
        <dsp:cNvPr id="0" name=""/>
        <dsp:cNvSpPr/>
      </dsp:nvSpPr>
      <dsp:spPr>
        <a:xfrm>
          <a:off x="394233" y="1956683"/>
          <a:ext cx="7884657" cy="61992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Проведение информационной кампании  для повышения налоговой грамотности населения   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4495" y="1986945"/>
        <a:ext cx="7824133" cy="559396"/>
      </dsp:txXfrm>
    </dsp:sp>
    <dsp:sp modelId="{C224A40C-314F-48A3-A0A5-8CA00CBEC105}">
      <dsp:nvSpPr>
        <dsp:cNvPr id="0" name=""/>
        <dsp:cNvSpPr/>
      </dsp:nvSpPr>
      <dsp:spPr>
        <a:xfrm>
          <a:off x="0" y="3219204"/>
          <a:ext cx="8280920" cy="529200"/>
        </a:xfrm>
        <a:prstGeom prst="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99B599-0E5C-4949-88A6-5461DB0336BF}">
      <dsp:nvSpPr>
        <dsp:cNvPr id="0" name=""/>
        <dsp:cNvSpPr/>
      </dsp:nvSpPr>
      <dsp:spPr>
        <a:xfrm>
          <a:off x="394233" y="2909244"/>
          <a:ext cx="7884657" cy="61992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Проведение мониторинга продаж земельных участков с целью выявления наиболее привлекательных для инвесторов территорий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4495" y="2939506"/>
        <a:ext cx="7824133" cy="559396"/>
      </dsp:txXfrm>
    </dsp:sp>
    <dsp:sp modelId="{5714D522-4D59-4521-B91C-F807E31A8E65}">
      <dsp:nvSpPr>
        <dsp:cNvPr id="0" name=""/>
        <dsp:cNvSpPr/>
      </dsp:nvSpPr>
      <dsp:spPr>
        <a:xfrm>
          <a:off x="0" y="4171764"/>
          <a:ext cx="8280920" cy="529200"/>
        </a:xfrm>
        <a:prstGeom prst="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8EEC8F-A17F-4BF2-A8B2-558331547271}">
      <dsp:nvSpPr>
        <dsp:cNvPr id="0" name=""/>
        <dsp:cNvSpPr/>
      </dsp:nvSpPr>
      <dsp:spPr>
        <a:xfrm>
          <a:off x="394233" y="3861804"/>
          <a:ext cx="7884657" cy="61992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424495" y="3892066"/>
        <a:ext cx="7824133" cy="5593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345C4F-B00A-4853-973B-264C6E6C2BB3}">
      <dsp:nvSpPr>
        <dsp:cNvPr id="0" name=""/>
        <dsp:cNvSpPr/>
      </dsp:nvSpPr>
      <dsp:spPr>
        <a:xfrm>
          <a:off x="0" y="0"/>
          <a:ext cx="8695448" cy="968031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5596B4-CFCF-414E-86BF-789293D78BAC}">
      <dsp:nvSpPr>
        <dsp:cNvPr id="0" name=""/>
        <dsp:cNvSpPr/>
      </dsp:nvSpPr>
      <dsp:spPr>
        <a:xfrm>
          <a:off x="252935" y="0"/>
          <a:ext cx="2274681" cy="851887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3D928BB-EF2E-4371-88D2-876CE47DA95E}">
      <dsp:nvSpPr>
        <dsp:cNvPr id="0" name=""/>
        <dsp:cNvSpPr/>
      </dsp:nvSpPr>
      <dsp:spPr>
        <a:xfrm rot="10800000">
          <a:off x="235358" y="1068687"/>
          <a:ext cx="2290820" cy="4107745"/>
        </a:xfrm>
        <a:prstGeom prst="round2SameRect">
          <a:avLst>
            <a:gd name="adj1" fmla="val 10500"/>
            <a:gd name="adj2" fmla="val 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Ставка налога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13%</a:t>
          </a:r>
          <a:r>
            <a:rPr lang="ru-RU" sz="20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 дохода каждого работающего гражданина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Важно! </a:t>
          </a:r>
          <a:r>
            <a:rPr lang="ru-RU" sz="1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Налоговым кодексом РФ предусмотрены налоговые вычеты</a:t>
          </a:r>
          <a:r>
            <a:rPr lang="ru-RU" sz="1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стандартные (ст. 218)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социальные (ст. 219)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имущественные (ст. 220)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профессиональные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(ст. 221)</a:t>
          </a:r>
        </a:p>
      </dsp:txBody>
      <dsp:txXfrm rot="10800000">
        <a:off x="305809" y="1068687"/>
        <a:ext cx="2149918" cy="4037294"/>
      </dsp:txXfrm>
    </dsp:sp>
    <dsp:sp modelId="{60ECA8C5-9FFB-49E5-BBB3-A82398CEF7C5}">
      <dsp:nvSpPr>
        <dsp:cNvPr id="0" name=""/>
        <dsp:cNvSpPr/>
      </dsp:nvSpPr>
      <dsp:spPr>
        <a:xfrm>
          <a:off x="2999287" y="0"/>
          <a:ext cx="2305444" cy="851887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34DEDB0-C683-4432-B321-906F981FFD44}">
      <dsp:nvSpPr>
        <dsp:cNvPr id="0" name=""/>
        <dsp:cNvSpPr/>
      </dsp:nvSpPr>
      <dsp:spPr>
        <a:xfrm rot="10800000">
          <a:off x="2725364" y="1068694"/>
          <a:ext cx="2673086" cy="4079087"/>
        </a:xfrm>
        <a:prstGeom prst="round2SameRect">
          <a:avLst>
            <a:gd name="adj1" fmla="val 10500"/>
            <a:gd name="adj2" fmla="val 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Ставка налога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(по объектам налогообложения)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0,3%</a:t>
          </a:r>
          <a:r>
            <a:rPr lang="ru-RU" sz="1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 2019 года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2% </a:t>
          </a:r>
          <a:r>
            <a:rPr lang="ru-RU" sz="1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из Перечня, определяемого в соответствии с пунктом 7 статьи 378.2 Налогового кодекса Российской Федерации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2,5%</a:t>
          </a:r>
          <a:r>
            <a:rPr lang="ru-RU" sz="1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свыше 300 млн руб.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0,5%</a:t>
          </a:r>
          <a:r>
            <a:rPr lang="ru-RU" sz="1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прочие объекты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Важно! </a:t>
          </a:r>
          <a:r>
            <a:rPr lang="ru-RU" sz="1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Срок уплаты налога  не позднее </a:t>
          </a:r>
          <a:r>
            <a:rPr lang="ru-RU" sz="1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 декабря</a:t>
          </a:r>
          <a:r>
            <a:rPr lang="ru-RU" sz="1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следующего за истекшим налоговым периодом</a:t>
          </a:r>
          <a:endParaRPr lang="ru-RU" sz="14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807571" y="1068694"/>
        <a:ext cx="2508672" cy="3996880"/>
      </dsp:txXfrm>
    </dsp:sp>
    <dsp:sp modelId="{01E75177-F56C-41D1-8623-D6CA83E95324}">
      <dsp:nvSpPr>
        <dsp:cNvPr id="0" name=""/>
        <dsp:cNvSpPr/>
      </dsp:nvSpPr>
      <dsp:spPr>
        <a:xfrm>
          <a:off x="5823777" y="0"/>
          <a:ext cx="2311300" cy="851887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5F1E73E-B162-4283-AC61-5F1CA7B12F5E}">
      <dsp:nvSpPr>
        <dsp:cNvPr id="0" name=""/>
        <dsp:cNvSpPr/>
      </dsp:nvSpPr>
      <dsp:spPr>
        <a:xfrm rot="10800000">
          <a:off x="5555039" y="1068687"/>
          <a:ext cx="2848777" cy="4107745"/>
        </a:xfrm>
        <a:prstGeom prst="round2SameRect">
          <a:avLst>
            <a:gd name="adj1" fmla="val 10500"/>
            <a:gd name="adj2" fmla="val 0"/>
          </a:avLst>
        </a:prstGeom>
        <a:solidFill>
          <a:schemeClr val="bg2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Ставка налога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(в зависимости от вида участка и кадастровой стоимости)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0,3% - </a:t>
          </a:r>
          <a:r>
            <a:rPr lang="ru-RU" sz="1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 жилищным фондом; для ведения личного подсобного хозяйства, садоводства или огородничества за исключением земельных участков, кадастровая стоимость каждого из которых превышает 300 млн руб.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1,5% </a:t>
          </a:r>
          <a:r>
            <a:rPr lang="ru-RU" sz="1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за прочие земельные участки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Важно! </a:t>
          </a:r>
          <a:r>
            <a:rPr lang="ru-RU" sz="1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Срок уплаты земельного налога физическими лицами не позднее </a:t>
          </a:r>
          <a:r>
            <a:rPr lang="ru-RU" sz="1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 декабря</a:t>
          </a:r>
          <a:r>
            <a:rPr lang="ru-RU" sz="14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следующего за истекшим налоговым периодом </a:t>
          </a:r>
          <a:endParaRPr lang="ru-RU" sz="14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5642649" y="1068687"/>
        <a:ext cx="2673557" cy="40201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C894A7-FBAD-4C12-BB69-3ABD977A718B}">
      <dsp:nvSpPr>
        <dsp:cNvPr id="0" name=""/>
        <dsp:cNvSpPr/>
      </dsp:nvSpPr>
      <dsp:spPr>
        <a:xfrm>
          <a:off x="169557" y="334038"/>
          <a:ext cx="3992596" cy="1247686"/>
        </a:xfrm>
        <a:prstGeom prst="rect">
          <a:avLst/>
        </a:prstGeom>
        <a:solidFill>
          <a:schemeClr val="accent3">
            <a:lumMod val="60000"/>
            <a:lumOff val="40000"/>
            <a:alpha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510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/>
              <a:latin typeface="Times New Roman" pitchFamily="18" charset="0"/>
              <a:cs typeface="Times New Roman" pitchFamily="18" charset="0"/>
            </a:rPr>
            <a:t>Обеспечение долгосрочной сбалансированности и устойчивости  городского бюджета</a:t>
          </a:r>
          <a:endParaRPr lang="ru-RU" sz="14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69557" y="334038"/>
        <a:ext cx="3992596" cy="1247686"/>
      </dsp:txXfrm>
    </dsp:sp>
    <dsp:sp modelId="{1422A967-210F-43DB-A2FD-AAF913483AE9}">
      <dsp:nvSpPr>
        <dsp:cNvPr id="0" name=""/>
        <dsp:cNvSpPr/>
      </dsp:nvSpPr>
      <dsp:spPr>
        <a:xfrm>
          <a:off x="3199" y="153817"/>
          <a:ext cx="873380" cy="1310070"/>
        </a:xfrm>
        <a:prstGeom prst="rect">
          <a:avLst/>
        </a:prstGeom>
        <a:solidFill>
          <a:schemeClr val="accent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DB6395-FCC8-45EE-BE31-83C8208FEFC7}">
      <dsp:nvSpPr>
        <dsp:cNvPr id="0" name=""/>
        <dsp:cNvSpPr/>
      </dsp:nvSpPr>
      <dsp:spPr>
        <a:xfrm>
          <a:off x="4573156" y="334038"/>
          <a:ext cx="3992596" cy="1247686"/>
        </a:xfrm>
        <a:prstGeom prst="rect">
          <a:avLst/>
        </a:prstGeom>
        <a:solidFill>
          <a:schemeClr val="accent3">
            <a:lumMod val="60000"/>
            <a:lumOff val="40000"/>
            <a:alpha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510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Обеспечение минимальной возможности стоимости обслуживания муниципального долга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73156" y="334038"/>
        <a:ext cx="3992596" cy="1247686"/>
      </dsp:txXfrm>
    </dsp:sp>
    <dsp:sp modelId="{3DB58506-9340-4964-9C75-3F9E2FB69EB2}">
      <dsp:nvSpPr>
        <dsp:cNvPr id="0" name=""/>
        <dsp:cNvSpPr/>
      </dsp:nvSpPr>
      <dsp:spPr>
        <a:xfrm>
          <a:off x="4406798" y="153817"/>
          <a:ext cx="873380" cy="1310070"/>
        </a:xfrm>
        <a:prstGeom prst="rect">
          <a:avLst/>
        </a:prstGeom>
        <a:solidFill>
          <a:schemeClr val="accent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FEC111-2FD9-4FB7-9BD0-3D747606922B}">
      <dsp:nvSpPr>
        <dsp:cNvPr id="0" name=""/>
        <dsp:cNvSpPr/>
      </dsp:nvSpPr>
      <dsp:spPr>
        <a:xfrm>
          <a:off x="169557" y="1904736"/>
          <a:ext cx="3992596" cy="1247686"/>
        </a:xfrm>
        <a:prstGeom prst="rect">
          <a:avLst/>
        </a:prstGeom>
        <a:solidFill>
          <a:schemeClr val="accent3">
            <a:lumMod val="60000"/>
            <a:lumOff val="40000"/>
            <a:alpha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510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/>
              <a:latin typeface="Times New Roman" pitchFamily="18" charset="0"/>
              <a:cs typeface="Times New Roman" pitchFamily="18" charset="0"/>
            </a:rPr>
            <a:t>Неувеличение объема муниципального долга, поддержание уровня долговой нагрузки на экономически безопасном уровне</a:t>
          </a:r>
          <a:endParaRPr lang="ru-RU" sz="14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69557" y="1904736"/>
        <a:ext cx="3992596" cy="1247686"/>
      </dsp:txXfrm>
    </dsp:sp>
    <dsp:sp modelId="{E368CF2E-7C3E-4376-9560-E049274B499D}">
      <dsp:nvSpPr>
        <dsp:cNvPr id="0" name=""/>
        <dsp:cNvSpPr/>
      </dsp:nvSpPr>
      <dsp:spPr>
        <a:xfrm>
          <a:off x="3199" y="1724515"/>
          <a:ext cx="873380" cy="1310070"/>
        </a:xfrm>
        <a:prstGeom prst="rect">
          <a:avLst/>
        </a:prstGeom>
        <a:solidFill>
          <a:schemeClr val="accent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3B2E30-D95B-4CDB-A1B9-CF23B7FB6BA3}">
      <dsp:nvSpPr>
        <dsp:cNvPr id="0" name=""/>
        <dsp:cNvSpPr/>
      </dsp:nvSpPr>
      <dsp:spPr>
        <a:xfrm>
          <a:off x="4573156" y="1904736"/>
          <a:ext cx="3992596" cy="1247686"/>
        </a:xfrm>
        <a:prstGeom prst="rect">
          <a:avLst/>
        </a:prstGeom>
        <a:solidFill>
          <a:schemeClr val="accent3">
            <a:lumMod val="60000"/>
            <a:lumOff val="40000"/>
            <a:alpha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5100" tIns="217170" rIns="217170" bIns="217170" numCol="1" spcCol="1270" anchor="ctr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700" kern="1200"/>
        </a:p>
      </dsp:txBody>
      <dsp:txXfrm>
        <a:off x="4573156" y="1904736"/>
        <a:ext cx="3992596" cy="1247686"/>
      </dsp:txXfrm>
    </dsp:sp>
    <dsp:sp modelId="{AA9511C6-2AE6-458B-8F27-B049B47EAA7A}">
      <dsp:nvSpPr>
        <dsp:cNvPr id="0" name=""/>
        <dsp:cNvSpPr/>
      </dsp:nvSpPr>
      <dsp:spPr>
        <a:xfrm>
          <a:off x="4406798" y="1724515"/>
          <a:ext cx="873380" cy="1310070"/>
        </a:xfrm>
        <a:prstGeom prst="rect">
          <a:avLst/>
        </a:prstGeom>
        <a:solidFill>
          <a:schemeClr val="accent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D63492-E946-4CDC-B286-A09D82B4E8DF}">
      <dsp:nvSpPr>
        <dsp:cNvPr id="0" name=""/>
        <dsp:cNvSpPr/>
      </dsp:nvSpPr>
      <dsp:spPr>
        <a:xfrm>
          <a:off x="169557" y="3557245"/>
          <a:ext cx="3992596" cy="1247686"/>
        </a:xfrm>
        <a:prstGeom prst="rect">
          <a:avLst/>
        </a:prstGeom>
        <a:solidFill>
          <a:schemeClr val="accent3">
            <a:lumMod val="60000"/>
            <a:lumOff val="40000"/>
            <a:alpha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5100" tIns="217170" rIns="217170" bIns="217170" numCol="1" spcCol="1270" anchor="ctr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700" kern="1200"/>
        </a:p>
      </dsp:txBody>
      <dsp:txXfrm>
        <a:off x="169557" y="3557245"/>
        <a:ext cx="3992596" cy="1247686"/>
      </dsp:txXfrm>
    </dsp:sp>
    <dsp:sp modelId="{959D557D-B286-492B-97BA-559DDE1D2478}">
      <dsp:nvSpPr>
        <dsp:cNvPr id="0" name=""/>
        <dsp:cNvSpPr/>
      </dsp:nvSpPr>
      <dsp:spPr>
        <a:xfrm>
          <a:off x="3199" y="3377024"/>
          <a:ext cx="873380" cy="1310070"/>
        </a:xfrm>
        <a:prstGeom prst="rect">
          <a:avLst/>
        </a:prstGeom>
        <a:solidFill>
          <a:schemeClr val="accent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80315D-B876-4DBF-A0EF-521D492DC08B}">
      <dsp:nvSpPr>
        <dsp:cNvPr id="0" name=""/>
        <dsp:cNvSpPr/>
      </dsp:nvSpPr>
      <dsp:spPr>
        <a:xfrm>
          <a:off x="4573156" y="3311813"/>
          <a:ext cx="3992596" cy="1574929"/>
        </a:xfrm>
        <a:prstGeom prst="rect">
          <a:avLst/>
        </a:prstGeom>
        <a:solidFill>
          <a:schemeClr val="accent3">
            <a:lumMod val="60000"/>
            <a:lumOff val="40000"/>
            <a:alpha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510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4573156" y="3311813"/>
        <a:ext cx="3992596" cy="1574929"/>
      </dsp:txXfrm>
    </dsp:sp>
    <dsp:sp modelId="{0AC6BAEA-13D8-4D6B-BC5C-F51449D002B4}">
      <dsp:nvSpPr>
        <dsp:cNvPr id="0" name=""/>
        <dsp:cNvSpPr/>
      </dsp:nvSpPr>
      <dsp:spPr>
        <a:xfrm>
          <a:off x="4406798" y="3295213"/>
          <a:ext cx="873380" cy="1310070"/>
        </a:xfrm>
        <a:prstGeom prst="rect">
          <a:avLst/>
        </a:prstGeom>
        <a:solidFill>
          <a:schemeClr val="accent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0.61983</cdr:x>
      <cdr:y>0.04758</cdr:y>
    </cdr:from>
    <cdr:to>
      <cdr:x>0.95041</cdr:x>
      <cdr:y>0.42575</cdr:y>
    </cdr:to>
    <cdr:pic>
      <cdr:nvPicPr>
        <cdr:cNvPr id="2" name="Picture 3" descr="C:\Users\kozlii\Desktop\1621462964_7-phonoteka_org-p-fon-dlya-prezentatsii-byudzhet-8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400600" y="244624"/>
          <a:ext cx="2880333" cy="1944235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0.66116</cdr:x>
      <cdr:y>0.6394</cdr:y>
    </cdr:from>
    <cdr:to>
      <cdr:x>1</cdr:x>
      <cdr:y>0.99917</cdr:y>
    </cdr:to>
    <cdr:pic>
      <cdr:nvPicPr>
        <cdr:cNvPr id="2" name="Picture 4" descr="C:\Users\kozlii\Desktop\1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760640" y="3011002"/>
          <a:ext cx="2952328" cy="1694191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0.60331</cdr:x>
      <cdr:y>0.17428</cdr:y>
    </cdr:from>
    <cdr:to>
      <cdr:x>0.92562</cdr:x>
      <cdr:y>0.89975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256584" y="820688"/>
          <a:ext cx="2808312" cy="3416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>
            <a:spcBef>
              <a:spcPct val="0"/>
            </a:spcBef>
          </a:pPr>
          <a:r>
            <a:rPr lang="ru-RU" altLang="ru-RU" b="1" dirty="0" smtClean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неналоговым доходам</a:t>
          </a:r>
        </a:p>
        <a:p xmlns:a="http://schemas.openxmlformats.org/drawingml/2006/main">
          <a:pPr lvl="0">
            <a:spcBef>
              <a:spcPct val="0"/>
            </a:spcBef>
          </a:pPr>
          <a:r>
            <a:rPr lang="ru-RU" altLang="ru-RU" b="1" dirty="0" smtClean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рост поступлений</a:t>
          </a:r>
        </a:p>
        <a:p xmlns:a="http://schemas.openxmlformats.org/drawingml/2006/main">
          <a:pPr lvl="0">
            <a:spcBef>
              <a:spcPct val="0"/>
            </a:spcBef>
          </a:pPr>
          <a:r>
            <a:rPr lang="ru-RU" altLang="ru-RU" b="1" dirty="0" smtClean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240 млн руб.</a:t>
          </a:r>
        </a:p>
        <a:p xmlns:a="http://schemas.openxmlformats.org/drawingml/2006/main">
          <a:pPr lvl="0">
            <a:spcBef>
              <a:spcPct val="0"/>
            </a:spcBef>
          </a:pPr>
          <a:endParaRPr lang="ru-RU" altLang="ru-RU" b="1" dirty="0" smtClean="0">
            <a:solidFill>
              <a:srgbClr val="FF99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lvl="0">
            <a:spcBef>
              <a:spcPct val="0"/>
            </a:spcBef>
          </a:pPr>
          <a:r>
            <a:rPr lang="ru-RU" altLang="ru-RU" b="1" dirty="0" smtClean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</a:t>
          </a:r>
          <a:r>
            <a:rPr lang="ru-RU" altLang="ru-RU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налоговым </a:t>
          </a:r>
          <a:r>
            <a:rPr lang="ru-RU" altLang="ru-RU" b="1" dirty="0" smtClean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доходам</a:t>
          </a:r>
          <a:endParaRPr lang="ru-RU" altLang="ru-RU" b="1" dirty="0">
            <a:solidFill>
              <a:srgbClr val="FF99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lvl="0">
            <a:spcBef>
              <a:spcPct val="0"/>
            </a:spcBef>
          </a:pPr>
          <a:r>
            <a:rPr lang="ru-RU" altLang="ru-RU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рост поступлений </a:t>
          </a:r>
          <a:endParaRPr lang="ru-RU" altLang="ru-RU" b="1" dirty="0" smtClean="0">
            <a:solidFill>
              <a:srgbClr val="FF99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lvl="0">
            <a:spcBef>
              <a:spcPct val="0"/>
            </a:spcBef>
          </a:pPr>
          <a:r>
            <a:rPr lang="ru-RU" altLang="ru-RU" b="1" dirty="0" smtClean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216 млн руб.</a:t>
          </a:r>
        </a:p>
        <a:p xmlns:a="http://schemas.openxmlformats.org/drawingml/2006/main">
          <a:pPr lvl="0">
            <a:spcBef>
              <a:spcPct val="0"/>
            </a:spcBef>
          </a:pPr>
          <a:endParaRPr lang="ru-RU" altLang="ru-RU" b="1" dirty="0">
            <a:solidFill>
              <a:srgbClr val="FF99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lvl="0">
            <a:spcBef>
              <a:spcPct val="0"/>
            </a:spcBef>
          </a:pPr>
          <a:endParaRPr lang="ru-RU" altLang="ru-RU" b="1" i="1" dirty="0" smtClean="0">
            <a:solidFill>
              <a:srgbClr val="FF99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lvl="0">
            <a:spcBef>
              <a:spcPct val="0"/>
            </a:spcBef>
          </a:pPr>
          <a:r>
            <a:rPr lang="ru-RU" altLang="ru-RU" b="1" i="1" dirty="0" smtClean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ростом на 16,7%</a:t>
          </a:r>
        </a:p>
        <a:p xmlns:a="http://schemas.openxmlformats.org/drawingml/2006/main">
          <a:pPr lvl="0">
            <a:spcBef>
              <a:spcPct val="0"/>
            </a:spcBef>
          </a:pPr>
          <a:endParaRPr lang="ru-RU" b="1" dirty="0">
            <a:solidFill>
              <a:srgbClr val="FF99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lvl="0">
            <a:spcBef>
              <a:spcPct val="0"/>
            </a:spcBef>
          </a:pPr>
          <a:endParaRPr lang="ru-RU" dirty="0">
            <a:solidFill>
              <a:srgbClr val="FF99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0.64922</cdr:x>
      <cdr:y>0.91999</cdr:y>
    </cdr:from>
    <cdr:to>
      <cdr:x>0.87468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09902" y="4840797"/>
          <a:ext cx="1948188" cy="4103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0.60833</cdr:x>
      <cdr:y>0.89658</cdr:y>
    </cdr:from>
    <cdr:to>
      <cdr:x>0.84186</cdr:x>
      <cdr:y>1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256584" y="4597971"/>
          <a:ext cx="2017923" cy="53037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0.04167</cdr:x>
      <cdr:y>0.87055</cdr:y>
    </cdr:from>
    <cdr:to>
      <cdr:x>0.50833</cdr:x>
      <cdr:y>0.98288</cdr:y>
    </cdr:to>
    <cdr:sp macro="" textlink="">
      <cdr:nvSpPr>
        <cdr:cNvPr id="4" name="Багетная рамка 3"/>
        <cdr:cNvSpPr/>
      </cdr:nvSpPr>
      <cdr:spPr>
        <a:xfrm xmlns:a="http://schemas.openxmlformats.org/drawingml/2006/main">
          <a:off x="360040" y="4464496"/>
          <a:ext cx="4032448" cy="576064"/>
        </a:xfrm>
        <a:prstGeom xmlns:a="http://schemas.openxmlformats.org/drawingml/2006/main" prst="bevel">
          <a:avLst>
            <a:gd name="adj" fmla="val 1164"/>
          </a:avLst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alt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Социальная направленность бюджета сохранена</a:t>
          </a:r>
          <a:endParaRPr lang="ru-RU" altLang="ru-RU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0.35957</cdr:x>
      <cdr:y>0.82245</cdr:y>
    </cdr:from>
    <cdr:to>
      <cdr:x>0.57024</cdr:x>
      <cdr:y>0.99588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72608" y="4336256"/>
          <a:ext cx="18002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ВСЕГО - 421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0.39669</cdr:x>
      <cdr:y>0.83611</cdr:y>
    </cdr:from>
    <cdr:to>
      <cdr:x>0.6281</cdr:x>
      <cdr:y>0.95903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56384" y="4408264"/>
          <a:ext cx="2016224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ВСЕГО – 2 913 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1CB13-ACA1-45E9-93F0-2E2CA23E2661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A5E89-D424-4899-8EA2-4DB46F83C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081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681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572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794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516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016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968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126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106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5B634-8B11-4B28-82AF-8021F819BC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8F9CE-DF08-4CB5-85CE-7EEB7E488F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055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5C060-7CE6-4076-AEDF-A4EF55C0548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38C46-6923-422E-861D-0E20DB530F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102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BB086-00BB-4F64-8446-20F0EB5896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B0CD9-1CCE-4313-B93A-91EC0B45BB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324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1DEB1-BA40-4733-8BFF-C6DF7A9540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838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A3280-FEFE-4748-B3F9-01AC1C46ECC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8DF05-EF89-4DFA-A36F-2EFFF574C5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512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17C72-BDCD-46C8-BA56-467B628CEE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CB8F8-23F9-4CDA-B79E-E67C781C29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009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39D53-6C53-4BEF-9BCB-80B605D8D8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FC1BA-2FD5-49A8-8B4C-8E599CE68B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844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65514-EE9D-4F74-A70D-F161D868D0F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8A0F3-07AF-4B90-852E-DF758C5401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93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180A2-3051-48B5-8336-24C93E64D2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14BD3-E042-4472-8EF5-5D91DAA4C6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856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2D30A-F5C6-451E-8783-B8ADAFD22B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2B0C-57F4-4C50-88B2-9523684FFC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129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A9724-F32D-4C95-8F52-9D0355B420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5FEBE-5EA2-4AB3-8DB5-14327DFB34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05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793B4-A5C1-45D1-8757-A2501E4A58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A7C11-3343-4ED7-AB2E-A141ADB39F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33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9B6E8-E678-4BDB-8346-CC96AB4CBC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40D27-E738-4780-8E05-5A86E84B9D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861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C92C0-6FE6-4774-A9A8-9D4508478F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B6173-3F0B-4796-A409-E7E37E323B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449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5BDC3-0810-4779-AADE-4FE16408FC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62BB-8462-43F0-ACA9-E82FBDEC2C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401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A2112-3C99-4087-B9DC-917802287F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66122-B95A-46DA-A7E0-AF32A86108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28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59790-EF04-49B2-89C1-B37AF53557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002A8-63CB-4633-802A-E5F99440EE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35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BF5E0-3A6A-4E1C-AB8A-C1CD4AC8B4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4EDC3-3987-40F2-9958-128550162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84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58D14-2D49-40AD-B2E2-20F433F926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F4800-046B-4B90-A538-46C59AAC5A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231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EE298-00F2-4CB9-8304-F5897D168F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BCF9A-2234-4D9A-8B18-8C2AFBA3C6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302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FA15E-7839-4704-9AE0-2066229222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622C5-3344-450C-B45E-ACA782E0FA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98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EC53E-CB55-4641-8288-5FFF5F2FD1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C6B64-691A-4B8A-B884-554765776C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97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408A3-EC4A-4CF6-931E-2A8F31B6AB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62916-8711-477B-9C98-DF1B5AA192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86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3ACBD6-4FA6-470D-AD25-2739F89417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51EB03-7A2C-4380-8E75-12F295D3A5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9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986"/>
            <a:ext cx="2133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6BDDCB-4926-43DC-BC41-A5C0B0C1747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986"/>
            <a:ext cx="2895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986"/>
            <a:ext cx="2133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A0851B-5EE2-42AA-97D9-05E6A5E2D8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69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uslugi.ru/" TargetMode="External"/><Relationship Id="rId2" Type="http://schemas.openxmlformats.org/officeDocument/2006/relationships/hyperlink" Target="http://www.nalog.ru/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rybinsk.ru/economy/reestr-program" TargetMode="Externa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budget76.ru/" TargetMode="External"/><Relationship Id="rId3" Type="http://schemas.openxmlformats.org/officeDocument/2006/relationships/hyperlink" Target="mailto:finance@rybadm.ru" TargetMode="External"/><Relationship Id="rId7" Type="http://schemas.openxmlformats.org/officeDocument/2006/relationships/hyperlink" Target="https://minfin.gov.ru/" TargetMode="External"/><Relationship Id="rId2" Type="http://schemas.openxmlformats.org/officeDocument/2006/relationships/hyperlink" Target="http://rybinsk.ru/admin/departments/finance-department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vk.com/public172711267" TargetMode="External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5876" y="869486"/>
            <a:ext cx="7243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3200" b="1" i="1" dirty="0">
                <a:solidFill>
                  <a:srgbClr val="CB9C05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3200" b="1" i="1" dirty="0" smtClean="0">
                <a:solidFill>
                  <a:srgbClr val="CB9C05"/>
                </a:solidFill>
                <a:latin typeface="Times New Roman" pitchFamily="18" charset="0"/>
                <a:cs typeface="Times New Roman" pitchFamily="18" charset="0"/>
              </a:rPr>
              <a:t>ДЛЯ ГРАЖДАН</a:t>
            </a:r>
            <a:endParaRPr lang="ru-RU" sz="3200" b="1" i="1" dirty="0">
              <a:solidFill>
                <a:srgbClr val="CB9C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9688" y="1306203"/>
            <a:ext cx="8172655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300"/>
              </a:spcAft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к решению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Муниципального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Совета городского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округа город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Рыбинск «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О бюджете городского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округа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город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Рыбинск Ярославской области       на 2025 год и на плановый период 2026 и 2027 годов»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7" name="TextBox 23"/>
          <p:cNvSpPr txBox="1">
            <a:spLocks noChangeArrowheads="1"/>
          </p:cNvSpPr>
          <p:nvPr/>
        </p:nvSpPr>
        <p:spPr bwMode="auto">
          <a:xfrm>
            <a:off x="3275856" y="441964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026" name="Picture 2" descr="C:\Users\kozlii\Desktop\РЫБИНС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77" y="2420887"/>
            <a:ext cx="7560840" cy="419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10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7047242"/>
              </p:ext>
            </p:extLst>
          </p:nvPr>
        </p:nvGraphicFramePr>
        <p:xfrm>
          <a:off x="431032" y="1709171"/>
          <a:ext cx="8712968" cy="51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2051720" y="908720"/>
            <a:ext cx="5150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Структура собственных доходов (млн руб.)</a:t>
            </a:r>
            <a:endParaRPr lang="ru-RU" sz="2000" b="1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758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432048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FF99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Прогноз налоговых и неналоговых доходов (млн руб</a:t>
            </a:r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6195977"/>
              </p:ext>
            </p:extLst>
          </p:nvPr>
        </p:nvGraphicFramePr>
        <p:xfrm>
          <a:off x="323528" y="1600200"/>
          <a:ext cx="8712968" cy="47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75656" y="6165304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2 722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0501" y="6165304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3 178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031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69696" y="951112"/>
            <a:ext cx="6149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налоговых доходов </a:t>
            </a:r>
            <a:r>
              <a:rPr lang="ru-RU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млн </a:t>
            </a:r>
            <a:r>
              <a:rPr lang="ru-RU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руб.)</a:t>
            </a:r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FF9900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431465114"/>
              </p:ext>
            </p:extLst>
          </p:nvPr>
        </p:nvGraphicFramePr>
        <p:xfrm>
          <a:off x="467544" y="1484784"/>
          <a:ext cx="842493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49486" y="170080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2 205 (85%)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8675" y="2552530"/>
            <a:ext cx="1633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265 (9%)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8026" y="3390900"/>
            <a:ext cx="132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66 (3%)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858" y="4292843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52 (2%)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8977" y="5156269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 (1%)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1446" y="6033442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2 607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71987" y="4299436"/>
            <a:ext cx="3054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07904" y="54452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915816" y="535632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57921" y="5128597"/>
            <a:ext cx="3482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Акцизы по подакцизным товарам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16016" y="6033442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ВСЕГО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28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924689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Структура неналоговых доходов (</a:t>
            </a:r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млн </a:t>
            </a:r>
            <a:r>
              <a:rPr lang="ru-RU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руб.) </a:t>
            </a:r>
            <a:endParaRPr lang="ru-RU" sz="2000" dirty="0">
              <a:solidFill>
                <a:srgbClr val="FF990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844635843"/>
              </p:ext>
            </p:extLst>
          </p:nvPr>
        </p:nvGraphicFramePr>
        <p:xfrm>
          <a:off x="323528" y="476672"/>
          <a:ext cx="8640960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1"/>
          <p:cNvSpPr txBox="1"/>
          <p:nvPr/>
        </p:nvSpPr>
        <p:spPr>
          <a:xfrm>
            <a:off x="4623911" y="1700808"/>
            <a:ext cx="4472028" cy="172819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арендной платы за земельные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участки  - 177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сдачи в аренду муниципального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имущества - 10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платы за право на заключение договора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 комплексном развитии территории - 43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Прочие поступления от использования имущества - 78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4644008" y="4221088"/>
            <a:ext cx="4107668" cy="80131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Реализация муниципального имущества - 55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Продажа земельных участков – 141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Продажа квартир - 4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237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83652781"/>
              </p:ext>
            </p:extLst>
          </p:nvPr>
        </p:nvGraphicFramePr>
        <p:xfrm>
          <a:off x="467544" y="1397000"/>
          <a:ext cx="8424936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82625" y="856371"/>
            <a:ext cx="65356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Муниципальный дорожный фонд (млн </a:t>
            </a:r>
            <a:r>
              <a:rPr lang="ru-RU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руб.)</a:t>
            </a:r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FF99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5160" y="5914992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1 330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31729" y="5944924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ВСЕГО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21986" y="1916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60353" y="1630778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 (2%)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3928" y="1661556"/>
            <a:ext cx="2536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на нефтепродукты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9134" y="3781324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250 (19%)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67744" y="3673602"/>
            <a:ext cx="6541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строительство, модернизацию, ремонт и содержание автомобильных дорог общего пользования местного значения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9366" y="2784276"/>
            <a:ext cx="1402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1 000 (75%)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07146" y="2568832"/>
            <a:ext cx="60290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Субсидии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приведение в нормативное состояние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автомобильных</a:t>
            </a:r>
          </a:p>
          <a:p>
            <a:pPr lvl="0"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дорог местного значения, обеспечивающих подъезды к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объектам</a:t>
            </a:r>
          </a:p>
          <a:p>
            <a:pPr lvl="0"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социального значения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6842" y="4908082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60 (4%)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07146" y="4677249"/>
            <a:ext cx="6242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приведение в нормативное состояние и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</a:t>
            </a:r>
          </a:p>
          <a:p>
            <a:pPr lvl="0" algn="ctr"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пропускной способности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автомобильных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 общего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пользования</a:t>
            </a:r>
          </a:p>
          <a:p>
            <a:pPr lvl="0" algn="ctr">
              <a:defRPr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и искусственных сооружений на них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2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3460" y="837484"/>
            <a:ext cx="71287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 (млн руб</a:t>
            </a:r>
            <a:r>
              <a:rPr lang="ru-RU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FF990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56112" y="1509343"/>
            <a:ext cx="8479835" cy="5112567"/>
            <a:chOff x="400389" y="1509343"/>
            <a:chExt cx="8479835" cy="5112567"/>
          </a:xfrm>
        </p:grpSpPr>
        <p:sp>
          <p:nvSpPr>
            <p:cNvPr id="6" name="Полилиния 5"/>
            <p:cNvSpPr/>
            <p:nvPr/>
          </p:nvSpPr>
          <p:spPr>
            <a:xfrm>
              <a:off x="422625" y="1509343"/>
              <a:ext cx="8424935" cy="653025"/>
            </a:xfrm>
            <a:custGeom>
              <a:avLst/>
              <a:gdLst>
                <a:gd name="connsiteX0" fmla="*/ 0 w 8424935"/>
                <a:gd name="connsiteY0" fmla="*/ 77372 h 773722"/>
                <a:gd name="connsiteX1" fmla="*/ 77372 w 8424935"/>
                <a:gd name="connsiteY1" fmla="*/ 0 h 773722"/>
                <a:gd name="connsiteX2" fmla="*/ 8347563 w 8424935"/>
                <a:gd name="connsiteY2" fmla="*/ 0 h 773722"/>
                <a:gd name="connsiteX3" fmla="*/ 8424935 w 8424935"/>
                <a:gd name="connsiteY3" fmla="*/ 77372 h 773722"/>
                <a:gd name="connsiteX4" fmla="*/ 8424935 w 8424935"/>
                <a:gd name="connsiteY4" fmla="*/ 696350 h 773722"/>
                <a:gd name="connsiteX5" fmla="*/ 8347563 w 8424935"/>
                <a:gd name="connsiteY5" fmla="*/ 773722 h 773722"/>
                <a:gd name="connsiteX6" fmla="*/ 77372 w 8424935"/>
                <a:gd name="connsiteY6" fmla="*/ 773722 h 773722"/>
                <a:gd name="connsiteX7" fmla="*/ 0 w 8424935"/>
                <a:gd name="connsiteY7" fmla="*/ 696350 h 773722"/>
                <a:gd name="connsiteX8" fmla="*/ 0 w 8424935"/>
                <a:gd name="connsiteY8" fmla="*/ 77372 h 77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24935" h="773722">
                  <a:moveTo>
                    <a:pt x="0" y="77372"/>
                  </a:moveTo>
                  <a:cubicBezTo>
                    <a:pt x="0" y="34641"/>
                    <a:pt x="34641" y="0"/>
                    <a:pt x="77372" y="0"/>
                  </a:cubicBezTo>
                  <a:lnTo>
                    <a:pt x="8347563" y="0"/>
                  </a:lnTo>
                  <a:cubicBezTo>
                    <a:pt x="8390294" y="0"/>
                    <a:pt x="8424935" y="34641"/>
                    <a:pt x="8424935" y="77372"/>
                  </a:cubicBezTo>
                  <a:lnTo>
                    <a:pt x="8424935" y="696350"/>
                  </a:lnTo>
                  <a:cubicBezTo>
                    <a:pt x="8424935" y="739081"/>
                    <a:pt x="8390294" y="773722"/>
                    <a:pt x="8347563" y="773722"/>
                  </a:cubicBezTo>
                  <a:lnTo>
                    <a:pt x="77372" y="773722"/>
                  </a:lnTo>
                  <a:cubicBezTo>
                    <a:pt x="34641" y="773722"/>
                    <a:pt x="0" y="739081"/>
                    <a:pt x="0" y="696350"/>
                  </a:cubicBezTo>
                  <a:lnTo>
                    <a:pt x="0" y="77372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44789" tIns="68580" rIns="68581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sz="1800" b="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                       Субвенции</a:t>
              </a:r>
              <a:endParaRPr lang="ru-RU" sz="1800" b="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425111" y="1527553"/>
              <a:ext cx="1784367" cy="634815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400389" y="2385377"/>
              <a:ext cx="8424935" cy="613681"/>
            </a:xfrm>
            <a:custGeom>
              <a:avLst/>
              <a:gdLst>
                <a:gd name="connsiteX0" fmla="*/ 0 w 8424935"/>
                <a:gd name="connsiteY0" fmla="*/ 79667 h 796669"/>
                <a:gd name="connsiteX1" fmla="*/ 79667 w 8424935"/>
                <a:gd name="connsiteY1" fmla="*/ 0 h 796669"/>
                <a:gd name="connsiteX2" fmla="*/ 8345268 w 8424935"/>
                <a:gd name="connsiteY2" fmla="*/ 0 h 796669"/>
                <a:gd name="connsiteX3" fmla="*/ 8424935 w 8424935"/>
                <a:gd name="connsiteY3" fmla="*/ 79667 h 796669"/>
                <a:gd name="connsiteX4" fmla="*/ 8424935 w 8424935"/>
                <a:gd name="connsiteY4" fmla="*/ 717002 h 796669"/>
                <a:gd name="connsiteX5" fmla="*/ 8345268 w 8424935"/>
                <a:gd name="connsiteY5" fmla="*/ 796669 h 796669"/>
                <a:gd name="connsiteX6" fmla="*/ 79667 w 8424935"/>
                <a:gd name="connsiteY6" fmla="*/ 796669 h 796669"/>
                <a:gd name="connsiteX7" fmla="*/ 0 w 8424935"/>
                <a:gd name="connsiteY7" fmla="*/ 717002 h 796669"/>
                <a:gd name="connsiteX8" fmla="*/ 0 w 8424935"/>
                <a:gd name="connsiteY8" fmla="*/ 79667 h 79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24935" h="796669">
                  <a:moveTo>
                    <a:pt x="0" y="79667"/>
                  </a:moveTo>
                  <a:cubicBezTo>
                    <a:pt x="0" y="35668"/>
                    <a:pt x="35668" y="0"/>
                    <a:pt x="79667" y="0"/>
                  </a:cubicBezTo>
                  <a:lnTo>
                    <a:pt x="8345268" y="0"/>
                  </a:lnTo>
                  <a:cubicBezTo>
                    <a:pt x="8389267" y="0"/>
                    <a:pt x="8424935" y="35668"/>
                    <a:pt x="8424935" y="79667"/>
                  </a:cubicBezTo>
                  <a:lnTo>
                    <a:pt x="8424935" y="717002"/>
                  </a:lnTo>
                  <a:cubicBezTo>
                    <a:pt x="8424935" y="761001"/>
                    <a:pt x="8389267" y="796669"/>
                    <a:pt x="8345268" y="796669"/>
                  </a:cubicBezTo>
                  <a:lnTo>
                    <a:pt x="79667" y="796669"/>
                  </a:lnTo>
                  <a:cubicBezTo>
                    <a:pt x="35668" y="796669"/>
                    <a:pt x="0" y="761001"/>
                    <a:pt x="0" y="717002"/>
                  </a:cubicBezTo>
                  <a:lnTo>
                    <a:pt x="0" y="79667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shade val="80000"/>
                <a:hueOff val="51305"/>
                <a:satOff val="-559"/>
                <a:lumOff val="639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52409" tIns="76200" rIns="76201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altLang="ru-RU" sz="2000" b="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                      </a:t>
              </a:r>
              <a:r>
                <a:rPr lang="ru-RU" altLang="ru-RU" sz="1800" b="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Субсидии</a:t>
              </a:r>
              <a:endParaRPr lang="ru-RU" sz="1800" b="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410830" y="2403462"/>
              <a:ext cx="1820914" cy="598015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tint val="50000"/>
                <a:hueOff val="13972"/>
                <a:satOff val="-712"/>
                <a:lumOff val="2732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422625" y="3287469"/>
              <a:ext cx="8424935" cy="599964"/>
            </a:xfrm>
            <a:custGeom>
              <a:avLst/>
              <a:gdLst>
                <a:gd name="connsiteX0" fmla="*/ 0 w 8424935"/>
                <a:gd name="connsiteY0" fmla="*/ 81420 h 814204"/>
                <a:gd name="connsiteX1" fmla="*/ 81420 w 8424935"/>
                <a:gd name="connsiteY1" fmla="*/ 0 h 814204"/>
                <a:gd name="connsiteX2" fmla="*/ 8343515 w 8424935"/>
                <a:gd name="connsiteY2" fmla="*/ 0 h 814204"/>
                <a:gd name="connsiteX3" fmla="*/ 8424935 w 8424935"/>
                <a:gd name="connsiteY3" fmla="*/ 81420 h 814204"/>
                <a:gd name="connsiteX4" fmla="*/ 8424935 w 8424935"/>
                <a:gd name="connsiteY4" fmla="*/ 732784 h 814204"/>
                <a:gd name="connsiteX5" fmla="*/ 8343515 w 8424935"/>
                <a:gd name="connsiteY5" fmla="*/ 814204 h 814204"/>
                <a:gd name="connsiteX6" fmla="*/ 81420 w 8424935"/>
                <a:gd name="connsiteY6" fmla="*/ 814204 h 814204"/>
                <a:gd name="connsiteX7" fmla="*/ 0 w 8424935"/>
                <a:gd name="connsiteY7" fmla="*/ 732784 h 814204"/>
                <a:gd name="connsiteX8" fmla="*/ 0 w 8424935"/>
                <a:gd name="connsiteY8" fmla="*/ 81420 h 81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24935" h="814204">
                  <a:moveTo>
                    <a:pt x="0" y="81420"/>
                  </a:moveTo>
                  <a:cubicBezTo>
                    <a:pt x="0" y="36453"/>
                    <a:pt x="36453" y="0"/>
                    <a:pt x="81420" y="0"/>
                  </a:cubicBezTo>
                  <a:lnTo>
                    <a:pt x="8343515" y="0"/>
                  </a:lnTo>
                  <a:cubicBezTo>
                    <a:pt x="8388482" y="0"/>
                    <a:pt x="8424935" y="36453"/>
                    <a:pt x="8424935" y="81420"/>
                  </a:cubicBezTo>
                  <a:lnTo>
                    <a:pt x="8424935" y="732784"/>
                  </a:lnTo>
                  <a:cubicBezTo>
                    <a:pt x="8424935" y="777751"/>
                    <a:pt x="8388482" y="814204"/>
                    <a:pt x="8343515" y="814204"/>
                  </a:cubicBezTo>
                  <a:lnTo>
                    <a:pt x="81420" y="814204"/>
                  </a:lnTo>
                  <a:cubicBezTo>
                    <a:pt x="36453" y="814204"/>
                    <a:pt x="0" y="777751"/>
                    <a:pt x="0" y="732784"/>
                  </a:cubicBezTo>
                  <a:lnTo>
                    <a:pt x="0" y="8142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shade val="80000"/>
                <a:hueOff val="102610"/>
                <a:satOff val="-1119"/>
                <a:lumOff val="1278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52409" tIns="76200" rIns="76201" bIns="762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Times New Roman" pitchFamily="18" charset="0"/>
                  <a:cs typeface="Times New Roman" pitchFamily="18" charset="0"/>
                </a:rPr>
                <a:t>                           </a:t>
              </a:r>
              <a:endParaRPr lang="ru-RU" sz="18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400389" y="3287469"/>
              <a:ext cx="1805867" cy="606748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tint val="50000"/>
                <a:hueOff val="27945"/>
                <a:satOff val="-1424"/>
                <a:lumOff val="5464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455289" y="4849011"/>
              <a:ext cx="8424935" cy="572289"/>
            </a:xfrm>
            <a:custGeom>
              <a:avLst/>
              <a:gdLst>
                <a:gd name="connsiteX0" fmla="*/ 0 w 8424935"/>
                <a:gd name="connsiteY0" fmla="*/ 91320 h 913199"/>
                <a:gd name="connsiteX1" fmla="*/ 91320 w 8424935"/>
                <a:gd name="connsiteY1" fmla="*/ 0 h 913199"/>
                <a:gd name="connsiteX2" fmla="*/ 8333615 w 8424935"/>
                <a:gd name="connsiteY2" fmla="*/ 0 h 913199"/>
                <a:gd name="connsiteX3" fmla="*/ 8424935 w 8424935"/>
                <a:gd name="connsiteY3" fmla="*/ 91320 h 913199"/>
                <a:gd name="connsiteX4" fmla="*/ 8424935 w 8424935"/>
                <a:gd name="connsiteY4" fmla="*/ 821879 h 913199"/>
                <a:gd name="connsiteX5" fmla="*/ 8333615 w 8424935"/>
                <a:gd name="connsiteY5" fmla="*/ 913199 h 913199"/>
                <a:gd name="connsiteX6" fmla="*/ 91320 w 8424935"/>
                <a:gd name="connsiteY6" fmla="*/ 913199 h 913199"/>
                <a:gd name="connsiteX7" fmla="*/ 0 w 8424935"/>
                <a:gd name="connsiteY7" fmla="*/ 821879 h 913199"/>
                <a:gd name="connsiteX8" fmla="*/ 0 w 8424935"/>
                <a:gd name="connsiteY8" fmla="*/ 91320 h 913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24935" h="913199">
                  <a:moveTo>
                    <a:pt x="0" y="91320"/>
                  </a:moveTo>
                  <a:cubicBezTo>
                    <a:pt x="0" y="40885"/>
                    <a:pt x="40885" y="0"/>
                    <a:pt x="91320" y="0"/>
                  </a:cubicBezTo>
                  <a:lnTo>
                    <a:pt x="8333615" y="0"/>
                  </a:lnTo>
                  <a:cubicBezTo>
                    <a:pt x="8384050" y="0"/>
                    <a:pt x="8424935" y="40885"/>
                    <a:pt x="8424935" y="91320"/>
                  </a:cubicBezTo>
                  <a:lnTo>
                    <a:pt x="8424935" y="821879"/>
                  </a:lnTo>
                  <a:cubicBezTo>
                    <a:pt x="8424935" y="872314"/>
                    <a:pt x="8384050" y="913199"/>
                    <a:pt x="8333615" y="913199"/>
                  </a:cubicBezTo>
                  <a:lnTo>
                    <a:pt x="91320" y="913199"/>
                  </a:lnTo>
                  <a:cubicBezTo>
                    <a:pt x="40885" y="913199"/>
                    <a:pt x="0" y="872314"/>
                    <a:pt x="0" y="821879"/>
                  </a:cubicBezTo>
                  <a:lnTo>
                    <a:pt x="0" y="9132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shade val="80000"/>
                <a:hueOff val="153916"/>
                <a:satOff val="-1678"/>
                <a:lumOff val="1918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6229" tIns="160020" rIns="160021" bIns="160020" numCol="1" spcCol="1270" anchor="ctr" anchorCtr="0">
              <a:noAutofit/>
            </a:bodyPr>
            <a:lstStyle/>
            <a:p>
              <a:pPr lvl="0" algn="l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200" kern="1200"/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426821" y="4849011"/>
              <a:ext cx="1788933" cy="529452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tint val="50000"/>
                <a:hueOff val="41917"/>
                <a:satOff val="-2135"/>
                <a:lumOff val="8195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Полилиния 22"/>
            <p:cNvSpPr/>
            <p:nvPr/>
          </p:nvSpPr>
          <p:spPr>
            <a:xfrm>
              <a:off x="422625" y="5805264"/>
              <a:ext cx="8424935" cy="807662"/>
            </a:xfrm>
            <a:custGeom>
              <a:avLst/>
              <a:gdLst>
                <a:gd name="connsiteX0" fmla="*/ 0 w 8424935"/>
                <a:gd name="connsiteY0" fmla="*/ 98672 h 986724"/>
                <a:gd name="connsiteX1" fmla="*/ 98672 w 8424935"/>
                <a:gd name="connsiteY1" fmla="*/ 0 h 986724"/>
                <a:gd name="connsiteX2" fmla="*/ 8326263 w 8424935"/>
                <a:gd name="connsiteY2" fmla="*/ 0 h 986724"/>
                <a:gd name="connsiteX3" fmla="*/ 8424935 w 8424935"/>
                <a:gd name="connsiteY3" fmla="*/ 98672 h 986724"/>
                <a:gd name="connsiteX4" fmla="*/ 8424935 w 8424935"/>
                <a:gd name="connsiteY4" fmla="*/ 888052 h 986724"/>
                <a:gd name="connsiteX5" fmla="*/ 8326263 w 8424935"/>
                <a:gd name="connsiteY5" fmla="*/ 986724 h 986724"/>
                <a:gd name="connsiteX6" fmla="*/ 98672 w 8424935"/>
                <a:gd name="connsiteY6" fmla="*/ 986724 h 986724"/>
                <a:gd name="connsiteX7" fmla="*/ 0 w 8424935"/>
                <a:gd name="connsiteY7" fmla="*/ 888052 h 986724"/>
                <a:gd name="connsiteX8" fmla="*/ 0 w 8424935"/>
                <a:gd name="connsiteY8" fmla="*/ 98672 h 98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24935" h="986724">
                  <a:moveTo>
                    <a:pt x="0" y="98672"/>
                  </a:moveTo>
                  <a:cubicBezTo>
                    <a:pt x="0" y="44177"/>
                    <a:pt x="44177" y="0"/>
                    <a:pt x="98672" y="0"/>
                  </a:cubicBezTo>
                  <a:lnTo>
                    <a:pt x="8326263" y="0"/>
                  </a:lnTo>
                  <a:cubicBezTo>
                    <a:pt x="8380758" y="0"/>
                    <a:pt x="8424935" y="44177"/>
                    <a:pt x="8424935" y="98672"/>
                  </a:cubicBezTo>
                  <a:lnTo>
                    <a:pt x="8424935" y="888052"/>
                  </a:lnTo>
                  <a:cubicBezTo>
                    <a:pt x="8424935" y="942547"/>
                    <a:pt x="8380758" y="986724"/>
                    <a:pt x="8326263" y="986724"/>
                  </a:cubicBezTo>
                  <a:lnTo>
                    <a:pt x="98672" y="986724"/>
                  </a:lnTo>
                  <a:cubicBezTo>
                    <a:pt x="44177" y="986724"/>
                    <a:pt x="0" y="942547"/>
                    <a:pt x="0" y="888052"/>
                  </a:cubicBezTo>
                  <a:lnTo>
                    <a:pt x="0" y="98672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shade val="80000"/>
                <a:hueOff val="205221"/>
                <a:satOff val="-2238"/>
                <a:lumOff val="2557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7659" tIns="171450" rIns="171451" bIns="171450" numCol="1" spcCol="1270" anchor="ctr" anchorCtr="0">
              <a:noAutofit/>
            </a:bodyPr>
            <a:lstStyle/>
            <a:p>
              <a:pPr lvl="0" algn="l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/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467659" y="5805264"/>
              <a:ext cx="1831968" cy="816646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5">
                <a:tint val="50000"/>
                <a:hueOff val="55889"/>
                <a:satOff val="-2847"/>
                <a:lumOff val="10927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2" name="Скругленный прямоугольник 11"/>
          <p:cNvSpPr/>
          <p:nvPr/>
        </p:nvSpPr>
        <p:spPr>
          <a:xfrm>
            <a:off x="7075289" y="5805264"/>
            <a:ext cx="1760659" cy="746618"/>
          </a:xfrm>
          <a:prstGeom prst="roundRect">
            <a:avLst>
              <a:gd name="adj" fmla="val 10000"/>
            </a:avLst>
          </a:prstGeom>
          <a:solidFill>
            <a:schemeClr val="accent3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TextBox 3"/>
          <p:cNvSpPr txBox="1"/>
          <p:nvPr/>
        </p:nvSpPr>
        <p:spPr>
          <a:xfrm>
            <a:off x="792100" y="1188999"/>
            <a:ext cx="986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2024 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10549" y="1175686"/>
            <a:ext cx="14993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2025 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7255" y="5981719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4 579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70211" y="62310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44931" y="3374930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222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(6%)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59632" y="27598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4631" y="249216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1 651 (36%)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87624" y="37890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484631" y="1644905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2 623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57,5%)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87624" y="4491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734873" y="491368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(0,5%)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81702" y="27284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7589336" y="3588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48" name="TextBox 2047"/>
          <p:cNvSpPr txBox="1"/>
          <p:nvPr/>
        </p:nvSpPr>
        <p:spPr>
          <a:xfrm>
            <a:off x="3782040" y="4948396"/>
            <a:ext cx="1384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Трансферты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127717" y="4849011"/>
            <a:ext cx="1684988" cy="572289"/>
          </a:xfrm>
          <a:prstGeom prst="roundRect">
            <a:avLst>
              <a:gd name="adj" fmla="val 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Скругленный прямоугольник 40"/>
          <p:cNvSpPr/>
          <p:nvPr/>
        </p:nvSpPr>
        <p:spPr>
          <a:xfrm>
            <a:off x="7178367" y="1527553"/>
            <a:ext cx="1684987" cy="634815"/>
          </a:xfrm>
          <a:prstGeom prst="roundRect">
            <a:avLst>
              <a:gd name="adj" fmla="val 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Скругленный прямоугольник 41"/>
          <p:cNvSpPr/>
          <p:nvPr/>
        </p:nvSpPr>
        <p:spPr>
          <a:xfrm>
            <a:off x="7178367" y="2398686"/>
            <a:ext cx="1633077" cy="602791"/>
          </a:xfrm>
          <a:prstGeom prst="roundRect">
            <a:avLst>
              <a:gd name="adj" fmla="val 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Скругленный прямоугольник 42"/>
          <p:cNvSpPr/>
          <p:nvPr/>
        </p:nvSpPr>
        <p:spPr>
          <a:xfrm>
            <a:off x="7130770" y="3287469"/>
            <a:ext cx="1684987" cy="557256"/>
          </a:xfrm>
          <a:prstGeom prst="roundRect">
            <a:avLst>
              <a:gd name="adj" fmla="val 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xtBox 7"/>
          <p:cNvSpPr txBox="1"/>
          <p:nvPr/>
        </p:nvSpPr>
        <p:spPr>
          <a:xfrm>
            <a:off x="3124291" y="3259883"/>
            <a:ext cx="2933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Дотация на выравнивание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бюджетной обеспеченности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36335" y="1660294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854 (48,9%)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90412" y="249216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2 619 (45%)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13336" y="3381431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 (0%)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13336" y="493300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50 (0,1%)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58083" y="5963470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5 864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олилиния 43"/>
          <p:cNvSpPr/>
          <p:nvPr/>
        </p:nvSpPr>
        <p:spPr>
          <a:xfrm>
            <a:off x="382544" y="4097455"/>
            <a:ext cx="8483573" cy="599964"/>
          </a:xfrm>
          <a:custGeom>
            <a:avLst/>
            <a:gdLst>
              <a:gd name="connsiteX0" fmla="*/ 0 w 8424935"/>
              <a:gd name="connsiteY0" fmla="*/ 81420 h 814204"/>
              <a:gd name="connsiteX1" fmla="*/ 81420 w 8424935"/>
              <a:gd name="connsiteY1" fmla="*/ 0 h 814204"/>
              <a:gd name="connsiteX2" fmla="*/ 8343515 w 8424935"/>
              <a:gd name="connsiteY2" fmla="*/ 0 h 814204"/>
              <a:gd name="connsiteX3" fmla="*/ 8424935 w 8424935"/>
              <a:gd name="connsiteY3" fmla="*/ 81420 h 814204"/>
              <a:gd name="connsiteX4" fmla="*/ 8424935 w 8424935"/>
              <a:gd name="connsiteY4" fmla="*/ 732784 h 814204"/>
              <a:gd name="connsiteX5" fmla="*/ 8343515 w 8424935"/>
              <a:gd name="connsiteY5" fmla="*/ 814204 h 814204"/>
              <a:gd name="connsiteX6" fmla="*/ 81420 w 8424935"/>
              <a:gd name="connsiteY6" fmla="*/ 814204 h 814204"/>
              <a:gd name="connsiteX7" fmla="*/ 0 w 8424935"/>
              <a:gd name="connsiteY7" fmla="*/ 732784 h 814204"/>
              <a:gd name="connsiteX8" fmla="*/ 0 w 8424935"/>
              <a:gd name="connsiteY8" fmla="*/ 81420 h 814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24935" h="814204">
                <a:moveTo>
                  <a:pt x="0" y="81420"/>
                </a:moveTo>
                <a:cubicBezTo>
                  <a:pt x="0" y="36453"/>
                  <a:pt x="36453" y="0"/>
                  <a:pt x="81420" y="0"/>
                </a:cubicBezTo>
                <a:lnTo>
                  <a:pt x="8343515" y="0"/>
                </a:lnTo>
                <a:cubicBezTo>
                  <a:pt x="8388482" y="0"/>
                  <a:pt x="8424935" y="36453"/>
                  <a:pt x="8424935" y="81420"/>
                </a:cubicBezTo>
                <a:lnTo>
                  <a:pt x="8424935" y="732784"/>
                </a:lnTo>
                <a:cubicBezTo>
                  <a:pt x="8424935" y="777751"/>
                  <a:pt x="8388482" y="814204"/>
                  <a:pt x="8343515" y="814204"/>
                </a:cubicBezTo>
                <a:lnTo>
                  <a:pt x="81420" y="814204"/>
                </a:lnTo>
                <a:cubicBezTo>
                  <a:pt x="36453" y="814204"/>
                  <a:pt x="0" y="777751"/>
                  <a:pt x="0" y="732784"/>
                </a:cubicBezTo>
                <a:lnTo>
                  <a:pt x="0" y="8142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shade val="80000"/>
              <a:hueOff val="102610"/>
              <a:satOff val="-1119"/>
              <a:lumOff val="1278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52409" tIns="76200" rIns="76201" bIns="76200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endPara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85522" y="4121631"/>
            <a:ext cx="1788933" cy="529452"/>
          </a:xfrm>
          <a:prstGeom prst="roundRect">
            <a:avLst>
              <a:gd name="adj" fmla="val 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tint val="50000"/>
              <a:hueOff val="41917"/>
              <a:satOff val="-2135"/>
              <a:lumOff val="819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Скругленный прямоугольник 45"/>
          <p:cNvSpPr/>
          <p:nvPr/>
        </p:nvSpPr>
        <p:spPr>
          <a:xfrm>
            <a:off x="7181130" y="4123417"/>
            <a:ext cx="1654818" cy="529452"/>
          </a:xfrm>
          <a:prstGeom prst="roundRect">
            <a:avLst>
              <a:gd name="adj" fmla="val 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tint val="50000"/>
              <a:hueOff val="41917"/>
              <a:satOff val="-2135"/>
              <a:lumOff val="819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7" name="TextBox 46"/>
          <p:cNvSpPr txBox="1"/>
          <p:nvPr/>
        </p:nvSpPr>
        <p:spPr>
          <a:xfrm>
            <a:off x="3939454" y="6030980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ВСЕГО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113975" y="4063191"/>
            <a:ext cx="5180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Дотация на решение вопросов местного значения,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прочие дотации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88400" y="4165697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59 (0%)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448120" y="4201691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341 (6%)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17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7589" y="875015"/>
            <a:ext cx="71287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Мероприятия, способствующие увеличению доходов бюджета города Рыбинска </a:t>
            </a:r>
            <a:endParaRPr lang="ru-RU" sz="2000" dirty="0">
              <a:solidFill>
                <a:srgbClr val="FF9900"/>
              </a:solidFill>
            </a:endParaRPr>
          </a:p>
        </p:txBody>
      </p:sp>
      <p:sp>
        <p:nvSpPr>
          <p:cNvPr id="3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642573094"/>
              </p:ext>
            </p:extLst>
          </p:nvPr>
        </p:nvGraphicFramePr>
        <p:xfrm>
          <a:off x="539552" y="1772816"/>
          <a:ext cx="828092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43608" y="1844824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Организация и проведение работы межведомственной комиссии по укреплению налоговой дисциплины и легализации налоговой базы в  городском округе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9" y="5661248"/>
            <a:ext cx="7572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Проведение мероприятий на предприятиях различных форм собственности с целью выявления факторов привлечения к работе без оформления трудовых отношений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302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5048" y="947042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Налоги, уплачиваемые гражданином в бюджет города Рыбинска </a:t>
            </a:r>
            <a:endParaRPr lang="ru-RU" sz="2000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46140753"/>
              </p:ext>
            </p:extLst>
          </p:nvPr>
        </p:nvGraphicFramePr>
        <p:xfrm>
          <a:off x="323528" y="1484784"/>
          <a:ext cx="8695448" cy="5073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56311" y="1727439"/>
            <a:ext cx="17930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Налог на доходы 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физических лиц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1727438"/>
            <a:ext cx="2115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Налог на имущество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физических лиц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1830255"/>
            <a:ext cx="1823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Земельный налог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507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5954" y="884887"/>
            <a:ext cx="8351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/>
                <a:ea typeface="Times New Roman"/>
                <a:cs typeface="Courier New"/>
              </a:rPr>
              <a:t>  </a:t>
            </a:r>
            <a:r>
              <a:rPr lang="ru-RU" sz="2000" b="1" dirty="0" smtClean="0">
                <a:solidFill>
                  <a:srgbClr val="FF9900"/>
                </a:solidFill>
                <a:latin typeface="Times New Roman"/>
                <a:ea typeface="Times New Roman"/>
                <a:cs typeface="Courier New"/>
              </a:rPr>
              <a:t>Личный кабинет налогоплательщика </a:t>
            </a:r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для физических лиц</a:t>
            </a:r>
            <a:endParaRPr lang="ru-RU" sz="2000" b="1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52964" y="1695927"/>
            <a:ext cx="5143372" cy="36933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/>
              </a:rPr>
              <a:t>на </a:t>
            </a:r>
            <a:r>
              <a:rPr lang="ru-RU" dirty="0">
                <a:solidFill>
                  <a:schemeClr val="bg1"/>
                </a:solidFill>
                <a:latin typeface="Times New Roman"/>
              </a:rPr>
              <a:t>официальном сайте ФНС </a:t>
            </a:r>
            <a:r>
              <a:rPr lang="ru-RU" dirty="0" smtClean="0">
                <a:solidFill>
                  <a:schemeClr val="bg1"/>
                </a:solidFill>
                <a:latin typeface="Times New Roman"/>
              </a:rPr>
              <a:t>России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94271" y="1706355"/>
            <a:ext cx="1693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www.nalog.ru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6239" y="2259183"/>
            <a:ext cx="8784975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solidFill>
                <a:schemeClr val="accent1">
                  <a:lumMod val="50000"/>
                </a:schemeClr>
              </a:solidFill>
              <a:latin typeface="Times New Roman"/>
            </a:endParaRP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         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«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Личный кабинет» содержит: 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/>
              </a:rPr>
              <a:t>Данные </a:t>
            </a:r>
            <a:r>
              <a:rPr lang="ru-RU" sz="1600" dirty="0">
                <a:latin typeface="Times New Roman"/>
              </a:rPr>
              <a:t>об объектах </a:t>
            </a:r>
            <a:r>
              <a:rPr lang="ru-RU" sz="1600" dirty="0" smtClean="0">
                <a:latin typeface="Times New Roman"/>
              </a:rPr>
              <a:t>имущества</a:t>
            </a:r>
          </a:p>
          <a:p>
            <a:pPr algn="just"/>
            <a:r>
              <a:rPr lang="ru-RU" sz="1600" dirty="0" smtClean="0">
                <a:latin typeface="Times New Roman"/>
              </a:rPr>
              <a:t>     </a:t>
            </a:r>
            <a:r>
              <a:rPr lang="ru-RU" sz="1600" b="1" i="1" dirty="0">
                <a:latin typeface="Times New Roman"/>
              </a:rPr>
              <a:t>(земля, транспорт, </a:t>
            </a:r>
            <a:r>
              <a:rPr lang="ru-RU" sz="1600" b="1" i="1" dirty="0" smtClean="0">
                <a:latin typeface="Times New Roman"/>
              </a:rPr>
              <a:t>недвижимость </a:t>
            </a:r>
            <a:r>
              <a:rPr lang="ru-RU" sz="1600" b="1" i="1" dirty="0">
                <a:latin typeface="Times New Roman"/>
              </a:rPr>
              <a:t>и др.)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/>
              </a:rPr>
              <a:t>Суммы </a:t>
            </a:r>
            <a:r>
              <a:rPr lang="ru-RU" sz="1600" dirty="0">
                <a:latin typeface="Times New Roman"/>
              </a:rPr>
              <a:t>начисленных и уплаченных налогов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/>
              </a:rPr>
              <a:t>Информацию </a:t>
            </a:r>
            <a:r>
              <a:rPr lang="ru-RU" sz="1600" dirty="0">
                <a:latin typeface="Times New Roman"/>
              </a:rPr>
              <a:t>о </a:t>
            </a:r>
            <a:r>
              <a:rPr lang="ru-RU" sz="1600" dirty="0" smtClean="0">
                <a:latin typeface="Times New Roman"/>
              </a:rPr>
              <a:t>задолженности</a:t>
            </a:r>
          </a:p>
          <a:p>
            <a:pPr algn="just"/>
            <a:r>
              <a:rPr lang="ru-RU" sz="1600" dirty="0" smtClean="0">
                <a:latin typeface="Times New Roman"/>
              </a:rPr>
              <a:t>      или </a:t>
            </a:r>
            <a:r>
              <a:rPr lang="ru-RU" sz="1600" dirty="0">
                <a:latin typeface="Times New Roman"/>
              </a:rPr>
              <a:t>переплате по налогам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/>
              </a:rPr>
              <a:t>Позволяет </a:t>
            </a:r>
            <a:r>
              <a:rPr lang="ru-RU" sz="1600" dirty="0">
                <a:latin typeface="Times New Roman"/>
              </a:rPr>
              <a:t>оплатить налог в режиме «он-</a:t>
            </a:r>
            <a:r>
              <a:rPr lang="ru-RU" sz="1600" dirty="0" err="1">
                <a:latin typeface="Times New Roman"/>
              </a:rPr>
              <a:t>лайн</a:t>
            </a:r>
            <a:r>
              <a:rPr lang="ru-RU" sz="1600" dirty="0">
                <a:latin typeface="Times New Roman"/>
              </a:rPr>
              <a:t>» 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                Подключиться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просто: 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/>
            </a:endParaRPr>
          </a:p>
          <a:p>
            <a:r>
              <a:rPr lang="ru-RU" sz="1600" dirty="0" smtClean="0">
                <a:latin typeface="Times New Roman"/>
              </a:rPr>
              <a:t> 1. Заполнить </a:t>
            </a:r>
            <a:r>
              <a:rPr lang="ru-RU" sz="1600" dirty="0">
                <a:latin typeface="Times New Roman"/>
              </a:rPr>
              <a:t>бланк </a:t>
            </a:r>
            <a:r>
              <a:rPr lang="ru-RU" sz="1600" dirty="0" smtClean="0">
                <a:latin typeface="Times New Roman"/>
              </a:rPr>
              <a:t>заявителя</a:t>
            </a:r>
          </a:p>
          <a:p>
            <a:r>
              <a:rPr lang="ru-RU" sz="1600" dirty="0">
                <a:latin typeface="Times New Roman"/>
              </a:rPr>
              <a:t> </a:t>
            </a:r>
            <a:r>
              <a:rPr lang="ru-RU" sz="1600" dirty="0" smtClean="0">
                <a:latin typeface="Times New Roman"/>
              </a:rPr>
              <a:t>   </a:t>
            </a:r>
            <a:r>
              <a:rPr lang="ru-RU" sz="1600" b="1" i="1" dirty="0" smtClean="0">
                <a:latin typeface="Times New Roman"/>
              </a:rPr>
              <a:t>(получить </a:t>
            </a:r>
            <a:r>
              <a:rPr lang="ru-RU" sz="1600" b="1" i="1" dirty="0">
                <a:latin typeface="Times New Roman"/>
              </a:rPr>
              <a:t>в налоговой инспекции) </a:t>
            </a:r>
          </a:p>
          <a:p>
            <a:r>
              <a:rPr lang="ru-RU" sz="1600" dirty="0" smtClean="0">
                <a:latin typeface="Times New Roman"/>
              </a:rPr>
              <a:t> 2. Получить </a:t>
            </a:r>
            <a:r>
              <a:rPr lang="ru-RU" sz="1600" dirty="0">
                <a:latin typeface="Times New Roman"/>
              </a:rPr>
              <a:t>в налоговой инспекции пароль </a:t>
            </a:r>
          </a:p>
          <a:p>
            <a:r>
              <a:rPr lang="ru-RU" sz="1600" dirty="0" smtClean="0">
                <a:latin typeface="Times New Roman"/>
              </a:rPr>
              <a:t> 3. Посетить </a:t>
            </a:r>
            <a:r>
              <a:rPr lang="ru-RU" sz="1600" dirty="0">
                <a:latin typeface="Times New Roman"/>
              </a:rPr>
              <a:t>сайт УФНС России </a:t>
            </a:r>
            <a:r>
              <a:rPr lang="ru-RU" sz="1600" b="1" dirty="0">
                <a:latin typeface="Times New Roman"/>
              </a:rPr>
              <a:t>www.nalog.ru </a:t>
            </a:r>
            <a:endParaRPr lang="ru-RU" sz="1600" dirty="0">
              <a:latin typeface="Times New Roman"/>
            </a:endParaRPr>
          </a:p>
          <a:p>
            <a:r>
              <a:rPr lang="ru-RU" sz="1600" dirty="0" smtClean="0">
                <a:latin typeface="Times New Roman"/>
              </a:rPr>
              <a:t> 4. Зайти </a:t>
            </a:r>
            <a:r>
              <a:rPr lang="ru-RU" sz="1600" dirty="0">
                <a:latin typeface="Times New Roman"/>
              </a:rPr>
              <a:t>в раздел «Личный кабинет </a:t>
            </a:r>
            <a:endParaRPr lang="ru-RU" sz="1600" dirty="0" smtClean="0">
              <a:latin typeface="Times New Roman"/>
            </a:endParaRPr>
          </a:p>
          <a:p>
            <a:r>
              <a:rPr lang="ru-RU" sz="1600" dirty="0" smtClean="0">
                <a:latin typeface="Times New Roman"/>
              </a:rPr>
              <a:t>     налогоплательщика</a:t>
            </a:r>
            <a:r>
              <a:rPr lang="ru-RU" sz="1600" dirty="0">
                <a:latin typeface="Times New Roman"/>
              </a:rPr>
              <a:t>» </a:t>
            </a:r>
          </a:p>
          <a:p>
            <a:r>
              <a:rPr lang="ru-RU" sz="1600" dirty="0" smtClean="0">
                <a:latin typeface="Times New Roman"/>
              </a:rPr>
              <a:t> 5. Ввести </a:t>
            </a:r>
            <a:r>
              <a:rPr lang="ru-RU" sz="1600" dirty="0">
                <a:latin typeface="Times New Roman"/>
              </a:rPr>
              <a:t>логин и пароль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3886" y="2151626"/>
            <a:ext cx="6887789" cy="36933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едином портале государственных услуг России  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49242" y="2160280"/>
            <a:ext cx="1862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  <a:hlinkClick r:id="rId3"/>
              </a:rPr>
              <a:t>www.gosuslugi.ru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23"/>
          <p:cNvSpPr txBox="1">
            <a:spLocks noChangeArrowheads="1"/>
          </p:cNvSpPr>
          <p:nvPr/>
        </p:nvSpPr>
        <p:spPr bwMode="auto">
          <a:xfrm>
            <a:off x="3275856" y="441964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2050" name="Picture 2" descr="C:\Users\kozlii\Desktop\01-Вх-769_21_29012021_ЛК ФЛ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626" y="3068960"/>
            <a:ext cx="424847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77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78400" y="908720"/>
            <a:ext cx="5832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Расходы бюджета по разделам (млн </a:t>
            </a:r>
            <a:r>
              <a:rPr lang="ru-RU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руб.)</a:t>
            </a:r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FF9900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16833994"/>
              </p:ext>
            </p:extLst>
          </p:nvPr>
        </p:nvGraphicFramePr>
        <p:xfrm>
          <a:off x="323528" y="1556792"/>
          <a:ext cx="8640960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355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4142" y="2348880"/>
            <a:ext cx="8600627" cy="42780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Принцип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прозрачности (открытости)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(ст. 36 Бюджетный кодекс РФ) означает: 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обязательное опубликование в средствах массовой информации утвержденных бюджетов и отчетов об их исполнении, полноту представления информации о ходе исполнения бюджетов, а также доступность иных сведений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бюджетах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обязательную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открытость для общества и средств массовой информации проектов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бюджетов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доступа к информации, размещенной в информационно-телекоммуникационной сети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«Интернет»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едином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портале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бюджетной системы Российской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Федерации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стабильность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(или) преемственность бюджетной классификации Российской Федерации, а также обеспечение сопоставимости показателей бюджета отчетного, текущего и очередного финансового года (очередного финансового года и планового периода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404664"/>
            <a:ext cx="23396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5267" y="908720"/>
            <a:ext cx="813837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Целью составления бюджета для граждан является -</a:t>
            </a:r>
          </a:p>
          <a:p>
            <a:pPr algn="ctr"/>
            <a:r>
              <a:rPr lang="ru-RU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принципа </a:t>
            </a:r>
            <a:r>
              <a:rPr lang="ru-RU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прозрачности (открытости</a:t>
            </a:r>
            <a:r>
              <a:rPr lang="ru-RU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) и обеспечения полного </a:t>
            </a:r>
            <a:r>
              <a:rPr lang="ru-RU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доступного информирования </a:t>
            </a:r>
            <a:r>
              <a:rPr lang="ru-RU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граждан </a:t>
            </a:r>
            <a:r>
              <a:rPr lang="ru-RU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lang="ru-RU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городского округа город Рыбинск </a:t>
            </a:r>
            <a:r>
              <a:rPr lang="ru-RU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на 2025 год и плановый период 2026 и 2027 годов</a:t>
            </a:r>
            <a:endParaRPr lang="ru-RU" b="1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kozlii\Desktop\688c9473fa4f5e1373769c0da907c5b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861048"/>
            <a:ext cx="1887389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41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836712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Перечень муниципальных программ </a:t>
            </a:r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(млн </a:t>
            </a:r>
            <a:r>
              <a:rPr lang="ru-RU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руб.) </a:t>
            </a:r>
            <a:endParaRPr lang="ru-RU" sz="2000" b="1" dirty="0">
              <a:solidFill>
                <a:srgbClr val="FF9900"/>
              </a:solidFill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388699" y="1412776"/>
            <a:ext cx="8678157" cy="53052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1. Развитие муниципальной системы образования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3 812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2. Социальная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поддержка населения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257</a:t>
            </a:r>
          </a:p>
          <a:p>
            <a:pPr lvl="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Градостроительное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развитие территорий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4.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Обеспечение доступным и комфортным жильем населения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89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5.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Гражданское общество и открытая власть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19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Обеспечение общественного порядка и противодействие терроризму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7.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Переселение граждан из аварийного жилищного фонда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19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8. Увековечение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памяти погибших при защите Отечества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9. Развитие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641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Развитие водохозяйственного комплекса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297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11.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Развитие физической культуры и спорта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796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12. Развитие системы отдыха, оздоровления и занятости детей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53 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13. Развитие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туризма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14. Создание условий для эффективного использования муниципального имущества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15.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Формирование современного городской среды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153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16.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Управление муниципальными финансами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26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17.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Повышение эффективности деятельности органов местного самоуправления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18.Защита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населения и территории от чрезвычайных ситуаций,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безопасность на водных объектах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19.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Благоустройство и озеленение территорий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367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Развитие дорожного хозяйства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1 833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21.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Реализация молодежной политики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22. Модернизация систем коммунальной инфраструктуры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– 86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23. Оборудование контейнерных площадок нового образца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24. Планирование и анализ социально-экономического развития, благоприятная инвестиционная среда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– 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24447" y="5445224"/>
            <a:ext cx="3241299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ОБЩИЙ ОБЪЕМ ПРОГРАММНЫХ РАСХОДОВ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8 714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448" y="2780928"/>
            <a:ext cx="3241299" cy="138499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Подробная информация о муниципальных программах города Рыбинска доступна на официальном сайте Администрации городского округа 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2"/>
              </a:rPr>
              <a:t>http://rybinsk.ru/economy/reestr-program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367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49448" y="980728"/>
            <a:ext cx="59481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Структура расходов социальной сферы (млн </a:t>
            </a:r>
            <a:r>
              <a:rPr lang="ru-RU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руб.)</a:t>
            </a:r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FF9900"/>
              </a:solidFill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5108062" y="6093296"/>
            <a:ext cx="2664344" cy="4103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ВСЕГО – 5 560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641462539"/>
              </p:ext>
            </p:extLst>
          </p:nvPr>
        </p:nvGraphicFramePr>
        <p:xfrm>
          <a:off x="395536" y="1397000"/>
          <a:ext cx="8568952" cy="476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2117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2269" y="908720"/>
            <a:ext cx="8928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Расходы бюджета по разделу «Образование» (млн </a:t>
            </a:r>
            <a:r>
              <a:rPr lang="ru-RU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руб.)</a:t>
            </a:r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FF9900"/>
              </a:solidFill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1691680" y="6237312"/>
            <a:ext cx="1944216" cy="4103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ВСЕГО – 3 825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4759268" y="4944515"/>
            <a:ext cx="4248472" cy="165618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58 детских садов – 8 083 воспитанника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 музыкальных школ – 1 145 обучающийся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 художественная школа – 257 обучающихся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27 общеобразовательных школ – 19 771 обучающихся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Центр дополнительного образования – 7 658 человек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Центр отдыха «Содружество» – 2 500 человек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Молодежный Центр «Максимум» – 60 мероприятий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44635517"/>
              </p:ext>
            </p:extLst>
          </p:nvPr>
        </p:nvGraphicFramePr>
        <p:xfrm>
          <a:off x="395536" y="1397000"/>
          <a:ext cx="8612204" cy="5250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6474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80728"/>
            <a:ext cx="8928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Расходы бюджета по разделу «Физическая культура и спорт» (млн </a:t>
            </a:r>
            <a:r>
              <a:rPr lang="ru-RU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руб.)</a:t>
            </a:r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FF9900"/>
              </a:solidFill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5869300" y="6236325"/>
            <a:ext cx="1944216" cy="4103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ВСЕГО – 789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4788024" y="5209752"/>
            <a:ext cx="4106768" cy="8640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13 спортивных школ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6 350 обучающихся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1 775 планируемых мероприятий различного уровня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343426335"/>
              </p:ext>
            </p:extLst>
          </p:nvPr>
        </p:nvGraphicFramePr>
        <p:xfrm>
          <a:off x="325840" y="1380838"/>
          <a:ext cx="8568952" cy="527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4545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631" y="908720"/>
            <a:ext cx="90655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Расходы бюджета по разделу «Культура» (млн руб.) </a:t>
            </a:r>
            <a:endParaRPr lang="ru-RU" sz="2000" dirty="0">
              <a:solidFill>
                <a:srgbClr val="FF9900"/>
              </a:solidFill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4499992" y="4509120"/>
            <a:ext cx="4395493" cy="219297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Культурно-досуговые учреждения (ОКЦ, 4 дворца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культуры) – 80 зрелищных мероприятий,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189 тыс. чел. посетителей, 42 клубных формирования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Центральная библиотечная система  – 60 тысяч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зарегистрированных пользователей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Учреждения исполнительского искусства (театр драмы,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театр кукол) – 385 спектакль, в процессе создания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10 новых постановок, 69 тысячи посетителей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6165304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ВСЕГО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516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888473243"/>
              </p:ext>
            </p:extLst>
          </p:nvPr>
        </p:nvGraphicFramePr>
        <p:xfrm>
          <a:off x="294109" y="938085"/>
          <a:ext cx="8623422" cy="5764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0160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9272" y="908720"/>
            <a:ext cx="8928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Расходы по социальной политике </a:t>
            </a:r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(млн </a:t>
            </a:r>
            <a:r>
              <a:rPr lang="ru-RU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руб.) </a:t>
            </a:r>
            <a:endParaRPr lang="ru-RU" sz="2000" dirty="0">
              <a:solidFill>
                <a:srgbClr val="FF990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564898627"/>
              </p:ext>
            </p:extLst>
          </p:nvPr>
        </p:nvGraphicFramePr>
        <p:xfrm>
          <a:off x="419272" y="1397000"/>
          <a:ext cx="8545216" cy="527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5448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76644"/>
            <a:ext cx="8928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по городскому хозяйству (млн </a:t>
            </a:r>
            <a:r>
              <a:rPr lang="ru-RU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руб.)</a:t>
            </a:r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FF990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900112412"/>
              </p:ext>
            </p:extLst>
          </p:nvPr>
        </p:nvGraphicFramePr>
        <p:xfrm>
          <a:off x="323528" y="1397000"/>
          <a:ext cx="8712968" cy="527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2995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9339" y="930049"/>
            <a:ext cx="85646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Структура расходов адресной инвестиционной программы (млн </a:t>
            </a:r>
            <a:r>
              <a:rPr lang="ru-RU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руб.)</a:t>
            </a:r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FF990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39848633"/>
              </p:ext>
            </p:extLst>
          </p:nvPr>
        </p:nvGraphicFramePr>
        <p:xfrm>
          <a:off x="323528" y="1397000"/>
          <a:ext cx="8712968" cy="4264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40152" y="5858353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ВСЕГО - 740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агетная рамка 4"/>
          <p:cNvSpPr/>
          <p:nvPr/>
        </p:nvSpPr>
        <p:spPr>
          <a:xfrm>
            <a:off x="453325" y="5898051"/>
            <a:ext cx="4848517" cy="712474"/>
          </a:xfrm>
          <a:prstGeom prst="bevel">
            <a:avLst>
              <a:gd name="adj" fmla="val 116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 счет бюджетов других уровней запланированы расходы в сумме 503 млн руб.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5830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522389"/>
              </p:ext>
            </p:extLst>
          </p:nvPr>
        </p:nvGraphicFramePr>
        <p:xfrm>
          <a:off x="395536" y="1628800"/>
          <a:ext cx="856895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37854" y="908720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Приоритетные направления муниципальной долговой политики </a:t>
            </a:r>
          </a:p>
          <a:p>
            <a:pPr algn="ctr"/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на 2025 год и плановый период 2026 и 2027 годов </a:t>
            </a:r>
            <a:endParaRPr lang="ru-RU" sz="2000" dirty="0">
              <a:solidFill>
                <a:srgbClr val="FF99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66559" y="5199994"/>
            <a:ext cx="321235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Своевременное исполнение принятых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обязательств по погашению и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обслуживанию муниципального долга,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выполнение условий договоров о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предоставлении бюджетных кредитов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00552" y="3523602"/>
            <a:ext cx="30868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Поддержание параметров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муниципального долга в рамках,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установленных Бюджетным кодексом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0554" y="5014336"/>
            <a:ext cx="311142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Осуществление взаимодействия с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Правительством Ярославской области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вопросу реструктуризации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бюджетных кредитов  подлежащих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возврату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1518" y="223879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1518" y="383497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9555" y="54760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95841" y="227820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5333" y="387754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95841" y="544522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933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871459959"/>
              </p:ext>
            </p:extLst>
          </p:nvPr>
        </p:nvGraphicFramePr>
        <p:xfrm>
          <a:off x="299781" y="1772816"/>
          <a:ext cx="8844219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09549" y="980728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spc="50" dirty="0">
                <a:ln w="13500">
                  <a:noFill/>
                  <a:prstDash val="solid"/>
                </a:ln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муниципального долга городского округа город Рыбинск (млн руб.)</a:t>
            </a:r>
            <a:endParaRPr lang="ru-RU" sz="20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331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749" y="793651"/>
            <a:ext cx="3659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вопросы о бюджете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2718" y="1128151"/>
            <a:ext cx="868008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79622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           Что такое «бюджет»?</a:t>
            </a:r>
          </a:p>
          <a:p>
            <a:pPr lvl="0" algn="just" defTabSz="1279622"/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это форма 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самоуправления</a:t>
            </a:r>
          </a:p>
          <a:p>
            <a:pPr defTabSz="1279622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         Какой бывает бюджет?</a:t>
            </a:r>
            <a:endParaRPr lang="ru-RU" b="1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Дефицитный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расходная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часть бюджета превышает доходную</a:t>
            </a:r>
          </a:p>
          <a:p>
            <a:pPr marL="285750" indent="-285750" algn="ctr"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Профицитный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превышение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доходов над расходами с образованием положительного остатка</a:t>
            </a:r>
          </a:p>
          <a:p>
            <a:pPr marL="285750" indent="-285750" algn="ctr"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Бездефицитный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сбалансированный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доходам и расходам бюджет</a:t>
            </a:r>
          </a:p>
          <a:p>
            <a:pPr algn="just" defTabSz="1279622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такое «доходы» и «расходы» бюджета</a:t>
            </a:r>
            <a:r>
              <a:rPr lang="ru-RU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 algn="just" defTabSz="1279622"/>
            <a:endParaRPr lang="ru-RU" sz="1400" dirty="0" smtClean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1279622"/>
            <a:endParaRPr lang="ru-RU" sz="1400" dirty="0" smtClean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1279622"/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1279622"/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1279622"/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1279622"/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1279622"/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1279622"/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1279622"/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41551" y="4084572"/>
            <a:ext cx="4610923" cy="2677634"/>
          </a:xfrm>
          <a:prstGeom prst="rect">
            <a:avLst/>
          </a:prstGeom>
          <a:ln w="12700">
            <a:noFill/>
          </a:ln>
        </p:spPr>
        <p:txBody>
          <a:bodyPr wrap="square" lIns="91417" tIns="45709" rIns="91417" bIns="45709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Расходная часть бюджета формируется исходя из принципа обеспечения всех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социальных обязательств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городского бюджета планируются по отраслевой структуре (по отраслям экономики),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ведомственной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структуре (по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органам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власти),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 также в разрезе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программ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города Рыбинска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– документ стратегического планирования, который состоит из комплекса мероприятий, взаимосвязанных по задачам, срокам осуществления, исполнителям и ресурсам</a:t>
            </a:r>
            <a:endParaRPr lang="ru-RU" sz="1000" dirty="0"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718" y="3159476"/>
            <a:ext cx="4561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>
                <a:ln w="1905"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1400" b="1" i="1" dirty="0" smtClean="0">
                <a:ln w="1905"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400" b="1" dirty="0" smtClean="0">
                <a:ln w="1905"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ln w="1905"/>
                <a:latin typeface="Times New Roman" pitchFamily="18" charset="0"/>
                <a:cs typeface="Times New Roman" pitchFamily="18" charset="0"/>
              </a:rPr>
              <a:t>безвозмездные и безвозвратные </a:t>
            </a:r>
            <a:endParaRPr lang="ru-RU" sz="1400" dirty="0" smtClean="0">
              <a:ln w="1905"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n w="1905"/>
                <a:latin typeface="Times New Roman" pitchFamily="18" charset="0"/>
                <a:cs typeface="Times New Roman" pitchFamily="18" charset="0"/>
              </a:rPr>
              <a:t>поступления </a:t>
            </a:r>
            <a:r>
              <a:rPr lang="ru-RU" sz="1400" dirty="0">
                <a:ln w="1905"/>
                <a:latin typeface="Times New Roman" pitchFamily="18" charset="0"/>
                <a:cs typeface="Times New Roman" pitchFamily="18" charset="0"/>
              </a:rPr>
              <a:t>денежных средств в </a:t>
            </a:r>
            <a:r>
              <a:rPr lang="ru-RU" sz="1400" dirty="0" smtClean="0">
                <a:ln w="1905"/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1400" dirty="0">
              <a:ln w="1905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24449" y="3144742"/>
            <a:ext cx="4445128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ln w="1905"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400" b="1" dirty="0" smtClean="0">
                <a:ln w="1905"/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smtClean="0">
                <a:ln w="1905"/>
                <a:latin typeface="Times New Roman" pitchFamily="18" charset="0"/>
                <a:cs typeface="Times New Roman" pitchFamily="18" charset="0"/>
              </a:rPr>
              <a:t>выплачиваемые из бюджета </a:t>
            </a:r>
          </a:p>
          <a:p>
            <a:r>
              <a:rPr lang="ru-RU" sz="1400" dirty="0" smtClean="0">
                <a:ln w="1905"/>
                <a:latin typeface="Times New Roman" pitchFamily="18" charset="0"/>
                <a:cs typeface="Times New Roman" pitchFamily="18" charset="0"/>
              </a:rPr>
              <a:t>денежные средства по приоритетным направлениям</a:t>
            </a:r>
          </a:p>
          <a:p>
            <a:r>
              <a:rPr lang="ru-RU" sz="1400" dirty="0" smtClean="0">
                <a:ln w="1905"/>
                <a:latin typeface="Times New Roman" pitchFamily="18" charset="0"/>
                <a:cs typeface="Times New Roman" pitchFamily="18" charset="0"/>
              </a:rPr>
              <a:t>расходования, в соответствии с расходными </a:t>
            </a:r>
          </a:p>
          <a:p>
            <a:r>
              <a:rPr lang="ru-RU" sz="1400" dirty="0" smtClean="0">
                <a:ln w="1905"/>
                <a:latin typeface="Times New Roman" pitchFamily="18" charset="0"/>
                <a:cs typeface="Times New Roman" pitchFamily="18" charset="0"/>
              </a:rPr>
              <a:t>обязательствами города Рыбинска </a:t>
            </a:r>
            <a:endParaRPr lang="ru-RU" sz="1400" dirty="0">
              <a:ln w="1905"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254288916"/>
              </p:ext>
            </p:extLst>
          </p:nvPr>
        </p:nvGraphicFramePr>
        <p:xfrm>
          <a:off x="330318" y="3667309"/>
          <a:ext cx="4339658" cy="3095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23"/>
          <p:cNvSpPr txBox="1">
            <a:spLocks noChangeArrowheads="1"/>
          </p:cNvSpPr>
          <p:nvPr/>
        </p:nvSpPr>
        <p:spPr bwMode="auto">
          <a:xfrm>
            <a:off x="3282776" y="424343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71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980728"/>
            <a:ext cx="6336704" cy="576064"/>
          </a:xfrm>
        </p:spPr>
        <p:txBody>
          <a:bodyPr>
            <a:normAutofit/>
          </a:bodyPr>
          <a:lstStyle/>
          <a:p>
            <a:r>
              <a:rPr lang="ru-RU" sz="2000" b="1" kern="0" dirty="0" smtClean="0">
                <a:solidFill>
                  <a:srgbClr val="FF99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ПОЛЕЗНЫЕ ССЫЛКИ И КОНТАКТЫ</a:t>
            </a:r>
            <a:endParaRPr lang="ru-RU" sz="2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9073008" cy="5517232"/>
          </a:xfrm>
        </p:spPr>
        <p:txBody>
          <a:bodyPr>
            <a:normAutofit fontScale="77500" lnSpcReduction="20000"/>
          </a:bodyPr>
          <a:lstStyle/>
          <a:p>
            <a:endParaRPr lang="ru-RU" sz="2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финансов Администрации</a:t>
            </a:r>
          </a:p>
          <a:p>
            <a:r>
              <a:rPr lang="ru-RU" sz="23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город Рыбинск Ярославской области:</a:t>
            </a:r>
          </a:p>
          <a:p>
            <a:r>
              <a:rPr lang="en-US" sz="21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21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21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rybinsk.ru/admin/departments/finance-department</a:t>
            </a:r>
            <a:endParaRPr lang="ru-RU" sz="21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1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1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sz="21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152900, Ярославская область, г. Рыбинск, ул. Рабочая, д.1, каб. 120.</a:t>
            </a:r>
            <a:endParaRPr lang="ru-RU" sz="21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1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</a:t>
            </a:r>
            <a:r>
              <a:rPr lang="ru-RU" sz="21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почта: </a:t>
            </a:r>
            <a:r>
              <a:rPr lang="en-US" sz="21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finance@rybadm.ru</a:t>
            </a:r>
            <a:endParaRPr lang="ru-RU" sz="21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1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</a:t>
            </a:r>
            <a:r>
              <a:rPr lang="ru-RU" sz="21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(4855) 290-031</a:t>
            </a:r>
            <a:endParaRPr lang="ru-RU" sz="21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1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факс: </a:t>
            </a:r>
            <a:r>
              <a:rPr lang="ru-RU" sz="21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(4855) </a:t>
            </a:r>
            <a:r>
              <a:rPr lang="ru-RU" sz="21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290-148</a:t>
            </a:r>
          </a:p>
          <a:p>
            <a:pPr lvl="0" algn="l"/>
            <a:endParaRPr lang="ru-RU" sz="23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r>
              <a:rPr lang="ru-RU" sz="19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19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1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ru-RU" sz="3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3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19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3275856" y="441964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245" y="2708920"/>
            <a:ext cx="142173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964" y="3729384"/>
            <a:ext cx="142173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2277" y="3789040"/>
            <a:ext cx="3386440" cy="8802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Департамента финансов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6"/>
            </a:endParaRPr>
          </a:p>
          <a:p>
            <a:r>
              <a:rPr lang="en-U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://vk.com/public172711267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484" y="4869160"/>
            <a:ext cx="29568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сайт Министерства финансов</a:t>
            </a:r>
          </a:p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Российской Федерации:</a:t>
            </a:r>
          </a:p>
          <a:p>
            <a:r>
              <a:rPr lang="en-US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https://minfin.gov.ru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/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277" y="5877271"/>
            <a:ext cx="27703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портал «Открытый бюджет</a:t>
            </a:r>
          </a:p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Ярославской области»: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http://budget76.ru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/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231" y="4753166"/>
            <a:ext cx="1421733" cy="94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498" y="5765692"/>
            <a:ext cx="1421733" cy="92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5324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419375" y="1196752"/>
            <a:ext cx="8593282" cy="5176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400" b="1" kern="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ПРЕЗЕНТАЦИЯ ПОДГОТОВЛЕНА ДЕПАРТАМЕНТОМ ФИНАНСОВ ГОРОДСКОГО ОКРУГА ГОРОД РЫБИНСК ЯРОСЛАВСКОЙ ОБЛАСТИ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Надеемся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что представленная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оказалась Вам полезной и помогла составить достоверное мнение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бюджете города Рыбинска на 2025 год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 и 2027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28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3275856" y="441964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58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9695" y="933599"/>
            <a:ext cx="8712967" cy="369310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r>
              <a:rPr lang="ru-RU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Какие основные этапы бюджетного процесса </a:t>
            </a:r>
            <a:r>
              <a:rPr lang="ru-RU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городского округа город Рыбинск?</a:t>
            </a:r>
            <a:endParaRPr lang="ru-RU" b="1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768874" y="1810916"/>
            <a:ext cx="12565" cy="1656184"/>
          </a:xfrm>
          <a:prstGeom prst="line">
            <a:avLst/>
          </a:prstGeom>
          <a:ln w="19050">
            <a:solidFill>
              <a:srgbClr val="0099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495539" y="1810916"/>
            <a:ext cx="12565" cy="1656184"/>
          </a:xfrm>
          <a:prstGeom prst="line">
            <a:avLst/>
          </a:prstGeom>
          <a:ln w="19050">
            <a:solidFill>
              <a:srgbClr val="0099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31033" y="3501008"/>
            <a:ext cx="8491965" cy="0"/>
          </a:xfrm>
          <a:prstGeom prst="straightConnector1">
            <a:avLst/>
          </a:prstGeom>
          <a:ln w="19050">
            <a:solidFill>
              <a:srgbClr val="009999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940304681"/>
              </p:ext>
            </p:extLst>
          </p:nvPr>
        </p:nvGraphicFramePr>
        <p:xfrm>
          <a:off x="305248" y="1440045"/>
          <a:ext cx="8743487" cy="2024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31033" y="1880624"/>
            <a:ext cx="12100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Составление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бюджета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30058" y="2120426"/>
            <a:ext cx="13899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Рассмотрение и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утверждение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18593" y="2006910"/>
            <a:ext cx="1116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Исполнение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бюджета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24624" y="2004570"/>
            <a:ext cx="16198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годового отчета об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исполнении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бюджета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8654" y="1874504"/>
            <a:ext cx="13937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Утверждение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годового отчета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 исполнении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5995" y="3705915"/>
            <a:ext cx="4788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На основе каких </a:t>
            </a:r>
            <a:r>
              <a:rPr lang="ru-RU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документов </a:t>
            </a:r>
            <a:r>
              <a:rPr lang="ru-RU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составляется </a:t>
            </a:r>
            <a:r>
              <a:rPr lang="ru-RU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городской бюджет?</a:t>
            </a:r>
            <a:endParaRPr lang="ru-RU" b="1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836658" y="3701684"/>
            <a:ext cx="4356484" cy="646309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lvl="0"/>
            <a:r>
              <a:rPr lang="ru-RU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Как гражданин участвует </a:t>
            </a:r>
            <a:r>
              <a:rPr lang="ru-RU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в бюджетном </a:t>
            </a:r>
            <a:r>
              <a:rPr lang="ru-RU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процессе?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08715" y="4208614"/>
            <a:ext cx="4471639" cy="2677634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marL="258307" indent="-285750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послание Президента Российской Федерации Федеральному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Собранию</a:t>
            </a:r>
          </a:p>
          <a:p>
            <a:pPr marL="258307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указ Губернатора Ярославской области об основных направлениях бюджетной и налоговой политики на 2025 год и плановый период 2026 и 2027 годов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58307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направления бюджетной и налоговой политики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города Рыбинска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58307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прогноз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социально-экономического развития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города Рыбинска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58307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прогноз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города Рыбинска 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долгосрочный период</a:t>
            </a:r>
          </a:p>
          <a:p>
            <a:pPr marL="258307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города Рыбинска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87518" y="4322326"/>
            <a:ext cx="4234915" cy="1600416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Гражданин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платит налоги в бюджет и получает социальные гарантии и услуги за счет средств бюджета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Гражданин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участвует в публичных слушаниях по проекту бюджета и отчету от исполнении бюджета, которые организует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Администрация города Рыбинска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3"/>
          <p:cNvSpPr txBox="1">
            <a:spLocks noChangeArrowheads="1"/>
          </p:cNvSpPr>
          <p:nvPr/>
        </p:nvSpPr>
        <p:spPr bwMode="auto">
          <a:xfrm>
            <a:off x="3275856" y="432443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81749" y="3455542"/>
            <a:ext cx="935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70609" y="3501008"/>
            <a:ext cx="935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год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11745" y="3501007"/>
            <a:ext cx="935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 год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kozlii\Desktop\slide-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504" y="5922743"/>
            <a:ext cx="3655473" cy="86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12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3" y="1124744"/>
            <a:ext cx="8163519" cy="646309"/>
          </a:xfrm>
          <a:prstGeom prst="rect">
            <a:avLst/>
          </a:prstGeom>
          <a:solidFill>
            <a:srgbClr val="FF9900"/>
          </a:solidFill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Приоритетные направления налоговой политики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844824"/>
            <a:ext cx="854557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337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</a:rPr>
              <a:t>ведение реестра источников доходов в целях повышения качества планирования и администрирования доходов</a:t>
            </a:r>
          </a:p>
          <a:p>
            <a:pPr marL="29337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</a:rPr>
              <a:t>осуществление мониторинга поступлений доходов в бюджет городского округа в целях своевременного принятия мер по обеспечению в полном объеме запланированных налоговых и неналоговых поступлений</a:t>
            </a:r>
          </a:p>
          <a:p>
            <a:pPr marL="29337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Calibri"/>
              </a:rPr>
              <a:t>реализация </a:t>
            </a:r>
            <a:r>
              <a:rPr lang="ru-RU" sz="1400" dirty="0">
                <a:latin typeface="Times New Roman"/>
                <a:ea typeface="Calibri"/>
              </a:rPr>
              <a:t>Плана мероприятий по увеличению доходов бюджета городского </a:t>
            </a:r>
            <a:r>
              <a:rPr lang="ru-RU" sz="1400" dirty="0" smtClean="0">
                <a:latin typeface="Times New Roman"/>
                <a:ea typeface="Calibri"/>
              </a:rPr>
              <a:t>округа</a:t>
            </a:r>
            <a:endParaRPr lang="ru-RU" sz="1000" b="1" dirty="0" smtClean="0">
              <a:latin typeface="Times New Roman"/>
              <a:ea typeface="Calibri"/>
            </a:endParaRPr>
          </a:p>
          <a:p>
            <a:pPr marL="29337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Calibri"/>
              </a:rPr>
              <a:t>реализация </a:t>
            </a:r>
            <a:r>
              <a:rPr lang="ru-RU" sz="1400" dirty="0">
                <a:latin typeface="Times New Roman"/>
                <a:ea typeface="Calibri"/>
              </a:rPr>
              <a:t>мер, направленных на повышение уровня собираемости налоговых и неналоговых доходов и максимально возможного сокращения недоимки по платежам в бюджет городского округа за счет активного использования механизмов межведомственного взаимодействия, путем работы  межведомственной комиссии по укреплению налоговой дисциплины и легализации налоговой базы в городском </a:t>
            </a:r>
            <a:r>
              <a:rPr lang="ru-RU" sz="1400" dirty="0" smtClean="0">
                <a:latin typeface="Times New Roman"/>
                <a:ea typeface="Calibri"/>
              </a:rPr>
              <a:t>округе</a:t>
            </a:r>
            <a:endParaRPr lang="ru-RU" sz="1000" b="1" dirty="0" smtClean="0">
              <a:latin typeface="Times New Roman"/>
              <a:ea typeface="Calibri"/>
            </a:endParaRPr>
          </a:p>
          <a:p>
            <a:pPr marL="29337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Calibri"/>
              </a:rPr>
              <a:t>взаимодействие </a:t>
            </a:r>
            <a:r>
              <a:rPr lang="ru-RU" sz="1400" dirty="0">
                <a:latin typeface="Times New Roman"/>
                <a:ea typeface="Calibri"/>
              </a:rPr>
              <a:t>с администраторами неналоговых доходов бюджета городского округа с целью выполнения плановых назначений </a:t>
            </a:r>
            <a:endParaRPr lang="ru-RU" sz="1400" dirty="0" smtClean="0">
              <a:latin typeface="Times New Roman"/>
              <a:ea typeface="Calibri"/>
            </a:endParaRPr>
          </a:p>
          <a:p>
            <a:pPr marL="29337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Calibri"/>
              </a:rPr>
              <a:t>проведение мониторинга продаж земельных участков с целью выявления наиболее привлекательных для инвесторов территорий</a:t>
            </a:r>
          </a:p>
          <a:p>
            <a:pPr marL="29337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Calibri"/>
              </a:rPr>
              <a:t>осуществление </a:t>
            </a:r>
            <a:r>
              <a:rPr lang="ru-RU" sz="1400" dirty="0">
                <a:latin typeface="Times New Roman"/>
                <a:ea typeface="Calibri"/>
              </a:rPr>
              <a:t>систематической работы по инвентаризации и оптимизации муниципального имущества, вовлечению в хозяйственный оборот неиспользуемых объектов недвижимости и земельных участков, осуществление муниципального земельного </a:t>
            </a:r>
            <a:r>
              <a:rPr lang="ru-RU" sz="1400" dirty="0" smtClean="0">
                <a:latin typeface="Times New Roman"/>
                <a:ea typeface="Calibri"/>
              </a:rPr>
              <a:t>контроля</a:t>
            </a:r>
            <a:endParaRPr lang="ru-RU" sz="1000" b="1" dirty="0" smtClean="0">
              <a:latin typeface="Times New Roman"/>
              <a:ea typeface="Calibri"/>
            </a:endParaRPr>
          </a:p>
          <a:p>
            <a:pPr marL="29337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Calibri"/>
              </a:rPr>
              <a:t>проведение </a:t>
            </a:r>
            <a:r>
              <a:rPr lang="ru-RU" sz="1400" dirty="0">
                <a:latin typeface="Times New Roman"/>
                <a:ea typeface="Calibri"/>
              </a:rPr>
              <a:t>информационной кампании, направленной на повышение налоговой грамотности </a:t>
            </a:r>
            <a:r>
              <a:rPr lang="ru-RU" sz="1400" dirty="0" smtClean="0">
                <a:latin typeface="Times New Roman"/>
                <a:ea typeface="Calibri"/>
              </a:rPr>
              <a:t>населения- </a:t>
            </a:r>
            <a:r>
              <a:rPr lang="ru-RU" sz="1400" dirty="0">
                <a:latin typeface="Times New Roman"/>
                <a:ea typeface="Calibri"/>
              </a:rPr>
              <a:t>повышение эффективности деятельности административной комиссии городского округа по контролю за соблюдением муниципальных правовых актов;</a:t>
            </a:r>
            <a:endParaRPr lang="ru-RU" sz="1000" b="1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       взаимодействие </a:t>
            </a:r>
            <a:r>
              <a:rPr lang="ru-RU" sz="1400" dirty="0">
                <a:latin typeface="Times New Roman"/>
                <a:ea typeface="Times New Roman"/>
              </a:rPr>
              <a:t>с органами государственной власти в целях привлечения в бюджет городского округа </a:t>
            </a:r>
            <a:r>
              <a:rPr lang="ru-RU" sz="1400" dirty="0" smtClean="0">
                <a:latin typeface="Times New Roman"/>
                <a:ea typeface="Times New Roman"/>
              </a:rPr>
              <a:t>    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      федеральных </a:t>
            </a:r>
            <a:r>
              <a:rPr lang="ru-RU" sz="1400" dirty="0">
                <a:latin typeface="Times New Roman"/>
                <a:ea typeface="Times New Roman"/>
              </a:rPr>
              <a:t>и областных межбюджетных трансфертов для решения вопросов местного </a:t>
            </a:r>
            <a:r>
              <a:rPr lang="ru-RU" sz="1400" dirty="0" smtClean="0">
                <a:latin typeface="Times New Roman"/>
                <a:ea typeface="Times New Roman"/>
              </a:rPr>
              <a:t>значения</a:t>
            </a:r>
            <a:endParaRPr lang="ru-RU" sz="1000" b="1" dirty="0">
              <a:latin typeface="Times New Roman"/>
              <a:ea typeface="Times New Roman"/>
            </a:endParaRPr>
          </a:p>
          <a:p>
            <a:pPr marL="293370" indent="-285750" algn="just">
              <a:spcAft>
                <a:spcPts val="0"/>
              </a:spcAft>
              <a:buFont typeface="Wingdings" pitchFamily="2" charset="2"/>
              <a:buChar char="Ø"/>
            </a:pPr>
            <a:endParaRPr lang="ru-RU" sz="1400" dirty="0" smtClean="0">
              <a:latin typeface="Times New Roman"/>
              <a:ea typeface="Times New Roman"/>
            </a:endParaRPr>
          </a:p>
        </p:txBody>
      </p:sp>
      <p:sp>
        <p:nvSpPr>
          <p:cNvPr id="7" name="TextBox 23"/>
          <p:cNvSpPr txBox="1">
            <a:spLocks noChangeArrowheads="1"/>
          </p:cNvSpPr>
          <p:nvPr/>
        </p:nvSpPr>
        <p:spPr bwMode="auto">
          <a:xfrm>
            <a:off x="3347864" y="441968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47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052736"/>
            <a:ext cx="8146575" cy="646309"/>
          </a:xfrm>
          <a:prstGeom prst="rect">
            <a:avLst/>
          </a:prstGeom>
          <a:solidFill>
            <a:srgbClr val="FF9900"/>
          </a:solidFill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 и направления бюджетной политики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2025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1662" y="1916832"/>
            <a:ext cx="8372275" cy="4821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выполнение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задач, сформулированных в указах Президента Российской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Федерации, исполнение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полномочий, определенных Федеральным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законом № 131-ФЗ от 06.10.2003 «Об общих принципах организации местного самоуправления в Российской Федерации»</a:t>
            </a: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достижение целей и решение задач, определенных посланием Президента Российской Федерации Федеральному Собранию Российской Федерации от 29.02.2024, Указом Президента Российской Федерации от 07.05.2024 № 39 «О национальных целях развития Российской Федерации на период до 2030 года и на перспективу до 2036 года», в рамках реализации  национальных и федеральных проектов</a:t>
            </a:r>
            <a:endParaRPr lang="ru-RU" sz="1400" dirty="0">
              <a:ea typeface="Times New Roman"/>
              <a:cs typeface="Calibri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повышение эффективности и результативности  инструментов программно-целевого управления и бюджетирования</a:t>
            </a:r>
            <a:endParaRPr lang="ru-RU" sz="1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применение инструментов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программно-целевого управления и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бюджетирования</a:t>
            </a:r>
            <a:endParaRPr lang="ru-RU" sz="1400" dirty="0">
              <a:ea typeface="Times New Roman"/>
              <a:cs typeface="Calibri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обеспечение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сбалансированности и устойчивости бюджета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города Рыбинска (формирование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бездефицитного бюджета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)</a:t>
            </a: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преемственности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в решении ранее поставленных задач, актуализированных на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2025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год и плановый период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2026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и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2027 годов</a:t>
            </a:r>
            <a:endParaRPr lang="ru-RU" sz="1400" dirty="0">
              <a:ea typeface="Times New Roman"/>
              <a:cs typeface="Calibri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  <a:cs typeface="Calibri"/>
              </a:rPr>
              <a:t>установление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и исполнение расходных обязательств в пределах полномочий, отнесенных к полномочиям органов местного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самоуправления</a:t>
            </a:r>
            <a:endParaRPr lang="ru-RU" sz="1400" dirty="0">
              <a:ea typeface="Times New Roman"/>
              <a:cs typeface="Calibri"/>
            </a:endParaRPr>
          </a:p>
          <a:p>
            <a:pPr marL="285750" indent="-285750" algn="just" fontAlgn="base">
              <a:lnSpc>
                <a:spcPts val="1575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spc="10" dirty="0" smtClean="0">
                <a:latin typeface="Times New Roman"/>
                <a:ea typeface="Times New Roman"/>
              </a:rPr>
              <a:t>повышение </a:t>
            </a:r>
            <a:r>
              <a:rPr lang="ru-RU" sz="1400" spc="10" dirty="0">
                <a:latin typeface="Times New Roman"/>
                <a:ea typeface="Times New Roman"/>
              </a:rPr>
              <a:t>информационной открытости бюджетного </a:t>
            </a:r>
            <a:r>
              <a:rPr lang="ru-RU" sz="1400" spc="10" dirty="0" smtClean="0">
                <a:latin typeface="Times New Roman"/>
                <a:ea typeface="Times New Roman"/>
              </a:rPr>
              <a:t>процесса</a:t>
            </a:r>
            <a:endParaRPr lang="ru-RU" sz="1400" dirty="0">
              <a:latin typeface="Times New Roman"/>
              <a:ea typeface="Times New Roman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  <a:cs typeface="Calibri"/>
              </a:rPr>
              <a:t>создание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условий для повышения качества предоставления муниципальных услуг, расширение перечня услуг, оказываемых в электронном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виде</a:t>
            </a:r>
            <a:endParaRPr lang="ru-RU" sz="1400" dirty="0">
              <a:ea typeface="Times New Roman"/>
              <a:cs typeface="Calibri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  <a:cs typeface="Calibri"/>
              </a:rPr>
              <a:t>эффективное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обслуживание и сокращение муниципального долга (рефинансирование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и погашению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бюджетных кредитов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)</a:t>
            </a:r>
            <a:endParaRPr lang="ru-RU" sz="1400" dirty="0">
              <a:ea typeface="Times New Roman"/>
              <a:cs typeface="Calibri"/>
            </a:endParaRPr>
          </a:p>
        </p:txBody>
      </p:sp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3275856" y="449582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82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3"/>
          <p:cNvSpPr txBox="1">
            <a:spLocks noChangeArrowheads="1"/>
          </p:cNvSpPr>
          <p:nvPr/>
        </p:nvSpPr>
        <p:spPr bwMode="auto">
          <a:xfrm>
            <a:off x="3275856" y="422918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628" y="980728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бюджета </a:t>
            </a:r>
            <a:r>
              <a:rPr lang="ru-RU" sz="2000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город </a:t>
            </a:r>
            <a:r>
              <a:rPr lang="ru-RU" sz="2000" b="1" dirty="0" smtClean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Рыбинск Ярославской области (млн руб.) </a:t>
            </a:r>
            <a:endParaRPr lang="ru-RU" sz="2000" b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574548"/>
              </p:ext>
            </p:extLst>
          </p:nvPr>
        </p:nvGraphicFramePr>
        <p:xfrm>
          <a:off x="431540" y="1772816"/>
          <a:ext cx="8568952" cy="475252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{0505E3EF-67EA-436B-97B2-0124C06EBD24}</a:tableStyleId>
              </a:tblPr>
              <a:tblGrid>
                <a:gridCol w="3456384"/>
                <a:gridCol w="1656184"/>
                <a:gridCol w="1800200"/>
                <a:gridCol w="1656184"/>
              </a:tblGrid>
              <a:tr h="911914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19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всего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9 042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8 327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7 296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4489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доходы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3 178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3 072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3 169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5050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5 864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5 255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0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4 127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9119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всего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9 042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8 327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7 296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0627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ru-RU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Дефицит(-), профицит(+)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25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908720"/>
            <a:ext cx="9144000" cy="648072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городского округа город Рыбинск</a:t>
            </a:r>
            <a:endParaRPr lang="ru-RU" sz="2200" b="1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391373"/>
              </p:ext>
            </p:extLst>
          </p:nvPr>
        </p:nvGraphicFramePr>
        <p:xfrm>
          <a:off x="331378" y="1556792"/>
          <a:ext cx="8769276" cy="5139033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4084453"/>
                <a:gridCol w="796012"/>
                <a:gridCol w="730764"/>
                <a:gridCol w="824287"/>
                <a:gridCol w="777919"/>
                <a:gridCol w="759733"/>
                <a:gridCol w="796108"/>
              </a:tblGrid>
              <a:tr h="186813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Единица измерения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Отчет </a:t>
                      </a:r>
                    </a:p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2023 год</a:t>
                      </a:r>
                    </a:p>
                    <a:p>
                      <a:pPr algn="ctr" fontAlgn="t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Оценка  2024 года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39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2025 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2026 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2027 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927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Демография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Численность постоянного населения 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тыс. чел.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171,8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170,1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168,5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167,7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166,9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3938">
                <a:tc gridSpan="7">
                  <a:txBody>
                    <a:bodyPr/>
                    <a:lstStyle/>
                    <a:p>
                      <a:pPr algn="ctr" fontAlgn="auto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Промышленное производство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606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Отгружено товаров собственного производства,</a:t>
                      </a: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выполнено работ, услуг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млн. руб.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112 709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117 250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124 850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148 770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166 630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92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Среднемесячная начисленная заработная плата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руб.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69 415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80 400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87 550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91 080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94 900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Среднесписочная численность работающих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чел.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23 485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23 985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24 320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24 850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24 650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24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Малое предпринимательство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2859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Количество зарегистрированных малых предприятий, включая микропредприятия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ед.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2 644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2 640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2 654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2 668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2 682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5644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Потребительский рынок 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56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Розничный товарооборот по всем каналам реализации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млн. руб.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48 216,9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51 592,1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55 203,5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59 619,8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63 793,0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564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Оборот общественного питания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млн. руб.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2 695,8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2 938,4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3 232,2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3 490,8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3 770,1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5644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Инвестиции и жилищное строительство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564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Инвестиции в основной капитал крупных и средних предприятий и организаций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млн. руб.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9 957,0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15 053,6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15 679,9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14 851,7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12 955,5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564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Ввод в эксплуатацию жилья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тыс. </a:t>
                      </a:r>
                      <a:r>
                        <a:rPr lang="ru-RU" sz="1400" b="0" i="1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кв.м</a:t>
                      </a:r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./ед.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40,141/182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49,00/210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51,00/216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52,00/225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53,00/230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3275856" y="449582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06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647935"/>
              </p:ext>
            </p:extLst>
          </p:nvPr>
        </p:nvGraphicFramePr>
        <p:xfrm>
          <a:off x="359532" y="1628800"/>
          <a:ext cx="8712968" cy="4958424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4124756"/>
                <a:gridCol w="803866"/>
                <a:gridCol w="737975"/>
                <a:gridCol w="832420"/>
                <a:gridCol w="669888"/>
                <a:gridCol w="758468"/>
                <a:gridCol w="785595"/>
              </a:tblGrid>
              <a:tr h="191345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Единица измерения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Отчет </a:t>
                      </a:r>
                    </a:p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2023 год</a:t>
                      </a:r>
                    </a:p>
                    <a:p>
                      <a:pPr algn="ctr" fontAlgn="t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Оценка  2024 года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</a:p>
                  </a:txBody>
                  <a:tcPr marL="5521" marR="5521" marT="5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chemeClr val="accent6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7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2025 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2026 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2027 год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1276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Заработная плата и занятость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565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Крупные и средние предприятия и организации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 fontAlgn="t"/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56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Среднемесячная начисленная заработная плата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руб.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61 311,9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73 083,8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80 611,4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84 803,2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89 382,6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7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Среднесписочная численность работающих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чел.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49 838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49 738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49 738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49 768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49 798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11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Малые предприятия, включая микропредприятия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l" fontAlgn="t"/>
                      <a:endParaRPr lang="ru-RU" sz="11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5986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Среднемесячная начисленная заработная плата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руб.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22 138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23 686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24 919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26 294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27 862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6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Среднесписочная численность работающих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чел.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5521" marR="5521" marT="552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8 734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8 789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8 864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8 959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9 209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27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/>
                          <a:ea typeface="Times New Roman"/>
                        </a:rPr>
                        <a:t>Уровень регистрируемой безработицы </a:t>
                      </a:r>
                      <a:endParaRPr lang="ru-RU" sz="1400" b="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1400" b="0" dirty="0">
                          <a:effectLst/>
                          <a:latin typeface="Times New Roman"/>
                          <a:ea typeface="Times New Roman"/>
                        </a:rPr>
                        <a:t>в </a:t>
                      </a:r>
                      <a:r>
                        <a:rPr lang="ru-RU" sz="1400" b="0" dirty="0" smtClean="0">
                          <a:effectLst/>
                          <a:latin typeface="Times New Roman"/>
                          <a:ea typeface="Times New Roman"/>
                        </a:rPr>
                        <a:t>процентном </a:t>
                      </a:r>
                      <a:r>
                        <a:rPr lang="ru-RU" sz="1400" b="0" dirty="0">
                          <a:effectLst/>
                          <a:latin typeface="Times New Roman"/>
                          <a:ea typeface="Times New Roman"/>
                        </a:rPr>
                        <a:t>отношении от численности населения в трудоспособном возрасте)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i="1" dirty="0"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0,6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0,5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0,5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0,4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0,4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6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Количество учреждений образования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ед.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111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94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94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94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94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4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Количество спортивных сооружений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ед.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364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364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366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368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368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4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Количество учреждений культуры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ед.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32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4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Количество мероприятий в сфере молодежной политики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ед.</a:t>
                      </a:r>
                      <a:endParaRPr lang="ru-RU" sz="1400" b="0" i="1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75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75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75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75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75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xtBox 23"/>
          <p:cNvSpPr txBox="1">
            <a:spLocks noChangeArrowheads="1"/>
          </p:cNvSpPr>
          <p:nvPr/>
        </p:nvSpPr>
        <p:spPr bwMode="auto">
          <a:xfrm>
            <a:off x="3275856" y="449582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598400"/>
            <a:ext cx="8229600" cy="1143000"/>
          </a:xfrm>
        </p:spPr>
        <p:txBody>
          <a:bodyPr/>
          <a:lstStyle/>
          <a:p>
            <a:r>
              <a:rPr lang="ru-RU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</a:t>
            </a:r>
            <a:r>
              <a:rPr lang="ru-RU" sz="20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развития городского </a:t>
            </a:r>
            <a:r>
              <a:rPr lang="ru-RU" sz="2000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округа город Рыбинск</a:t>
            </a:r>
            <a:endParaRPr lang="ru-RU" sz="2000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22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16648</TotalTime>
  <Words>2858</Words>
  <Application>Microsoft Office PowerPoint</Application>
  <PresentationFormat>Экран (4:3)</PresentationFormat>
  <Paragraphs>627</Paragraphs>
  <Slides>31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Основные показатели социально-экономического развития городского округа город Рыбинск</vt:lpstr>
      <vt:lpstr>Основные показатели социально-экономического развития городского округа город Рыбинск</vt:lpstr>
      <vt:lpstr>Структура собственных доходов (млн руб.)</vt:lpstr>
      <vt:lpstr>Прогноз налоговых и неналоговых доходов (млн 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ПОЛЕЗНЫЕ ССЫЛКИ И КОНТАКТЫ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И. Козлова</dc:creator>
  <cp:lastModifiedBy>Ирина И. Козлова</cp:lastModifiedBy>
  <cp:revision>966</cp:revision>
  <cp:lastPrinted>2024-12-12T13:13:00Z</cp:lastPrinted>
  <dcterms:created xsi:type="dcterms:W3CDTF">2020-10-20T13:21:09Z</dcterms:created>
  <dcterms:modified xsi:type="dcterms:W3CDTF">2024-12-17T05:52:37Z</dcterms:modified>
</cp:coreProperties>
</file>