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3"/>
  </p:notesMasterIdLst>
  <p:sldIdLst>
    <p:sldId id="293" r:id="rId4"/>
    <p:sldId id="294" r:id="rId5"/>
    <p:sldId id="261" r:id="rId6"/>
    <p:sldId id="262" r:id="rId7"/>
    <p:sldId id="264" r:id="rId8"/>
    <p:sldId id="266" r:id="rId9"/>
    <p:sldId id="263" r:id="rId10"/>
    <p:sldId id="267" r:id="rId11"/>
    <p:sldId id="268" r:id="rId12"/>
    <p:sldId id="270" r:id="rId13"/>
    <p:sldId id="271" r:id="rId14"/>
    <p:sldId id="272" r:id="rId15"/>
    <p:sldId id="273" r:id="rId16"/>
    <p:sldId id="274" r:id="rId17"/>
    <p:sldId id="290" r:id="rId18"/>
    <p:sldId id="277" r:id="rId19"/>
    <p:sldId id="275" r:id="rId20"/>
    <p:sldId id="281" r:id="rId21"/>
    <p:sldId id="280" r:id="rId22"/>
    <p:sldId id="279" r:id="rId23"/>
    <p:sldId id="282" r:id="rId24"/>
    <p:sldId id="283" r:id="rId25"/>
    <p:sldId id="284" r:id="rId26"/>
    <p:sldId id="286" r:id="rId27"/>
    <p:sldId id="285" r:id="rId28"/>
    <p:sldId id="288" r:id="rId29"/>
    <p:sldId id="289" r:id="rId30"/>
    <p:sldId id="287" r:id="rId31"/>
    <p:sldId id="295" r:id="rId3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34" autoAdjust="0"/>
    <p:restoredTop sz="94176" autoAdjust="0"/>
  </p:normalViewPr>
  <p:slideViewPr>
    <p:cSldViewPr>
      <p:cViewPr>
        <p:scale>
          <a:sx n="100" d="100"/>
          <a:sy n="100" d="100"/>
        </p:scale>
        <p:origin x="-24" y="-102"/>
      </p:cViewPr>
      <p:guideLst>
        <p:guide orient="horz" pos="2160"/>
        <p:guide pos="2880"/>
      </p:guideLst>
    </p:cSldViewPr>
  </p:slideViewPr>
  <p:outlineViewPr>
    <p:cViewPr>
      <p:scale>
        <a:sx n="33" d="100"/>
        <a:sy n="33" d="100"/>
      </p:scale>
      <p:origin x="0" y="136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86486486486488"/>
          <c:y val="6.1528142315543891E-2"/>
          <c:w val="0.76707207207207206"/>
          <c:h val="0.78435112277631958"/>
        </c:manualLayout>
      </c:layout>
      <c:barChart>
        <c:barDir val="col"/>
        <c:grouping val="clustered"/>
        <c:varyColors val="0"/>
        <c:ser>
          <c:idx val="0"/>
          <c:order val="0"/>
          <c:tx>
            <c:strRef>
              <c:f>Лист1!$B$1</c:f>
              <c:strCache>
                <c:ptCount val="1"/>
                <c:pt idx="0">
                  <c:v>Ряд 1</c:v>
                </c:pt>
              </c:strCache>
            </c:strRef>
          </c:tx>
          <c:spPr>
            <a:scene3d>
              <a:camera prst="orthographicFront"/>
              <a:lightRig rig="threePt" dir="t"/>
            </a:scene3d>
            <a:sp3d>
              <a:bevelT/>
            </a:sp3d>
          </c:spPr>
          <c:invertIfNegative val="0"/>
          <c:dLbls>
            <c:dLbl>
              <c:idx val="0"/>
              <c:layout>
                <c:manualLayout>
                  <c:x val="3.8860624376178331E-3"/>
                  <c:y val="4.2270341207349078E-2"/>
                </c:manualLayout>
              </c:layout>
              <c:tx>
                <c:rich>
                  <a:bodyPr/>
                  <a:lstStyle/>
                  <a:p>
                    <a:r>
                      <a:rPr lang="en-US" dirty="0" smtClean="0"/>
                      <a:t>8</a:t>
                    </a:r>
                    <a:r>
                      <a:rPr lang="ru-RU" dirty="0" smtClean="0"/>
                      <a:t>17</a:t>
                    </a:r>
                    <a:r>
                      <a:rPr lang="en-US" dirty="0" smtClean="0"/>
                      <a:t>,</a:t>
                    </a:r>
                    <a:r>
                      <a:rPr lang="ru-RU" dirty="0" smtClean="0"/>
                      <a:t>5</a:t>
                    </a:r>
                    <a:endParaRPr lang="en-US" dirty="0"/>
                  </a:p>
                </c:rich>
              </c:tx>
              <c:dLblPos val="outEnd"/>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826.2</c:v>
                </c:pt>
              </c:numCache>
            </c:numRef>
          </c:val>
        </c:ser>
        <c:ser>
          <c:idx val="1"/>
          <c:order val="1"/>
          <c:tx>
            <c:strRef>
              <c:f>Лист1!$C$1</c:f>
              <c:strCache>
                <c:ptCount val="1"/>
                <c:pt idx="0">
                  <c:v>Ряд 2</c:v>
                </c:pt>
              </c:strCache>
            </c:strRef>
          </c:tx>
          <c:spPr>
            <a:scene3d>
              <a:camera prst="orthographicFront"/>
              <a:lightRig rig="threePt" dir="t"/>
            </a:scene3d>
            <a:sp3d>
              <a:bevelT/>
            </a:sp3d>
          </c:spPr>
          <c:invertIfNegative val="0"/>
          <c:dPt>
            <c:idx val="0"/>
            <c:invertIfNegative val="0"/>
            <c:bubble3D val="0"/>
            <c:spPr>
              <a:solidFill>
                <a:srgbClr val="00B050"/>
              </a:solidFill>
              <a:scene3d>
                <a:camera prst="orthographicFront"/>
                <a:lightRig rig="threePt" dir="t"/>
              </a:scene3d>
              <a:sp3d>
                <a:bevelT/>
              </a:sp3d>
            </c:spPr>
          </c:dPt>
          <c:dLbls>
            <c:dLbl>
              <c:idx val="0"/>
              <c:layout>
                <c:manualLayout>
                  <c:x val="-9.0090090090090089E-3"/>
                  <c:y val="1.4492753623188406E-2"/>
                </c:manualLayout>
              </c:layout>
              <c:dLblPos val="outEnd"/>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893.8</c:v>
                </c:pt>
              </c:numCache>
            </c:numRef>
          </c:val>
        </c:ser>
        <c:ser>
          <c:idx val="2"/>
          <c:order val="2"/>
          <c:tx>
            <c:strRef>
              <c:f>Лист1!$D$1</c:f>
              <c:strCache>
                <c:ptCount val="1"/>
                <c:pt idx="0">
                  <c:v>Ряд 3</c:v>
                </c:pt>
              </c:strCache>
            </c:strRef>
          </c:tx>
          <c:spPr>
            <a:solidFill>
              <a:srgbClr val="0070C0"/>
            </a:solidFill>
            <a:scene3d>
              <a:camera prst="orthographicFront"/>
              <a:lightRig rig="threePt" dir="t"/>
            </a:scene3d>
            <a:sp3d>
              <a:bevelT/>
            </a:sp3d>
          </c:spPr>
          <c:invertIfNegative val="0"/>
          <c:dLbls>
            <c:dLbl>
              <c:idx val="0"/>
              <c:layout>
                <c:manualLayout>
                  <c:x val="0"/>
                  <c:y val="2.7777777777777776E-2"/>
                </c:manualLayout>
              </c:layout>
              <c:dLblPos val="outEnd"/>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973.4</c:v>
                </c:pt>
              </c:numCache>
            </c:numRef>
          </c:val>
        </c:ser>
        <c:ser>
          <c:idx val="3"/>
          <c:order val="3"/>
          <c:tx>
            <c:strRef>
              <c:f>Лист1!$E$1</c:f>
              <c:strCache>
                <c:ptCount val="1"/>
                <c:pt idx="0">
                  <c:v>Ряд 4</c:v>
                </c:pt>
              </c:strCache>
            </c:strRef>
          </c:tx>
          <c:spPr>
            <a:scene3d>
              <a:camera prst="orthographicFront"/>
              <a:lightRig rig="threePt" dir="t"/>
            </a:scene3d>
            <a:sp3d>
              <a:bevelT/>
            </a:sp3d>
          </c:spPr>
          <c:invertIfNegative val="0"/>
          <c:dLbls>
            <c:dLbl>
              <c:idx val="0"/>
              <c:layout>
                <c:manualLayout>
                  <c:x val="9.0090090090090089E-3"/>
                  <c:y val="7.246376811594203E-3"/>
                </c:manualLayout>
              </c:layout>
              <c:spPr/>
              <c:txPr>
                <a:bodyPr/>
                <a:lstStyle/>
                <a:p>
                  <a:pPr>
                    <a:defRPr sz="1200" b="1" i="0" u="none">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dLbl>
            <c:txPr>
              <a:bodyPr/>
              <a:lstStyle/>
              <a:p>
                <a:pPr>
                  <a:defRPr sz="120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Лист1!$E$2</c:f>
              <c:numCache>
                <c:formatCode>General</c:formatCode>
                <c:ptCount val="1"/>
                <c:pt idx="0">
                  <c:v>1068.8</c:v>
                </c:pt>
              </c:numCache>
            </c:numRef>
          </c:val>
        </c:ser>
        <c:dLbls>
          <c:showLegendKey val="0"/>
          <c:showVal val="0"/>
          <c:showCatName val="0"/>
          <c:showSerName val="0"/>
          <c:showPercent val="0"/>
          <c:showBubbleSize val="0"/>
        </c:dLbls>
        <c:gapWidth val="150"/>
        <c:overlap val="-17"/>
        <c:axId val="115939968"/>
        <c:axId val="115970432"/>
      </c:barChart>
      <c:catAx>
        <c:axId val="115939968"/>
        <c:scaling>
          <c:orientation val="minMax"/>
        </c:scaling>
        <c:delete val="1"/>
        <c:axPos val="b"/>
        <c:majorTickMark val="out"/>
        <c:minorTickMark val="none"/>
        <c:tickLblPos val="nextTo"/>
        <c:crossAx val="115970432"/>
        <c:crosses val="autoZero"/>
        <c:auto val="1"/>
        <c:lblAlgn val="ctr"/>
        <c:lblOffset val="100"/>
        <c:noMultiLvlLbl val="0"/>
      </c:catAx>
      <c:valAx>
        <c:axId val="115970432"/>
        <c:scaling>
          <c:orientation val="minMax"/>
          <c:max val="1200"/>
          <c:min val="0"/>
        </c:scaling>
        <c:delete val="0"/>
        <c:axPos val="l"/>
        <c:majorGridlines>
          <c:spPr>
            <a:ln>
              <a:solidFill>
                <a:schemeClr val="bg1">
                  <a:lumMod val="65000"/>
                </a:schemeClr>
              </a:solidFill>
            </a:ln>
          </c:spPr>
        </c:majorGridlines>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15939968"/>
        <c:crosses val="autoZero"/>
        <c:crossBetween val="between"/>
        <c:majorUnit val="300"/>
      </c:valAx>
      <c:spPr>
        <a:solidFill>
          <a:srgbClr val="FFFFFF"/>
        </a:solidFill>
        <a:ln w="9529"/>
      </c:spPr>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18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48522259473795459"/>
          <c:h val="0.4330300954681671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92D05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3.0215480919706269E-2"/>
                  <c:y val="-0.17466456024576546"/>
                </c:manualLayout>
              </c:layout>
              <c:tx>
                <c:rich>
                  <a:bodyPr/>
                  <a:lstStyle/>
                  <a:p>
                    <a:r>
                      <a:rPr lang="ru-RU" b="1" dirty="0" smtClean="0">
                        <a:ln w="0" cap="sq">
                          <a:noFill/>
                          <a:miter lim="800000"/>
                        </a:ln>
                        <a:effectLst/>
                      </a:rPr>
                      <a:t>Общее образование;</a:t>
                    </a:r>
                  </a:p>
                  <a:p>
                    <a:r>
                      <a:rPr lang="ru-RU" b="1" dirty="0" smtClean="0">
                        <a:ln w="0" cap="sq">
                          <a:noFill/>
                          <a:miter lim="800000"/>
                        </a:ln>
                        <a:effectLst/>
                      </a:rPr>
                      <a:t>641,2; 55%</a:t>
                    </a:r>
                    <a:endParaRPr lang="ru-RU" dirty="0"/>
                  </a:p>
                </c:rich>
              </c:tx>
              <c:dLblPos val="bestFit"/>
              <c:showLegendKey val="0"/>
              <c:showVal val="1"/>
              <c:showCatName val="1"/>
              <c:showSerName val="0"/>
              <c:showPercent val="1"/>
              <c:showBubbleSize val="0"/>
            </c:dLbl>
            <c:dLbl>
              <c:idx val="1"/>
              <c:layout>
                <c:manualLayout>
                  <c:x val="-0.15076721179083383"/>
                  <c:y val="-0.18664083968778489"/>
                </c:manualLayout>
              </c:layout>
              <c:tx>
                <c:rich>
                  <a:bodyPr/>
                  <a:lstStyle/>
                  <a:p>
                    <a:pPr marL="0" indent="0">
                      <a:tabLst/>
                      <a:defRPr sz="1200" b="1">
                        <a:ln w="0" cap="sq">
                          <a:noFill/>
                          <a:miter lim="800000"/>
                        </a:ln>
                        <a:solidFill>
                          <a:schemeClr val="tx1"/>
                        </a:solidFill>
                        <a:effectLst/>
                        <a:latin typeface="Times New Roman" panose="02020603050405020304" pitchFamily="18" charset="0"/>
                        <a:cs typeface="Times New Roman" panose="02020603050405020304" pitchFamily="18" charset="0"/>
                      </a:defRPr>
                    </a:pPr>
                    <a:r>
                      <a:rPr lang="ru-RU" dirty="0" smtClean="0"/>
                      <a:t>Дошкольное образование;</a:t>
                    </a:r>
                  </a:p>
                  <a:p>
                    <a:pPr marL="0" indent="0">
                      <a:tabLst/>
                      <a:defRPr sz="1200" b="1">
                        <a:ln w="0" cap="sq">
                          <a:noFill/>
                          <a:miter lim="800000"/>
                        </a:ln>
                        <a:solidFill>
                          <a:schemeClr val="tx1"/>
                        </a:solidFill>
                        <a:effectLst/>
                        <a:latin typeface="Times New Roman" panose="02020603050405020304" pitchFamily="18" charset="0"/>
                        <a:cs typeface="Times New Roman" panose="02020603050405020304" pitchFamily="18" charset="0"/>
                      </a:defRPr>
                    </a:pPr>
                    <a:r>
                      <a:rPr lang="ru-RU" dirty="0" smtClean="0"/>
                      <a:t> 405,4; 35</a:t>
                    </a:r>
                    <a:r>
                      <a:rPr lang="ru-RU" dirty="0"/>
                      <a:t>%</a:t>
                    </a:r>
                  </a:p>
                </c:rich>
              </c:tx>
              <c:spPr>
                <a:effectLst>
                  <a:outerShdw blurRad="50800" dist="50800" dir="5400000" sx="1000" sy="1000" algn="ctr" rotWithShape="0">
                    <a:schemeClr val="bg1"/>
                  </a:outerShdw>
                </a:effectLst>
                <a:scene3d>
                  <a:camera prst="orthographicFront"/>
                  <a:lightRig rig="threePt" dir="t"/>
                </a:scene3d>
              </c:spPr>
              <c:showLegendKey val="0"/>
              <c:showVal val="1"/>
              <c:showCatName val="1"/>
              <c:showSerName val="0"/>
              <c:showPercent val="1"/>
              <c:showBubbleSize val="0"/>
            </c:dLbl>
            <c:dLbl>
              <c:idx val="2"/>
              <c:layout>
                <c:manualLayout>
                  <c:x val="-7.430314439297471E-2"/>
                  <c:y val="0.13010892994800233"/>
                </c:manualLayout>
              </c:layout>
              <c:showLegendKey val="0"/>
              <c:showVal val="1"/>
              <c:showCatName val="1"/>
              <c:showSerName val="0"/>
              <c:showPercent val="1"/>
              <c:showBubbleSize val="0"/>
            </c:dLbl>
            <c:dLbl>
              <c:idx val="3"/>
              <c:layout>
                <c:manualLayout>
                  <c:x val="-0.22768507538941163"/>
                  <c:y val="8.4281386407938599E-2"/>
                </c:manualLayout>
              </c:layout>
              <c:showLegendKey val="0"/>
              <c:showVal val="1"/>
              <c:showCatName val="1"/>
              <c:showSerName val="0"/>
              <c:showPercent val="1"/>
              <c:showBubbleSize val="0"/>
            </c:dLbl>
            <c:spPr>
              <a:effectLst>
                <a:outerShdw blurRad="50800" dist="50800" dir="5400000" sx="1000" sy="1000" algn="ctr" rotWithShape="0">
                  <a:schemeClr val="bg1"/>
                </a:outerShdw>
              </a:effectLst>
              <a:scene3d>
                <a:camera prst="orthographicFront"/>
                <a:lightRig rig="threePt" dir="t"/>
              </a:scene3d>
            </c:spPr>
            <c:txPr>
              <a:bodyPr/>
              <a:lstStyle/>
              <a:p>
                <a:pPr>
                  <a:defRPr sz="1200" b="1">
                    <a:ln w="0" cap="sq">
                      <a:noFill/>
                      <a:miter lim="800000"/>
                    </a:ln>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0"/>
          </c:dLbls>
          <c:cat>
            <c:strRef>
              <c:f>Лист1!$A$1:$D$1</c:f>
              <c:strCache>
                <c:ptCount val="4"/>
                <c:pt idx="0">
                  <c:v>Общее образование</c:v>
                </c:pt>
                <c:pt idx="1">
                  <c:v>Дошкольное образование</c:v>
                </c:pt>
                <c:pt idx="2">
                  <c:v>Другие вопросы в области образования</c:v>
                </c:pt>
                <c:pt idx="3">
                  <c:v>Молодежная политика и оздоровление детей</c:v>
                </c:pt>
              </c:strCache>
            </c:strRef>
          </c:cat>
          <c:val>
            <c:numRef>
              <c:f>Лист1!$A$2:$D$2</c:f>
              <c:numCache>
                <c:formatCode>0.0</c:formatCode>
                <c:ptCount val="4"/>
                <c:pt idx="0">
                  <c:v>636.4</c:v>
                </c:pt>
                <c:pt idx="1">
                  <c:v>405.4</c:v>
                </c:pt>
                <c:pt idx="2">
                  <c:v>93</c:v>
                </c:pt>
                <c:pt idx="3">
                  <c:v>26</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210"/>
      <c:rAngAx val="0"/>
      <c:perspective val="30"/>
    </c:view3D>
    <c:floor>
      <c:thickness val="0"/>
    </c:floor>
    <c:sideWall>
      <c:thickness val="0"/>
    </c:sideWall>
    <c:backWall>
      <c:thickness val="0"/>
    </c:backWall>
    <c:plotArea>
      <c:layout>
        <c:manualLayout>
          <c:layoutTarget val="inner"/>
          <c:xMode val="edge"/>
          <c:yMode val="edge"/>
          <c:x val="6.8241388402065842E-4"/>
          <c:y val="0.20030863894440001"/>
          <c:w val="0.43707043390973743"/>
          <c:h val="0.39145815227442721"/>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accent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00B0F0"/>
              </a:solidFill>
              <a:scene3d>
                <a:camera prst="orthographicFront"/>
                <a:lightRig rig="threePt" dir="t"/>
              </a:scene3d>
              <a:sp3d prstMaterial="plastic">
                <a:bevelT w="139700" h="139700" prst="divot"/>
                <a:bevelB w="139700" h="139700" prst="divot"/>
              </a:sp3d>
            </c:spPr>
          </c:dPt>
          <c:dPt>
            <c:idx val="2"/>
            <c:bubble3D val="0"/>
            <c:spPr>
              <a:solidFill>
                <a:schemeClr val="bg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chemeClr val="accent3">
                  <a:lumMod val="75000"/>
                </a:schemeClr>
              </a:solidFill>
              <a:scene3d>
                <a:camera prst="orthographicFront"/>
                <a:lightRig rig="threePt" dir="t"/>
              </a:scene3d>
              <a:sp3d prstMaterial="plastic">
                <a:bevelT w="139700" h="139700" prst="divot"/>
                <a:bevelB w="139700" h="139700" prst="divot"/>
              </a:sp3d>
            </c:spPr>
          </c:dPt>
          <c:dPt>
            <c:idx val="4"/>
            <c:bubble3D val="0"/>
            <c:spPr>
              <a:solidFill>
                <a:srgbClr val="7030A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1.2026191742283569E-4"/>
                  <c:y val="-0.18964478083893491"/>
                </c:manualLayout>
              </c:layout>
              <c:tx>
                <c:rich>
                  <a:bodyPr/>
                  <a:lstStyle/>
                  <a:p>
                    <a:r>
                      <a:rPr lang="ru-RU" sz="1100" b="1" dirty="0" smtClean="0">
                        <a:ln w="0" cap="sq">
                          <a:noFill/>
                          <a:miter lim="800000"/>
                        </a:ln>
                        <a:effectLst/>
                      </a:rPr>
                      <a:t>Культурно-досуговые учреждения;</a:t>
                    </a:r>
                  </a:p>
                  <a:p>
                    <a:r>
                      <a:rPr lang="ru-RU" sz="1100" b="1" dirty="0" smtClean="0">
                        <a:ln w="0" cap="sq">
                          <a:noFill/>
                          <a:miter lim="800000"/>
                        </a:ln>
                        <a:effectLst/>
                      </a:rPr>
                      <a:t>66,2; 40%</a:t>
                    </a:r>
                    <a:endParaRPr lang="ru-RU" dirty="0"/>
                  </a:p>
                </c:rich>
              </c:tx>
              <c:dLblPos val="bestFit"/>
              <c:showLegendKey val="0"/>
              <c:showVal val="1"/>
              <c:showCatName val="1"/>
              <c:showSerName val="0"/>
              <c:showPercent val="1"/>
              <c:showBubbleSize val="0"/>
            </c:dLbl>
            <c:dLbl>
              <c:idx val="1"/>
              <c:layout>
                <c:manualLayout>
                  <c:x val="1.4755722571514964E-2"/>
                  <c:y val="-4.1571534021070757E-2"/>
                </c:manualLayout>
              </c:layout>
              <c:tx>
                <c:rich>
                  <a:bodyPr/>
                  <a:lstStyle/>
                  <a:p>
                    <a:pPr marL="0" indent="0">
                      <a:tabLst/>
                      <a:defRPr sz="1100" b="1">
                        <a:ln w="0" cap="sq">
                          <a:noFill/>
                          <a:miter lim="800000"/>
                        </a:ln>
                        <a:solidFill>
                          <a:schemeClr val="tx1"/>
                        </a:solidFill>
                        <a:effectLst/>
                        <a:latin typeface="Times New Roman" panose="02020603050405020304" pitchFamily="18" charset="0"/>
                        <a:cs typeface="Times New Roman" panose="02020603050405020304" pitchFamily="18" charset="0"/>
                      </a:defRPr>
                    </a:pPr>
                    <a:r>
                      <a:rPr lang="ru-RU" sz="1100" dirty="0" smtClean="0"/>
                      <a:t>Библиотечная</a:t>
                    </a:r>
                    <a:r>
                      <a:rPr lang="ru-RU" sz="1100" baseline="0" dirty="0" smtClean="0"/>
                      <a:t> </a:t>
                    </a:r>
                  </a:p>
                  <a:p>
                    <a:pPr marL="0" indent="0">
                      <a:tabLst/>
                      <a:defRPr sz="1100" b="1">
                        <a:ln w="0" cap="sq">
                          <a:noFill/>
                          <a:miter lim="800000"/>
                        </a:ln>
                        <a:solidFill>
                          <a:schemeClr val="tx1"/>
                        </a:solidFill>
                        <a:effectLst/>
                        <a:latin typeface="Times New Roman" panose="02020603050405020304" pitchFamily="18" charset="0"/>
                        <a:cs typeface="Times New Roman" panose="02020603050405020304" pitchFamily="18" charset="0"/>
                      </a:defRPr>
                    </a:pPr>
                    <a:r>
                      <a:rPr lang="ru-RU" sz="1100" baseline="0" dirty="0" smtClean="0"/>
                      <a:t>система</a:t>
                    </a:r>
                    <a:r>
                      <a:rPr lang="ru-RU" sz="1100" dirty="0" smtClean="0"/>
                      <a:t>;</a:t>
                    </a:r>
                  </a:p>
                  <a:p>
                    <a:pPr marL="0" indent="0">
                      <a:tabLst/>
                      <a:defRPr sz="1100" b="1">
                        <a:ln w="0" cap="sq">
                          <a:noFill/>
                          <a:miter lim="800000"/>
                        </a:ln>
                        <a:solidFill>
                          <a:schemeClr val="tx1"/>
                        </a:solidFill>
                        <a:effectLst/>
                        <a:latin typeface="Times New Roman" panose="02020603050405020304" pitchFamily="18" charset="0"/>
                        <a:cs typeface="Times New Roman" panose="02020603050405020304" pitchFamily="18" charset="0"/>
                      </a:defRPr>
                    </a:pPr>
                    <a:r>
                      <a:rPr lang="ru-RU" sz="1100" dirty="0" smtClean="0"/>
                      <a:t> 40,7; 25</a:t>
                    </a:r>
                    <a:r>
                      <a:rPr lang="ru-RU" sz="1100" dirty="0"/>
                      <a:t>%</a:t>
                    </a:r>
                    <a:endParaRPr lang="ru-RU" dirty="0"/>
                  </a:p>
                </c:rich>
              </c:tx>
              <c:spPr>
                <a:effectLst>
                  <a:outerShdw blurRad="50800" dist="50800" dir="5400000" sx="1000" sy="1000" algn="ctr" rotWithShape="0">
                    <a:schemeClr val="bg1"/>
                  </a:outerShdw>
                </a:effectLst>
                <a:scene3d>
                  <a:camera prst="orthographicFront"/>
                  <a:lightRig rig="threePt" dir="t"/>
                </a:scene3d>
              </c:spPr>
              <c:showLegendKey val="0"/>
              <c:showVal val="1"/>
              <c:showCatName val="1"/>
              <c:showSerName val="0"/>
              <c:showPercent val="1"/>
              <c:showBubbleSize val="0"/>
            </c:dLbl>
            <c:dLbl>
              <c:idx val="2"/>
              <c:layout>
                <c:manualLayout>
                  <c:x val="-0.11192213852466708"/>
                  <c:y val="0.15609139444408981"/>
                </c:manualLayout>
              </c:layout>
              <c:tx>
                <c:rich>
                  <a:bodyPr/>
                  <a:lstStyle/>
                  <a:p>
                    <a:r>
                      <a:rPr lang="ru-RU" dirty="0" smtClean="0"/>
                      <a:t>Учреждения </a:t>
                    </a:r>
                    <a:r>
                      <a:rPr lang="ru-RU" dirty="0"/>
                      <a:t>исполнительского  искусства; </a:t>
                    </a:r>
                    <a:endParaRPr lang="ru-RU" dirty="0" smtClean="0"/>
                  </a:p>
                  <a:p>
                    <a:r>
                      <a:rPr lang="ru-RU" dirty="0" smtClean="0"/>
                      <a:t>55,4</a:t>
                    </a:r>
                    <a:r>
                      <a:rPr lang="ru-RU" dirty="0"/>
                      <a:t>; 32%</a:t>
                    </a:r>
                  </a:p>
                </c:rich>
              </c:tx>
              <c:showLegendKey val="0"/>
              <c:showVal val="1"/>
              <c:showCatName val="1"/>
              <c:showSerName val="0"/>
              <c:showPercent val="1"/>
              <c:showBubbleSize val="0"/>
            </c:dLbl>
            <c:dLbl>
              <c:idx val="3"/>
              <c:layout>
                <c:manualLayout>
                  <c:x val="5.4171180931744313E-2"/>
                  <c:y val="0.15703228699698368"/>
                </c:manualLayout>
              </c:layout>
              <c:showLegendKey val="0"/>
              <c:showVal val="1"/>
              <c:showCatName val="1"/>
              <c:showSerName val="0"/>
              <c:showPercent val="1"/>
              <c:showBubbleSize val="0"/>
            </c:dLbl>
            <c:dLbl>
              <c:idx val="4"/>
              <c:layout>
                <c:manualLayout>
                  <c:x val="-0.20309240191129954"/>
                  <c:y val="3.3633993410683335E-2"/>
                </c:manualLayout>
              </c:layout>
              <c:tx>
                <c:rich>
                  <a:bodyPr/>
                  <a:lstStyle/>
                  <a:p>
                    <a:r>
                      <a:rPr lang="ru-RU" dirty="0"/>
                      <a:t>Прочие; </a:t>
                    </a:r>
                    <a:endParaRPr lang="ru-RU" dirty="0" smtClean="0"/>
                  </a:p>
                  <a:p>
                    <a:r>
                      <a:rPr lang="ru-RU" dirty="0" smtClean="0"/>
                      <a:t>9,5</a:t>
                    </a:r>
                    <a:r>
                      <a:rPr lang="ru-RU" dirty="0"/>
                      <a:t>; 5%</a:t>
                    </a:r>
                  </a:p>
                </c:rich>
              </c:tx>
              <c:showLegendKey val="0"/>
              <c:showVal val="1"/>
              <c:showCatName val="1"/>
              <c:showSerName val="0"/>
              <c:showPercent val="1"/>
              <c:showBubbleSize val="0"/>
            </c:dLbl>
            <c:spPr>
              <a:effectLst>
                <a:outerShdw blurRad="50800" dist="50800" dir="5400000" sx="1000" sy="1000" algn="ctr" rotWithShape="0">
                  <a:schemeClr val="bg1"/>
                </a:outerShdw>
              </a:effectLst>
              <a:scene3d>
                <a:camera prst="orthographicFront"/>
                <a:lightRig rig="threePt" dir="t"/>
              </a:scene3d>
            </c:spPr>
            <c:txPr>
              <a:bodyPr/>
              <a:lstStyle/>
              <a:p>
                <a:pPr>
                  <a:defRPr sz="1100" b="1">
                    <a:ln w="0" cap="sq">
                      <a:noFill/>
                      <a:miter lim="800000"/>
                    </a:ln>
                    <a:solidFill>
                      <a:schemeClr val="tx1"/>
                    </a:solidFill>
                    <a:effectLst/>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Лист1!$A$1:$E$1</c:f>
              <c:strCache>
                <c:ptCount val="5"/>
                <c:pt idx="0">
                  <c:v>Культурно-досуговые учреждения</c:v>
                </c:pt>
                <c:pt idx="1">
                  <c:v>Библиотечная система</c:v>
                </c:pt>
                <c:pt idx="2">
                  <c:v>Учреждения исполнительского  искусства</c:v>
                </c:pt>
                <c:pt idx="3">
                  <c:v>Общественно-значимые мероприятия в рамках подпрограмм "Культура" и "Туризм"</c:v>
                </c:pt>
                <c:pt idx="4">
                  <c:v>Прочие</c:v>
                </c:pt>
              </c:strCache>
            </c:strRef>
          </c:cat>
          <c:val>
            <c:numRef>
              <c:f>Лист1!$A$2:$E$2</c:f>
              <c:numCache>
                <c:formatCode>0.0</c:formatCode>
                <c:ptCount val="5"/>
                <c:pt idx="0">
                  <c:v>66.2</c:v>
                </c:pt>
                <c:pt idx="1">
                  <c:v>40.700000000000003</c:v>
                </c:pt>
                <c:pt idx="2">
                  <c:v>55.4</c:v>
                </c:pt>
                <c:pt idx="3">
                  <c:v>1.2</c:v>
                </c:pt>
                <c:pt idx="4">
                  <c:v>9.5</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60"/>
      <c:rAngAx val="0"/>
      <c:perspective val="30"/>
    </c:view3D>
    <c:floor>
      <c:thickness val="0"/>
    </c:floor>
    <c:sideWall>
      <c:thickness val="0"/>
    </c:sideWall>
    <c:backWall>
      <c:thickness val="0"/>
    </c:backWall>
    <c:plotArea>
      <c:layout>
        <c:manualLayout>
          <c:layoutTarget val="inner"/>
          <c:xMode val="edge"/>
          <c:yMode val="edge"/>
          <c:x val="5.0704111972492701E-2"/>
          <c:y val="0.13244541074737493"/>
          <c:w val="0.9295857428270683"/>
          <c:h val="0.82726028412600361"/>
        </c:manualLayout>
      </c:layout>
      <c:pie3DChart>
        <c:varyColors val="1"/>
        <c:ser>
          <c:idx val="0"/>
          <c:order val="0"/>
          <c:spPr>
            <a:ln w="19050">
              <a:solidFill>
                <a:schemeClr val="bg1"/>
              </a:solidFill>
            </a:ln>
            <a:scene3d>
              <a:camera prst="orthographicFront"/>
              <a:lightRig rig="threePt" dir="t"/>
            </a:scene3d>
            <a:sp3d prstMaterial="plastic">
              <a:bevelT w="139700" h="139700" prst="divot"/>
              <a:bevelB w="139700" h="139700" prst="divot"/>
            </a:sp3d>
          </c:spPr>
          <c:explosion val="1"/>
          <c:dPt>
            <c:idx val="0"/>
            <c:bubble3D val="0"/>
            <c:explosion val="2"/>
            <c:spPr>
              <a:solidFill>
                <a:srgbClr val="004C22"/>
              </a:solidFill>
              <a:ln w="19050">
                <a:solidFill>
                  <a:schemeClr val="bg1"/>
                </a:solidFill>
              </a:ln>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explosion val="2"/>
            <c:spPr>
              <a:solidFill>
                <a:srgbClr val="FF0000"/>
              </a:solidFill>
              <a:ln w="19050">
                <a:solidFill>
                  <a:schemeClr val="bg1"/>
                </a:solidFill>
              </a:ln>
              <a:scene3d>
                <a:camera prst="orthographicFront"/>
                <a:lightRig rig="threePt" dir="t"/>
              </a:scene3d>
              <a:sp3d prstMaterial="plastic">
                <a:bevelT w="139700" h="139700" prst="divot"/>
                <a:bevelB w="139700" h="139700" prst="divot"/>
              </a:sp3d>
            </c:spPr>
          </c:dPt>
          <c:dPt>
            <c:idx val="2"/>
            <c:bubble3D val="0"/>
            <c:explosion val="2"/>
            <c:spPr>
              <a:solidFill>
                <a:schemeClr val="tx2"/>
              </a:solidFill>
              <a:ln w="19050">
                <a:solidFill>
                  <a:schemeClr val="bg1"/>
                </a:solidFill>
              </a:ln>
              <a:scene3d>
                <a:camera prst="orthographicFront"/>
                <a:lightRig rig="threePt" dir="t"/>
              </a:scene3d>
              <a:sp3d prstMaterial="plastic">
                <a:bevelT w="139700" h="139700" prst="divot"/>
                <a:bevelB w="139700" h="139700" prst="divot"/>
              </a:sp3d>
            </c:spPr>
          </c:dPt>
          <c:dPt>
            <c:idx val="3"/>
            <c:bubble3D val="0"/>
            <c:explosion val="4"/>
            <c:spPr>
              <a:solidFill>
                <a:srgbClr val="FFFF00"/>
              </a:solidFill>
              <a:ln w="19050">
                <a:solidFill>
                  <a:schemeClr val="bg1"/>
                </a:solidFill>
              </a:ln>
              <a:scene3d>
                <a:camera prst="orthographicFront"/>
                <a:lightRig rig="threePt" dir="t"/>
              </a:scene3d>
              <a:sp3d prstMaterial="plastic">
                <a:bevelT w="139700" h="139700" prst="divot"/>
                <a:bevelB w="139700" h="139700" prst="divot"/>
              </a:sp3d>
            </c:spPr>
          </c:dPt>
          <c:dPt>
            <c:idx val="4"/>
            <c:bubble3D val="0"/>
            <c:explosion val="3"/>
            <c:spPr>
              <a:solidFill>
                <a:srgbClr val="00B050"/>
              </a:solidFill>
              <a:ln w="19050">
                <a:solidFill>
                  <a:schemeClr val="bg1"/>
                </a:solidFill>
              </a:ln>
              <a:scene3d>
                <a:camera prst="orthographicFront"/>
                <a:lightRig rig="threePt" dir="t"/>
              </a:scene3d>
              <a:sp3d prstMaterial="plastic">
                <a:bevelT w="139700" h="139700" prst="divot"/>
                <a:bevelB w="139700" h="139700" prst="divot"/>
              </a:sp3d>
            </c:spPr>
          </c:dPt>
          <c:dPt>
            <c:idx val="5"/>
            <c:bubble3D val="0"/>
            <c:explosion val="0"/>
            <c:spPr>
              <a:solidFill>
                <a:schemeClr val="accent6">
                  <a:lumMod val="50000"/>
                </a:schemeClr>
              </a:solidFill>
              <a:ln w="22225">
                <a:solidFill>
                  <a:srgbClr val="FF0000"/>
                </a:solidFill>
              </a:ln>
              <a:effectLst>
                <a:outerShdw blurRad="40000" dist="23000" dir="5400000" rotWithShape="0">
                  <a:schemeClr val="bg1">
                    <a:alpha val="35000"/>
                  </a:schemeClr>
                </a:outerShdw>
              </a:effectLst>
              <a:scene3d>
                <a:camera prst="orthographicFront"/>
                <a:lightRig rig="threePt" dir="t"/>
              </a:scene3d>
              <a:sp3d prstMaterial="plastic">
                <a:bevelT w="139700" h="139700" prst="divot"/>
                <a:bevelB w="139700" h="139700" prst="divot"/>
              </a:sp3d>
            </c:spPr>
          </c:dPt>
          <c:dPt>
            <c:idx val="6"/>
            <c:bubble3D val="0"/>
            <c:spPr>
              <a:solidFill>
                <a:srgbClr val="7030A0"/>
              </a:solidFill>
              <a:ln w="19050">
                <a:solidFill>
                  <a:schemeClr val="bg1"/>
                </a:solidFill>
              </a:ln>
              <a:scene3d>
                <a:camera prst="orthographicFront"/>
                <a:lightRig rig="threePt" dir="t"/>
              </a:scene3d>
              <a:sp3d prstMaterial="plastic">
                <a:bevelT w="139700" h="139700" prst="divot"/>
                <a:bevelB w="139700" h="139700" prst="divot"/>
              </a:sp3d>
            </c:spPr>
          </c:dPt>
          <c:dPt>
            <c:idx val="7"/>
            <c:bubble3D val="0"/>
            <c:spPr>
              <a:solidFill>
                <a:srgbClr val="FFC000"/>
              </a:solidFill>
              <a:ln w="19050">
                <a:solidFill>
                  <a:schemeClr val="bg1"/>
                </a:solidFill>
              </a:ln>
              <a:scene3d>
                <a:camera prst="orthographicFront"/>
                <a:lightRig rig="threePt" dir="t"/>
              </a:scene3d>
              <a:sp3d prstMaterial="plastic">
                <a:bevelT w="139700" h="139700" prst="divot"/>
                <a:bevelB w="139700" h="139700" prst="divot"/>
              </a:sp3d>
            </c:spPr>
          </c:dPt>
          <c:dPt>
            <c:idx val="8"/>
            <c:bubble3D val="0"/>
            <c:spPr>
              <a:solidFill>
                <a:srgbClr val="180371"/>
              </a:solidFill>
              <a:ln w="19050">
                <a:solidFill>
                  <a:schemeClr val="bg1"/>
                </a:solidFill>
              </a:ln>
              <a:scene3d>
                <a:camera prst="orthographicFront"/>
                <a:lightRig rig="threePt" dir="t"/>
              </a:scene3d>
              <a:sp3d prstMaterial="plastic">
                <a:bevelT w="139700" h="139700" prst="divot"/>
                <a:bevelB w="139700" h="139700" prst="divot"/>
              </a:sp3d>
            </c:spPr>
          </c:dPt>
          <c:dLbls>
            <c:dLbl>
              <c:idx val="0"/>
              <c:layout>
                <c:manualLayout>
                  <c:x val="-9.7859333500884271E-2"/>
                  <c:y val="0.24158311360760987"/>
                </c:manualLayout>
              </c:layout>
              <c:tx>
                <c:rich>
                  <a:bodyPr/>
                  <a:lstStyle/>
                  <a:p>
                    <a:r>
                      <a:rPr lang="ru-RU" dirty="0"/>
                      <a:t>Благоустройство; </a:t>
                    </a:r>
                    <a:r>
                      <a:rPr lang="ru-RU" dirty="0" smtClean="0"/>
                      <a:t>143,4</a:t>
                    </a:r>
                    <a:r>
                      <a:rPr lang="ru-RU" dirty="0"/>
                      <a:t>; </a:t>
                    </a:r>
                    <a:r>
                      <a:rPr lang="ru-RU" dirty="0" smtClean="0"/>
                      <a:t>38%</a:t>
                    </a:r>
                    <a:endParaRPr lang="ru-RU" dirty="0"/>
                  </a:p>
                </c:rich>
              </c:tx>
              <c:showLegendKey val="0"/>
              <c:showVal val="1"/>
              <c:showCatName val="1"/>
              <c:showSerName val="0"/>
              <c:showPercent val="1"/>
              <c:showBubbleSize val="0"/>
            </c:dLbl>
            <c:dLbl>
              <c:idx val="1"/>
              <c:layout>
                <c:manualLayout>
                  <c:x val="-7.1340609941044242E-2"/>
                  <c:y val="0.10287685212008726"/>
                </c:manualLayout>
              </c:layout>
              <c:tx>
                <c:rich>
                  <a:bodyPr/>
                  <a:lstStyle/>
                  <a:p>
                    <a:r>
                      <a:rPr lang="ru-RU" dirty="0"/>
                      <a:t>Жилищное хозяйство</a:t>
                    </a:r>
                    <a:r>
                      <a:rPr lang="ru-RU" dirty="0" smtClean="0"/>
                      <a:t>;</a:t>
                    </a:r>
                  </a:p>
                  <a:p>
                    <a:r>
                      <a:rPr lang="ru-RU" dirty="0" smtClean="0"/>
                      <a:t> </a:t>
                    </a:r>
                    <a:r>
                      <a:rPr lang="ru-RU" dirty="0"/>
                      <a:t>73,6; </a:t>
                    </a:r>
                    <a:r>
                      <a:rPr lang="ru-RU" dirty="0" smtClean="0"/>
                      <a:t>23%</a:t>
                    </a:r>
                    <a:endParaRPr lang="ru-RU" dirty="0"/>
                  </a:p>
                </c:rich>
              </c:tx>
              <c:showLegendKey val="0"/>
              <c:showVal val="1"/>
              <c:showCatName val="1"/>
              <c:showSerName val="0"/>
              <c:showPercent val="1"/>
              <c:showBubbleSize val="0"/>
            </c:dLbl>
            <c:dLbl>
              <c:idx val="2"/>
              <c:layout>
                <c:manualLayout>
                  <c:x val="-5.6234185347375593E-2"/>
                  <c:y val="-3.1592630963896237E-2"/>
                </c:manualLayout>
              </c:layout>
              <c:tx>
                <c:rich>
                  <a:bodyPr/>
                  <a:lstStyle/>
                  <a:p>
                    <a:r>
                      <a:rPr lang="ru-RU" dirty="0"/>
                      <a:t>Дорожное хозяйство; </a:t>
                    </a:r>
                    <a:endParaRPr lang="ru-RU" dirty="0" smtClean="0"/>
                  </a:p>
                  <a:p>
                    <a:r>
                      <a:rPr lang="ru-RU" dirty="0" smtClean="0"/>
                      <a:t>68,4</a:t>
                    </a:r>
                    <a:r>
                      <a:rPr lang="ru-RU" dirty="0"/>
                      <a:t>; </a:t>
                    </a:r>
                    <a:r>
                      <a:rPr lang="ru-RU" dirty="0" smtClean="0"/>
                      <a:t>18%</a:t>
                    </a:r>
                    <a:endParaRPr lang="ru-RU" dirty="0"/>
                  </a:p>
                </c:rich>
              </c:tx>
              <c:showLegendKey val="0"/>
              <c:showVal val="1"/>
              <c:showCatName val="1"/>
              <c:showSerName val="0"/>
              <c:showPercent val="1"/>
              <c:showBubbleSize val="0"/>
            </c:dLbl>
            <c:dLbl>
              <c:idx val="3"/>
              <c:layout>
                <c:manualLayout>
                  <c:x val="-2.6616197620374364E-2"/>
                  <c:y val="-7.0300774645697367E-2"/>
                </c:manualLayout>
              </c:layout>
              <c:tx>
                <c:rich>
                  <a:bodyPr/>
                  <a:lstStyle/>
                  <a:p>
                    <a:r>
                      <a:rPr lang="ru-RU" dirty="0"/>
                      <a:t>Другие вопросы в области городского хозяйства; </a:t>
                    </a:r>
                    <a:endParaRPr lang="ru-RU" dirty="0" smtClean="0"/>
                  </a:p>
                  <a:p>
                    <a:r>
                      <a:rPr lang="ru-RU" dirty="0" smtClean="0"/>
                      <a:t>54,8; 15%</a:t>
                    </a:r>
                    <a:endParaRPr lang="ru-RU" dirty="0"/>
                  </a:p>
                </c:rich>
              </c:tx>
              <c:showLegendKey val="0"/>
              <c:showVal val="1"/>
              <c:showCatName val="1"/>
              <c:showSerName val="0"/>
              <c:showPercent val="1"/>
              <c:showBubbleSize val="0"/>
            </c:dLbl>
            <c:dLbl>
              <c:idx val="4"/>
              <c:layout>
                <c:manualLayout>
                  <c:x val="-0.12326847091709221"/>
                  <c:y val="-0.17646307871336472"/>
                </c:manualLayout>
              </c:layout>
              <c:tx>
                <c:rich>
                  <a:bodyPr/>
                  <a:lstStyle/>
                  <a:p>
                    <a:r>
                      <a:rPr lang="ru-RU" dirty="0" smtClean="0"/>
                      <a:t>Коммунальное  хозяйство</a:t>
                    </a:r>
                    <a:r>
                      <a:rPr lang="ru-RU" dirty="0"/>
                      <a:t>; </a:t>
                    </a:r>
                    <a:endParaRPr lang="ru-RU" dirty="0" smtClean="0"/>
                  </a:p>
                  <a:p>
                    <a:r>
                      <a:rPr lang="ru-RU" dirty="0" smtClean="0"/>
                      <a:t>26,3</a:t>
                    </a:r>
                    <a:r>
                      <a:rPr lang="ru-RU" dirty="0"/>
                      <a:t>; </a:t>
                    </a:r>
                    <a:r>
                      <a:rPr lang="ru-RU" dirty="0" smtClean="0"/>
                      <a:t>8%</a:t>
                    </a:r>
                    <a:endParaRPr lang="ru-RU" dirty="0"/>
                  </a:p>
                </c:rich>
              </c:tx>
              <c:showLegendKey val="0"/>
              <c:showVal val="1"/>
              <c:showCatName val="1"/>
              <c:showSerName val="0"/>
              <c:showPercent val="1"/>
              <c:showBubbleSize val="0"/>
            </c:dLbl>
            <c:dLbl>
              <c:idx val="5"/>
              <c:layout>
                <c:manualLayout>
                  <c:x val="8.5967947600821756E-2"/>
                  <c:y val="-0.23203220516244974"/>
                </c:manualLayout>
              </c:layout>
              <c:tx>
                <c:rich>
                  <a:bodyPr/>
                  <a:lstStyle/>
                  <a:p>
                    <a:r>
                      <a:rPr lang="ru-RU" dirty="0" smtClean="0"/>
                      <a:t>Транспорт;</a:t>
                    </a:r>
                  </a:p>
                  <a:p>
                    <a:r>
                      <a:rPr lang="ru-RU" dirty="0" smtClean="0"/>
                      <a:t> 8,8; 3%</a:t>
                    </a:r>
                    <a:endParaRPr lang="ru-RU" dirty="0"/>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Лист1!$A$1:$F$1</c:f>
              <c:strCache>
                <c:ptCount val="6"/>
                <c:pt idx="0">
                  <c:v>Благоустройство</c:v>
                </c:pt>
                <c:pt idx="1">
                  <c:v>Жилищное хозяйство</c:v>
                </c:pt>
                <c:pt idx="2">
                  <c:v>Дорожное хозяйство</c:v>
                </c:pt>
                <c:pt idx="3">
                  <c:v>Другие вопросы в области городского хозяйства</c:v>
                </c:pt>
                <c:pt idx="4">
                  <c:v>Коммунальное хозяйство</c:v>
                </c:pt>
                <c:pt idx="5">
                  <c:v>Транспорт</c:v>
                </c:pt>
              </c:strCache>
            </c:strRef>
          </c:cat>
          <c:val>
            <c:numRef>
              <c:f>Лист1!$A$2:$F$2</c:f>
              <c:numCache>
                <c:formatCode>General</c:formatCode>
                <c:ptCount val="6"/>
                <c:pt idx="0">
                  <c:v>99.4</c:v>
                </c:pt>
                <c:pt idx="1">
                  <c:v>73.599999999999994</c:v>
                </c:pt>
                <c:pt idx="2">
                  <c:v>62.4</c:v>
                </c:pt>
                <c:pt idx="3">
                  <c:v>49.2</c:v>
                </c:pt>
                <c:pt idx="4" formatCode="0.0">
                  <c:v>26.3</c:v>
                </c:pt>
                <c:pt idx="5">
                  <c:v>8.8000000000000007</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rotY val="0"/>
      <c:depthPercent val="100"/>
      <c:rAngAx val="1"/>
    </c:view3D>
    <c:floor>
      <c:thickness val="0"/>
    </c:floor>
    <c:sideWall>
      <c:thickness val="0"/>
    </c:sideWall>
    <c:backWall>
      <c:thickness val="0"/>
      <c:spPr>
        <a:scene3d>
          <a:camera prst="orthographicFront"/>
          <a:lightRig rig="threePt" dir="t"/>
        </a:scene3d>
        <a:sp3d prstMaterial="matte"/>
      </c:spPr>
    </c:backWall>
    <c:plotArea>
      <c:layout>
        <c:manualLayout>
          <c:layoutTarget val="inner"/>
          <c:xMode val="edge"/>
          <c:yMode val="edge"/>
          <c:x val="8.6152425391270736E-5"/>
          <c:y val="1.2387538476790267E-2"/>
          <c:w val="0.97884259259259254"/>
          <c:h val="0.82642943443365768"/>
        </c:manualLayout>
      </c:layout>
      <c:bar3DChart>
        <c:barDir val="col"/>
        <c:grouping val="stacked"/>
        <c:varyColors val="0"/>
        <c:ser>
          <c:idx val="0"/>
          <c:order val="0"/>
          <c:spPr>
            <a:scene3d>
              <a:camera prst="orthographicFront"/>
              <a:lightRig rig="threePt" dir="t"/>
            </a:scene3d>
            <a:sp3d>
              <a:bevelT/>
            </a:sp3d>
          </c:spPr>
          <c:invertIfNegative val="0"/>
          <c:dLbls>
            <c:dLbl>
              <c:idx val="0"/>
              <c:tx>
                <c:rich>
                  <a:bodyPr/>
                  <a:lstStyle/>
                  <a:p>
                    <a:r>
                      <a:rPr lang="ru-RU" sz="1600" b="1" smtClean="0">
                        <a:latin typeface="Times New Roman" panose="02020603050405020304" pitchFamily="18" charset="0"/>
                        <a:cs typeface="Times New Roman" panose="02020603050405020304" pitchFamily="18" charset="0"/>
                      </a:rPr>
                      <a:t>5</a:t>
                    </a:r>
                    <a:r>
                      <a:rPr lang="en-US" sz="1600" b="1" smtClean="0">
                        <a:latin typeface="Times New Roman" panose="02020603050405020304" pitchFamily="18" charset="0"/>
                        <a:cs typeface="Times New Roman" panose="02020603050405020304" pitchFamily="18" charset="0"/>
                      </a:rPr>
                      <a:t>0,0</a:t>
                    </a:r>
                    <a:endParaRPr lang="en-US"/>
                  </a:p>
                </c:rich>
              </c:tx>
              <c:showLegendKey val="0"/>
              <c:showVal val="1"/>
              <c:showCatName val="0"/>
              <c:showSerName val="0"/>
              <c:showPercent val="0"/>
              <c:showBubbleSize val="0"/>
            </c:dLbl>
            <c:dLbl>
              <c:idx val="1"/>
              <c:layout>
                <c:manualLayout>
                  <c:x val="0"/>
                  <c:y val="2.2871511428924737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на 01.01.2015</c:v>
                </c:pt>
                <c:pt idx="6">
                  <c:v>прогноз на 01.01.2016</c:v>
                </c:pt>
                <c:pt idx="7">
                  <c:v>прогноз на 01.01.2017</c:v>
                </c:pt>
                <c:pt idx="8">
                  <c:v>прогноз на 01.01.2018</c:v>
                </c:pt>
              </c:strCache>
            </c:strRef>
          </c:cat>
          <c:val>
            <c:numRef>
              <c:f>Лист1!$A$2:$I$2</c:f>
              <c:numCache>
                <c:formatCode>0.0</c:formatCode>
                <c:ptCount val="9"/>
                <c:pt idx="0">
                  <c:v>100</c:v>
                </c:pt>
                <c:pt idx="1">
                  <c:v>155</c:v>
                </c:pt>
                <c:pt idx="2">
                  <c:v>356</c:v>
                </c:pt>
                <c:pt idx="3">
                  <c:v>546</c:v>
                </c:pt>
                <c:pt idx="4">
                  <c:v>741</c:v>
                </c:pt>
                <c:pt idx="5">
                  <c:v>1070</c:v>
                </c:pt>
                <c:pt idx="6">
                  <c:v>1233</c:v>
                </c:pt>
                <c:pt idx="7">
                  <c:v>1208</c:v>
                </c:pt>
                <c:pt idx="8">
                  <c:v>1158</c:v>
                </c:pt>
              </c:numCache>
            </c:numRef>
          </c:val>
        </c:ser>
        <c:ser>
          <c:idx val="1"/>
          <c:order val="1"/>
          <c:spPr>
            <a:solidFill>
              <a:schemeClr val="accent2"/>
            </a:solidFill>
            <a:scene3d>
              <a:camera prst="orthographicFront"/>
              <a:lightRig rig="threePt" dir="t"/>
            </a:scene3d>
            <a:sp3d>
              <a:bevelT/>
            </a:sp3d>
          </c:spPr>
          <c:invertIfNegative val="0"/>
          <c:dLbls>
            <c:dLbl>
              <c:idx val="0"/>
              <c:layout>
                <c:manualLayout>
                  <c:x val="0"/>
                  <c:y val="-8.5352060447760308E-2"/>
                </c:manualLayout>
              </c:layout>
              <c:tx>
                <c:rich>
                  <a:bodyPr/>
                  <a:lstStyle/>
                  <a:p>
                    <a:r>
                      <a:rPr lang="ru-RU" sz="1600" b="1" dirty="0" smtClean="0">
                        <a:latin typeface="Times New Roman" panose="02020603050405020304" pitchFamily="18" charset="0"/>
                        <a:cs typeface="Times New Roman" panose="02020603050405020304" pitchFamily="18" charset="0"/>
                      </a:rPr>
                      <a:t>2</a:t>
                    </a:r>
                    <a:r>
                      <a:rPr lang="en-US" sz="1600" b="1" dirty="0" smtClean="0">
                        <a:latin typeface="Times New Roman" panose="02020603050405020304" pitchFamily="18" charset="0"/>
                        <a:cs typeface="Times New Roman" panose="02020603050405020304" pitchFamily="18" charset="0"/>
                      </a:rPr>
                      <a:t>0,0</a:t>
                    </a:r>
                    <a:endParaRPr lang="en-US" dirty="0"/>
                  </a:p>
                </c:rich>
              </c:tx>
              <c:showLegendKey val="0"/>
              <c:showVal val="1"/>
              <c:showCatName val="0"/>
              <c:showSerName val="0"/>
              <c:showPercent val="0"/>
              <c:showBubbleSize val="0"/>
            </c:dLbl>
            <c:dLbl>
              <c:idx val="1"/>
              <c:layout>
                <c:manualLayout>
                  <c:x val="0"/>
                  <c:y val="-1.1437507246964916E-3"/>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на 01.01.2015</c:v>
                </c:pt>
                <c:pt idx="6">
                  <c:v>прогноз на 01.01.2016</c:v>
                </c:pt>
                <c:pt idx="7">
                  <c:v>прогноз на 01.01.2017</c:v>
                </c:pt>
                <c:pt idx="8">
                  <c:v>прогноз на 01.01.2018</c:v>
                </c:pt>
              </c:strCache>
            </c:strRef>
          </c:cat>
          <c:val>
            <c:numRef>
              <c:f>Лист1!$A$3:$I$3</c:f>
              <c:numCache>
                <c:formatCode>0.0</c:formatCode>
                <c:ptCount val="9"/>
                <c:pt idx="0">
                  <c:v>40</c:v>
                </c:pt>
                <c:pt idx="1">
                  <c:v>160</c:v>
                </c:pt>
                <c:pt idx="2">
                  <c:v>234</c:v>
                </c:pt>
                <c:pt idx="3">
                  <c:v>234</c:v>
                </c:pt>
                <c:pt idx="4">
                  <c:v>380</c:v>
                </c:pt>
                <c:pt idx="5">
                  <c:v>185</c:v>
                </c:pt>
                <c:pt idx="6">
                  <c:v>25</c:v>
                </c:pt>
              </c:numCache>
            </c:numRef>
          </c:val>
        </c:ser>
        <c:ser>
          <c:idx val="2"/>
          <c:order val="2"/>
          <c:spPr>
            <a:scene3d>
              <a:camera prst="orthographicFront"/>
              <a:lightRig rig="threePt" dir="t"/>
            </a:scene3d>
            <a:sp3d>
              <a:bevelT/>
            </a:sp3d>
          </c:spPr>
          <c:invertIfNegative val="0"/>
          <c:dLbls>
            <c:dLbl>
              <c:idx val="1"/>
              <c:layout>
                <c:manualLayout>
                  <c:x val="0"/>
                  <c:y val="-7.5310641571553219E-2"/>
                </c:manualLayout>
              </c:layout>
              <c:tx>
                <c:rich>
                  <a:bodyPr/>
                  <a:lstStyle/>
                  <a:p>
                    <a:r>
                      <a:rPr lang="en-US" dirty="0" smtClean="0"/>
                      <a:t>16,0</a:t>
                    </a:r>
                    <a:endParaRPr lang="en-US" dirty="0"/>
                  </a:p>
                </c:rich>
              </c:tx>
              <c:showLegendKey val="0"/>
              <c:showVal val="1"/>
              <c:showCatName val="0"/>
              <c:showSerName val="0"/>
              <c:showPercent val="0"/>
              <c:showBubbleSize val="0"/>
            </c:dLbl>
            <c:dLbl>
              <c:idx val="2"/>
              <c:layout>
                <c:manualLayout>
                  <c:x val="-1.5432098765432098E-3"/>
                  <c:y val="-2.5103547190517737E-2"/>
                </c:manualLayout>
              </c:layout>
              <c:showLegendKey val="0"/>
              <c:showVal val="1"/>
              <c:showCatName val="0"/>
              <c:showSerName val="0"/>
              <c:showPercent val="0"/>
              <c:showBubbleSize val="0"/>
            </c:dLbl>
            <c:txPr>
              <a:bodyPr/>
              <a:lstStyle/>
              <a:p>
                <a:pPr>
                  <a:defRPr sz="16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Лист1!$A$1:$I$1</c:f>
              <c:strCache>
                <c:ptCount val="9"/>
                <c:pt idx="0">
                  <c:v>на 01.01.2010</c:v>
                </c:pt>
                <c:pt idx="1">
                  <c:v>на 01.01.2011</c:v>
                </c:pt>
                <c:pt idx="2">
                  <c:v>на 01.01.2012</c:v>
                </c:pt>
                <c:pt idx="3">
                  <c:v>на 01.01.2013</c:v>
                </c:pt>
                <c:pt idx="4">
                  <c:v>на 01.01.2014</c:v>
                </c:pt>
                <c:pt idx="5">
                  <c:v>на 01.01.2015</c:v>
                </c:pt>
                <c:pt idx="6">
                  <c:v>прогноз на 01.01.2016</c:v>
                </c:pt>
                <c:pt idx="7">
                  <c:v>прогноз на 01.01.2017</c:v>
                </c:pt>
                <c:pt idx="8">
                  <c:v>прогноз на 01.01.2018</c:v>
                </c:pt>
              </c:strCache>
            </c:strRef>
          </c:cat>
          <c:val>
            <c:numRef>
              <c:f>Лист1!$A$4:$I$4</c:f>
              <c:numCache>
                <c:formatCode>0.0</c:formatCode>
                <c:ptCount val="9"/>
                <c:pt idx="1">
                  <c:v>40</c:v>
                </c:pt>
                <c:pt idx="2">
                  <c:v>238.4</c:v>
                </c:pt>
                <c:pt idx="3">
                  <c:v>298.39999999999998</c:v>
                </c:pt>
                <c:pt idx="4">
                  <c:v>321</c:v>
                </c:pt>
                <c:pt idx="5">
                  <c:v>321</c:v>
                </c:pt>
                <c:pt idx="6">
                  <c:v>306</c:v>
                </c:pt>
                <c:pt idx="7">
                  <c:v>121</c:v>
                </c:pt>
              </c:numCache>
            </c:numRef>
          </c:val>
        </c:ser>
        <c:dLbls>
          <c:showLegendKey val="0"/>
          <c:showVal val="1"/>
          <c:showCatName val="0"/>
          <c:showSerName val="0"/>
          <c:showPercent val="0"/>
          <c:showBubbleSize val="0"/>
        </c:dLbls>
        <c:gapWidth val="22"/>
        <c:gapDepth val="156"/>
        <c:shape val="cylinder"/>
        <c:axId val="153916928"/>
        <c:axId val="153918464"/>
        <c:axId val="0"/>
      </c:bar3DChart>
      <c:catAx>
        <c:axId val="153916928"/>
        <c:scaling>
          <c:orientation val="minMax"/>
        </c:scaling>
        <c:delete val="0"/>
        <c:axPos val="b"/>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53918464"/>
        <c:crosses val="autoZero"/>
        <c:auto val="1"/>
        <c:lblAlgn val="r"/>
        <c:lblOffset val="100"/>
        <c:noMultiLvlLbl val="0"/>
      </c:catAx>
      <c:valAx>
        <c:axId val="153918464"/>
        <c:scaling>
          <c:orientation val="minMax"/>
          <c:max val="1600"/>
        </c:scaling>
        <c:delete val="1"/>
        <c:axPos val="l"/>
        <c:majorGridlines>
          <c:spPr>
            <a:ln>
              <a:solidFill>
                <a:schemeClr val="bg1">
                  <a:lumMod val="85000"/>
                </a:schemeClr>
              </a:solidFill>
            </a:ln>
          </c:spPr>
        </c:majorGridlines>
        <c:numFmt formatCode="General" sourceLinked="0"/>
        <c:majorTickMark val="out"/>
        <c:minorTickMark val="none"/>
        <c:tickLblPos val="nextTo"/>
        <c:crossAx val="153916928"/>
        <c:crosses val="autoZero"/>
        <c:crossBetween val="between"/>
        <c:majorUnit val="400"/>
      </c:valAx>
      <c:spPr>
        <a:scene3d>
          <a:camera prst="orthographicFront"/>
          <a:lightRig rig="threePt" dir="t"/>
        </a:scene3d>
      </c:spPr>
    </c:plotArea>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41656083312166E-2"/>
          <c:y val="0.21978867531264473"/>
          <c:w val="0.95095834391668788"/>
          <c:h val="0.77440655396016678"/>
        </c:manualLayout>
      </c:layout>
      <c:lineChart>
        <c:grouping val="standard"/>
        <c:varyColors val="0"/>
        <c:ser>
          <c:idx val="0"/>
          <c:order val="0"/>
          <c:tx>
            <c:strRef>
              <c:f>Лист1!$B$1</c:f>
              <c:strCache>
                <c:ptCount val="1"/>
                <c:pt idx="0">
                  <c:v>Ряд 1</c:v>
                </c:pt>
              </c:strCache>
            </c:strRef>
          </c:tx>
          <c:spPr>
            <a:ln w="44450">
              <a:solidFill>
                <a:schemeClr val="accent6">
                  <a:lumMod val="75000"/>
                </a:schemeClr>
              </a:solidFill>
            </a:ln>
          </c:spPr>
          <c:marker>
            <c:spPr>
              <a:solidFill>
                <a:schemeClr val="accent6">
                  <a:lumMod val="75000"/>
                </a:schemeClr>
              </a:solidFill>
              <a:ln w="12700"/>
            </c:spPr>
          </c:marker>
          <c:dLbls>
            <c:dLbl>
              <c:idx val="0"/>
              <c:layout>
                <c:manualLayout>
                  <c:x val="-1.6517399034798069E-2"/>
                  <c:y val="-9.5588235294117641E-2"/>
                </c:manualLayout>
              </c:layout>
              <c:showLegendKey val="0"/>
              <c:showVal val="1"/>
              <c:showCatName val="0"/>
              <c:showSerName val="0"/>
              <c:showPercent val="0"/>
              <c:showBubbleSize val="0"/>
            </c:dLbl>
            <c:dLbl>
              <c:idx val="1"/>
              <c:layout>
                <c:manualLayout>
                  <c:x val="-2.3772542545085061E-2"/>
                  <c:y val="8.3892359125500374E-2"/>
                </c:manualLayout>
              </c:layout>
              <c:showLegendKey val="0"/>
              <c:showVal val="1"/>
              <c:showCatName val="0"/>
              <c:showSerName val="0"/>
              <c:showPercent val="0"/>
              <c:showBubbleSize val="0"/>
            </c:dLbl>
            <c:dLbl>
              <c:idx val="2"/>
              <c:layout>
                <c:manualLayout>
                  <c:x val="-3.2855838728093327E-2"/>
                  <c:y val="0.14270735290741718"/>
                </c:manualLayout>
              </c:layout>
              <c:showLegendKey val="0"/>
              <c:showVal val="1"/>
              <c:showCatName val="0"/>
              <c:showSerName val="0"/>
              <c:showPercent val="0"/>
              <c:showBubbleSize val="0"/>
            </c:dLbl>
            <c:dLbl>
              <c:idx val="3"/>
              <c:layout>
                <c:manualLayout>
                  <c:x val="-5.0833719314497455E-2"/>
                  <c:y val="0.17016597415119028"/>
                </c:manualLayout>
              </c:layout>
              <c:showLegendKey val="0"/>
              <c:showVal val="1"/>
              <c:showCatName val="0"/>
              <c:showSerName val="0"/>
              <c:showPercent val="0"/>
              <c:showBubbleSize val="0"/>
            </c:dLbl>
            <c:dLbl>
              <c:idx val="4"/>
              <c:layout>
                <c:manualLayout>
                  <c:x val="-5.418044529659511E-2"/>
                  <c:y val="0.17236691076880695"/>
                </c:manualLayout>
              </c:layout>
              <c:showLegendKey val="0"/>
              <c:showVal val="1"/>
              <c:showCatName val="0"/>
              <c:showSerName val="0"/>
              <c:showPercent val="0"/>
              <c:showBubbleSize val="0"/>
            </c:dLbl>
            <c:dLbl>
              <c:idx val="5"/>
              <c:layout>
                <c:manualLayout>
                  <c:x val="-4.8387096774193665E-2"/>
                  <c:y val="0.10474860335195531"/>
                </c:manualLayout>
              </c:layout>
              <c:tx>
                <c:rich>
                  <a:bodyPr/>
                  <a:lstStyle/>
                  <a:p>
                    <a:r>
                      <a:rPr lang="ru-RU" dirty="0" smtClean="0"/>
                      <a:t>1576</a:t>
                    </a:r>
                    <a:r>
                      <a:rPr lang="en-US" dirty="0" smtClean="0"/>
                      <a:t>,0</a:t>
                    </a:r>
                    <a:endParaRPr lang="en-US" dirty="0"/>
                  </a:p>
                </c:rich>
              </c:tx>
              <c:showLegendKey val="0"/>
              <c:showVal val="1"/>
              <c:showCatName val="0"/>
              <c:showSerName val="0"/>
              <c:showPercent val="0"/>
              <c:showBubbleSize val="0"/>
            </c:dLbl>
            <c:dLbl>
              <c:idx val="6"/>
              <c:layout>
                <c:manualLayout>
                  <c:x val="-4.8387096774193551E-3"/>
                  <c:y val="-8.8235294117647051E-2"/>
                </c:manualLayout>
              </c:layout>
              <c:showLegendKey val="0"/>
              <c:showVal val="1"/>
              <c:showCatName val="0"/>
              <c:showSerName val="0"/>
              <c:showPercent val="0"/>
              <c:showBubbleSize val="0"/>
            </c:dLbl>
            <c:dLbl>
              <c:idx val="7"/>
              <c:layout>
                <c:manualLayout>
                  <c:x val="-1.2903225806451613E-2"/>
                  <c:y val="-0.11764705882352942"/>
                </c:manualLayout>
              </c:layout>
              <c:showLegendKey val="0"/>
              <c:showVal val="1"/>
              <c:showCatName val="0"/>
              <c:showSerName val="0"/>
              <c:showPercent val="0"/>
              <c:showBubbleSize val="0"/>
            </c:dLbl>
            <c:dLbl>
              <c:idx val="8"/>
              <c:layout>
                <c:manualLayout>
                  <c:x val="0"/>
                  <c:y val="-7.3529411764705885E-2"/>
                </c:manualLayout>
              </c:layout>
              <c:showLegendKey val="0"/>
              <c:showVal val="1"/>
              <c:showCatName val="0"/>
              <c:showSerName val="0"/>
              <c:showPercent val="0"/>
              <c:showBubbleSize val="0"/>
            </c:dLbl>
            <c:txPr>
              <a:bodyPr/>
              <a:lstStyle/>
              <a:p>
                <a:pPr>
                  <a:defRPr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val>
            <c:numRef>
              <c:f>Лист1!$B$2:$B$10</c:f>
              <c:numCache>
                <c:formatCode>0.0</c:formatCode>
                <c:ptCount val="9"/>
                <c:pt idx="0">
                  <c:v>70</c:v>
                </c:pt>
                <c:pt idx="1">
                  <c:v>331</c:v>
                </c:pt>
                <c:pt idx="2">
                  <c:v>828.4</c:v>
                </c:pt>
                <c:pt idx="3">
                  <c:v>1078.4000000000001</c:v>
                </c:pt>
                <c:pt idx="4">
                  <c:v>1442</c:v>
                </c:pt>
                <c:pt idx="5">
                  <c:v>1527</c:v>
                </c:pt>
                <c:pt idx="6">
                  <c:v>1564</c:v>
                </c:pt>
                <c:pt idx="7">
                  <c:v>1329</c:v>
                </c:pt>
                <c:pt idx="8">
                  <c:v>1158</c:v>
                </c:pt>
              </c:numCache>
            </c:numRef>
          </c:val>
          <c:smooth val="0"/>
        </c:ser>
        <c:dLbls>
          <c:showLegendKey val="0"/>
          <c:showVal val="0"/>
          <c:showCatName val="0"/>
          <c:showSerName val="0"/>
          <c:showPercent val="0"/>
          <c:showBubbleSize val="0"/>
        </c:dLbls>
        <c:marker val="1"/>
        <c:smooth val="0"/>
        <c:axId val="153827968"/>
        <c:axId val="153842048"/>
      </c:lineChart>
      <c:catAx>
        <c:axId val="153827968"/>
        <c:scaling>
          <c:orientation val="minMax"/>
        </c:scaling>
        <c:delete val="1"/>
        <c:axPos val="b"/>
        <c:majorTickMark val="out"/>
        <c:minorTickMark val="none"/>
        <c:tickLblPos val="nextTo"/>
        <c:crossAx val="153842048"/>
        <c:crosses val="autoZero"/>
        <c:auto val="1"/>
        <c:lblAlgn val="ctr"/>
        <c:lblOffset val="100"/>
        <c:noMultiLvlLbl val="0"/>
      </c:catAx>
      <c:valAx>
        <c:axId val="153842048"/>
        <c:scaling>
          <c:orientation val="minMax"/>
          <c:max val="1600"/>
        </c:scaling>
        <c:delete val="1"/>
        <c:axPos val="l"/>
        <c:majorGridlines>
          <c:spPr>
            <a:ln>
              <a:noFill/>
            </a:ln>
          </c:spPr>
        </c:majorGridlines>
        <c:numFmt formatCode="0.0" sourceLinked="1"/>
        <c:majorTickMark val="out"/>
        <c:minorTickMark val="none"/>
        <c:tickLblPos val="nextTo"/>
        <c:crossAx val="153827968"/>
        <c:crosses val="autoZero"/>
        <c:crossBetween val="between"/>
        <c:majorUnit val="400"/>
      </c:valAx>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rotY val="15"/>
      <c:depthPercent val="100"/>
      <c:rAngAx val="1"/>
    </c:view3D>
    <c:floor>
      <c:thickness val="0"/>
      <c:spPr>
        <a:scene3d>
          <a:camera prst="orthographicFront"/>
          <a:lightRig rig="threePt" dir="t"/>
        </a:scene3d>
        <a:sp3d>
          <a:contourClr>
            <a:srgbClr val="000000"/>
          </a:contourClr>
        </a:sp3d>
      </c:spPr>
    </c:floor>
    <c:sideWall>
      <c:thickness val="0"/>
    </c:sideWall>
    <c:backWall>
      <c:thickness val="0"/>
    </c:backWall>
    <c:plotArea>
      <c:layout>
        <c:manualLayout>
          <c:layoutTarget val="inner"/>
          <c:xMode val="edge"/>
          <c:yMode val="edge"/>
          <c:x val="5.4879668629537338E-2"/>
          <c:y val="4.5246450393747105E-2"/>
          <c:w val="0.89910755995895875"/>
          <c:h val="0.72716879310612137"/>
        </c:manualLayout>
      </c:layout>
      <c:bar3DChart>
        <c:barDir val="col"/>
        <c:grouping val="clustered"/>
        <c:varyColors val="0"/>
        <c:ser>
          <c:idx val="0"/>
          <c:order val="0"/>
          <c:tx>
            <c:strRef>
              <c:f>Лист1!$B$1</c:f>
              <c:strCache>
                <c:ptCount val="1"/>
                <c:pt idx="0">
                  <c:v>Ряд 1</c:v>
                </c:pt>
              </c:strCache>
            </c:strRef>
          </c:tx>
          <c:spPr>
            <a:ln>
              <a:noFill/>
            </a:ln>
            <a:scene3d>
              <a:camera prst="orthographicFront"/>
              <a:lightRig rig="threePt" dir="t"/>
            </a:scene3d>
            <a:sp3d>
              <a:bevelT w="127000" h="127000"/>
              <a:bevelB w="127000" h="127000"/>
            </a:sp3d>
          </c:spPr>
          <c:invertIfNegative val="0"/>
          <c:dPt>
            <c:idx val="0"/>
            <c:invertIfNegative val="0"/>
            <c:bubble3D val="0"/>
            <c:spPr>
              <a:solidFill>
                <a:srgbClr val="00B050"/>
              </a:solidFill>
              <a:ln>
                <a:noFill/>
              </a:ln>
              <a:scene3d>
                <a:camera prst="orthographicFront"/>
                <a:lightRig rig="threePt" dir="t"/>
              </a:scene3d>
              <a:sp3d>
                <a:bevelT w="127000" h="127000"/>
                <a:bevelB w="127000" h="127000"/>
              </a:sp3d>
            </c:spPr>
          </c:dPt>
          <c:dPt>
            <c:idx val="1"/>
            <c:invertIfNegative val="0"/>
            <c:bubble3D val="0"/>
            <c:spPr>
              <a:solidFill>
                <a:srgbClr val="0070C0"/>
              </a:solidFill>
              <a:ln>
                <a:noFill/>
              </a:ln>
              <a:scene3d>
                <a:camera prst="orthographicFront"/>
                <a:lightRig rig="threePt" dir="t"/>
              </a:scene3d>
              <a:sp3d>
                <a:bevelT w="127000" h="127000"/>
                <a:bevelB w="127000" h="127000"/>
              </a:sp3d>
            </c:spPr>
          </c:dPt>
          <c:dPt>
            <c:idx val="2"/>
            <c:invertIfNegative val="0"/>
            <c:bubble3D val="0"/>
            <c:spPr>
              <a:solidFill>
                <a:schemeClr val="accent2">
                  <a:lumMod val="75000"/>
                </a:schemeClr>
              </a:solidFill>
              <a:ln>
                <a:noFill/>
              </a:ln>
              <a:scene3d>
                <a:camera prst="orthographicFront"/>
                <a:lightRig rig="threePt" dir="t"/>
              </a:scene3d>
              <a:sp3d>
                <a:bevelT w="127000" h="127000"/>
                <a:bevelB w="127000" h="127000"/>
              </a:sp3d>
            </c:spPr>
          </c:dPt>
          <c:dLbls>
            <c:dLbl>
              <c:idx val="0"/>
              <c:layout>
                <c:manualLayout>
                  <c:x val="2.1124106621373793E-2"/>
                  <c:y val="0"/>
                </c:manualLayout>
              </c:layout>
              <c:showLegendKey val="0"/>
              <c:showVal val="1"/>
              <c:showCatName val="0"/>
              <c:showSerName val="0"/>
              <c:showPercent val="0"/>
              <c:showBubbleSize val="0"/>
            </c:dLbl>
            <c:dLbl>
              <c:idx val="1"/>
              <c:layout>
                <c:manualLayout>
                  <c:x val="2.1124106621373737E-2"/>
                  <c:y val="-7.2926183198611305E-3"/>
                </c:manualLayout>
              </c:layout>
              <c:showLegendKey val="0"/>
              <c:showVal val="1"/>
              <c:showCatName val="0"/>
              <c:showSerName val="0"/>
              <c:showPercent val="0"/>
              <c:showBubbleSize val="0"/>
            </c:dLbl>
            <c:dLbl>
              <c:idx val="2"/>
              <c:layout>
                <c:manualLayout>
                  <c:x val="2.7159565656052022E-2"/>
                  <c:y val="1.6712057257236892E-17"/>
                </c:manualLayout>
              </c:layout>
              <c:showLegendKey val="0"/>
              <c:showVal val="1"/>
              <c:showCatName val="0"/>
              <c:showSerName val="0"/>
              <c:showPercent val="0"/>
              <c:showBubbleSize val="0"/>
            </c:dLbl>
            <c:txPr>
              <a:bodyPr/>
              <a:lstStyle/>
              <a:p>
                <a:pPr>
                  <a:defRPr sz="14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01.01.2016</c:v>
                </c:pt>
                <c:pt idx="1">
                  <c:v>на 01.01.2017</c:v>
                </c:pt>
                <c:pt idx="2">
                  <c:v>на 01.01.2018</c:v>
                </c:pt>
              </c:strCache>
            </c:strRef>
          </c:cat>
          <c:val>
            <c:numRef>
              <c:f>Лист1!$B$2:$B$4</c:f>
              <c:numCache>
                <c:formatCode>0.0</c:formatCode>
                <c:ptCount val="3"/>
                <c:pt idx="0">
                  <c:v>1516</c:v>
                </c:pt>
                <c:pt idx="1">
                  <c:v>1291</c:v>
                </c:pt>
                <c:pt idx="2">
                  <c:v>1120</c:v>
                </c:pt>
              </c:numCache>
            </c:numRef>
          </c:val>
        </c:ser>
        <c:dLbls>
          <c:showLegendKey val="0"/>
          <c:showVal val="1"/>
          <c:showCatName val="0"/>
          <c:showSerName val="0"/>
          <c:showPercent val="0"/>
          <c:showBubbleSize val="0"/>
        </c:dLbls>
        <c:gapWidth val="86"/>
        <c:gapDepth val="206"/>
        <c:shape val="box"/>
        <c:axId val="155496448"/>
        <c:axId val="155504640"/>
        <c:axId val="0"/>
      </c:bar3DChart>
      <c:catAx>
        <c:axId val="155496448"/>
        <c:scaling>
          <c:orientation val="minMax"/>
        </c:scaling>
        <c:delete val="1"/>
        <c:axPos val="b"/>
        <c:majorTickMark val="out"/>
        <c:minorTickMark val="none"/>
        <c:tickLblPos val="nextTo"/>
        <c:crossAx val="155504640"/>
        <c:crosses val="autoZero"/>
        <c:auto val="1"/>
        <c:lblAlgn val="ctr"/>
        <c:lblOffset val="100"/>
        <c:noMultiLvlLbl val="0"/>
      </c:catAx>
      <c:valAx>
        <c:axId val="155504640"/>
        <c:scaling>
          <c:orientation val="minMax"/>
          <c:max val="1600"/>
          <c:min val="0"/>
        </c:scaling>
        <c:delete val="1"/>
        <c:axPos val="l"/>
        <c:majorGridlines>
          <c:spPr>
            <a:ln>
              <a:solidFill>
                <a:schemeClr val="accent1">
                  <a:lumMod val="40000"/>
                  <a:lumOff val="60000"/>
                </a:schemeClr>
              </a:solidFill>
            </a:ln>
          </c:spPr>
        </c:majorGridlines>
        <c:numFmt formatCode="0.0" sourceLinked="1"/>
        <c:majorTickMark val="out"/>
        <c:minorTickMark val="none"/>
        <c:tickLblPos val="nextTo"/>
        <c:crossAx val="155496448"/>
        <c:crosses val="autoZero"/>
        <c:crossBetween val="between"/>
        <c:majorUnit val="400"/>
        <c:minorUnit val="200"/>
      </c:valAx>
      <c:spPr>
        <a:noFill/>
        <a:ln w="25399">
          <a:noFill/>
        </a:ln>
      </c:spPr>
    </c:plotArea>
    <c:legend>
      <c:legendPos val="b"/>
      <c:overlay val="0"/>
    </c:legend>
    <c:plotVisOnly val="1"/>
    <c:dispBlanksAs val="gap"/>
    <c:showDLblsOverMax val="0"/>
  </c:chart>
  <c:txPr>
    <a:bodyPr/>
    <a:lstStyle/>
    <a:p>
      <a:pPr>
        <a:defRPr sz="1200" b="1"/>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spPr>
            <a:scene3d>
              <a:camera prst="orthographicFront"/>
              <a:lightRig rig="threePt" dir="t"/>
            </a:scene3d>
            <a:sp3d>
              <a:bevelT/>
            </a:sp3d>
          </c:spPr>
          <c:invertIfNegative val="0"/>
          <c:dLbls>
            <c:dLbl>
              <c:idx val="0"/>
              <c:layout>
                <c:manualLayout>
                  <c:x val="-2.2522522522522521E-2"/>
                  <c:y val="1.4492753623188406E-2"/>
                </c:manualLayout>
              </c:layout>
              <c:tx>
                <c:rich>
                  <a:bodyPr/>
                  <a:lstStyle/>
                  <a:p>
                    <a:r>
                      <a:rPr lang="ru-RU" dirty="0" smtClean="0"/>
                      <a:t>380</a:t>
                    </a:r>
                    <a:r>
                      <a:rPr lang="en-US" dirty="0" smtClean="0"/>
                      <a:t>,6</a:t>
                    </a:r>
                    <a:endParaRPr lang="en-US" dirty="0"/>
                  </a:p>
                </c:rich>
              </c:tx>
              <c:dLblPos val="outEnd"/>
              <c:showLegendKey val="0"/>
              <c:showVal val="1"/>
              <c:showCatName val="0"/>
              <c:showSerName val="0"/>
              <c:showPercent val="0"/>
              <c:showBubbleSize val="0"/>
            </c:dLbl>
            <c:txPr>
              <a:bodyPr/>
              <a:lstStyle/>
              <a:p>
                <a:pPr>
                  <a:defRPr sz="1198"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392.6</c:v>
                </c:pt>
              </c:numCache>
            </c:numRef>
          </c:val>
        </c:ser>
        <c:ser>
          <c:idx val="1"/>
          <c:order val="1"/>
          <c:tx>
            <c:strRef>
              <c:f>Лист1!$C$1</c:f>
              <c:strCache>
                <c:ptCount val="1"/>
                <c:pt idx="0">
                  <c:v>Ряд 2</c:v>
                </c:pt>
              </c:strCache>
            </c:strRef>
          </c:tx>
          <c:spPr>
            <a:solidFill>
              <a:srgbClr val="00B050"/>
            </a:solidFill>
            <a:scene3d>
              <a:camera prst="orthographicFront"/>
              <a:lightRig rig="threePt" dir="t"/>
            </a:scene3d>
            <a:sp3d>
              <a:bevelT/>
            </a:sp3d>
          </c:spPr>
          <c:invertIfNegative val="0"/>
          <c:dLbls>
            <c:dLbl>
              <c:idx val="0"/>
              <c:layout>
                <c:manualLayout>
                  <c:x val="-9.0090090090090089E-3"/>
                  <c:y val="1.4492753623188406E-2"/>
                </c:manualLayout>
              </c:layout>
              <c:tx>
                <c:rich>
                  <a:bodyPr/>
                  <a:lstStyle/>
                  <a:p>
                    <a:r>
                      <a:rPr lang="ru-RU" dirty="0" smtClean="0"/>
                      <a:t>403</a:t>
                    </a:r>
                    <a:r>
                      <a:rPr lang="en-US" dirty="0" smtClean="0"/>
                      <a:t>,1</a:t>
                    </a:r>
                    <a:endParaRPr lang="en-US" dirty="0"/>
                  </a:p>
                </c:rich>
              </c:tx>
              <c:dLblPos val="outEnd"/>
              <c:showLegendKey val="0"/>
              <c:showVal val="1"/>
              <c:showCatName val="0"/>
              <c:showSerName val="0"/>
              <c:showPercent val="0"/>
              <c:showBubbleSize val="0"/>
            </c:dLbl>
            <c:txPr>
              <a:bodyPr/>
              <a:lstStyle/>
              <a:p>
                <a:pPr>
                  <a:defRPr sz="1198"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402.1</c:v>
                </c:pt>
              </c:numCache>
            </c:numRef>
          </c:val>
        </c:ser>
        <c:ser>
          <c:idx val="2"/>
          <c:order val="2"/>
          <c:tx>
            <c:strRef>
              <c:f>Лист1!$D$1</c:f>
              <c:strCache>
                <c:ptCount val="1"/>
                <c:pt idx="0">
                  <c:v>Ряд 3</c:v>
                </c:pt>
              </c:strCache>
            </c:strRef>
          </c:tx>
          <c:spPr>
            <a:solidFill>
              <a:srgbClr val="0070C0"/>
            </a:solidFill>
            <a:scene3d>
              <a:camera prst="orthographicFront"/>
              <a:lightRig rig="threePt" dir="t"/>
            </a:scene3d>
            <a:sp3d>
              <a:bevelT/>
            </a:sp3d>
          </c:spPr>
          <c:invertIfNegative val="0"/>
          <c:dLbls>
            <c:txPr>
              <a:bodyPr/>
              <a:lstStyle/>
              <a:p>
                <a:pPr>
                  <a:defRPr sz="1198"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407.6</c:v>
                </c:pt>
              </c:numCache>
            </c:numRef>
          </c:val>
        </c:ser>
        <c:ser>
          <c:idx val="3"/>
          <c:order val="3"/>
          <c:tx>
            <c:strRef>
              <c:f>Лист1!$E$1</c:f>
              <c:strCache>
                <c:ptCount val="1"/>
                <c:pt idx="0">
                  <c:v>Ряд 4</c:v>
                </c:pt>
              </c:strCache>
            </c:strRef>
          </c:tx>
          <c:spPr>
            <a:scene3d>
              <a:camera prst="orthographicFront"/>
              <a:lightRig rig="threePt" dir="t"/>
            </a:scene3d>
            <a:sp3d>
              <a:bevelT/>
            </a:sp3d>
          </c:spPr>
          <c:invertIfNegative val="0"/>
          <c:dLbls>
            <c:dLbl>
              <c:idx val="0"/>
              <c:layout>
                <c:manualLayout>
                  <c:x val="9.0090090090090089E-3"/>
                  <c:y val="7.246376811594203E-3"/>
                </c:manualLayout>
              </c:layout>
              <c:spPr/>
              <c:txPr>
                <a:bodyPr/>
                <a:lstStyle/>
                <a:p>
                  <a:pPr>
                    <a:defRPr sz="1198" b="1" i="0" u="none">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dLbl>
            <c:txPr>
              <a:bodyPr/>
              <a:lstStyle/>
              <a:p>
                <a:pPr>
                  <a:defRPr sz="1198">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Лист1!$E$2</c:f>
              <c:numCache>
                <c:formatCode>General</c:formatCode>
                <c:ptCount val="1"/>
                <c:pt idx="0">
                  <c:v>413.7</c:v>
                </c:pt>
              </c:numCache>
            </c:numRef>
          </c:val>
        </c:ser>
        <c:dLbls>
          <c:showLegendKey val="0"/>
          <c:showVal val="0"/>
          <c:showCatName val="0"/>
          <c:showSerName val="0"/>
          <c:showPercent val="0"/>
          <c:showBubbleSize val="0"/>
        </c:dLbls>
        <c:gapWidth val="150"/>
        <c:overlap val="-17"/>
        <c:axId val="116031488"/>
        <c:axId val="116033024"/>
      </c:barChart>
      <c:catAx>
        <c:axId val="116031488"/>
        <c:scaling>
          <c:orientation val="minMax"/>
        </c:scaling>
        <c:delete val="1"/>
        <c:axPos val="b"/>
        <c:majorTickMark val="out"/>
        <c:minorTickMark val="none"/>
        <c:tickLblPos val="nextTo"/>
        <c:crossAx val="116033024"/>
        <c:crosses val="autoZero"/>
        <c:auto val="1"/>
        <c:lblAlgn val="ctr"/>
        <c:lblOffset val="100"/>
        <c:noMultiLvlLbl val="0"/>
      </c:catAx>
      <c:valAx>
        <c:axId val="116033024"/>
        <c:scaling>
          <c:orientation val="minMax"/>
          <c:max val="600"/>
          <c:min val="0"/>
        </c:scaling>
        <c:delete val="0"/>
        <c:axPos val="l"/>
        <c:majorGridlines>
          <c:spPr>
            <a:ln>
              <a:solidFill>
                <a:schemeClr val="bg1">
                  <a:lumMod val="65000"/>
                </a:schemeClr>
              </a:solidFill>
            </a:ln>
          </c:spPr>
        </c:majorGridlines>
        <c:numFmt formatCode="General" sourceLinked="1"/>
        <c:majorTickMark val="out"/>
        <c:minorTickMark val="none"/>
        <c:tickLblPos val="nextTo"/>
        <c:txPr>
          <a:bodyPr/>
          <a:lstStyle/>
          <a:p>
            <a:pPr>
              <a:defRPr sz="1198" b="1">
                <a:latin typeface="Times New Roman" panose="02020603050405020304" pitchFamily="18" charset="0"/>
                <a:cs typeface="Times New Roman" panose="02020603050405020304" pitchFamily="18" charset="0"/>
              </a:defRPr>
            </a:pPr>
            <a:endParaRPr lang="ru-RU"/>
          </a:p>
        </c:txPr>
        <c:crossAx val="116031488"/>
        <c:crosses val="autoZero"/>
        <c:crossBetween val="between"/>
        <c:majorUnit val="200"/>
      </c:valAx>
      <c:spPr>
        <a:noFill/>
        <a:ln w="25366">
          <a:noFill/>
        </a:ln>
      </c:spPr>
    </c:plotArea>
    <c:plotVisOnly val="1"/>
    <c:dispBlanksAs val="gap"/>
    <c:showDLblsOverMax val="0"/>
  </c:chart>
  <c:spPr>
    <a:scene3d>
      <a:camera prst="orthographicFront"/>
      <a:lightRig rig="threePt" dir="t"/>
    </a:scene3d>
    <a:sp3d>
      <a:bevelT/>
    </a:sp3d>
  </c:spPr>
  <c:txPr>
    <a:bodyPr/>
    <a:lstStyle/>
    <a:p>
      <a:pPr>
        <a:defRPr sz="1798"/>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spPr>
            <a:scene3d>
              <a:camera prst="orthographicFront"/>
              <a:lightRig rig="threePt" dir="t"/>
            </a:scene3d>
            <a:sp3d>
              <a:bevelT/>
            </a:sp3d>
          </c:spPr>
          <c:invertIfNegative val="0"/>
          <c:dLbls>
            <c:dLbl>
              <c:idx val="0"/>
              <c:layout>
                <c:manualLayout>
                  <c:x val="0"/>
                  <c:y val="2.2826115485564305E-2"/>
                </c:manualLayout>
              </c:layout>
              <c:tx>
                <c:rich>
                  <a:bodyPr/>
                  <a:lstStyle/>
                  <a:p>
                    <a:r>
                      <a:rPr lang="ru-RU" dirty="0" smtClean="0"/>
                      <a:t>1</a:t>
                    </a:r>
                    <a:r>
                      <a:rPr lang="en-US" dirty="0" smtClean="0"/>
                      <a:t>39,</a:t>
                    </a:r>
                    <a:r>
                      <a:rPr lang="ru-RU" dirty="0" smtClean="0"/>
                      <a:t>8</a:t>
                    </a:r>
                    <a:endParaRPr lang="en-US" dirty="0"/>
                  </a:p>
                </c:rich>
              </c:tx>
              <c:dLblPos val="outEnd"/>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Лист1!$B$2</c:f>
              <c:numCache>
                <c:formatCode>General</c:formatCode>
                <c:ptCount val="1"/>
                <c:pt idx="0">
                  <c:v>139.30000000000001</c:v>
                </c:pt>
              </c:numCache>
            </c:numRef>
          </c:val>
        </c:ser>
        <c:ser>
          <c:idx val="1"/>
          <c:order val="1"/>
          <c:tx>
            <c:strRef>
              <c:f>Лист1!$C$1</c:f>
              <c:strCache>
                <c:ptCount val="1"/>
                <c:pt idx="0">
                  <c:v>Ряд 2</c:v>
                </c:pt>
              </c:strCache>
            </c:strRef>
          </c:tx>
          <c:spPr>
            <a:solidFill>
              <a:srgbClr val="00B050"/>
            </a:solidFill>
            <a:scene3d>
              <a:camera prst="orthographicFront"/>
              <a:lightRig rig="threePt" dir="t"/>
            </a:scene3d>
            <a:sp3d>
              <a:bevelT/>
            </a:sp3d>
          </c:spPr>
          <c:invertIfNegative val="0"/>
          <c:dLbls>
            <c:dLbl>
              <c:idx val="0"/>
              <c:layout>
                <c:manualLayout>
                  <c:x val="-9.0090090090090089E-3"/>
                  <c:y val="1.4492753623188406E-2"/>
                </c:manualLayout>
              </c:layout>
              <c:dLblPos val="outEnd"/>
              <c:showLegendKey val="0"/>
              <c:showVal val="1"/>
              <c:showCatName val="0"/>
              <c:showSerName val="0"/>
              <c:showPercent val="0"/>
              <c:showBubbleSize val="0"/>
            </c:dLbl>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Лист1!$C$2</c:f>
              <c:numCache>
                <c:formatCode>General</c:formatCode>
                <c:ptCount val="1"/>
                <c:pt idx="0">
                  <c:v>151.9</c:v>
                </c:pt>
              </c:numCache>
            </c:numRef>
          </c:val>
        </c:ser>
        <c:ser>
          <c:idx val="2"/>
          <c:order val="2"/>
          <c:tx>
            <c:strRef>
              <c:f>Лист1!$D$1</c:f>
              <c:strCache>
                <c:ptCount val="1"/>
                <c:pt idx="0">
                  <c:v>Ряд 3</c:v>
                </c:pt>
              </c:strCache>
            </c:strRef>
          </c:tx>
          <c:spPr>
            <a:solidFill>
              <a:srgbClr val="0070C0"/>
            </a:solidFill>
            <a:scene3d>
              <a:camera prst="orthographicFront"/>
              <a:lightRig rig="threePt" dir="t"/>
            </a:scene3d>
            <a:sp3d>
              <a:bevelT/>
            </a:sp3d>
          </c:spPr>
          <c:invertIfNegative val="0"/>
          <c:dLbls>
            <c:txPr>
              <a:bodyPr/>
              <a:lstStyle/>
              <a:p>
                <a:pPr>
                  <a:defRPr sz="1200" b="1">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Лист1!$D$2</c:f>
              <c:numCache>
                <c:formatCode>General</c:formatCode>
                <c:ptCount val="1"/>
                <c:pt idx="0">
                  <c:v>160.30000000000001</c:v>
                </c:pt>
              </c:numCache>
            </c:numRef>
          </c:val>
        </c:ser>
        <c:ser>
          <c:idx val="3"/>
          <c:order val="3"/>
          <c:tx>
            <c:strRef>
              <c:f>Лист1!$E$1</c:f>
              <c:strCache>
                <c:ptCount val="1"/>
                <c:pt idx="0">
                  <c:v>Ряд 4</c:v>
                </c:pt>
              </c:strCache>
            </c:strRef>
          </c:tx>
          <c:spPr>
            <a:scene3d>
              <a:camera prst="orthographicFront"/>
              <a:lightRig rig="threePt" dir="t"/>
            </a:scene3d>
            <a:sp3d>
              <a:bevelT/>
            </a:sp3d>
          </c:spPr>
          <c:invertIfNegative val="0"/>
          <c:dLbls>
            <c:dLbl>
              <c:idx val="0"/>
              <c:layout>
                <c:manualLayout>
                  <c:x val="9.0090090090090089E-3"/>
                  <c:y val="7.246376811594203E-3"/>
                </c:manualLayout>
              </c:layout>
              <c:spPr/>
              <c:txPr>
                <a:bodyPr/>
                <a:lstStyle/>
                <a:p>
                  <a:pPr>
                    <a:defRPr sz="1200" b="1" i="0" u="none">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dLbl>
            <c:txPr>
              <a:bodyPr/>
              <a:lstStyle/>
              <a:p>
                <a:pPr>
                  <a:defRPr sz="1200">
                    <a:latin typeface="Times New Roman" panose="02020603050405020304" pitchFamily="18" charset="0"/>
                    <a:cs typeface="Times New Roman" panose="02020603050405020304" pitchFamily="18" charset="0"/>
                  </a:defRPr>
                </a:pPr>
                <a:endParaRPr lang="ru-RU"/>
              </a:p>
            </c:txPr>
            <c:dLblPos val="outEnd"/>
            <c:showLegendKey val="0"/>
            <c:showVal val="1"/>
            <c:showCatName val="0"/>
            <c:showSerName val="0"/>
            <c:showPercent val="0"/>
            <c:showBubbleSize val="0"/>
            <c:showLeaderLines val="0"/>
          </c:dLbls>
          <c:cat>
            <c:strRef>
              <c:f>Лист1!$A$2</c:f>
              <c:strCache>
                <c:ptCount val="1"/>
                <c:pt idx="0">
                  <c:v>Категория 1</c:v>
                </c:pt>
              </c:strCache>
            </c:strRef>
          </c:cat>
          <c:val>
            <c:numRef>
              <c:f>Лист1!$E$2</c:f>
              <c:numCache>
                <c:formatCode>0.0</c:formatCode>
                <c:ptCount val="1"/>
                <c:pt idx="0">
                  <c:v>168</c:v>
                </c:pt>
              </c:numCache>
            </c:numRef>
          </c:val>
        </c:ser>
        <c:dLbls>
          <c:showLegendKey val="0"/>
          <c:showVal val="0"/>
          <c:showCatName val="0"/>
          <c:showSerName val="0"/>
          <c:showPercent val="0"/>
          <c:showBubbleSize val="0"/>
        </c:dLbls>
        <c:gapWidth val="150"/>
        <c:overlap val="-17"/>
        <c:axId val="117130368"/>
        <c:axId val="117131904"/>
      </c:barChart>
      <c:catAx>
        <c:axId val="117130368"/>
        <c:scaling>
          <c:orientation val="minMax"/>
        </c:scaling>
        <c:delete val="1"/>
        <c:axPos val="b"/>
        <c:majorTickMark val="out"/>
        <c:minorTickMark val="none"/>
        <c:tickLblPos val="nextTo"/>
        <c:crossAx val="117131904"/>
        <c:crosses val="autoZero"/>
        <c:auto val="1"/>
        <c:lblAlgn val="ctr"/>
        <c:lblOffset val="100"/>
        <c:noMultiLvlLbl val="0"/>
      </c:catAx>
      <c:valAx>
        <c:axId val="117131904"/>
        <c:scaling>
          <c:orientation val="minMax"/>
          <c:max val="200"/>
          <c:min val="0"/>
        </c:scaling>
        <c:delete val="0"/>
        <c:axPos val="l"/>
        <c:majorGridlines>
          <c:spPr>
            <a:ln>
              <a:solidFill>
                <a:schemeClr val="bg1">
                  <a:lumMod val="65000"/>
                </a:schemeClr>
              </a:solidFill>
            </a:ln>
          </c:spPr>
        </c:majorGridlines>
        <c:numFmt formatCode="General" sourceLinked="1"/>
        <c:majorTickMark val="out"/>
        <c:minorTickMark val="none"/>
        <c:tickLblPos val="nextTo"/>
        <c:txPr>
          <a:bodyPr/>
          <a:lstStyle/>
          <a:p>
            <a:pPr>
              <a:defRPr sz="1200" b="1">
                <a:latin typeface="Times New Roman" panose="02020603050405020304" pitchFamily="18" charset="0"/>
                <a:cs typeface="Times New Roman" panose="02020603050405020304" pitchFamily="18" charset="0"/>
              </a:defRPr>
            </a:pPr>
            <a:endParaRPr lang="ru-RU"/>
          </a:p>
        </c:txPr>
        <c:crossAx val="117130368"/>
        <c:crosses val="autoZero"/>
        <c:crossBetween val="between"/>
        <c:majorUnit val="50"/>
      </c:valAx>
      <c:spPr>
        <a:noFill/>
        <a:ln w="25407">
          <a:noFill/>
        </a:ln>
      </c:spPr>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3112982308364327E-2"/>
          <c:y val="3.91610050580787E-2"/>
          <c:w val="0.91852775540751652"/>
          <c:h val="0.49335679947538708"/>
        </c:manualLayout>
      </c:layout>
      <c:bar3DChart>
        <c:barDir val="col"/>
        <c:grouping val="clustered"/>
        <c:varyColors val="0"/>
        <c:ser>
          <c:idx val="0"/>
          <c:order val="0"/>
          <c:tx>
            <c:strRef>
              <c:f>Лист1!$B$1</c:f>
              <c:strCache>
                <c:ptCount val="1"/>
                <c:pt idx="0">
                  <c:v>Фактически 2014 год</c:v>
                </c:pt>
              </c:strCache>
            </c:strRef>
          </c:tx>
          <c:invertIfNegative val="0"/>
          <c:dLbls>
            <c:txPr>
              <a:bodyPr/>
              <a:lstStyle/>
              <a:p>
                <a:pPr>
                  <a:defRPr sz="1600" b="1" baseline="0">
                    <a:latin typeface="Times New Roman" pitchFamily="18" charset="0"/>
                  </a:defRPr>
                </a:pPr>
                <a:endParaRPr lang="ru-RU"/>
              </a:p>
            </c:txPr>
            <c:showLegendKey val="0"/>
            <c:showVal val="1"/>
            <c:showCatName val="0"/>
            <c:showSerName val="0"/>
            <c:showPercent val="0"/>
            <c:showBubbleSize val="0"/>
            <c:showLeaderLines val="0"/>
          </c:dLbls>
          <c:cat>
            <c:strRef>
              <c:f>Лист1!$A$2:$A$8</c:f>
              <c:strCache>
                <c:ptCount val="7"/>
                <c:pt idx="0">
                  <c:v>НДФЛ</c:v>
                </c:pt>
                <c:pt idx="1">
                  <c:v>Земельный налог </c:v>
                </c:pt>
                <c:pt idx="2">
                  <c:v>Арендная плата за землю и имущество</c:v>
                </c:pt>
                <c:pt idx="3">
                  <c:v>Доходы от реализации имущества и земли</c:v>
                </c:pt>
                <c:pt idx="4">
                  <c:v>Единый налог на вмененный доход</c:v>
                </c:pt>
                <c:pt idx="5">
                  <c:v>Налог на имущество физических лиц</c:v>
                </c:pt>
                <c:pt idx="6">
                  <c:v>Прочие доходы</c:v>
                </c:pt>
              </c:strCache>
            </c:strRef>
          </c:cat>
          <c:val>
            <c:numRef>
              <c:f>Лист1!$B$2:$B$8</c:f>
              <c:numCache>
                <c:formatCode>General</c:formatCode>
                <c:ptCount val="7"/>
                <c:pt idx="0">
                  <c:v>817</c:v>
                </c:pt>
                <c:pt idx="1">
                  <c:v>320</c:v>
                </c:pt>
                <c:pt idx="2">
                  <c:v>227</c:v>
                </c:pt>
                <c:pt idx="3">
                  <c:v>302</c:v>
                </c:pt>
                <c:pt idx="4">
                  <c:v>139</c:v>
                </c:pt>
                <c:pt idx="5">
                  <c:v>61</c:v>
                </c:pt>
                <c:pt idx="6">
                  <c:v>90</c:v>
                </c:pt>
              </c:numCache>
            </c:numRef>
          </c:val>
        </c:ser>
        <c:ser>
          <c:idx val="1"/>
          <c:order val="1"/>
          <c:tx>
            <c:strRef>
              <c:f>Лист1!$C$1</c:f>
              <c:strCache>
                <c:ptCount val="1"/>
                <c:pt idx="0">
                  <c:v>Прогноз 2015 год</c:v>
                </c:pt>
              </c:strCache>
            </c:strRef>
          </c:tx>
          <c:invertIfNegative val="0"/>
          <c:dLbls>
            <c:dLbl>
              <c:idx val="0"/>
              <c:layout>
                <c:manualLayout>
                  <c:x val="1.7490918552114616E-2"/>
                  <c:y val="0"/>
                </c:manualLayout>
              </c:layout>
              <c:showLegendKey val="0"/>
              <c:showVal val="1"/>
              <c:showCatName val="0"/>
              <c:showSerName val="0"/>
              <c:showPercent val="0"/>
              <c:showBubbleSize val="0"/>
            </c:dLbl>
            <c:dLbl>
              <c:idx val="1"/>
              <c:layout>
                <c:manualLayout>
                  <c:x val="1.4575765460095513E-2"/>
                  <c:y val="-2.449479485609308E-3"/>
                </c:manualLayout>
              </c:layout>
              <c:showLegendKey val="0"/>
              <c:showVal val="1"/>
              <c:showCatName val="0"/>
              <c:showSerName val="0"/>
              <c:showPercent val="0"/>
              <c:showBubbleSize val="0"/>
            </c:dLbl>
            <c:dLbl>
              <c:idx val="2"/>
              <c:layout>
                <c:manualLayout>
                  <c:x val="1.3118188914085963E-2"/>
                  <c:y val="0"/>
                </c:manualLayout>
              </c:layout>
              <c:showLegendKey val="0"/>
              <c:showVal val="1"/>
              <c:showCatName val="0"/>
              <c:showSerName val="0"/>
              <c:showPercent val="0"/>
              <c:showBubbleSize val="0"/>
            </c:dLbl>
            <c:dLbl>
              <c:idx val="3"/>
              <c:layout>
                <c:manualLayout>
                  <c:x val="1.7490918552114616E-2"/>
                  <c:y val="-9.7983036872381149E-3"/>
                </c:manualLayout>
              </c:layout>
              <c:showLegendKey val="0"/>
              <c:showVal val="1"/>
              <c:showCatName val="0"/>
              <c:showSerName val="0"/>
              <c:showPercent val="0"/>
              <c:showBubbleSize val="0"/>
            </c:dLbl>
            <c:dLbl>
              <c:idx val="4"/>
              <c:layout>
                <c:manualLayout>
                  <c:x val="1.6033342006105063E-2"/>
                  <c:y val="-7.3484384568279241E-3"/>
                </c:manualLayout>
              </c:layout>
              <c:showLegendKey val="0"/>
              <c:showVal val="1"/>
              <c:showCatName val="0"/>
              <c:showSerName val="0"/>
              <c:showPercent val="0"/>
              <c:showBubbleSize val="0"/>
            </c:dLbl>
            <c:dLbl>
              <c:idx val="5"/>
              <c:layout>
                <c:manualLayout>
                  <c:x val="5.8303061840382052E-3"/>
                  <c:y val="-2.449479485609308E-3"/>
                </c:manualLayout>
              </c:layout>
              <c:showLegendKey val="0"/>
              <c:showVal val="1"/>
              <c:showCatName val="0"/>
              <c:showSerName val="0"/>
              <c:showPercent val="0"/>
              <c:showBubbleSize val="0"/>
            </c:dLbl>
            <c:dLbl>
              <c:idx val="6"/>
              <c:layout>
                <c:manualLayout>
                  <c:x val="1.020303582206686E-2"/>
                  <c:y val="-2.449479485609308E-3"/>
                </c:manualLayout>
              </c:layout>
              <c:showLegendKey val="0"/>
              <c:showVal val="1"/>
              <c:showCatName val="0"/>
              <c:showSerName val="0"/>
              <c:showPercent val="0"/>
              <c:showBubbleSize val="0"/>
            </c:dLbl>
            <c:txPr>
              <a:bodyPr/>
              <a:lstStyle/>
              <a:p>
                <a:pPr>
                  <a:defRPr sz="1600" b="1" baseline="0">
                    <a:latin typeface="Times New Roman" pitchFamily="18" charset="0"/>
                  </a:defRPr>
                </a:pPr>
                <a:endParaRPr lang="ru-RU"/>
              </a:p>
            </c:txPr>
            <c:showLegendKey val="0"/>
            <c:showVal val="1"/>
            <c:showCatName val="0"/>
            <c:showSerName val="0"/>
            <c:showPercent val="0"/>
            <c:showBubbleSize val="0"/>
            <c:showLeaderLines val="0"/>
          </c:dLbls>
          <c:cat>
            <c:strRef>
              <c:f>Лист1!$A$2:$A$8</c:f>
              <c:strCache>
                <c:ptCount val="7"/>
                <c:pt idx="0">
                  <c:v>НДФЛ</c:v>
                </c:pt>
                <c:pt idx="1">
                  <c:v>Земельный налог </c:v>
                </c:pt>
                <c:pt idx="2">
                  <c:v>Арендная плата за землю и имущество</c:v>
                </c:pt>
                <c:pt idx="3">
                  <c:v>Доходы от реализации имущества и земли</c:v>
                </c:pt>
                <c:pt idx="4">
                  <c:v>Единый налог на вмененный доход</c:v>
                </c:pt>
                <c:pt idx="5">
                  <c:v>Налог на имущество физических лиц</c:v>
                </c:pt>
                <c:pt idx="6">
                  <c:v>Прочие доходы</c:v>
                </c:pt>
              </c:strCache>
            </c:strRef>
          </c:cat>
          <c:val>
            <c:numRef>
              <c:f>Лист1!$C$2:$C$8</c:f>
              <c:numCache>
                <c:formatCode>General</c:formatCode>
                <c:ptCount val="7"/>
                <c:pt idx="0">
                  <c:v>894</c:v>
                </c:pt>
                <c:pt idx="1">
                  <c:v>326</c:v>
                </c:pt>
                <c:pt idx="2">
                  <c:v>203</c:v>
                </c:pt>
                <c:pt idx="3">
                  <c:v>241</c:v>
                </c:pt>
                <c:pt idx="4">
                  <c:v>151</c:v>
                </c:pt>
                <c:pt idx="5">
                  <c:v>77</c:v>
                </c:pt>
                <c:pt idx="6">
                  <c:v>104</c:v>
                </c:pt>
              </c:numCache>
            </c:numRef>
          </c:val>
        </c:ser>
        <c:dLbls>
          <c:showLegendKey val="0"/>
          <c:showVal val="1"/>
          <c:showCatName val="0"/>
          <c:showSerName val="0"/>
          <c:showPercent val="0"/>
          <c:showBubbleSize val="0"/>
        </c:dLbls>
        <c:gapWidth val="150"/>
        <c:shape val="cylinder"/>
        <c:axId val="124594048"/>
        <c:axId val="124595584"/>
        <c:axId val="0"/>
      </c:bar3DChart>
      <c:catAx>
        <c:axId val="124594048"/>
        <c:scaling>
          <c:orientation val="minMax"/>
        </c:scaling>
        <c:delete val="0"/>
        <c:axPos val="b"/>
        <c:majorTickMark val="out"/>
        <c:minorTickMark val="out"/>
        <c:tickLblPos val="nextTo"/>
        <c:txPr>
          <a:bodyPr/>
          <a:lstStyle/>
          <a:p>
            <a:pPr>
              <a:defRPr sz="1200" b="1" baseline="0">
                <a:latin typeface="Times New Roman" pitchFamily="18" charset="0"/>
              </a:defRPr>
            </a:pPr>
            <a:endParaRPr lang="ru-RU"/>
          </a:p>
        </c:txPr>
        <c:crossAx val="124595584"/>
        <c:crosses val="autoZero"/>
        <c:auto val="1"/>
        <c:lblAlgn val="ctr"/>
        <c:lblOffset val="100"/>
        <c:tickMarkSkip val="2"/>
        <c:noMultiLvlLbl val="0"/>
      </c:catAx>
      <c:valAx>
        <c:axId val="124595584"/>
        <c:scaling>
          <c:orientation val="minMax"/>
        </c:scaling>
        <c:delete val="1"/>
        <c:axPos val="l"/>
        <c:numFmt formatCode="General" sourceLinked="1"/>
        <c:majorTickMark val="out"/>
        <c:minorTickMark val="none"/>
        <c:tickLblPos val="nextTo"/>
        <c:crossAx val="124594048"/>
        <c:crosses val="autoZero"/>
        <c:crossBetween val="between"/>
      </c:valAx>
    </c:plotArea>
    <c:legend>
      <c:legendPos val="r"/>
      <c:legendEntry>
        <c:idx val="0"/>
        <c:txPr>
          <a:bodyPr/>
          <a:lstStyle/>
          <a:p>
            <a:pPr>
              <a:defRPr b="1">
                <a:latin typeface="Times New Roman" pitchFamily="18" charset="0"/>
                <a:cs typeface="Times New Roman" pitchFamily="18" charset="0"/>
              </a:defRPr>
            </a:pPr>
            <a:endParaRPr lang="ru-RU"/>
          </a:p>
        </c:txPr>
      </c:legendEntry>
      <c:legendEntry>
        <c:idx val="1"/>
        <c:txPr>
          <a:bodyPr/>
          <a:lstStyle/>
          <a:p>
            <a:pPr>
              <a:defRPr b="1">
                <a:latin typeface="Times New Roman" pitchFamily="18" charset="0"/>
                <a:cs typeface="Times New Roman" pitchFamily="18" charset="0"/>
              </a:defRPr>
            </a:pPr>
            <a:endParaRPr lang="ru-RU"/>
          </a:p>
        </c:txPr>
      </c:legendEntry>
      <c:layout>
        <c:manualLayout>
          <c:xMode val="edge"/>
          <c:yMode val="edge"/>
          <c:x val="0"/>
          <c:y val="0.84597615132768533"/>
          <c:w val="0.99868519709361536"/>
          <c:h val="0.15311792700744006"/>
        </c:manualLayout>
      </c:layout>
      <c:overlay val="0"/>
      <c:spPr>
        <a:solidFill>
          <a:schemeClr val="accent2">
            <a:lumMod val="60000"/>
            <a:lumOff val="40000"/>
          </a:schemeClr>
        </a:solidFill>
      </c:spPr>
    </c:legend>
    <c:plotVisOnly val="1"/>
    <c:dispBlanksAs val="gap"/>
    <c:showDLblsOverMax val="0"/>
  </c:chart>
  <c:spPr>
    <a:solidFill>
      <a:schemeClr val="accent2">
        <a:lumMod val="40000"/>
        <a:lumOff val="60000"/>
      </a:schemeClr>
    </a:solidFill>
    <a:ln>
      <a:solidFill>
        <a:schemeClr val="accent2"/>
      </a:solidFill>
    </a:ln>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0.18156206869494049"/>
          <c:y val="0.23928233568853127"/>
          <c:w val="0.74125915167772893"/>
          <c:h val="0.6590775365841283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rgbClr val="FF0000"/>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chemeClr val="accent6">
                  <a:lumMod val="50000"/>
                </a:schemeClr>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9.1651246400673153E-2"/>
                  <c:y val="-5.1648151050915796E-2"/>
                </c:manualLayout>
              </c:layout>
              <c:tx>
                <c:rich>
                  <a:bodyPr/>
                  <a:lstStyle/>
                  <a:p>
                    <a:r>
                      <a:rPr lang="ru-RU" sz="1400" b="1" dirty="0">
                        <a:latin typeface="Times New Roman" panose="02020603050405020304" pitchFamily="18" charset="0"/>
                        <a:cs typeface="Times New Roman" panose="02020603050405020304" pitchFamily="18" charset="0"/>
                      </a:rPr>
                      <a:t>Жилищно-коммунальное хозяйство;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274,1; 12%</a:t>
                    </a:r>
                    <a:endParaRPr lang="ru-RU" b="1" dirty="0"/>
                  </a:p>
                </c:rich>
              </c:tx>
              <c:dLblPos val="bestFit"/>
              <c:showLegendKey val="0"/>
              <c:showVal val="1"/>
              <c:showCatName val="0"/>
              <c:showSerName val="0"/>
              <c:showPercent val="0"/>
              <c:showBubbleSize val="0"/>
            </c:dLbl>
            <c:dLbl>
              <c:idx val="1"/>
              <c:layout>
                <c:manualLayout>
                  <c:x val="3.5716730362990064E-2"/>
                  <c:y val="8.2088425487201994E-2"/>
                </c:manualLayout>
              </c:layout>
              <c:tx>
                <c:rich>
                  <a:bodyPr/>
                  <a:lstStyle/>
                  <a:p>
                    <a:r>
                      <a:rPr lang="ru-RU" sz="1400" b="1" dirty="0">
                        <a:latin typeface="Times New Roman" panose="02020603050405020304" pitchFamily="18" charset="0"/>
                        <a:cs typeface="Times New Roman" panose="02020603050405020304" pitchFamily="18" charset="0"/>
                      </a:rPr>
                      <a:t>Образование; </a:t>
                    </a:r>
                    <a:r>
                      <a:rPr lang="ru-RU" sz="1400" b="1" dirty="0" smtClean="0">
                        <a:latin typeface="Times New Roman" panose="02020603050405020304" pitchFamily="18" charset="0"/>
                        <a:cs typeface="Times New Roman" panose="02020603050405020304" pitchFamily="18" charset="0"/>
                      </a:rPr>
                      <a:t>11</a:t>
                    </a:r>
                    <a:r>
                      <a:rPr lang="en-US" sz="1400" b="1" dirty="0" smtClean="0">
                        <a:latin typeface="Times New Roman" panose="02020603050405020304" pitchFamily="18" charset="0"/>
                        <a:cs typeface="Times New Roman" panose="02020603050405020304" pitchFamily="18" charset="0"/>
                      </a:rPr>
                      <a:t>6</a:t>
                    </a:r>
                    <a:r>
                      <a:rPr lang="ru-RU" sz="1400" b="1" dirty="0" smtClean="0">
                        <a:latin typeface="Times New Roman" panose="02020603050405020304" pitchFamily="18" charset="0"/>
                        <a:cs typeface="Times New Roman" panose="02020603050405020304" pitchFamily="18" charset="0"/>
                      </a:rPr>
                      <a:t>5,6; 54%</a:t>
                    </a:r>
                    <a:endParaRPr lang="ru-RU" b="1" dirty="0"/>
                  </a:p>
                </c:rich>
              </c:tx>
              <c:dLblPos val="bestFit"/>
              <c:showLegendKey val="0"/>
              <c:showVal val="1"/>
              <c:showCatName val="0"/>
              <c:showSerName val="0"/>
              <c:showPercent val="0"/>
              <c:showBubbleSize val="0"/>
            </c:dLbl>
            <c:dLbl>
              <c:idx val="2"/>
              <c:layout>
                <c:manualLayout>
                  <c:x val="7.2418411064936863E-2"/>
                  <c:y val="0.15528798390805726"/>
                </c:manualLayout>
              </c:layout>
              <c:tx>
                <c:rich>
                  <a:bodyPr/>
                  <a:lstStyle/>
                  <a:p>
                    <a:r>
                      <a:rPr lang="ru-RU" sz="1400" b="1" dirty="0">
                        <a:latin typeface="Times New Roman" panose="02020603050405020304" pitchFamily="18" charset="0"/>
                        <a:cs typeface="Times New Roman" panose="02020603050405020304" pitchFamily="18" charset="0"/>
                      </a:rPr>
                      <a:t>Культура; </a:t>
                    </a:r>
                    <a:endParaRPr lang="en-US"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173,0</a:t>
                    </a:r>
                    <a:r>
                      <a:rPr lang="en-US" sz="1400" b="1" baseline="0" dirty="0" smtClean="0">
                        <a:latin typeface="Times New Roman" panose="02020603050405020304" pitchFamily="18" charset="0"/>
                        <a:cs typeface="Times New Roman" panose="02020603050405020304" pitchFamily="18" charset="0"/>
                      </a:rPr>
                      <a:t> </a:t>
                    </a:r>
                    <a:r>
                      <a:rPr lang="ru-RU" sz="1400" b="1" baseline="0" dirty="0" smtClean="0">
                        <a:latin typeface="Times New Roman" panose="02020603050405020304" pitchFamily="18" charset="0"/>
                        <a:cs typeface="Times New Roman" panose="02020603050405020304" pitchFamily="18" charset="0"/>
                      </a:rPr>
                      <a:t>; 8%</a:t>
                    </a:r>
                    <a:r>
                      <a:rPr lang="en-US" sz="1400" b="1" baseline="0" dirty="0" smtClean="0">
                        <a:latin typeface="Times New Roman" panose="02020603050405020304" pitchFamily="18" charset="0"/>
                        <a:cs typeface="Times New Roman" panose="02020603050405020304" pitchFamily="18" charset="0"/>
                      </a:rPr>
                      <a:t> </a:t>
                    </a:r>
                    <a:endParaRPr lang="ru-RU" b="1" dirty="0"/>
                  </a:p>
                </c:rich>
              </c:tx>
              <c:dLblPos val="bestFit"/>
              <c:showLegendKey val="0"/>
              <c:showVal val="1"/>
              <c:showCatName val="0"/>
              <c:showSerName val="0"/>
              <c:showPercent val="0"/>
              <c:showBubbleSize val="0"/>
            </c:dLbl>
            <c:dLbl>
              <c:idx val="3"/>
              <c:layout>
                <c:manualLayout>
                  <c:x val="-5.9926641458684551E-2"/>
                  <c:y val="6.6355736355318995E-2"/>
                </c:manualLayout>
              </c:layout>
              <c:tx>
                <c:rich>
                  <a:bodyPr/>
                  <a:lstStyle/>
                  <a:p>
                    <a:r>
                      <a:rPr lang="ru-RU" sz="1400" b="1" dirty="0">
                        <a:latin typeface="Times New Roman" panose="02020603050405020304" pitchFamily="18" charset="0"/>
                        <a:cs typeface="Times New Roman" panose="02020603050405020304" pitchFamily="18" charset="0"/>
                      </a:rPr>
                      <a:t>Социальная политика</a:t>
                    </a:r>
                    <a:r>
                      <a:rPr lang="ru-RU" sz="1400" b="1" dirty="0" smtClean="0">
                        <a:latin typeface="Times New Roman" panose="02020603050405020304" pitchFamily="18" charset="0"/>
                        <a:cs typeface="Times New Roman" panose="02020603050405020304" pitchFamily="18" charset="0"/>
                      </a:rPr>
                      <a:t>;</a:t>
                    </a:r>
                  </a:p>
                  <a:p>
                    <a:r>
                      <a:rPr lang="ru-RU" sz="1400" b="1" dirty="0" smtClean="0">
                        <a:latin typeface="Times New Roman" panose="02020603050405020304" pitchFamily="18" charset="0"/>
                        <a:cs typeface="Times New Roman" panose="02020603050405020304" pitchFamily="18" charset="0"/>
                      </a:rPr>
                      <a:t> 43,7; 2%</a:t>
                    </a:r>
                    <a:endParaRPr lang="ru-RU" b="1" dirty="0"/>
                  </a:p>
                </c:rich>
              </c:tx>
              <c:dLblPos val="bestFit"/>
              <c:showLegendKey val="0"/>
              <c:showVal val="1"/>
              <c:showCatName val="0"/>
              <c:showSerName val="0"/>
              <c:showPercent val="0"/>
              <c:showBubbleSize val="0"/>
            </c:dLbl>
            <c:dLbl>
              <c:idx val="4"/>
              <c:layout>
                <c:manualLayout>
                  <c:x val="-2.3249297165790793E-2"/>
                  <c:y val="-2.6856048144892952E-2"/>
                </c:manualLayout>
              </c:layout>
              <c:tx>
                <c:rich>
                  <a:bodyPr/>
                  <a:lstStyle/>
                  <a:p>
                    <a:r>
                      <a:rPr lang="ru-RU" sz="1400" b="1" dirty="0">
                        <a:latin typeface="Times New Roman" panose="02020603050405020304" pitchFamily="18" charset="0"/>
                        <a:cs typeface="Times New Roman" panose="02020603050405020304" pitchFamily="18" charset="0"/>
                      </a:rPr>
                      <a:t>Физическая культура и спорт; </a:t>
                    </a:r>
                    <a:r>
                      <a:rPr lang="ru-RU" sz="1400" b="1" dirty="0" smtClean="0">
                        <a:latin typeface="Times New Roman" panose="02020603050405020304" pitchFamily="18" charset="0"/>
                        <a:cs typeface="Times New Roman" panose="02020603050405020304" pitchFamily="18" charset="0"/>
                      </a:rPr>
                      <a:t>66,0; 3%</a:t>
                    </a:r>
                    <a:endParaRPr lang="ru-RU" b="1" dirty="0"/>
                  </a:p>
                </c:rich>
              </c:tx>
              <c:dLblPos val="bestFit"/>
              <c:showLegendKey val="0"/>
              <c:showVal val="1"/>
              <c:showCatName val="0"/>
              <c:showSerName val="0"/>
              <c:showPercent val="0"/>
              <c:showBubbleSize val="0"/>
            </c:dLbl>
            <c:dLbl>
              <c:idx val="5"/>
              <c:layout>
                <c:manualLayout>
                  <c:x val="-8.9286560510265789E-2"/>
                  <c:y val="-0.1895512848840159"/>
                </c:manualLayout>
              </c:layout>
              <c:tx>
                <c:rich>
                  <a:bodyPr/>
                  <a:lstStyle/>
                  <a:p>
                    <a:r>
                      <a:rPr lang="ru-RU" sz="1400" b="1" dirty="0" err="1" smtClean="0">
                        <a:latin typeface="Times New Roman" panose="02020603050405020304" pitchFamily="18" charset="0"/>
                        <a:cs typeface="Times New Roman" panose="02020603050405020304" pitchFamily="18" charset="0"/>
                      </a:rPr>
                      <a:t>Общегосударствен-ные</a:t>
                    </a:r>
                    <a:r>
                      <a:rPr lang="ru-RU" sz="1400" b="1" dirty="0" smtClean="0">
                        <a:latin typeface="Times New Roman" panose="02020603050405020304" pitchFamily="18" charset="0"/>
                        <a:cs typeface="Times New Roman" panose="02020603050405020304" pitchFamily="18" charset="0"/>
                      </a:rPr>
                      <a:t> вопросы</a:t>
                    </a:r>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217,6; 10%</a:t>
                    </a:r>
                    <a:endParaRPr lang="ru-RU" b="1" dirty="0"/>
                  </a:p>
                </c:rich>
              </c:tx>
              <c:dLblPos val="bestFit"/>
              <c:showLegendKey val="0"/>
              <c:showVal val="1"/>
              <c:showCatName val="0"/>
              <c:showSerName val="0"/>
              <c:showPercent val="0"/>
              <c:showBubbleSize val="0"/>
            </c:dLbl>
            <c:dLbl>
              <c:idx val="6"/>
              <c:layout>
                <c:manualLayout>
                  <c:x val="8.4102520109001419E-3"/>
                  <c:y val="-0.24759038215090615"/>
                </c:manualLayout>
              </c:layout>
              <c:tx>
                <c:rich>
                  <a:bodyPr/>
                  <a:lstStyle/>
                  <a:p>
                    <a:r>
                      <a:rPr lang="ru-RU" sz="1400" b="1" dirty="0">
                        <a:latin typeface="Times New Roman" panose="02020603050405020304" pitchFamily="18" charset="0"/>
                        <a:cs typeface="Times New Roman" panose="02020603050405020304" pitchFamily="18" charset="0"/>
                      </a:rPr>
                      <a:t>Прочие расходы; </a:t>
                    </a:r>
                    <a:r>
                      <a:rPr lang="ru-RU" sz="1400" b="1" dirty="0" smtClean="0">
                        <a:latin typeface="Times New Roman" panose="02020603050405020304" pitchFamily="18" charset="0"/>
                        <a:cs typeface="Times New Roman" panose="02020603050405020304" pitchFamily="18" charset="0"/>
                      </a:rPr>
                      <a:t>33,8; 2%</a:t>
                    </a:r>
                    <a:endParaRPr lang="ru-RU" b="1" dirty="0"/>
                  </a:p>
                </c:rich>
              </c:tx>
              <c:dLblPos val="bestFit"/>
              <c:showLegendKey val="0"/>
              <c:showVal val="1"/>
              <c:showCatName val="0"/>
              <c:showSerName val="0"/>
              <c:showPercent val="0"/>
              <c:showBubbleSize val="0"/>
            </c:dLbl>
            <c:dLbl>
              <c:idx val="7"/>
              <c:layout>
                <c:manualLayout>
                  <c:x val="0.11859729304645224"/>
                  <c:y val="-0.1564074803310698"/>
                </c:manualLayout>
              </c:layout>
              <c:tx>
                <c:rich>
                  <a:bodyPr/>
                  <a:lstStyle/>
                  <a:p>
                    <a:r>
                      <a:rPr lang="ru-RU" sz="1400" b="1" dirty="0">
                        <a:latin typeface="Times New Roman" panose="02020603050405020304" pitchFamily="18" charset="0"/>
                        <a:cs typeface="Times New Roman" panose="02020603050405020304" pitchFamily="18" charset="0"/>
                      </a:rPr>
                      <a:t>Национальная экономика; </a:t>
                    </a:r>
                    <a:endParaRPr lang="ru-RU" sz="1400" b="1" dirty="0" smtClean="0">
                      <a:latin typeface="Times New Roman" panose="02020603050405020304" pitchFamily="18" charset="0"/>
                      <a:cs typeface="Times New Roman" panose="02020603050405020304" pitchFamily="18" charset="0"/>
                    </a:endParaRPr>
                  </a:p>
                  <a:p>
                    <a:r>
                      <a:rPr lang="ru-RU" sz="1400" b="1" dirty="0" smtClean="0">
                        <a:latin typeface="Times New Roman" panose="02020603050405020304" pitchFamily="18" charset="0"/>
                        <a:cs typeface="Times New Roman" panose="02020603050405020304" pitchFamily="18" charset="0"/>
                      </a:rPr>
                      <a:t>101,2; 5%</a:t>
                    </a:r>
                    <a:endParaRPr lang="ru-RU" b="1" dirty="0"/>
                  </a:p>
                </c:rich>
              </c:tx>
              <c:dLblPos val="bestFit"/>
              <c:showLegendKey val="0"/>
              <c:showVal val="1"/>
              <c:showCatName val="0"/>
              <c:showSerName val="0"/>
              <c:showPercent val="0"/>
              <c:showBubbleSize val="0"/>
            </c:dLbl>
            <c:dLbl>
              <c:idx val="8"/>
              <c:layout>
                <c:manualLayout>
                  <c:x val="0.22825773014890671"/>
                  <c:y val="-0.14493571079021061"/>
                </c:manualLayout>
              </c:layout>
              <c:tx>
                <c:rich>
                  <a:bodyPr/>
                  <a:lstStyle/>
                  <a:p>
                    <a:r>
                      <a:rPr lang="ru-RU" dirty="0" smtClean="0"/>
                      <a:t>Обслуживание </a:t>
                    </a:r>
                    <a:r>
                      <a:rPr lang="ru-RU" dirty="0"/>
                      <a:t>муниципального долга; 120,0; 6%</a:t>
                    </a:r>
                  </a:p>
                </c:rich>
              </c:tx>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Лист1!$A$1:$I$1</c:f>
              <c:strCache>
                <c:ptCount val="9"/>
                <c:pt idx="0">
                  <c:v>Жилищно-коммунальное хозяйство</c:v>
                </c:pt>
                <c:pt idx="1">
                  <c:v>Образование</c:v>
                </c:pt>
                <c:pt idx="2">
                  <c:v>Культура</c:v>
                </c:pt>
                <c:pt idx="3">
                  <c:v>Социальная политика</c:v>
                </c:pt>
                <c:pt idx="4">
                  <c:v>Физическая культура и спорт</c:v>
                </c:pt>
                <c:pt idx="5">
                  <c:v>Общегосударственные вопросы</c:v>
                </c:pt>
                <c:pt idx="6">
                  <c:v>Прочие расходы</c:v>
                </c:pt>
                <c:pt idx="7">
                  <c:v>Национальная экономика</c:v>
                </c:pt>
                <c:pt idx="8">
                  <c:v>обслуживание муниципального долга</c:v>
                </c:pt>
              </c:strCache>
            </c:strRef>
          </c:cat>
          <c:val>
            <c:numRef>
              <c:f>Лист1!$A$2:$I$2</c:f>
              <c:numCache>
                <c:formatCode>General</c:formatCode>
                <c:ptCount val="9"/>
                <c:pt idx="0">
                  <c:v>224.4</c:v>
                </c:pt>
                <c:pt idx="1">
                  <c:v>1160.9000000000001</c:v>
                </c:pt>
                <c:pt idx="2">
                  <c:v>173</c:v>
                </c:pt>
                <c:pt idx="3">
                  <c:v>43.7</c:v>
                </c:pt>
                <c:pt idx="4" formatCode="0.0">
                  <c:v>66</c:v>
                </c:pt>
                <c:pt idx="5">
                  <c:v>217.6</c:v>
                </c:pt>
                <c:pt idx="6">
                  <c:v>36.299999999999997</c:v>
                </c:pt>
                <c:pt idx="7">
                  <c:v>95.3</c:v>
                </c:pt>
                <c:pt idx="8" formatCode="0.0">
                  <c:v>120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18156206869494049"/>
          <c:y val="0.23928233568853127"/>
          <c:w val="0.74125915167772893"/>
          <c:h val="0.65907753658412838"/>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rgbClr val="004C22"/>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accent5">
                  <a:lumMod val="75000"/>
                </a:schemeClr>
              </a:solidFill>
              <a:scene3d>
                <a:camera prst="orthographicFront"/>
                <a:lightRig rig="threePt" dir="t"/>
              </a:scene3d>
              <a:sp3d prstMaterial="plastic">
                <a:bevelT w="139700" h="139700" prst="divot"/>
                <a:bevelB w="139700" h="139700" prst="divot"/>
              </a:sp3d>
            </c:spPr>
          </c:dPt>
          <c:dPt>
            <c:idx val="2"/>
            <c:bubble3D val="0"/>
            <c:spPr>
              <a:solidFill>
                <a:schemeClr val="tx2"/>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Lbl>
              <c:idx val="0"/>
              <c:layout>
                <c:manualLayout>
                  <c:x val="0.16160948809166209"/>
                  <c:y val="-0.14101031278795526"/>
                </c:manualLayout>
              </c:layout>
              <c:tx>
                <c:rich>
                  <a:bodyPr/>
                  <a:lstStyle/>
                  <a:p>
                    <a:r>
                      <a:rPr lang="ru-RU" dirty="0" smtClean="0"/>
                      <a:t>Налоги</a:t>
                    </a:r>
                  </a:p>
                  <a:p>
                    <a:r>
                      <a:rPr lang="ru-RU" dirty="0" smtClean="0"/>
                      <a:t>(</a:t>
                    </a:r>
                    <a:r>
                      <a:rPr lang="ru-RU" dirty="0"/>
                      <a:t>земельный</a:t>
                    </a:r>
                    <a:r>
                      <a:rPr lang="ru-RU" dirty="0" smtClean="0"/>
                      <a:t>, транспортный,</a:t>
                    </a:r>
                  </a:p>
                  <a:p>
                    <a:r>
                      <a:rPr lang="ru-RU" dirty="0" smtClean="0"/>
                      <a:t>имущество</a:t>
                    </a:r>
                    <a:r>
                      <a:rPr lang="ru-RU" dirty="0"/>
                      <a:t>); </a:t>
                    </a:r>
                    <a:r>
                      <a:rPr lang="ru-RU" dirty="0" smtClean="0"/>
                      <a:t>194,8; </a:t>
                    </a:r>
                    <a:r>
                      <a:rPr lang="ru-RU" dirty="0"/>
                      <a:t>9%</a:t>
                    </a:r>
                  </a:p>
                </c:rich>
              </c:tx>
              <c:showLegendKey val="0"/>
              <c:showVal val="1"/>
              <c:showCatName val="1"/>
              <c:showSerName val="0"/>
              <c:showPercent val="1"/>
              <c:showBubbleSize val="0"/>
            </c:dLbl>
            <c:dLbl>
              <c:idx val="1"/>
              <c:layout>
                <c:manualLayout>
                  <c:x val="-7.1349407007113549E-2"/>
                  <c:y val="9.5747836704097783E-2"/>
                </c:manualLayout>
              </c:layout>
              <c:tx>
                <c:rich>
                  <a:bodyPr/>
                  <a:lstStyle/>
                  <a:p>
                    <a:r>
                      <a:rPr lang="ru-RU" dirty="0"/>
                      <a:t>Заработная плата и начисления на нее; </a:t>
                    </a:r>
                    <a:endParaRPr lang="ru-RU" dirty="0" smtClean="0"/>
                  </a:p>
                  <a:p>
                    <a:r>
                      <a:rPr lang="ru-RU" dirty="0" smtClean="0"/>
                      <a:t>1116,6; </a:t>
                    </a:r>
                    <a:r>
                      <a:rPr lang="ru-RU" dirty="0"/>
                      <a:t>52%</a:t>
                    </a:r>
                  </a:p>
                </c:rich>
              </c:tx>
              <c:showLegendKey val="0"/>
              <c:showVal val="1"/>
              <c:showCatName val="1"/>
              <c:showSerName val="0"/>
              <c:showPercent val="1"/>
              <c:showBubbleSize val="0"/>
            </c:dLbl>
            <c:dLbl>
              <c:idx val="2"/>
              <c:layout>
                <c:manualLayout>
                  <c:x val="1.1589396106457085E-2"/>
                  <c:y val="8.6618785280913407E-2"/>
                </c:manualLayout>
              </c:layout>
              <c:tx>
                <c:rich>
                  <a:bodyPr/>
                  <a:lstStyle/>
                  <a:p>
                    <a:r>
                      <a:rPr lang="ru-RU" dirty="0" smtClean="0"/>
                      <a:t>Коммунальные </a:t>
                    </a:r>
                    <a:r>
                      <a:rPr lang="ru-RU" dirty="0"/>
                      <a:t>услуги; </a:t>
                    </a:r>
                    <a:endParaRPr lang="ru-RU" dirty="0" smtClean="0"/>
                  </a:p>
                  <a:p>
                    <a:r>
                      <a:rPr lang="ru-RU" dirty="0" smtClean="0"/>
                      <a:t>220,4</a:t>
                    </a:r>
                    <a:r>
                      <a:rPr lang="ru-RU" dirty="0"/>
                      <a:t>; 11%</a:t>
                    </a:r>
                  </a:p>
                </c:rich>
              </c:tx>
              <c:showLegendKey val="0"/>
              <c:showVal val="1"/>
              <c:showCatName val="1"/>
              <c:showSerName val="0"/>
              <c:showPercent val="1"/>
              <c:showBubbleSize val="0"/>
            </c:dLbl>
            <c:dLbl>
              <c:idx val="3"/>
              <c:layout>
                <c:manualLayout>
                  <c:x val="-2.8680104902123329E-2"/>
                  <c:y val="-9.4752115013527247E-2"/>
                </c:manualLayout>
              </c:layout>
              <c:tx>
                <c:rich>
                  <a:bodyPr/>
                  <a:lstStyle/>
                  <a:p>
                    <a:r>
                      <a:rPr lang="ru-RU" dirty="0" smtClean="0"/>
                      <a:t>Социальная </a:t>
                    </a:r>
                    <a:r>
                      <a:rPr lang="ru-RU" dirty="0"/>
                      <a:t>поддержка граждан; </a:t>
                    </a:r>
                    <a:endParaRPr lang="ru-RU" dirty="0" smtClean="0"/>
                  </a:p>
                  <a:p>
                    <a:r>
                      <a:rPr lang="ru-RU" dirty="0" smtClean="0"/>
                      <a:t>26,6</a:t>
                    </a:r>
                    <a:r>
                      <a:rPr lang="ru-RU" dirty="0"/>
                      <a:t>; 1%</a:t>
                    </a:r>
                  </a:p>
                </c:rich>
              </c:tx>
              <c:showLegendKey val="0"/>
              <c:showVal val="1"/>
              <c:showCatName val="1"/>
              <c:showSerName val="0"/>
              <c:showPercent val="1"/>
              <c:showBubbleSize val="0"/>
            </c:dLbl>
            <c:dLbl>
              <c:idx val="4"/>
              <c:layout>
                <c:manualLayout>
                  <c:x val="-2.2598185852340035E-2"/>
                  <c:y val="-0.26135229112144409"/>
                </c:manualLayout>
              </c:layout>
              <c:tx>
                <c:rich>
                  <a:bodyPr/>
                  <a:lstStyle/>
                  <a:p>
                    <a:r>
                      <a:rPr lang="ru-RU" dirty="0" smtClean="0"/>
                      <a:t>АИП</a:t>
                    </a:r>
                    <a:r>
                      <a:rPr lang="ru-RU" dirty="0"/>
                      <a:t>; </a:t>
                    </a:r>
                    <a:endParaRPr lang="ru-RU" dirty="0" smtClean="0"/>
                  </a:p>
                  <a:p>
                    <a:r>
                      <a:rPr lang="ru-RU" dirty="0" smtClean="0"/>
                      <a:t>59,0; 3%</a:t>
                    </a:r>
                    <a:endParaRPr lang="ru-RU" dirty="0"/>
                  </a:p>
                </c:rich>
              </c:tx>
              <c:showLegendKey val="0"/>
              <c:showVal val="1"/>
              <c:showCatName val="1"/>
              <c:showSerName val="0"/>
              <c:showPercent val="1"/>
              <c:showBubbleSize val="0"/>
            </c:dLbl>
            <c:dLbl>
              <c:idx val="5"/>
              <c:layout>
                <c:manualLayout>
                  <c:x val="6.5096234123703703E-2"/>
                  <c:y val="-0.19988084891872029"/>
                </c:manualLayout>
              </c:layout>
              <c:tx>
                <c:rich>
                  <a:bodyPr/>
                  <a:lstStyle/>
                  <a:p>
                    <a:r>
                      <a:rPr lang="ru-RU" dirty="0"/>
                      <a:t>Прочие расходы; </a:t>
                    </a:r>
                    <a:r>
                      <a:rPr lang="ru-RU" dirty="0" smtClean="0"/>
                      <a:t>457,6; 21%</a:t>
                    </a:r>
                    <a:endParaRPr lang="ru-RU" dirty="0"/>
                  </a:p>
                </c:rich>
              </c:tx>
              <c:showLegendKey val="0"/>
              <c:showVal val="1"/>
              <c:showCatName val="1"/>
              <c:showSerName val="0"/>
              <c:showPercent val="1"/>
              <c:showBubbleSize val="0"/>
            </c:dLbl>
            <c:dLbl>
              <c:idx val="6"/>
              <c:layout>
                <c:manualLayout>
                  <c:x val="-0.11653210152148141"/>
                  <c:y val="-0.11564037977770467"/>
                </c:manualLayout>
              </c:layout>
              <c:showLegendKey val="0"/>
              <c:showVal val="1"/>
              <c:showCatName val="1"/>
              <c:showSerName val="0"/>
              <c:showPercent val="1"/>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1"/>
            <c:showSerName val="0"/>
            <c:showPercent val="1"/>
            <c:showBubbleSize val="0"/>
            <c:showLeaderLines val="1"/>
          </c:dLbls>
          <c:cat>
            <c:strRef>
              <c:f>Лист1!$A$1:$I$1</c:f>
              <c:strCache>
                <c:ptCount val="7"/>
                <c:pt idx="0">
                  <c:v>Налоги(земельный,транспортный,имущество)</c:v>
                </c:pt>
                <c:pt idx="1">
                  <c:v>Заработная плата и начисления на нее</c:v>
                </c:pt>
                <c:pt idx="2">
                  <c:v>Коммунальные услуги</c:v>
                </c:pt>
                <c:pt idx="3">
                  <c:v>Социальная поддержка граждан</c:v>
                </c:pt>
                <c:pt idx="4">
                  <c:v>АИП</c:v>
                </c:pt>
                <c:pt idx="5">
                  <c:v>Прочие расходы</c:v>
                </c:pt>
                <c:pt idx="6">
                  <c:v>Обслуживание муниципального долга</c:v>
                </c:pt>
              </c:strCache>
            </c:strRef>
          </c:cat>
          <c:val>
            <c:numRef>
              <c:f>Лист1!$A$2:$I$2</c:f>
              <c:numCache>
                <c:formatCode>0.0</c:formatCode>
                <c:ptCount val="9"/>
                <c:pt idx="0">
                  <c:v>194.6</c:v>
                </c:pt>
                <c:pt idx="1">
                  <c:v>1116</c:v>
                </c:pt>
                <c:pt idx="2" formatCode="General">
                  <c:v>220.4</c:v>
                </c:pt>
                <c:pt idx="3" formatCode="General">
                  <c:v>26.6</c:v>
                </c:pt>
                <c:pt idx="4">
                  <c:v>48.6</c:v>
                </c:pt>
                <c:pt idx="5" formatCode="General">
                  <c:v>410.8</c:v>
                </c:pt>
                <c:pt idx="6">
                  <c:v>120</c:v>
                </c:pt>
              </c:numCache>
            </c:numRef>
          </c:val>
        </c:ser>
        <c:dLbls>
          <c:showLegendKey val="0"/>
          <c:showVal val="1"/>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view3D>
      <c:rotX val="20"/>
      <c:rotY val="170"/>
      <c:rAngAx val="0"/>
      <c:perspective val="30"/>
    </c:view3D>
    <c:floor>
      <c:thickness val="0"/>
    </c:floor>
    <c:sideWall>
      <c:thickness val="0"/>
    </c:sideWall>
    <c:backWall>
      <c:thickness val="0"/>
    </c:backWall>
    <c:plotArea>
      <c:layout>
        <c:manualLayout>
          <c:layoutTarget val="inner"/>
          <c:xMode val="edge"/>
          <c:yMode val="edge"/>
          <c:x val="6.8241388402065842E-4"/>
          <c:y val="0.15873669575065999"/>
          <c:w val="0.54842225983287207"/>
          <c:h val="0.48759327090995092"/>
        </c:manualLayout>
      </c:layout>
      <c:pie3DChart>
        <c:varyColors val="1"/>
        <c:ser>
          <c:idx val="0"/>
          <c:order val="0"/>
          <c:spPr>
            <a:scene3d>
              <a:camera prst="orthographicFront"/>
              <a:lightRig rig="threePt" dir="t"/>
            </a:scene3d>
            <a:sp3d prstMaterial="plastic">
              <a:bevelT w="139700" h="139700" prst="divot"/>
              <a:bevelB w="139700" h="139700" prst="divot"/>
            </a:sp3d>
          </c:spPr>
          <c:explosion val="1"/>
          <c:dPt>
            <c:idx val="0"/>
            <c:bubble3D val="0"/>
            <c:spPr>
              <a:solidFill>
                <a:schemeClr val="tx2">
                  <a:lumMod val="60000"/>
                  <a:lumOff val="40000"/>
                </a:schemeClr>
              </a:solidFill>
              <a:effectLst>
                <a:outerShdw blurRad="355600" dist="23000" dir="5400000" rotWithShape="0">
                  <a:schemeClr val="bg1">
                    <a:alpha val="84000"/>
                  </a:schemeClr>
                </a:outerShdw>
              </a:effectLst>
              <a:scene3d>
                <a:camera prst="orthographicFront"/>
                <a:lightRig rig="threePt" dir="t"/>
              </a:scene3d>
              <a:sp3d prstMaterial="plastic">
                <a:bevelT w="139700" h="139700" prst="divot"/>
                <a:bevelB w="139700" h="139700" prst="divot"/>
              </a:sp3d>
            </c:spPr>
          </c:dPt>
          <c:dPt>
            <c:idx val="1"/>
            <c:bubble3D val="0"/>
            <c:spPr>
              <a:solidFill>
                <a:schemeClr val="bg2">
                  <a:lumMod val="50000"/>
                </a:schemeClr>
              </a:solidFill>
              <a:scene3d>
                <a:camera prst="orthographicFront"/>
                <a:lightRig rig="threePt" dir="t"/>
              </a:scene3d>
              <a:sp3d prstMaterial="plastic">
                <a:bevelT w="139700" h="139700" prst="divot"/>
                <a:bevelB w="139700" h="139700" prst="divot"/>
              </a:sp3d>
            </c:spPr>
          </c:dPt>
          <c:dPt>
            <c:idx val="2"/>
            <c:bubble3D val="0"/>
            <c:spPr>
              <a:solidFill>
                <a:schemeClr val="accent2">
                  <a:lumMod val="75000"/>
                </a:schemeClr>
              </a:solidFill>
              <a:ln>
                <a:solidFill>
                  <a:schemeClr val="tx2"/>
                </a:solidFill>
              </a:ln>
              <a:scene3d>
                <a:camera prst="orthographicFront"/>
                <a:lightRig rig="threePt" dir="t"/>
              </a:scene3d>
              <a:sp3d prstMaterial="plastic">
                <a:bevelT w="139700" h="139700" prst="divot"/>
                <a:bevelB w="139700" h="139700" prst="divot"/>
              </a:sp3d>
            </c:spPr>
          </c:dPt>
          <c:dPt>
            <c:idx val="3"/>
            <c:bubble3D val="0"/>
            <c:spPr>
              <a:solidFill>
                <a:srgbClr val="FFFF00"/>
              </a:solidFill>
              <a:scene3d>
                <a:camera prst="orthographicFront"/>
                <a:lightRig rig="threePt" dir="t"/>
              </a:scene3d>
              <a:sp3d prstMaterial="plastic">
                <a:bevelT w="139700" h="139700" prst="divot"/>
                <a:bevelB w="139700" h="139700" prst="divot"/>
              </a:sp3d>
            </c:spPr>
          </c:dPt>
          <c:dPt>
            <c:idx val="4"/>
            <c:bubble3D val="0"/>
            <c:spPr>
              <a:solidFill>
                <a:srgbClr val="00B050"/>
              </a:solidFill>
              <a:scene3d>
                <a:camera prst="orthographicFront"/>
                <a:lightRig rig="threePt" dir="t"/>
              </a:scene3d>
              <a:sp3d prstMaterial="plastic">
                <a:bevelT w="139700" h="139700" prst="divot"/>
                <a:bevelB w="139700" h="139700" prst="divot"/>
              </a:sp3d>
            </c:spPr>
          </c:dPt>
          <c:dPt>
            <c:idx val="5"/>
            <c:bubble3D val="0"/>
            <c:spPr>
              <a:solidFill>
                <a:srgbClr val="FF0000"/>
              </a:solidFill>
              <a:scene3d>
                <a:camera prst="orthographicFront"/>
                <a:lightRig rig="threePt" dir="t"/>
              </a:scene3d>
              <a:sp3d prstMaterial="plastic">
                <a:bevelT w="139700" h="139700" prst="divot"/>
                <a:bevelB w="139700" h="139700" prst="divot"/>
              </a:sp3d>
            </c:spPr>
          </c:dPt>
          <c:dPt>
            <c:idx val="6"/>
            <c:bubble3D val="0"/>
            <c:spPr>
              <a:solidFill>
                <a:srgbClr val="7030A0"/>
              </a:solidFill>
              <a:scene3d>
                <a:camera prst="orthographicFront"/>
                <a:lightRig rig="threePt" dir="t"/>
              </a:scene3d>
              <a:sp3d prstMaterial="plastic">
                <a:bevelT w="139700" h="139700" prst="divot"/>
                <a:bevelB w="139700" h="139700" prst="divot"/>
              </a:sp3d>
            </c:spPr>
          </c:dPt>
          <c:dPt>
            <c:idx val="7"/>
            <c:bubble3D val="0"/>
            <c:spPr>
              <a:solidFill>
                <a:srgbClr val="FFC000"/>
              </a:solidFill>
              <a:scene3d>
                <a:camera prst="orthographicFront"/>
                <a:lightRig rig="threePt" dir="t"/>
              </a:scene3d>
              <a:sp3d prstMaterial="plastic">
                <a:bevelT w="139700" h="139700" prst="divot"/>
                <a:bevelB w="139700" h="139700" prst="divot"/>
              </a:sp3d>
            </c:spPr>
          </c:dPt>
          <c:dPt>
            <c:idx val="8"/>
            <c:bubble3D val="0"/>
            <c:spPr>
              <a:solidFill>
                <a:srgbClr val="180371"/>
              </a:solidFill>
              <a:scene3d>
                <a:camera prst="orthographicFront"/>
                <a:lightRig rig="threePt" dir="t"/>
              </a:scene3d>
              <a:sp3d prstMaterial="plastic">
                <a:bevelT w="139700" h="139700" prst="divot"/>
                <a:bevelB w="139700" h="139700" prst="divot"/>
              </a:sp3d>
            </c:spPr>
          </c:dPt>
          <c:dLbls>
            <c:delete val="1"/>
          </c:dLbls>
          <c:cat>
            <c:strRef>
              <c:f>Лист1!$A$1:$D$1</c:f>
              <c:strCache>
                <c:ptCount val="4"/>
                <c:pt idx="0">
                  <c:v>Образование</c:v>
                </c:pt>
                <c:pt idx="1">
                  <c:v>Культура, СМИ</c:v>
                </c:pt>
                <c:pt idx="2">
                  <c:v>Физическая культура</c:v>
                </c:pt>
                <c:pt idx="3">
                  <c:v>Социальная поддержка населения</c:v>
                </c:pt>
              </c:strCache>
            </c:strRef>
          </c:cat>
          <c:val>
            <c:numRef>
              <c:f>Лист1!$A$2:$D$2</c:f>
              <c:numCache>
                <c:formatCode>0.0</c:formatCode>
                <c:ptCount val="4"/>
                <c:pt idx="0">
                  <c:v>1161</c:v>
                </c:pt>
                <c:pt idx="1">
                  <c:v>180</c:v>
                </c:pt>
                <c:pt idx="2">
                  <c:v>66</c:v>
                </c:pt>
                <c:pt idx="3">
                  <c:v>43</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ln>
            <a:solidFill>
              <a:schemeClr val="tx1"/>
            </a:solidFill>
          </a:ln>
        </a:defRPr>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doughnutChart>
        <c:varyColors val="1"/>
        <c:dLbls>
          <c:showLegendKey val="0"/>
          <c:showVal val="0"/>
          <c:showCatName val="1"/>
          <c:showSerName val="0"/>
          <c:showPercent val="0"/>
          <c:showBubbleSize val="0"/>
          <c:showLeaderLines val="1"/>
        </c:dLbls>
        <c:firstSliceAng val="39"/>
        <c:holeSize val="50"/>
      </c:doughnutChart>
      <c:spPr>
        <a:solidFill>
          <a:srgbClr val="FFFFFF"/>
        </a:solidFill>
        <a:scene3d>
          <a:camera prst="orthographicFront"/>
          <a:lightRig rig="threePt" dir="t"/>
        </a:scene3d>
        <a:sp3d prstMaterial="legacyWireframe">
          <a:bevelB h="6350"/>
        </a:sp3d>
      </c:spPr>
    </c:plotArea>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DCD6F-8F42-4439-B99A-9ECB40D6414B}" type="doc">
      <dgm:prSet loTypeId="urn:microsoft.com/office/officeart/2005/8/layout/vList3" loCatId="list" qsTypeId="urn:microsoft.com/office/officeart/2005/8/quickstyle/simple1" qsCatId="simple" csTypeId="urn:microsoft.com/office/officeart/2005/8/colors/accent1_2" csCatId="accent1" phldr="1"/>
      <dgm:spPr/>
    </dgm:pt>
    <dgm:pt modelId="{42F5AD29-73F5-4E09-991E-CAAC3BF47C7A}">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1400" b="1" i="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Рассмотрение проекта  бюджета: </a:t>
          </a:r>
          <a:r>
            <a:rPr lang="ru-RU" sz="1400" b="0" i="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dirty="0">
            <a:latin typeface="Times New Roman" pitchFamily="18" charset="0"/>
            <a:cs typeface="Times New Roman" pitchFamily="18" charset="0"/>
          </a:endParaRPr>
        </a:p>
      </dgm:t>
    </dgm:pt>
    <dgm:pt modelId="{4FAE8B27-495A-49D7-BCAB-F66CC44404AE}" type="parTrans" cxnId="{548E0EB4-9402-4E85-94A8-DDB630BB2139}">
      <dgm:prSet/>
      <dgm:spPr/>
      <dgm:t>
        <a:bodyPr/>
        <a:lstStyle/>
        <a:p>
          <a:endParaRPr lang="ru-RU"/>
        </a:p>
      </dgm:t>
    </dgm:pt>
    <dgm:pt modelId="{FFC408E0-6D15-44F0-AB4F-BE0CE7E12B9E}" type="sibTrans" cxnId="{548E0EB4-9402-4E85-94A8-DDB630BB2139}">
      <dgm:prSet/>
      <dgm:spPr/>
      <dgm:t>
        <a:bodyPr/>
        <a:lstStyle/>
        <a:p>
          <a:endParaRPr lang="ru-RU"/>
        </a:p>
      </dgm:t>
    </dgm:pt>
    <dgm:pt modelId="{9299E11B-958F-4FFA-96AB-EB82F73E3278}">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lnSpc>
              <a:spcPct val="100000"/>
            </a:lnSpc>
            <a:spcAft>
              <a:spcPts val="600"/>
            </a:spcAft>
          </a:pPr>
          <a:r>
            <a:rPr lang="ru-RU" sz="2000" b="1" dirty="0" smtClean="0">
              <a:latin typeface="Times New Roman" pitchFamily="18" charset="0"/>
              <a:cs typeface="Times New Roman" pitchFamily="18" charset="0"/>
            </a:rPr>
            <a:t>Утверждение бюджета: </a:t>
          </a:r>
          <a:r>
            <a:rPr lang="ru-RU" sz="1400" b="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dirty="0" smtClean="0">
              <a:latin typeface="Times New Roman" pitchFamily="18" charset="0"/>
              <a:cs typeface="Times New Roman" pitchFamily="18" charset="0"/>
            </a:rPr>
            <a:t>                              </a:t>
          </a:r>
          <a:r>
            <a:rPr lang="ru-RU" sz="1400" b="0" dirty="0" smtClean="0">
              <a:latin typeface="Times New Roman" pitchFamily="18" charset="0"/>
              <a:cs typeface="Times New Roman" pitchFamily="18" charset="0"/>
            </a:rPr>
            <a:t>городского округа город Рыбинск</a:t>
          </a:r>
          <a:endParaRPr lang="ru-RU" sz="1400" b="0" dirty="0">
            <a:latin typeface="Times New Roman" pitchFamily="18" charset="0"/>
            <a:cs typeface="Times New Roman" pitchFamily="18" charset="0"/>
          </a:endParaRPr>
        </a:p>
      </dgm:t>
    </dgm:pt>
    <dgm:pt modelId="{ECD76C84-18F4-42A2-AB72-6681AE66F233}" type="parTrans" cxnId="{956BE260-6114-4097-BD0C-CAEF8054D74C}">
      <dgm:prSet/>
      <dgm:spPr/>
      <dgm:t>
        <a:bodyPr/>
        <a:lstStyle/>
        <a:p>
          <a:endParaRPr lang="ru-RU"/>
        </a:p>
      </dgm:t>
    </dgm:pt>
    <dgm:pt modelId="{19781F0F-7C1E-45C6-A60A-3CD420B5D7C6}" type="sibTrans" cxnId="{956BE260-6114-4097-BD0C-CAEF8054D74C}">
      <dgm:prSet/>
      <dgm:spPr/>
      <dgm:t>
        <a:bodyPr/>
        <a:lstStyle/>
        <a:p>
          <a:endParaRPr lang="ru-RU"/>
        </a:p>
      </dgm:t>
    </dgm:pt>
    <dgm:pt modelId="{650E82DC-8320-4E6F-81DC-4AB587282B6C}">
      <dgm:prSet phldrT="[Текст]" custT="1">
        <dgm:style>
          <a:lnRef idx="1">
            <a:schemeClr val="accent2"/>
          </a:lnRef>
          <a:fillRef idx="2">
            <a:schemeClr val="accent2"/>
          </a:fillRef>
          <a:effectRef idx="1">
            <a:schemeClr val="accent2"/>
          </a:effectRef>
          <a:fontRef idx="minor">
            <a:schemeClr val="dk1"/>
          </a:fontRef>
        </dgm:style>
      </dgm:prSet>
      <dgm:spPr/>
      <dgm:t>
        <a:bodyPr/>
        <a:lstStyle/>
        <a:p>
          <a:pPr algn="ctr"/>
          <a:r>
            <a:rPr lang="ru-RU" sz="2000" b="1" dirty="0" smtClean="0">
              <a:latin typeface="Times New Roman" pitchFamily="18" charset="0"/>
              <a:cs typeface="Times New Roman" pitchFamily="18" charset="0"/>
            </a:rPr>
            <a:t>Составление проекта бюджета: </a:t>
          </a:r>
          <a:r>
            <a:rPr lang="ru-RU" sz="1400" b="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algn="ctr"/>
          <a:r>
            <a:rPr lang="ru-RU" sz="1400" b="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algn="ctr"/>
          <a:r>
            <a:rPr lang="ru-RU" sz="1400" b="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года</a:t>
          </a:r>
          <a:endParaRPr lang="ru-RU" sz="1400" b="1" dirty="0">
            <a:latin typeface="Times New Roman" pitchFamily="18" charset="0"/>
            <a:cs typeface="Times New Roman" pitchFamily="18" charset="0"/>
          </a:endParaRPr>
        </a:p>
      </dgm:t>
    </dgm:pt>
    <dgm:pt modelId="{D9D0FCCE-FC83-4CF5-A694-3102A2D7D009}" type="sibTrans" cxnId="{F2532B13-42D7-4AFC-89D4-3E56688895FF}">
      <dgm:prSet/>
      <dgm:spPr/>
      <dgm:t>
        <a:bodyPr/>
        <a:lstStyle/>
        <a:p>
          <a:endParaRPr lang="ru-RU"/>
        </a:p>
      </dgm:t>
    </dgm:pt>
    <dgm:pt modelId="{CB8F52B5-A0A6-4EE2-AFBE-CA36FC016449}" type="parTrans" cxnId="{F2532B13-42D7-4AFC-89D4-3E56688895FF}">
      <dgm:prSet/>
      <dgm:spPr/>
      <dgm:t>
        <a:bodyPr/>
        <a:lstStyle/>
        <a:p>
          <a:endParaRPr lang="ru-RU"/>
        </a:p>
      </dgm:t>
    </dgm:pt>
    <dgm:pt modelId="{C3B1D405-9F30-4CE4-B067-86F2B07952DF}" type="pres">
      <dgm:prSet presAssocID="{D7ADCD6F-8F42-4439-B99A-9ECB40D6414B}" presName="linearFlow" presStyleCnt="0">
        <dgm:presLayoutVars>
          <dgm:dir/>
          <dgm:resizeHandles val="exact"/>
        </dgm:presLayoutVars>
      </dgm:prSet>
      <dgm:spPr/>
    </dgm:pt>
    <dgm:pt modelId="{4F14DCEA-2D21-446C-8009-C30D6CD87E3D}" type="pres">
      <dgm:prSet presAssocID="{650E82DC-8320-4E6F-81DC-4AB587282B6C}" presName="composite" presStyleCnt="0"/>
      <dgm:spPr/>
    </dgm:pt>
    <dgm:pt modelId="{A8089EEA-09BE-427C-AE8E-1FADE52D929D}" type="pres">
      <dgm:prSet presAssocID="{650E82DC-8320-4E6F-81DC-4AB587282B6C}" presName="imgShp" presStyleLbl="fgImgPlace1" presStyleIdx="0" presStyleCnt="3" custScaleX="97251" custLinFactNeighborX="-91233" custLinFactNeighborY="9190">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1C50889F-7837-4F3B-BEDF-5E8428672264}" type="pres">
      <dgm:prSet presAssocID="{650E82DC-8320-4E6F-81DC-4AB587282B6C}" presName="txShp" presStyleLbl="node1" presStyleIdx="0" presStyleCnt="3" custScaleX="148666" custScaleY="172596" custLinFactNeighborX="855" custLinFactNeighborY="11863">
        <dgm:presLayoutVars>
          <dgm:bulletEnabled val="1"/>
        </dgm:presLayoutVars>
      </dgm:prSet>
      <dgm:spPr/>
      <dgm:t>
        <a:bodyPr/>
        <a:lstStyle/>
        <a:p>
          <a:endParaRPr lang="ru-RU"/>
        </a:p>
      </dgm:t>
    </dgm:pt>
    <dgm:pt modelId="{6A074512-DE72-4A4D-A7C3-5AFD17B4988E}" type="pres">
      <dgm:prSet presAssocID="{D9D0FCCE-FC83-4CF5-A694-3102A2D7D009}" presName="spacing" presStyleCnt="0"/>
      <dgm:spPr/>
    </dgm:pt>
    <dgm:pt modelId="{29D178AA-190D-4202-B4F2-2D73D5F0E2B7}" type="pres">
      <dgm:prSet presAssocID="{42F5AD29-73F5-4E09-991E-CAAC3BF47C7A}" presName="composite" presStyleCnt="0"/>
      <dgm:spPr/>
    </dgm:pt>
    <dgm:pt modelId="{0C8B3519-D3B1-46D5-9FDA-31CE5A5E172E}" type="pres">
      <dgm:prSet presAssocID="{42F5AD29-73F5-4E09-991E-CAAC3BF47C7A}" presName="imgShp" presStyleLbl="fgImgPlace1" presStyleIdx="1" presStyleCnt="3" custLinFactX="-7471" custLinFactNeighborX="-100000" custLinFactNeighborY="-3513">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3F70C69E-8B83-46C9-96E1-ECCE953BDD38}" type="pres">
      <dgm:prSet presAssocID="{42F5AD29-73F5-4E09-991E-CAAC3BF47C7A}" presName="txShp" presStyleLbl="node1" presStyleIdx="1" presStyleCnt="3" custScaleX="140516" custScaleY="95915" custLinFactNeighborX="9861" custLinFactNeighborY="2970">
        <dgm:presLayoutVars>
          <dgm:bulletEnabled val="1"/>
        </dgm:presLayoutVars>
      </dgm:prSet>
      <dgm:spPr/>
      <dgm:t>
        <a:bodyPr/>
        <a:lstStyle/>
        <a:p>
          <a:endParaRPr lang="ru-RU"/>
        </a:p>
      </dgm:t>
    </dgm:pt>
    <dgm:pt modelId="{B7C4AEBF-ADCF-409A-82E7-45AC361F1C86}" type="pres">
      <dgm:prSet presAssocID="{FFC408E0-6D15-44F0-AB4F-BE0CE7E12B9E}" presName="spacing" presStyleCnt="0"/>
      <dgm:spPr/>
    </dgm:pt>
    <dgm:pt modelId="{47398297-CF9A-48EC-BD9C-BEA848E965E2}" type="pres">
      <dgm:prSet presAssocID="{9299E11B-958F-4FFA-96AB-EB82F73E3278}" presName="composite" presStyleCnt="0"/>
      <dgm:spPr/>
    </dgm:pt>
    <dgm:pt modelId="{8BDCD910-4963-46D2-A837-F11FDF05E24C}" type="pres">
      <dgm:prSet presAssocID="{9299E11B-958F-4FFA-96AB-EB82F73E3278}" presName="imgShp" presStyleLbl="fgImgPlace1" presStyleIdx="2" presStyleCnt="3" custLinFactX="-8160" custLinFactNeighborX="-100000" custLinFactNeighborY="-4247">
        <dgm:style>
          <a:lnRef idx="3">
            <a:schemeClr val="lt1"/>
          </a:lnRef>
          <a:fillRef idx="1">
            <a:schemeClr val="accent2"/>
          </a:fillRef>
          <a:effectRef idx="1">
            <a:schemeClr val="accent2"/>
          </a:effectRef>
          <a:fontRef idx="minor">
            <a:schemeClr val="lt1"/>
          </a:fontRef>
        </dgm:style>
      </dgm:prSet>
      <dgm:spPr>
        <a:blipFill rotWithShape="1">
          <a:blip xmlns:r="http://schemas.openxmlformats.org/officeDocument/2006/relationships" r:embed="rId1"/>
          <a:stretch>
            <a:fillRect/>
          </a:stretch>
        </a:blipFill>
        <a:ln>
          <a:solidFill>
            <a:schemeClr val="accent2">
              <a:lumMod val="60000"/>
              <a:lumOff val="40000"/>
            </a:schemeClr>
          </a:solidFill>
        </a:ln>
      </dgm:spPr>
    </dgm:pt>
    <dgm:pt modelId="{8D0BB630-654C-4C6B-B89B-BEB5A0D78B6C}" type="pres">
      <dgm:prSet presAssocID="{9299E11B-958F-4FFA-96AB-EB82F73E3278}" presName="txShp" presStyleLbl="node1" presStyleIdx="2" presStyleCnt="3" custScaleX="140515" custLinFactNeighborX="7396" custLinFactNeighborY="-7997">
        <dgm:presLayoutVars>
          <dgm:bulletEnabled val="1"/>
        </dgm:presLayoutVars>
      </dgm:prSet>
      <dgm:spPr/>
      <dgm:t>
        <a:bodyPr/>
        <a:lstStyle/>
        <a:p>
          <a:endParaRPr lang="ru-RU"/>
        </a:p>
      </dgm:t>
    </dgm:pt>
  </dgm:ptLst>
  <dgm:cxnLst>
    <dgm:cxn modelId="{548E0EB4-9402-4E85-94A8-DDB630BB2139}" srcId="{D7ADCD6F-8F42-4439-B99A-9ECB40D6414B}" destId="{42F5AD29-73F5-4E09-991E-CAAC3BF47C7A}" srcOrd="1" destOrd="0" parTransId="{4FAE8B27-495A-49D7-BCAB-F66CC44404AE}" sibTransId="{FFC408E0-6D15-44F0-AB4F-BE0CE7E12B9E}"/>
    <dgm:cxn modelId="{F2532B13-42D7-4AFC-89D4-3E56688895FF}" srcId="{D7ADCD6F-8F42-4439-B99A-9ECB40D6414B}" destId="{650E82DC-8320-4E6F-81DC-4AB587282B6C}" srcOrd="0" destOrd="0" parTransId="{CB8F52B5-A0A6-4EE2-AFBE-CA36FC016449}" sibTransId="{D9D0FCCE-FC83-4CF5-A694-3102A2D7D009}"/>
    <dgm:cxn modelId="{DCE99746-30F7-4486-BBB8-1A89D5F01B18}" type="presOf" srcId="{D7ADCD6F-8F42-4439-B99A-9ECB40D6414B}" destId="{C3B1D405-9F30-4CE4-B067-86F2B07952DF}" srcOrd="0" destOrd="0" presId="urn:microsoft.com/office/officeart/2005/8/layout/vList3"/>
    <dgm:cxn modelId="{E393A79F-0308-455D-AF0C-A632D2D4CB7F}" type="presOf" srcId="{9299E11B-958F-4FFA-96AB-EB82F73E3278}" destId="{8D0BB630-654C-4C6B-B89B-BEB5A0D78B6C}" srcOrd="0" destOrd="0" presId="urn:microsoft.com/office/officeart/2005/8/layout/vList3"/>
    <dgm:cxn modelId="{6DC2B813-BD75-4DFA-A591-4C495D04C32B}" type="presOf" srcId="{650E82DC-8320-4E6F-81DC-4AB587282B6C}" destId="{1C50889F-7837-4F3B-BEDF-5E8428672264}" srcOrd="0" destOrd="0" presId="urn:microsoft.com/office/officeart/2005/8/layout/vList3"/>
    <dgm:cxn modelId="{06DFE6F9-37D0-4632-BD60-4CFDD6414540}" type="presOf" srcId="{42F5AD29-73F5-4E09-991E-CAAC3BF47C7A}" destId="{3F70C69E-8B83-46C9-96E1-ECCE953BDD38}" srcOrd="0" destOrd="0" presId="urn:microsoft.com/office/officeart/2005/8/layout/vList3"/>
    <dgm:cxn modelId="{956BE260-6114-4097-BD0C-CAEF8054D74C}" srcId="{D7ADCD6F-8F42-4439-B99A-9ECB40D6414B}" destId="{9299E11B-958F-4FFA-96AB-EB82F73E3278}" srcOrd="2" destOrd="0" parTransId="{ECD76C84-18F4-42A2-AB72-6681AE66F233}" sibTransId="{19781F0F-7C1E-45C6-A60A-3CD420B5D7C6}"/>
    <dgm:cxn modelId="{3CF70BC2-517B-49E1-8D4C-D7AD715857A3}" type="presParOf" srcId="{C3B1D405-9F30-4CE4-B067-86F2B07952DF}" destId="{4F14DCEA-2D21-446C-8009-C30D6CD87E3D}" srcOrd="0" destOrd="0" presId="urn:microsoft.com/office/officeart/2005/8/layout/vList3"/>
    <dgm:cxn modelId="{7A0A9219-F3C2-4A61-BE58-E9B18E8FC3C4}" type="presParOf" srcId="{4F14DCEA-2D21-446C-8009-C30D6CD87E3D}" destId="{A8089EEA-09BE-427C-AE8E-1FADE52D929D}" srcOrd="0" destOrd="0" presId="urn:microsoft.com/office/officeart/2005/8/layout/vList3"/>
    <dgm:cxn modelId="{CF7A4D41-3EBA-4887-A9D3-4AB7C1E5ED47}" type="presParOf" srcId="{4F14DCEA-2D21-446C-8009-C30D6CD87E3D}" destId="{1C50889F-7837-4F3B-BEDF-5E8428672264}" srcOrd="1" destOrd="0" presId="urn:microsoft.com/office/officeart/2005/8/layout/vList3"/>
    <dgm:cxn modelId="{2273F2CA-27B2-482A-A2C3-CB88FC805514}" type="presParOf" srcId="{C3B1D405-9F30-4CE4-B067-86F2B07952DF}" destId="{6A074512-DE72-4A4D-A7C3-5AFD17B4988E}" srcOrd="1" destOrd="0" presId="urn:microsoft.com/office/officeart/2005/8/layout/vList3"/>
    <dgm:cxn modelId="{0A356F0E-D6FA-419E-9E6C-289C077B898A}" type="presParOf" srcId="{C3B1D405-9F30-4CE4-B067-86F2B07952DF}" destId="{29D178AA-190D-4202-B4F2-2D73D5F0E2B7}" srcOrd="2" destOrd="0" presId="urn:microsoft.com/office/officeart/2005/8/layout/vList3"/>
    <dgm:cxn modelId="{319E1FD3-4460-48D5-9E56-FB29AA4E83E9}" type="presParOf" srcId="{29D178AA-190D-4202-B4F2-2D73D5F0E2B7}" destId="{0C8B3519-D3B1-46D5-9FDA-31CE5A5E172E}" srcOrd="0" destOrd="0" presId="urn:microsoft.com/office/officeart/2005/8/layout/vList3"/>
    <dgm:cxn modelId="{2E7E2EDC-E218-46EE-AAD7-3058C2B6148E}" type="presParOf" srcId="{29D178AA-190D-4202-B4F2-2D73D5F0E2B7}" destId="{3F70C69E-8B83-46C9-96E1-ECCE953BDD38}" srcOrd="1" destOrd="0" presId="urn:microsoft.com/office/officeart/2005/8/layout/vList3"/>
    <dgm:cxn modelId="{1EFE349F-126D-485B-8D7E-B34DD101BCF4}" type="presParOf" srcId="{C3B1D405-9F30-4CE4-B067-86F2B07952DF}" destId="{B7C4AEBF-ADCF-409A-82E7-45AC361F1C86}" srcOrd="3" destOrd="0" presId="urn:microsoft.com/office/officeart/2005/8/layout/vList3"/>
    <dgm:cxn modelId="{D08B2A48-532D-4BC1-8041-AE8AA1D6C8F7}" type="presParOf" srcId="{C3B1D405-9F30-4CE4-B067-86F2B07952DF}" destId="{47398297-CF9A-48EC-BD9C-BEA848E965E2}" srcOrd="4" destOrd="0" presId="urn:microsoft.com/office/officeart/2005/8/layout/vList3"/>
    <dgm:cxn modelId="{245DD4B4-F9D6-41D6-B097-4266C603463A}" type="presParOf" srcId="{47398297-CF9A-48EC-BD9C-BEA848E965E2}" destId="{8BDCD910-4963-46D2-A837-F11FDF05E24C}" srcOrd="0" destOrd="0" presId="urn:microsoft.com/office/officeart/2005/8/layout/vList3"/>
    <dgm:cxn modelId="{E62B4EF4-D613-40E4-8DC2-66A6078E8E0D}" type="presParOf" srcId="{47398297-CF9A-48EC-BD9C-BEA848E965E2}" destId="{8D0BB630-654C-4C6B-B89B-BEB5A0D78B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C39C5-A0EC-4800-90A7-C91BE5776CC6}"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ru-RU"/>
        </a:p>
      </dgm:t>
    </dgm:pt>
    <dgm:pt modelId="{F2A89D3E-74BD-4D12-B5EF-3B556D4893F0}">
      <dgm:prSet phldrT="[Текст]" custT="1"/>
      <dgm:spPr/>
      <dgm:t>
        <a:bodyPr/>
        <a:lstStyle/>
        <a:p>
          <a:r>
            <a:rPr lang="ru-RU" sz="1600" b="1" dirty="0" smtClean="0">
              <a:latin typeface="Times New Roman" pitchFamily="18" charset="0"/>
              <a:cs typeface="Times New Roman" pitchFamily="18" charset="0"/>
            </a:rPr>
            <a:t>Какие бывают бюджеты?</a:t>
          </a:r>
          <a:endParaRPr lang="ru-RU" sz="1600" b="1" dirty="0">
            <a:latin typeface="Times New Roman" pitchFamily="18" charset="0"/>
            <a:cs typeface="Times New Roman" pitchFamily="18" charset="0"/>
          </a:endParaRPr>
        </a:p>
      </dgm:t>
    </dgm:pt>
    <dgm:pt modelId="{CC2B6360-208A-478C-92C3-FB71EAD23CB5}" type="parTrans" cxnId="{8767FA2C-720D-4072-B6FD-656BF183320F}">
      <dgm:prSet/>
      <dgm:spPr/>
      <dgm:t>
        <a:bodyPr/>
        <a:lstStyle/>
        <a:p>
          <a:endParaRPr lang="ru-RU"/>
        </a:p>
      </dgm:t>
    </dgm:pt>
    <dgm:pt modelId="{654E586D-8DF6-4025-9325-9AA3F410AEFE}" type="sibTrans" cxnId="{8767FA2C-720D-4072-B6FD-656BF183320F}">
      <dgm:prSet/>
      <dgm:spPr/>
      <dgm:t>
        <a:bodyPr/>
        <a:lstStyle/>
        <a:p>
          <a:endParaRPr lang="ru-RU"/>
        </a:p>
      </dgm:t>
    </dgm:pt>
    <dgm:pt modelId="{BDE41FD9-2792-467F-8851-5A7F8C4BB82E}">
      <dgm:prSet phldrT="[Текст]" custT="1"/>
      <dgm:spPr/>
      <dgm:t>
        <a:bodyPr/>
        <a:lstStyle/>
        <a:p>
          <a:r>
            <a:rPr lang="ru-RU" sz="1600" b="1" dirty="0" smtClean="0">
              <a:latin typeface="Times New Roman" pitchFamily="18" charset="0"/>
              <a:cs typeface="Times New Roman" pitchFamily="18" charset="0"/>
            </a:rPr>
            <a:t>Бюджет семей</a:t>
          </a:r>
          <a:endParaRPr lang="ru-RU" sz="1600" b="1" dirty="0">
            <a:latin typeface="Times New Roman" pitchFamily="18" charset="0"/>
            <a:cs typeface="Times New Roman" pitchFamily="18" charset="0"/>
          </a:endParaRPr>
        </a:p>
      </dgm:t>
    </dgm:pt>
    <dgm:pt modelId="{248CF7C6-290B-4D24-A4BE-6BA07CDF0FA8}" type="parTrans" cxnId="{FE9E8495-2FAB-4904-84A5-1A5C327AD99F}">
      <dgm:prSet/>
      <dgm:spPr/>
      <dgm:t>
        <a:bodyPr/>
        <a:lstStyle/>
        <a:p>
          <a:endParaRPr lang="ru-RU"/>
        </a:p>
      </dgm:t>
    </dgm:pt>
    <dgm:pt modelId="{9EE8A893-37CA-4B80-BEE3-326F1B866135}" type="sibTrans" cxnId="{FE9E8495-2FAB-4904-84A5-1A5C327AD99F}">
      <dgm:prSet/>
      <dgm:spPr/>
      <dgm:t>
        <a:bodyPr/>
        <a:lstStyle/>
        <a:p>
          <a:endParaRPr lang="ru-RU"/>
        </a:p>
      </dgm:t>
    </dgm:pt>
    <dgm:pt modelId="{044FC510-2E05-4BB4-BE3E-15118FEE0D21}">
      <dgm:prSet phldrT="[Текст]" custT="1"/>
      <dgm:spPr/>
      <dgm:t>
        <a:bodyPr/>
        <a:lstStyle/>
        <a:p>
          <a:r>
            <a:rPr lang="ru-RU" sz="1600" b="1" dirty="0" smtClean="0">
              <a:latin typeface="Times New Roman" pitchFamily="18" charset="0"/>
              <a:cs typeface="Times New Roman" pitchFamily="18" charset="0"/>
            </a:rPr>
            <a:t>Бюджеты организаций</a:t>
          </a:r>
          <a:endParaRPr lang="ru-RU" sz="1600" b="1" dirty="0">
            <a:latin typeface="Times New Roman" pitchFamily="18" charset="0"/>
            <a:cs typeface="Times New Roman" pitchFamily="18" charset="0"/>
          </a:endParaRPr>
        </a:p>
      </dgm:t>
    </dgm:pt>
    <dgm:pt modelId="{1FF3D27F-1827-4B9C-9482-D8AEC0E9AF06}" type="parTrans" cxnId="{A7DEA94F-AEA3-4BD4-B950-9ADCAF6F9DF2}">
      <dgm:prSet/>
      <dgm:spPr/>
      <dgm:t>
        <a:bodyPr/>
        <a:lstStyle/>
        <a:p>
          <a:endParaRPr lang="ru-RU"/>
        </a:p>
      </dgm:t>
    </dgm:pt>
    <dgm:pt modelId="{3CE88194-70C2-4CF6-8282-BFE08B802FE4}" type="sibTrans" cxnId="{A7DEA94F-AEA3-4BD4-B950-9ADCAF6F9DF2}">
      <dgm:prSet/>
      <dgm:spPr/>
      <dgm:t>
        <a:bodyPr/>
        <a:lstStyle/>
        <a:p>
          <a:endParaRPr lang="ru-RU"/>
        </a:p>
      </dgm:t>
    </dgm:pt>
    <dgm:pt modelId="{4DB1FAC8-0FEA-40D2-9961-604E8AD42229}">
      <dgm:prSet custT="1"/>
      <dgm:spPr/>
      <dgm:t>
        <a:bodyPr/>
        <a:lstStyle/>
        <a:p>
          <a:r>
            <a:rPr lang="ru-RU" sz="1600" b="1" dirty="0" smtClean="0">
              <a:latin typeface="Times New Roman" pitchFamily="18" charset="0"/>
              <a:cs typeface="Times New Roman" pitchFamily="18" charset="0"/>
            </a:rPr>
            <a:t>Бюджеты публично-правовых образований</a:t>
          </a:r>
          <a:endParaRPr lang="ru-RU" sz="1600" b="1" dirty="0">
            <a:latin typeface="Times New Roman" pitchFamily="18" charset="0"/>
            <a:cs typeface="Times New Roman" pitchFamily="18" charset="0"/>
          </a:endParaRPr>
        </a:p>
      </dgm:t>
    </dgm:pt>
    <dgm:pt modelId="{6AD41D63-88EB-4DC8-94DB-FDB512C5F6AD}" type="parTrans" cxnId="{EC998FEB-E3DB-41EC-AD56-A71BD5C0EF68}">
      <dgm:prSet/>
      <dgm:spPr/>
      <dgm:t>
        <a:bodyPr/>
        <a:lstStyle/>
        <a:p>
          <a:endParaRPr lang="ru-RU"/>
        </a:p>
      </dgm:t>
    </dgm:pt>
    <dgm:pt modelId="{C6683D80-0797-41D6-AA88-5A39F8A5BD7E}" type="sibTrans" cxnId="{EC998FEB-E3DB-41EC-AD56-A71BD5C0EF68}">
      <dgm:prSet/>
      <dgm:spPr/>
      <dgm:t>
        <a:bodyPr/>
        <a:lstStyle/>
        <a:p>
          <a:endParaRPr lang="ru-RU"/>
        </a:p>
      </dgm:t>
    </dgm:pt>
    <dgm:pt modelId="{91545BED-7DF6-45AA-A42D-0CB6AA8FBD93}">
      <dgm:prSet custT="1"/>
      <dgm:spPr/>
      <dgm:t>
        <a:bodyPr/>
        <a:lstStyle/>
        <a:p>
          <a:r>
            <a:rPr lang="ru-RU" sz="1600" b="1" i="1" dirty="0" smtClean="0">
              <a:latin typeface="Times New Roman" pitchFamily="18" charset="0"/>
              <a:cs typeface="Times New Roman" pitchFamily="18" charset="0"/>
            </a:rPr>
            <a:t>Российской Федерации (федеральный бюджет, бюджеты государственных внебюджетных фондов Российской Федерации)</a:t>
          </a:r>
          <a:endParaRPr lang="ru-RU" sz="1600" b="1" i="1" dirty="0">
            <a:latin typeface="Times New Roman" pitchFamily="18" charset="0"/>
            <a:cs typeface="Times New Roman" pitchFamily="18" charset="0"/>
          </a:endParaRPr>
        </a:p>
      </dgm:t>
    </dgm:pt>
    <dgm:pt modelId="{C1C53238-8869-4D82-9DFD-CAA5978250E3}" type="parTrans" cxnId="{CE978B07-615F-4472-83D1-C1888FB763A0}">
      <dgm:prSet/>
      <dgm:spPr/>
      <dgm:t>
        <a:bodyPr/>
        <a:lstStyle/>
        <a:p>
          <a:endParaRPr lang="ru-RU"/>
        </a:p>
      </dgm:t>
    </dgm:pt>
    <dgm:pt modelId="{71FC4267-DCC9-40B0-96C6-785C82A7690A}" type="sibTrans" cxnId="{CE978B07-615F-4472-83D1-C1888FB763A0}">
      <dgm:prSet/>
      <dgm:spPr/>
      <dgm:t>
        <a:bodyPr/>
        <a:lstStyle/>
        <a:p>
          <a:endParaRPr lang="ru-RU"/>
        </a:p>
      </dgm:t>
    </dgm:pt>
    <dgm:pt modelId="{28B4C05B-A9E5-4C9C-9A0E-1A60E1F688DC}">
      <dgm:prSet custT="1"/>
      <dgm:spPr/>
      <dgm:t>
        <a:bodyPr/>
        <a:lstStyle/>
        <a:p>
          <a:r>
            <a:rPr lang="ru-RU" sz="1600" b="1" i="1" dirty="0" smtClean="0">
              <a:latin typeface="Times New Roman" pitchFamily="18" charset="0"/>
              <a:cs typeface="Times New Roman" pitchFamily="18" charset="0"/>
            </a:rPr>
            <a:t>муниципальных образований (местные бюджеты)</a:t>
          </a:r>
          <a:endParaRPr lang="ru-RU" sz="1600" b="1" i="1" dirty="0">
            <a:latin typeface="Times New Roman" pitchFamily="18" charset="0"/>
            <a:cs typeface="Times New Roman" pitchFamily="18" charset="0"/>
          </a:endParaRPr>
        </a:p>
      </dgm:t>
    </dgm:pt>
    <dgm:pt modelId="{97840A95-94A4-427E-BA6D-5821EADF07A8}" type="parTrans" cxnId="{EEEC91AE-DAE3-47A1-8C20-3F3BCEDAC93F}">
      <dgm:prSet/>
      <dgm:spPr/>
      <dgm:t>
        <a:bodyPr/>
        <a:lstStyle/>
        <a:p>
          <a:endParaRPr lang="ru-RU"/>
        </a:p>
      </dgm:t>
    </dgm:pt>
    <dgm:pt modelId="{EAB9CDEF-44C8-44F4-AC7D-421B963354A7}" type="sibTrans" cxnId="{EEEC91AE-DAE3-47A1-8C20-3F3BCEDAC93F}">
      <dgm:prSet/>
      <dgm:spPr/>
      <dgm:t>
        <a:bodyPr/>
        <a:lstStyle/>
        <a:p>
          <a:endParaRPr lang="ru-RU"/>
        </a:p>
      </dgm:t>
    </dgm:pt>
    <dgm:pt modelId="{DB806AE6-E44C-4193-A47F-BFA360A73207}">
      <dgm:prSet custT="1"/>
      <dgm:spPr/>
      <dgm:t>
        <a:bodyPr/>
        <a:lstStyle/>
        <a:p>
          <a:r>
            <a:rPr lang="ru-RU" sz="1600" b="1" i="1" dirty="0" smtClean="0">
              <a:latin typeface="Times New Roman" pitchFamily="18" charset="0"/>
              <a:cs typeface="Times New Roman" pitchFamily="18" charset="0"/>
            </a:rPr>
            <a:t>субъектов Российской Федерации (региональные бюджеты, бюджеты территориальных фондов обязательного медицинского страхования</a:t>
          </a:r>
          <a:endParaRPr lang="ru-RU" sz="1600" b="1" i="1" dirty="0">
            <a:latin typeface="Times New Roman" pitchFamily="18" charset="0"/>
            <a:cs typeface="Times New Roman" pitchFamily="18" charset="0"/>
          </a:endParaRPr>
        </a:p>
      </dgm:t>
    </dgm:pt>
    <dgm:pt modelId="{850B7E9A-025B-447C-BA9E-1691C82E0462}" type="parTrans" cxnId="{0975CF46-15A6-4612-9405-D07523CE7384}">
      <dgm:prSet/>
      <dgm:spPr/>
      <dgm:t>
        <a:bodyPr/>
        <a:lstStyle/>
        <a:p>
          <a:endParaRPr lang="ru-RU"/>
        </a:p>
      </dgm:t>
    </dgm:pt>
    <dgm:pt modelId="{6AF46DFC-E3EF-40F8-B28F-EA27CCDA2BB2}" type="sibTrans" cxnId="{0975CF46-15A6-4612-9405-D07523CE7384}">
      <dgm:prSet/>
      <dgm:spPr/>
      <dgm:t>
        <a:bodyPr/>
        <a:lstStyle/>
        <a:p>
          <a:endParaRPr lang="ru-RU"/>
        </a:p>
      </dgm:t>
    </dgm:pt>
    <dgm:pt modelId="{0B21A954-FE03-4425-9118-F417F23E8F88}" type="pres">
      <dgm:prSet presAssocID="{0CCC39C5-A0EC-4800-90A7-C91BE5776CC6}" presName="hierChild1" presStyleCnt="0">
        <dgm:presLayoutVars>
          <dgm:chPref val="1"/>
          <dgm:dir/>
          <dgm:animOne val="branch"/>
          <dgm:animLvl val="lvl"/>
          <dgm:resizeHandles/>
        </dgm:presLayoutVars>
      </dgm:prSet>
      <dgm:spPr/>
      <dgm:t>
        <a:bodyPr/>
        <a:lstStyle/>
        <a:p>
          <a:endParaRPr lang="ru-RU"/>
        </a:p>
      </dgm:t>
    </dgm:pt>
    <dgm:pt modelId="{3DD8FF26-E563-4768-80D9-2C98584FB71B}" type="pres">
      <dgm:prSet presAssocID="{F2A89D3E-74BD-4D12-B5EF-3B556D4893F0}" presName="hierRoot1" presStyleCnt="0"/>
      <dgm:spPr/>
    </dgm:pt>
    <dgm:pt modelId="{9F894BF6-78EF-4F08-A04B-3D755D91BF79}" type="pres">
      <dgm:prSet presAssocID="{F2A89D3E-74BD-4D12-B5EF-3B556D4893F0}" presName="composite" presStyleCnt="0"/>
      <dgm:spPr/>
    </dgm:pt>
    <dgm:pt modelId="{FE1F543A-47CA-4265-8643-BF80E403DB4C}" type="pres">
      <dgm:prSet presAssocID="{F2A89D3E-74BD-4D12-B5EF-3B556D4893F0}" presName="background" presStyleLbl="node0" presStyleIdx="0" presStyleCnt="1">
        <dgm:style>
          <a:lnRef idx="0">
            <a:schemeClr val="accent2"/>
          </a:lnRef>
          <a:fillRef idx="3">
            <a:schemeClr val="accent2"/>
          </a:fillRef>
          <a:effectRef idx="3">
            <a:schemeClr val="accent2"/>
          </a:effectRef>
          <a:fontRef idx="minor">
            <a:schemeClr val="lt1"/>
          </a:fontRef>
        </dgm:style>
      </dgm:prSet>
      <dgm:spPr/>
    </dgm:pt>
    <dgm:pt modelId="{94CABEE6-95EA-446E-AF8C-F69C8F5A784C}" type="pres">
      <dgm:prSet presAssocID="{F2A89D3E-74BD-4D12-B5EF-3B556D4893F0}" presName="text" presStyleLbl="fgAcc0" presStyleIdx="0" presStyleCnt="1" custScaleX="178416" custScaleY="51268">
        <dgm:presLayoutVars>
          <dgm:chPref val="3"/>
        </dgm:presLayoutVars>
      </dgm:prSet>
      <dgm:spPr/>
      <dgm:t>
        <a:bodyPr/>
        <a:lstStyle/>
        <a:p>
          <a:endParaRPr lang="ru-RU"/>
        </a:p>
      </dgm:t>
    </dgm:pt>
    <dgm:pt modelId="{7916A5E9-DBC8-4F62-B3DE-A30BB074EB42}" type="pres">
      <dgm:prSet presAssocID="{F2A89D3E-74BD-4D12-B5EF-3B556D4893F0}" presName="hierChild2" presStyleCnt="0"/>
      <dgm:spPr/>
    </dgm:pt>
    <dgm:pt modelId="{3F58D1FF-4DE4-4170-81A4-AF3285A0BC69}" type="pres">
      <dgm:prSet presAssocID="{248CF7C6-290B-4D24-A4BE-6BA07CDF0FA8}" presName="Name10" presStyleLbl="parChTrans1D2" presStyleIdx="0" presStyleCnt="3"/>
      <dgm:spPr/>
      <dgm:t>
        <a:bodyPr/>
        <a:lstStyle/>
        <a:p>
          <a:endParaRPr lang="ru-RU"/>
        </a:p>
      </dgm:t>
    </dgm:pt>
    <dgm:pt modelId="{F0D88808-5D45-4758-9626-1F06AC8E6BB2}" type="pres">
      <dgm:prSet presAssocID="{BDE41FD9-2792-467F-8851-5A7F8C4BB82E}" presName="hierRoot2" presStyleCnt="0"/>
      <dgm:spPr/>
    </dgm:pt>
    <dgm:pt modelId="{0408D443-BE9A-498B-B0E9-22AC841E9FF5}" type="pres">
      <dgm:prSet presAssocID="{BDE41FD9-2792-467F-8851-5A7F8C4BB82E}" presName="composite2" presStyleCnt="0"/>
      <dgm:spPr/>
    </dgm:pt>
    <dgm:pt modelId="{8B4EE20F-5585-4399-9978-8A8C5577EE3E}" type="pres">
      <dgm:prSet presAssocID="{BDE41FD9-2792-467F-8851-5A7F8C4BB82E}" presName="background2" presStyleLbl="node2" presStyleIdx="0" presStyleCnt="3">
        <dgm:style>
          <a:lnRef idx="1">
            <a:schemeClr val="accent2"/>
          </a:lnRef>
          <a:fillRef idx="2">
            <a:schemeClr val="accent2"/>
          </a:fillRef>
          <a:effectRef idx="1">
            <a:schemeClr val="accent2"/>
          </a:effectRef>
          <a:fontRef idx="minor">
            <a:schemeClr val="dk1"/>
          </a:fontRef>
        </dgm:style>
      </dgm:prSet>
      <dgm:spPr/>
      <dgm:t>
        <a:bodyPr/>
        <a:lstStyle/>
        <a:p>
          <a:endParaRPr lang="ru-RU"/>
        </a:p>
      </dgm:t>
    </dgm:pt>
    <dgm:pt modelId="{89765FAF-9511-4415-9D62-776135EFC0D9}" type="pres">
      <dgm:prSet presAssocID="{BDE41FD9-2792-467F-8851-5A7F8C4BB82E}" presName="text2" presStyleLbl="fgAcc2" presStyleIdx="0" presStyleCnt="3">
        <dgm:presLayoutVars>
          <dgm:chPref val="3"/>
        </dgm:presLayoutVars>
      </dgm:prSet>
      <dgm:spPr/>
      <dgm:t>
        <a:bodyPr/>
        <a:lstStyle/>
        <a:p>
          <a:endParaRPr lang="ru-RU"/>
        </a:p>
      </dgm:t>
    </dgm:pt>
    <dgm:pt modelId="{52800B4D-CDD2-4F79-B228-482F2DE52D7D}" type="pres">
      <dgm:prSet presAssocID="{BDE41FD9-2792-467F-8851-5A7F8C4BB82E}" presName="hierChild3" presStyleCnt="0"/>
      <dgm:spPr/>
    </dgm:pt>
    <dgm:pt modelId="{3B3A90EC-C7E5-44C6-A8ED-852642139D7A}" type="pres">
      <dgm:prSet presAssocID="{6AD41D63-88EB-4DC8-94DB-FDB512C5F6AD}" presName="Name10" presStyleLbl="parChTrans1D2" presStyleIdx="1" presStyleCnt="3"/>
      <dgm:spPr/>
      <dgm:t>
        <a:bodyPr/>
        <a:lstStyle/>
        <a:p>
          <a:endParaRPr lang="ru-RU"/>
        </a:p>
      </dgm:t>
    </dgm:pt>
    <dgm:pt modelId="{E9E60F1E-4B03-4185-8F20-FDCDB49CCD8D}" type="pres">
      <dgm:prSet presAssocID="{4DB1FAC8-0FEA-40D2-9961-604E8AD42229}" presName="hierRoot2" presStyleCnt="0"/>
      <dgm:spPr/>
    </dgm:pt>
    <dgm:pt modelId="{16E9E2AE-22AC-4B33-A046-78EF6E78C1C3}" type="pres">
      <dgm:prSet presAssocID="{4DB1FAC8-0FEA-40D2-9961-604E8AD42229}" presName="composite2" presStyleCnt="0"/>
      <dgm:spPr/>
    </dgm:pt>
    <dgm:pt modelId="{7505450A-8355-4116-B36B-FF1BE514F6D7}" type="pres">
      <dgm:prSet presAssocID="{4DB1FAC8-0FEA-40D2-9961-604E8AD42229}" presName="background2" presStyleLbl="node2" presStyleIdx="1" presStyleCnt="3">
        <dgm:style>
          <a:lnRef idx="1">
            <a:schemeClr val="accent2"/>
          </a:lnRef>
          <a:fillRef idx="2">
            <a:schemeClr val="accent2"/>
          </a:fillRef>
          <a:effectRef idx="1">
            <a:schemeClr val="accent2"/>
          </a:effectRef>
          <a:fontRef idx="minor">
            <a:schemeClr val="dk1"/>
          </a:fontRef>
        </dgm:style>
      </dgm:prSet>
      <dgm:spPr/>
    </dgm:pt>
    <dgm:pt modelId="{DF101D24-5289-4BCB-A331-2373876645E4}" type="pres">
      <dgm:prSet presAssocID="{4DB1FAC8-0FEA-40D2-9961-604E8AD42229}" presName="text2" presStyleLbl="fgAcc2" presStyleIdx="1" presStyleCnt="3">
        <dgm:presLayoutVars>
          <dgm:chPref val="3"/>
        </dgm:presLayoutVars>
      </dgm:prSet>
      <dgm:spPr/>
      <dgm:t>
        <a:bodyPr/>
        <a:lstStyle/>
        <a:p>
          <a:endParaRPr lang="ru-RU"/>
        </a:p>
      </dgm:t>
    </dgm:pt>
    <dgm:pt modelId="{2088B206-71B5-4F49-B8A8-76004F0E3ABB}" type="pres">
      <dgm:prSet presAssocID="{4DB1FAC8-0FEA-40D2-9961-604E8AD42229}" presName="hierChild3" presStyleCnt="0"/>
      <dgm:spPr/>
    </dgm:pt>
    <dgm:pt modelId="{6FB99A25-75CC-4E43-85BD-473EBA18D6B5}" type="pres">
      <dgm:prSet presAssocID="{C1C53238-8869-4D82-9DFD-CAA5978250E3}" presName="Name17" presStyleLbl="parChTrans1D3" presStyleIdx="0" presStyleCnt="3"/>
      <dgm:spPr/>
      <dgm:t>
        <a:bodyPr/>
        <a:lstStyle/>
        <a:p>
          <a:endParaRPr lang="ru-RU"/>
        </a:p>
      </dgm:t>
    </dgm:pt>
    <dgm:pt modelId="{877661A7-B909-444B-AD3C-15BF53010FC5}" type="pres">
      <dgm:prSet presAssocID="{91545BED-7DF6-45AA-A42D-0CB6AA8FBD93}" presName="hierRoot3" presStyleCnt="0"/>
      <dgm:spPr/>
    </dgm:pt>
    <dgm:pt modelId="{2EB40BFE-D418-40EA-8F6C-2E6B6F323068}" type="pres">
      <dgm:prSet presAssocID="{91545BED-7DF6-45AA-A42D-0CB6AA8FBD93}" presName="composite3" presStyleCnt="0"/>
      <dgm:spPr/>
    </dgm:pt>
    <dgm:pt modelId="{7C3373C7-5607-4BBF-880F-73F8B10879EE}" type="pres">
      <dgm:prSet presAssocID="{91545BED-7DF6-45AA-A42D-0CB6AA8FBD93}" presName="background3" presStyleLbl="node3" presStyleIdx="0" presStyleCnt="3">
        <dgm:style>
          <a:lnRef idx="1">
            <a:schemeClr val="accent6"/>
          </a:lnRef>
          <a:fillRef idx="2">
            <a:schemeClr val="accent6"/>
          </a:fillRef>
          <a:effectRef idx="1">
            <a:schemeClr val="accent6"/>
          </a:effectRef>
          <a:fontRef idx="minor">
            <a:schemeClr val="dk1"/>
          </a:fontRef>
        </dgm:style>
      </dgm:prSet>
      <dgm:spPr/>
    </dgm:pt>
    <dgm:pt modelId="{80D9468D-8EA1-48CC-923E-7597DEB5E6A6}" type="pres">
      <dgm:prSet presAssocID="{91545BED-7DF6-45AA-A42D-0CB6AA8FBD93}" presName="text3" presStyleLbl="fgAcc3" presStyleIdx="0" presStyleCnt="3" custScaleX="139678" custScaleY="122743" custLinFactNeighborX="537" custLinFactNeighborY="1124">
        <dgm:presLayoutVars>
          <dgm:chPref val="3"/>
        </dgm:presLayoutVars>
      </dgm:prSet>
      <dgm:spPr/>
      <dgm:t>
        <a:bodyPr/>
        <a:lstStyle/>
        <a:p>
          <a:endParaRPr lang="ru-RU"/>
        </a:p>
      </dgm:t>
    </dgm:pt>
    <dgm:pt modelId="{C17C2BE9-3710-408C-AA23-A64FC4510A71}" type="pres">
      <dgm:prSet presAssocID="{91545BED-7DF6-45AA-A42D-0CB6AA8FBD93}" presName="hierChild4" presStyleCnt="0"/>
      <dgm:spPr/>
    </dgm:pt>
    <dgm:pt modelId="{405AAB61-F9BB-4E94-894B-324A45CB51C0}" type="pres">
      <dgm:prSet presAssocID="{850B7E9A-025B-447C-BA9E-1691C82E0462}" presName="Name17" presStyleLbl="parChTrans1D3" presStyleIdx="1" presStyleCnt="3"/>
      <dgm:spPr/>
      <dgm:t>
        <a:bodyPr/>
        <a:lstStyle/>
        <a:p>
          <a:endParaRPr lang="ru-RU"/>
        </a:p>
      </dgm:t>
    </dgm:pt>
    <dgm:pt modelId="{836BA640-F56E-4670-94F9-A2A1C229E322}" type="pres">
      <dgm:prSet presAssocID="{DB806AE6-E44C-4193-A47F-BFA360A73207}" presName="hierRoot3" presStyleCnt="0"/>
      <dgm:spPr/>
    </dgm:pt>
    <dgm:pt modelId="{4157A07F-4C08-4B70-B3BC-7B0341470A24}" type="pres">
      <dgm:prSet presAssocID="{DB806AE6-E44C-4193-A47F-BFA360A73207}" presName="composite3" presStyleCnt="0"/>
      <dgm:spPr/>
    </dgm:pt>
    <dgm:pt modelId="{A18D3D74-474D-42FA-A853-6B01EF563A3D}" type="pres">
      <dgm:prSet presAssocID="{DB806AE6-E44C-4193-A47F-BFA360A73207}" presName="background3" presStyleLbl="node3" presStyleIdx="1" presStyleCnt="3">
        <dgm:style>
          <a:lnRef idx="1">
            <a:schemeClr val="accent6"/>
          </a:lnRef>
          <a:fillRef idx="2">
            <a:schemeClr val="accent6"/>
          </a:fillRef>
          <a:effectRef idx="1">
            <a:schemeClr val="accent6"/>
          </a:effectRef>
          <a:fontRef idx="minor">
            <a:schemeClr val="dk1"/>
          </a:fontRef>
        </dgm:style>
      </dgm:prSet>
      <dgm:spPr/>
    </dgm:pt>
    <dgm:pt modelId="{5181408E-43B8-45E4-AD78-2593D8F0C60F}" type="pres">
      <dgm:prSet presAssocID="{DB806AE6-E44C-4193-A47F-BFA360A73207}" presName="text3" presStyleLbl="fgAcc3" presStyleIdx="1" presStyleCnt="3" custScaleX="175767" custScaleY="125548" custLinFactNeighborX="-4491" custLinFactNeighborY="-522">
        <dgm:presLayoutVars>
          <dgm:chPref val="3"/>
        </dgm:presLayoutVars>
      </dgm:prSet>
      <dgm:spPr/>
      <dgm:t>
        <a:bodyPr/>
        <a:lstStyle/>
        <a:p>
          <a:endParaRPr lang="ru-RU"/>
        </a:p>
      </dgm:t>
    </dgm:pt>
    <dgm:pt modelId="{EE8E8B30-16E4-4971-9D50-0987CB85CC41}" type="pres">
      <dgm:prSet presAssocID="{DB806AE6-E44C-4193-A47F-BFA360A73207}" presName="hierChild4" presStyleCnt="0"/>
      <dgm:spPr/>
    </dgm:pt>
    <dgm:pt modelId="{43D459BA-2492-497A-85CB-658B449C5871}" type="pres">
      <dgm:prSet presAssocID="{97840A95-94A4-427E-BA6D-5821EADF07A8}" presName="Name17" presStyleLbl="parChTrans1D3" presStyleIdx="2" presStyleCnt="3"/>
      <dgm:spPr/>
      <dgm:t>
        <a:bodyPr/>
        <a:lstStyle/>
        <a:p>
          <a:endParaRPr lang="ru-RU"/>
        </a:p>
      </dgm:t>
    </dgm:pt>
    <dgm:pt modelId="{FD11DA74-AB9D-4D16-80B4-5B69BD657B6B}" type="pres">
      <dgm:prSet presAssocID="{28B4C05B-A9E5-4C9C-9A0E-1A60E1F688DC}" presName="hierRoot3" presStyleCnt="0"/>
      <dgm:spPr/>
    </dgm:pt>
    <dgm:pt modelId="{8FDCD220-2665-463B-B4D4-8D07240443AC}" type="pres">
      <dgm:prSet presAssocID="{28B4C05B-A9E5-4C9C-9A0E-1A60E1F688DC}" presName="composite3" presStyleCnt="0"/>
      <dgm:spPr/>
    </dgm:pt>
    <dgm:pt modelId="{CD98647D-C9A3-40CA-8893-745B41A4083A}" type="pres">
      <dgm:prSet presAssocID="{28B4C05B-A9E5-4C9C-9A0E-1A60E1F688DC}" presName="background3" presStyleLbl="node3" presStyleIdx="2" presStyleCnt="3">
        <dgm:style>
          <a:lnRef idx="1">
            <a:schemeClr val="accent6"/>
          </a:lnRef>
          <a:fillRef idx="2">
            <a:schemeClr val="accent6"/>
          </a:fillRef>
          <a:effectRef idx="1">
            <a:schemeClr val="accent6"/>
          </a:effectRef>
          <a:fontRef idx="minor">
            <a:schemeClr val="dk1"/>
          </a:fontRef>
        </dgm:style>
      </dgm:prSet>
      <dgm:spPr/>
    </dgm:pt>
    <dgm:pt modelId="{910C6DD5-BAF5-4937-A458-10D2431A9520}" type="pres">
      <dgm:prSet presAssocID="{28B4C05B-A9E5-4C9C-9A0E-1A60E1F688DC}" presName="text3" presStyleLbl="fgAcc3" presStyleIdx="2" presStyleCnt="3" custScaleX="127347" custScaleY="127310" custLinFactNeighborX="579" custLinFactNeighborY="-522">
        <dgm:presLayoutVars>
          <dgm:chPref val="3"/>
        </dgm:presLayoutVars>
      </dgm:prSet>
      <dgm:spPr/>
      <dgm:t>
        <a:bodyPr/>
        <a:lstStyle/>
        <a:p>
          <a:endParaRPr lang="ru-RU"/>
        </a:p>
      </dgm:t>
    </dgm:pt>
    <dgm:pt modelId="{AC5937ED-02D4-4215-ABEC-F4E6311978F0}" type="pres">
      <dgm:prSet presAssocID="{28B4C05B-A9E5-4C9C-9A0E-1A60E1F688DC}" presName="hierChild4" presStyleCnt="0"/>
      <dgm:spPr/>
    </dgm:pt>
    <dgm:pt modelId="{173A906C-A0E7-47B6-ACFC-252781D07E46}" type="pres">
      <dgm:prSet presAssocID="{1FF3D27F-1827-4B9C-9482-D8AEC0E9AF06}" presName="Name10" presStyleLbl="parChTrans1D2" presStyleIdx="2" presStyleCnt="3"/>
      <dgm:spPr/>
      <dgm:t>
        <a:bodyPr/>
        <a:lstStyle/>
        <a:p>
          <a:endParaRPr lang="ru-RU"/>
        </a:p>
      </dgm:t>
    </dgm:pt>
    <dgm:pt modelId="{4CA0906D-BF72-45B8-BCAA-41EE159F8FF5}" type="pres">
      <dgm:prSet presAssocID="{044FC510-2E05-4BB4-BE3E-15118FEE0D21}" presName="hierRoot2" presStyleCnt="0"/>
      <dgm:spPr/>
    </dgm:pt>
    <dgm:pt modelId="{C1F6FF5D-7D7E-4027-A24C-7BF39464825F}" type="pres">
      <dgm:prSet presAssocID="{044FC510-2E05-4BB4-BE3E-15118FEE0D21}" presName="composite2" presStyleCnt="0"/>
      <dgm:spPr/>
    </dgm:pt>
    <dgm:pt modelId="{25BCEEF8-8646-472E-8406-2DCAFB769757}" type="pres">
      <dgm:prSet presAssocID="{044FC510-2E05-4BB4-BE3E-15118FEE0D21}" presName="background2" presStyleLbl="node2" presStyleIdx="2" presStyleCnt="3">
        <dgm:style>
          <a:lnRef idx="1">
            <a:schemeClr val="accent2"/>
          </a:lnRef>
          <a:fillRef idx="2">
            <a:schemeClr val="accent2"/>
          </a:fillRef>
          <a:effectRef idx="1">
            <a:schemeClr val="accent2"/>
          </a:effectRef>
          <a:fontRef idx="minor">
            <a:schemeClr val="dk1"/>
          </a:fontRef>
        </dgm:style>
      </dgm:prSet>
      <dgm:spPr/>
    </dgm:pt>
    <dgm:pt modelId="{189D85CD-4180-435E-989B-63DDEF9AD093}" type="pres">
      <dgm:prSet presAssocID="{044FC510-2E05-4BB4-BE3E-15118FEE0D21}" presName="text2" presStyleLbl="fgAcc2" presStyleIdx="2" presStyleCnt="3">
        <dgm:presLayoutVars>
          <dgm:chPref val="3"/>
        </dgm:presLayoutVars>
      </dgm:prSet>
      <dgm:spPr/>
      <dgm:t>
        <a:bodyPr/>
        <a:lstStyle/>
        <a:p>
          <a:endParaRPr lang="ru-RU"/>
        </a:p>
      </dgm:t>
    </dgm:pt>
    <dgm:pt modelId="{EB49885A-D8D4-4EAC-A7DB-F45684CB1DF8}" type="pres">
      <dgm:prSet presAssocID="{044FC510-2E05-4BB4-BE3E-15118FEE0D21}" presName="hierChild3" presStyleCnt="0"/>
      <dgm:spPr/>
    </dgm:pt>
  </dgm:ptLst>
  <dgm:cxnLst>
    <dgm:cxn modelId="{88263673-F0B7-448C-A4D0-2BF048DBFA1B}" type="presOf" srcId="{28B4C05B-A9E5-4C9C-9A0E-1A60E1F688DC}" destId="{910C6DD5-BAF5-4937-A458-10D2431A9520}" srcOrd="0" destOrd="0" presId="urn:microsoft.com/office/officeart/2005/8/layout/hierarchy1"/>
    <dgm:cxn modelId="{01074FE1-DA83-4792-B4F9-47F654048741}" type="presOf" srcId="{97840A95-94A4-427E-BA6D-5821EADF07A8}" destId="{43D459BA-2492-497A-85CB-658B449C5871}" srcOrd="0" destOrd="0" presId="urn:microsoft.com/office/officeart/2005/8/layout/hierarchy1"/>
    <dgm:cxn modelId="{EC998FEB-E3DB-41EC-AD56-A71BD5C0EF68}" srcId="{F2A89D3E-74BD-4D12-B5EF-3B556D4893F0}" destId="{4DB1FAC8-0FEA-40D2-9961-604E8AD42229}" srcOrd="1" destOrd="0" parTransId="{6AD41D63-88EB-4DC8-94DB-FDB512C5F6AD}" sibTransId="{C6683D80-0797-41D6-AA88-5A39F8A5BD7E}"/>
    <dgm:cxn modelId="{FE9E8495-2FAB-4904-84A5-1A5C327AD99F}" srcId="{F2A89D3E-74BD-4D12-B5EF-3B556D4893F0}" destId="{BDE41FD9-2792-467F-8851-5A7F8C4BB82E}" srcOrd="0" destOrd="0" parTransId="{248CF7C6-290B-4D24-A4BE-6BA07CDF0FA8}" sibTransId="{9EE8A893-37CA-4B80-BEE3-326F1B866135}"/>
    <dgm:cxn modelId="{6C3CE7B6-287F-44D9-A6F1-72A6BA89F1BC}" type="presOf" srcId="{DB806AE6-E44C-4193-A47F-BFA360A73207}" destId="{5181408E-43B8-45E4-AD78-2593D8F0C60F}" srcOrd="0" destOrd="0" presId="urn:microsoft.com/office/officeart/2005/8/layout/hierarchy1"/>
    <dgm:cxn modelId="{6069A2E7-C2CB-42EC-86A6-DB3713D3FA76}" type="presOf" srcId="{4DB1FAC8-0FEA-40D2-9961-604E8AD42229}" destId="{DF101D24-5289-4BCB-A331-2373876645E4}" srcOrd="0" destOrd="0" presId="urn:microsoft.com/office/officeart/2005/8/layout/hierarchy1"/>
    <dgm:cxn modelId="{A7DEA94F-AEA3-4BD4-B950-9ADCAF6F9DF2}" srcId="{F2A89D3E-74BD-4D12-B5EF-3B556D4893F0}" destId="{044FC510-2E05-4BB4-BE3E-15118FEE0D21}" srcOrd="2" destOrd="0" parTransId="{1FF3D27F-1827-4B9C-9482-D8AEC0E9AF06}" sibTransId="{3CE88194-70C2-4CF6-8282-BFE08B802FE4}"/>
    <dgm:cxn modelId="{C355A5F7-E2E9-4732-B383-64025F2699CF}" type="presOf" srcId="{F2A89D3E-74BD-4D12-B5EF-3B556D4893F0}" destId="{94CABEE6-95EA-446E-AF8C-F69C8F5A784C}" srcOrd="0" destOrd="0" presId="urn:microsoft.com/office/officeart/2005/8/layout/hierarchy1"/>
    <dgm:cxn modelId="{2146F39D-CBC4-475C-B219-9FEE2A666801}" type="presOf" srcId="{248CF7C6-290B-4D24-A4BE-6BA07CDF0FA8}" destId="{3F58D1FF-4DE4-4170-81A4-AF3285A0BC69}" srcOrd="0" destOrd="0" presId="urn:microsoft.com/office/officeart/2005/8/layout/hierarchy1"/>
    <dgm:cxn modelId="{A9E44E68-4336-4D68-9534-186C82799755}" type="presOf" srcId="{044FC510-2E05-4BB4-BE3E-15118FEE0D21}" destId="{189D85CD-4180-435E-989B-63DDEF9AD093}" srcOrd="0" destOrd="0" presId="urn:microsoft.com/office/officeart/2005/8/layout/hierarchy1"/>
    <dgm:cxn modelId="{C6B648F9-F5D6-4D39-9755-895C1CF8EEB8}" type="presOf" srcId="{850B7E9A-025B-447C-BA9E-1691C82E0462}" destId="{405AAB61-F9BB-4E94-894B-324A45CB51C0}" srcOrd="0" destOrd="0" presId="urn:microsoft.com/office/officeart/2005/8/layout/hierarchy1"/>
    <dgm:cxn modelId="{94CAB02C-FB46-46D2-AFFB-7C07DA645627}" type="presOf" srcId="{0CCC39C5-A0EC-4800-90A7-C91BE5776CC6}" destId="{0B21A954-FE03-4425-9118-F417F23E8F88}" srcOrd="0" destOrd="0" presId="urn:microsoft.com/office/officeart/2005/8/layout/hierarchy1"/>
    <dgm:cxn modelId="{0975CF46-15A6-4612-9405-D07523CE7384}" srcId="{4DB1FAC8-0FEA-40D2-9961-604E8AD42229}" destId="{DB806AE6-E44C-4193-A47F-BFA360A73207}" srcOrd="1" destOrd="0" parTransId="{850B7E9A-025B-447C-BA9E-1691C82E0462}" sibTransId="{6AF46DFC-E3EF-40F8-B28F-EA27CCDA2BB2}"/>
    <dgm:cxn modelId="{8DDA6ADA-7666-490A-9B1A-938177C73E65}" type="presOf" srcId="{6AD41D63-88EB-4DC8-94DB-FDB512C5F6AD}" destId="{3B3A90EC-C7E5-44C6-A8ED-852642139D7A}" srcOrd="0" destOrd="0" presId="urn:microsoft.com/office/officeart/2005/8/layout/hierarchy1"/>
    <dgm:cxn modelId="{EEEC91AE-DAE3-47A1-8C20-3F3BCEDAC93F}" srcId="{4DB1FAC8-0FEA-40D2-9961-604E8AD42229}" destId="{28B4C05B-A9E5-4C9C-9A0E-1A60E1F688DC}" srcOrd="2" destOrd="0" parTransId="{97840A95-94A4-427E-BA6D-5821EADF07A8}" sibTransId="{EAB9CDEF-44C8-44F4-AC7D-421B963354A7}"/>
    <dgm:cxn modelId="{8767FA2C-720D-4072-B6FD-656BF183320F}" srcId="{0CCC39C5-A0EC-4800-90A7-C91BE5776CC6}" destId="{F2A89D3E-74BD-4D12-B5EF-3B556D4893F0}" srcOrd="0" destOrd="0" parTransId="{CC2B6360-208A-478C-92C3-FB71EAD23CB5}" sibTransId="{654E586D-8DF6-4025-9325-9AA3F410AEFE}"/>
    <dgm:cxn modelId="{781BB6EC-9ADC-498A-8B86-3E8933061047}" type="presOf" srcId="{BDE41FD9-2792-467F-8851-5A7F8C4BB82E}" destId="{89765FAF-9511-4415-9D62-776135EFC0D9}" srcOrd="0" destOrd="0" presId="urn:microsoft.com/office/officeart/2005/8/layout/hierarchy1"/>
    <dgm:cxn modelId="{40B62E88-39F6-4D8D-A0A2-E71174B7FE82}" type="presOf" srcId="{C1C53238-8869-4D82-9DFD-CAA5978250E3}" destId="{6FB99A25-75CC-4E43-85BD-473EBA18D6B5}" srcOrd="0" destOrd="0" presId="urn:microsoft.com/office/officeart/2005/8/layout/hierarchy1"/>
    <dgm:cxn modelId="{9D4B1225-82E3-493A-A665-04C30AC52911}" type="presOf" srcId="{91545BED-7DF6-45AA-A42D-0CB6AA8FBD93}" destId="{80D9468D-8EA1-48CC-923E-7597DEB5E6A6}" srcOrd="0" destOrd="0" presId="urn:microsoft.com/office/officeart/2005/8/layout/hierarchy1"/>
    <dgm:cxn modelId="{6CD8D4E1-0FE6-435F-8BF6-3174EE6638EA}" type="presOf" srcId="{1FF3D27F-1827-4B9C-9482-D8AEC0E9AF06}" destId="{173A906C-A0E7-47B6-ACFC-252781D07E46}" srcOrd="0" destOrd="0" presId="urn:microsoft.com/office/officeart/2005/8/layout/hierarchy1"/>
    <dgm:cxn modelId="{CE978B07-615F-4472-83D1-C1888FB763A0}" srcId="{4DB1FAC8-0FEA-40D2-9961-604E8AD42229}" destId="{91545BED-7DF6-45AA-A42D-0CB6AA8FBD93}" srcOrd="0" destOrd="0" parTransId="{C1C53238-8869-4D82-9DFD-CAA5978250E3}" sibTransId="{71FC4267-DCC9-40B0-96C6-785C82A7690A}"/>
    <dgm:cxn modelId="{D6B4E469-46FB-4892-ACC3-B0D953AD4D1C}" type="presParOf" srcId="{0B21A954-FE03-4425-9118-F417F23E8F88}" destId="{3DD8FF26-E563-4768-80D9-2C98584FB71B}" srcOrd="0" destOrd="0" presId="urn:microsoft.com/office/officeart/2005/8/layout/hierarchy1"/>
    <dgm:cxn modelId="{B379F813-8B01-4010-8D3B-8324A90AA611}" type="presParOf" srcId="{3DD8FF26-E563-4768-80D9-2C98584FB71B}" destId="{9F894BF6-78EF-4F08-A04B-3D755D91BF79}" srcOrd="0" destOrd="0" presId="urn:microsoft.com/office/officeart/2005/8/layout/hierarchy1"/>
    <dgm:cxn modelId="{E5F50971-7F8E-4D50-8488-61FA0AABB308}" type="presParOf" srcId="{9F894BF6-78EF-4F08-A04B-3D755D91BF79}" destId="{FE1F543A-47CA-4265-8643-BF80E403DB4C}" srcOrd="0" destOrd="0" presId="urn:microsoft.com/office/officeart/2005/8/layout/hierarchy1"/>
    <dgm:cxn modelId="{5E4FE5AA-9059-4469-9618-D4EB693182A6}" type="presParOf" srcId="{9F894BF6-78EF-4F08-A04B-3D755D91BF79}" destId="{94CABEE6-95EA-446E-AF8C-F69C8F5A784C}" srcOrd="1" destOrd="0" presId="urn:microsoft.com/office/officeart/2005/8/layout/hierarchy1"/>
    <dgm:cxn modelId="{5F34A08D-F99C-4267-BB59-EDDFED7DABF3}" type="presParOf" srcId="{3DD8FF26-E563-4768-80D9-2C98584FB71B}" destId="{7916A5E9-DBC8-4F62-B3DE-A30BB074EB42}" srcOrd="1" destOrd="0" presId="urn:microsoft.com/office/officeart/2005/8/layout/hierarchy1"/>
    <dgm:cxn modelId="{B80BF10D-3F0F-4414-9427-F7581F6FAE10}" type="presParOf" srcId="{7916A5E9-DBC8-4F62-B3DE-A30BB074EB42}" destId="{3F58D1FF-4DE4-4170-81A4-AF3285A0BC69}" srcOrd="0" destOrd="0" presId="urn:microsoft.com/office/officeart/2005/8/layout/hierarchy1"/>
    <dgm:cxn modelId="{E0563BAA-499B-4511-B14B-28940BDEABE6}" type="presParOf" srcId="{7916A5E9-DBC8-4F62-B3DE-A30BB074EB42}" destId="{F0D88808-5D45-4758-9626-1F06AC8E6BB2}" srcOrd="1" destOrd="0" presId="urn:microsoft.com/office/officeart/2005/8/layout/hierarchy1"/>
    <dgm:cxn modelId="{9AD83EED-4700-48B3-8BDB-DFC318F6623E}" type="presParOf" srcId="{F0D88808-5D45-4758-9626-1F06AC8E6BB2}" destId="{0408D443-BE9A-498B-B0E9-22AC841E9FF5}" srcOrd="0" destOrd="0" presId="urn:microsoft.com/office/officeart/2005/8/layout/hierarchy1"/>
    <dgm:cxn modelId="{BA0FA723-CBCA-4EE8-BC3A-0A7C40A8BA78}" type="presParOf" srcId="{0408D443-BE9A-498B-B0E9-22AC841E9FF5}" destId="{8B4EE20F-5585-4399-9978-8A8C5577EE3E}" srcOrd="0" destOrd="0" presId="urn:microsoft.com/office/officeart/2005/8/layout/hierarchy1"/>
    <dgm:cxn modelId="{A4676514-D657-4F40-828D-48242606D72C}" type="presParOf" srcId="{0408D443-BE9A-498B-B0E9-22AC841E9FF5}" destId="{89765FAF-9511-4415-9D62-776135EFC0D9}" srcOrd="1" destOrd="0" presId="urn:microsoft.com/office/officeart/2005/8/layout/hierarchy1"/>
    <dgm:cxn modelId="{2E7EDDCD-2AEC-44EF-AD33-58057950950D}" type="presParOf" srcId="{F0D88808-5D45-4758-9626-1F06AC8E6BB2}" destId="{52800B4D-CDD2-4F79-B228-482F2DE52D7D}" srcOrd="1" destOrd="0" presId="urn:microsoft.com/office/officeart/2005/8/layout/hierarchy1"/>
    <dgm:cxn modelId="{7586A319-4BD1-4856-93AA-C51C8FDA0884}" type="presParOf" srcId="{7916A5E9-DBC8-4F62-B3DE-A30BB074EB42}" destId="{3B3A90EC-C7E5-44C6-A8ED-852642139D7A}" srcOrd="2" destOrd="0" presId="urn:microsoft.com/office/officeart/2005/8/layout/hierarchy1"/>
    <dgm:cxn modelId="{BFA13A52-5B39-4697-A2E5-2C5BFE20D115}" type="presParOf" srcId="{7916A5E9-DBC8-4F62-B3DE-A30BB074EB42}" destId="{E9E60F1E-4B03-4185-8F20-FDCDB49CCD8D}" srcOrd="3" destOrd="0" presId="urn:microsoft.com/office/officeart/2005/8/layout/hierarchy1"/>
    <dgm:cxn modelId="{9CC757B3-3CE6-4E4D-B94F-3D77475D5BC2}" type="presParOf" srcId="{E9E60F1E-4B03-4185-8F20-FDCDB49CCD8D}" destId="{16E9E2AE-22AC-4B33-A046-78EF6E78C1C3}" srcOrd="0" destOrd="0" presId="urn:microsoft.com/office/officeart/2005/8/layout/hierarchy1"/>
    <dgm:cxn modelId="{8DE99150-0BD8-465B-A847-6DE73C44BEF2}" type="presParOf" srcId="{16E9E2AE-22AC-4B33-A046-78EF6E78C1C3}" destId="{7505450A-8355-4116-B36B-FF1BE514F6D7}" srcOrd="0" destOrd="0" presId="urn:microsoft.com/office/officeart/2005/8/layout/hierarchy1"/>
    <dgm:cxn modelId="{43BF1A91-05D0-4499-A5FE-4CBDDCABA8D5}" type="presParOf" srcId="{16E9E2AE-22AC-4B33-A046-78EF6E78C1C3}" destId="{DF101D24-5289-4BCB-A331-2373876645E4}" srcOrd="1" destOrd="0" presId="urn:microsoft.com/office/officeart/2005/8/layout/hierarchy1"/>
    <dgm:cxn modelId="{3EF0ACC5-2732-4D98-9E10-1AB796CF80EB}" type="presParOf" srcId="{E9E60F1E-4B03-4185-8F20-FDCDB49CCD8D}" destId="{2088B206-71B5-4F49-B8A8-76004F0E3ABB}" srcOrd="1" destOrd="0" presId="urn:microsoft.com/office/officeart/2005/8/layout/hierarchy1"/>
    <dgm:cxn modelId="{C13C8D2D-702C-4868-ABDC-3EB642CE5A07}" type="presParOf" srcId="{2088B206-71B5-4F49-B8A8-76004F0E3ABB}" destId="{6FB99A25-75CC-4E43-85BD-473EBA18D6B5}" srcOrd="0" destOrd="0" presId="urn:microsoft.com/office/officeart/2005/8/layout/hierarchy1"/>
    <dgm:cxn modelId="{C397ED07-6FD7-4436-BCC1-EF4ACF9EE2E2}" type="presParOf" srcId="{2088B206-71B5-4F49-B8A8-76004F0E3ABB}" destId="{877661A7-B909-444B-AD3C-15BF53010FC5}" srcOrd="1" destOrd="0" presId="urn:microsoft.com/office/officeart/2005/8/layout/hierarchy1"/>
    <dgm:cxn modelId="{67F5FAC5-273C-473D-8B03-CA0BF9BABB6F}" type="presParOf" srcId="{877661A7-B909-444B-AD3C-15BF53010FC5}" destId="{2EB40BFE-D418-40EA-8F6C-2E6B6F323068}" srcOrd="0" destOrd="0" presId="urn:microsoft.com/office/officeart/2005/8/layout/hierarchy1"/>
    <dgm:cxn modelId="{43BFB8DA-5CB8-463D-A838-45F2FE020E11}" type="presParOf" srcId="{2EB40BFE-D418-40EA-8F6C-2E6B6F323068}" destId="{7C3373C7-5607-4BBF-880F-73F8B10879EE}" srcOrd="0" destOrd="0" presId="urn:microsoft.com/office/officeart/2005/8/layout/hierarchy1"/>
    <dgm:cxn modelId="{EB9A2F7C-5075-4FF2-9E86-3FED38CD10F6}" type="presParOf" srcId="{2EB40BFE-D418-40EA-8F6C-2E6B6F323068}" destId="{80D9468D-8EA1-48CC-923E-7597DEB5E6A6}" srcOrd="1" destOrd="0" presId="urn:microsoft.com/office/officeart/2005/8/layout/hierarchy1"/>
    <dgm:cxn modelId="{5FA39521-4C9F-4A19-A212-5F789C1CD117}" type="presParOf" srcId="{877661A7-B909-444B-AD3C-15BF53010FC5}" destId="{C17C2BE9-3710-408C-AA23-A64FC4510A71}" srcOrd="1" destOrd="0" presId="urn:microsoft.com/office/officeart/2005/8/layout/hierarchy1"/>
    <dgm:cxn modelId="{549DA181-47A2-466D-819C-864B0A7BD719}" type="presParOf" srcId="{2088B206-71B5-4F49-B8A8-76004F0E3ABB}" destId="{405AAB61-F9BB-4E94-894B-324A45CB51C0}" srcOrd="2" destOrd="0" presId="urn:microsoft.com/office/officeart/2005/8/layout/hierarchy1"/>
    <dgm:cxn modelId="{7E9F544E-4331-4445-A35F-572CED582A56}" type="presParOf" srcId="{2088B206-71B5-4F49-B8A8-76004F0E3ABB}" destId="{836BA640-F56E-4670-94F9-A2A1C229E322}" srcOrd="3" destOrd="0" presId="urn:microsoft.com/office/officeart/2005/8/layout/hierarchy1"/>
    <dgm:cxn modelId="{134817D9-B44B-4FBE-BD4C-24231DEB7FD5}" type="presParOf" srcId="{836BA640-F56E-4670-94F9-A2A1C229E322}" destId="{4157A07F-4C08-4B70-B3BC-7B0341470A24}" srcOrd="0" destOrd="0" presId="urn:microsoft.com/office/officeart/2005/8/layout/hierarchy1"/>
    <dgm:cxn modelId="{9626D689-6E4E-4A7A-A3D6-A8ADDB76E02C}" type="presParOf" srcId="{4157A07F-4C08-4B70-B3BC-7B0341470A24}" destId="{A18D3D74-474D-42FA-A853-6B01EF563A3D}" srcOrd="0" destOrd="0" presId="urn:microsoft.com/office/officeart/2005/8/layout/hierarchy1"/>
    <dgm:cxn modelId="{65844DF7-E0B1-4EA5-A4FB-102222FDAA65}" type="presParOf" srcId="{4157A07F-4C08-4B70-B3BC-7B0341470A24}" destId="{5181408E-43B8-45E4-AD78-2593D8F0C60F}" srcOrd="1" destOrd="0" presId="urn:microsoft.com/office/officeart/2005/8/layout/hierarchy1"/>
    <dgm:cxn modelId="{8FE4ABB2-A104-4FA1-A09D-75B91D5DCC06}" type="presParOf" srcId="{836BA640-F56E-4670-94F9-A2A1C229E322}" destId="{EE8E8B30-16E4-4971-9D50-0987CB85CC41}" srcOrd="1" destOrd="0" presId="urn:microsoft.com/office/officeart/2005/8/layout/hierarchy1"/>
    <dgm:cxn modelId="{318E3FB8-2D32-47E3-B4D4-D9EFC5E49541}" type="presParOf" srcId="{2088B206-71B5-4F49-B8A8-76004F0E3ABB}" destId="{43D459BA-2492-497A-85CB-658B449C5871}" srcOrd="4" destOrd="0" presId="urn:microsoft.com/office/officeart/2005/8/layout/hierarchy1"/>
    <dgm:cxn modelId="{F60C310F-E338-4D5E-9EAA-F7C25BC5C532}" type="presParOf" srcId="{2088B206-71B5-4F49-B8A8-76004F0E3ABB}" destId="{FD11DA74-AB9D-4D16-80B4-5B69BD657B6B}" srcOrd="5" destOrd="0" presId="urn:microsoft.com/office/officeart/2005/8/layout/hierarchy1"/>
    <dgm:cxn modelId="{BBA68D2F-C16B-4784-97DD-CF186BD9B385}" type="presParOf" srcId="{FD11DA74-AB9D-4D16-80B4-5B69BD657B6B}" destId="{8FDCD220-2665-463B-B4D4-8D07240443AC}" srcOrd="0" destOrd="0" presId="urn:microsoft.com/office/officeart/2005/8/layout/hierarchy1"/>
    <dgm:cxn modelId="{24762A9E-ADBA-4B88-A094-62FA040DB210}" type="presParOf" srcId="{8FDCD220-2665-463B-B4D4-8D07240443AC}" destId="{CD98647D-C9A3-40CA-8893-745B41A4083A}" srcOrd="0" destOrd="0" presId="urn:microsoft.com/office/officeart/2005/8/layout/hierarchy1"/>
    <dgm:cxn modelId="{4A734A5D-FA04-4603-9234-D5C60211A772}" type="presParOf" srcId="{8FDCD220-2665-463B-B4D4-8D07240443AC}" destId="{910C6DD5-BAF5-4937-A458-10D2431A9520}" srcOrd="1" destOrd="0" presId="urn:microsoft.com/office/officeart/2005/8/layout/hierarchy1"/>
    <dgm:cxn modelId="{41B31B9F-3CC5-458A-AB46-EC69E18D1CE2}" type="presParOf" srcId="{FD11DA74-AB9D-4D16-80B4-5B69BD657B6B}" destId="{AC5937ED-02D4-4215-ABEC-F4E6311978F0}" srcOrd="1" destOrd="0" presId="urn:microsoft.com/office/officeart/2005/8/layout/hierarchy1"/>
    <dgm:cxn modelId="{DEA5AB5C-7F49-437C-BBD9-076B8C32A59A}" type="presParOf" srcId="{7916A5E9-DBC8-4F62-B3DE-A30BB074EB42}" destId="{173A906C-A0E7-47B6-ACFC-252781D07E46}" srcOrd="4" destOrd="0" presId="urn:microsoft.com/office/officeart/2005/8/layout/hierarchy1"/>
    <dgm:cxn modelId="{1963BDC2-C083-46CD-A4C1-E954A697945E}" type="presParOf" srcId="{7916A5E9-DBC8-4F62-B3DE-A30BB074EB42}" destId="{4CA0906D-BF72-45B8-BCAA-41EE159F8FF5}" srcOrd="5" destOrd="0" presId="urn:microsoft.com/office/officeart/2005/8/layout/hierarchy1"/>
    <dgm:cxn modelId="{1915F6CE-8A06-4C90-985B-A491F71C1C78}" type="presParOf" srcId="{4CA0906D-BF72-45B8-BCAA-41EE159F8FF5}" destId="{C1F6FF5D-7D7E-4027-A24C-7BF39464825F}" srcOrd="0" destOrd="0" presId="urn:microsoft.com/office/officeart/2005/8/layout/hierarchy1"/>
    <dgm:cxn modelId="{347947A2-CFD3-420C-8F81-54592662E5D7}" type="presParOf" srcId="{C1F6FF5D-7D7E-4027-A24C-7BF39464825F}" destId="{25BCEEF8-8646-472E-8406-2DCAFB769757}" srcOrd="0" destOrd="0" presId="urn:microsoft.com/office/officeart/2005/8/layout/hierarchy1"/>
    <dgm:cxn modelId="{9BFA805D-93D1-49D6-AFE1-044B5DAB72BC}" type="presParOf" srcId="{C1F6FF5D-7D7E-4027-A24C-7BF39464825F}" destId="{189D85CD-4180-435E-989B-63DDEF9AD093}" srcOrd="1" destOrd="0" presId="urn:microsoft.com/office/officeart/2005/8/layout/hierarchy1"/>
    <dgm:cxn modelId="{7C551E0A-05E5-44F4-82CF-AB1B68B79BCB}" type="presParOf" srcId="{4CA0906D-BF72-45B8-BCAA-41EE159F8FF5}" destId="{EB49885A-D8D4-4EAC-A7DB-F45684CB1D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B7F6A0-B7B8-4DA5-921D-2BB62F1C8A6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CC8DF1F5-B97C-446E-974A-6CFE693EEA0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20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dirty="0">
            <a:latin typeface="Times New Roman" pitchFamily="18" charset="0"/>
            <a:cs typeface="Times New Roman" pitchFamily="18" charset="0"/>
          </a:endParaRPr>
        </a:p>
      </dgm:t>
    </dgm:pt>
    <dgm:pt modelId="{FE9919B6-BA14-4038-AEE7-2D72DDEDC367}" type="parTrans" cxnId="{CD733C89-F295-4F7B-AC25-1C5A50493983}">
      <dgm:prSet/>
      <dgm:spPr/>
      <dgm:t>
        <a:bodyPr/>
        <a:lstStyle/>
        <a:p>
          <a:endParaRPr lang="ru-RU"/>
        </a:p>
      </dgm:t>
    </dgm:pt>
    <dgm:pt modelId="{EAD1D436-E602-42A5-B70E-2D1E5756D4C4}" type="sibTrans" cxnId="{CD733C89-F295-4F7B-AC25-1C5A50493983}">
      <dgm:prSet/>
      <dgm:spPr/>
      <dgm:t>
        <a:bodyPr/>
        <a:lstStyle/>
        <a:p>
          <a:endParaRPr lang="ru-RU"/>
        </a:p>
      </dgm:t>
    </dgm:pt>
    <dgm:pt modelId="{077BDC3A-6F22-4938-BFFC-4E3138222262}" type="pres">
      <dgm:prSet presAssocID="{DFB7F6A0-B7B8-4DA5-921D-2BB62F1C8A6E}" presName="layout" presStyleCnt="0">
        <dgm:presLayoutVars>
          <dgm:chMax/>
          <dgm:chPref/>
          <dgm:dir/>
          <dgm:animOne val="branch"/>
          <dgm:animLvl val="lvl"/>
          <dgm:resizeHandles/>
        </dgm:presLayoutVars>
      </dgm:prSet>
      <dgm:spPr/>
      <dgm:t>
        <a:bodyPr/>
        <a:lstStyle/>
        <a:p>
          <a:endParaRPr lang="ru-RU"/>
        </a:p>
      </dgm:t>
    </dgm:pt>
    <dgm:pt modelId="{C6B987EA-3BE1-477F-BB9B-1F26F4B8B1F8}" type="pres">
      <dgm:prSet presAssocID="{CC8DF1F5-B97C-446E-974A-6CFE693EEA05}" presName="root" presStyleCnt="0">
        <dgm:presLayoutVars>
          <dgm:chMax/>
          <dgm:chPref val="4"/>
        </dgm:presLayoutVars>
      </dgm:prSet>
      <dgm:spPr/>
    </dgm:pt>
    <dgm:pt modelId="{577CD9A0-1BB9-4425-9CBD-0294C1FC5C95}" type="pres">
      <dgm:prSet presAssocID="{CC8DF1F5-B97C-446E-974A-6CFE693EEA05}" presName="rootComposite" presStyleCnt="0">
        <dgm:presLayoutVars/>
      </dgm:prSet>
      <dgm:spPr/>
    </dgm:pt>
    <dgm:pt modelId="{0B9447A2-5393-48EB-AE9F-D45F1FDC57D1}" type="pres">
      <dgm:prSet presAssocID="{CC8DF1F5-B97C-446E-974A-6CFE693EEA05}" presName="rootText" presStyleLbl="node0" presStyleIdx="0" presStyleCnt="1" custLinFactY="-50000" custLinFactNeighborY="-100000">
        <dgm:presLayoutVars>
          <dgm:chMax/>
          <dgm:chPref val="4"/>
        </dgm:presLayoutVars>
      </dgm:prSet>
      <dgm:spPr/>
      <dgm:t>
        <a:bodyPr/>
        <a:lstStyle/>
        <a:p>
          <a:endParaRPr lang="ru-RU"/>
        </a:p>
      </dgm:t>
    </dgm:pt>
    <dgm:pt modelId="{714DBC30-EADA-4B50-BE38-5CB830A02DB3}" type="pres">
      <dgm:prSet presAssocID="{CC8DF1F5-B97C-446E-974A-6CFE693EEA05}" presName="childShape" presStyleCnt="0">
        <dgm:presLayoutVars>
          <dgm:chMax val="0"/>
          <dgm:chPref val="0"/>
        </dgm:presLayoutVars>
      </dgm:prSet>
      <dgm:spPr/>
    </dgm:pt>
  </dgm:ptLst>
  <dgm:cxnLst>
    <dgm:cxn modelId="{CD733C89-F295-4F7B-AC25-1C5A50493983}" srcId="{DFB7F6A0-B7B8-4DA5-921D-2BB62F1C8A6E}" destId="{CC8DF1F5-B97C-446E-974A-6CFE693EEA05}" srcOrd="0" destOrd="0" parTransId="{FE9919B6-BA14-4038-AEE7-2D72DDEDC367}" sibTransId="{EAD1D436-E602-42A5-B70E-2D1E5756D4C4}"/>
    <dgm:cxn modelId="{329368B9-54E1-4C91-8E8F-EB8E7E303524}" type="presOf" srcId="{CC8DF1F5-B97C-446E-974A-6CFE693EEA05}" destId="{0B9447A2-5393-48EB-AE9F-D45F1FDC57D1}" srcOrd="0" destOrd="0" presId="urn:microsoft.com/office/officeart/2008/layout/PictureAccentList"/>
    <dgm:cxn modelId="{8C72FEB9-F8C4-4F61-9333-EB16E699C8AC}" type="presOf" srcId="{DFB7F6A0-B7B8-4DA5-921D-2BB62F1C8A6E}" destId="{077BDC3A-6F22-4938-BFFC-4E3138222262}" srcOrd="0" destOrd="0" presId="urn:microsoft.com/office/officeart/2008/layout/PictureAccentList"/>
    <dgm:cxn modelId="{501115D9-CE96-4902-AAF9-3FCB5EA3FBA0}" type="presParOf" srcId="{077BDC3A-6F22-4938-BFFC-4E3138222262}" destId="{C6B987EA-3BE1-477F-BB9B-1F26F4B8B1F8}" srcOrd="0" destOrd="0" presId="urn:microsoft.com/office/officeart/2008/layout/PictureAccentList"/>
    <dgm:cxn modelId="{FB53167A-66BF-40B9-8F3A-B1444A27B51F}" type="presParOf" srcId="{C6B987EA-3BE1-477F-BB9B-1F26F4B8B1F8}" destId="{577CD9A0-1BB9-4425-9CBD-0294C1FC5C95}" srcOrd="0" destOrd="0" presId="urn:microsoft.com/office/officeart/2008/layout/PictureAccentList"/>
    <dgm:cxn modelId="{76E1E318-C564-4EFC-A355-21DEA40BF47F}" type="presParOf" srcId="{577CD9A0-1BB9-4425-9CBD-0294C1FC5C95}" destId="{0B9447A2-5393-48EB-AE9F-D45F1FDC57D1}" srcOrd="0" destOrd="0" presId="urn:microsoft.com/office/officeart/2008/layout/PictureAccentList"/>
    <dgm:cxn modelId="{DF590A35-C104-492B-ACB5-B4E143508B1C}" type="presParOf" srcId="{C6B987EA-3BE1-477F-BB9B-1F26F4B8B1F8}" destId="{714DBC30-EADA-4B50-BE38-5CB830A02DB3}"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0EF405-ACD9-4140-B531-FD209F81CE3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AD5750EF-DE01-49FD-8526-98E79D621E4B}">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2000" dirty="0" smtClean="0">
              <a:solidFill>
                <a:schemeClr val="tx1"/>
              </a:solidFill>
              <a:latin typeface="Times New Roman" pitchFamily="18" charset="0"/>
              <a:cs typeface="Times New Roman" pitchFamily="18" charset="0"/>
            </a:rPr>
            <a:t>ПРИОРИТЕТЫ БЮДЖЕТНОЙ ПОЛИТИКИ</a:t>
          </a:r>
          <a:endParaRPr lang="ru-RU" sz="2000" dirty="0">
            <a:solidFill>
              <a:schemeClr val="tx1"/>
            </a:solidFill>
            <a:latin typeface="Times New Roman" pitchFamily="18" charset="0"/>
            <a:cs typeface="Times New Roman" pitchFamily="18" charset="0"/>
          </a:endParaRPr>
        </a:p>
      </dgm:t>
    </dgm:pt>
    <dgm:pt modelId="{CD3A4176-2D42-4742-987C-0A0B8F6D0909}" type="parTrans" cxnId="{78ACF2DF-0868-4E82-BD0A-353F550872E2}">
      <dgm:prSet/>
      <dgm:spPr/>
      <dgm:t>
        <a:bodyPr/>
        <a:lstStyle/>
        <a:p>
          <a:endParaRPr lang="ru-RU"/>
        </a:p>
      </dgm:t>
    </dgm:pt>
    <dgm:pt modelId="{5AEDCD36-A2D4-4973-8B9D-5258768E3FCD}" type="sibTrans" cxnId="{78ACF2DF-0868-4E82-BD0A-353F550872E2}">
      <dgm:prSet/>
      <dgm:spPr/>
      <dgm:t>
        <a:bodyPr/>
        <a:lstStyle/>
        <a:p>
          <a:endParaRPr lang="ru-RU"/>
        </a:p>
      </dgm:t>
    </dgm:pt>
    <dgm:pt modelId="{96BB413D-6417-4E60-8C24-A2FD2014F540}">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РЕАЛИЗАЦИЯ УКАЗОВ ПРЕЗИДЕНТА РОССИЙСКОЙ ФЕДЕРАЦИИ</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8757DCB8-34CE-4BF0-AA44-6B1E7BFA5BBB}" type="parTrans" cxnId="{B3C1BD60-1D5D-4366-9B83-A7F38D53180E}">
      <dgm:prSet/>
      <dgm:spPr/>
      <dgm:t>
        <a:bodyPr/>
        <a:lstStyle/>
        <a:p>
          <a:endParaRPr lang="ru-RU"/>
        </a:p>
      </dgm:t>
    </dgm:pt>
    <dgm:pt modelId="{6BB79D09-4924-40BE-9D04-53F0A2784FDF}" type="sibTrans" cxnId="{B3C1BD60-1D5D-4366-9B83-A7F38D53180E}">
      <dgm:prSet/>
      <dgm:spPr/>
      <dgm:t>
        <a:bodyPr/>
        <a:lstStyle/>
        <a:p>
          <a:endParaRPr lang="ru-RU"/>
        </a:p>
      </dgm:t>
    </dgm:pt>
    <dgm:pt modelId="{2DA57500-B1AF-4006-8556-EC7F20EB500E}">
      <dgm:prSet phldrT="[Текст]" custT="1">
        <dgm:style>
          <a:lnRef idx="1">
            <a:schemeClr val="accent6"/>
          </a:lnRef>
          <a:fillRef idx="2">
            <a:schemeClr val="accent6"/>
          </a:fillRef>
          <a:effectRef idx="1">
            <a:schemeClr val="accent6"/>
          </a:effectRef>
          <a:fontRef idx="minor">
            <a:schemeClr val="dk1"/>
          </a:fontRef>
        </dgm:style>
      </dgm:prSet>
      <dgm:spPr/>
      <dgm:t>
        <a:bodyPr/>
        <a:lstStyle/>
        <a:p>
          <a:endParaRPr lang="ru-RU" sz="16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endParaRPr lang="ru-RU" sz="1400" i="1" dirty="0" smtClean="0">
            <a:latin typeface="Times New Roman" pitchFamily="18" charset="0"/>
            <a:cs typeface="Times New Roman" pitchFamily="18" charset="0"/>
          </a:endParaRPr>
        </a:p>
        <a:p>
          <a:r>
            <a:rPr lang="ru-RU" sz="1400" i="1"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r>
            <a:rPr lang="ru-RU" sz="1600" i="1" dirty="0" smtClean="0">
              <a:latin typeface="Times New Roman" pitchFamily="18" charset="0"/>
              <a:cs typeface="Times New Roman" pitchFamily="18" charset="0"/>
            </a:rPr>
            <a:t> </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42DCFE70-9FEB-4246-9553-01DB5853C9C2}" type="parTrans" cxnId="{DE7ABF5F-B151-4FE1-89E9-1F93D8DF9358}">
      <dgm:prSet/>
      <dgm:spPr/>
      <dgm:t>
        <a:bodyPr/>
        <a:lstStyle/>
        <a:p>
          <a:endParaRPr lang="ru-RU"/>
        </a:p>
      </dgm:t>
    </dgm:pt>
    <dgm:pt modelId="{B0CEAE85-81C2-4680-94B2-D4C7E27A2DC4}" type="sibTrans" cxnId="{DE7ABF5F-B151-4FE1-89E9-1F93D8DF9358}">
      <dgm:prSet/>
      <dgm:spPr/>
      <dgm:t>
        <a:bodyPr/>
        <a:lstStyle/>
        <a:p>
          <a:endParaRPr lang="ru-RU"/>
        </a:p>
      </dgm:t>
    </dgm:pt>
    <dgm:pt modelId="{58032000-8734-4586-87F9-4E98E6D5BB88}">
      <dgm:prSet/>
      <dgm:spPr/>
      <dgm:t>
        <a:bodyPr/>
        <a:lstStyle/>
        <a:p>
          <a:endParaRPr lang="ru-RU"/>
        </a:p>
      </dgm:t>
    </dgm:pt>
    <dgm:pt modelId="{B0FC88EA-45C6-42C7-9F5D-C709A90177B0}" type="parTrans" cxnId="{6E7398EB-1527-4121-B63D-0D0B8927A1B9}">
      <dgm:prSet/>
      <dgm:spPr/>
      <dgm:t>
        <a:bodyPr/>
        <a:lstStyle/>
        <a:p>
          <a:endParaRPr lang="ru-RU"/>
        </a:p>
      </dgm:t>
    </dgm:pt>
    <dgm:pt modelId="{80FB3455-9037-49C1-8D50-1E7DE38C16C4}" type="sibTrans" cxnId="{6E7398EB-1527-4121-B63D-0D0B8927A1B9}">
      <dgm:prSet/>
      <dgm:spPr/>
      <dgm:t>
        <a:bodyPr/>
        <a:lstStyle/>
        <a:p>
          <a:endParaRPr lang="ru-RU"/>
        </a:p>
      </dgm:t>
    </dgm:pt>
    <dgm:pt modelId="{7294DE0D-393E-4C42-A192-C8DC07E21ADB}">
      <dgm:prSet/>
      <dgm:spPr/>
      <dgm:t>
        <a:bodyPr/>
        <a:lstStyle/>
        <a:p>
          <a:endParaRPr lang="ru-RU"/>
        </a:p>
      </dgm:t>
    </dgm:pt>
    <dgm:pt modelId="{933312B8-A613-40A7-B725-47B23936F886}" type="parTrans" cxnId="{DEAE4C1A-6117-45A2-9642-F9ED8A3F922E}">
      <dgm:prSet/>
      <dgm:spPr/>
      <dgm:t>
        <a:bodyPr/>
        <a:lstStyle/>
        <a:p>
          <a:endParaRPr lang="ru-RU"/>
        </a:p>
      </dgm:t>
    </dgm:pt>
    <dgm:pt modelId="{F286166F-ADE0-48A0-94ED-0AB02233F91F}" type="sibTrans" cxnId="{DEAE4C1A-6117-45A2-9642-F9ED8A3F922E}">
      <dgm:prSet/>
      <dgm:spPr/>
      <dgm:t>
        <a:bodyPr/>
        <a:lstStyle/>
        <a:p>
          <a:endParaRPr lang="ru-RU"/>
        </a:p>
      </dgm:t>
    </dgm:pt>
    <dgm:pt modelId="{2CA2A6D8-2B37-4186-B139-B7E7071407DD}">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ЭФФЕКТИВНОСТИ РАСХОДОВ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C1CF7970-C1F7-4E99-BE47-7F139D2A7352}" type="parTrans" cxnId="{ACA364FA-57CD-45BD-8665-99945C2C5317}">
      <dgm:prSet/>
      <dgm:spPr/>
      <dgm:t>
        <a:bodyPr/>
        <a:lstStyle/>
        <a:p>
          <a:endParaRPr lang="ru-RU"/>
        </a:p>
      </dgm:t>
    </dgm:pt>
    <dgm:pt modelId="{5C1BA2E4-C1C3-4684-83CC-4576797469A4}" type="sibTrans" cxnId="{ACA364FA-57CD-45BD-8665-99945C2C5317}">
      <dgm:prSet/>
      <dgm:spPr/>
      <dgm:t>
        <a:bodyPr/>
        <a:lstStyle/>
        <a:p>
          <a:endParaRPr lang="ru-RU"/>
        </a:p>
      </dgm:t>
    </dgm:pt>
    <dgm:pt modelId="{429CB974-874C-4112-A9E4-348D106FC97C}">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ПОВЫШЕНИЕ УСТОЙЧИВОСТИ БЮДЖЕТНОЙ СИСТЕМЫ</a:t>
          </a: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9EAFEACD-24CE-4625-B41B-F00580214AD7}" type="parTrans" cxnId="{C5BCAAEA-3B5D-45E5-A849-B2F3A39EE668}">
      <dgm:prSet/>
      <dgm:spPr/>
      <dgm:t>
        <a:bodyPr/>
        <a:lstStyle/>
        <a:p>
          <a:endParaRPr lang="ru-RU"/>
        </a:p>
      </dgm:t>
    </dgm:pt>
    <dgm:pt modelId="{0C26D27E-6DAF-4B78-BD0D-70A01B11F665}" type="sibTrans" cxnId="{C5BCAAEA-3B5D-45E5-A849-B2F3A39EE668}">
      <dgm:prSet/>
      <dgm:spPr/>
      <dgm:t>
        <a:bodyPr/>
        <a:lstStyle/>
        <a:p>
          <a:endParaRPr lang="ru-RU"/>
        </a:p>
      </dgm:t>
    </dgm:pt>
    <dgm:pt modelId="{F985A83C-F385-48F3-A33C-BA4A1C3EB9E8}">
      <dgm:prSet/>
      <dgm:spPr/>
      <dgm:t>
        <a:bodyPr/>
        <a:lstStyle/>
        <a:p>
          <a:endParaRPr lang="ru-RU"/>
        </a:p>
      </dgm:t>
    </dgm:pt>
    <dgm:pt modelId="{56A4F185-882B-41CE-8932-D5EC5594E7AA}" type="parTrans" cxnId="{BC0E842A-AD0A-4D37-B1D2-76DF145A81D0}">
      <dgm:prSet/>
      <dgm:spPr/>
      <dgm:t>
        <a:bodyPr/>
        <a:lstStyle/>
        <a:p>
          <a:endParaRPr lang="ru-RU"/>
        </a:p>
      </dgm:t>
    </dgm:pt>
    <dgm:pt modelId="{58358717-7E48-4EDF-A97D-7B984EFF3D29}" type="sibTrans" cxnId="{BC0E842A-AD0A-4D37-B1D2-76DF145A81D0}">
      <dgm:prSet/>
      <dgm:spPr/>
      <dgm:t>
        <a:bodyPr/>
        <a:lstStyle/>
        <a:p>
          <a:endParaRPr lang="ru-RU"/>
        </a:p>
      </dgm:t>
    </dgm:pt>
    <dgm:pt modelId="{32ACF66B-543D-44F7-9E15-3FB010C9F675}">
      <dgm:prSet/>
      <dgm:spPr/>
      <dgm:t>
        <a:bodyPr/>
        <a:lstStyle/>
        <a:p>
          <a:endParaRPr lang="ru-RU"/>
        </a:p>
      </dgm:t>
    </dgm:pt>
    <dgm:pt modelId="{16121A07-149B-4D90-9D14-0BF32C9DDF03}" type="parTrans" cxnId="{13D5C70F-44E9-4B38-A45F-AF3208BD24CA}">
      <dgm:prSet/>
      <dgm:spPr/>
      <dgm:t>
        <a:bodyPr/>
        <a:lstStyle/>
        <a:p>
          <a:endParaRPr lang="ru-RU"/>
        </a:p>
      </dgm:t>
    </dgm:pt>
    <dgm:pt modelId="{87D52234-F2DD-4DC0-B18A-11C1A58C360F}" type="sibTrans" cxnId="{13D5C70F-44E9-4B38-A45F-AF3208BD24CA}">
      <dgm:prSet/>
      <dgm:spPr/>
      <dgm:t>
        <a:bodyPr/>
        <a:lstStyle/>
        <a:p>
          <a:endParaRPr lang="ru-RU"/>
        </a:p>
      </dgm:t>
    </dgm:pt>
    <dgm:pt modelId="{0F05EEF2-501A-4CFA-9B6F-BB7288F94A86}">
      <dgm:prSet/>
      <dgm:spPr/>
      <dgm:t>
        <a:bodyPr/>
        <a:lstStyle/>
        <a:p>
          <a:endParaRPr lang="ru-RU"/>
        </a:p>
      </dgm:t>
    </dgm:pt>
    <dgm:pt modelId="{BACBA15C-C3F7-41AF-B607-9F9A6D9A014A}" type="parTrans" cxnId="{F473C9F1-1BCC-4765-B09C-FFBB281E9541}">
      <dgm:prSet/>
      <dgm:spPr/>
      <dgm:t>
        <a:bodyPr/>
        <a:lstStyle/>
        <a:p>
          <a:endParaRPr lang="ru-RU"/>
        </a:p>
      </dgm:t>
    </dgm:pt>
    <dgm:pt modelId="{0F27FB71-222D-44D4-83AF-3450D0AC166A}" type="sibTrans" cxnId="{F473C9F1-1BCC-4765-B09C-FFBB281E9541}">
      <dgm:prSet/>
      <dgm:spPr/>
      <dgm:t>
        <a:bodyPr/>
        <a:lstStyle/>
        <a:p>
          <a:endParaRPr lang="ru-RU"/>
        </a:p>
      </dgm:t>
    </dgm:pt>
    <dgm:pt modelId="{165FDDD3-6159-48D3-B15D-BAE01329A7F1}">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ru-RU" sz="1600" i="1" dirty="0" smtClean="0">
              <a:latin typeface="Times New Roman" pitchFamily="18" charset="0"/>
              <a:cs typeface="Times New Roman" pitchFamily="18" charset="0"/>
            </a:rPr>
            <a:t>ИСПОЛНЕНИЕ СОЦИАЛЬНЫХ ОБЯЗАТЕЛЬСТВ</a:t>
          </a:r>
        </a:p>
        <a:p>
          <a:endParaRPr lang="ru-RU" sz="1600" i="1" dirty="0" smtClean="0">
            <a:latin typeface="Times New Roman" pitchFamily="18" charset="0"/>
            <a:cs typeface="Times New Roman" pitchFamily="18" charset="0"/>
          </a:endParaRPr>
        </a:p>
        <a:p>
          <a:endParaRPr lang="ru-RU" sz="1600" i="1" dirty="0" smtClean="0">
            <a:latin typeface="Times New Roman" pitchFamily="18" charset="0"/>
            <a:cs typeface="Times New Roman" pitchFamily="18" charset="0"/>
          </a:endParaRPr>
        </a:p>
        <a:p>
          <a:endParaRPr lang="ru-RU" sz="1600" i="1" dirty="0">
            <a:latin typeface="Times New Roman" pitchFamily="18" charset="0"/>
            <a:cs typeface="Times New Roman" pitchFamily="18" charset="0"/>
          </a:endParaRPr>
        </a:p>
      </dgm:t>
    </dgm:pt>
    <dgm:pt modelId="{73C27CFD-32BC-407C-AD4D-46BAFD09F238}" type="sibTrans" cxnId="{B29DF9A0-3804-4306-AAAA-FFFD1E2C9192}">
      <dgm:prSet/>
      <dgm:spPr/>
      <dgm:t>
        <a:bodyPr/>
        <a:lstStyle/>
        <a:p>
          <a:endParaRPr lang="ru-RU"/>
        </a:p>
      </dgm:t>
    </dgm:pt>
    <dgm:pt modelId="{DC1EDB66-81D2-4779-802F-19DACA3E8072}" type="parTrans" cxnId="{B29DF9A0-3804-4306-AAAA-FFFD1E2C9192}">
      <dgm:prSet/>
      <dgm:spPr/>
      <dgm:t>
        <a:bodyPr/>
        <a:lstStyle/>
        <a:p>
          <a:endParaRPr lang="ru-RU"/>
        </a:p>
      </dgm:t>
    </dgm:pt>
    <dgm:pt modelId="{A178E38B-3C67-4DE8-A5AF-2FC8C52B0830}" type="pres">
      <dgm:prSet presAssocID="{790EF405-ACD9-4140-B531-FD209F81CE3C}" presName="composite" presStyleCnt="0">
        <dgm:presLayoutVars>
          <dgm:chMax val="1"/>
          <dgm:dir/>
          <dgm:resizeHandles val="exact"/>
        </dgm:presLayoutVars>
      </dgm:prSet>
      <dgm:spPr/>
      <dgm:t>
        <a:bodyPr/>
        <a:lstStyle/>
        <a:p>
          <a:endParaRPr lang="ru-RU"/>
        </a:p>
      </dgm:t>
    </dgm:pt>
    <dgm:pt modelId="{8FBA9B5E-1B61-49CB-9A64-31A495D85EE2}" type="pres">
      <dgm:prSet presAssocID="{AD5750EF-DE01-49FD-8526-98E79D621E4B}" presName="roof" presStyleLbl="dkBgShp" presStyleIdx="0" presStyleCnt="2" custScaleY="62963" custLinFactNeighborX="-203" custLinFactNeighborY="1944"/>
      <dgm:spPr/>
      <dgm:t>
        <a:bodyPr/>
        <a:lstStyle/>
        <a:p>
          <a:endParaRPr lang="ru-RU"/>
        </a:p>
      </dgm:t>
    </dgm:pt>
    <dgm:pt modelId="{426C3234-2D0F-4AB8-881C-88829481EFA2}" type="pres">
      <dgm:prSet presAssocID="{AD5750EF-DE01-49FD-8526-98E79D621E4B}" presName="pillars" presStyleCnt="0"/>
      <dgm:spPr/>
    </dgm:pt>
    <dgm:pt modelId="{5B49DF3F-1C0A-41FA-BFB5-3B3BAF36BA4B}" type="pres">
      <dgm:prSet presAssocID="{AD5750EF-DE01-49FD-8526-98E79D621E4B}" presName="pillar1" presStyleLbl="node1" presStyleIdx="0" presStyleCnt="5" custScaleY="97932" custLinFactNeighborX="-1077" custLinFactNeighborY="-7937">
        <dgm:presLayoutVars>
          <dgm:bulletEnabled val="1"/>
        </dgm:presLayoutVars>
      </dgm:prSet>
      <dgm:spPr/>
      <dgm:t>
        <a:bodyPr/>
        <a:lstStyle/>
        <a:p>
          <a:endParaRPr lang="ru-RU"/>
        </a:p>
      </dgm:t>
    </dgm:pt>
    <dgm:pt modelId="{37611179-8CFC-48B3-AA7D-8F07321C6104}" type="pres">
      <dgm:prSet presAssocID="{96BB413D-6417-4E60-8C24-A2FD2014F540}" presName="pillarX" presStyleLbl="node1" presStyleIdx="1" presStyleCnt="5" custLinFactNeighborX="-104" custLinFactNeighborY="-7937">
        <dgm:presLayoutVars>
          <dgm:bulletEnabled val="1"/>
        </dgm:presLayoutVars>
      </dgm:prSet>
      <dgm:spPr/>
      <dgm:t>
        <a:bodyPr/>
        <a:lstStyle/>
        <a:p>
          <a:endParaRPr lang="ru-RU"/>
        </a:p>
      </dgm:t>
    </dgm:pt>
    <dgm:pt modelId="{15414B67-0B40-47C4-A335-E0EAF1916E11}" type="pres">
      <dgm:prSet presAssocID="{429CB974-874C-4112-A9E4-348D106FC97C}" presName="pillarX" presStyleLbl="node1" presStyleIdx="2" presStyleCnt="5" custLinFactNeighborX="-923" custLinFactNeighborY="-7937">
        <dgm:presLayoutVars>
          <dgm:bulletEnabled val="1"/>
        </dgm:presLayoutVars>
      </dgm:prSet>
      <dgm:spPr/>
      <dgm:t>
        <a:bodyPr/>
        <a:lstStyle/>
        <a:p>
          <a:endParaRPr lang="ru-RU"/>
        </a:p>
      </dgm:t>
    </dgm:pt>
    <dgm:pt modelId="{68214017-E750-4B63-A130-324A8ED3D9B1}" type="pres">
      <dgm:prSet presAssocID="{2CA2A6D8-2B37-4186-B139-B7E7071407DD}" presName="pillarX" presStyleLbl="node1" presStyleIdx="3" presStyleCnt="5" custLinFactNeighborX="-923" custLinFactNeighborY="-7937">
        <dgm:presLayoutVars>
          <dgm:bulletEnabled val="1"/>
        </dgm:presLayoutVars>
      </dgm:prSet>
      <dgm:spPr/>
      <dgm:t>
        <a:bodyPr/>
        <a:lstStyle/>
        <a:p>
          <a:endParaRPr lang="ru-RU"/>
        </a:p>
      </dgm:t>
    </dgm:pt>
    <dgm:pt modelId="{902CB74B-7CF1-48E0-9101-806AA6418688}" type="pres">
      <dgm:prSet presAssocID="{2DA57500-B1AF-4006-8556-EC7F20EB500E}" presName="pillarX" presStyleLbl="node1" presStyleIdx="4" presStyleCnt="5" custScaleX="112251" custLinFactNeighborX="-923" custLinFactNeighborY="-7937">
        <dgm:presLayoutVars>
          <dgm:bulletEnabled val="1"/>
        </dgm:presLayoutVars>
      </dgm:prSet>
      <dgm:spPr/>
      <dgm:t>
        <a:bodyPr/>
        <a:lstStyle/>
        <a:p>
          <a:endParaRPr lang="ru-RU"/>
        </a:p>
      </dgm:t>
    </dgm:pt>
    <dgm:pt modelId="{78CDC636-D8F3-4080-9BD0-17AFB1CC7D91}" type="pres">
      <dgm:prSet presAssocID="{AD5750EF-DE01-49FD-8526-98E79D621E4B}" presName="base" presStyleLbl="dkBgShp" presStyleIdx="1" presStyleCnt="2" custAng="0" custFlipVert="1" custScaleY="292063" custLinFactNeighborX="-203" custLinFactNeighborY="60283">
        <dgm:style>
          <a:lnRef idx="1">
            <a:schemeClr val="accent6"/>
          </a:lnRef>
          <a:fillRef idx="3">
            <a:schemeClr val="accent6"/>
          </a:fillRef>
          <a:effectRef idx="2">
            <a:schemeClr val="accent6"/>
          </a:effectRef>
          <a:fontRef idx="minor">
            <a:schemeClr val="lt1"/>
          </a:fontRef>
        </dgm:style>
      </dgm:prSet>
      <dgm:spPr>
        <a:prstGeom prst="triangle">
          <a:avLst/>
        </a:prstGeom>
      </dgm:spPr>
    </dgm:pt>
  </dgm:ptLst>
  <dgm:cxnLst>
    <dgm:cxn modelId="{B3C1BD60-1D5D-4366-9B83-A7F38D53180E}" srcId="{AD5750EF-DE01-49FD-8526-98E79D621E4B}" destId="{96BB413D-6417-4E60-8C24-A2FD2014F540}" srcOrd="1" destOrd="0" parTransId="{8757DCB8-34CE-4BF0-AA44-6B1E7BFA5BBB}" sibTransId="{6BB79D09-4924-40BE-9D04-53F0A2784FDF}"/>
    <dgm:cxn modelId="{BC0E842A-AD0A-4D37-B1D2-76DF145A81D0}" srcId="{790EF405-ACD9-4140-B531-FD209F81CE3C}" destId="{F985A83C-F385-48F3-A33C-BA4A1C3EB9E8}" srcOrd="3" destOrd="0" parTransId="{56A4F185-882B-41CE-8932-D5EC5594E7AA}" sibTransId="{58358717-7E48-4EDF-A97D-7B984EFF3D29}"/>
    <dgm:cxn modelId="{ACA364FA-57CD-45BD-8665-99945C2C5317}" srcId="{AD5750EF-DE01-49FD-8526-98E79D621E4B}" destId="{2CA2A6D8-2B37-4186-B139-B7E7071407DD}" srcOrd="3" destOrd="0" parTransId="{C1CF7970-C1F7-4E99-BE47-7F139D2A7352}" sibTransId="{5C1BA2E4-C1C3-4684-83CC-4576797469A4}"/>
    <dgm:cxn modelId="{ABEDF18E-C662-44F7-AD56-D9BCAFA13AE3}" type="presOf" srcId="{AD5750EF-DE01-49FD-8526-98E79D621E4B}" destId="{8FBA9B5E-1B61-49CB-9A64-31A495D85EE2}" srcOrd="0" destOrd="0" presId="urn:microsoft.com/office/officeart/2005/8/layout/hList3"/>
    <dgm:cxn modelId="{5E9718D3-4BA6-438F-AF43-A802E997C3FF}" type="presOf" srcId="{2CA2A6D8-2B37-4186-B139-B7E7071407DD}" destId="{68214017-E750-4B63-A130-324A8ED3D9B1}" srcOrd="0" destOrd="0" presId="urn:microsoft.com/office/officeart/2005/8/layout/hList3"/>
    <dgm:cxn modelId="{63A8565C-E2D8-4E24-AF54-A898D92C669B}" type="presOf" srcId="{790EF405-ACD9-4140-B531-FD209F81CE3C}" destId="{A178E38B-3C67-4DE8-A5AF-2FC8C52B0830}" srcOrd="0" destOrd="0" presId="urn:microsoft.com/office/officeart/2005/8/layout/hList3"/>
    <dgm:cxn modelId="{DE7ABF5F-B151-4FE1-89E9-1F93D8DF9358}" srcId="{AD5750EF-DE01-49FD-8526-98E79D621E4B}" destId="{2DA57500-B1AF-4006-8556-EC7F20EB500E}" srcOrd="4" destOrd="0" parTransId="{42DCFE70-9FEB-4246-9553-01DB5853C9C2}" sibTransId="{B0CEAE85-81C2-4680-94B2-D4C7E27A2DC4}"/>
    <dgm:cxn modelId="{13D5C70F-44E9-4B38-A45F-AF3208BD24CA}" srcId="{790EF405-ACD9-4140-B531-FD209F81CE3C}" destId="{32ACF66B-543D-44F7-9E15-3FB010C9F675}" srcOrd="4" destOrd="0" parTransId="{16121A07-149B-4D90-9D14-0BF32C9DDF03}" sibTransId="{87D52234-F2DD-4DC0-B18A-11C1A58C360F}"/>
    <dgm:cxn modelId="{C5BCAAEA-3B5D-45E5-A849-B2F3A39EE668}" srcId="{AD5750EF-DE01-49FD-8526-98E79D621E4B}" destId="{429CB974-874C-4112-A9E4-348D106FC97C}" srcOrd="2" destOrd="0" parTransId="{9EAFEACD-24CE-4625-B41B-F00580214AD7}" sibTransId="{0C26D27E-6DAF-4B78-BD0D-70A01B11F665}"/>
    <dgm:cxn modelId="{F473C9F1-1BCC-4765-B09C-FFBB281E9541}" srcId="{790EF405-ACD9-4140-B531-FD209F81CE3C}" destId="{0F05EEF2-501A-4CFA-9B6F-BB7288F94A86}" srcOrd="5" destOrd="0" parTransId="{BACBA15C-C3F7-41AF-B607-9F9A6D9A014A}" sibTransId="{0F27FB71-222D-44D4-83AF-3450D0AC166A}"/>
    <dgm:cxn modelId="{78ACF2DF-0868-4E82-BD0A-353F550872E2}" srcId="{790EF405-ACD9-4140-B531-FD209F81CE3C}" destId="{AD5750EF-DE01-49FD-8526-98E79D621E4B}" srcOrd="0" destOrd="0" parTransId="{CD3A4176-2D42-4742-987C-0A0B8F6D0909}" sibTransId="{5AEDCD36-A2D4-4973-8B9D-5258768E3FCD}"/>
    <dgm:cxn modelId="{B29DF9A0-3804-4306-AAAA-FFFD1E2C9192}" srcId="{AD5750EF-DE01-49FD-8526-98E79D621E4B}" destId="{165FDDD3-6159-48D3-B15D-BAE01329A7F1}" srcOrd="0" destOrd="0" parTransId="{DC1EDB66-81D2-4779-802F-19DACA3E8072}" sibTransId="{73C27CFD-32BC-407C-AD4D-46BAFD09F238}"/>
    <dgm:cxn modelId="{6E7398EB-1527-4121-B63D-0D0B8927A1B9}" srcId="{790EF405-ACD9-4140-B531-FD209F81CE3C}" destId="{58032000-8734-4586-87F9-4E98E6D5BB88}" srcOrd="1" destOrd="0" parTransId="{B0FC88EA-45C6-42C7-9F5D-C709A90177B0}" sibTransId="{80FB3455-9037-49C1-8D50-1E7DE38C16C4}"/>
    <dgm:cxn modelId="{69233A1C-9A9D-490E-808A-6C183D81EF42}" type="presOf" srcId="{165FDDD3-6159-48D3-B15D-BAE01329A7F1}" destId="{5B49DF3F-1C0A-41FA-BFB5-3B3BAF36BA4B}" srcOrd="0" destOrd="0" presId="urn:microsoft.com/office/officeart/2005/8/layout/hList3"/>
    <dgm:cxn modelId="{E3066ABA-E93E-4123-9FE3-9F7AB9BEBB8C}" type="presOf" srcId="{96BB413D-6417-4E60-8C24-A2FD2014F540}" destId="{37611179-8CFC-48B3-AA7D-8F07321C6104}" srcOrd="0" destOrd="0" presId="urn:microsoft.com/office/officeart/2005/8/layout/hList3"/>
    <dgm:cxn modelId="{1376F8D3-7EEC-4459-B4C9-2AACA05DD7A6}" type="presOf" srcId="{429CB974-874C-4112-A9E4-348D106FC97C}" destId="{15414B67-0B40-47C4-A335-E0EAF1916E11}" srcOrd="0" destOrd="0" presId="urn:microsoft.com/office/officeart/2005/8/layout/hList3"/>
    <dgm:cxn modelId="{DBD371B9-ABEA-4DA3-A5BA-835FA20CC134}" type="presOf" srcId="{2DA57500-B1AF-4006-8556-EC7F20EB500E}" destId="{902CB74B-7CF1-48E0-9101-806AA6418688}" srcOrd="0" destOrd="0" presId="urn:microsoft.com/office/officeart/2005/8/layout/hList3"/>
    <dgm:cxn modelId="{DEAE4C1A-6117-45A2-9642-F9ED8A3F922E}" srcId="{790EF405-ACD9-4140-B531-FD209F81CE3C}" destId="{7294DE0D-393E-4C42-A192-C8DC07E21ADB}" srcOrd="2" destOrd="0" parTransId="{933312B8-A613-40A7-B725-47B23936F886}" sibTransId="{F286166F-ADE0-48A0-94ED-0AB02233F91F}"/>
    <dgm:cxn modelId="{03061B50-177C-4E85-829A-437419B231AC}" type="presParOf" srcId="{A178E38B-3C67-4DE8-A5AF-2FC8C52B0830}" destId="{8FBA9B5E-1B61-49CB-9A64-31A495D85EE2}" srcOrd="0" destOrd="0" presId="urn:microsoft.com/office/officeart/2005/8/layout/hList3"/>
    <dgm:cxn modelId="{4DE355F4-EF30-41BF-A5F2-22368ACE971D}" type="presParOf" srcId="{A178E38B-3C67-4DE8-A5AF-2FC8C52B0830}" destId="{426C3234-2D0F-4AB8-881C-88829481EFA2}" srcOrd="1" destOrd="0" presId="urn:microsoft.com/office/officeart/2005/8/layout/hList3"/>
    <dgm:cxn modelId="{BC9F97FB-1929-48B2-8CAC-3ADA37AE1394}" type="presParOf" srcId="{426C3234-2D0F-4AB8-881C-88829481EFA2}" destId="{5B49DF3F-1C0A-41FA-BFB5-3B3BAF36BA4B}" srcOrd="0" destOrd="0" presId="urn:microsoft.com/office/officeart/2005/8/layout/hList3"/>
    <dgm:cxn modelId="{DDF048D3-5DBD-488D-B49A-B04B9C6A332F}" type="presParOf" srcId="{426C3234-2D0F-4AB8-881C-88829481EFA2}" destId="{37611179-8CFC-48B3-AA7D-8F07321C6104}" srcOrd="1" destOrd="0" presId="urn:microsoft.com/office/officeart/2005/8/layout/hList3"/>
    <dgm:cxn modelId="{07C672A2-F609-492D-8E68-615C5B4B430B}" type="presParOf" srcId="{426C3234-2D0F-4AB8-881C-88829481EFA2}" destId="{15414B67-0B40-47C4-A335-E0EAF1916E11}" srcOrd="2" destOrd="0" presId="urn:microsoft.com/office/officeart/2005/8/layout/hList3"/>
    <dgm:cxn modelId="{A5AB7508-496F-447F-A448-A40C603B240D}" type="presParOf" srcId="{426C3234-2D0F-4AB8-881C-88829481EFA2}" destId="{68214017-E750-4B63-A130-324A8ED3D9B1}" srcOrd="3" destOrd="0" presId="urn:microsoft.com/office/officeart/2005/8/layout/hList3"/>
    <dgm:cxn modelId="{8BFA63B7-3EED-4886-B038-65ABBF898678}" type="presParOf" srcId="{426C3234-2D0F-4AB8-881C-88829481EFA2}" destId="{902CB74B-7CF1-48E0-9101-806AA6418688}" srcOrd="4" destOrd="0" presId="urn:microsoft.com/office/officeart/2005/8/layout/hList3"/>
    <dgm:cxn modelId="{DC577806-3DEA-413A-AB8D-462231A0F4C5}" type="presParOf" srcId="{A178E38B-3C67-4DE8-A5AF-2FC8C52B0830}" destId="{78CDC636-D8F3-4080-9BD0-17AFB1CC7D91}"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2BB46-0FB4-41FF-A554-41F7F9491673}" type="doc">
      <dgm:prSet loTypeId="urn:microsoft.com/office/officeart/2005/8/layout/chevron2" loCatId="list" qsTypeId="urn:microsoft.com/office/officeart/2005/8/quickstyle/3d2" qsCatId="3D" csTypeId="urn:microsoft.com/office/officeart/2005/8/colors/colorful4" csCatId="colorful" phldr="1"/>
      <dgm:spPr/>
      <dgm:t>
        <a:bodyPr/>
        <a:lstStyle/>
        <a:p>
          <a:endParaRPr lang="ru-RU"/>
        </a:p>
      </dgm:t>
    </dgm:pt>
    <dgm:pt modelId="{26F9F519-2109-45B1-AADF-8232A86EFCE0}">
      <dgm:prSet phldrT="[Текст]" custT="1"/>
      <dgm:spPr>
        <a:scene3d>
          <a:camera prst="orthographicFront"/>
          <a:lightRig rig="threePt" dir="t">
            <a:rot lat="0" lon="0" rev="7500000"/>
          </a:lightRig>
        </a:scene3d>
        <a:sp3d prstMaterial="dkEdge">
          <a:bevelT w="120650" h="88900"/>
          <a:bevelB w="88900" h="31750"/>
        </a:sp3d>
      </dgm:spPr>
      <dgm:t>
        <a:bodyPr/>
        <a:lstStyle/>
        <a:p>
          <a:r>
            <a:rPr lang="ru-RU" sz="2400" b="1" dirty="0" smtClean="0">
              <a:latin typeface="Times New Roman" pitchFamily="18" charset="0"/>
              <a:cs typeface="Times New Roman" pitchFamily="18" charset="0"/>
            </a:rPr>
            <a:t>2</a:t>
          </a:r>
          <a:endParaRPr lang="ru-RU" sz="2400" b="1" dirty="0">
            <a:latin typeface="Times New Roman" pitchFamily="18" charset="0"/>
            <a:cs typeface="Times New Roman" pitchFamily="18" charset="0"/>
          </a:endParaRPr>
        </a:p>
      </dgm:t>
    </dgm:pt>
    <dgm:pt modelId="{44B8D75A-DE34-41C8-8994-E8B8ED9302A2}" type="parTrans" cxnId="{A8BE85A2-D702-4868-B584-EF8A53EAA783}">
      <dgm:prSet/>
      <dgm:spPr/>
      <dgm:t>
        <a:bodyPr/>
        <a:lstStyle/>
        <a:p>
          <a:endParaRPr lang="ru-RU" sz="1400">
            <a:latin typeface="Times New Roman" pitchFamily="18" charset="0"/>
            <a:cs typeface="Times New Roman" pitchFamily="18" charset="0"/>
          </a:endParaRPr>
        </a:p>
      </dgm:t>
    </dgm:pt>
    <dgm:pt modelId="{8A5CB6F2-2857-4187-B144-6BC2933496DE}" type="sibTrans" cxnId="{A8BE85A2-D702-4868-B584-EF8A53EAA783}">
      <dgm:prSet/>
      <dgm:spPr/>
      <dgm:t>
        <a:bodyPr/>
        <a:lstStyle/>
        <a:p>
          <a:endParaRPr lang="ru-RU" sz="1400">
            <a:latin typeface="Times New Roman" pitchFamily="18" charset="0"/>
            <a:cs typeface="Times New Roman" pitchFamily="18" charset="0"/>
          </a:endParaRPr>
        </a:p>
      </dgm:t>
    </dgm:pt>
    <dgm:pt modelId="{3F1F7356-A40A-4664-8F09-DCB32AA86C7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Публичные слушания по проекту бюджета городского округа город Рыбинска на очередной финансовый год и плановый период (проходят ежегодно в конце ноября месяца)</a:t>
          </a:r>
          <a:endParaRPr lang="ru-RU" sz="1400" dirty="0">
            <a:latin typeface="Times New Roman" pitchFamily="18" charset="0"/>
            <a:cs typeface="Times New Roman" pitchFamily="18" charset="0"/>
          </a:endParaRPr>
        </a:p>
      </dgm:t>
    </dgm:pt>
    <dgm:pt modelId="{4E4F48D2-2D46-4F25-9CDB-CD1C3C1F266F}" type="parTrans" cxnId="{D65DA16B-1DBA-4C33-92F5-5C4D71D935CA}">
      <dgm:prSet/>
      <dgm:spPr/>
      <dgm:t>
        <a:bodyPr/>
        <a:lstStyle/>
        <a:p>
          <a:endParaRPr lang="ru-RU" sz="1400">
            <a:latin typeface="Times New Roman" pitchFamily="18" charset="0"/>
            <a:cs typeface="Times New Roman" pitchFamily="18" charset="0"/>
          </a:endParaRPr>
        </a:p>
      </dgm:t>
    </dgm:pt>
    <dgm:pt modelId="{B5DD2DC9-C5FD-4CC2-9709-5480443B26ED}" type="sibTrans" cxnId="{D65DA16B-1DBA-4C33-92F5-5C4D71D935CA}">
      <dgm:prSet/>
      <dgm:spPr/>
      <dgm:t>
        <a:bodyPr/>
        <a:lstStyle/>
        <a:p>
          <a:endParaRPr lang="ru-RU" sz="1400">
            <a:latin typeface="Times New Roman" pitchFamily="18" charset="0"/>
            <a:cs typeface="Times New Roman" pitchFamily="18" charset="0"/>
          </a:endParaRPr>
        </a:p>
      </dgm:t>
    </dgm:pt>
    <dgm:pt modelId="{3FE85BF6-BCDC-4017-91BF-02BCB4EE81CF}">
      <dgm:prSet phldrT="[Текст]" custT="1"/>
      <dgm:spPr>
        <a:gradFill rotWithShape="0">
          <a:gsLst>
            <a:gs pos="65040">
              <a:srgbClr val="2787A0"/>
            </a:gs>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gradFill>
        <a:scene3d>
          <a:camera prst="orthographicFront"/>
          <a:lightRig rig="threePt" dir="t">
            <a:rot lat="0" lon="0" rev="7500000"/>
          </a:lightRig>
        </a:scene3d>
        <a:sp3d prstMaterial="dkEdge">
          <a:bevelT w="120650" h="88900"/>
          <a:bevelB w="88900" h="31750"/>
        </a:sp3d>
      </dgm:spPr>
      <dgm:t>
        <a:bodyPr/>
        <a:lstStyle/>
        <a:p>
          <a:r>
            <a:rPr lang="ru-RU" sz="2400" b="1" dirty="0" smtClean="0">
              <a:latin typeface="Times New Roman" pitchFamily="18" charset="0"/>
              <a:cs typeface="Times New Roman" pitchFamily="18" charset="0"/>
            </a:rPr>
            <a:t>3</a:t>
          </a:r>
          <a:endParaRPr lang="ru-RU" sz="2400" b="1" dirty="0">
            <a:latin typeface="Times New Roman" pitchFamily="18" charset="0"/>
            <a:cs typeface="Times New Roman" pitchFamily="18" charset="0"/>
          </a:endParaRPr>
        </a:p>
      </dgm:t>
    </dgm:pt>
    <dgm:pt modelId="{08531EDF-CF65-4978-A90B-ADA0C57EBE5E}" type="parTrans" cxnId="{69C51293-7CB3-4F2F-B8A0-0CA79F605E19}">
      <dgm:prSet/>
      <dgm:spPr/>
      <dgm:t>
        <a:bodyPr/>
        <a:lstStyle/>
        <a:p>
          <a:endParaRPr lang="ru-RU" sz="1400">
            <a:latin typeface="Times New Roman" pitchFamily="18" charset="0"/>
            <a:cs typeface="Times New Roman" pitchFamily="18" charset="0"/>
          </a:endParaRPr>
        </a:p>
      </dgm:t>
    </dgm:pt>
    <dgm:pt modelId="{7DD77760-C8F4-49E6-9E8F-334432BBD4D2}" type="sibTrans" cxnId="{69C51293-7CB3-4F2F-B8A0-0CA79F605E19}">
      <dgm:prSet/>
      <dgm:spPr/>
      <dgm:t>
        <a:bodyPr/>
        <a:lstStyle/>
        <a:p>
          <a:endParaRPr lang="ru-RU" sz="1400">
            <a:latin typeface="Times New Roman" pitchFamily="18" charset="0"/>
            <a:cs typeface="Times New Roman" pitchFamily="18" charset="0"/>
          </a:endParaRPr>
        </a:p>
      </dgm:t>
    </dgm:pt>
    <dgm:pt modelId="{7F41895E-98A7-46FB-B28A-C84206F4DB1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Публичные слушания по проекту решения Муниципального Совета городского округа город Рыбинск об исполнении бюджета  (проходят ежегодно в апреле месяце)</a:t>
          </a:r>
          <a:endParaRPr lang="ru-RU" sz="1400" dirty="0">
            <a:latin typeface="Times New Roman" pitchFamily="18" charset="0"/>
            <a:cs typeface="Times New Roman" pitchFamily="18" charset="0"/>
          </a:endParaRPr>
        </a:p>
      </dgm:t>
    </dgm:pt>
    <dgm:pt modelId="{07FD36B4-A98C-4372-B275-371A0CE077B3}" type="parTrans" cxnId="{B1477436-73BC-42F2-ADF9-4FCF338354E1}">
      <dgm:prSet/>
      <dgm:spPr/>
      <dgm:t>
        <a:bodyPr/>
        <a:lstStyle/>
        <a:p>
          <a:endParaRPr lang="ru-RU" sz="1400">
            <a:latin typeface="Times New Roman" pitchFamily="18" charset="0"/>
            <a:cs typeface="Times New Roman" pitchFamily="18" charset="0"/>
          </a:endParaRPr>
        </a:p>
      </dgm:t>
    </dgm:pt>
    <dgm:pt modelId="{3B147BD8-30FF-44D8-A408-D8D3DEC01679}" type="sibTrans" cxnId="{B1477436-73BC-42F2-ADF9-4FCF338354E1}">
      <dgm:prSet/>
      <dgm:spPr/>
      <dgm:t>
        <a:bodyPr/>
        <a:lstStyle/>
        <a:p>
          <a:endParaRPr lang="ru-RU" sz="1400">
            <a:latin typeface="Times New Roman" pitchFamily="18" charset="0"/>
            <a:cs typeface="Times New Roman" pitchFamily="18" charset="0"/>
          </a:endParaRPr>
        </a:p>
      </dgm:t>
    </dgm:pt>
    <dgm:pt modelId="{A078A731-E554-4FB9-AA78-6257C0B78310}">
      <dgm:prSet custT="1"/>
      <dgm:spPr>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cene3d>
          <a:camera prst="orthographicFront"/>
          <a:lightRig rig="threePt" dir="t">
            <a:rot lat="0" lon="0" rev="7500000"/>
          </a:lightRig>
        </a:scene3d>
        <a:sp3d prstMaterial="dkEdge">
          <a:bevelT w="120650" h="88900"/>
          <a:bevelB w="88900" h="31750"/>
        </a:sp3d>
      </dgm:spPr>
      <dgm:t>
        <a:bodyPr/>
        <a:lstStyle/>
        <a:p>
          <a:r>
            <a:rPr lang="ru-RU" sz="2400" b="1" dirty="0" smtClean="0">
              <a:latin typeface="Times New Roman" pitchFamily="18" charset="0"/>
              <a:cs typeface="Times New Roman" pitchFamily="18" charset="0"/>
            </a:rPr>
            <a:t>1</a:t>
          </a:r>
          <a:endParaRPr lang="ru-RU" sz="2400" b="1" dirty="0">
            <a:latin typeface="Times New Roman" pitchFamily="18" charset="0"/>
            <a:cs typeface="Times New Roman" pitchFamily="18" charset="0"/>
          </a:endParaRPr>
        </a:p>
      </dgm:t>
    </dgm:pt>
    <dgm:pt modelId="{AAC83F08-7649-4066-8FED-8D0C3B44D316}" type="parTrans" cxnId="{AC33BC91-2ED8-46EA-9494-D203857DD508}">
      <dgm:prSet/>
      <dgm:spPr/>
      <dgm:t>
        <a:bodyPr/>
        <a:lstStyle/>
        <a:p>
          <a:endParaRPr lang="ru-RU"/>
        </a:p>
      </dgm:t>
    </dgm:pt>
    <dgm:pt modelId="{2A5C7F5D-7A07-4B50-89E9-5E5BE1E92C34}" type="sibTrans" cxnId="{AC33BC91-2ED8-46EA-9494-D203857DD508}">
      <dgm:prSet/>
      <dgm:spPr/>
      <dgm:t>
        <a:bodyPr/>
        <a:lstStyle/>
        <a:p>
          <a:endParaRPr lang="ru-RU"/>
        </a:p>
      </dgm:t>
    </dgm:pt>
    <dgm:pt modelId="{A6EB957A-A4E1-478E-ADCD-7EDEA0203F6B}">
      <dgm:prSet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Оценка качества предоставления муниципальных услуг размещается на сайте Администрации городского округа город Рыбинск </a:t>
          </a:r>
          <a:endParaRPr lang="ru-RU" sz="1400" dirty="0">
            <a:latin typeface="Times New Roman" pitchFamily="18" charset="0"/>
            <a:cs typeface="Times New Roman" pitchFamily="18" charset="0"/>
          </a:endParaRPr>
        </a:p>
      </dgm:t>
    </dgm:pt>
    <dgm:pt modelId="{C88BBE77-2251-4D3C-8629-F32F86DC02B6}" type="parTrans" cxnId="{F42B76BE-86C6-4522-BE85-F52890E68188}">
      <dgm:prSet/>
      <dgm:spPr/>
      <dgm:t>
        <a:bodyPr/>
        <a:lstStyle/>
        <a:p>
          <a:endParaRPr lang="ru-RU"/>
        </a:p>
      </dgm:t>
    </dgm:pt>
    <dgm:pt modelId="{D474901E-F7E4-4345-84A8-6CAC47463D48}" type="sibTrans" cxnId="{F42B76BE-86C6-4522-BE85-F52890E68188}">
      <dgm:prSet/>
      <dgm:spPr/>
      <dgm:t>
        <a:bodyPr/>
        <a:lstStyle/>
        <a:p>
          <a:endParaRPr lang="ru-RU"/>
        </a:p>
      </dgm:t>
    </dgm:pt>
    <dgm:pt modelId="{BFAC00B3-85EF-491E-B75E-B3D9B61E3604}" type="pres">
      <dgm:prSet presAssocID="{2302BB46-0FB4-41FF-A554-41F7F9491673}" presName="linearFlow" presStyleCnt="0">
        <dgm:presLayoutVars>
          <dgm:dir/>
          <dgm:animLvl val="lvl"/>
          <dgm:resizeHandles val="exact"/>
        </dgm:presLayoutVars>
      </dgm:prSet>
      <dgm:spPr/>
      <dgm:t>
        <a:bodyPr/>
        <a:lstStyle/>
        <a:p>
          <a:endParaRPr lang="ru-RU"/>
        </a:p>
      </dgm:t>
    </dgm:pt>
    <dgm:pt modelId="{87458316-A539-4ACD-8859-BA7C50FA77BB}" type="pres">
      <dgm:prSet presAssocID="{A078A731-E554-4FB9-AA78-6257C0B78310}" presName="composite" presStyleCnt="0"/>
      <dgm:spPr/>
      <dgm:t>
        <a:bodyPr/>
        <a:lstStyle/>
        <a:p>
          <a:endParaRPr lang="ru-RU"/>
        </a:p>
      </dgm:t>
    </dgm:pt>
    <dgm:pt modelId="{542DC0D7-31C2-42EA-BB4C-DEF180C2638D}" type="pres">
      <dgm:prSet presAssocID="{A078A731-E554-4FB9-AA78-6257C0B78310}" presName="parentText" presStyleLbl="alignNode1" presStyleIdx="0" presStyleCnt="3">
        <dgm:presLayoutVars>
          <dgm:chMax val="1"/>
          <dgm:bulletEnabled val="1"/>
        </dgm:presLayoutVars>
      </dgm:prSet>
      <dgm:spPr/>
      <dgm:t>
        <a:bodyPr/>
        <a:lstStyle/>
        <a:p>
          <a:endParaRPr lang="ru-RU"/>
        </a:p>
      </dgm:t>
    </dgm:pt>
    <dgm:pt modelId="{3CE3794C-583D-49EB-B0F4-0FF5349DB8CB}" type="pres">
      <dgm:prSet presAssocID="{A078A731-E554-4FB9-AA78-6257C0B78310}" presName="descendantText" presStyleLbl="alignAcc1" presStyleIdx="0" presStyleCnt="3" custLinFactNeighborX="1310" custLinFactNeighborY="-832">
        <dgm:presLayoutVars>
          <dgm:bulletEnabled val="1"/>
        </dgm:presLayoutVars>
      </dgm:prSet>
      <dgm:spPr/>
      <dgm:t>
        <a:bodyPr/>
        <a:lstStyle/>
        <a:p>
          <a:endParaRPr lang="ru-RU"/>
        </a:p>
      </dgm:t>
    </dgm:pt>
    <dgm:pt modelId="{2A77F1C5-BA8B-4CB1-86EB-C1FD393F68A6}" type="pres">
      <dgm:prSet presAssocID="{2A5C7F5D-7A07-4B50-89E9-5E5BE1E92C34}" presName="sp" presStyleCnt="0"/>
      <dgm:spPr/>
      <dgm:t>
        <a:bodyPr/>
        <a:lstStyle/>
        <a:p>
          <a:endParaRPr lang="ru-RU"/>
        </a:p>
      </dgm:t>
    </dgm:pt>
    <dgm:pt modelId="{D2D8E201-3C5F-4601-B964-CAACF9ED1D1A}" type="pres">
      <dgm:prSet presAssocID="{26F9F519-2109-45B1-AADF-8232A86EFCE0}" presName="composite" presStyleCnt="0"/>
      <dgm:spPr/>
      <dgm:t>
        <a:bodyPr/>
        <a:lstStyle/>
        <a:p>
          <a:endParaRPr lang="ru-RU"/>
        </a:p>
      </dgm:t>
    </dgm:pt>
    <dgm:pt modelId="{50440816-1297-4B11-998C-952D8F66690F}" type="pres">
      <dgm:prSet presAssocID="{26F9F519-2109-45B1-AADF-8232A86EFCE0}" presName="parentText" presStyleLbl="alignNode1" presStyleIdx="1" presStyleCnt="3">
        <dgm:presLayoutVars>
          <dgm:chMax val="1"/>
          <dgm:bulletEnabled val="1"/>
        </dgm:presLayoutVars>
      </dgm:prSet>
      <dgm:spPr/>
      <dgm:t>
        <a:bodyPr/>
        <a:lstStyle/>
        <a:p>
          <a:endParaRPr lang="ru-RU"/>
        </a:p>
      </dgm:t>
    </dgm:pt>
    <dgm:pt modelId="{5944F2BA-1CEC-49B4-BFA1-637D5130134C}" type="pres">
      <dgm:prSet presAssocID="{26F9F519-2109-45B1-AADF-8232A86EFCE0}" presName="descendantText" presStyleLbl="alignAcc1" presStyleIdx="1" presStyleCnt="3" custScaleX="98776" custScaleY="106514">
        <dgm:presLayoutVars>
          <dgm:bulletEnabled val="1"/>
        </dgm:presLayoutVars>
      </dgm:prSet>
      <dgm:spPr/>
      <dgm:t>
        <a:bodyPr/>
        <a:lstStyle/>
        <a:p>
          <a:endParaRPr lang="ru-RU"/>
        </a:p>
      </dgm:t>
    </dgm:pt>
    <dgm:pt modelId="{065AE0AF-0121-46F3-B31F-0D04F3238C1A}" type="pres">
      <dgm:prSet presAssocID="{8A5CB6F2-2857-4187-B144-6BC2933496DE}" presName="sp" presStyleCnt="0"/>
      <dgm:spPr/>
      <dgm:t>
        <a:bodyPr/>
        <a:lstStyle/>
        <a:p>
          <a:endParaRPr lang="ru-RU"/>
        </a:p>
      </dgm:t>
    </dgm:pt>
    <dgm:pt modelId="{148AF554-88A1-4A44-84B7-CC3507492EE1}" type="pres">
      <dgm:prSet presAssocID="{3FE85BF6-BCDC-4017-91BF-02BCB4EE81CF}" presName="composite" presStyleCnt="0"/>
      <dgm:spPr/>
      <dgm:t>
        <a:bodyPr/>
        <a:lstStyle/>
        <a:p>
          <a:endParaRPr lang="ru-RU"/>
        </a:p>
      </dgm:t>
    </dgm:pt>
    <dgm:pt modelId="{5E92A6C3-3BB5-4A4C-9D7B-8A92A09812C5}" type="pres">
      <dgm:prSet presAssocID="{3FE85BF6-BCDC-4017-91BF-02BCB4EE81CF}" presName="parentText" presStyleLbl="alignNode1" presStyleIdx="2" presStyleCnt="3">
        <dgm:presLayoutVars>
          <dgm:chMax val="1"/>
          <dgm:bulletEnabled val="1"/>
        </dgm:presLayoutVars>
      </dgm:prSet>
      <dgm:spPr/>
      <dgm:t>
        <a:bodyPr/>
        <a:lstStyle/>
        <a:p>
          <a:endParaRPr lang="ru-RU"/>
        </a:p>
      </dgm:t>
    </dgm:pt>
    <dgm:pt modelId="{5F940DFC-CC3C-446E-82E7-038E697B21A6}" type="pres">
      <dgm:prSet presAssocID="{3FE85BF6-BCDC-4017-91BF-02BCB4EE81CF}" presName="descendantText" presStyleLbl="alignAcc1" presStyleIdx="2" presStyleCnt="3" custScaleX="100683" custScaleY="109457" custLinFactNeighborX="4891" custLinFactNeighborY="3236">
        <dgm:presLayoutVars>
          <dgm:bulletEnabled val="1"/>
        </dgm:presLayoutVars>
      </dgm:prSet>
      <dgm:spPr/>
      <dgm:t>
        <a:bodyPr/>
        <a:lstStyle/>
        <a:p>
          <a:endParaRPr lang="ru-RU"/>
        </a:p>
      </dgm:t>
    </dgm:pt>
  </dgm:ptLst>
  <dgm:cxnLst>
    <dgm:cxn modelId="{A8BE85A2-D702-4868-B584-EF8A53EAA783}" srcId="{2302BB46-0FB4-41FF-A554-41F7F9491673}" destId="{26F9F519-2109-45B1-AADF-8232A86EFCE0}" srcOrd="1" destOrd="0" parTransId="{44B8D75A-DE34-41C8-8994-E8B8ED9302A2}" sibTransId="{8A5CB6F2-2857-4187-B144-6BC2933496DE}"/>
    <dgm:cxn modelId="{B528C5B1-2A77-4883-97C3-438B4CF7DAD4}" type="presOf" srcId="{A078A731-E554-4FB9-AA78-6257C0B78310}" destId="{542DC0D7-31C2-42EA-BB4C-DEF180C2638D}" srcOrd="0" destOrd="0" presId="urn:microsoft.com/office/officeart/2005/8/layout/chevron2"/>
    <dgm:cxn modelId="{D89BCB61-BF5F-42C2-9E76-C942BEDDBF41}" type="presOf" srcId="{3FE85BF6-BCDC-4017-91BF-02BCB4EE81CF}" destId="{5E92A6C3-3BB5-4A4C-9D7B-8A92A09812C5}" srcOrd="0" destOrd="0" presId="urn:microsoft.com/office/officeart/2005/8/layout/chevron2"/>
    <dgm:cxn modelId="{89A2BD91-0179-4FA0-878A-B646D96E78AE}" type="presOf" srcId="{3F1F7356-A40A-4664-8F09-DCB32AA86C7F}" destId="{5944F2BA-1CEC-49B4-BFA1-637D5130134C}" srcOrd="0" destOrd="0" presId="urn:microsoft.com/office/officeart/2005/8/layout/chevron2"/>
    <dgm:cxn modelId="{AC33BC91-2ED8-46EA-9494-D203857DD508}" srcId="{2302BB46-0FB4-41FF-A554-41F7F9491673}" destId="{A078A731-E554-4FB9-AA78-6257C0B78310}" srcOrd="0" destOrd="0" parTransId="{AAC83F08-7649-4066-8FED-8D0C3B44D316}" sibTransId="{2A5C7F5D-7A07-4B50-89E9-5E5BE1E92C34}"/>
    <dgm:cxn modelId="{69C51293-7CB3-4F2F-B8A0-0CA79F605E19}" srcId="{2302BB46-0FB4-41FF-A554-41F7F9491673}" destId="{3FE85BF6-BCDC-4017-91BF-02BCB4EE81CF}" srcOrd="2" destOrd="0" parTransId="{08531EDF-CF65-4978-A90B-ADA0C57EBE5E}" sibTransId="{7DD77760-C8F4-49E6-9E8F-334432BBD4D2}"/>
    <dgm:cxn modelId="{4C268F75-6F8F-4CDF-B6FF-04F2C3B870CA}" type="presOf" srcId="{7F41895E-98A7-46FB-B28A-C84206F4DB13}" destId="{5F940DFC-CC3C-446E-82E7-038E697B21A6}" srcOrd="0" destOrd="0" presId="urn:microsoft.com/office/officeart/2005/8/layout/chevron2"/>
    <dgm:cxn modelId="{BFB3709A-6F68-46CD-BC02-A81A4BB1E428}" type="presOf" srcId="{2302BB46-0FB4-41FF-A554-41F7F9491673}" destId="{BFAC00B3-85EF-491E-B75E-B3D9B61E3604}" srcOrd="0" destOrd="0" presId="urn:microsoft.com/office/officeart/2005/8/layout/chevron2"/>
    <dgm:cxn modelId="{B1477436-73BC-42F2-ADF9-4FCF338354E1}" srcId="{3FE85BF6-BCDC-4017-91BF-02BCB4EE81CF}" destId="{7F41895E-98A7-46FB-B28A-C84206F4DB13}" srcOrd="0" destOrd="0" parTransId="{07FD36B4-A98C-4372-B275-371A0CE077B3}" sibTransId="{3B147BD8-30FF-44D8-A408-D8D3DEC01679}"/>
    <dgm:cxn modelId="{F42B76BE-86C6-4522-BE85-F52890E68188}" srcId="{A078A731-E554-4FB9-AA78-6257C0B78310}" destId="{A6EB957A-A4E1-478E-ADCD-7EDEA0203F6B}" srcOrd="0" destOrd="0" parTransId="{C88BBE77-2251-4D3C-8629-F32F86DC02B6}" sibTransId="{D474901E-F7E4-4345-84A8-6CAC47463D48}"/>
    <dgm:cxn modelId="{39D18C66-9955-4579-A33D-B17CF78B28A0}" type="presOf" srcId="{A6EB957A-A4E1-478E-ADCD-7EDEA0203F6B}" destId="{3CE3794C-583D-49EB-B0F4-0FF5349DB8CB}" srcOrd="0" destOrd="0" presId="urn:microsoft.com/office/officeart/2005/8/layout/chevron2"/>
    <dgm:cxn modelId="{1096A43C-E570-4CEB-A2F2-428C36B2EF3E}" type="presOf" srcId="{26F9F519-2109-45B1-AADF-8232A86EFCE0}" destId="{50440816-1297-4B11-998C-952D8F66690F}" srcOrd="0" destOrd="0" presId="urn:microsoft.com/office/officeart/2005/8/layout/chevron2"/>
    <dgm:cxn modelId="{D65DA16B-1DBA-4C33-92F5-5C4D71D935CA}" srcId="{26F9F519-2109-45B1-AADF-8232A86EFCE0}" destId="{3F1F7356-A40A-4664-8F09-DCB32AA86C7F}" srcOrd="0" destOrd="0" parTransId="{4E4F48D2-2D46-4F25-9CDB-CD1C3C1F266F}" sibTransId="{B5DD2DC9-C5FD-4CC2-9709-5480443B26ED}"/>
    <dgm:cxn modelId="{51C34E54-997F-45DC-97C5-B4FEC18EF5D7}" type="presParOf" srcId="{BFAC00B3-85EF-491E-B75E-B3D9B61E3604}" destId="{87458316-A539-4ACD-8859-BA7C50FA77BB}" srcOrd="0" destOrd="0" presId="urn:microsoft.com/office/officeart/2005/8/layout/chevron2"/>
    <dgm:cxn modelId="{AD81D7A5-8C5E-41F0-83B2-7D41B3B1FF22}" type="presParOf" srcId="{87458316-A539-4ACD-8859-BA7C50FA77BB}" destId="{542DC0D7-31C2-42EA-BB4C-DEF180C2638D}" srcOrd="0" destOrd="0" presId="urn:microsoft.com/office/officeart/2005/8/layout/chevron2"/>
    <dgm:cxn modelId="{F074632F-978E-4984-9B62-BD4067D63B9D}" type="presParOf" srcId="{87458316-A539-4ACD-8859-BA7C50FA77BB}" destId="{3CE3794C-583D-49EB-B0F4-0FF5349DB8CB}" srcOrd="1" destOrd="0" presId="urn:microsoft.com/office/officeart/2005/8/layout/chevron2"/>
    <dgm:cxn modelId="{928F4006-C2F3-4F25-B77D-52D5D6184321}" type="presParOf" srcId="{BFAC00B3-85EF-491E-B75E-B3D9B61E3604}" destId="{2A77F1C5-BA8B-4CB1-86EB-C1FD393F68A6}" srcOrd="1" destOrd="0" presId="urn:microsoft.com/office/officeart/2005/8/layout/chevron2"/>
    <dgm:cxn modelId="{74E34F6C-B0C0-484B-9255-F64EE4985AEB}" type="presParOf" srcId="{BFAC00B3-85EF-491E-B75E-B3D9B61E3604}" destId="{D2D8E201-3C5F-4601-B964-CAACF9ED1D1A}" srcOrd="2" destOrd="0" presId="urn:microsoft.com/office/officeart/2005/8/layout/chevron2"/>
    <dgm:cxn modelId="{1EFE67D1-C818-403D-A45B-AE7E220DA641}" type="presParOf" srcId="{D2D8E201-3C5F-4601-B964-CAACF9ED1D1A}" destId="{50440816-1297-4B11-998C-952D8F66690F}" srcOrd="0" destOrd="0" presId="urn:microsoft.com/office/officeart/2005/8/layout/chevron2"/>
    <dgm:cxn modelId="{51D98A1A-7334-4D48-9F24-B2C492432332}" type="presParOf" srcId="{D2D8E201-3C5F-4601-B964-CAACF9ED1D1A}" destId="{5944F2BA-1CEC-49B4-BFA1-637D5130134C}" srcOrd="1" destOrd="0" presId="urn:microsoft.com/office/officeart/2005/8/layout/chevron2"/>
    <dgm:cxn modelId="{1B4729D8-412B-4889-A3BC-B741298259CE}" type="presParOf" srcId="{BFAC00B3-85EF-491E-B75E-B3D9B61E3604}" destId="{065AE0AF-0121-46F3-B31F-0D04F3238C1A}" srcOrd="3" destOrd="0" presId="urn:microsoft.com/office/officeart/2005/8/layout/chevron2"/>
    <dgm:cxn modelId="{C15A5B51-A227-4B2B-89E7-497E30BBA421}" type="presParOf" srcId="{BFAC00B3-85EF-491E-B75E-B3D9B61E3604}" destId="{148AF554-88A1-4A44-84B7-CC3507492EE1}" srcOrd="4" destOrd="0" presId="urn:microsoft.com/office/officeart/2005/8/layout/chevron2"/>
    <dgm:cxn modelId="{78B31FEB-C89B-4C8A-B284-EBB63B6790F5}" type="presParOf" srcId="{148AF554-88A1-4A44-84B7-CC3507492EE1}" destId="{5E92A6C3-3BB5-4A4C-9D7B-8A92A09812C5}" srcOrd="0" destOrd="0" presId="urn:microsoft.com/office/officeart/2005/8/layout/chevron2"/>
    <dgm:cxn modelId="{64A76E9A-DCAB-45DA-9ACB-6788DCFA6694}" type="presParOf" srcId="{148AF554-88A1-4A44-84B7-CC3507492EE1}" destId="{5F940DFC-CC3C-446E-82E7-038E697B21A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BABCCA-8569-4ABA-B03B-D830CDA9F6D4}" type="doc">
      <dgm:prSet loTypeId="urn:microsoft.com/office/officeart/2008/layout/RadialCluster" loCatId="relationship" qsTypeId="urn:microsoft.com/office/officeart/2005/8/quickstyle/3d2" qsCatId="3D" csTypeId="urn:microsoft.com/office/officeart/2005/8/colors/colorful1" csCatId="colorful" phldr="1"/>
      <dgm:spPr/>
      <dgm:t>
        <a:bodyPr/>
        <a:lstStyle/>
        <a:p>
          <a:endParaRPr lang="ru-RU"/>
        </a:p>
      </dgm:t>
    </dgm:pt>
    <dgm:pt modelId="{FB48CFB2-2144-464F-99B0-7B4517BBF385}">
      <dgm:prSet phldrT="[Текст]"/>
      <dgm:spPr>
        <a:xfrm>
          <a:off x="1000331" y="84699"/>
          <a:ext cx="6163356" cy="737808"/>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AAAEB99F-186D-4EBF-BBED-2B0E5A5148BE}" type="parTrans" cxnId="{5D4F3C9E-B10F-444A-BA8E-62C311060DBF}">
      <dgm:prSet/>
      <dgm:spPr/>
      <dgm:t>
        <a:bodyPr/>
        <a:lstStyle/>
        <a:p>
          <a:endParaRPr lang="ru-RU"/>
        </a:p>
      </dgm:t>
    </dgm:pt>
    <dgm:pt modelId="{39196133-48A8-43A8-922F-0E3AC7557F38}" type="sibTrans" cxnId="{5D4F3C9E-B10F-444A-BA8E-62C311060DBF}">
      <dgm:prSet/>
      <dgm:spPr/>
      <dgm:t>
        <a:bodyPr/>
        <a:lstStyle/>
        <a:p>
          <a:endParaRPr lang="ru-RU"/>
        </a:p>
      </dgm:t>
    </dgm:pt>
    <dgm:pt modelId="{BF147029-5588-4C67-A975-3EDDF959302B}">
      <dgm:prSet phldrT="[Текст]"/>
      <dgm:spPr>
        <a:xfrm>
          <a:off x="949116" y="3581506"/>
          <a:ext cx="2141386" cy="685845"/>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2C971819-3A7E-44D6-A607-E41E2CC546CA}" type="parTrans" cxnId="{457702C6-AE99-4C2D-96D9-995BC995E75C}">
      <dgm:prSet/>
      <dgm:spPr>
        <a:xfrm rot="7243007">
          <a:off x="1438568" y="2202007"/>
          <a:ext cx="3209246" cy="0"/>
        </a:xfrm>
        <a:custGeom>
          <a:avLst/>
          <a:gdLst/>
          <a:ahLst/>
          <a:cxnLst/>
          <a:rect l="0" t="0" r="0" b="0"/>
          <a:pathLst>
            <a:path>
              <a:moveTo>
                <a:pt x="0" y="0"/>
              </a:moveTo>
              <a:lnTo>
                <a:pt x="3209246"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E327513B-1FDF-48E7-9E5A-99220A35E89A}" type="sibTrans" cxnId="{457702C6-AE99-4C2D-96D9-995BC995E75C}">
      <dgm:prSet/>
      <dgm:spPr/>
      <dgm:t>
        <a:bodyPr/>
        <a:lstStyle/>
        <a:p>
          <a:endParaRPr lang="ru-RU"/>
        </a:p>
      </dgm:t>
    </dgm:pt>
    <dgm:pt modelId="{B48DC76A-8C89-4A47-A084-03205D8C4A2A}">
      <dgm:prSet phldrT="[Текст]"/>
      <dgm:spPr>
        <a:xfrm>
          <a:off x="4271978" y="1117172"/>
          <a:ext cx="2772867" cy="802117"/>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9D6328B3-3D5F-410C-9275-2F3B736C0074}" type="parTrans" cxnId="{154E241D-2D22-4E0E-8438-BC731CBD30B3}">
      <dgm:prSet/>
      <dgm:spPr>
        <a:xfrm rot="2041993">
          <a:off x="4583159" y="969840"/>
          <a:ext cx="526492" cy="0"/>
        </a:xfrm>
        <a:custGeom>
          <a:avLst/>
          <a:gdLst/>
          <a:ahLst/>
          <a:cxnLst/>
          <a:rect l="0" t="0" r="0" b="0"/>
          <a:pathLst>
            <a:path>
              <a:moveTo>
                <a:pt x="0" y="0"/>
              </a:moveTo>
              <a:lnTo>
                <a:pt x="526492"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1847B8B9-2FEB-499A-AACE-A89168127650}" type="sibTrans" cxnId="{154E241D-2D22-4E0E-8438-BC731CBD30B3}">
      <dgm:prSet/>
      <dgm:spPr/>
      <dgm:t>
        <a:bodyPr/>
        <a:lstStyle/>
        <a:p>
          <a:endParaRPr lang="ru-RU"/>
        </a:p>
      </dgm:t>
    </dgm:pt>
    <dgm:pt modelId="{51B0975B-EA65-4A15-BAF2-DB307B86BC96}">
      <dgm:prSet phldrT="[Текст]"/>
      <dgm:spPr>
        <a:xfrm>
          <a:off x="995697" y="1394795"/>
          <a:ext cx="2562931" cy="797695"/>
        </a:xfrm>
        <a:prstGeom prst="roundRect">
          <a:avLst/>
        </a:prstGeo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gm:spPr>
      <dgm:t>
        <a:bodyPr/>
        <a:lstStyle/>
        <a:p>
          <a:r>
            <a:rPr lang="ru-RU"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dirty="0">
            <a:solidFill>
              <a:sysClr val="window" lastClr="FFFFFF"/>
            </a:solidFill>
            <a:latin typeface="Times New Roman" panose="02020603050405020304" pitchFamily="18" charset="0"/>
            <a:ea typeface="+mn-ea"/>
            <a:cs typeface="Times New Roman" panose="02020603050405020304" pitchFamily="18" charset="0"/>
          </a:endParaRPr>
        </a:p>
      </dgm:t>
    </dgm:pt>
    <dgm:pt modelId="{30BF6DE8-1E0A-4F3F-9C5D-54B1D0FEA649}" type="parTrans" cxnId="{2F7F97AF-1C51-47F7-AED3-20851A7120E9}">
      <dgm:prSet/>
      <dgm:spPr>
        <a:xfrm rot="8604440">
          <a:off x="2719743" y="1108652"/>
          <a:ext cx="960015" cy="0"/>
        </a:xfrm>
        <a:custGeom>
          <a:avLst/>
          <a:gdLst/>
          <a:ahLst/>
          <a:cxnLst/>
          <a:rect l="0" t="0" r="0" b="0"/>
          <a:pathLst>
            <a:path>
              <a:moveTo>
                <a:pt x="0" y="0"/>
              </a:moveTo>
              <a:lnTo>
                <a:pt x="960015"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gm:spPr>
      <dgm:t>
        <a:bodyPr/>
        <a:lstStyle/>
        <a:p>
          <a:endParaRPr lang="ru-RU"/>
        </a:p>
      </dgm:t>
    </dgm:pt>
    <dgm:pt modelId="{F5480A95-2FFD-46E9-8288-C8419BA04595}" type="sibTrans" cxnId="{2F7F97AF-1C51-47F7-AED3-20851A7120E9}">
      <dgm:prSet/>
      <dgm:spPr/>
      <dgm:t>
        <a:bodyPr/>
        <a:lstStyle/>
        <a:p>
          <a:endParaRPr lang="ru-RU"/>
        </a:p>
      </dgm:t>
    </dgm:pt>
    <dgm:pt modelId="{4E3CB81D-5BD5-41C8-8D7E-41348F2F94B8}">
      <dgm:prSet/>
      <dgm:spPr/>
      <dgm:t>
        <a:bodyPr/>
        <a:lstStyle/>
        <a:p>
          <a:endParaRPr lang="ru-RU"/>
        </a:p>
      </dgm:t>
    </dgm:pt>
    <dgm:pt modelId="{CB1AFA49-7FFC-4CC1-ABCF-E6C85BDD0CDF}" type="parTrans" cxnId="{353F71E6-1BF3-4808-8C5A-4F3A0A4469B6}">
      <dgm:prSet/>
      <dgm:spPr/>
      <dgm:t>
        <a:bodyPr/>
        <a:lstStyle/>
        <a:p>
          <a:endParaRPr lang="ru-RU"/>
        </a:p>
      </dgm:t>
    </dgm:pt>
    <dgm:pt modelId="{22A13CCC-4F53-4984-919B-DA9857491D50}" type="sibTrans" cxnId="{353F71E6-1BF3-4808-8C5A-4F3A0A4469B6}">
      <dgm:prSet/>
      <dgm:spPr/>
      <dgm:t>
        <a:bodyPr/>
        <a:lstStyle/>
        <a:p>
          <a:endParaRPr lang="ru-RU"/>
        </a:p>
      </dgm:t>
    </dgm:pt>
    <dgm:pt modelId="{EBBCDB51-8D9D-41C5-9512-A7CBCEB26C2A}">
      <dgm:prSet/>
      <dgm:spPr/>
      <dgm:t>
        <a:bodyPr/>
        <a:lstStyle/>
        <a:p>
          <a:endParaRPr lang="ru-RU" dirty="0"/>
        </a:p>
      </dgm:t>
    </dgm:pt>
    <dgm:pt modelId="{88AF2814-A6DF-449B-A708-4AD232106244}" type="parTrans" cxnId="{084B9E86-4CAC-45A9-B370-423FBD730BEC}">
      <dgm:prSet/>
      <dgm:spPr/>
      <dgm:t>
        <a:bodyPr/>
        <a:lstStyle/>
        <a:p>
          <a:endParaRPr lang="ru-RU"/>
        </a:p>
      </dgm:t>
    </dgm:pt>
    <dgm:pt modelId="{4E805DCF-6BEF-46D5-BAEB-4A4B47EA680F}" type="sibTrans" cxnId="{084B9E86-4CAC-45A9-B370-423FBD730BEC}">
      <dgm:prSet/>
      <dgm:spPr/>
      <dgm:t>
        <a:bodyPr/>
        <a:lstStyle/>
        <a:p>
          <a:endParaRPr lang="ru-RU"/>
        </a:p>
      </dgm:t>
    </dgm:pt>
    <dgm:pt modelId="{8B244CFF-22F3-49C3-BAD4-562F5B34DCEA}" type="pres">
      <dgm:prSet presAssocID="{C9BABCCA-8569-4ABA-B03B-D830CDA9F6D4}" presName="Name0" presStyleCnt="0">
        <dgm:presLayoutVars>
          <dgm:chMax val="1"/>
          <dgm:chPref val="1"/>
          <dgm:dir/>
          <dgm:animOne val="branch"/>
          <dgm:animLvl val="lvl"/>
        </dgm:presLayoutVars>
      </dgm:prSet>
      <dgm:spPr/>
      <dgm:t>
        <a:bodyPr/>
        <a:lstStyle/>
        <a:p>
          <a:endParaRPr lang="ru-RU"/>
        </a:p>
      </dgm:t>
    </dgm:pt>
    <dgm:pt modelId="{767A95D3-4209-465C-93E1-7443651645A0}" type="pres">
      <dgm:prSet presAssocID="{FB48CFB2-2144-464F-99B0-7B4517BBF385}" presName="singleCycle" presStyleCnt="0"/>
      <dgm:spPr>
        <a:scene3d>
          <a:camera prst="orthographicFront"/>
          <a:lightRig rig="threePt" dir="t"/>
        </a:scene3d>
        <a:sp3d>
          <a:bevelT/>
        </a:sp3d>
      </dgm:spPr>
      <dgm:t>
        <a:bodyPr/>
        <a:lstStyle/>
        <a:p>
          <a:endParaRPr lang="ru-RU"/>
        </a:p>
      </dgm:t>
    </dgm:pt>
    <dgm:pt modelId="{55E128A9-086C-4AB0-9BB3-7B78F9CA19C8}" type="pres">
      <dgm:prSet presAssocID="{FB48CFB2-2144-464F-99B0-7B4517BBF385}" presName="singleCenter" presStyleLbl="node1" presStyleIdx="0" presStyleCnt="4" custScaleX="453926" custScaleY="54339" custLinFactNeighborX="472" custLinFactNeighborY="-55169">
        <dgm:presLayoutVars>
          <dgm:chMax val="7"/>
          <dgm:chPref val="7"/>
        </dgm:presLayoutVars>
      </dgm:prSet>
      <dgm:spPr/>
      <dgm:t>
        <a:bodyPr/>
        <a:lstStyle/>
        <a:p>
          <a:endParaRPr lang="ru-RU"/>
        </a:p>
      </dgm:t>
    </dgm:pt>
    <dgm:pt modelId="{2A42BF92-E0CA-4C74-94D9-9AE3F4260038}" type="pres">
      <dgm:prSet presAssocID="{2C971819-3A7E-44D6-A607-E41E2CC546CA}" presName="Name56" presStyleLbl="parChTrans1D2" presStyleIdx="0" presStyleCnt="3"/>
      <dgm:spPr/>
      <dgm:t>
        <a:bodyPr/>
        <a:lstStyle/>
        <a:p>
          <a:endParaRPr lang="ru-RU"/>
        </a:p>
      </dgm:t>
    </dgm:pt>
    <dgm:pt modelId="{A7E70BED-E9F9-4186-91D6-4C4AD5C34513}" type="pres">
      <dgm:prSet presAssocID="{BF147029-5588-4C67-A975-3EDDF959302B}" presName="text0" presStyleLbl="node1" presStyleIdx="1" presStyleCnt="4" custScaleX="235390" custScaleY="75391" custRadScaleRad="26784" custRadScaleInc="226409">
        <dgm:presLayoutVars>
          <dgm:bulletEnabled val="1"/>
        </dgm:presLayoutVars>
      </dgm:prSet>
      <dgm:spPr/>
      <dgm:t>
        <a:bodyPr/>
        <a:lstStyle/>
        <a:p>
          <a:endParaRPr lang="ru-RU"/>
        </a:p>
      </dgm:t>
    </dgm:pt>
    <dgm:pt modelId="{0999DAA6-78E7-4C62-AD9F-BB89E1F317A5}" type="pres">
      <dgm:prSet presAssocID="{9D6328B3-3D5F-410C-9275-2F3B736C0074}" presName="Name56" presStyleLbl="parChTrans1D2" presStyleIdx="1" presStyleCnt="3"/>
      <dgm:spPr/>
      <dgm:t>
        <a:bodyPr/>
        <a:lstStyle/>
        <a:p>
          <a:endParaRPr lang="ru-RU"/>
        </a:p>
      </dgm:t>
    </dgm:pt>
    <dgm:pt modelId="{A1F9C609-4FDF-427E-A3A7-017CF8E0D1F8}" type="pres">
      <dgm:prSet presAssocID="{B48DC76A-8C89-4A47-A084-03205D8C4A2A}" presName="text0" presStyleLbl="node1" presStyleIdx="2" presStyleCnt="4" custScaleX="304805" custScaleY="88172" custRadScaleRad="115655" custRadScaleInc="-292058">
        <dgm:presLayoutVars>
          <dgm:bulletEnabled val="1"/>
        </dgm:presLayoutVars>
      </dgm:prSet>
      <dgm:spPr/>
      <dgm:t>
        <a:bodyPr/>
        <a:lstStyle/>
        <a:p>
          <a:endParaRPr lang="ru-RU"/>
        </a:p>
      </dgm:t>
    </dgm:pt>
    <dgm:pt modelId="{BF1427F8-47F7-429E-8B9A-D7AD3446727D}" type="pres">
      <dgm:prSet presAssocID="{30BF6DE8-1E0A-4F3F-9C5D-54B1D0FEA649}" presName="Name56" presStyleLbl="parChTrans1D2" presStyleIdx="2" presStyleCnt="3"/>
      <dgm:spPr/>
      <dgm:t>
        <a:bodyPr/>
        <a:lstStyle/>
        <a:p>
          <a:endParaRPr lang="ru-RU"/>
        </a:p>
      </dgm:t>
    </dgm:pt>
    <dgm:pt modelId="{341F0CCF-4C81-46C6-BAD1-DDC17631079D}" type="pres">
      <dgm:prSet presAssocID="{51B0975B-EA65-4A15-BAF2-DB307B86BC96}" presName="text0" presStyleLbl="node1" presStyleIdx="3" presStyleCnt="4" custScaleX="281728" custScaleY="87686" custRadScaleRad="101437" custRadScaleInc="285861">
        <dgm:presLayoutVars>
          <dgm:bulletEnabled val="1"/>
        </dgm:presLayoutVars>
      </dgm:prSet>
      <dgm:spPr/>
      <dgm:t>
        <a:bodyPr/>
        <a:lstStyle/>
        <a:p>
          <a:endParaRPr lang="ru-RU"/>
        </a:p>
      </dgm:t>
    </dgm:pt>
  </dgm:ptLst>
  <dgm:cxnLst>
    <dgm:cxn modelId="{BD547A45-3F9E-47EC-92D5-AACBB3F8F662}" type="presOf" srcId="{9D6328B3-3D5F-410C-9275-2F3B736C0074}" destId="{0999DAA6-78E7-4C62-AD9F-BB89E1F317A5}" srcOrd="0" destOrd="0" presId="urn:microsoft.com/office/officeart/2008/layout/RadialCluster"/>
    <dgm:cxn modelId="{353F71E6-1BF3-4808-8C5A-4F3A0A4469B6}" srcId="{C9BABCCA-8569-4ABA-B03B-D830CDA9F6D4}" destId="{4E3CB81D-5BD5-41C8-8D7E-41348F2F94B8}" srcOrd="1" destOrd="0" parTransId="{CB1AFA49-7FFC-4CC1-ABCF-E6C85BDD0CDF}" sibTransId="{22A13CCC-4F53-4984-919B-DA9857491D50}"/>
    <dgm:cxn modelId="{54E4C3BB-D102-45E9-99B6-98DA1BCFF588}" type="presOf" srcId="{30BF6DE8-1E0A-4F3F-9C5D-54B1D0FEA649}" destId="{BF1427F8-47F7-429E-8B9A-D7AD3446727D}" srcOrd="0" destOrd="0" presId="urn:microsoft.com/office/officeart/2008/layout/RadialCluster"/>
    <dgm:cxn modelId="{4A29D3D4-AAE1-4A6B-84D4-1209F29890DD}" type="presOf" srcId="{BF147029-5588-4C67-A975-3EDDF959302B}" destId="{A7E70BED-E9F9-4186-91D6-4C4AD5C34513}" srcOrd="0" destOrd="0" presId="urn:microsoft.com/office/officeart/2008/layout/RadialCluster"/>
    <dgm:cxn modelId="{5D4F3C9E-B10F-444A-BA8E-62C311060DBF}" srcId="{C9BABCCA-8569-4ABA-B03B-D830CDA9F6D4}" destId="{FB48CFB2-2144-464F-99B0-7B4517BBF385}" srcOrd="0" destOrd="0" parTransId="{AAAEB99F-186D-4EBF-BBED-2B0E5A5148BE}" sibTransId="{39196133-48A8-43A8-922F-0E3AC7557F38}"/>
    <dgm:cxn modelId="{FB42D043-AE3F-491D-969F-DDA40C8494BA}" type="presOf" srcId="{51B0975B-EA65-4A15-BAF2-DB307B86BC96}" destId="{341F0CCF-4C81-46C6-BAD1-DDC17631079D}" srcOrd="0" destOrd="0" presId="urn:microsoft.com/office/officeart/2008/layout/RadialCluster"/>
    <dgm:cxn modelId="{CD782AAB-4C4F-4767-BCBA-E776F4A6FE89}" type="presOf" srcId="{2C971819-3A7E-44D6-A607-E41E2CC546CA}" destId="{2A42BF92-E0CA-4C74-94D9-9AE3F4260038}" srcOrd="0" destOrd="0" presId="urn:microsoft.com/office/officeart/2008/layout/RadialCluster"/>
    <dgm:cxn modelId="{D8F5A380-A5A3-482B-B8CA-233935334E16}" type="presOf" srcId="{C9BABCCA-8569-4ABA-B03B-D830CDA9F6D4}" destId="{8B244CFF-22F3-49C3-BAD4-562F5B34DCEA}" srcOrd="0" destOrd="0" presId="urn:microsoft.com/office/officeart/2008/layout/RadialCluster"/>
    <dgm:cxn modelId="{154E241D-2D22-4E0E-8438-BC731CBD30B3}" srcId="{FB48CFB2-2144-464F-99B0-7B4517BBF385}" destId="{B48DC76A-8C89-4A47-A084-03205D8C4A2A}" srcOrd="1" destOrd="0" parTransId="{9D6328B3-3D5F-410C-9275-2F3B736C0074}" sibTransId="{1847B8B9-2FEB-499A-AACE-A89168127650}"/>
    <dgm:cxn modelId="{084B9E86-4CAC-45A9-B370-423FBD730BEC}" srcId="{C9BABCCA-8569-4ABA-B03B-D830CDA9F6D4}" destId="{EBBCDB51-8D9D-41C5-9512-A7CBCEB26C2A}" srcOrd="2" destOrd="0" parTransId="{88AF2814-A6DF-449B-A708-4AD232106244}" sibTransId="{4E805DCF-6BEF-46D5-BAEB-4A4B47EA680F}"/>
    <dgm:cxn modelId="{926ACB82-D7E5-4B97-B0C3-2D2DEE9286AB}" type="presOf" srcId="{B48DC76A-8C89-4A47-A084-03205D8C4A2A}" destId="{A1F9C609-4FDF-427E-A3A7-017CF8E0D1F8}" srcOrd="0" destOrd="0" presId="urn:microsoft.com/office/officeart/2008/layout/RadialCluster"/>
    <dgm:cxn modelId="{457702C6-AE99-4C2D-96D9-995BC995E75C}" srcId="{FB48CFB2-2144-464F-99B0-7B4517BBF385}" destId="{BF147029-5588-4C67-A975-3EDDF959302B}" srcOrd="0" destOrd="0" parTransId="{2C971819-3A7E-44D6-A607-E41E2CC546CA}" sibTransId="{E327513B-1FDF-48E7-9E5A-99220A35E89A}"/>
    <dgm:cxn modelId="{2F7F97AF-1C51-47F7-AED3-20851A7120E9}" srcId="{FB48CFB2-2144-464F-99B0-7B4517BBF385}" destId="{51B0975B-EA65-4A15-BAF2-DB307B86BC96}" srcOrd="2" destOrd="0" parTransId="{30BF6DE8-1E0A-4F3F-9C5D-54B1D0FEA649}" sibTransId="{F5480A95-2FFD-46E9-8288-C8419BA04595}"/>
    <dgm:cxn modelId="{B39AA596-0A41-42C2-9990-55FBE27FE27B}" type="presOf" srcId="{FB48CFB2-2144-464F-99B0-7B4517BBF385}" destId="{55E128A9-086C-4AB0-9BB3-7B78F9CA19C8}" srcOrd="0" destOrd="0" presId="urn:microsoft.com/office/officeart/2008/layout/RadialCluster"/>
    <dgm:cxn modelId="{28B14FDD-734E-40E9-91C7-4CC1C4BF3B4E}" type="presParOf" srcId="{8B244CFF-22F3-49C3-BAD4-562F5B34DCEA}" destId="{767A95D3-4209-465C-93E1-7443651645A0}" srcOrd="0" destOrd="0" presId="urn:microsoft.com/office/officeart/2008/layout/RadialCluster"/>
    <dgm:cxn modelId="{454389D7-1BBC-4A3F-A229-2A2C9A5645E5}" type="presParOf" srcId="{767A95D3-4209-465C-93E1-7443651645A0}" destId="{55E128A9-086C-4AB0-9BB3-7B78F9CA19C8}" srcOrd="0" destOrd="0" presId="urn:microsoft.com/office/officeart/2008/layout/RadialCluster"/>
    <dgm:cxn modelId="{2A86678D-4650-42B5-9323-8567D5693CC1}" type="presParOf" srcId="{767A95D3-4209-465C-93E1-7443651645A0}" destId="{2A42BF92-E0CA-4C74-94D9-9AE3F4260038}" srcOrd="1" destOrd="0" presId="urn:microsoft.com/office/officeart/2008/layout/RadialCluster"/>
    <dgm:cxn modelId="{D9E1C65A-AAC0-4462-BEED-8D692B7C29F4}" type="presParOf" srcId="{767A95D3-4209-465C-93E1-7443651645A0}" destId="{A7E70BED-E9F9-4186-91D6-4C4AD5C34513}" srcOrd="2" destOrd="0" presId="urn:microsoft.com/office/officeart/2008/layout/RadialCluster"/>
    <dgm:cxn modelId="{47829F5E-C15F-4FA0-B492-2E8A33D4FE62}" type="presParOf" srcId="{767A95D3-4209-465C-93E1-7443651645A0}" destId="{0999DAA6-78E7-4C62-AD9F-BB89E1F317A5}" srcOrd="3" destOrd="0" presId="urn:microsoft.com/office/officeart/2008/layout/RadialCluster"/>
    <dgm:cxn modelId="{FF42EA0C-A546-4A49-BBCA-AFC9EABD139F}" type="presParOf" srcId="{767A95D3-4209-465C-93E1-7443651645A0}" destId="{A1F9C609-4FDF-427E-A3A7-017CF8E0D1F8}" srcOrd="4" destOrd="0" presId="urn:microsoft.com/office/officeart/2008/layout/RadialCluster"/>
    <dgm:cxn modelId="{7BB4221C-2371-431C-9771-BEF96BB524EB}" type="presParOf" srcId="{767A95D3-4209-465C-93E1-7443651645A0}" destId="{BF1427F8-47F7-429E-8B9A-D7AD3446727D}" srcOrd="5" destOrd="0" presId="urn:microsoft.com/office/officeart/2008/layout/RadialCluster"/>
    <dgm:cxn modelId="{65EB3542-CF48-43F3-9AFA-4ABD5C7D3406}" type="presParOf" srcId="{767A95D3-4209-465C-93E1-7443651645A0}" destId="{341F0CCF-4C81-46C6-BAD1-DDC17631079D}" srcOrd="6" destOrd="0" presId="urn:microsoft.com/office/officeart/2008/layout/RadialCluster"/>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373341-D295-47A1-8C65-26E2CF4B2E66}"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ru-RU"/>
        </a:p>
      </dgm:t>
    </dgm:pt>
    <dgm:pt modelId="{58D16D0C-DA3B-4419-AF3F-ADEEEC99AB19}">
      <dgm:prSet phldrT="[Текст]"/>
      <dgm:spPr/>
      <dgm:t>
        <a:bodyPr/>
        <a:lstStyle/>
        <a:p>
          <a:r>
            <a:rPr lang="ru-RU" b="1" dirty="0" smtClean="0"/>
            <a:t>Дотации</a:t>
          </a:r>
          <a:endParaRPr lang="ru-RU" b="1" dirty="0"/>
        </a:p>
      </dgm:t>
    </dgm:pt>
    <dgm:pt modelId="{29FC8F8C-75D4-43AA-A9FC-222A965A9F92}" type="parTrans" cxnId="{DDF5859B-3E49-4078-B29C-59CCBB38D14B}">
      <dgm:prSet/>
      <dgm:spPr/>
      <dgm:t>
        <a:bodyPr/>
        <a:lstStyle/>
        <a:p>
          <a:endParaRPr lang="ru-RU"/>
        </a:p>
      </dgm:t>
    </dgm:pt>
    <dgm:pt modelId="{A288153F-EF40-4030-AE38-9D2862A06144}" type="sibTrans" cxnId="{DDF5859B-3E49-4078-B29C-59CCBB38D14B}">
      <dgm:prSet/>
      <dgm:spPr/>
      <dgm:t>
        <a:bodyPr/>
        <a:lstStyle/>
        <a:p>
          <a:endParaRPr lang="ru-RU"/>
        </a:p>
      </dgm:t>
    </dgm:pt>
    <dgm:pt modelId="{B431F2B6-0F67-4BBF-9A8D-8458E1325A9B}">
      <dgm:prSet phldrT="[Текст]"/>
      <dgm:spPr/>
      <dgm:t>
        <a:bodyPr/>
        <a:lstStyle/>
        <a:p>
          <a:r>
            <a:rPr lang="ru-RU" b="1" dirty="0" smtClean="0"/>
            <a:t>Субсидии</a:t>
          </a:r>
          <a:endParaRPr lang="ru-RU" b="1" dirty="0"/>
        </a:p>
      </dgm:t>
    </dgm:pt>
    <dgm:pt modelId="{4E8FCFA1-3C1A-4453-9866-09CB72C8BB86}" type="parTrans" cxnId="{E0FF82CD-CC83-4643-ADB3-DD7094DA811B}">
      <dgm:prSet/>
      <dgm:spPr/>
      <dgm:t>
        <a:bodyPr/>
        <a:lstStyle/>
        <a:p>
          <a:endParaRPr lang="ru-RU"/>
        </a:p>
      </dgm:t>
    </dgm:pt>
    <dgm:pt modelId="{9DC2A413-388D-4B4E-B71E-BB741DBC7CFE}" type="sibTrans" cxnId="{E0FF82CD-CC83-4643-ADB3-DD7094DA811B}">
      <dgm:prSet/>
      <dgm:spPr/>
      <dgm:t>
        <a:bodyPr/>
        <a:lstStyle/>
        <a:p>
          <a:endParaRPr lang="ru-RU"/>
        </a:p>
      </dgm:t>
    </dgm:pt>
    <dgm:pt modelId="{4F30B16D-B4A2-44E4-B559-E6B0336DA3D9}">
      <dgm:prSet phldrT="[Текст]"/>
      <dgm:spPr/>
      <dgm:t>
        <a:bodyPr/>
        <a:lstStyle/>
        <a:p>
          <a:r>
            <a:rPr lang="ru-RU" b="1" dirty="0" smtClean="0"/>
            <a:t>Субвенции</a:t>
          </a:r>
          <a:endParaRPr lang="ru-RU" b="1" dirty="0"/>
        </a:p>
      </dgm:t>
    </dgm:pt>
    <dgm:pt modelId="{F9B61168-7923-4891-B601-EC0476F377B6}" type="parTrans" cxnId="{A16AB35C-EE49-4201-BCA9-ACCE255491B6}">
      <dgm:prSet/>
      <dgm:spPr/>
      <dgm:t>
        <a:bodyPr/>
        <a:lstStyle/>
        <a:p>
          <a:endParaRPr lang="ru-RU"/>
        </a:p>
      </dgm:t>
    </dgm:pt>
    <dgm:pt modelId="{51C11522-BEC7-413D-81EC-D98641891B8E}" type="sibTrans" cxnId="{A16AB35C-EE49-4201-BCA9-ACCE255491B6}">
      <dgm:prSet/>
      <dgm:spPr/>
      <dgm:t>
        <a:bodyPr/>
        <a:lstStyle/>
        <a:p>
          <a:endParaRPr lang="ru-RU"/>
        </a:p>
      </dgm:t>
    </dgm:pt>
    <dgm:pt modelId="{A3287364-F947-435B-B230-EC1799C91801}">
      <dgm:prSet phldrT="[Текст]" custT="1"/>
      <dgm:spPr/>
      <dgm:t>
        <a:bodyPr/>
        <a:lstStyle/>
        <a:p>
          <a:r>
            <a:rPr lang="ru-RU" sz="1800" b="0" dirty="0" smtClean="0">
              <a:latin typeface="Times New Roman" panose="02020603050405020304" pitchFamily="18" charset="0"/>
              <a:cs typeface="Times New Roman" panose="02020603050405020304" pitchFamily="18" charset="0"/>
            </a:rPr>
            <a:t>от лат. </a:t>
          </a:r>
          <a:r>
            <a:rPr lang="ru-RU" sz="1800" b="0" i="1" dirty="0" smtClean="0">
              <a:latin typeface="Times New Roman" panose="02020603050405020304" pitchFamily="18" charset="0"/>
              <a:cs typeface="Times New Roman" panose="02020603050405020304" pitchFamily="18" charset="0"/>
            </a:rPr>
            <a:t>subvenire</a:t>
          </a:r>
          <a:r>
            <a:rPr lang="ru-RU" sz="1800" b="0" dirty="0" smtClean="0">
              <a:latin typeface="Times New Roman" panose="02020603050405020304" pitchFamily="18" charset="0"/>
              <a:cs typeface="Times New Roman" panose="02020603050405020304" pitchFamily="18" charset="0"/>
            </a:rPr>
            <a:t> — приходить на помощь</a:t>
          </a:r>
          <a:endParaRPr lang="ru-RU" sz="1800" b="0" dirty="0">
            <a:latin typeface="Times New Roman" panose="02020603050405020304" pitchFamily="18" charset="0"/>
            <a:cs typeface="Times New Roman" panose="02020603050405020304" pitchFamily="18" charset="0"/>
          </a:endParaRPr>
        </a:p>
      </dgm:t>
    </dgm:pt>
    <dgm:pt modelId="{9154DAB9-0BDA-4BD8-8B11-8EBA61545AB2}" type="parTrans" cxnId="{FBDC9B12-F1C3-48AD-9952-0E4C29DC16FA}">
      <dgm:prSet/>
      <dgm:spPr/>
      <dgm:t>
        <a:bodyPr/>
        <a:lstStyle/>
        <a:p>
          <a:endParaRPr lang="ru-RU"/>
        </a:p>
      </dgm:t>
    </dgm:pt>
    <dgm:pt modelId="{E6B67C07-167D-4A0E-BF3E-E1561A00CAD7}" type="sibTrans" cxnId="{FBDC9B12-F1C3-48AD-9952-0E4C29DC16FA}">
      <dgm:prSet/>
      <dgm:spPr/>
      <dgm:t>
        <a:bodyPr/>
        <a:lstStyle/>
        <a:p>
          <a:endParaRPr lang="ru-RU"/>
        </a:p>
      </dgm:t>
    </dgm:pt>
    <dgm:pt modelId="{056F5AB8-9169-4763-90A3-14DCE35B8A6E}">
      <dgm:prSet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dirty="0">
            <a:latin typeface="Times New Roman" panose="02020603050405020304" pitchFamily="18" charset="0"/>
            <a:cs typeface="Times New Roman" panose="02020603050405020304" pitchFamily="18" charset="0"/>
          </a:endParaRPr>
        </a:p>
      </dgm:t>
    </dgm:pt>
    <dgm:pt modelId="{4C0794D4-24A6-46D5-A050-641ACD063897}" type="sibTrans" cxnId="{3327DC68-C227-4D39-893A-34EC93D9D1B1}">
      <dgm:prSet/>
      <dgm:spPr/>
      <dgm:t>
        <a:bodyPr/>
        <a:lstStyle/>
        <a:p>
          <a:endParaRPr lang="ru-RU"/>
        </a:p>
      </dgm:t>
    </dgm:pt>
    <dgm:pt modelId="{8DB0243A-1468-405A-AE4D-34FFC1E73CA6}" type="parTrans" cxnId="{3327DC68-C227-4D39-893A-34EC93D9D1B1}">
      <dgm:prSet/>
      <dgm:spPr/>
      <dgm:t>
        <a:bodyPr/>
        <a:lstStyle/>
        <a:p>
          <a:endParaRPr lang="ru-RU"/>
        </a:p>
      </dgm:t>
    </dgm:pt>
    <dgm:pt modelId="{1552A9F2-B1D2-4D4D-B1AC-87DEBA3A8165}">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dotatio</a:t>
          </a:r>
          <a:r>
            <a:rPr lang="ru-RU" sz="2000" dirty="0" smtClean="0">
              <a:latin typeface="Times New Roman" panose="02020603050405020304" pitchFamily="18" charset="0"/>
              <a:cs typeface="Times New Roman" panose="02020603050405020304" pitchFamily="18" charset="0"/>
            </a:rPr>
            <a:t> — дар, пожертвование</a:t>
          </a:r>
          <a:endParaRPr lang="ru-RU" sz="2000" dirty="0">
            <a:latin typeface="Times New Roman" panose="02020603050405020304" pitchFamily="18" charset="0"/>
            <a:cs typeface="Times New Roman" panose="02020603050405020304" pitchFamily="18" charset="0"/>
          </a:endParaRPr>
        </a:p>
      </dgm:t>
    </dgm:pt>
    <dgm:pt modelId="{6D9ED854-1418-4708-8E5B-83B93E6C9794}" type="sibTrans" cxnId="{C992D653-F7E1-498F-B2E9-7D988D4B71C8}">
      <dgm:prSet/>
      <dgm:spPr/>
      <dgm:t>
        <a:bodyPr/>
        <a:lstStyle/>
        <a:p>
          <a:endParaRPr lang="ru-RU"/>
        </a:p>
      </dgm:t>
    </dgm:pt>
    <dgm:pt modelId="{DABF42CA-47C6-43C3-BBE8-973CD26B9294}" type="parTrans" cxnId="{C992D653-F7E1-498F-B2E9-7D988D4B71C8}">
      <dgm:prSet/>
      <dgm:spPr/>
      <dgm:t>
        <a:bodyPr/>
        <a:lstStyle/>
        <a:p>
          <a:endParaRPr lang="ru-RU"/>
        </a:p>
      </dgm:t>
    </dgm:pt>
    <dgm:pt modelId="{849ACAA9-61E4-4BD4-97CD-026733A2753F}">
      <dgm:prSet phldrT="[Текст]" custT="1"/>
      <dgm:spPr/>
      <dgm:t>
        <a:bodyPr/>
        <a:lstStyle/>
        <a:p>
          <a:r>
            <a:rPr lang="ru-RU" sz="2000" dirty="0" smtClean="0">
              <a:latin typeface="Times New Roman" panose="02020603050405020304" pitchFamily="18" charset="0"/>
              <a:cs typeface="Times New Roman" panose="02020603050405020304" pitchFamily="18" charset="0"/>
            </a:rPr>
            <a:t>от лат. </a:t>
          </a:r>
          <a:r>
            <a:rPr lang="la-Latn" sz="2000" i="1" dirty="0" smtClean="0">
              <a:latin typeface="Times New Roman" panose="02020603050405020304" pitchFamily="18" charset="0"/>
              <a:cs typeface="Times New Roman" panose="02020603050405020304" pitchFamily="18" charset="0"/>
            </a:rPr>
            <a:t>subsidium</a:t>
          </a:r>
          <a:r>
            <a:rPr lang="ru-RU" sz="2000" dirty="0" smtClean="0">
              <a:latin typeface="Times New Roman" panose="02020603050405020304" pitchFamily="18" charset="0"/>
              <a:cs typeface="Times New Roman" panose="02020603050405020304" pitchFamily="18" charset="0"/>
            </a:rPr>
            <a:t> — помощь, поддержка</a:t>
          </a:r>
          <a:endParaRPr lang="ru-RU" sz="2000" dirty="0">
            <a:latin typeface="Times New Roman" panose="02020603050405020304" pitchFamily="18" charset="0"/>
            <a:cs typeface="Times New Roman" panose="02020603050405020304" pitchFamily="18" charset="0"/>
          </a:endParaRPr>
        </a:p>
      </dgm:t>
    </dgm:pt>
    <dgm:pt modelId="{50EDE196-D597-47AA-B679-07CD0130E946}" type="sibTrans" cxnId="{E51A6C8E-5D15-4161-9650-7BE801EB82CC}">
      <dgm:prSet/>
      <dgm:spPr/>
      <dgm:t>
        <a:bodyPr/>
        <a:lstStyle/>
        <a:p>
          <a:endParaRPr lang="ru-RU"/>
        </a:p>
      </dgm:t>
    </dgm:pt>
    <dgm:pt modelId="{8913511C-C933-4A6C-B841-29011F73F1F4}" type="parTrans" cxnId="{E51A6C8E-5D15-4161-9650-7BE801EB82CC}">
      <dgm:prSet/>
      <dgm:spPr/>
      <dgm:t>
        <a:bodyPr/>
        <a:lstStyle/>
        <a:p>
          <a:endParaRPr lang="ru-RU"/>
        </a:p>
      </dgm:t>
    </dgm:pt>
    <dgm:pt modelId="{3F97DA70-34C3-40C0-B518-9B0014043ED4}">
      <dgm:prSet phldrT="[Текст]" custT="1"/>
      <dgm:spPr/>
      <dgm:t>
        <a:bodyPr/>
        <a:lstStyle/>
        <a:p>
          <a:r>
            <a:rPr lang="ru-RU" sz="20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dirty="0">
            <a:latin typeface="Times New Roman" panose="02020603050405020304" pitchFamily="18" charset="0"/>
            <a:cs typeface="Times New Roman" panose="02020603050405020304" pitchFamily="18" charset="0"/>
          </a:endParaRPr>
        </a:p>
      </dgm:t>
    </dgm:pt>
    <dgm:pt modelId="{38C6814D-94D7-457B-A9A1-4D9F9EF4EA21}" type="parTrans" cxnId="{AD840034-C344-44AD-AFF2-37A417FCF015}">
      <dgm:prSet/>
      <dgm:spPr/>
      <dgm:t>
        <a:bodyPr/>
        <a:lstStyle/>
        <a:p>
          <a:endParaRPr lang="ru-RU"/>
        </a:p>
      </dgm:t>
    </dgm:pt>
    <dgm:pt modelId="{9C55DD54-885B-4A81-8920-03ACB0A541AE}" type="sibTrans" cxnId="{AD840034-C344-44AD-AFF2-37A417FCF015}">
      <dgm:prSet/>
      <dgm:spPr/>
      <dgm:t>
        <a:bodyPr/>
        <a:lstStyle/>
        <a:p>
          <a:endParaRPr lang="ru-RU"/>
        </a:p>
      </dgm:t>
    </dgm:pt>
    <dgm:pt modelId="{2F3D4E1A-2D69-4FB2-9EE2-97829F856E22}">
      <dgm:prSet custT="1"/>
      <dgm:spPr/>
      <dgm:t>
        <a:bodyPr/>
        <a:lstStyle/>
        <a:p>
          <a:r>
            <a:rPr lang="ru-RU" sz="1800" b="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dirty="0">
            <a:latin typeface="Times New Roman" panose="02020603050405020304" pitchFamily="18" charset="0"/>
            <a:cs typeface="Times New Roman" panose="02020603050405020304" pitchFamily="18" charset="0"/>
          </a:endParaRPr>
        </a:p>
      </dgm:t>
    </dgm:pt>
    <dgm:pt modelId="{12551CFE-DCC1-4ED6-98F9-95B20A3884A9}" type="parTrans" cxnId="{E4975113-1719-49E1-8F46-12E50F759833}">
      <dgm:prSet/>
      <dgm:spPr/>
      <dgm:t>
        <a:bodyPr/>
        <a:lstStyle/>
        <a:p>
          <a:endParaRPr lang="ru-RU"/>
        </a:p>
      </dgm:t>
    </dgm:pt>
    <dgm:pt modelId="{92E5D36C-B79C-4C5F-B0CC-B050293B2C15}" type="sibTrans" cxnId="{E4975113-1719-49E1-8F46-12E50F759833}">
      <dgm:prSet/>
      <dgm:spPr/>
      <dgm:t>
        <a:bodyPr/>
        <a:lstStyle/>
        <a:p>
          <a:endParaRPr lang="ru-RU"/>
        </a:p>
      </dgm:t>
    </dgm:pt>
    <dgm:pt modelId="{53ACB734-D62F-4CBF-BC0E-9B0C313322B8}">
      <dgm:prSet custT="1"/>
      <dgm:spPr/>
      <dgm:t>
        <a:bodyPr/>
        <a:lstStyle/>
        <a:p>
          <a:endParaRPr lang="ru-RU" sz="1200" b="0" dirty="0">
            <a:latin typeface="Times New Roman" panose="02020603050405020304" pitchFamily="18" charset="0"/>
            <a:cs typeface="Times New Roman" panose="02020603050405020304" pitchFamily="18" charset="0"/>
          </a:endParaRPr>
        </a:p>
      </dgm:t>
    </dgm:pt>
    <dgm:pt modelId="{E4458F81-27F4-4E13-9106-1832A6BB1B0A}" type="parTrans" cxnId="{FBF12983-9B87-47D9-A0F9-58175D3AEE36}">
      <dgm:prSet/>
      <dgm:spPr/>
      <dgm:t>
        <a:bodyPr/>
        <a:lstStyle/>
        <a:p>
          <a:endParaRPr lang="ru-RU"/>
        </a:p>
      </dgm:t>
    </dgm:pt>
    <dgm:pt modelId="{BF1381E6-5B38-4B62-8156-3DADED2AED5E}" type="sibTrans" cxnId="{FBF12983-9B87-47D9-A0F9-58175D3AEE36}">
      <dgm:prSet/>
      <dgm:spPr/>
      <dgm:t>
        <a:bodyPr/>
        <a:lstStyle/>
        <a:p>
          <a:endParaRPr lang="ru-RU"/>
        </a:p>
      </dgm:t>
    </dgm:pt>
    <dgm:pt modelId="{05F0FCB0-221B-440B-AA06-4EC1938B35A6}" type="pres">
      <dgm:prSet presAssocID="{1E373341-D295-47A1-8C65-26E2CF4B2E66}" presName="Name0" presStyleCnt="0">
        <dgm:presLayoutVars>
          <dgm:dir/>
          <dgm:animLvl val="lvl"/>
          <dgm:resizeHandles val="exact"/>
        </dgm:presLayoutVars>
      </dgm:prSet>
      <dgm:spPr/>
      <dgm:t>
        <a:bodyPr/>
        <a:lstStyle/>
        <a:p>
          <a:endParaRPr lang="ru-RU"/>
        </a:p>
      </dgm:t>
    </dgm:pt>
    <dgm:pt modelId="{4EA65EA3-EF9C-4861-8F94-D27FC8C43775}" type="pres">
      <dgm:prSet presAssocID="{58D16D0C-DA3B-4419-AF3F-ADEEEC99AB19}" presName="linNode" presStyleCnt="0"/>
      <dgm:spPr/>
    </dgm:pt>
    <dgm:pt modelId="{49DBD5E1-F63E-43FD-8E89-8196BD86CF53}" type="pres">
      <dgm:prSet presAssocID="{58D16D0C-DA3B-4419-AF3F-ADEEEC99AB19}" presName="parentText" presStyleLbl="node1" presStyleIdx="0" presStyleCnt="3" custScaleX="55553" custScaleY="78399">
        <dgm:presLayoutVars>
          <dgm:chMax val="1"/>
          <dgm:bulletEnabled val="1"/>
        </dgm:presLayoutVars>
      </dgm:prSet>
      <dgm:spPr/>
      <dgm:t>
        <a:bodyPr/>
        <a:lstStyle/>
        <a:p>
          <a:endParaRPr lang="ru-RU"/>
        </a:p>
      </dgm:t>
    </dgm:pt>
    <dgm:pt modelId="{C5F03362-CAB1-45A9-90CE-381CA375E281}" type="pres">
      <dgm:prSet presAssocID="{58D16D0C-DA3B-4419-AF3F-ADEEEC99AB19}" presName="descendantText" presStyleLbl="alignAccFollowNode1" presStyleIdx="0" presStyleCnt="3" custScaleX="120201" custScaleY="83658">
        <dgm:presLayoutVars>
          <dgm:bulletEnabled val="1"/>
        </dgm:presLayoutVars>
      </dgm:prSet>
      <dgm:spPr/>
      <dgm:t>
        <a:bodyPr/>
        <a:lstStyle/>
        <a:p>
          <a:endParaRPr lang="ru-RU"/>
        </a:p>
      </dgm:t>
    </dgm:pt>
    <dgm:pt modelId="{24C43422-B621-4BBE-ABED-74220C7D57A8}" type="pres">
      <dgm:prSet presAssocID="{A288153F-EF40-4030-AE38-9D2862A06144}" presName="sp" presStyleCnt="0"/>
      <dgm:spPr/>
    </dgm:pt>
    <dgm:pt modelId="{3DCA97F8-A28D-4355-8410-A0750325D310}" type="pres">
      <dgm:prSet presAssocID="{B431F2B6-0F67-4BBF-9A8D-8458E1325A9B}" presName="linNode" presStyleCnt="0"/>
      <dgm:spPr/>
    </dgm:pt>
    <dgm:pt modelId="{FBD321A5-96D0-4687-BF5A-EB858C6F3F69}" type="pres">
      <dgm:prSet presAssocID="{B431F2B6-0F67-4BBF-9A8D-8458E1325A9B}" presName="parentText" presStyleLbl="node1" presStyleIdx="1" presStyleCnt="3" custScaleX="55553" custScaleY="78702">
        <dgm:presLayoutVars>
          <dgm:chMax val="1"/>
          <dgm:bulletEnabled val="1"/>
        </dgm:presLayoutVars>
      </dgm:prSet>
      <dgm:spPr/>
      <dgm:t>
        <a:bodyPr/>
        <a:lstStyle/>
        <a:p>
          <a:endParaRPr lang="ru-RU"/>
        </a:p>
      </dgm:t>
    </dgm:pt>
    <dgm:pt modelId="{FA9AAFB0-1911-4F08-A980-AED0BE91F2E0}" type="pres">
      <dgm:prSet presAssocID="{B431F2B6-0F67-4BBF-9A8D-8458E1325A9B}" presName="descendantText" presStyleLbl="alignAccFollowNode1" presStyleIdx="1" presStyleCnt="3" custScaleX="119906" custScaleY="83819">
        <dgm:presLayoutVars>
          <dgm:bulletEnabled val="1"/>
        </dgm:presLayoutVars>
      </dgm:prSet>
      <dgm:spPr/>
      <dgm:t>
        <a:bodyPr/>
        <a:lstStyle/>
        <a:p>
          <a:endParaRPr lang="ru-RU"/>
        </a:p>
      </dgm:t>
    </dgm:pt>
    <dgm:pt modelId="{80C2A7E0-02B5-40E0-BB01-C2752EFD043F}" type="pres">
      <dgm:prSet presAssocID="{9DC2A413-388D-4B4E-B71E-BB741DBC7CFE}" presName="sp" presStyleCnt="0"/>
      <dgm:spPr/>
    </dgm:pt>
    <dgm:pt modelId="{5560917F-9217-4130-9E2C-D2A9DC89B417}" type="pres">
      <dgm:prSet presAssocID="{4F30B16D-B4A2-44E4-B559-E6B0336DA3D9}" presName="linNode" presStyleCnt="0"/>
      <dgm:spPr/>
    </dgm:pt>
    <dgm:pt modelId="{E6A90D33-645B-47EF-8721-11D0115FDFB0}" type="pres">
      <dgm:prSet presAssocID="{4F30B16D-B4A2-44E4-B559-E6B0336DA3D9}" presName="parentText" presStyleLbl="node1" presStyleIdx="2" presStyleCnt="3" custScaleX="55553" custScaleY="100342">
        <dgm:presLayoutVars>
          <dgm:chMax val="1"/>
          <dgm:bulletEnabled val="1"/>
        </dgm:presLayoutVars>
      </dgm:prSet>
      <dgm:spPr/>
      <dgm:t>
        <a:bodyPr/>
        <a:lstStyle/>
        <a:p>
          <a:endParaRPr lang="ru-RU"/>
        </a:p>
      </dgm:t>
    </dgm:pt>
    <dgm:pt modelId="{2F7A7AC8-18C6-4FC1-9E7D-F0C8F0C3FEA8}" type="pres">
      <dgm:prSet presAssocID="{4F30B16D-B4A2-44E4-B559-E6B0336DA3D9}" presName="descendantText" presStyleLbl="alignAccFollowNode1" presStyleIdx="2" presStyleCnt="3" custScaleX="120054" custScaleY="134582" custLinFactNeighborX="-1697" custLinFactNeighborY="-681">
        <dgm:presLayoutVars>
          <dgm:bulletEnabled val="1"/>
        </dgm:presLayoutVars>
      </dgm:prSet>
      <dgm:spPr/>
      <dgm:t>
        <a:bodyPr/>
        <a:lstStyle/>
        <a:p>
          <a:endParaRPr lang="ru-RU"/>
        </a:p>
      </dgm:t>
    </dgm:pt>
  </dgm:ptLst>
  <dgm:cxnLst>
    <dgm:cxn modelId="{15CD8CE7-782C-406E-9218-E69F18688D7A}" type="presOf" srcId="{58D16D0C-DA3B-4419-AF3F-ADEEEC99AB19}" destId="{49DBD5E1-F63E-43FD-8E89-8196BD86CF53}" srcOrd="0" destOrd="0" presId="urn:microsoft.com/office/officeart/2005/8/layout/vList5"/>
    <dgm:cxn modelId="{3AC5F4D1-21C9-4311-96CA-867F7AE934A2}" type="presOf" srcId="{4F30B16D-B4A2-44E4-B559-E6B0336DA3D9}" destId="{E6A90D33-645B-47EF-8721-11D0115FDFB0}" srcOrd="0" destOrd="0" presId="urn:microsoft.com/office/officeart/2005/8/layout/vList5"/>
    <dgm:cxn modelId="{DDF5859B-3E49-4078-B29C-59CCBB38D14B}" srcId="{1E373341-D295-47A1-8C65-26E2CF4B2E66}" destId="{58D16D0C-DA3B-4419-AF3F-ADEEEC99AB19}" srcOrd="0" destOrd="0" parTransId="{29FC8F8C-75D4-43AA-A9FC-222A965A9F92}" sibTransId="{A288153F-EF40-4030-AE38-9D2862A06144}"/>
    <dgm:cxn modelId="{E51A6C8E-5D15-4161-9650-7BE801EB82CC}" srcId="{B431F2B6-0F67-4BBF-9A8D-8458E1325A9B}" destId="{849ACAA9-61E4-4BD4-97CD-026733A2753F}" srcOrd="0" destOrd="0" parTransId="{8913511C-C933-4A6C-B841-29011F73F1F4}" sibTransId="{50EDE196-D597-47AA-B679-07CD0130E946}"/>
    <dgm:cxn modelId="{6D09591D-5CDA-4AA7-BFD1-32CDC1415D71}" type="presOf" srcId="{2F3D4E1A-2D69-4FB2-9EE2-97829F856E22}" destId="{2F7A7AC8-18C6-4FC1-9E7D-F0C8F0C3FEA8}" srcOrd="0" destOrd="1" presId="urn:microsoft.com/office/officeart/2005/8/layout/vList5"/>
    <dgm:cxn modelId="{C992D653-F7E1-498F-B2E9-7D988D4B71C8}" srcId="{58D16D0C-DA3B-4419-AF3F-ADEEEC99AB19}" destId="{1552A9F2-B1D2-4D4D-B1AC-87DEBA3A8165}" srcOrd="0" destOrd="0" parTransId="{DABF42CA-47C6-43C3-BBE8-973CD26B9294}" sibTransId="{6D9ED854-1418-4708-8E5B-83B93E6C9794}"/>
    <dgm:cxn modelId="{E4975113-1719-49E1-8F46-12E50F759833}" srcId="{4F30B16D-B4A2-44E4-B559-E6B0336DA3D9}" destId="{2F3D4E1A-2D69-4FB2-9EE2-97829F856E22}" srcOrd="1" destOrd="0" parTransId="{12551CFE-DCC1-4ED6-98F9-95B20A3884A9}" sibTransId="{92E5D36C-B79C-4C5F-B0CC-B050293B2C15}"/>
    <dgm:cxn modelId="{AD840034-C344-44AD-AFF2-37A417FCF015}" srcId="{B431F2B6-0F67-4BBF-9A8D-8458E1325A9B}" destId="{3F97DA70-34C3-40C0-B518-9B0014043ED4}" srcOrd="1" destOrd="0" parTransId="{38C6814D-94D7-457B-A9A1-4D9F9EF4EA21}" sibTransId="{9C55DD54-885B-4A81-8920-03ACB0A541AE}"/>
    <dgm:cxn modelId="{3327DC68-C227-4D39-893A-34EC93D9D1B1}" srcId="{58D16D0C-DA3B-4419-AF3F-ADEEEC99AB19}" destId="{056F5AB8-9169-4763-90A3-14DCE35B8A6E}" srcOrd="1" destOrd="0" parTransId="{8DB0243A-1468-405A-AE4D-34FFC1E73CA6}" sibTransId="{4C0794D4-24A6-46D5-A050-641ACD063897}"/>
    <dgm:cxn modelId="{2C0959D6-B7C7-4DAD-B903-8E387E43FB81}" type="presOf" srcId="{056F5AB8-9169-4763-90A3-14DCE35B8A6E}" destId="{C5F03362-CAB1-45A9-90CE-381CA375E281}" srcOrd="0" destOrd="1" presId="urn:microsoft.com/office/officeart/2005/8/layout/vList5"/>
    <dgm:cxn modelId="{A305F9AA-1A5B-400D-AC7F-011A6813D1C5}" type="presOf" srcId="{3F97DA70-34C3-40C0-B518-9B0014043ED4}" destId="{FA9AAFB0-1911-4F08-A980-AED0BE91F2E0}" srcOrd="0" destOrd="1" presId="urn:microsoft.com/office/officeart/2005/8/layout/vList5"/>
    <dgm:cxn modelId="{2CD61B5A-99ED-457A-9A8E-46C3C570AC15}" type="presOf" srcId="{849ACAA9-61E4-4BD4-97CD-026733A2753F}" destId="{FA9AAFB0-1911-4F08-A980-AED0BE91F2E0}" srcOrd="0" destOrd="0" presId="urn:microsoft.com/office/officeart/2005/8/layout/vList5"/>
    <dgm:cxn modelId="{3A62573E-AE13-41E8-9F01-629E2BC8ECD5}" type="presOf" srcId="{1E373341-D295-47A1-8C65-26E2CF4B2E66}" destId="{05F0FCB0-221B-440B-AA06-4EC1938B35A6}" srcOrd="0" destOrd="0" presId="urn:microsoft.com/office/officeart/2005/8/layout/vList5"/>
    <dgm:cxn modelId="{A16AB35C-EE49-4201-BCA9-ACCE255491B6}" srcId="{1E373341-D295-47A1-8C65-26E2CF4B2E66}" destId="{4F30B16D-B4A2-44E4-B559-E6B0336DA3D9}" srcOrd="2" destOrd="0" parTransId="{F9B61168-7923-4891-B601-EC0476F377B6}" sibTransId="{51C11522-BEC7-413D-81EC-D98641891B8E}"/>
    <dgm:cxn modelId="{E0FF82CD-CC83-4643-ADB3-DD7094DA811B}" srcId="{1E373341-D295-47A1-8C65-26E2CF4B2E66}" destId="{B431F2B6-0F67-4BBF-9A8D-8458E1325A9B}" srcOrd="1" destOrd="0" parTransId="{4E8FCFA1-3C1A-4453-9866-09CB72C8BB86}" sibTransId="{9DC2A413-388D-4B4E-B71E-BB741DBC7CFE}"/>
    <dgm:cxn modelId="{FBF12983-9B87-47D9-A0F9-58175D3AEE36}" srcId="{4F30B16D-B4A2-44E4-B559-E6B0336DA3D9}" destId="{53ACB734-D62F-4CBF-BC0E-9B0C313322B8}" srcOrd="2" destOrd="0" parTransId="{E4458F81-27F4-4E13-9106-1832A6BB1B0A}" sibTransId="{BF1381E6-5B38-4B62-8156-3DADED2AED5E}"/>
    <dgm:cxn modelId="{5777D424-5AD1-4BF1-8973-4BF2C474CCBE}" type="presOf" srcId="{B431F2B6-0F67-4BBF-9A8D-8458E1325A9B}" destId="{FBD321A5-96D0-4687-BF5A-EB858C6F3F69}" srcOrd="0" destOrd="0" presId="urn:microsoft.com/office/officeart/2005/8/layout/vList5"/>
    <dgm:cxn modelId="{4BC61DA2-BA4D-4BD3-B1A5-03D5E4AA48DF}" type="presOf" srcId="{53ACB734-D62F-4CBF-BC0E-9B0C313322B8}" destId="{2F7A7AC8-18C6-4FC1-9E7D-F0C8F0C3FEA8}" srcOrd="0" destOrd="2" presId="urn:microsoft.com/office/officeart/2005/8/layout/vList5"/>
    <dgm:cxn modelId="{094CC069-E351-40C9-AA7B-FA26073A76EB}" type="presOf" srcId="{1552A9F2-B1D2-4D4D-B1AC-87DEBA3A8165}" destId="{C5F03362-CAB1-45A9-90CE-381CA375E281}" srcOrd="0" destOrd="0" presId="urn:microsoft.com/office/officeart/2005/8/layout/vList5"/>
    <dgm:cxn modelId="{FBDC9B12-F1C3-48AD-9952-0E4C29DC16FA}" srcId="{4F30B16D-B4A2-44E4-B559-E6B0336DA3D9}" destId="{A3287364-F947-435B-B230-EC1799C91801}" srcOrd="0" destOrd="0" parTransId="{9154DAB9-0BDA-4BD8-8B11-8EBA61545AB2}" sibTransId="{E6B67C07-167D-4A0E-BF3E-E1561A00CAD7}"/>
    <dgm:cxn modelId="{47A23E2B-6801-4F94-8C53-E89F59E6B983}" type="presOf" srcId="{A3287364-F947-435B-B230-EC1799C91801}" destId="{2F7A7AC8-18C6-4FC1-9E7D-F0C8F0C3FEA8}" srcOrd="0" destOrd="0" presId="urn:microsoft.com/office/officeart/2005/8/layout/vList5"/>
    <dgm:cxn modelId="{FCC78BD4-0546-456F-B140-191179A132B3}" type="presParOf" srcId="{05F0FCB0-221B-440B-AA06-4EC1938B35A6}" destId="{4EA65EA3-EF9C-4861-8F94-D27FC8C43775}" srcOrd="0" destOrd="0" presId="urn:microsoft.com/office/officeart/2005/8/layout/vList5"/>
    <dgm:cxn modelId="{2394DAE0-99C3-4F01-B438-9C31368AB13C}" type="presParOf" srcId="{4EA65EA3-EF9C-4861-8F94-D27FC8C43775}" destId="{49DBD5E1-F63E-43FD-8E89-8196BD86CF53}" srcOrd="0" destOrd="0" presId="urn:microsoft.com/office/officeart/2005/8/layout/vList5"/>
    <dgm:cxn modelId="{81BDDFEF-E1F8-4E40-A937-9EA46C9FEB1E}" type="presParOf" srcId="{4EA65EA3-EF9C-4861-8F94-D27FC8C43775}" destId="{C5F03362-CAB1-45A9-90CE-381CA375E281}" srcOrd="1" destOrd="0" presId="urn:microsoft.com/office/officeart/2005/8/layout/vList5"/>
    <dgm:cxn modelId="{338ACECC-A376-49D7-94D0-AB5894299004}" type="presParOf" srcId="{05F0FCB0-221B-440B-AA06-4EC1938B35A6}" destId="{24C43422-B621-4BBE-ABED-74220C7D57A8}" srcOrd="1" destOrd="0" presId="urn:microsoft.com/office/officeart/2005/8/layout/vList5"/>
    <dgm:cxn modelId="{7C0D1238-151C-4BCA-8350-ACFAA7D351F0}" type="presParOf" srcId="{05F0FCB0-221B-440B-AA06-4EC1938B35A6}" destId="{3DCA97F8-A28D-4355-8410-A0750325D310}" srcOrd="2" destOrd="0" presId="urn:microsoft.com/office/officeart/2005/8/layout/vList5"/>
    <dgm:cxn modelId="{AB7E58DA-7388-499B-8713-CD852AF2EEBD}" type="presParOf" srcId="{3DCA97F8-A28D-4355-8410-A0750325D310}" destId="{FBD321A5-96D0-4687-BF5A-EB858C6F3F69}" srcOrd="0" destOrd="0" presId="urn:microsoft.com/office/officeart/2005/8/layout/vList5"/>
    <dgm:cxn modelId="{E200B6E5-7300-444B-9284-9FBD7521FFEA}" type="presParOf" srcId="{3DCA97F8-A28D-4355-8410-A0750325D310}" destId="{FA9AAFB0-1911-4F08-A980-AED0BE91F2E0}" srcOrd="1" destOrd="0" presId="urn:microsoft.com/office/officeart/2005/8/layout/vList5"/>
    <dgm:cxn modelId="{638C0DE5-2169-4AC7-B463-2E36DB620470}" type="presParOf" srcId="{05F0FCB0-221B-440B-AA06-4EC1938B35A6}" destId="{80C2A7E0-02B5-40E0-BB01-C2752EFD043F}" srcOrd="3" destOrd="0" presId="urn:microsoft.com/office/officeart/2005/8/layout/vList5"/>
    <dgm:cxn modelId="{9AC1DE75-6000-4FEA-92C4-7FCCD6AE44F7}" type="presParOf" srcId="{05F0FCB0-221B-440B-AA06-4EC1938B35A6}" destId="{5560917F-9217-4130-9E2C-D2A9DC89B417}" srcOrd="4" destOrd="0" presId="urn:microsoft.com/office/officeart/2005/8/layout/vList5"/>
    <dgm:cxn modelId="{1FABFA32-8AD6-43DA-B6B6-55B3BC62B9CA}" type="presParOf" srcId="{5560917F-9217-4130-9E2C-D2A9DC89B417}" destId="{E6A90D33-645B-47EF-8721-11D0115FDFB0}" srcOrd="0" destOrd="0" presId="urn:microsoft.com/office/officeart/2005/8/layout/vList5"/>
    <dgm:cxn modelId="{C01B432E-0B1C-4BD2-9193-9AA72F775190}" type="presParOf" srcId="{5560917F-9217-4130-9E2C-D2A9DC89B417}" destId="{2F7A7AC8-18C6-4FC1-9E7D-F0C8F0C3FEA8}"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59D805-9E87-47BF-9640-72DEAF894DC8}"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ru-RU"/>
        </a:p>
      </dgm:t>
    </dgm:pt>
    <dgm:pt modelId="{43B18E7A-27A4-4633-8D45-533FACF5601D}">
      <dgm:prSet phldrT="[Текст]" custT="1"/>
      <dgm:spPr>
        <a:ln>
          <a:solidFill>
            <a:schemeClr val="accent2">
              <a:lumMod val="75000"/>
            </a:schemeClr>
          </a:solidFill>
        </a:ln>
      </dgm:spPr>
      <dgm:t>
        <a:bodyPr/>
        <a:lstStyle/>
        <a:p>
          <a:r>
            <a:rPr lang="ru-RU" sz="2400" b="1" dirty="0" smtClean="0">
              <a:solidFill>
                <a:schemeClr val="accent2">
                  <a:lumMod val="50000"/>
                </a:schemeClr>
              </a:solidFill>
              <a:latin typeface="Times New Roman" pitchFamily="18" charset="0"/>
              <a:cs typeface="Times New Roman" pitchFamily="18" charset="0"/>
            </a:rPr>
            <a:t>БЮДЖЕТ</a:t>
          </a:r>
          <a:endParaRPr lang="ru-RU" sz="2400" b="1" dirty="0">
            <a:solidFill>
              <a:schemeClr val="accent2">
                <a:lumMod val="50000"/>
              </a:schemeClr>
            </a:solidFill>
            <a:latin typeface="Times New Roman" pitchFamily="18" charset="0"/>
            <a:cs typeface="Times New Roman" pitchFamily="18" charset="0"/>
          </a:endParaRPr>
        </a:p>
      </dgm:t>
    </dgm:pt>
    <dgm:pt modelId="{E1D51531-C22D-4002-A857-60A33BD99ED6}" type="parTrans" cxnId="{412DFDC8-E798-44DE-81F5-796180C3AA1B}">
      <dgm:prSet/>
      <dgm:spPr/>
      <dgm:t>
        <a:bodyPr/>
        <a:lstStyle/>
        <a:p>
          <a:endParaRPr lang="ru-RU"/>
        </a:p>
      </dgm:t>
    </dgm:pt>
    <dgm:pt modelId="{D51D215F-4FBF-4E5A-A52B-709FBA4D7E24}" type="sibTrans" cxnId="{412DFDC8-E798-44DE-81F5-796180C3AA1B}">
      <dgm:prSet/>
      <dgm:spPr/>
      <dgm:t>
        <a:bodyPr/>
        <a:lstStyle/>
        <a:p>
          <a:endParaRPr lang="ru-RU"/>
        </a:p>
      </dgm:t>
    </dgm:pt>
    <dgm:pt modelId="{B877C07E-E9EB-4432-8803-6F68AD601318}">
      <dgm:prSet phldrT="[Текст]" custT="1"/>
      <dgm:spPr>
        <a:ln>
          <a:solidFill>
            <a:srgbClr val="92D050"/>
          </a:solidFill>
        </a:ln>
      </dgm:spPr>
      <dgm:t>
        <a:bodyPr/>
        <a:lstStyle/>
        <a:p>
          <a:r>
            <a:rPr lang="ru-RU" sz="1800" b="1" dirty="0" smtClean="0">
              <a:solidFill>
                <a:schemeClr val="accent3">
                  <a:lumMod val="50000"/>
                </a:schemeClr>
              </a:solidFill>
              <a:latin typeface="Times New Roman" pitchFamily="18" charset="0"/>
              <a:cs typeface="Times New Roman" pitchFamily="18" charset="0"/>
            </a:rPr>
            <a:t>Доходы в расчета на 1 жителя 11,3 тыс. руб.</a:t>
          </a:r>
          <a:endParaRPr lang="ru-RU" sz="1800" b="1" dirty="0">
            <a:solidFill>
              <a:schemeClr val="accent3">
                <a:lumMod val="50000"/>
              </a:schemeClr>
            </a:solidFill>
            <a:latin typeface="Times New Roman" pitchFamily="18" charset="0"/>
            <a:cs typeface="Times New Roman" pitchFamily="18" charset="0"/>
          </a:endParaRPr>
        </a:p>
      </dgm:t>
    </dgm:pt>
    <dgm:pt modelId="{4130D910-50D5-40F9-A4B1-8640070E2C47}" type="parTrans" cxnId="{63FD6F61-1CFD-448C-9F50-B2F3F0BA62E4}">
      <dgm:prSet/>
      <dgm:spPr/>
      <dgm:t>
        <a:bodyPr/>
        <a:lstStyle/>
        <a:p>
          <a:endParaRPr lang="ru-RU"/>
        </a:p>
      </dgm:t>
    </dgm:pt>
    <dgm:pt modelId="{27E8FC4D-1579-4AD2-A60E-069EA38E5C1B}" type="sibTrans" cxnId="{63FD6F61-1CFD-448C-9F50-B2F3F0BA62E4}">
      <dgm:prSet/>
      <dgm:spPr/>
      <dgm:t>
        <a:bodyPr/>
        <a:lstStyle/>
        <a:p>
          <a:endParaRPr lang="ru-RU"/>
        </a:p>
      </dgm:t>
    </dgm:pt>
    <dgm:pt modelId="{4D385235-B49A-4F34-8D8B-A1F780AA887A}">
      <dgm:prSet phldrT="[Текст]" custT="1">
        <dgm:style>
          <a:lnRef idx="1">
            <a:schemeClr val="accent4"/>
          </a:lnRef>
          <a:fillRef idx="2">
            <a:schemeClr val="accent4"/>
          </a:fillRef>
          <a:effectRef idx="1">
            <a:schemeClr val="accent4"/>
          </a:effectRef>
          <a:fontRef idx="minor">
            <a:schemeClr val="dk1"/>
          </a:fontRef>
        </dgm:style>
      </dgm:prSet>
      <dgm:spPr/>
      <dgm:t>
        <a:bodyPr vert="vert270"/>
        <a:lstStyle/>
        <a:p>
          <a:r>
            <a:rPr lang="ru-RU" sz="2400" b="1" dirty="0" smtClean="0">
              <a:latin typeface="Times New Roman" pitchFamily="18" charset="0"/>
              <a:cs typeface="Times New Roman" pitchFamily="18" charset="0"/>
            </a:rPr>
            <a:t>РАСХОДЫ      </a:t>
          </a:r>
          <a:r>
            <a:rPr lang="ru-RU" sz="4000" b="1" dirty="0" smtClean="0">
              <a:latin typeface="Times New Roman" pitchFamily="18" charset="0"/>
              <a:cs typeface="Times New Roman" pitchFamily="18" charset="0"/>
            </a:rPr>
            <a:t>2 195</a:t>
          </a:r>
          <a:endParaRPr lang="ru-RU" sz="4000" b="1" dirty="0">
            <a:latin typeface="Times New Roman" pitchFamily="18" charset="0"/>
            <a:cs typeface="Times New Roman" pitchFamily="18" charset="0"/>
          </a:endParaRPr>
        </a:p>
      </dgm:t>
    </dgm:pt>
    <dgm:pt modelId="{9605C1DD-EAB8-485A-9895-87081F7ECFB4}" type="parTrans" cxnId="{F1CC225D-C1B3-4D13-A61E-A48DFDC1CC0D}">
      <dgm:prSet/>
      <dgm:spPr/>
      <dgm:t>
        <a:bodyPr/>
        <a:lstStyle/>
        <a:p>
          <a:endParaRPr lang="ru-RU"/>
        </a:p>
      </dgm:t>
    </dgm:pt>
    <dgm:pt modelId="{13C24D6D-27E4-4A10-A1EE-621F454197C8}" type="sibTrans" cxnId="{F1CC225D-C1B3-4D13-A61E-A48DFDC1CC0D}">
      <dgm:prSet/>
      <dgm:spPr/>
      <dgm:t>
        <a:bodyPr/>
        <a:lstStyle/>
        <a:p>
          <a:endParaRPr lang="ru-RU"/>
        </a:p>
      </dgm:t>
    </dgm:pt>
    <dgm:pt modelId="{2216CB96-36B0-4E38-8797-D07DDF10E79E}">
      <dgm:prSet phldrT="[Текст]" custT="1"/>
      <dgm:spPr>
        <a:ln>
          <a:solidFill>
            <a:schemeClr val="tx2">
              <a:lumMod val="60000"/>
              <a:lumOff val="40000"/>
            </a:schemeClr>
          </a:solidFill>
        </a:ln>
      </dgm:spPr>
      <dgm:t>
        <a:bodyPr/>
        <a:lstStyle/>
        <a:p>
          <a:r>
            <a:rPr lang="ru-RU" sz="1800" b="1" dirty="0" smtClean="0">
              <a:solidFill>
                <a:schemeClr val="accent1">
                  <a:lumMod val="75000"/>
                </a:schemeClr>
              </a:solidFill>
              <a:latin typeface="Times New Roman" pitchFamily="18" charset="0"/>
              <a:cs typeface="Times New Roman" pitchFamily="18" charset="0"/>
            </a:rPr>
            <a:t>Расходы в расчете на 1 жителя 11,3 тыс. руб.</a:t>
          </a:r>
          <a:endParaRPr lang="ru-RU" sz="1800" b="1" dirty="0">
            <a:solidFill>
              <a:schemeClr val="accent1">
                <a:lumMod val="75000"/>
              </a:schemeClr>
            </a:solidFill>
            <a:latin typeface="Times New Roman" pitchFamily="18" charset="0"/>
            <a:cs typeface="Times New Roman" pitchFamily="18" charset="0"/>
          </a:endParaRPr>
        </a:p>
      </dgm:t>
    </dgm:pt>
    <dgm:pt modelId="{A03892F9-8C88-4574-BD40-AEB05CE2E043}" type="parTrans" cxnId="{D7A1CFD9-64A4-4C4C-81A6-44CB2C9A7CEC}">
      <dgm:prSet/>
      <dgm:spPr/>
      <dgm:t>
        <a:bodyPr/>
        <a:lstStyle/>
        <a:p>
          <a:endParaRPr lang="ru-RU"/>
        </a:p>
      </dgm:t>
    </dgm:pt>
    <dgm:pt modelId="{CBB405B2-4C1F-45B5-A951-242D7255A76F}" type="sibTrans" cxnId="{D7A1CFD9-64A4-4C4C-81A6-44CB2C9A7CEC}">
      <dgm:prSet/>
      <dgm:spPr/>
      <dgm:t>
        <a:bodyPr/>
        <a:lstStyle/>
        <a:p>
          <a:endParaRPr lang="ru-RU"/>
        </a:p>
      </dgm:t>
    </dgm:pt>
    <dgm:pt modelId="{89B00B61-A056-4716-B8DC-BE48CC6128C5}">
      <dgm:prSet phldrT="[Текст]" custT="1">
        <dgm:style>
          <a:lnRef idx="1">
            <a:schemeClr val="accent6"/>
          </a:lnRef>
          <a:fillRef idx="2">
            <a:schemeClr val="accent6"/>
          </a:fillRef>
          <a:effectRef idx="1">
            <a:schemeClr val="accent6"/>
          </a:effectRef>
          <a:fontRef idx="minor">
            <a:schemeClr val="dk1"/>
          </a:fontRef>
        </dgm:style>
      </dgm:prSet>
      <dgm:spPr/>
      <dgm:t>
        <a:bodyPr vert="vert270"/>
        <a:lstStyle/>
        <a:p>
          <a:r>
            <a:rPr lang="ru-RU" sz="2400" b="1" dirty="0" smtClean="0">
              <a:latin typeface="Times New Roman" pitchFamily="18" charset="0"/>
              <a:cs typeface="Times New Roman" pitchFamily="18" charset="0"/>
            </a:rPr>
            <a:t>  ДОХОДЫ       </a:t>
          </a:r>
          <a:r>
            <a:rPr lang="ru-RU" sz="4000" b="1" dirty="0" smtClean="0">
              <a:latin typeface="Times New Roman" pitchFamily="18" charset="0"/>
              <a:cs typeface="Times New Roman" pitchFamily="18" charset="0"/>
            </a:rPr>
            <a:t>2 198</a:t>
          </a:r>
          <a:endParaRPr lang="ru-RU" sz="4000" b="1" dirty="0">
            <a:latin typeface="Times New Roman" pitchFamily="18" charset="0"/>
            <a:cs typeface="Times New Roman" pitchFamily="18" charset="0"/>
          </a:endParaRPr>
        </a:p>
      </dgm:t>
    </dgm:pt>
    <dgm:pt modelId="{BD9D9072-0521-4873-9752-81F18F4A9075}" type="parTrans" cxnId="{693B9AF2-A2DB-40C6-9F8E-6EFDFD329272}">
      <dgm:prSet/>
      <dgm:spPr/>
      <dgm:t>
        <a:bodyPr/>
        <a:lstStyle/>
        <a:p>
          <a:endParaRPr lang="ru-RU"/>
        </a:p>
      </dgm:t>
    </dgm:pt>
    <dgm:pt modelId="{613D4650-99F6-4A8A-A829-4AB1E05D7911}" type="sibTrans" cxnId="{693B9AF2-A2DB-40C6-9F8E-6EFDFD329272}">
      <dgm:prSet/>
      <dgm:spPr/>
      <dgm:t>
        <a:bodyPr/>
        <a:lstStyle/>
        <a:p>
          <a:endParaRPr lang="ru-RU"/>
        </a:p>
      </dgm:t>
    </dgm:pt>
    <dgm:pt modelId="{8ED6C777-0851-4698-9D5A-385812515B62}" type="pres">
      <dgm:prSet presAssocID="{3059D805-9E87-47BF-9640-72DEAF894DC8}" presName="composite" presStyleCnt="0">
        <dgm:presLayoutVars>
          <dgm:chMax val="1"/>
          <dgm:dir/>
          <dgm:resizeHandles val="exact"/>
        </dgm:presLayoutVars>
      </dgm:prSet>
      <dgm:spPr/>
      <dgm:t>
        <a:bodyPr/>
        <a:lstStyle/>
        <a:p>
          <a:endParaRPr lang="ru-RU"/>
        </a:p>
      </dgm:t>
    </dgm:pt>
    <dgm:pt modelId="{785DC156-82B4-4DE2-8241-01F037061EF1}" type="pres">
      <dgm:prSet presAssocID="{3059D805-9E87-47BF-9640-72DEAF894DC8}" presName="radial" presStyleCnt="0">
        <dgm:presLayoutVars>
          <dgm:animLvl val="ctr"/>
        </dgm:presLayoutVars>
      </dgm:prSet>
      <dgm:spPr/>
    </dgm:pt>
    <dgm:pt modelId="{DEED97CB-0F58-4922-B653-D2E49C998648}" type="pres">
      <dgm:prSet presAssocID="{43B18E7A-27A4-4633-8D45-533FACF5601D}" presName="centerShape" presStyleLbl="vennNode1" presStyleIdx="0" presStyleCnt="5" custScaleX="74219" custScaleY="42880" custLinFactNeighborX="1500" custLinFactNeighborY="9"/>
      <dgm:spPr>
        <a:prstGeom prst="leftRightArrow">
          <a:avLst/>
        </a:prstGeom>
      </dgm:spPr>
      <dgm:t>
        <a:bodyPr/>
        <a:lstStyle/>
        <a:p>
          <a:endParaRPr lang="ru-RU"/>
        </a:p>
      </dgm:t>
    </dgm:pt>
    <dgm:pt modelId="{9B76FCBA-C3E1-4523-BC94-ED9B4DD2589B}" type="pres">
      <dgm:prSet presAssocID="{B877C07E-E9EB-4432-8803-6F68AD601318}" presName="node" presStyleLbl="vennNode1" presStyleIdx="1" presStyleCnt="5" custScaleX="112611" custRadScaleRad="78273" custRadScaleInc="28">
        <dgm:presLayoutVars>
          <dgm:bulletEnabled val="1"/>
        </dgm:presLayoutVars>
      </dgm:prSet>
      <dgm:spPr/>
      <dgm:t>
        <a:bodyPr/>
        <a:lstStyle/>
        <a:p>
          <a:endParaRPr lang="ru-RU"/>
        </a:p>
      </dgm:t>
    </dgm:pt>
    <dgm:pt modelId="{5CE3A78C-3AE1-47C9-927F-9E52713DCB1E}" type="pres">
      <dgm:prSet presAssocID="{4D385235-B49A-4F34-8D8B-A1F780AA887A}" presName="node" presStyleLbl="vennNode1" presStyleIdx="2" presStyleCnt="5" custScaleX="68609" custScaleY="352911" custRadScaleRad="87432" custRadScaleInc="839">
        <dgm:presLayoutVars>
          <dgm:bulletEnabled val="1"/>
        </dgm:presLayoutVars>
      </dgm:prSet>
      <dgm:spPr/>
      <dgm:t>
        <a:bodyPr/>
        <a:lstStyle/>
        <a:p>
          <a:endParaRPr lang="ru-RU"/>
        </a:p>
      </dgm:t>
    </dgm:pt>
    <dgm:pt modelId="{3704FD82-3820-40CF-BBB5-D26EEA1C786C}" type="pres">
      <dgm:prSet presAssocID="{2216CB96-36B0-4E38-8797-D07DDF10E79E}" presName="node" presStyleLbl="vennNode1" presStyleIdx="3" presStyleCnt="5" custScaleX="112614" custRadScaleRad="77368" custRadScaleInc="-29">
        <dgm:presLayoutVars>
          <dgm:bulletEnabled val="1"/>
        </dgm:presLayoutVars>
      </dgm:prSet>
      <dgm:spPr/>
      <dgm:t>
        <a:bodyPr/>
        <a:lstStyle/>
        <a:p>
          <a:endParaRPr lang="ru-RU"/>
        </a:p>
      </dgm:t>
    </dgm:pt>
    <dgm:pt modelId="{DF9F55DD-A3D8-45F3-B750-3288D9D65A8F}" type="pres">
      <dgm:prSet presAssocID="{89B00B61-A056-4716-B8DC-BE48CC6128C5}" presName="node" presStyleLbl="vennNode1" presStyleIdx="4" presStyleCnt="5" custScaleX="68859" custScaleY="360563" custRadScaleRad="81490" custRadScaleInc="372">
        <dgm:presLayoutVars>
          <dgm:bulletEnabled val="1"/>
        </dgm:presLayoutVars>
      </dgm:prSet>
      <dgm:spPr/>
      <dgm:t>
        <a:bodyPr/>
        <a:lstStyle/>
        <a:p>
          <a:endParaRPr lang="ru-RU"/>
        </a:p>
      </dgm:t>
    </dgm:pt>
  </dgm:ptLst>
  <dgm:cxnLst>
    <dgm:cxn modelId="{693B9AF2-A2DB-40C6-9F8E-6EFDFD329272}" srcId="{43B18E7A-27A4-4633-8D45-533FACF5601D}" destId="{89B00B61-A056-4716-B8DC-BE48CC6128C5}" srcOrd="3" destOrd="0" parTransId="{BD9D9072-0521-4873-9752-81F18F4A9075}" sibTransId="{613D4650-99F6-4A8A-A829-4AB1E05D7911}"/>
    <dgm:cxn modelId="{A54D20BA-7850-4016-B162-4EE0675BBF64}" type="presOf" srcId="{89B00B61-A056-4716-B8DC-BE48CC6128C5}" destId="{DF9F55DD-A3D8-45F3-B750-3288D9D65A8F}" srcOrd="0" destOrd="0" presId="urn:microsoft.com/office/officeart/2005/8/layout/radial3"/>
    <dgm:cxn modelId="{2CC05571-D955-46E1-A0D4-F94C513161CB}" type="presOf" srcId="{3059D805-9E87-47BF-9640-72DEAF894DC8}" destId="{8ED6C777-0851-4698-9D5A-385812515B62}" srcOrd="0" destOrd="0" presId="urn:microsoft.com/office/officeart/2005/8/layout/radial3"/>
    <dgm:cxn modelId="{FFE73BDA-982F-47CA-9F8F-60F213965B95}" type="presOf" srcId="{2216CB96-36B0-4E38-8797-D07DDF10E79E}" destId="{3704FD82-3820-40CF-BBB5-D26EEA1C786C}" srcOrd="0" destOrd="0" presId="urn:microsoft.com/office/officeart/2005/8/layout/radial3"/>
    <dgm:cxn modelId="{EB52A5EA-E5C3-49A3-B423-D79AB98D1431}" type="presOf" srcId="{B877C07E-E9EB-4432-8803-6F68AD601318}" destId="{9B76FCBA-C3E1-4523-BC94-ED9B4DD2589B}" srcOrd="0" destOrd="0" presId="urn:microsoft.com/office/officeart/2005/8/layout/radial3"/>
    <dgm:cxn modelId="{F1CC225D-C1B3-4D13-A61E-A48DFDC1CC0D}" srcId="{43B18E7A-27A4-4633-8D45-533FACF5601D}" destId="{4D385235-B49A-4F34-8D8B-A1F780AA887A}" srcOrd="1" destOrd="0" parTransId="{9605C1DD-EAB8-485A-9895-87081F7ECFB4}" sibTransId="{13C24D6D-27E4-4A10-A1EE-621F454197C8}"/>
    <dgm:cxn modelId="{63FD6F61-1CFD-448C-9F50-B2F3F0BA62E4}" srcId="{43B18E7A-27A4-4633-8D45-533FACF5601D}" destId="{B877C07E-E9EB-4432-8803-6F68AD601318}" srcOrd="0" destOrd="0" parTransId="{4130D910-50D5-40F9-A4B1-8640070E2C47}" sibTransId="{27E8FC4D-1579-4AD2-A60E-069EA38E5C1B}"/>
    <dgm:cxn modelId="{FDF8548C-8486-4146-AA47-3EEB99649713}" type="presOf" srcId="{43B18E7A-27A4-4633-8D45-533FACF5601D}" destId="{DEED97CB-0F58-4922-B653-D2E49C998648}" srcOrd="0" destOrd="0" presId="urn:microsoft.com/office/officeart/2005/8/layout/radial3"/>
    <dgm:cxn modelId="{2ACF70BD-C5ED-4960-BFA1-4DF50CDDA07B}" type="presOf" srcId="{4D385235-B49A-4F34-8D8B-A1F780AA887A}" destId="{5CE3A78C-3AE1-47C9-927F-9E52713DCB1E}" srcOrd="0" destOrd="0" presId="urn:microsoft.com/office/officeart/2005/8/layout/radial3"/>
    <dgm:cxn modelId="{D7A1CFD9-64A4-4C4C-81A6-44CB2C9A7CEC}" srcId="{43B18E7A-27A4-4633-8D45-533FACF5601D}" destId="{2216CB96-36B0-4E38-8797-D07DDF10E79E}" srcOrd="2" destOrd="0" parTransId="{A03892F9-8C88-4574-BD40-AEB05CE2E043}" sibTransId="{CBB405B2-4C1F-45B5-A951-242D7255A76F}"/>
    <dgm:cxn modelId="{412DFDC8-E798-44DE-81F5-796180C3AA1B}" srcId="{3059D805-9E87-47BF-9640-72DEAF894DC8}" destId="{43B18E7A-27A4-4633-8D45-533FACF5601D}" srcOrd="0" destOrd="0" parTransId="{E1D51531-C22D-4002-A857-60A33BD99ED6}" sibTransId="{D51D215F-4FBF-4E5A-A52B-709FBA4D7E24}"/>
    <dgm:cxn modelId="{9710042B-6564-4CCB-84F4-D3C5C3B4AFB9}" type="presParOf" srcId="{8ED6C777-0851-4698-9D5A-385812515B62}" destId="{785DC156-82B4-4DE2-8241-01F037061EF1}" srcOrd="0" destOrd="0" presId="urn:microsoft.com/office/officeart/2005/8/layout/radial3"/>
    <dgm:cxn modelId="{5A260EE2-FADA-43A0-B51A-888B884E283A}" type="presParOf" srcId="{785DC156-82B4-4DE2-8241-01F037061EF1}" destId="{DEED97CB-0F58-4922-B653-D2E49C998648}" srcOrd="0" destOrd="0" presId="urn:microsoft.com/office/officeart/2005/8/layout/radial3"/>
    <dgm:cxn modelId="{C7947C97-E5A3-407F-A949-1D8D5E5D78B0}" type="presParOf" srcId="{785DC156-82B4-4DE2-8241-01F037061EF1}" destId="{9B76FCBA-C3E1-4523-BC94-ED9B4DD2589B}" srcOrd="1" destOrd="0" presId="urn:microsoft.com/office/officeart/2005/8/layout/radial3"/>
    <dgm:cxn modelId="{40B29AA9-79D9-486E-B0EE-9931EDDA28DC}" type="presParOf" srcId="{785DC156-82B4-4DE2-8241-01F037061EF1}" destId="{5CE3A78C-3AE1-47C9-927F-9E52713DCB1E}" srcOrd="2" destOrd="0" presId="urn:microsoft.com/office/officeart/2005/8/layout/radial3"/>
    <dgm:cxn modelId="{34447D94-1157-41B2-96A3-D1137C8E953C}" type="presParOf" srcId="{785DC156-82B4-4DE2-8241-01F037061EF1}" destId="{3704FD82-3820-40CF-BBB5-D26EEA1C786C}" srcOrd="3" destOrd="0" presId="urn:microsoft.com/office/officeart/2005/8/layout/radial3"/>
    <dgm:cxn modelId="{AB1FD70A-BD85-4E2D-8F2E-C324E8D2FDAA}" type="presParOf" srcId="{785DC156-82B4-4DE2-8241-01F037061EF1}" destId="{DF9F55DD-A3D8-45F3-B750-3288D9D65A8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7C4C3F-36DB-4054-BED4-58FDC84508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18D85CE-DE7E-48F1-8F23-4A83DB9C2F74}" type="pres">
      <dgm:prSet presAssocID="{0E7C4C3F-36DB-4054-BED4-58FDC8450856}" presName="diagram" presStyleCnt="0">
        <dgm:presLayoutVars>
          <dgm:dir/>
          <dgm:resizeHandles val="exact"/>
        </dgm:presLayoutVars>
      </dgm:prSet>
      <dgm:spPr/>
      <dgm:t>
        <a:bodyPr/>
        <a:lstStyle/>
        <a:p>
          <a:endParaRPr lang="ru-RU"/>
        </a:p>
      </dgm:t>
    </dgm:pt>
  </dgm:ptLst>
  <dgm:cxnLst>
    <dgm:cxn modelId="{1B9A4C2F-D1FD-4060-A5D0-502BBAA0C24A}" type="presOf" srcId="{0E7C4C3F-36DB-4054-BED4-58FDC8450856}" destId="{C18D85CE-DE7E-48F1-8F23-4A83DB9C2F74}"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0889F-7837-4F3B-BEDF-5E8428672264}">
      <dsp:nvSpPr>
        <dsp:cNvPr id="0" name=""/>
        <dsp:cNvSpPr/>
      </dsp:nvSpPr>
      <dsp:spPr>
        <a:xfrm rot="10800000">
          <a:off x="99894" y="124503"/>
          <a:ext cx="8685081" cy="1780781"/>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cs typeface="Times New Roman" pitchFamily="18" charset="0"/>
            </a:rPr>
            <a:t>Составление проекта бюджета: </a:t>
          </a:r>
          <a:r>
            <a:rPr lang="ru-RU" sz="1400" b="0" kern="1200" dirty="0" smtClean="0">
              <a:latin typeface="Times New Roman" pitchFamily="18" charset="0"/>
              <a:cs typeface="Times New Roman" pitchFamily="18" charset="0"/>
            </a:rPr>
            <a:t>До начала составления проекта бюджета Администрация городского округа город Рыбинск принимает нормативно-правовой акт, которым определены ответственные исполнители, порядок и сроки работы над документами и материалами, необходимыми для составления проекта бюджета.</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Непосредственное составление бюджета осуществляет департамент финансов Администрации городского округа город Рыбинск. </a:t>
          </a:r>
        </a:p>
        <a:p>
          <a:pPr lvl="0" algn="ctr" defTabSz="889000">
            <a:lnSpc>
              <a:spcPct val="90000"/>
            </a:lnSpc>
            <a:spcBef>
              <a:spcPct val="0"/>
            </a:spcBef>
            <a:spcAft>
              <a:spcPct val="35000"/>
            </a:spcAft>
          </a:pPr>
          <a:r>
            <a:rPr lang="ru-RU" sz="1400" b="0" kern="1200" dirty="0" smtClean="0">
              <a:latin typeface="Times New Roman" pitchFamily="18" charset="0"/>
              <a:cs typeface="Times New Roman" pitchFamily="18" charset="0"/>
            </a:rPr>
            <a:t>Составленный проект бюджета департаментом финансов Администрации городского округа город Рыбинск представляется на рассмотрение Муниципального Совета до 15 ноября текущего года</a:t>
          </a:r>
          <a:endParaRPr lang="ru-RU" sz="1400" b="1" kern="1200" dirty="0">
            <a:latin typeface="Times New Roman" pitchFamily="18" charset="0"/>
            <a:cs typeface="Times New Roman" pitchFamily="18" charset="0"/>
          </a:endParaRPr>
        </a:p>
      </dsp:txBody>
      <dsp:txXfrm rot="10800000">
        <a:off x="545089" y="124503"/>
        <a:ext cx="8239886" cy="1780781"/>
      </dsp:txXfrm>
    </dsp:sp>
    <dsp:sp modelId="{A8089EEA-09BE-427C-AE8E-1FADE52D929D}">
      <dsp:nvSpPr>
        <dsp:cNvPr id="0" name=""/>
        <dsp:cNvSpPr/>
      </dsp:nvSpPr>
      <dsp:spPr>
        <a:xfrm>
          <a:off x="28475" y="471433"/>
          <a:ext cx="1003399"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3F70C69E-8B83-46C9-96E1-ECCE953BDD38}">
      <dsp:nvSpPr>
        <dsp:cNvPr id="0" name=""/>
        <dsp:cNvSpPr/>
      </dsp:nvSpPr>
      <dsp:spPr>
        <a:xfrm rot="10800000">
          <a:off x="576018" y="2142592"/>
          <a:ext cx="8208957" cy="989615"/>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53340" rIns="99568" bIns="53340" numCol="1" spcCol="1270" anchor="ctr" anchorCtr="0">
          <a:noAutofit/>
        </a:bodyPr>
        <a:lstStyle/>
        <a:p>
          <a:pPr lvl="0" algn="ctr" defTabSz="622300">
            <a:lnSpc>
              <a:spcPct val="90000"/>
            </a:lnSpc>
            <a:spcBef>
              <a:spcPct val="0"/>
            </a:spcBef>
            <a:spcAft>
              <a:spcPct val="35000"/>
            </a:spcAft>
          </a:pPr>
          <a:r>
            <a:rPr lang="ru-RU" sz="1400" b="1" i="0" kern="1200" dirty="0" smtClean="0">
              <a:latin typeface="Times New Roman" pitchFamily="18" charset="0"/>
              <a:cs typeface="Times New Roman" pitchFamily="18" charset="0"/>
            </a:rPr>
            <a:t>         </a:t>
          </a:r>
          <a:r>
            <a:rPr lang="ru-RU" sz="2000" b="1" i="0" kern="1200" dirty="0" smtClean="0">
              <a:latin typeface="Times New Roman" pitchFamily="18" charset="0"/>
              <a:cs typeface="Times New Roman" pitchFamily="18" charset="0"/>
            </a:rPr>
            <a:t>Рассмотрение проекта  бюджета: </a:t>
          </a:r>
          <a:r>
            <a:rPr lang="ru-RU" sz="1400" b="0" i="0" kern="1200" dirty="0" smtClean="0">
              <a:latin typeface="Times New Roman" pitchFamily="18" charset="0"/>
              <a:cs typeface="Times New Roman" pitchFamily="18" charset="0"/>
            </a:rPr>
            <a:t>В течении месяца с даты представления в Муниципальный Совет проект бюджета рассматривается на заседаниях постоянной комиссии по бюджету, налогам и финансам Муниципального Совета городского округа город Рыбинск</a:t>
          </a:r>
          <a:endParaRPr lang="ru-RU" sz="1400" b="0" i="0" kern="1200" dirty="0">
            <a:latin typeface="Times New Roman" pitchFamily="18" charset="0"/>
            <a:cs typeface="Times New Roman" pitchFamily="18" charset="0"/>
          </a:endParaRPr>
        </a:p>
      </dsp:txBody>
      <dsp:txXfrm rot="10800000">
        <a:off x="823422" y="2142592"/>
        <a:ext cx="7961553" cy="989615"/>
      </dsp:txXfrm>
    </dsp:sp>
    <dsp:sp modelId="{0C8B3519-D3B1-46D5-9FDA-31CE5A5E172E}">
      <dsp:nvSpPr>
        <dsp:cNvPr id="0" name=""/>
        <dsp:cNvSpPr/>
      </dsp:nvSpPr>
      <dsp:spPr>
        <a:xfrm>
          <a:off x="0" y="2054630"/>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D0BB630-654C-4C6B-B89B-BEB5A0D78B6C}">
      <dsp:nvSpPr>
        <dsp:cNvPr id="0" name=""/>
        <dsp:cNvSpPr/>
      </dsp:nvSpPr>
      <dsp:spPr>
        <a:xfrm rot="10800000">
          <a:off x="576076" y="3348117"/>
          <a:ext cx="8208899" cy="1031762"/>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4979" tIns="76200" rIns="142240" bIns="76200" numCol="1" spcCol="1270" anchor="ctr" anchorCtr="0">
          <a:noAutofit/>
        </a:bodyPr>
        <a:lstStyle/>
        <a:p>
          <a:pPr lvl="0" algn="ctr" defTabSz="889000">
            <a:lnSpc>
              <a:spcPct val="100000"/>
            </a:lnSpc>
            <a:spcBef>
              <a:spcPct val="0"/>
            </a:spcBef>
            <a:spcAft>
              <a:spcPts val="600"/>
            </a:spcAft>
          </a:pPr>
          <a:r>
            <a:rPr lang="ru-RU" sz="2000" b="1" kern="1200" dirty="0" smtClean="0">
              <a:latin typeface="Times New Roman" pitchFamily="18" charset="0"/>
              <a:cs typeface="Times New Roman" pitchFamily="18" charset="0"/>
            </a:rPr>
            <a:t>Утверждение бюджета: </a:t>
          </a:r>
          <a:r>
            <a:rPr lang="ru-RU" sz="1400" b="0" kern="1200" dirty="0" smtClean="0">
              <a:latin typeface="Times New Roman" pitchFamily="18" charset="0"/>
              <a:cs typeface="Times New Roman" pitchFamily="18" charset="0"/>
            </a:rPr>
            <a:t>Решение о бюджете на очередной финансовый год и на плановый период утверждается депутатами Муниципального Совета </a:t>
          </a:r>
          <a:r>
            <a:rPr lang="ru-RU" sz="1400" b="1" kern="1200" dirty="0" smtClean="0">
              <a:latin typeface="Times New Roman" pitchFamily="18" charset="0"/>
              <a:cs typeface="Times New Roman" pitchFamily="18" charset="0"/>
            </a:rPr>
            <a:t>                              </a:t>
          </a:r>
          <a:r>
            <a:rPr lang="ru-RU" sz="1400" b="0" kern="1200" dirty="0" smtClean="0">
              <a:latin typeface="Times New Roman" pitchFamily="18" charset="0"/>
              <a:cs typeface="Times New Roman" pitchFamily="18" charset="0"/>
            </a:rPr>
            <a:t>городского округа город Рыбинск</a:t>
          </a:r>
          <a:endParaRPr lang="ru-RU" sz="1400" b="0" kern="1200" dirty="0">
            <a:latin typeface="Times New Roman" pitchFamily="18" charset="0"/>
            <a:cs typeface="Times New Roman" pitchFamily="18" charset="0"/>
          </a:endParaRPr>
        </a:p>
      </dsp:txBody>
      <dsp:txXfrm rot="10800000">
        <a:off x="834016" y="3348117"/>
        <a:ext cx="7950959" cy="1031762"/>
      </dsp:txXfrm>
    </dsp:sp>
    <dsp:sp modelId="{8BDCD910-4963-46D2-A837-F11FDF05E24C}">
      <dsp:nvSpPr>
        <dsp:cNvPr id="0" name=""/>
        <dsp:cNvSpPr/>
      </dsp:nvSpPr>
      <dsp:spPr>
        <a:xfrm>
          <a:off x="0" y="3386808"/>
          <a:ext cx="1031762" cy="1031762"/>
        </a:xfrm>
        <a:prstGeom prst="ellipse">
          <a:avLst/>
        </a:prstGeom>
        <a:blipFill rotWithShape="1">
          <a:blip xmlns:r="http://schemas.openxmlformats.org/officeDocument/2006/relationships" r:embed="rId1"/>
          <a:stretch>
            <a:fillRect/>
          </a:stretch>
        </a:blipFill>
        <a:ln w="38100" cap="flat" cmpd="sng" algn="ctr">
          <a:solidFill>
            <a:schemeClr val="accent2">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A906C-A0E7-47B6-ACFC-252781D07E46}">
      <dsp:nvSpPr>
        <dsp:cNvPr id="0" name=""/>
        <dsp:cNvSpPr/>
      </dsp:nvSpPr>
      <dsp:spPr>
        <a:xfrm>
          <a:off x="4234289" y="916000"/>
          <a:ext cx="2123753" cy="505356"/>
        </a:xfrm>
        <a:custGeom>
          <a:avLst/>
          <a:gdLst/>
          <a:ahLst/>
          <a:cxnLst/>
          <a:rect l="0" t="0" r="0" b="0"/>
          <a:pathLst>
            <a:path>
              <a:moveTo>
                <a:pt x="0" y="0"/>
              </a:moveTo>
              <a:lnTo>
                <a:pt x="0" y="344385"/>
              </a:lnTo>
              <a:lnTo>
                <a:pt x="2123753" y="344385"/>
              </a:lnTo>
              <a:lnTo>
                <a:pt x="2123753" y="505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D459BA-2492-497A-85CB-658B449C5871}">
      <dsp:nvSpPr>
        <dsp:cNvPr id="0" name=""/>
        <dsp:cNvSpPr/>
      </dsp:nvSpPr>
      <dsp:spPr>
        <a:xfrm>
          <a:off x="4234289" y="2524743"/>
          <a:ext cx="3127888" cy="499597"/>
        </a:xfrm>
        <a:custGeom>
          <a:avLst/>
          <a:gdLst/>
          <a:ahLst/>
          <a:cxnLst/>
          <a:rect l="0" t="0" r="0" b="0"/>
          <a:pathLst>
            <a:path>
              <a:moveTo>
                <a:pt x="0" y="0"/>
              </a:moveTo>
              <a:lnTo>
                <a:pt x="0" y="338626"/>
              </a:lnTo>
              <a:lnTo>
                <a:pt x="3127888" y="338626"/>
              </a:lnTo>
              <a:lnTo>
                <a:pt x="3127888" y="4995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AAB61-F9BB-4E94-894B-324A45CB51C0}">
      <dsp:nvSpPr>
        <dsp:cNvPr id="0" name=""/>
        <dsp:cNvSpPr/>
      </dsp:nvSpPr>
      <dsp:spPr>
        <a:xfrm>
          <a:off x="4188569" y="2524743"/>
          <a:ext cx="91440" cy="499597"/>
        </a:xfrm>
        <a:custGeom>
          <a:avLst/>
          <a:gdLst/>
          <a:ahLst/>
          <a:cxnLst/>
          <a:rect l="0" t="0" r="0" b="0"/>
          <a:pathLst>
            <a:path>
              <a:moveTo>
                <a:pt x="45720" y="0"/>
              </a:moveTo>
              <a:lnTo>
                <a:pt x="45720" y="338626"/>
              </a:lnTo>
              <a:lnTo>
                <a:pt x="74816" y="338626"/>
              </a:lnTo>
              <a:lnTo>
                <a:pt x="74816" y="4995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B99A25-75CC-4E43-85BD-473EBA18D6B5}">
      <dsp:nvSpPr>
        <dsp:cNvPr id="0" name=""/>
        <dsp:cNvSpPr/>
      </dsp:nvSpPr>
      <dsp:spPr>
        <a:xfrm>
          <a:off x="1224004" y="2524743"/>
          <a:ext cx="3010285" cy="517758"/>
        </a:xfrm>
        <a:custGeom>
          <a:avLst/>
          <a:gdLst/>
          <a:ahLst/>
          <a:cxnLst/>
          <a:rect l="0" t="0" r="0" b="0"/>
          <a:pathLst>
            <a:path>
              <a:moveTo>
                <a:pt x="3010285" y="0"/>
              </a:moveTo>
              <a:lnTo>
                <a:pt x="3010285" y="356787"/>
              </a:lnTo>
              <a:lnTo>
                <a:pt x="0" y="356787"/>
              </a:lnTo>
              <a:lnTo>
                <a:pt x="0" y="5177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A90EC-C7E5-44C6-A8ED-852642139D7A}">
      <dsp:nvSpPr>
        <dsp:cNvPr id="0" name=""/>
        <dsp:cNvSpPr/>
      </dsp:nvSpPr>
      <dsp:spPr>
        <a:xfrm>
          <a:off x="4188569" y="916000"/>
          <a:ext cx="91440" cy="505356"/>
        </a:xfrm>
        <a:custGeom>
          <a:avLst/>
          <a:gdLst/>
          <a:ahLst/>
          <a:cxnLst/>
          <a:rect l="0" t="0" r="0" b="0"/>
          <a:pathLst>
            <a:path>
              <a:moveTo>
                <a:pt x="45720" y="0"/>
              </a:moveTo>
              <a:lnTo>
                <a:pt x="45720" y="505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8D1FF-4DE4-4170-81A4-AF3285A0BC69}">
      <dsp:nvSpPr>
        <dsp:cNvPr id="0" name=""/>
        <dsp:cNvSpPr/>
      </dsp:nvSpPr>
      <dsp:spPr>
        <a:xfrm>
          <a:off x="2110536" y="916000"/>
          <a:ext cx="2123753" cy="505356"/>
        </a:xfrm>
        <a:custGeom>
          <a:avLst/>
          <a:gdLst/>
          <a:ahLst/>
          <a:cxnLst/>
          <a:rect l="0" t="0" r="0" b="0"/>
          <a:pathLst>
            <a:path>
              <a:moveTo>
                <a:pt x="2123753" y="0"/>
              </a:moveTo>
              <a:lnTo>
                <a:pt x="2123753" y="344385"/>
              </a:lnTo>
              <a:lnTo>
                <a:pt x="0" y="344385"/>
              </a:lnTo>
              <a:lnTo>
                <a:pt x="0" y="50535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F543A-47CA-4265-8643-BF80E403DB4C}">
      <dsp:nvSpPr>
        <dsp:cNvPr id="0" name=""/>
        <dsp:cNvSpPr/>
      </dsp:nvSpPr>
      <dsp:spPr>
        <a:xfrm>
          <a:off x="2684197" y="350315"/>
          <a:ext cx="3100185" cy="565684"/>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sp>
    <dsp:sp modelId="{94CABEE6-95EA-446E-AF8C-F69C8F5A784C}">
      <dsp:nvSpPr>
        <dsp:cNvPr id="0" name=""/>
        <dsp:cNvSpPr/>
      </dsp:nvSpPr>
      <dsp:spPr>
        <a:xfrm>
          <a:off x="2877265" y="533731"/>
          <a:ext cx="3100185" cy="565684"/>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Какие бывают бюджеты?</a:t>
          </a:r>
          <a:endParaRPr lang="ru-RU" sz="1600" b="1" kern="1200" dirty="0">
            <a:latin typeface="Times New Roman" pitchFamily="18" charset="0"/>
            <a:cs typeface="Times New Roman" pitchFamily="18" charset="0"/>
          </a:endParaRPr>
        </a:p>
      </dsp:txBody>
      <dsp:txXfrm>
        <a:off x="2893833" y="550299"/>
        <a:ext cx="3067049" cy="532548"/>
      </dsp:txXfrm>
    </dsp:sp>
    <dsp:sp modelId="{8B4EE20F-5585-4399-9978-8A8C5577EE3E}">
      <dsp:nvSpPr>
        <dsp:cNvPr id="0" name=""/>
        <dsp:cNvSpPr/>
      </dsp:nvSpPr>
      <dsp:spPr>
        <a:xfrm>
          <a:off x="1241728" y="1421356"/>
          <a:ext cx="1737616" cy="110338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9765FAF-9511-4415-9D62-776135EFC0D9}">
      <dsp:nvSpPr>
        <dsp:cNvPr id="0" name=""/>
        <dsp:cNvSpPr/>
      </dsp:nvSpPr>
      <dsp:spPr>
        <a:xfrm>
          <a:off x="1434796" y="1604771"/>
          <a:ext cx="1737616" cy="11033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Бюджет семей</a:t>
          </a:r>
          <a:endParaRPr lang="ru-RU" sz="1600" b="1" kern="1200" dirty="0">
            <a:latin typeface="Times New Roman" pitchFamily="18" charset="0"/>
            <a:cs typeface="Times New Roman" pitchFamily="18" charset="0"/>
          </a:endParaRPr>
        </a:p>
      </dsp:txBody>
      <dsp:txXfrm>
        <a:off x="1467113" y="1637088"/>
        <a:ext cx="1672982" cy="1038752"/>
      </dsp:txXfrm>
    </dsp:sp>
    <dsp:sp modelId="{7505450A-8355-4116-B36B-FF1BE514F6D7}">
      <dsp:nvSpPr>
        <dsp:cNvPr id="0" name=""/>
        <dsp:cNvSpPr/>
      </dsp:nvSpPr>
      <dsp:spPr>
        <a:xfrm>
          <a:off x="3365481" y="1421356"/>
          <a:ext cx="1737616" cy="110338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DF101D24-5289-4BCB-A331-2373876645E4}">
      <dsp:nvSpPr>
        <dsp:cNvPr id="0" name=""/>
        <dsp:cNvSpPr/>
      </dsp:nvSpPr>
      <dsp:spPr>
        <a:xfrm>
          <a:off x="3558550" y="1604771"/>
          <a:ext cx="1737616" cy="11033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Бюджеты публично-правовых образований</a:t>
          </a:r>
          <a:endParaRPr lang="ru-RU" sz="1600" b="1" kern="1200" dirty="0">
            <a:latin typeface="Times New Roman" pitchFamily="18" charset="0"/>
            <a:cs typeface="Times New Roman" pitchFamily="18" charset="0"/>
          </a:endParaRPr>
        </a:p>
      </dsp:txBody>
      <dsp:txXfrm>
        <a:off x="3590867" y="1637088"/>
        <a:ext cx="1672982" cy="1038752"/>
      </dsp:txXfrm>
    </dsp:sp>
    <dsp:sp modelId="{7C3373C7-5607-4BBF-880F-73F8B10879EE}">
      <dsp:nvSpPr>
        <dsp:cNvPr id="0" name=""/>
        <dsp:cNvSpPr/>
      </dsp:nvSpPr>
      <dsp:spPr>
        <a:xfrm>
          <a:off x="10470" y="3042501"/>
          <a:ext cx="2427067" cy="135432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80D9468D-8EA1-48CC-923E-7597DEB5E6A6}">
      <dsp:nvSpPr>
        <dsp:cNvPr id="0" name=""/>
        <dsp:cNvSpPr/>
      </dsp:nvSpPr>
      <dsp:spPr>
        <a:xfrm>
          <a:off x="203539" y="3225916"/>
          <a:ext cx="2427067" cy="135432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Российской Федерации (федеральный бюджет, бюджеты государственных внебюджетных фондов Российской Федерации)</a:t>
          </a:r>
          <a:endParaRPr lang="ru-RU" sz="1600" b="1" i="1" kern="1200" dirty="0">
            <a:latin typeface="Times New Roman" pitchFamily="18" charset="0"/>
            <a:cs typeface="Times New Roman" pitchFamily="18" charset="0"/>
          </a:endParaRPr>
        </a:p>
      </dsp:txBody>
      <dsp:txXfrm>
        <a:off x="243206" y="3265583"/>
        <a:ext cx="2347733" cy="1274995"/>
      </dsp:txXfrm>
    </dsp:sp>
    <dsp:sp modelId="{A18D3D74-474D-42FA-A853-6B01EF563A3D}">
      <dsp:nvSpPr>
        <dsp:cNvPr id="0" name=""/>
        <dsp:cNvSpPr/>
      </dsp:nvSpPr>
      <dsp:spPr>
        <a:xfrm>
          <a:off x="2736308" y="3024340"/>
          <a:ext cx="3054155" cy="1385279"/>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5181408E-43B8-45E4-AD78-2593D8F0C60F}">
      <dsp:nvSpPr>
        <dsp:cNvPr id="0" name=""/>
        <dsp:cNvSpPr/>
      </dsp:nvSpPr>
      <dsp:spPr>
        <a:xfrm>
          <a:off x="2929376" y="3207755"/>
          <a:ext cx="3054155" cy="1385279"/>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субъектов Российской Федерации (региональные бюджеты, бюджеты территориальных фондов обязательного медицинского страхования</a:t>
          </a:r>
          <a:endParaRPr lang="ru-RU" sz="1600" b="1" i="1" kern="1200" dirty="0">
            <a:latin typeface="Times New Roman" pitchFamily="18" charset="0"/>
            <a:cs typeface="Times New Roman" pitchFamily="18" charset="0"/>
          </a:endParaRPr>
        </a:p>
      </dsp:txBody>
      <dsp:txXfrm>
        <a:off x="2969949" y="3248328"/>
        <a:ext cx="2973009" cy="1304133"/>
      </dsp:txXfrm>
    </dsp:sp>
    <dsp:sp modelId="{CD98647D-C9A3-40CA-8893-745B41A4083A}">
      <dsp:nvSpPr>
        <dsp:cNvPr id="0" name=""/>
        <dsp:cNvSpPr/>
      </dsp:nvSpPr>
      <dsp:spPr>
        <a:xfrm>
          <a:off x="6255777" y="3024340"/>
          <a:ext cx="2212802" cy="1404721"/>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910C6DD5-BAF5-4937-A458-10D2431A9520}">
      <dsp:nvSpPr>
        <dsp:cNvPr id="0" name=""/>
        <dsp:cNvSpPr/>
      </dsp:nvSpPr>
      <dsp:spPr>
        <a:xfrm>
          <a:off x="6448845" y="3207755"/>
          <a:ext cx="2212802" cy="140472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i="1" kern="1200" dirty="0" smtClean="0">
              <a:latin typeface="Times New Roman" pitchFamily="18" charset="0"/>
              <a:cs typeface="Times New Roman" pitchFamily="18" charset="0"/>
            </a:rPr>
            <a:t>муниципальных образований (местные бюджеты)</a:t>
          </a:r>
          <a:endParaRPr lang="ru-RU" sz="1600" b="1" i="1" kern="1200" dirty="0">
            <a:latin typeface="Times New Roman" pitchFamily="18" charset="0"/>
            <a:cs typeface="Times New Roman" pitchFamily="18" charset="0"/>
          </a:endParaRPr>
        </a:p>
      </dsp:txBody>
      <dsp:txXfrm>
        <a:off x="6489988" y="3248898"/>
        <a:ext cx="2130516" cy="1322435"/>
      </dsp:txXfrm>
    </dsp:sp>
    <dsp:sp modelId="{25BCEEF8-8646-472E-8406-2DCAFB769757}">
      <dsp:nvSpPr>
        <dsp:cNvPr id="0" name=""/>
        <dsp:cNvSpPr/>
      </dsp:nvSpPr>
      <dsp:spPr>
        <a:xfrm>
          <a:off x="5489234" y="1421356"/>
          <a:ext cx="1737616" cy="110338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189D85CD-4180-435E-989B-63DDEF9AD093}">
      <dsp:nvSpPr>
        <dsp:cNvPr id="0" name=""/>
        <dsp:cNvSpPr/>
      </dsp:nvSpPr>
      <dsp:spPr>
        <a:xfrm>
          <a:off x="5682303" y="1604771"/>
          <a:ext cx="1737616" cy="1103386"/>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Бюджеты организаций</a:t>
          </a:r>
          <a:endParaRPr lang="ru-RU" sz="1600" b="1" kern="1200" dirty="0">
            <a:latin typeface="Times New Roman" pitchFamily="18" charset="0"/>
            <a:cs typeface="Times New Roman" pitchFamily="18" charset="0"/>
          </a:endParaRPr>
        </a:p>
      </dsp:txBody>
      <dsp:txXfrm>
        <a:off x="5714620" y="1637088"/>
        <a:ext cx="1672982" cy="1038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447A2-5393-48EB-AE9F-D45F1FDC57D1}">
      <dsp:nvSpPr>
        <dsp:cNvPr id="0" name=""/>
        <dsp:cNvSpPr/>
      </dsp:nvSpPr>
      <dsp:spPr>
        <a:xfrm>
          <a:off x="0" y="0"/>
          <a:ext cx="8712967" cy="738082"/>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ПРОЕКТ БЮДЖЕТА МУНИЦИПАЛЬНОГО ОБРАЗОВАНИЯ СОСТАВЛЯЕТСЯ НА ОСНОВЕ</a:t>
          </a:r>
          <a:endParaRPr lang="ru-RU" sz="2000" kern="1200" dirty="0">
            <a:latin typeface="Times New Roman" pitchFamily="18" charset="0"/>
            <a:cs typeface="Times New Roman" pitchFamily="18" charset="0"/>
          </a:endParaRPr>
        </a:p>
      </dsp:txBody>
      <dsp:txXfrm>
        <a:off x="21618" y="21618"/>
        <a:ext cx="8669731" cy="694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A9B5E-1B61-49CB-9A64-31A495D85EE2}">
      <dsp:nvSpPr>
        <dsp:cNvPr id="0" name=""/>
        <dsp:cNvSpPr/>
      </dsp:nvSpPr>
      <dsp:spPr>
        <a:xfrm>
          <a:off x="0" y="-3"/>
          <a:ext cx="8785225" cy="530459"/>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ПРИОРИТЕТЫ БЮДЖЕТНОЙ ПОЛИТИКИ</a:t>
          </a:r>
          <a:endParaRPr lang="ru-RU" sz="2000" kern="1200" dirty="0">
            <a:solidFill>
              <a:schemeClr val="tx1"/>
            </a:solidFill>
            <a:latin typeface="Times New Roman" pitchFamily="18" charset="0"/>
            <a:cs typeface="Times New Roman" pitchFamily="18" charset="0"/>
          </a:endParaRPr>
        </a:p>
      </dsp:txBody>
      <dsp:txXfrm>
        <a:off x="0" y="-3"/>
        <a:ext cx="8785225" cy="530459"/>
      </dsp:txXfrm>
    </dsp:sp>
    <dsp:sp modelId="{5B49DF3F-1C0A-41FA-BFB5-3B3BAF36BA4B}">
      <dsp:nvSpPr>
        <dsp:cNvPr id="0" name=""/>
        <dsp:cNvSpPr/>
      </dsp:nvSpPr>
      <dsp:spPr>
        <a:xfrm>
          <a:off x="0" y="547964"/>
          <a:ext cx="1713719" cy="173264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ИСПОЛНЕНИЕ СОЦИАЛЬНЫХ ОБЯЗАТЕЛЬСТВ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0" y="547964"/>
        <a:ext cx="1713719" cy="1732648"/>
      </dsp:txXfrm>
    </dsp:sp>
    <dsp:sp modelId="{37611179-8CFC-48B3-AA7D-8F07321C6104}">
      <dsp:nvSpPr>
        <dsp:cNvPr id="0" name=""/>
        <dsp:cNvSpPr/>
      </dsp:nvSpPr>
      <dsp:spPr>
        <a:xfrm>
          <a:off x="1715277"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РЕАЛИЗАЦИЯ УКАЗОВ ПРЕЗИДЕНТА РОССИЙСКОЙ ФЕДЕРАЦИИ</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1715277" y="529670"/>
        <a:ext cx="1713719" cy="1769236"/>
      </dsp:txXfrm>
    </dsp:sp>
    <dsp:sp modelId="{15414B67-0B40-47C4-A335-E0EAF1916E11}">
      <dsp:nvSpPr>
        <dsp:cNvPr id="0" name=""/>
        <dsp:cNvSpPr/>
      </dsp:nvSpPr>
      <dsp:spPr>
        <a:xfrm>
          <a:off x="3414961"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УСТОЙЧИВОСТИ БЮДЖЕТНОЙ СИСТЕМЫ</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3414961" y="529670"/>
        <a:ext cx="1713719" cy="1769236"/>
      </dsp:txXfrm>
    </dsp:sp>
    <dsp:sp modelId="{68214017-E750-4B63-A130-324A8ED3D9B1}">
      <dsp:nvSpPr>
        <dsp:cNvPr id="0" name=""/>
        <dsp:cNvSpPr/>
      </dsp:nvSpPr>
      <dsp:spPr>
        <a:xfrm>
          <a:off x="5128680" y="529670"/>
          <a:ext cx="1713719"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ПОВЫШЕНИЕ ЭФФЕКТИВНОСТИ РАСХОДОВ</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5128680" y="529670"/>
        <a:ext cx="1713719" cy="1769236"/>
      </dsp:txXfrm>
    </dsp:sp>
    <dsp:sp modelId="{902CB74B-7CF1-48E0-9101-806AA6418688}">
      <dsp:nvSpPr>
        <dsp:cNvPr id="0" name=""/>
        <dsp:cNvSpPr/>
      </dsp:nvSpPr>
      <dsp:spPr>
        <a:xfrm>
          <a:off x="6842400" y="529670"/>
          <a:ext cx="1923667" cy="176923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4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r>
            <a:rPr lang="ru-RU" sz="1400" i="1" kern="1200" dirty="0" smtClean="0">
              <a:latin typeface="Times New Roman" pitchFamily="18" charset="0"/>
              <a:cs typeface="Times New Roman" pitchFamily="18" charset="0"/>
            </a:rPr>
            <a:t>ПОВЫШЕНИЕ СБАЛАНСИРОВАННОСТИ БЮДЖЕТА, ЭФФЕКТИВНОЕ ОБСЛУЖИВАНИЕ И СОКРАЩЕНИЕ МУНИЦИПАЛЬНОГО ДОЛГА</a:t>
          </a:r>
        </a:p>
        <a:p>
          <a:pPr lvl="0" algn="ctr" defTabSz="711200">
            <a:lnSpc>
              <a:spcPct val="90000"/>
            </a:lnSpc>
            <a:spcBef>
              <a:spcPct val="0"/>
            </a:spcBef>
            <a:spcAft>
              <a:spcPct val="35000"/>
            </a:spcAft>
          </a:pPr>
          <a:r>
            <a:rPr lang="ru-RU" sz="1600" i="1" kern="1200" dirty="0" smtClean="0">
              <a:latin typeface="Times New Roman" pitchFamily="18" charset="0"/>
              <a:cs typeface="Times New Roman" pitchFamily="18" charset="0"/>
            </a:rPr>
            <a:t> </a:t>
          </a:r>
        </a:p>
        <a:p>
          <a:pPr lvl="0" algn="ctr" defTabSz="711200">
            <a:lnSpc>
              <a:spcPct val="90000"/>
            </a:lnSpc>
            <a:spcBef>
              <a:spcPct val="0"/>
            </a:spcBef>
            <a:spcAft>
              <a:spcPct val="35000"/>
            </a:spcAft>
          </a:pPr>
          <a:endParaRPr lang="ru-RU" sz="1600" i="1"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i="1" kern="1200" dirty="0">
            <a:latin typeface="Times New Roman" pitchFamily="18" charset="0"/>
            <a:cs typeface="Times New Roman" pitchFamily="18" charset="0"/>
          </a:endParaRPr>
        </a:p>
      </dsp:txBody>
      <dsp:txXfrm>
        <a:off x="6842400" y="529670"/>
        <a:ext cx="1923667" cy="1769236"/>
      </dsp:txXfrm>
    </dsp:sp>
    <dsp:sp modelId="{78CDC636-D8F3-4080-9BD0-17AFB1CC7D91}">
      <dsp:nvSpPr>
        <dsp:cNvPr id="0" name=""/>
        <dsp:cNvSpPr/>
      </dsp:nvSpPr>
      <dsp:spPr>
        <a:xfrm flipV="1">
          <a:off x="0" y="2250550"/>
          <a:ext cx="8785225" cy="574142"/>
        </a:xfrm>
        <a:prstGeom prst="triangl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DC0D7-31C2-42EA-BB4C-DEF180C2638D}">
      <dsp:nvSpPr>
        <dsp:cNvPr id="0" name=""/>
        <dsp:cNvSpPr/>
      </dsp:nvSpPr>
      <dsp:spPr>
        <a:xfrm rot="5400000">
          <a:off x="-197958" y="198743"/>
          <a:ext cx="1278825" cy="895178"/>
        </a:xfrm>
        <a:prstGeom prst="chevron">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1</a:t>
          </a:r>
          <a:endParaRPr lang="ru-RU" sz="2400" b="1" kern="1200" dirty="0">
            <a:latin typeface="Times New Roman" pitchFamily="18" charset="0"/>
            <a:cs typeface="Times New Roman" pitchFamily="18" charset="0"/>
          </a:endParaRPr>
        </a:p>
      </dsp:txBody>
      <dsp:txXfrm rot="-5400000">
        <a:off x="-6134" y="454508"/>
        <a:ext cx="895178" cy="383647"/>
      </dsp:txXfrm>
    </dsp:sp>
    <dsp:sp modelId="{3CE3794C-583D-49EB-B0F4-0FF5349DB8CB}">
      <dsp:nvSpPr>
        <dsp:cNvPr id="0" name=""/>
        <dsp:cNvSpPr/>
      </dsp:nvSpPr>
      <dsp:spPr>
        <a:xfrm rot="5400000">
          <a:off x="2276050" y="-1380869"/>
          <a:ext cx="831236" cy="3592981"/>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Оценка качества предоставления муниципальных услуг размещается на сайте Администрации городского округа город Рыбинск </a:t>
          </a:r>
          <a:endParaRPr lang="ru-RU" sz="1400" kern="1200" dirty="0">
            <a:latin typeface="Times New Roman" pitchFamily="18" charset="0"/>
            <a:cs typeface="Times New Roman" pitchFamily="18" charset="0"/>
          </a:endParaRPr>
        </a:p>
      </dsp:txBody>
      <dsp:txXfrm rot="-5400000">
        <a:off x="895178" y="40581"/>
        <a:ext cx="3552403" cy="750080"/>
      </dsp:txXfrm>
    </dsp:sp>
    <dsp:sp modelId="{50440816-1297-4B11-998C-952D8F66690F}">
      <dsp:nvSpPr>
        <dsp:cNvPr id="0" name=""/>
        <dsp:cNvSpPr/>
      </dsp:nvSpPr>
      <dsp:spPr>
        <a:xfrm rot="5400000">
          <a:off x="-197958" y="1310491"/>
          <a:ext cx="1278825" cy="895178"/>
        </a:xfrm>
        <a:prstGeom prst="chevron">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2</a:t>
          </a:r>
          <a:endParaRPr lang="ru-RU" sz="2400" b="1" kern="1200" dirty="0">
            <a:latin typeface="Times New Roman" pitchFamily="18" charset="0"/>
            <a:cs typeface="Times New Roman" pitchFamily="18" charset="0"/>
          </a:endParaRPr>
        </a:p>
      </dsp:txBody>
      <dsp:txXfrm rot="-5400000">
        <a:off x="-6134" y="1566256"/>
        <a:ext cx="895178" cy="383647"/>
      </dsp:txXfrm>
    </dsp:sp>
    <dsp:sp modelId="{5944F2BA-1CEC-49B4-BFA1-637D5130134C}">
      <dsp:nvSpPr>
        <dsp:cNvPr id="0" name=""/>
        <dsp:cNvSpPr/>
      </dsp:nvSpPr>
      <dsp:spPr>
        <a:xfrm rot="5400000">
          <a:off x="2242842" y="-240216"/>
          <a:ext cx="885383" cy="3549003"/>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Публичные слушания по проекту бюджета городского округа город Рыбинска на очередной финансовый год и плановый период (проходят ежегодно в конце ноября месяца)</a:t>
          </a:r>
          <a:endParaRPr lang="ru-RU" sz="1400" kern="1200" dirty="0">
            <a:latin typeface="Times New Roman" pitchFamily="18" charset="0"/>
            <a:cs typeface="Times New Roman" pitchFamily="18" charset="0"/>
          </a:endParaRPr>
        </a:p>
      </dsp:txBody>
      <dsp:txXfrm rot="-5400000">
        <a:off x="911033" y="1134814"/>
        <a:ext cx="3505782" cy="798941"/>
      </dsp:txXfrm>
    </dsp:sp>
    <dsp:sp modelId="{5E92A6C3-3BB5-4A4C-9D7B-8A92A09812C5}">
      <dsp:nvSpPr>
        <dsp:cNvPr id="0" name=""/>
        <dsp:cNvSpPr/>
      </dsp:nvSpPr>
      <dsp:spPr>
        <a:xfrm rot="5400000">
          <a:off x="-197958" y="2434470"/>
          <a:ext cx="1278825" cy="895178"/>
        </a:xfrm>
        <a:prstGeom prst="chevron">
          <a:avLst/>
        </a:prstGeom>
        <a:gradFill rotWithShape="0">
          <a:gsLst>
            <a:gs pos="65040">
              <a:srgbClr val="2787A0"/>
            </a:gs>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3</a:t>
          </a:r>
          <a:endParaRPr lang="ru-RU" sz="2400" b="1" kern="1200" dirty="0">
            <a:latin typeface="Times New Roman" pitchFamily="18" charset="0"/>
            <a:cs typeface="Times New Roman" pitchFamily="18" charset="0"/>
          </a:endParaRPr>
        </a:p>
      </dsp:txBody>
      <dsp:txXfrm rot="-5400000">
        <a:off x="-6134" y="2690235"/>
        <a:ext cx="895178" cy="383647"/>
      </dsp:txXfrm>
    </dsp:sp>
    <dsp:sp modelId="{5F940DFC-CC3C-446E-82E7-038E697B21A6}">
      <dsp:nvSpPr>
        <dsp:cNvPr id="0" name=""/>
        <dsp:cNvSpPr/>
      </dsp:nvSpPr>
      <dsp:spPr>
        <a:xfrm rot="5400000">
          <a:off x="2230610" y="876403"/>
          <a:ext cx="909846" cy="3617522"/>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extrusionH="190500"/>
      </dsp:spPr>
      <dsp:style>
        <a:lnRef idx="1">
          <a:schemeClr val="accent3"/>
        </a:lnRef>
        <a:fillRef idx="2">
          <a:schemeClr val="accent3"/>
        </a:fillRef>
        <a:effectRef idx="1">
          <a:schemeClr val="accent3"/>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Публичные слушания по проекту решения Муниципального Совета городского округа город Рыбинск об исполнении бюджета  (проходят ежегодно в апреле месяце)</a:t>
          </a:r>
          <a:endParaRPr lang="ru-RU" sz="1400" kern="1200" dirty="0">
            <a:latin typeface="Times New Roman" pitchFamily="18" charset="0"/>
            <a:cs typeface="Times New Roman" pitchFamily="18" charset="0"/>
          </a:endParaRPr>
        </a:p>
      </dsp:txBody>
      <dsp:txXfrm rot="-5400000">
        <a:off x="876773" y="2274656"/>
        <a:ext cx="3573107" cy="821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128A9-086C-4AB0-9BB3-7B78F9CA19C8}">
      <dsp:nvSpPr>
        <dsp:cNvPr id="0" name=""/>
        <dsp:cNvSpPr/>
      </dsp:nvSpPr>
      <dsp:spPr>
        <a:xfrm>
          <a:off x="448014" y="99720"/>
          <a:ext cx="7256359" cy="868651"/>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ru-RU" sz="2400" kern="1200" dirty="0" smtClean="0">
              <a:solidFill>
                <a:sysClr val="window" lastClr="FFFFFF"/>
              </a:solidFill>
              <a:latin typeface="Times New Roman" panose="02020603050405020304" pitchFamily="18" charset="0"/>
              <a:ea typeface="+mn-ea"/>
              <a:cs typeface="Times New Roman" panose="02020603050405020304" pitchFamily="18" charset="0"/>
            </a:rPr>
            <a:t>Доходы бюджета – безвозмездные и безвозвратные поступления денежных средств в бюджет.</a:t>
          </a:r>
          <a:endParaRPr lang="ru-RU" sz="24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90418" y="142124"/>
        <a:ext cx="7171551" cy="783843"/>
      </dsp:txXfrm>
    </dsp:sp>
    <dsp:sp modelId="{2A42BF92-E0CA-4C74-94D9-9AE3F4260038}">
      <dsp:nvSpPr>
        <dsp:cNvPr id="0" name=""/>
        <dsp:cNvSpPr/>
      </dsp:nvSpPr>
      <dsp:spPr>
        <a:xfrm rot="4932863">
          <a:off x="3112924" y="2140365"/>
          <a:ext cx="2365796" cy="0"/>
        </a:xfrm>
        <a:custGeom>
          <a:avLst/>
          <a:gdLst/>
          <a:ahLst/>
          <a:cxnLst/>
          <a:rect l="0" t="0" r="0" b="0"/>
          <a:pathLst>
            <a:path>
              <a:moveTo>
                <a:pt x="0" y="0"/>
              </a:moveTo>
              <a:lnTo>
                <a:pt x="3209246"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7E70BED-E9F9-4186-91D6-4C4AD5C34513}">
      <dsp:nvSpPr>
        <dsp:cNvPr id="0" name=""/>
        <dsp:cNvSpPr/>
      </dsp:nvSpPr>
      <dsp:spPr>
        <a:xfrm>
          <a:off x="3250699" y="3312360"/>
          <a:ext cx="2521137" cy="807473"/>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ru-RU" sz="2300" kern="1200" dirty="0" smtClean="0">
              <a:solidFill>
                <a:sysClr val="window" lastClr="FFFFFF"/>
              </a:solidFill>
              <a:latin typeface="Times New Roman" panose="02020603050405020304" pitchFamily="18" charset="0"/>
              <a:ea typeface="+mn-ea"/>
              <a:cs typeface="Times New Roman" panose="02020603050405020304" pitchFamily="18" charset="0"/>
            </a:rPr>
            <a:t>Безвозмездные поступления</a:t>
          </a:r>
          <a:endParaRPr lang="ru-RU" sz="23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290117" y="3351778"/>
        <a:ext cx="2442301" cy="728637"/>
      </dsp:txXfrm>
    </dsp:sp>
    <dsp:sp modelId="{0999DAA6-78E7-4C62-AD9F-BB89E1F317A5}">
      <dsp:nvSpPr>
        <dsp:cNvPr id="0" name=""/>
        <dsp:cNvSpPr/>
      </dsp:nvSpPr>
      <dsp:spPr>
        <a:xfrm rot="9310441">
          <a:off x="2719875" y="1060257"/>
          <a:ext cx="437695" cy="0"/>
        </a:xfrm>
        <a:custGeom>
          <a:avLst/>
          <a:gdLst/>
          <a:ahLst/>
          <a:cxnLst/>
          <a:rect l="0" t="0" r="0" b="0"/>
          <a:pathLst>
            <a:path>
              <a:moveTo>
                <a:pt x="0" y="0"/>
              </a:moveTo>
              <a:lnTo>
                <a:pt x="526492"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A1F9C609-4FDF-427E-A3A7-017CF8E0D1F8}">
      <dsp:nvSpPr>
        <dsp:cNvPr id="0" name=""/>
        <dsp:cNvSpPr/>
      </dsp:nvSpPr>
      <dsp:spPr>
        <a:xfrm>
          <a:off x="87118" y="1152143"/>
          <a:ext cx="3264604" cy="944363"/>
        </a:xfrm>
        <a:prstGeom prst="roundRect">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ru-RU" sz="2900" kern="1200" dirty="0" smtClean="0">
              <a:solidFill>
                <a:sysClr val="window" lastClr="FFFFFF"/>
              </a:solidFill>
              <a:latin typeface="Times New Roman" panose="02020603050405020304" pitchFamily="18" charset="0"/>
              <a:ea typeface="+mn-ea"/>
              <a:cs typeface="Times New Roman" panose="02020603050405020304" pitchFamily="18" charset="0"/>
            </a:rPr>
            <a:t>Налоговые доходы</a:t>
          </a:r>
          <a:endParaRPr lang="ru-RU" sz="29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133218" y="1198243"/>
        <a:ext cx="3172404" cy="852163"/>
      </dsp:txXfrm>
    </dsp:sp>
    <dsp:sp modelId="{BF1427F8-47F7-429E-8B9A-D7AD3446727D}">
      <dsp:nvSpPr>
        <dsp:cNvPr id="0" name=""/>
        <dsp:cNvSpPr/>
      </dsp:nvSpPr>
      <dsp:spPr>
        <a:xfrm rot="1862305">
          <a:off x="4762425" y="1096254"/>
          <a:ext cx="496041" cy="0"/>
        </a:xfrm>
        <a:custGeom>
          <a:avLst/>
          <a:gdLst/>
          <a:ahLst/>
          <a:cxnLst/>
          <a:rect l="0" t="0" r="0" b="0"/>
          <a:pathLst>
            <a:path>
              <a:moveTo>
                <a:pt x="0" y="0"/>
              </a:moveTo>
              <a:lnTo>
                <a:pt x="960015" y="0"/>
              </a:lnTo>
            </a:path>
          </a:pathLst>
        </a:custGeom>
        <a:noFill/>
        <a:ln w="38100" cap="flat" cmpd="sng" algn="ctr">
          <a:solidFill>
            <a:srgbClr val="C0504D">
              <a:lumMod val="75000"/>
            </a:srgbClr>
          </a:solidFill>
          <a:prstDash val="solid"/>
        </a:ln>
        <a:effectLst/>
        <a:scene3d>
          <a:camera prst="orthographicFront"/>
          <a:lightRig rig="threePt" dir="t">
            <a:rot lat="0" lon="0" rev="7500000"/>
          </a:lightRig>
        </a:scene3d>
        <a:sp3d z="-40000" prstMaterial="matte">
          <a:bevelT/>
        </a:sp3d>
      </dsp:spPr>
      <dsp:style>
        <a:lnRef idx="2">
          <a:scrgbClr r="0" g="0" b="0"/>
        </a:lnRef>
        <a:fillRef idx="0">
          <a:scrgbClr r="0" g="0" b="0"/>
        </a:fillRef>
        <a:effectRef idx="0">
          <a:scrgbClr r="0" g="0" b="0"/>
        </a:effectRef>
        <a:fontRef idx="minor"/>
      </dsp:style>
    </dsp:sp>
    <dsp:sp modelId="{341F0CCF-4C81-46C6-BAD1-DDC17631079D}">
      <dsp:nvSpPr>
        <dsp:cNvPr id="0" name=""/>
        <dsp:cNvSpPr/>
      </dsp:nvSpPr>
      <dsp:spPr>
        <a:xfrm>
          <a:off x="4494561" y="1224136"/>
          <a:ext cx="3017439" cy="939158"/>
        </a:xfrm>
        <a:prstGeom prst="roundRect">
          <a:avLst/>
        </a:prstGeom>
        <a:gradFill rotWithShape="0">
          <a:gsLst>
            <a:gs pos="0">
              <a:srgbClr val="2787A0"/>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dkEdge">
          <a:bevelT w="120650" h="88900"/>
          <a:bevelB w="88900" h="3175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ru-RU" sz="2700" kern="1200" dirty="0" smtClean="0">
              <a:solidFill>
                <a:sysClr val="window" lastClr="FFFFFF"/>
              </a:solidFill>
              <a:latin typeface="Times New Roman" panose="02020603050405020304" pitchFamily="18" charset="0"/>
              <a:ea typeface="+mn-ea"/>
              <a:cs typeface="Times New Roman" panose="02020603050405020304" pitchFamily="18" charset="0"/>
            </a:rPr>
            <a:t>Неналоговые доходы</a:t>
          </a:r>
          <a:endParaRPr lang="ru-RU" sz="27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540407" y="1269982"/>
        <a:ext cx="2925747" cy="8474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03362-CAB1-45A9-90CE-381CA375E281}">
      <dsp:nvSpPr>
        <dsp:cNvPr id="0" name=""/>
        <dsp:cNvSpPr/>
      </dsp:nvSpPr>
      <dsp:spPr>
        <a:xfrm rot="5400000">
          <a:off x="4346955" y="-2472251"/>
          <a:ext cx="1181534" cy="6330919"/>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dotatio</a:t>
          </a:r>
          <a:r>
            <a:rPr lang="ru-RU" sz="2000" kern="1200" dirty="0" smtClean="0">
              <a:latin typeface="Times New Roman" panose="02020603050405020304" pitchFamily="18" charset="0"/>
              <a:cs typeface="Times New Roman" panose="02020603050405020304" pitchFamily="18" charset="0"/>
            </a:rPr>
            <a:t> — дар, пожертвование</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на безвозмездной и безвозвратной основе без определения конкретной цели их использования</a:t>
          </a:r>
          <a:endParaRPr lang="ru-RU" sz="2000" kern="1200" dirty="0">
            <a:latin typeface="Times New Roman" panose="02020603050405020304" pitchFamily="18" charset="0"/>
            <a:cs typeface="Times New Roman" panose="02020603050405020304" pitchFamily="18" charset="0"/>
          </a:endParaRPr>
        </a:p>
      </dsp:txBody>
      <dsp:txXfrm rot="-5400000">
        <a:off x="1772263" y="160119"/>
        <a:ext cx="6273241" cy="1066178"/>
      </dsp:txXfrm>
    </dsp:sp>
    <dsp:sp modelId="{49DBD5E1-F63E-43FD-8E89-8196BD86CF53}">
      <dsp:nvSpPr>
        <dsp:cNvPr id="0" name=""/>
        <dsp:cNvSpPr/>
      </dsp:nvSpPr>
      <dsp:spPr>
        <a:xfrm>
          <a:off x="126418" y="1171"/>
          <a:ext cx="1645844" cy="138407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Дотации</a:t>
          </a:r>
          <a:endParaRPr lang="ru-RU" sz="2100" b="1" kern="1200" dirty="0"/>
        </a:p>
      </dsp:txBody>
      <dsp:txXfrm>
        <a:off x="193983" y="68736"/>
        <a:ext cx="1510714" cy="1248943"/>
      </dsp:txXfrm>
    </dsp:sp>
    <dsp:sp modelId="{FA9AAFB0-1911-4F08-A980-AED0BE91F2E0}">
      <dsp:nvSpPr>
        <dsp:cNvPr id="0" name=""/>
        <dsp:cNvSpPr/>
      </dsp:nvSpPr>
      <dsp:spPr>
        <a:xfrm rot="5400000">
          <a:off x="4338049" y="-989462"/>
          <a:ext cx="1183807" cy="63153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от лат. </a:t>
          </a:r>
          <a:r>
            <a:rPr lang="la-Latn" sz="2000" i="1" kern="1200" dirty="0" smtClean="0">
              <a:latin typeface="Times New Roman" panose="02020603050405020304" pitchFamily="18" charset="0"/>
              <a:cs typeface="Times New Roman" panose="02020603050405020304" pitchFamily="18" charset="0"/>
            </a:rPr>
            <a:t>subsidium</a:t>
          </a:r>
          <a:r>
            <a:rPr lang="ru-RU" sz="2000" kern="1200" dirty="0" smtClean="0">
              <a:latin typeface="Times New Roman" panose="02020603050405020304" pitchFamily="18" charset="0"/>
              <a:cs typeface="Times New Roman" panose="02020603050405020304" pitchFamily="18" charset="0"/>
            </a:rPr>
            <a:t> — помощь, поддержка</a:t>
          </a:r>
          <a:endParaRPr lang="ru-RU"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u-RU" sz="200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софинансирования расходных обязательств нижестоящего бюджета</a:t>
          </a:r>
          <a:endParaRPr lang="ru-RU" sz="2000" kern="1200" dirty="0">
            <a:latin typeface="Times New Roman" panose="02020603050405020304" pitchFamily="18" charset="0"/>
            <a:cs typeface="Times New Roman" panose="02020603050405020304" pitchFamily="18" charset="0"/>
          </a:endParaRPr>
        </a:p>
      </dsp:txBody>
      <dsp:txXfrm rot="-5400000">
        <a:off x="1772263" y="1634113"/>
        <a:ext cx="6257592" cy="1068229"/>
      </dsp:txXfrm>
    </dsp:sp>
    <dsp:sp modelId="{FBD321A5-96D0-4687-BF5A-EB858C6F3F69}">
      <dsp:nvSpPr>
        <dsp:cNvPr id="0" name=""/>
        <dsp:cNvSpPr/>
      </dsp:nvSpPr>
      <dsp:spPr>
        <a:xfrm>
          <a:off x="126418" y="1473516"/>
          <a:ext cx="1645844" cy="1389423"/>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Субсидии</a:t>
          </a:r>
          <a:endParaRPr lang="ru-RU" sz="2100" b="1" kern="1200" dirty="0"/>
        </a:p>
      </dsp:txBody>
      <dsp:txXfrm>
        <a:off x="194244" y="1541342"/>
        <a:ext cx="1510192" cy="1253771"/>
      </dsp:txXfrm>
    </dsp:sp>
    <dsp:sp modelId="{2F7A7AC8-18C6-4FC1-9E7D-F0C8F0C3FEA8}">
      <dsp:nvSpPr>
        <dsp:cNvPr id="0" name=""/>
        <dsp:cNvSpPr/>
      </dsp:nvSpPr>
      <dsp:spPr>
        <a:xfrm rot="5400000">
          <a:off x="3928552" y="733468"/>
          <a:ext cx="1900753" cy="631700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от лат. </a:t>
          </a:r>
          <a:r>
            <a:rPr lang="ru-RU" sz="1800" b="0" i="1" kern="1200" dirty="0" smtClean="0">
              <a:latin typeface="Times New Roman" panose="02020603050405020304" pitchFamily="18" charset="0"/>
              <a:cs typeface="Times New Roman" panose="02020603050405020304" pitchFamily="18" charset="0"/>
            </a:rPr>
            <a:t>subvenire</a:t>
          </a:r>
          <a:r>
            <a:rPr lang="ru-RU" sz="1800" b="0" kern="1200" dirty="0" smtClean="0">
              <a:latin typeface="Times New Roman" panose="02020603050405020304" pitchFamily="18" charset="0"/>
              <a:cs typeface="Times New Roman" panose="02020603050405020304" pitchFamily="18" charset="0"/>
            </a:rPr>
            <a:t> — приходить на помощь</a:t>
          </a:r>
          <a:endParaRPr lang="ru-RU" sz="1800" b="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u-RU" sz="1800" b="0" kern="1200" dirty="0" smtClean="0">
              <a:latin typeface="Times New Roman" panose="02020603050405020304" pitchFamily="18" charset="0"/>
              <a:cs typeface="Times New Roman" panose="02020603050405020304" pitchFamily="18" charset="0"/>
            </a:rPr>
            <a:t>межбюджетные трансферты, предоставляемые в целях финансового обеспечения расходных обязательств муниципальных образований, возникающих при выполнении государственных полномочий, переданных для осуществления органам местного самоуправления в установленном порядке </a:t>
          </a:r>
          <a:endParaRPr lang="ru-RU" sz="1800" b="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b="0" kern="1200" dirty="0">
            <a:latin typeface="Times New Roman" panose="02020603050405020304" pitchFamily="18" charset="0"/>
            <a:cs typeface="Times New Roman" panose="02020603050405020304" pitchFamily="18" charset="0"/>
          </a:endParaRPr>
        </a:p>
      </dsp:txBody>
      <dsp:txXfrm rot="-5400000">
        <a:off x="1720429" y="3034379"/>
        <a:ext cx="6224214" cy="1715179"/>
      </dsp:txXfrm>
    </dsp:sp>
    <dsp:sp modelId="{E6A90D33-645B-47EF-8721-11D0115FDFB0}">
      <dsp:nvSpPr>
        <dsp:cNvPr id="0" name=""/>
        <dsp:cNvSpPr/>
      </dsp:nvSpPr>
      <dsp:spPr>
        <a:xfrm>
          <a:off x="126418" y="3015857"/>
          <a:ext cx="1644237" cy="17714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b="1" kern="1200" dirty="0" smtClean="0"/>
            <a:t>Субвенции</a:t>
          </a:r>
          <a:endParaRPr lang="ru-RU" sz="2100" b="1" kern="1200" dirty="0"/>
        </a:p>
      </dsp:txBody>
      <dsp:txXfrm>
        <a:off x="206683" y="3096122"/>
        <a:ext cx="1483707" cy="1610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D97CB-0F58-4922-B653-D2E49C998648}">
      <dsp:nvSpPr>
        <dsp:cNvPr id="0" name=""/>
        <dsp:cNvSpPr/>
      </dsp:nvSpPr>
      <dsp:spPr>
        <a:xfrm>
          <a:off x="3312491" y="2112868"/>
          <a:ext cx="2282188" cy="1318533"/>
        </a:xfrm>
        <a:prstGeom prst="leftRightArrow">
          <a:avLst/>
        </a:prstGeom>
        <a:solidFill>
          <a:schemeClr val="accent2">
            <a:alpha val="5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accent2">
                  <a:lumMod val="50000"/>
                </a:schemeClr>
              </a:solidFill>
              <a:latin typeface="Times New Roman" pitchFamily="18" charset="0"/>
              <a:cs typeface="Times New Roman" pitchFamily="18" charset="0"/>
            </a:rPr>
            <a:t>БЮДЖЕТ</a:t>
          </a:r>
          <a:endParaRPr lang="ru-RU" sz="2400" b="1" kern="1200" dirty="0">
            <a:solidFill>
              <a:schemeClr val="accent2">
                <a:lumMod val="50000"/>
              </a:schemeClr>
            </a:solidFill>
            <a:latin typeface="Times New Roman" pitchFamily="18" charset="0"/>
            <a:cs typeface="Times New Roman" pitchFamily="18" charset="0"/>
          </a:endParaRPr>
        </a:p>
      </dsp:txBody>
      <dsp:txXfrm>
        <a:off x="3642124" y="2442501"/>
        <a:ext cx="1622922" cy="659267"/>
      </dsp:txXfrm>
    </dsp:sp>
    <dsp:sp modelId="{9B76FCBA-C3E1-4523-BC94-ED9B4DD2589B}">
      <dsp:nvSpPr>
        <dsp:cNvPr id="0" name=""/>
        <dsp:cNvSpPr/>
      </dsp:nvSpPr>
      <dsp:spPr>
        <a:xfrm>
          <a:off x="3528520" y="435630"/>
          <a:ext cx="1731359" cy="1537468"/>
        </a:xfrm>
        <a:prstGeom prst="ellipse">
          <a:avLst/>
        </a:prstGeom>
        <a:solidFill>
          <a:schemeClr val="accent3">
            <a:alpha val="50000"/>
            <a:hueOff val="0"/>
            <a:satOff val="0"/>
            <a:lumOff val="0"/>
            <a:alphaOff val="0"/>
          </a:schemeClr>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3">
                  <a:lumMod val="50000"/>
                </a:schemeClr>
              </a:solidFill>
              <a:latin typeface="Times New Roman" pitchFamily="18" charset="0"/>
              <a:cs typeface="Times New Roman" pitchFamily="18" charset="0"/>
            </a:rPr>
            <a:t>Доходы в расчета на 1 жителя 11,3 тыс. руб.</a:t>
          </a:r>
          <a:endParaRPr lang="ru-RU" sz="1800" b="1" kern="1200" dirty="0">
            <a:solidFill>
              <a:schemeClr val="accent3">
                <a:lumMod val="50000"/>
              </a:schemeClr>
            </a:solidFill>
            <a:latin typeface="Times New Roman" pitchFamily="18" charset="0"/>
            <a:cs typeface="Times New Roman" pitchFamily="18" charset="0"/>
          </a:endParaRPr>
        </a:p>
      </dsp:txBody>
      <dsp:txXfrm>
        <a:off x="3782072" y="660787"/>
        <a:ext cx="1224255" cy="1087154"/>
      </dsp:txXfrm>
    </dsp:sp>
    <dsp:sp modelId="{5CE3A78C-3AE1-47C9-927F-9E52713DCB1E}">
      <dsp:nvSpPr>
        <dsp:cNvPr id="0" name=""/>
        <dsp:cNvSpPr/>
      </dsp:nvSpPr>
      <dsp:spPr>
        <a:xfrm>
          <a:off x="5616756" y="81899"/>
          <a:ext cx="1054842" cy="5425897"/>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vert270"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РАСХОДЫ      </a:t>
          </a:r>
          <a:r>
            <a:rPr lang="ru-RU" sz="4000" b="1" kern="1200" dirty="0" smtClean="0">
              <a:latin typeface="Times New Roman" pitchFamily="18" charset="0"/>
              <a:cs typeface="Times New Roman" pitchFamily="18" charset="0"/>
            </a:rPr>
            <a:t>2 195</a:t>
          </a:r>
          <a:endParaRPr lang="ru-RU" sz="4000" b="1" kern="1200" dirty="0">
            <a:latin typeface="Times New Roman" pitchFamily="18" charset="0"/>
            <a:cs typeface="Times New Roman" pitchFamily="18" charset="0"/>
          </a:endParaRPr>
        </a:p>
      </dsp:txBody>
      <dsp:txXfrm>
        <a:off x="5771234" y="876503"/>
        <a:ext cx="745886" cy="3836689"/>
      </dsp:txXfrm>
    </dsp:sp>
    <dsp:sp modelId="{3704FD82-3820-40CF-BBB5-D26EEA1C786C}">
      <dsp:nvSpPr>
        <dsp:cNvPr id="0" name=""/>
        <dsp:cNvSpPr/>
      </dsp:nvSpPr>
      <dsp:spPr>
        <a:xfrm>
          <a:off x="3528514" y="3552328"/>
          <a:ext cx="1731405" cy="1537468"/>
        </a:xfrm>
        <a:prstGeom prst="ellipse">
          <a:avLst/>
        </a:prstGeom>
        <a:solidFill>
          <a:schemeClr val="accent5">
            <a:alpha val="5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1">
                  <a:lumMod val="75000"/>
                </a:schemeClr>
              </a:solidFill>
              <a:latin typeface="Times New Roman" pitchFamily="18" charset="0"/>
              <a:cs typeface="Times New Roman" pitchFamily="18" charset="0"/>
            </a:rPr>
            <a:t>Расходы в расчете на 1 жителя 11,3 тыс. руб.</a:t>
          </a:r>
          <a:endParaRPr lang="ru-RU" sz="1800" b="1" kern="1200" dirty="0">
            <a:solidFill>
              <a:schemeClr val="accent1">
                <a:lumMod val="75000"/>
              </a:schemeClr>
            </a:solidFill>
            <a:latin typeface="Times New Roman" pitchFamily="18" charset="0"/>
            <a:cs typeface="Times New Roman" pitchFamily="18" charset="0"/>
          </a:endParaRPr>
        </a:p>
      </dsp:txBody>
      <dsp:txXfrm>
        <a:off x="3782072" y="3777485"/>
        <a:ext cx="1224289" cy="1087154"/>
      </dsp:txXfrm>
    </dsp:sp>
    <dsp:sp modelId="{DF9F55DD-A3D8-45F3-B750-3288D9D65A8F}">
      <dsp:nvSpPr>
        <dsp:cNvPr id="0" name=""/>
        <dsp:cNvSpPr/>
      </dsp:nvSpPr>
      <dsp:spPr>
        <a:xfrm>
          <a:off x="2232365" y="0"/>
          <a:ext cx="1058685" cy="5543544"/>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vert270"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  ДОХОДЫ       </a:t>
          </a:r>
          <a:r>
            <a:rPr lang="ru-RU" sz="4000" b="1" kern="1200" dirty="0" smtClean="0">
              <a:latin typeface="Times New Roman" pitchFamily="18" charset="0"/>
              <a:cs typeface="Times New Roman" pitchFamily="18" charset="0"/>
            </a:rPr>
            <a:t>2 198</a:t>
          </a:r>
          <a:endParaRPr lang="ru-RU" sz="4000" b="1" kern="1200" dirty="0">
            <a:latin typeface="Times New Roman" pitchFamily="18" charset="0"/>
            <a:cs typeface="Times New Roman" pitchFamily="18" charset="0"/>
          </a:endParaRPr>
        </a:p>
      </dsp:txBody>
      <dsp:txXfrm>
        <a:off x="2387406" y="811833"/>
        <a:ext cx="748603" cy="3919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0.46555</cdr:x>
      <cdr:y>0.39466</cdr:y>
    </cdr:from>
    <cdr:to>
      <cdr:x>0.64552</cdr:x>
      <cdr:y>0.4909</cdr:y>
    </cdr:to>
    <cdr:sp macro="" textlink="">
      <cdr:nvSpPr>
        <cdr:cNvPr id="2" name="Овал 1"/>
        <cdr:cNvSpPr/>
      </cdr:nvSpPr>
      <cdr:spPr>
        <a:xfrm xmlns:a="http://schemas.openxmlformats.org/drawingml/2006/main">
          <a:off x="3625085" y="192907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2195,0</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0.46294</cdr:x>
      <cdr:y>0.39051</cdr:y>
    </cdr:from>
    <cdr:to>
      <cdr:x>0.64291</cdr:x>
      <cdr:y>0.48675</cdr:y>
    </cdr:to>
    <cdr:sp macro="" textlink="">
      <cdr:nvSpPr>
        <cdr:cNvPr id="2" name="Овал 1"/>
        <cdr:cNvSpPr/>
      </cdr:nvSpPr>
      <cdr:spPr>
        <a:xfrm xmlns:a="http://schemas.openxmlformats.org/drawingml/2006/main">
          <a:off x="3604765" y="1908759"/>
          <a:ext cx="1401363" cy="470413"/>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2195,0</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0.35575</cdr:x>
      <cdr:y>0.83425</cdr:y>
    </cdr:from>
    <cdr:to>
      <cdr:x>0.80786</cdr:x>
      <cdr:y>0.90535</cdr:y>
    </cdr:to>
    <cdr:sp macro="" textlink="">
      <cdr:nvSpPr>
        <cdr:cNvPr id="2" name="TextBox 1"/>
        <cdr:cNvSpPr txBox="1"/>
      </cdr:nvSpPr>
      <cdr:spPr>
        <a:xfrm xmlns:a="http://schemas.openxmlformats.org/drawingml/2006/main">
          <a:off x="3002462" y="4077765"/>
          <a:ext cx="3815769" cy="3474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ru-RU" sz="1400" b="1" dirty="0" smtClean="0">
              <a:latin typeface="Times New Roman" panose="02020603050405020304" pitchFamily="18" charset="0"/>
              <a:cs typeface="Times New Roman" panose="02020603050405020304" pitchFamily="18" charset="0"/>
            </a:rPr>
            <a:t>43,7 </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3%</a:t>
          </a:r>
          <a:r>
            <a:rPr lang="en-US" sz="1400" b="1" dirty="0" smtClean="0">
              <a:latin typeface="Times New Roman" panose="02020603050405020304" pitchFamily="18" charset="0"/>
              <a:cs typeface="Times New Roman" panose="02020603050405020304" pitchFamily="18" charset="0"/>
            </a:rPr>
            <a:t>)</a:t>
          </a:r>
          <a:r>
            <a:rPr lang="ru-RU" sz="1400" b="1" dirty="0" smtClean="0">
              <a:latin typeface="Times New Roman" panose="02020603050405020304" pitchFamily="18" charset="0"/>
              <a:cs typeface="Times New Roman" panose="02020603050405020304" pitchFamily="18" charset="0"/>
            </a:rPr>
            <a:t> Социальная поддержка населения</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0.61213</cdr:x>
      <cdr:y>0.21299</cdr:y>
    </cdr:from>
    <cdr:to>
      <cdr:x>0.93451</cdr:x>
      <cdr:y>0.29052</cdr:y>
    </cdr:to>
    <cdr:sp macro="" textlink="">
      <cdr:nvSpPr>
        <cdr:cNvPr id="3" name="TextBox 1"/>
        <cdr:cNvSpPr txBox="1"/>
      </cdr:nvSpPr>
      <cdr:spPr>
        <a:xfrm xmlns:a="http://schemas.openxmlformats.org/drawingml/2006/main">
          <a:off x="5166360" y="1041082"/>
          <a:ext cx="2720790" cy="378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1165</a:t>
          </a:r>
          <a:r>
            <a:rPr lang="en-US" dirty="0" smtClean="0"/>
            <a:t>,</a:t>
          </a:r>
          <a:r>
            <a:rPr lang="ru-RU" dirty="0" smtClean="0"/>
            <a:t>6</a:t>
          </a:r>
          <a:r>
            <a:rPr lang="en-US" dirty="0" smtClean="0"/>
            <a:t> </a:t>
          </a:r>
          <a:r>
            <a:rPr lang="en-US" dirty="0"/>
            <a:t>(</a:t>
          </a:r>
          <a:r>
            <a:rPr lang="ru-RU" dirty="0"/>
            <a:t>80%</a:t>
          </a:r>
          <a:r>
            <a:rPr lang="en-US" dirty="0" smtClean="0"/>
            <a:t>)</a:t>
          </a:r>
          <a:r>
            <a:rPr lang="ru-RU" dirty="0" smtClean="0"/>
            <a:t>  Образование</a:t>
          </a:r>
          <a:endParaRPr lang="ru-RU" dirty="0"/>
        </a:p>
      </cdr:txBody>
    </cdr:sp>
  </cdr:relSizeAnchor>
  <cdr:relSizeAnchor xmlns:cdr="http://schemas.openxmlformats.org/drawingml/2006/chartDrawing">
    <cdr:from>
      <cdr:x>0.61972</cdr:x>
      <cdr:y>0.44683</cdr:y>
    </cdr:from>
    <cdr:to>
      <cdr:x>0.94665</cdr:x>
      <cdr:y>0.51688</cdr:y>
    </cdr:to>
    <cdr:sp macro="" textlink="">
      <cdr:nvSpPr>
        <cdr:cNvPr id="4" name="TextBox 1"/>
        <cdr:cNvSpPr txBox="1"/>
      </cdr:nvSpPr>
      <cdr:spPr>
        <a:xfrm xmlns:a="http://schemas.openxmlformats.org/drawingml/2006/main">
          <a:off x="5230368" y="2184082"/>
          <a:ext cx="2759256" cy="3423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smtClean="0"/>
            <a:t>173</a:t>
          </a:r>
          <a:r>
            <a:rPr lang="en-US" dirty="0" smtClean="0"/>
            <a:t>,0 </a:t>
          </a:r>
          <a:r>
            <a:rPr lang="en-US" dirty="0"/>
            <a:t>(</a:t>
          </a:r>
          <a:r>
            <a:rPr lang="ru-RU" dirty="0"/>
            <a:t>12%</a:t>
          </a:r>
          <a:r>
            <a:rPr lang="en-US" dirty="0"/>
            <a:t>) </a:t>
          </a:r>
          <a:r>
            <a:rPr lang="ru-RU" dirty="0" smtClean="0"/>
            <a:t>  Культура</a:t>
          </a:r>
          <a:r>
            <a:rPr lang="ru-RU" dirty="0"/>
            <a:t>, </a:t>
          </a:r>
          <a:r>
            <a:rPr lang="ru-RU" dirty="0" smtClean="0"/>
            <a:t>СМИ</a:t>
          </a:r>
          <a:endParaRPr lang="ru-RU" dirty="0"/>
        </a:p>
      </cdr:txBody>
    </cdr:sp>
  </cdr:relSizeAnchor>
  <cdr:relSizeAnchor xmlns:cdr="http://schemas.openxmlformats.org/drawingml/2006/chartDrawing">
    <cdr:from>
      <cdr:x>0.54369</cdr:x>
      <cdr:y>0.68255</cdr:y>
    </cdr:from>
    <cdr:to>
      <cdr:x>0.92007</cdr:x>
      <cdr:y>0.75447</cdr:y>
    </cdr:to>
    <cdr:sp macro="" textlink="">
      <cdr:nvSpPr>
        <cdr:cNvPr id="5" name="TextBox 1"/>
        <cdr:cNvSpPr txBox="1"/>
      </cdr:nvSpPr>
      <cdr:spPr>
        <a:xfrm xmlns:a="http://schemas.openxmlformats.org/drawingml/2006/main">
          <a:off x="4588703" y="3336226"/>
          <a:ext cx="3176642" cy="351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400" b="1" i="0" u="none" strike="noStrike" kern="1200" baseline="0">
              <a:solidFill>
                <a:prstClr val="black"/>
              </a:solidFill>
              <a:latin typeface="Times New Roman" panose="02020603050405020304" pitchFamily="18" charset="0"/>
              <a:ea typeface="+mn-ea"/>
              <a:cs typeface="Times New Roman" panose="02020603050405020304" pitchFamily="18" charset="0"/>
            </a:defRPr>
          </a:pPr>
          <a:r>
            <a:rPr lang="ru-RU" dirty="0"/>
            <a:t>66,0 </a:t>
          </a:r>
          <a:r>
            <a:rPr lang="en-US" dirty="0"/>
            <a:t>(</a:t>
          </a:r>
          <a:r>
            <a:rPr lang="ru-RU" dirty="0"/>
            <a:t>5%</a:t>
          </a:r>
          <a:r>
            <a:rPr lang="en-US" dirty="0" smtClean="0"/>
            <a:t>)</a:t>
          </a:r>
          <a:r>
            <a:rPr lang="ru-RU" dirty="0" smtClean="0"/>
            <a:t>  Физическая культура</a:t>
          </a:r>
          <a:endParaRPr lang="ru-RU" dirty="0"/>
        </a:p>
      </cdr:txBody>
    </cdr:sp>
  </cdr:relSizeAnchor>
  <cdr:relSizeAnchor xmlns:cdr="http://schemas.openxmlformats.org/drawingml/2006/chartDrawing">
    <cdr:from>
      <cdr:x>0.347</cdr:x>
      <cdr:y>0.56739</cdr:y>
    </cdr:from>
    <cdr:to>
      <cdr:x>0.34873</cdr:x>
      <cdr:y>0.89384</cdr:y>
    </cdr:to>
    <cdr:cxnSp macro="">
      <cdr:nvCxnSpPr>
        <cdr:cNvPr id="12" name="Прямая соединительная линия 11"/>
        <cdr:cNvCxnSpPr/>
      </cdr:nvCxnSpPr>
      <cdr:spPr>
        <a:xfrm xmlns:a="http://schemas.openxmlformats.org/drawingml/2006/main" flipH="1">
          <a:off x="2928655" y="2773352"/>
          <a:ext cx="14596" cy="159568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0.34444</cdr:x>
      <cdr:y>0.89241</cdr:y>
    </cdr:from>
    <cdr:to>
      <cdr:x>0.82114</cdr:x>
      <cdr:y>0.89616</cdr:y>
    </cdr:to>
    <cdr:cxnSp macro="">
      <cdr:nvCxnSpPr>
        <cdr:cNvPr id="14" name="Прямая соединительная линия 13"/>
        <cdr:cNvCxnSpPr/>
      </cdr:nvCxnSpPr>
      <cdr:spPr>
        <a:xfrm xmlns:a="http://schemas.openxmlformats.org/drawingml/2006/main">
          <a:off x="2907006" y="4362003"/>
          <a:ext cx="4023306" cy="1833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0.43058</cdr:x>
      <cdr:y>0.53102</cdr:y>
    </cdr:from>
    <cdr:to>
      <cdr:x>0.56663</cdr:x>
      <cdr:y>0.74137</cdr:y>
    </cdr:to>
    <cdr:cxnSp macro="">
      <cdr:nvCxnSpPr>
        <cdr:cNvPr id="17" name="Прямая соединительная линия 16"/>
        <cdr:cNvCxnSpPr/>
      </cdr:nvCxnSpPr>
      <cdr:spPr>
        <a:xfrm xmlns:a="http://schemas.openxmlformats.org/drawingml/2006/main">
          <a:off x="3634096" y="2595562"/>
          <a:ext cx="1148216" cy="102819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0.56338</cdr:x>
      <cdr:y>0.7395</cdr:y>
    </cdr:from>
    <cdr:to>
      <cdr:x>0.89924</cdr:x>
      <cdr:y>0.74137</cdr:y>
    </cdr:to>
    <cdr:cxnSp macro="">
      <cdr:nvCxnSpPr>
        <cdr:cNvPr id="19" name="Прямая соединительная линия 18"/>
        <cdr:cNvCxnSpPr/>
      </cdr:nvCxnSpPr>
      <cdr:spPr>
        <a:xfrm xmlns:a="http://schemas.openxmlformats.org/drawingml/2006/main" flipV="1">
          <a:off x="4754880" y="3614610"/>
          <a:ext cx="2834640" cy="914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0.60997</cdr:x>
      <cdr:y>0.51231</cdr:y>
    </cdr:from>
    <cdr:to>
      <cdr:x>0.92476</cdr:x>
      <cdr:y>0.51314</cdr:y>
    </cdr:to>
    <cdr:cxnSp macro="">
      <cdr:nvCxnSpPr>
        <cdr:cNvPr id="21" name="Прямая соединительная линия 20"/>
        <cdr:cNvCxnSpPr/>
      </cdr:nvCxnSpPr>
      <cdr:spPr>
        <a:xfrm xmlns:a="http://schemas.openxmlformats.org/drawingml/2006/main" flipV="1">
          <a:off x="5148072" y="2504122"/>
          <a:ext cx="2656840" cy="406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0.52113</cdr:x>
      <cdr:y>0.45889</cdr:y>
    </cdr:from>
    <cdr:to>
      <cdr:x>0.61057</cdr:x>
      <cdr:y>0.51231</cdr:y>
    </cdr:to>
    <cdr:cxnSp macro="">
      <cdr:nvCxnSpPr>
        <cdr:cNvPr id="23" name="Прямая соединительная линия 22"/>
        <cdr:cNvCxnSpPr/>
      </cdr:nvCxnSpPr>
      <cdr:spPr>
        <a:xfrm xmlns:a="http://schemas.openxmlformats.org/drawingml/2006/main">
          <a:off x="4398264" y="2243010"/>
          <a:ext cx="754888" cy="26111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0.49946</cdr:x>
      <cdr:y>0.27556</cdr:y>
    </cdr:from>
    <cdr:to>
      <cdr:x>0.89599</cdr:x>
      <cdr:y>0.28304</cdr:y>
    </cdr:to>
    <cdr:cxnSp macro="">
      <cdr:nvCxnSpPr>
        <cdr:cNvPr id="25" name="Прямая соединительная линия 24"/>
        <cdr:cNvCxnSpPr/>
      </cdr:nvCxnSpPr>
      <cdr:spPr>
        <a:xfrm xmlns:a="http://schemas.openxmlformats.org/drawingml/2006/main">
          <a:off x="4215384" y="1346898"/>
          <a:ext cx="3346704" cy="3657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0.16468</cdr:x>
      <cdr:y>0.25124</cdr:y>
    </cdr:from>
    <cdr:to>
      <cdr:x>0.37161</cdr:x>
      <cdr:y>0.37845</cdr:y>
    </cdr:to>
    <cdr:sp macro="" textlink="">
      <cdr:nvSpPr>
        <cdr:cNvPr id="29" name="Овал 28"/>
        <cdr:cNvSpPr/>
      </cdr:nvSpPr>
      <cdr:spPr>
        <a:xfrm xmlns:a="http://schemas.openxmlformats.org/drawingml/2006/main">
          <a:off x="1389888" y="1228026"/>
          <a:ext cx="1746504" cy="621792"/>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0.21885</cdr:x>
      <cdr:y>0.26433</cdr:y>
    </cdr:from>
    <cdr:to>
      <cdr:x>0.33803</cdr:x>
      <cdr:y>0.35413</cdr:y>
    </cdr:to>
    <cdr:sp macro="" textlink="">
      <cdr:nvSpPr>
        <cdr:cNvPr id="30" name="TextBox 29"/>
        <cdr:cNvSpPr txBox="1"/>
      </cdr:nvSpPr>
      <cdr:spPr>
        <a:xfrm xmlns:a="http://schemas.openxmlformats.org/drawingml/2006/main">
          <a:off x="1847088" y="1292034"/>
          <a:ext cx="1005840" cy="438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200" b="1" dirty="0" smtClean="0">
              <a:latin typeface="Times New Roman" panose="02020603050405020304" pitchFamily="18" charset="0"/>
              <a:cs typeface="Times New Roman" panose="02020603050405020304" pitchFamily="18" charset="0"/>
            </a:rPr>
            <a:t>14</a:t>
          </a:r>
          <a:r>
            <a:rPr lang="ru-RU" sz="2200" b="1" dirty="0" smtClean="0">
              <a:latin typeface="Times New Roman" panose="02020603050405020304" pitchFamily="18" charset="0"/>
              <a:cs typeface="Times New Roman" panose="02020603050405020304" pitchFamily="18" charset="0"/>
            </a:rPr>
            <a:t>48,3</a:t>
          </a:r>
          <a:endParaRPr lang="ru-RU" sz="22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0.53842</cdr:x>
      <cdr:y>0.52934</cdr:y>
    </cdr:from>
    <cdr:to>
      <cdr:x>0.70282</cdr:x>
      <cdr:y>0.69546</cdr:y>
    </cdr:to>
    <cdr:pic>
      <cdr:nvPicPr>
        <cdr:cNvPr id="20" name="Picture 42" descr="%D1%84%D1%83%D1%82%D0%BB%D0%B0%D0%B7%D0%BB%20%D0%A0%D1%8B%D0%B1%D0%B8%D0%BD%D1%81%D0%BA"/>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srcRect xmlns:a="http://schemas.openxmlformats.org/drawingml/2006/main"/>
        <a:stretch xmlns:a="http://schemas.openxmlformats.org/drawingml/2006/main">
          <a:fillRect/>
        </a:stretch>
      </cdr:blipFill>
      <cdr:spPr bwMode="auto">
        <a:xfrm xmlns:a="http://schemas.openxmlformats.org/drawingml/2006/main">
          <a:off x="4619359" y="2753546"/>
          <a:ext cx="1410502" cy="864096"/>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dr:relSizeAnchor xmlns:cdr="http://schemas.openxmlformats.org/drawingml/2006/chartDrawing">
    <cdr:from>
      <cdr:x>0.57199</cdr:x>
      <cdr:y>0.29401</cdr:y>
    </cdr:from>
    <cdr:to>
      <cdr:x>0.73769</cdr:x>
      <cdr:y>0.46013</cdr:y>
    </cdr:to>
    <cdr:pic>
      <cdr:nvPicPr>
        <cdr:cNvPr id="22" name="Рисунок 21" descr="55.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907391" y="1529410"/>
          <a:ext cx="1421561" cy="86409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0.59717</cdr:x>
      <cdr:y>0.04484</cdr:y>
    </cdr:from>
    <cdr:to>
      <cdr:x>0.75664</cdr:x>
      <cdr:y>0.21096</cdr:y>
    </cdr:to>
    <cdr:pic>
      <cdr:nvPicPr>
        <cdr:cNvPr id="24" name="Рисунок 23"/>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123415" y="233266"/>
          <a:ext cx="1368152" cy="864096"/>
        </a:xfrm>
        <a:prstGeom xmlns:a="http://schemas.openxmlformats.org/drawingml/2006/main" prst="rect">
          <a:avLst/>
        </a:prstGeom>
      </cdr:spPr>
    </cdr:pic>
  </cdr:relSizeAnchor>
  <cdr:relSizeAnchor xmlns:cdr="http://schemas.openxmlformats.org/drawingml/2006/chartDrawing">
    <cdr:from>
      <cdr:x>0.36217</cdr:x>
      <cdr:y>0.69546</cdr:y>
    </cdr:from>
    <cdr:to>
      <cdr:x>0.53003</cdr:x>
      <cdr:y>0.84773</cdr:y>
    </cdr:to>
    <cdr:pic>
      <cdr:nvPicPr>
        <cdr:cNvPr id="26" name="Picture 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4" cstate="print"/>
        <a:srcRect xmlns:a="http://schemas.openxmlformats.org/drawingml/2006/main"/>
        <a:stretch xmlns:a="http://schemas.openxmlformats.org/drawingml/2006/main">
          <a:fillRect/>
        </a:stretch>
      </cdr:blipFill>
      <cdr:spPr bwMode="auto">
        <a:xfrm xmlns:a="http://schemas.openxmlformats.org/drawingml/2006/main">
          <a:off x="3107191" y="3617642"/>
          <a:ext cx="1440160" cy="792088"/>
        </a:xfrm>
        <a:prstGeom xmlns:a="http://schemas.openxmlformats.org/drawingml/2006/main" prst="rect">
          <a:avLst/>
        </a:prstGeom>
        <a:noFill xmlns:a="http://schemas.openxmlformats.org/drawingml/2006/main"/>
        <a:ln xmlns:a="http://schemas.openxmlformats.org/drawingml/2006/main" w="9525">
          <a:noFill/>
          <a:miter lim="800000"/>
          <a:headEnd/>
          <a:tailEnd/>
        </a:ln>
      </cdr:spPr>
    </cdr:pic>
  </cdr:relSizeAnchor>
</c:userShapes>
</file>

<file path=ppt/drawings/drawing4.xml><?xml version="1.0" encoding="utf-8"?>
<c:userShapes xmlns:c="http://schemas.openxmlformats.org/drawingml/2006/chart">
  <cdr:relSizeAnchor xmlns:cdr="http://schemas.openxmlformats.org/drawingml/2006/chartDrawing">
    <cdr:from>
      <cdr:x>0.16468</cdr:x>
      <cdr:y>0.25124</cdr:y>
    </cdr:from>
    <cdr:to>
      <cdr:x>0.33072</cdr:x>
      <cdr:y>0.34748</cdr:y>
    </cdr:to>
    <cdr:sp macro="" textlink="">
      <cdr:nvSpPr>
        <cdr:cNvPr id="29" name="Овал 28"/>
        <cdr:cNvSpPr/>
      </cdr:nvSpPr>
      <cdr:spPr>
        <a:xfrm xmlns:a="http://schemas.openxmlformats.org/drawingml/2006/main">
          <a:off x="1389886" y="1228040"/>
          <a:ext cx="1401400" cy="470404"/>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2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0.19604</cdr:x>
      <cdr:y>0.25645</cdr:y>
    </cdr:from>
    <cdr:to>
      <cdr:x>0.3216</cdr:x>
      <cdr:y>0.34625</cdr:y>
    </cdr:to>
    <cdr:sp macro="" textlink="">
      <cdr:nvSpPr>
        <cdr:cNvPr id="30" name="TextBox 29"/>
        <cdr:cNvSpPr txBox="1"/>
      </cdr:nvSpPr>
      <cdr:spPr>
        <a:xfrm xmlns:a="http://schemas.openxmlformats.org/drawingml/2006/main">
          <a:off x="1654569" y="1253521"/>
          <a:ext cx="1059713" cy="438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latin typeface="Times New Roman" panose="02020603050405020304" pitchFamily="18" charset="0"/>
              <a:cs typeface="Times New Roman" panose="02020603050405020304" pitchFamily="18" charset="0"/>
            </a:rPr>
            <a:t>1</a:t>
          </a:r>
          <a:r>
            <a:rPr lang="ru-RU" sz="2000" b="1" dirty="0" smtClean="0">
              <a:latin typeface="Times New Roman" panose="02020603050405020304" pitchFamily="18" charset="0"/>
              <a:cs typeface="Times New Roman" panose="02020603050405020304" pitchFamily="18" charset="0"/>
            </a:rPr>
            <a:t>165,6</a:t>
          </a:r>
          <a:endParaRPr lang="ru-RU" sz="20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0.51739</cdr:x>
      <cdr:y>0.05013</cdr:y>
    </cdr:from>
    <cdr:to>
      <cdr:x>0.70935</cdr:x>
      <cdr:y>0.11518</cdr:y>
    </cdr:to>
    <cdr:sp macro="" textlink="">
      <cdr:nvSpPr>
        <cdr:cNvPr id="26" name="Блок-схема: альтернативный процесс 25"/>
        <cdr:cNvSpPr/>
      </cdr:nvSpPr>
      <cdr:spPr bwMode="auto">
        <a:xfrm xmlns:a="http://schemas.openxmlformats.org/drawingml/2006/main">
          <a:off x="4366764" y="245029"/>
          <a:ext cx="1620107" cy="317957"/>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57 детсадов </a:t>
          </a:r>
          <a:endParaRPr lang="ru-RU" sz="1100" dirty="0">
            <a:solidFill>
              <a:schemeClr val="tx1"/>
            </a:solidFill>
          </a:endParaRPr>
        </a:p>
      </cdr:txBody>
    </cdr:sp>
  </cdr:relSizeAnchor>
  <cdr:relSizeAnchor xmlns:cdr="http://schemas.openxmlformats.org/drawingml/2006/chartDrawing">
    <cdr:from>
      <cdr:x>0.79032</cdr:x>
      <cdr:y>0.043</cdr:y>
    </cdr:from>
    <cdr:to>
      <cdr:x>0.99202</cdr:x>
      <cdr:y>0.10588</cdr:y>
    </cdr:to>
    <cdr:sp macro="" textlink="">
      <cdr:nvSpPr>
        <cdr:cNvPr id="28" name="Блок-схема: альтернативный процесс 27"/>
        <cdr:cNvSpPr/>
      </cdr:nvSpPr>
      <cdr:spPr bwMode="auto">
        <a:xfrm xmlns:a="http://schemas.openxmlformats.org/drawingml/2006/main">
          <a:off x="6670266" y="210163"/>
          <a:ext cx="1702269" cy="307370"/>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9901 воспитанника</a:t>
          </a:r>
          <a:endParaRPr lang="ru-RU" sz="1200" b="1" dirty="0">
            <a:solidFill>
              <a:schemeClr val="tx1"/>
            </a:solidFill>
          </a:endParaRPr>
        </a:p>
      </cdr:txBody>
    </cdr:sp>
  </cdr:relSizeAnchor>
  <cdr:relSizeAnchor xmlns:cdr="http://schemas.openxmlformats.org/drawingml/2006/chartDrawing">
    <cdr:from>
      <cdr:x>0.72304</cdr:x>
      <cdr:y>0.07967</cdr:y>
    </cdr:from>
    <cdr:to>
      <cdr:x>0.77208</cdr:x>
      <cdr:y>0.09542</cdr:y>
    </cdr:to>
    <cdr:sp macro="" textlink="">
      <cdr:nvSpPr>
        <cdr:cNvPr id="22" name="Стрелка вправо 21"/>
        <cdr:cNvSpPr/>
      </cdr:nvSpPr>
      <cdr:spPr>
        <a:xfrm xmlns:a="http://schemas.openxmlformats.org/drawingml/2006/main">
          <a:off x="6102375" y="389408"/>
          <a:ext cx="413886" cy="77002"/>
        </a:xfrm>
        <a:prstGeom xmlns:a="http://schemas.openxmlformats.org/drawingml/2006/main" prst="rightArrow">
          <a:avLst/>
        </a:prstGeom>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dirty="0">
            <a:solidFill>
              <a:srgbClr val="00B0F0"/>
            </a:solidFill>
          </a:endParaRPr>
        </a:p>
      </cdr:txBody>
    </cdr:sp>
  </cdr:relSizeAnchor>
  <cdr:relSizeAnchor xmlns:cdr="http://schemas.openxmlformats.org/drawingml/2006/chartDrawing">
    <cdr:from>
      <cdr:x>0.79146</cdr:x>
      <cdr:y>0.13874</cdr:y>
    </cdr:from>
    <cdr:to>
      <cdr:x>0.99005</cdr:x>
      <cdr:y>0.22736</cdr:y>
    </cdr:to>
    <cdr:sp macro="" textlink="">
      <cdr:nvSpPr>
        <cdr:cNvPr id="34" name="Блок-схема: альтернативный процесс 33"/>
        <cdr:cNvSpPr/>
      </cdr:nvSpPr>
      <cdr:spPr bwMode="auto">
        <a:xfrm xmlns:a="http://schemas.openxmlformats.org/drawingml/2006/main">
          <a:off x="6679892" y="678166"/>
          <a:ext cx="1676066" cy="43313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7200 обучающихся</a:t>
          </a:r>
          <a:endParaRPr lang="ru-RU" sz="1200" b="1" dirty="0">
            <a:solidFill>
              <a:schemeClr val="tx1"/>
            </a:solidFill>
          </a:endParaRPr>
        </a:p>
      </cdr:txBody>
    </cdr:sp>
  </cdr:relSizeAnchor>
  <cdr:relSizeAnchor xmlns:cdr="http://schemas.openxmlformats.org/drawingml/2006/chartDrawing">
    <cdr:from>
      <cdr:x>0.49039</cdr:x>
      <cdr:y>0.142</cdr:y>
    </cdr:from>
    <cdr:to>
      <cdr:x>0.71977</cdr:x>
      <cdr:y>0.22145</cdr:y>
    </cdr:to>
    <cdr:sp macro="" textlink="">
      <cdr:nvSpPr>
        <cdr:cNvPr id="35" name="Блок-схема: альтернативный процесс 34"/>
        <cdr:cNvSpPr/>
      </cdr:nvSpPr>
      <cdr:spPr bwMode="auto">
        <a:xfrm xmlns:a="http://schemas.openxmlformats.org/drawingml/2006/main">
          <a:off x="4138822" y="694101"/>
          <a:ext cx="1935950" cy="38832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14 </a:t>
          </a:r>
          <a:r>
            <a:rPr lang="ru-RU" sz="12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спортивных школ</a:t>
          </a:r>
          <a:endParaRPr lang="ru-RU" sz="1200" b="1" dirty="0">
            <a:solidFill>
              <a:schemeClr val="tx1"/>
            </a:solidFill>
          </a:endParaRPr>
        </a:p>
      </cdr:txBody>
    </cdr:sp>
  </cdr:relSizeAnchor>
  <cdr:relSizeAnchor xmlns:cdr="http://schemas.openxmlformats.org/drawingml/2006/chartDrawing">
    <cdr:from>
      <cdr:x>0.73476</cdr:x>
      <cdr:y>0.28895</cdr:y>
    </cdr:from>
    <cdr:to>
      <cdr:x>0.7838</cdr:x>
      <cdr:y>0.3047</cdr:y>
    </cdr:to>
    <cdr:sp macro="" textlink="">
      <cdr:nvSpPr>
        <cdr:cNvPr id="36" name="Стрелка вправо 35"/>
        <cdr:cNvSpPr/>
      </cdr:nvSpPr>
      <cdr:spPr>
        <a:xfrm xmlns:a="http://schemas.openxmlformats.org/drawingml/2006/main">
          <a:off x="6201301" y="1412359"/>
          <a:ext cx="413886" cy="77002"/>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0.73134</cdr:x>
      <cdr:y>0.18655</cdr:y>
    </cdr:from>
    <cdr:to>
      <cdr:x>0.78038</cdr:x>
      <cdr:y>0.2023</cdr:y>
    </cdr:to>
    <cdr:sp macro="" textlink="">
      <cdr:nvSpPr>
        <cdr:cNvPr id="37" name="Стрелка вправо 36"/>
        <cdr:cNvSpPr/>
      </cdr:nvSpPr>
      <cdr:spPr>
        <a:xfrm xmlns:a="http://schemas.openxmlformats.org/drawingml/2006/main">
          <a:off x="6172426" y="911845"/>
          <a:ext cx="413886" cy="77002"/>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0.49381</cdr:x>
      <cdr:y>0.24692</cdr:y>
    </cdr:from>
    <cdr:to>
      <cdr:x>0.72351</cdr:x>
      <cdr:y>0.32636</cdr:y>
    </cdr:to>
    <cdr:sp macro="" textlink="">
      <cdr:nvSpPr>
        <cdr:cNvPr id="38" name="Блок-схема: альтернативный процесс 37"/>
        <cdr:cNvSpPr/>
      </cdr:nvSpPr>
      <cdr:spPr bwMode="auto">
        <a:xfrm xmlns:a="http://schemas.openxmlformats.org/drawingml/2006/main">
          <a:off x="4167698" y="1206913"/>
          <a:ext cx="1938622" cy="38832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 музыкальных </a:t>
          </a:r>
          <a:r>
            <a:rPr lang="ru-RU" sz="12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школ</a:t>
          </a:r>
          <a:endParaRPr lang="ru-RU" sz="1200" b="1" dirty="0">
            <a:solidFill>
              <a:schemeClr val="tx1"/>
            </a:solidFill>
          </a:endParaRPr>
        </a:p>
      </cdr:txBody>
    </cdr:sp>
  </cdr:relSizeAnchor>
  <cdr:relSizeAnchor xmlns:cdr="http://schemas.openxmlformats.org/drawingml/2006/chartDrawing">
    <cdr:from>
      <cdr:x>0.49039</cdr:x>
      <cdr:y>0.35719</cdr:y>
    </cdr:from>
    <cdr:to>
      <cdr:x>0.72579</cdr:x>
      <cdr:y>0.43664</cdr:y>
    </cdr:to>
    <cdr:sp macro="" textlink="">
      <cdr:nvSpPr>
        <cdr:cNvPr id="39" name="Блок-схема: альтернативный процесс 38"/>
        <cdr:cNvSpPr/>
      </cdr:nvSpPr>
      <cdr:spPr bwMode="auto">
        <a:xfrm xmlns:a="http://schemas.openxmlformats.org/drawingml/2006/main">
          <a:off x="4138821" y="1745927"/>
          <a:ext cx="1986750" cy="38832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художественная школа</a:t>
          </a:r>
          <a:endParaRPr lang="ru-RU" sz="1200" b="1" dirty="0">
            <a:solidFill>
              <a:schemeClr val="tx1"/>
            </a:solidFill>
          </a:endParaRPr>
        </a:p>
      </cdr:txBody>
    </cdr:sp>
  </cdr:relSizeAnchor>
  <cdr:relSizeAnchor xmlns:cdr="http://schemas.openxmlformats.org/drawingml/2006/chartDrawing">
    <cdr:from>
      <cdr:x>0.73279</cdr:x>
      <cdr:y>0.39583</cdr:y>
    </cdr:from>
    <cdr:to>
      <cdr:x>0.78183</cdr:x>
      <cdr:y>0.41159</cdr:y>
    </cdr:to>
    <cdr:sp macro="" textlink="">
      <cdr:nvSpPr>
        <cdr:cNvPr id="40" name="Стрелка вправо 39"/>
        <cdr:cNvSpPr/>
      </cdr:nvSpPr>
      <cdr:spPr>
        <a:xfrm xmlns:a="http://schemas.openxmlformats.org/drawingml/2006/main">
          <a:off x="6184723" y="1934797"/>
          <a:ext cx="413886" cy="77002"/>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0.79375</cdr:x>
      <cdr:y>0.2476</cdr:y>
    </cdr:from>
    <cdr:to>
      <cdr:x>0.99265</cdr:x>
      <cdr:y>0.33621</cdr:y>
    </cdr:to>
    <cdr:sp macro="" textlink="">
      <cdr:nvSpPr>
        <cdr:cNvPr id="41" name="Блок-схема: альтернативный процесс 40"/>
        <cdr:cNvSpPr/>
      </cdr:nvSpPr>
      <cdr:spPr bwMode="auto">
        <a:xfrm xmlns:a="http://schemas.openxmlformats.org/drawingml/2006/main">
          <a:off x="6699143" y="1210228"/>
          <a:ext cx="1678740" cy="43313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1291 обучающийся</a:t>
          </a:r>
          <a:endParaRPr lang="ru-RU" sz="1200" b="1" dirty="0">
            <a:solidFill>
              <a:schemeClr val="tx1"/>
            </a:solidFill>
          </a:endParaRPr>
        </a:p>
      </cdr:txBody>
    </cdr:sp>
  </cdr:relSizeAnchor>
  <cdr:relSizeAnchor xmlns:cdr="http://schemas.openxmlformats.org/drawingml/2006/chartDrawing">
    <cdr:from>
      <cdr:x>0.7926</cdr:x>
      <cdr:y>0.3559</cdr:y>
    </cdr:from>
    <cdr:to>
      <cdr:x>0.99265</cdr:x>
      <cdr:y>0.44452</cdr:y>
    </cdr:to>
    <cdr:sp macro="" textlink="">
      <cdr:nvSpPr>
        <cdr:cNvPr id="42" name="Блок-схема: альтернативный процесс 41"/>
        <cdr:cNvSpPr/>
      </cdr:nvSpPr>
      <cdr:spPr bwMode="auto">
        <a:xfrm xmlns:a="http://schemas.openxmlformats.org/drawingml/2006/main">
          <a:off x="6689516" y="1739618"/>
          <a:ext cx="1688365" cy="43313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230 обучающихся</a:t>
          </a:r>
          <a:endParaRPr lang="ru-RU" sz="1200" b="1" dirty="0">
            <a:solidFill>
              <a:schemeClr val="tx1"/>
            </a:solidFill>
          </a:endParaRPr>
        </a:p>
      </cdr:txBody>
    </cdr:sp>
  </cdr:relSizeAnchor>
  <cdr:relSizeAnchor xmlns:cdr="http://schemas.openxmlformats.org/drawingml/2006/chartDrawing">
    <cdr:from>
      <cdr:x>0.4907</cdr:x>
      <cdr:y>0.46211</cdr:y>
    </cdr:from>
    <cdr:to>
      <cdr:x>0.7261</cdr:x>
      <cdr:y>0.55031</cdr:y>
    </cdr:to>
    <cdr:sp macro="" textlink="">
      <cdr:nvSpPr>
        <cdr:cNvPr id="43" name="Блок-схема: альтернативный процесс 42"/>
        <cdr:cNvSpPr/>
      </cdr:nvSpPr>
      <cdr:spPr bwMode="auto">
        <a:xfrm xmlns:a="http://schemas.openxmlformats.org/drawingml/2006/main">
          <a:off x="4141495" y="2258740"/>
          <a:ext cx="1986750" cy="43110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30 общеобразовательных школ</a:t>
          </a:r>
          <a:endParaRPr lang="ru-RU" sz="1200" b="1" dirty="0">
            <a:solidFill>
              <a:schemeClr val="tx1"/>
            </a:solidFill>
          </a:endParaRPr>
        </a:p>
      </cdr:txBody>
    </cdr:sp>
  </cdr:relSizeAnchor>
  <cdr:relSizeAnchor xmlns:cdr="http://schemas.openxmlformats.org/drawingml/2006/chartDrawing">
    <cdr:from>
      <cdr:x>0.73881</cdr:x>
      <cdr:y>0.49681</cdr:y>
    </cdr:from>
    <cdr:to>
      <cdr:x>0.78785</cdr:x>
      <cdr:y>0.51256</cdr:y>
    </cdr:to>
    <cdr:sp macro="" textlink="">
      <cdr:nvSpPr>
        <cdr:cNvPr id="44" name="Стрелка вправо 43"/>
        <cdr:cNvSpPr/>
      </cdr:nvSpPr>
      <cdr:spPr>
        <a:xfrm xmlns:a="http://schemas.openxmlformats.org/drawingml/2006/main">
          <a:off x="6235522" y="2428360"/>
          <a:ext cx="413886" cy="77002"/>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0.79831</cdr:x>
      <cdr:y>0.46672</cdr:y>
    </cdr:from>
    <cdr:to>
      <cdr:x>0.99753</cdr:x>
      <cdr:y>0.55534</cdr:y>
    </cdr:to>
    <cdr:sp macro="" textlink="">
      <cdr:nvSpPr>
        <cdr:cNvPr id="45" name="Блок-схема: альтернативный процесс 44"/>
        <cdr:cNvSpPr/>
      </cdr:nvSpPr>
      <cdr:spPr bwMode="auto">
        <a:xfrm xmlns:a="http://schemas.openxmlformats.org/drawingml/2006/main">
          <a:off x="6737643" y="2281307"/>
          <a:ext cx="1681413" cy="43313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16838 обучающихся</a:t>
          </a:r>
          <a:endParaRPr lang="ru-RU" sz="1200" b="1" dirty="0">
            <a:solidFill>
              <a:schemeClr val="tx1"/>
            </a:solidFill>
          </a:endParaRPr>
        </a:p>
      </cdr:txBody>
    </cdr:sp>
  </cdr:relSizeAnchor>
  <cdr:relSizeAnchor xmlns:cdr="http://schemas.openxmlformats.org/drawingml/2006/chartDrawing">
    <cdr:from>
      <cdr:x>0.48925</cdr:x>
      <cdr:y>0.58081</cdr:y>
    </cdr:from>
    <cdr:to>
      <cdr:x>0.73212</cdr:x>
      <cdr:y>0.698</cdr:y>
    </cdr:to>
    <cdr:sp macro="" textlink="">
      <cdr:nvSpPr>
        <cdr:cNvPr id="46" name="Блок-схема: альтернативный процесс 45"/>
        <cdr:cNvSpPr/>
      </cdr:nvSpPr>
      <cdr:spPr bwMode="auto">
        <a:xfrm xmlns:a="http://schemas.openxmlformats.org/drawingml/2006/main">
          <a:off x="4129196" y="2838928"/>
          <a:ext cx="2049849" cy="572811"/>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центра дополнительного образования</a:t>
          </a:r>
          <a:endParaRPr lang="ru-RU" sz="1200" b="1" dirty="0">
            <a:solidFill>
              <a:schemeClr val="tx1"/>
            </a:solidFill>
          </a:endParaRPr>
        </a:p>
      </cdr:txBody>
    </cdr:sp>
  </cdr:relSizeAnchor>
  <cdr:relSizeAnchor xmlns:cdr="http://schemas.openxmlformats.org/drawingml/2006/chartDrawing">
    <cdr:from>
      <cdr:x>0.79736</cdr:x>
      <cdr:y>0.59133</cdr:y>
    </cdr:from>
    <cdr:to>
      <cdr:x>0.99658</cdr:x>
      <cdr:y>0.67994</cdr:y>
    </cdr:to>
    <cdr:sp macro="" textlink="">
      <cdr:nvSpPr>
        <cdr:cNvPr id="47" name="Блок-схема: альтернативный процесс 46"/>
        <cdr:cNvSpPr/>
      </cdr:nvSpPr>
      <cdr:spPr bwMode="auto">
        <a:xfrm xmlns:a="http://schemas.openxmlformats.org/drawingml/2006/main">
          <a:off x="6729624" y="2890372"/>
          <a:ext cx="1681413" cy="433137"/>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8140 человек</a:t>
          </a:r>
          <a:endParaRPr lang="ru-RU" sz="1200" b="1" dirty="0">
            <a:solidFill>
              <a:schemeClr val="tx1"/>
            </a:solidFill>
          </a:endParaRPr>
        </a:p>
      </cdr:txBody>
    </cdr:sp>
  </cdr:relSizeAnchor>
  <cdr:relSizeAnchor xmlns:cdr="http://schemas.openxmlformats.org/drawingml/2006/chartDrawing">
    <cdr:from>
      <cdr:x>0.74141</cdr:x>
      <cdr:y>0.62929</cdr:y>
    </cdr:from>
    <cdr:to>
      <cdr:x>0.79045</cdr:x>
      <cdr:y>0.64505</cdr:y>
    </cdr:to>
    <cdr:sp macro="" textlink="">
      <cdr:nvSpPr>
        <cdr:cNvPr id="48" name="Стрелка вправо 47"/>
        <cdr:cNvSpPr/>
      </cdr:nvSpPr>
      <cdr:spPr>
        <a:xfrm xmlns:a="http://schemas.openxmlformats.org/drawingml/2006/main">
          <a:off x="6257446" y="3075926"/>
          <a:ext cx="413886" cy="77002"/>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0.49755</cdr:x>
      <cdr:y>0.73386</cdr:y>
    </cdr:from>
    <cdr:to>
      <cdr:x>0.72724</cdr:x>
      <cdr:y>0.8133</cdr:y>
    </cdr:to>
    <cdr:sp macro="" textlink="">
      <cdr:nvSpPr>
        <cdr:cNvPr id="50" name="Блок-схема: альтернативный процесс 49"/>
        <cdr:cNvSpPr/>
      </cdr:nvSpPr>
      <cdr:spPr bwMode="auto">
        <a:xfrm xmlns:a="http://schemas.openxmlformats.org/drawingml/2006/main">
          <a:off x="4199248" y="3587027"/>
          <a:ext cx="1938622" cy="38832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Лагерь Гагарина</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0.74059</cdr:x>
      <cdr:y>0.76768</cdr:y>
    </cdr:from>
    <cdr:to>
      <cdr:x>0.78963</cdr:x>
      <cdr:y>0.78344</cdr:y>
    </cdr:to>
    <cdr:sp macro="" textlink="">
      <cdr:nvSpPr>
        <cdr:cNvPr id="51" name="Стрелка вправо 50"/>
        <cdr:cNvSpPr/>
      </cdr:nvSpPr>
      <cdr:spPr>
        <a:xfrm xmlns:a="http://schemas.openxmlformats.org/drawingml/2006/main">
          <a:off x="6250494" y="3752368"/>
          <a:ext cx="413886" cy="77002"/>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0.79603</cdr:x>
      <cdr:y>0.7285</cdr:y>
    </cdr:from>
    <cdr:to>
      <cdr:x>0.9943</cdr:x>
      <cdr:y>0.80794</cdr:y>
    </cdr:to>
    <cdr:sp macro="" textlink="">
      <cdr:nvSpPr>
        <cdr:cNvPr id="52" name="Блок-схема: альтернативный процесс 51"/>
        <cdr:cNvSpPr/>
      </cdr:nvSpPr>
      <cdr:spPr bwMode="auto">
        <a:xfrm xmlns:a="http://schemas.openxmlformats.org/drawingml/2006/main">
          <a:off x="6718392" y="3560824"/>
          <a:ext cx="1673393" cy="38832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2823 человек</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0.46188</cdr:x>
      <cdr:y>0.83387</cdr:y>
    </cdr:from>
    <cdr:to>
      <cdr:x>0.73444</cdr:x>
      <cdr:y>0.92839</cdr:y>
    </cdr:to>
    <cdr:sp macro="" textlink="">
      <cdr:nvSpPr>
        <cdr:cNvPr id="53" name="Блок-схема: альтернативный процесс 52"/>
        <cdr:cNvSpPr/>
      </cdr:nvSpPr>
      <cdr:spPr bwMode="auto">
        <a:xfrm xmlns:a="http://schemas.openxmlformats.org/drawingml/2006/main">
          <a:off x="3898190" y="4075883"/>
          <a:ext cx="2300438" cy="462012"/>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Социальное агентство молодежи(трудоустройство)</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0.74319</cdr:x>
      <cdr:y>0.87457</cdr:y>
    </cdr:from>
    <cdr:to>
      <cdr:x>0.79222</cdr:x>
      <cdr:y>0.89032</cdr:y>
    </cdr:to>
    <cdr:sp macro="" textlink="">
      <cdr:nvSpPr>
        <cdr:cNvPr id="54" name="Стрелка вправо 53"/>
        <cdr:cNvSpPr/>
      </cdr:nvSpPr>
      <cdr:spPr>
        <a:xfrm xmlns:a="http://schemas.openxmlformats.org/drawingml/2006/main">
          <a:off x="6272418" y="4274806"/>
          <a:ext cx="413886" cy="77002"/>
        </a:xfrm>
        <a:prstGeom xmlns:a="http://schemas.openxmlformats.org/drawingml/2006/main" prst="rightArrow">
          <a:avLst/>
        </a:prstGeom>
        <a:solidFill xmlns:a="http://schemas.openxmlformats.org/drawingml/2006/main">
          <a:srgbClr val="92D050"/>
        </a:solidFill>
        <a:ln xmlns:a="http://schemas.openxmlformats.org/drawingml/2006/main">
          <a:solidFill>
            <a:srgbClr val="92D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0.79717</cdr:x>
      <cdr:y>0.83538</cdr:y>
    </cdr:from>
    <cdr:to>
      <cdr:x>0.99544</cdr:x>
      <cdr:y>0.91483</cdr:y>
    </cdr:to>
    <cdr:sp macro="" textlink="">
      <cdr:nvSpPr>
        <cdr:cNvPr id="55" name="Блок-схема: альтернативный процесс 54"/>
        <cdr:cNvSpPr/>
      </cdr:nvSpPr>
      <cdr:spPr bwMode="auto">
        <a:xfrm xmlns:a="http://schemas.openxmlformats.org/drawingml/2006/main">
          <a:off x="6728018" y="4083262"/>
          <a:ext cx="1673393" cy="388326"/>
        </a:xfrm>
        <a:prstGeom xmlns:a="http://schemas.openxmlformats.org/drawingml/2006/main" prst="flowChartAlternateProcess">
          <a:avLst/>
        </a:prstGeom>
        <a:solidFill xmlns:a="http://schemas.openxmlformats.org/drawingml/2006/main">
          <a:srgbClr val="92D050"/>
        </a:solidFill>
        <a:ln xmlns:a="http://schemas.openxmlformats.org/drawingml/2006/main">
          <a:solidFill>
            <a:srgbClr val="92D05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630 подростков</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0.19035</cdr:x>
      <cdr:y>0.12725</cdr:y>
    </cdr:from>
    <cdr:to>
      <cdr:x>0.20087</cdr:x>
      <cdr:y>0.19809</cdr:y>
    </cdr:to>
    <cdr:cxnSp macro="">
      <cdr:nvCxnSpPr>
        <cdr:cNvPr id="3" name="Прямая соединительная линия 2"/>
        <cdr:cNvCxnSpPr/>
      </cdr:nvCxnSpPr>
      <cdr:spPr>
        <a:xfrm xmlns:a="http://schemas.openxmlformats.org/drawingml/2006/main" flipH="1" flipV="1">
          <a:off x="1606536" y="622002"/>
          <a:ext cx="88777" cy="3462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0.03993</cdr:x>
      <cdr:y>0.12544</cdr:y>
    </cdr:from>
    <cdr:to>
      <cdr:x>0.19035</cdr:x>
      <cdr:y>0.12544</cdr:y>
    </cdr:to>
    <cdr:cxnSp macro="">
      <cdr:nvCxnSpPr>
        <cdr:cNvPr id="5" name="Прямая соединительная линия 4"/>
        <cdr:cNvCxnSpPr/>
      </cdr:nvCxnSpPr>
      <cdr:spPr>
        <a:xfrm xmlns:a="http://schemas.openxmlformats.org/drawingml/2006/main">
          <a:off x="337030" y="61312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0.29238</cdr:x>
      <cdr:y>0.14542</cdr:y>
    </cdr:from>
    <cdr:to>
      <cdr:x>0.34047</cdr:x>
      <cdr:y>0.20121</cdr:y>
    </cdr:to>
    <cdr:cxnSp macro="">
      <cdr:nvCxnSpPr>
        <cdr:cNvPr id="32" name="Прямая соединительная линия 31"/>
        <cdr:cNvCxnSpPr/>
      </cdr:nvCxnSpPr>
      <cdr:spPr>
        <a:xfrm xmlns:a="http://schemas.openxmlformats.org/drawingml/2006/main" flipH="1" flipV="1">
          <a:off x="2467670" y="710778"/>
          <a:ext cx="405907" cy="2727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0.29104</cdr:x>
      <cdr:y>0.14309</cdr:y>
    </cdr:from>
    <cdr:to>
      <cdr:x>0.44145</cdr:x>
      <cdr:y>0.14309</cdr:y>
    </cdr:to>
    <cdr:cxnSp macro="">
      <cdr:nvCxnSpPr>
        <cdr:cNvPr id="33" name="Прямая соединительная линия 32"/>
        <cdr:cNvCxnSpPr/>
      </cdr:nvCxnSpPr>
      <cdr:spPr>
        <a:xfrm xmlns:a="http://schemas.openxmlformats.org/drawingml/2006/main">
          <a:off x="2456327" y="699435"/>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0.03754</cdr:x>
      <cdr:y>0.72429</cdr:y>
    </cdr:from>
    <cdr:to>
      <cdr:x>0.18795</cdr:x>
      <cdr:y>0.72429</cdr:y>
    </cdr:to>
    <cdr:cxnSp macro="">
      <cdr:nvCxnSpPr>
        <cdr:cNvPr id="49" name="Прямая соединительная линия 48"/>
        <cdr:cNvCxnSpPr/>
      </cdr:nvCxnSpPr>
      <cdr:spPr>
        <a:xfrm xmlns:a="http://schemas.openxmlformats.org/drawingml/2006/main">
          <a:off x="316808" y="3540289"/>
          <a:ext cx="1269507"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0.26082</cdr:x>
      <cdr:y>0.74841</cdr:y>
    </cdr:from>
    <cdr:to>
      <cdr:x>0.4449</cdr:x>
      <cdr:y>0.75204</cdr:y>
    </cdr:to>
    <cdr:cxnSp macro="">
      <cdr:nvCxnSpPr>
        <cdr:cNvPr id="56" name="Прямая соединительная линия 55"/>
        <cdr:cNvCxnSpPr/>
      </cdr:nvCxnSpPr>
      <cdr:spPr>
        <a:xfrm xmlns:a="http://schemas.openxmlformats.org/drawingml/2006/main">
          <a:off x="2201340" y="3658165"/>
          <a:ext cx="1553592" cy="1775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0.19035</cdr:x>
      <cdr:y>0.52864</cdr:y>
    </cdr:from>
    <cdr:to>
      <cdr:x>0.26714</cdr:x>
      <cdr:y>0.72843</cdr:y>
    </cdr:to>
    <cdr:cxnSp macro="">
      <cdr:nvCxnSpPr>
        <cdr:cNvPr id="57" name="Прямая соединительная линия 56"/>
        <cdr:cNvCxnSpPr/>
      </cdr:nvCxnSpPr>
      <cdr:spPr>
        <a:xfrm xmlns:a="http://schemas.openxmlformats.org/drawingml/2006/main" flipV="1">
          <a:off x="1606536" y="2583968"/>
          <a:ext cx="648070" cy="9765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0.25767</cdr:x>
      <cdr:y>0.51543</cdr:y>
    </cdr:from>
    <cdr:to>
      <cdr:x>0.32996</cdr:x>
      <cdr:y>0.74841</cdr:y>
    </cdr:to>
    <cdr:cxnSp macro="">
      <cdr:nvCxnSpPr>
        <cdr:cNvPr id="58" name="Прямая соединительная линия 57"/>
        <cdr:cNvCxnSpPr/>
      </cdr:nvCxnSpPr>
      <cdr:spPr>
        <a:xfrm xmlns:a="http://schemas.openxmlformats.org/drawingml/2006/main" flipV="1">
          <a:off x="2174707" y="2519360"/>
          <a:ext cx="610093" cy="113880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0.16359</cdr:x>
      <cdr:y>0.28242</cdr:y>
    </cdr:from>
    <cdr:to>
      <cdr:x>0.29581</cdr:x>
      <cdr:y>0.36988</cdr:y>
    </cdr:to>
    <cdr:sp macro="" textlink="">
      <cdr:nvSpPr>
        <cdr:cNvPr id="29" name="Овал 28"/>
        <cdr:cNvSpPr/>
      </cdr:nvSpPr>
      <cdr:spPr>
        <a:xfrm xmlns:a="http://schemas.openxmlformats.org/drawingml/2006/main">
          <a:off x="1380649" y="1380439"/>
          <a:ext cx="1115959" cy="427521"/>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sz="14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0.184</cdr:x>
      <cdr:y>0.29179</cdr:y>
    </cdr:from>
    <cdr:to>
      <cdr:x>0.30956</cdr:x>
      <cdr:y>0.38159</cdr:y>
    </cdr:to>
    <cdr:sp macro="" textlink="">
      <cdr:nvSpPr>
        <cdr:cNvPr id="30" name="TextBox 29"/>
        <cdr:cNvSpPr txBox="1"/>
      </cdr:nvSpPr>
      <cdr:spPr>
        <a:xfrm xmlns:a="http://schemas.openxmlformats.org/drawingml/2006/main">
          <a:off x="1552960" y="1426225"/>
          <a:ext cx="1059716" cy="438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1</a:t>
          </a:r>
          <a:r>
            <a:rPr lang="ru-RU" sz="1800" b="1" dirty="0" smtClean="0">
              <a:latin typeface="Times New Roman" panose="02020603050405020304" pitchFamily="18" charset="0"/>
              <a:cs typeface="Times New Roman" panose="02020603050405020304" pitchFamily="18" charset="0"/>
            </a:rPr>
            <a:t>73,0</a:t>
          </a:r>
          <a:endParaRPr lang="ru-RU"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0.77512</cdr:x>
      <cdr:y>0.19528</cdr:y>
    </cdr:from>
    <cdr:to>
      <cdr:x>1</cdr:x>
      <cdr:y>0.38859</cdr:y>
    </cdr:to>
    <cdr:sp macro="" textlink="">
      <cdr:nvSpPr>
        <cdr:cNvPr id="34" name="Блок-схема: альтернативный процесс 33"/>
        <cdr:cNvSpPr/>
      </cdr:nvSpPr>
      <cdr:spPr bwMode="auto">
        <a:xfrm xmlns:a="http://schemas.openxmlformats.org/drawingml/2006/main">
          <a:off x="6541929" y="954520"/>
          <a:ext cx="1897983" cy="944880"/>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475 зрелищных мероприятий,</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99,2 тыс. человек посетит.</a:t>
          </a:r>
        </a:p>
        <a:p xmlns:a="http://schemas.openxmlformats.org/drawingml/2006/main">
          <a:pPr algn="l" fontAlgn="auto">
            <a:spcBef>
              <a:spcPts val="0"/>
            </a:spcBef>
            <a:spcAft>
              <a:spcPts val="0"/>
            </a:spcAft>
            <a:defRPr/>
          </a:pPr>
          <a:r>
            <a:rPr lang="ru-RU" sz="10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59 клубных формирований</a:t>
          </a:r>
          <a:endParaRPr lang="ru-RU" sz="1000" b="1" dirty="0">
            <a:solidFill>
              <a:schemeClr val="tx1"/>
            </a:solidFill>
          </a:endParaRPr>
        </a:p>
      </cdr:txBody>
    </cdr:sp>
  </cdr:relSizeAnchor>
  <cdr:relSizeAnchor xmlns:cdr="http://schemas.openxmlformats.org/drawingml/2006/chartDrawing">
    <cdr:from>
      <cdr:x>0.46872</cdr:x>
      <cdr:y>0.24385</cdr:y>
    </cdr:from>
    <cdr:to>
      <cdr:x>0.6981</cdr:x>
      <cdr:y>0.34702</cdr:y>
    </cdr:to>
    <cdr:sp macro="" textlink="">
      <cdr:nvSpPr>
        <cdr:cNvPr id="35" name="Блок-схема: альтернативный процесс 34"/>
        <cdr:cNvSpPr/>
      </cdr:nvSpPr>
      <cdr:spPr bwMode="auto">
        <a:xfrm xmlns:a="http://schemas.openxmlformats.org/drawingml/2006/main">
          <a:off x="3955968" y="1191924"/>
          <a:ext cx="1935947" cy="504276"/>
        </a:xfrm>
        <a:prstGeom xmlns:a="http://schemas.openxmlformats.org/drawingml/2006/main" prst="flowChartAlternateProcess">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4 Дворца культуры, ОКЦ</a:t>
          </a:r>
          <a:endParaRPr lang="ru-RU" sz="1200" b="1" dirty="0">
            <a:solidFill>
              <a:schemeClr val="tx1"/>
            </a:solidFill>
          </a:endParaRPr>
        </a:p>
      </cdr:txBody>
    </cdr:sp>
  </cdr:relSizeAnchor>
  <cdr:relSizeAnchor xmlns:cdr="http://schemas.openxmlformats.org/drawingml/2006/chartDrawing">
    <cdr:from>
      <cdr:x>0.71911</cdr:x>
      <cdr:y>0.48642</cdr:y>
    </cdr:from>
    <cdr:to>
      <cdr:x>0.76815</cdr:x>
      <cdr:y>0.50217</cdr:y>
    </cdr:to>
    <cdr:sp macro="" textlink="">
      <cdr:nvSpPr>
        <cdr:cNvPr id="36" name="Стрелка вправо 35"/>
        <cdr:cNvSpPr/>
      </cdr:nvSpPr>
      <cdr:spPr>
        <a:xfrm xmlns:a="http://schemas.openxmlformats.org/drawingml/2006/main">
          <a:off x="6069242" y="2377567"/>
          <a:ext cx="413893" cy="76985"/>
        </a:xfrm>
        <a:prstGeom xmlns:a="http://schemas.openxmlformats.org/drawingml/2006/main" prst="rightArrow">
          <a:avLst/>
        </a:prstGeom>
        <a:solidFill xmlns:a="http://schemas.openxmlformats.org/drawingml/2006/main">
          <a:srgbClr val="00B0F0"/>
        </a:solidFill>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0.71449</cdr:x>
      <cdr:y>0.29464</cdr:y>
    </cdr:from>
    <cdr:to>
      <cdr:x>0.76353</cdr:x>
      <cdr:y>0.31039</cdr:y>
    </cdr:to>
    <cdr:sp macro="" textlink="">
      <cdr:nvSpPr>
        <cdr:cNvPr id="37" name="Стрелка вправо 36"/>
        <cdr:cNvSpPr/>
      </cdr:nvSpPr>
      <cdr:spPr>
        <a:xfrm xmlns:a="http://schemas.openxmlformats.org/drawingml/2006/main">
          <a:off x="6030209" y="1440168"/>
          <a:ext cx="413893" cy="76984"/>
        </a:xfrm>
        <a:prstGeom xmlns:a="http://schemas.openxmlformats.org/drawingml/2006/main" prst="rightArrow">
          <a:avLst/>
        </a:prstGeom>
        <a:solidFill xmlns:a="http://schemas.openxmlformats.org/drawingml/2006/main">
          <a:schemeClr val="accent2">
            <a:lumMod val="60000"/>
            <a:lumOff val="40000"/>
          </a:schemeClr>
        </a:solidFill>
        <a:ln xmlns:a="http://schemas.openxmlformats.org/drawingml/2006/main">
          <a:solidFill>
            <a:schemeClr val="accent2">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0.47455</cdr:x>
      <cdr:y>0.44439</cdr:y>
    </cdr:from>
    <cdr:to>
      <cdr:x>0.70425</cdr:x>
      <cdr:y>0.53825</cdr:y>
    </cdr:to>
    <cdr:sp macro="" textlink="">
      <cdr:nvSpPr>
        <cdr:cNvPr id="38" name="Блок-схема: альтернативный процесс 37"/>
        <cdr:cNvSpPr/>
      </cdr:nvSpPr>
      <cdr:spPr bwMode="auto">
        <a:xfrm xmlns:a="http://schemas.openxmlformats.org/drawingml/2006/main">
          <a:off x="4005160" y="2172120"/>
          <a:ext cx="1938648" cy="458780"/>
        </a:xfrm>
        <a:prstGeom xmlns:a="http://schemas.openxmlformats.org/drawingml/2006/main" prst="flowChartAlternateProcess">
          <a:avLst/>
        </a:prstGeom>
        <a:solidFill xmlns:a="http://schemas.openxmlformats.org/drawingml/2006/main">
          <a:srgbClr val="00B0F0"/>
        </a:solidFill>
        <a:ln xmlns:a="http://schemas.openxmlformats.org/drawingml/2006/main">
          <a:solidFill>
            <a:srgbClr val="00B0F0"/>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17 филиалов библиотек</a:t>
          </a:r>
          <a:endParaRPr lang="ru-RU" sz="1200" b="1" dirty="0">
            <a:solidFill>
              <a:schemeClr val="tx1"/>
            </a:solidFill>
          </a:endParaRPr>
        </a:p>
      </cdr:txBody>
    </cdr:sp>
  </cdr:relSizeAnchor>
  <cdr:relSizeAnchor xmlns:cdr="http://schemas.openxmlformats.org/drawingml/2006/chartDrawing">
    <cdr:from>
      <cdr:x>0.47233</cdr:x>
      <cdr:y>0.62118</cdr:y>
    </cdr:from>
    <cdr:to>
      <cdr:x>0.70773</cdr:x>
      <cdr:y>0.73572</cdr:y>
    </cdr:to>
    <cdr:sp macro="" textlink="">
      <cdr:nvSpPr>
        <cdr:cNvPr id="39" name="Блок-схема: альтернативный процесс 38"/>
        <cdr:cNvSpPr/>
      </cdr:nvSpPr>
      <cdr:spPr bwMode="auto">
        <a:xfrm xmlns:a="http://schemas.openxmlformats.org/drawingml/2006/main">
          <a:off x="3986432" y="3036250"/>
          <a:ext cx="1986755" cy="559862"/>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solidFill>
            <a:schemeClr val="bg2">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Театр драмы, театр кукол, духовой оркестр</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0.71954</cdr:x>
      <cdr:y>0.66397</cdr:y>
    </cdr:from>
    <cdr:to>
      <cdr:x>0.76858</cdr:x>
      <cdr:y>0.67973</cdr:y>
    </cdr:to>
    <cdr:sp macro="" textlink="">
      <cdr:nvSpPr>
        <cdr:cNvPr id="40" name="Стрелка вправо 39"/>
        <cdr:cNvSpPr/>
      </cdr:nvSpPr>
      <cdr:spPr>
        <a:xfrm xmlns:a="http://schemas.openxmlformats.org/drawingml/2006/main">
          <a:off x="6072891" y="3245418"/>
          <a:ext cx="413893" cy="77033"/>
        </a:xfrm>
        <a:prstGeom xmlns:a="http://schemas.openxmlformats.org/drawingml/2006/main" prst="rightArrow">
          <a:avLst/>
        </a:prstGeom>
        <a:solidFill xmlns:a="http://schemas.openxmlformats.org/drawingml/2006/main">
          <a:schemeClr val="bg2">
            <a:lumMod val="75000"/>
          </a:schemeClr>
        </a:solidFill>
        <a:ln xmlns:a="http://schemas.openxmlformats.org/drawingml/2006/main">
          <a:solidFill>
            <a:schemeClr val="bg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dr:relSizeAnchor xmlns:cdr="http://schemas.openxmlformats.org/drawingml/2006/chartDrawing">
    <cdr:from>
      <cdr:x>0.78354</cdr:x>
      <cdr:y>0.42221</cdr:y>
    </cdr:from>
    <cdr:to>
      <cdr:x>0.99903</cdr:x>
      <cdr:y>0.54449</cdr:y>
    </cdr:to>
    <cdr:sp macro="" textlink="">
      <cdr:nvSpPr>
        <cdr:cNvPr id="41" name="Блок-схема: альтернативный процесс 40"/>
        <cdr:cNvSpPr/>
      </cdr:nvSpPr>
      <cdr:spPr bwMode="auto">
        <a:xfrm xmlns:a="http://schemas.openxmlformats.org/drawingml/2006/main">
          <a:off x="6613050" y="2063706"/>
          <a:ext cx="1818656" cy="597694"/>
        </a:xfrm>
        <a:prstGeom xmlns:a="http://schemas.openxmlformats.org/drawingml/2006/main" prst="flowChartAlternateProcess">
          <a:avLst/>
        </a:prstGeom>
        <a:solidFill xmlns:a="http://schemas.openxmlformats.org/drawingml/2006/main">
          <a:srgbClr val="00B0F0"/>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2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ru-RU" sz="105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61,8 тыс. зарегистрированных пользователей</a:t>
          </a:r>
          <a:endParaRPr lang="ru-RU" sz="1050" b="1" dirty="0">
            <a:solidFill>
              <a:schemeClr val="tx1"/>
            </a:solidFill>
          </a:endParaRPr>
        </a:p>
      </cdr:txBody>
    </cdr:sp>
  </cdr:relSizeAnchor>
  <cdr:relSizeAnchor xmlns:cdr="http://schemas.openxmlformats.org/drawingml/2006/chartDrawing">
    <cdr:from>
      <cdr:x>0.78595</cdr:x>
      <cdr:y>0.58247</cdr:y>
    </cdr:from>
    <cdr:to>
      <cdr:x>1</cdr:x>
      <cdr:y>0.73988</cdr:y>
    </cdr:to>
    <cdr:sp macro="" textlink="">
      <cdr:nvSpPr>
        <cdr:cNvPr id="42" name="Блок-схема: альтернативный процесс 41"/>
        <cdr:cNvSpPr/>
      </cdr:nvSpPr>
      <cdr:spPr bwMode="auto">
        <a:xfrm xmlns:a="http://schemas.openxmlformats.org/drawingml/2006/main">
          <a:off x="6633369" y="2847051"/>
          <a:ext cx="1806543" cy="769406"/>
        </a:xfrm>
        <a:prstGeom xmlns:a="http://schemas.openxmlformats.org/drawingml/2006/main" prst="flowChartAlternateProcess">
          <a:avLst/>
        </a:prstGeom>
        <a:solidFill xmlns:a="http://schemas.openxmlformats.org/drawingml/2006/main">
          <a:schemeClr val="bg2">
            <a:lumMod val="75000"/>
          </a:schemeClr>
        </a:solidFill>
        <a:ln xmlns:a="http://schemas.openxmlformats.org/drawingml/2006/main">
          <a:no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515 спектаклей, концертов, </a:t>
          </a:r>
        </a:p>
        <a:p xmlns:a="http://schemas.openxmlformats.org/drawingml/2006/main">
          <a:pPr algn="l" fontAlgn="auto">
            <a:spcBef>
              <a:spcPts val="0"/>
            </a:spcBef>
            <a:spcAft>
              <a:spcPts val="0"/>
            </a:spcAft>
            <a:defRPr/>
          </a:pPr>
          <a:r>
            <a:rPr lang="ru-RU"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77тыс. посетителей</a:t>
          </a:r>
          <a:endParaRPr lang="ru-RU" b="1" dirty="0">
            <a:solidFill>
              <a:schemeClr val="tx1"/>
            </a:solidFill>
          </a:endParaRPr>
        </a:p>
      </cdr:txBody>
    </cdr:sp>
  </cdr:relSizeAnchor>
  <cdr:relSizeAnchor xmlns:cdr="http://schemas.openxmlformats.org/drawingml/2006/chartDrawing">
    <cdr:from>
      <cdr:x>0.07812</cdr:x>
      <cdr:y>0.1641</cdr:y>
    </cdr:from>
    <cdr:to>
      <cdr:x>0.11664</cdr:x>
      <cdr:y>0.24517</cdr:y>
    </cdr:to>
    <cdr:cxnSp macro="">
      <cdr:nvCxnSpPr>
        <cdr:cNvPr id="12" name="Прямая соединительная линия 11"/>
        <cdr:cNvCxnSpPr/>
      </cdr:nvCxnSpPr>
      <cdr:spPr>
        <a:xfrm xmlns:a="http://schemas.openxmlformats.org/drawingml/2006/main" flipH="1" flipV="1">
          <a:off x="659289" y="802120"/>
          <a:ext cx="325120" cy="39624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0.47114</cdr:x>
      <cdr:y>0.80617</cdr:y>
    </cdr:from>
    <cdr:to>
      <cdr:x>0.70654</cdr:x>
      <cdr:y>0.92072</cdr:y>
    </cdr:to>
    <cdr:sp macro="" textlink="">
      <cdr:nvSpPr>
        <cdr:cNvPr id="59" name="Блок-схема: альтернативный процесс 58"/>
        <cdr:cNvSpPr/>
      </cdr:nvSpPr>
      <cdr:spPr bwMode="auto">
        <a:xfrm xmlns:a="http://schemas.openxmlformats.org/drawingml/2006/main">
          <a:off x="3976344" y="3940488"/>
          <a:ext cx="1986756" cy="559910"/>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fontAlgn="auto">
            <a:spcBef>
              <a:spcPts val="0"/>
            </a:spcBef>
            <a:spcAft>
              <a:spcPts val="0"/>
            </a:spcAft>
            <a:defRPr/>
          </a:pPr>
          <a:r>
            <a:rPr lang="ru-RU" sz="1200" b="1" dirty="0" smtClean="0">
              <a:solidFill>
                <a:schemeClr val="tx1"/>
              </a:solidFill>
              <a:latin typeface="Times New Roman" panose="02020603050405020304" pitchFamily="18" charset="0"/>
              <a:cs typeface="Times New Roman" panose="02020603050405020304" pitchFamily="18" charset="0"/>
            </a:rPr>
            <a:t>Мероприятия</a:t>
          </a:r>
          <a:endParaRPr lang="ru-RU" sz="12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0.78836</cdr:x>
      <cdr:y>0.76875</cdr:y>
    </cdr:from>
    <cdr:to>
      <cdr:x>1</cdr:x>
      <cdr:y>0.95605</cdr:y>
    </cdr:to>
    <cdr:sp macro="" textlink="">
      <cdr:nvSpPr>
        <cdr:cNvPr id="60" name="Блок-схема: альтернативный процесс 59"/>
        <cdr:cNvSpPr/>
      </cdr:nvSpPr>
      <cdr:spPr bwMode="auto">
        <a:xfrm xmlns:a="http://schemas.openxmlformats.org/drawingml/2006/main">
          <a:off x="6653689" y="3757578"/>
          <a:ext cx="1786223" cy="915506"/>
        </a:xfrm>
        <a:prstGeom xmlns:a="http://schemas.openxmlformats.org/drawingml/2006/main" prst="flowChartAlternateProcess">
          <a:avLst/>
        </a:prstGeom>
        <a:solidFill xmlns:a="http://schemas.openxmlformats.org/drawingml/2006/main">
          <a:schemeClr val="accent3">
            <a:lumMod val="75000"/>
          </a:schemeClr>
        </a:solidFill>
        <a:ln xmlns:a="http://schemas.openxmlformats.org/drawingml/2006/main">
          <a:solidFill>
            <a:schemeClr val="accent3">
              <a:lumMod val="75000"/>
            </a:schemeClr>
          </a:solidFill>
        </a:ln>
        <a:scene3d xmlns:a="http://schemas.openxmlformats.org/drawingml/2006/main">
          <a:camera prst="orthographicFront"/>
          <a:lightRig rig="threePt" dir="t"/>
        </a:scene3d>
        <a:sp3d xmlns:a="http://schemas.openxmlformats.org/drawingml/2006/main">
          <a:bevelT w="127000" h="127000"/>
          <a:bevelB w="127000" h="1270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912 посещений в расчете на 1 тыс. жителей ;</a:t>
          </a:r>
        </a:p>
        <a:p xmlns:a="http://schemas.openxmlformats.org/drawingml/2006/main">
          <a:pPr algn="l" fontAlgn="auto">
            <a:spcBef>
              <a:spcPts val="0"/>
            </a:spcBef>
            <a:spcAft>
              <a:spcPts val="0"/>
            </a:spcAft>
            <a:defRPr/>
          </a:pPr>
          <a:r>
            <a:rPr lang="ru-RU" sz="1000" b="1" dirty="0" smtClean="0">
              <a:solidFill>
                <a:schemeClr val="tx1"/>
              </a:solidFill>
              <a:latin typeface="Times New Roman" panose="02020603050405020304" pitchFamily="18" charset="0"/>
              <a:cs typeface="Times New Roman" panose="02020603050405020304" pitchFamily="18" charset="0"/>
            </a:rPr>
            <a:t>количество туристов принимаемых городом - 150 тыс. человек </a:t>
          </a:r>
          <a:endParaRPr lang="ru-RU" sz="1000" b="1"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0.72436</cdr:x>
      <cdr:y>0.84065</cdr:y>
    </cdr:from>
    <cdr:to>
      <cdr:x>0.7734</cdr:x>
      <cdr:y>0.85641</cdr:y>
    </cdr:to>
    <cdr:sp macro="" textlink="">
      <cdr:nvSpPr>
        <cdr:cNvPr id="61" name="Стрелка вправо 60"/>
        <cdr:cNvSpPr/>
      </cdr:nvSpPr>
      <cdr:spPr>
        <a:xfrm xmlns:a="http://schemas.openxmlformats.org/drawingml/2006/main">
          <a:off x="6113523" y="4109023"/>
          <a:ext cx="413893" cy="77034"/>
        </a:xfrm>
        <a:prstGeom xmlns:a="http://schemas.openxmlformats.org/drawingml/2006/main" prst="rightArrow">
          <a:avLst/>
        </a:prstGeom>
        <a:solidFill xmlns:a="http://schemas.openxmlformats.org/drawingml/2006/main">
          <a:schemeClr val="accent3">
            <a:lumMod val="75000"/>
          </a:schemeClr>
        </a:solidFill>
        <a:ln xmlns:a="http://schemas.openxmlformats.org/drawingml/2006/main">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ru-RU" dirty="0">
            <a:solidFill>
              <a:srgbClr val="00B0F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0.43423</cdr:x>
      <cdr:y>0.3533</cdr:y>
    </cdr:from>
    <cdr:to>
      <cdr:x>0.5987</cdr:x>
      <cdr:y>0.46762</cdr:y>
    </cdr:to>
    <cdr:sp macro="" textlink="">
      <cdr:nvSpPr>
        <cdr:cNvPr id="2" name="Овал 1"/>
        <cdr:cNvSpPr/>
      </cdr:nvSpPr>
      <cdr:spPr>
        <a:xfrm xmlns:a="http://schemas.openxmlformats.org/drawingml/2006/main">
          <a:off x="3381245" y="1726882"/>
          <a:ext cx="1280607" cy="558800"/>
        </a:xfrm>
        <a:prstGeom xmlns:a="http://schemas.openxmlformats.org/drawingml/2006/main" prst="ellipse">
          <a:avLst/>
        </a:prstGeom>
        <a:solidFill xmlns:a="http://schemas.openxmlformats.org/drawingml/2006/main">
          <a:schemeClr val="tx2">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200" b="1" dirty="0" smtClean="0">
              <a:solidFill>
                <a:schemeClr val="tx1"/>
              </a:solidFill>
              <a:latin typeface="Times New Roman" panose="02020603050405020304" pitchFamily="18" charset="0"/>
              <a:cs typeface="Times New Roman" panose="02020603050405020304" pitchFamily="18" charset="0"/>
            </a:rPr>
            <a:t>375,3</a:t>
          </a:r>
          <a:endParaRPr lang="ru-RU" sz="22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C5D117C-A2C6-4940-87A7-9A2437490B79}" type="datetimeFigureOut">
              <a:rPr lang="ru-RU" smtClean="0"/>
              <a:t>06.03.2015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237DFC9-1962-498E-9DB6-CE97A67CDE64}" type="slidenum">
              <a:rPr lang="ru-RU" smtClean="0"/>
              <a:t>‹#›</a:t>
            </a:fld>
            <a:endParaRPr lang="ru-RU"/>
          </a:p>
        </p:txBody>
      </p:sp>
    </p:spTree>
    <p:extLst>
      <p:ext uri="{BB962C8B-B14F-4D97-AF65-F5344CB8AC3E}">
        <p14:creationId xmlns:p14="http://schemas.microsoft.com/office/powerpoint/2010/main" val="1315038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37DFC9-1962-498E-9DB6-CE97A67CDE64}" type="slidenum">
              <a:rPr lang="ru-RU" smtClean="0"/>
              <a:t>9</a:t>
            </a:fld>
            <a:endParaRPr lang="ru-RU"/>
          </a:p>
        </p:txBody>
      </p:sp>
    </p:spTree>
    <p:extLst>
      <p:ext uri="{BB962C8B-B14F-4D97-AF65-F5344CB8AC3E}">
        <p14:creationId xmlns:p14="http://schemas.microsoft.com/office/powerpoint/2010/main" val="29646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p>
        </p:txBody>
      </p:sp>
      <p:sp>
        <p:nvSpPr>
          <p:cNvPr id="4" name="Номер слайда 3"/>
          <p:cNvSpPr>
            <a:spLocks noGrp="1"/>
          </p:cNvSpPr>
          <p:nvPr>
            <p:ph type="sldNum" sz="quarter" idx="5"/>
          </p:nvPr>
        </p:nvSpPr>
        <p:spPr/>
        <p:txBody>
          <a:bodyPr/>
          <a:lstStyle/>
          <a:p>
            <a:pPr>
              <a:defRPr/>
            </a:pPr>
            <a:fld id="{FB066B03-917D-4B0A-B16C-A1DD74E7AD98}" type="slidenum">
              <a:rPr lang="ru-RU" smtClean="0"/>
              <a:pPr>
                <a:defRPr/>
              </a:pPr>
              <a:t>15</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p>
        </p:txBody>
      </p:sp>
      <p:sp>
        <p:nvSpPr>
          <p:cNvPr id="4" name="Номер слайда 3"/>
          <p:cNvSpPr>
            <a:spLocks noGrp="1"/>
          </p:cNvSpPr>
          <p:nvPr>
            <p:ph type="sldNum" sz="quarter" idx="5"/>
          </p:nvPr>
        </p:nvSpPr>
        <p:spPr/>
        <p:txBody>
          <a:bodyPr/>
          <a:lstStyle/>
          <a:p>
            <a:pPr>
              <a:defRPr/>
            </a:pPr>
            <a:fld id="{E70BB5DB-BBA8-44A7-B786-571357B61639}" type="slidenum">
              <a:rPr lang="ru-RU" smtClean="0"/>
              <a:pPr>
                <a:defRPr/>
              </a:pPr>
              <a:t>16</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37DFC9-1962-498E-9DB6-CE97A67CDE64}" type="slidenum">
              <a:rPr lang="ru-RU" smtClean="0"/>
              <a:t>27</a:t>
            </a:fld>
            <a:endParaRPr lang="ru-RU"/>
          </a:p>
        </p:txBody>
      </p:sp>
    </p:spTree>
    <p:extLst>
      <p:ext uri="{BB962C8B-B14F-4D97-AF65-F5344CB8AC3E}">
        <p14:creationId xmlns:p14="http://schemas.microsoft.com/office/powerpoint/2010/main" val="54651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DE0C5ED-FB4C-4AF2-8562-84FC49DF339A}"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ED5374F-C389-4CEA-9CD0-7F4FAEF550F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6188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3BC651-19F6-47A6-A501-F49B551E9DA5}"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1EF3570-B9DF-4A51-9594-3E14E37BB4F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0589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3E1397-31CA-4E21-AE91-E0BD97D10329}"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7D34727-BBC1-4E64-A743-B237A3C1875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1823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A346311-0B10-4A36-B0AB-D0EE0C1D0A1B}"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F32BE26-2D99-4016-B23E-C75D7489541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880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945710A-2C68-465E-8840-A28A732D6FBA}"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E66668F-D91C-421A-936E-CD4EE9A755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5917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DDF1EEA-F399-47FA-9A72-6CA389E5D22C}"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D0E870E-C68F-4014-AB61-129C2B3F041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4301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B304D08-1028-4900-B5E3-2B5D597987EA}"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0597DEB-D859-41CF-982C-9F2D8609424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1598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6664673-3A2C-48B9-B0C7-28D0F51B7EB0}" type="datetimeFigureOut">
              <a:rPr lang="ru-RU">
                <a:solidFill>
                  <a:prstClr val="black">
                    <a:tint val="75000"/>
                  </a:prstClr>
                </a:solidFill>
              </a:rPr>
              <a:pPr>
                <a:defRPr/>
              </a:pPr>
              <a:t>06.03.2015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B7C25E17-F736-489A-BA98-B9FC037299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78282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DDDA532-BFB4-4129-B047-49E401DACB43}" type="datetimeFigureOut">
              <a:rPr lang="ru-RU">
                <a:solidFill>
                  <a:prstClr val="black">
                    <a:tint val="75000"/>
                  </a:prstClr>
                </a:solidFill>
              </a:rPr>
              <a:pPr>
                <a:defRPr/>
              </a:pPr>
              <a:t>06.03.2015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AF047A0-B81F-4CF0-9D0D-C58860408E6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4543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892EFF8-7469-44DA-A9B6-6D71162F7918}" type="datetimeFigureOut">
              <a:rPr lang="ru-RU">
                <a:solidFill>
                  <a:prstClr val="black">
                    <a:tint val="75000"/>
                  </a:prstClr>
                </a:solidFill>
              </a:rPr>
              <a:pPr>
                <a:defRPr/>
              </a:pPr>
              <a:t>06.03.2015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29C21EE-85F5-4E30-9837-06270E88A67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142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4721D8-B3BC-4D19-B769-6A1B249B537F}"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CE28BF37-61B1-4572-9DCD-70B3F2E1EEA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6473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06C1F18-C838-421D-9F92-F1580AE43751}"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8064966-606E-4A28-89D4-3E033CA931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8633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0B448A8-6A97-41BB-ACA9-35944E12E20B}"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255568D-89CF-46B6-BEF2-B8AAEC0A767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46283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D0EEFC-C869-48A8-BAAF-10F1161B326D}"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8F58816-4E8A-4D70-BDF9-621ACF3F8C5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32186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F637C3-1EEE-46DE-8378-35518E990858}"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3EEBBE-8C62-497F-BA9A-E6DC5E3BAE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839482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18426DC-35A7-4E63-B933-265447D2438A}"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D029CD0-5F78-47B9-B8A3-9B40D94DF0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877130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6A3FBD-10C4-40DF-991E-FF4F586FEB19}"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F13B897-3206-445E-B96F-14A8FA6FED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95340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63168F-4B2B-44FB-9F41-5018628FE843}"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C13FF7C-7EF6-4836-AE6D-93E2F2831A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51574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793D52A-C908-4416-BE3C-86249B4BDB44}"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269F645-D4DA-4E8E-869B-E1E7A567DD5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8378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843D0B0-4A51-45B9-964D-DCB3A1DBEF8D}" type="datetimeFigureOut">
              <a:rPr lang="ru-RU">
                <a:solidFill>
                  <a:prstClr val="black">
                    <a:tint val="75000"/>
                  </a:prstClr>
                </a:solidFill>
              </a:rPr>
              <a:pPr>
                <a:defRPr/>
              </a:pPr>
              <a:t>06.03.2015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2AD634E5-601D-4AC2-B83A-84569D0A7D2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21673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FFB5CEF-4939-4452-B80F-FA835812D8D0}" type="datetimeFigureOut">
              <a:rPr lang="ru-RU">
                <a:solidFill>
                  <a:prstClr val="black">
                    <a:tint val="75000"/>
                  </a:prstClr>
                </a:solidFill>
              </a:rPr>
              <a:pPr>
                <a:defRPr/>
              </a:pPr>
              <a:t>06.03.2015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FD4D7071-845E-43FC-9C36-5A0A2F7FD0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5872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4ED6B2-B4CD-48C4-8BD9-FF2849FB344C}" type="datetimeFigureOut">
              <a:rPr lang="ru-RU">
                <a:solidFill>
                  <a:prstClr val="black">
                    <a:tint val="75000"/>
                  </a:prstClr>
                </a:solidFill>
              </a:rPr>
              <a:pPr>
                <a:defRPr/>
              </a:pPr>
              <a:t>06.03.2015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7E39D29-6B17-47CB-8116-E06AEBDA463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5863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40C356-E401-44FE-BB12-1223EC539291}"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C547119-29AF-441D-A35B-463F46CAD2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7617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E39ABC-D01D-4669-B17E-ECB338BBE342}"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3FEBA21-B00E-40CE-87DB-5AF528B4300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9100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AD1028-737B-414E-849A-61DE16437DF0}"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41CB622-0521-4D67-A807-FFA008110DB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8405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4CE6EC-1E90-45FE-A796-C6C28FF4A02A}"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056081-F819-46E8-B4BD-28E48945A7A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87798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3E3FD3-FB63-4E33-9DB2-4676B9BC2E0B}"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D9B3260-2B89-4A27-9687-60CC16A2F0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3989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3B26A7-D0A1-4C47-A611-FA5B62AF7182}"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8C1784F2-62A0-438D-87E0-19B66A0070C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179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BAAA999-933F-4298-9D6A-534668BA8898}" type="datetimeFigureOut">
              <a:rPr lang="ru-RU">
                <a:solidFill>
                  <a:prstClr val="black">
                    <a:tint val="75000"/>
                  </a:prstClr>
                </a:solidFill>
              </a:rPr>
              <a:pPr>
                <a:defRPr/>
              </a:pPr>
              <a:t>06.03.2015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30EA77D-4BB1-4432-A21F-9953F48B071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8743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F4BC181-5812-4DF5-94CF-090A8CEB76A6}" type="datetimeFigureOut">
              <a:rPr lang="ru-RU">
                <a:solidFill>
                  <a:prstClr val="black">
                    <a:tint val="75000"/>
                  </a:prstClr>
                </a:solidFill>
              </a:rPr>
              <a:pPr>
                <a:defRPr/>
              </a:pPr>
              <a:t>06.03.2015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C40D04A4-AF4C-411B-8918-5572094A5E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5399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85F8B85-C80F-4189-89CE-86016D95D1DE}" type="datetimeFigureOut">
              <a:rPr lang="ru-RU">
                <a:solidFill>
                  <a:prstClr val="black">
                    <a:tint val="75000"/>
                  </a:prstClr>
                </a:solidFill>
              </a:rPr>
              <a:pPr>
                <a:defRPr/>
              </a:pPr>
              <a:t>06.03.2015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C09B4F3-7DE8-45A0-BF86-41EE72DC5E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9518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B934506-BB69-412E-8F42-31862964E8B9}"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76AF2CBC-9DAE-4BEF-BFE2-8006FD6F22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7263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B56B1D-F2CC-4B1E-AF5D-3DF0ACCF2161}" type="datetimeFigureOut">
              <a:rPr lang="ru-RU">
                <a:solidFill>
                  <a:prstClr val="black">
                    <a:tint val="75000"/>
                  </a:prstClr>
                </a:solidFill>
              </a:rPr>
              <a:pPr>
                <a:defRPr/>
              </a:pPr>
              <a:t>06.03.2015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6B29BEB-C22E-4560-87CF-C074D290F85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5474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DAED62F-EC83-47F8-AE75-880DE7B5ED83}"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77C4FC-FFFA-46C5-B481-B28092C779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0695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FCCB72-DF9C-46F7-89DA-598DDEEB2292}"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BEFF8F-2339-42A4-B305-A9661EE929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93037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72202A-9892-41EC-B884-BC2FBC19A6DB}" type="datetimeFigureOut">
              <a:rPr lang="ru-RU">
                <a:solidFill>
                  <a:prstClr val="black">
                    <a:tint val="75000"/>
                  </a:prstClr>
                </a:solidFill>
              </a:rPr>
              <a:pPr>
                <a:defRPr/>
              </a:pPr>
              <a:t>06.03.2015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64238A-44B0-4AD1-9FF3-45D2A4DBABB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7983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chart" Target="../charts/chart3.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20"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chart" Target="../charts/chart1.xm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slideLayout" Target="../slideLayouts/slideLayout2.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3.png"/><Relationship Id="rId5" Type="http://schemas.openxmlformats.org/officeDocument/2006/relationships/oleObject" Target="../embeddings/_____Microsoft_Excel_97-20031.xls"/><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7.pn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741486" y="476671"/>
            <a:ext cx="8402513" cy="6120679"/>
          </a:xfrm>
          <a:prstGeom prst="rect">
            <a:avLst/>
          </a:prstGeom>
        </p:spPr>
      </p:pic>
    </p:spTree>
    <p:extLst>
      <p:ext uri="{BB962C8B-B14F-4D97-AF65-F5344CB8AC3E}">
        <p14:creationId xmlns:p14="http://schemas.microsoft.com/office/powerpoint/2010/main" val="205881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298776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noGrp="1"/>
          </p:cNvSpPr>
          <p:nvPr>
            <p:ph type="title"/>
          </p:nvPr>
        </p:nvSpPr>
        <p:spPr>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itchFamily="18" charset="0"/>
              </a:rPr>
              <a:t>ГРАЖДАНИН И ЕГО УЧАСТИЕ В БЮДЖЕТНОМ ПРОЦЕССЕ</a:t>
            </a:r>
            <a:endParaRPr lang="ru-RU" sz="2000" b="1" dirty="0">
              <a:solidFill>
                <a:schemeClr val="accent2">
                  <a:lumMod val="75000"/>
                </a:schemeClr>
              </a:solidFill>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3243340694"/>
              </p:ext>
            </p:extLst>
          </p:nvPr>
        </p:nvGraphicFramePr>
        <p:xfrm>
          <a:off x="4427984" y="2780928"/>
          <a:ext cx="448816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Скругленная прямоугольная выноска 8"/>
          <p:cNvSpPr/>
          <p:nvPr/>
        </p:nvSpPr>
        <p:spPr>
          <a:xfrm>
            <a:off x="5206415" y="1340768"/>
            <a:ext cx="3168352" cy="792088"/>
          </a:xfrm>
          <a:prstGeom prst="wedgeRoundRectCallout">
            <a:avLst>
              <a:gd name="adj1" fmla="val -59539"/>
              <a:gd name="adj2" fmla="val 128753"/>
              <a:gd name="adj3" fmla="val 16667"/>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ru-RU" sz="1400" b="1" dirty="0" smtClean="0">
                <a:solidFill>
                  <a:schemeClr val="tx1"/>
                </a:solidFill>
                <a:latin typeface="Times New Roman" panose="02020603050405020304" pitchFamily="18" charset="0"/>
                <a:cs typeface="Times New Roman" panose="02020603050405020304" pitchFamily="18" charset="0"/>
              </a:rPr>
              <a:t>ВОЗМОЖНОСТИ ВЛИЯНИЯ ГРАЖДАНИНА НА СОСТАВ БЮДЖЕТА</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670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prstGeom prst="rect">
            <a:avLst/>
          </a:prstGeom>
          <a:no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itchFamily="18" charset="0"/>
              </a:rPr>
              <a:t>ДОХОДЫ БЮДЖЕТА ГОРОДА</a:t>
            </a:r>
            <a:endParaRPr lang="ru-RU" sz="2000" b="1" dirty="0">
              <a:solidFill>
                <a:schemeClr val="accent2">
                  <a:lumMod val="75000"/>
                </a:schemeClr>
              </a:solidFill>
              <a:latin typeface="Times New Roman" pitchFamily="18" charset="0"/>
              <a:cs typeface="Times New Roman"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792729636"/>
              </p:ext>
            </p:extLst>
          </p:nvPr>
        </p:nvGraphicFramePr>
        <p:xfrm>
          <a:off x="457200" y="1124744"/>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5148064" y="3176972"/>
            <a:ext cx="3816424" cy="936103"/>
          </a:xfrm>
          <a:prstGeom prst="rect">
            <a:avLst/>
          </a:prstGeom>
          <a:solidFill>
            <a:sysClr val="window" lastClr="FFFFFF">
              <a:hueOff val="0"/>
              <a:satOff val="0"/>
              <a:lumOff val="0"/>
            </a:sysClr>
          </a:solidFill>
          <a:ln w="25400" cmpd="sng">
            <a:solidFill>
              <a:sysClr val="windowText" lastClr="000000"/>
            </a:solidFill>
          </a:ln>
          <a:effectLst>
            <a:glow rad="228600">
              <a:srgbClr val="4BACC6">
                <a:satMod val="175000"/>
                <a:alpha val="40000"/>
              </a:srgbClr>
            </a:glow>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доходов от использования муниципального имущества, доходов от продажи материальных и нематериальных активов, </a:t>
            </a:r>
            <a:r>
              <a:rPr kumimoji="0" lang="ru-RU" sz="1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штрафы</a:t>
            </a:r>
            <a:r>
              <a:rPr kumimoji="0" lang="ru-RU"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неналоговые доходы</a:t>
            </a:r>
          </a:p>
        </p:txBody>
      </p:sp>
      <p:sp>
        <p:nvSpPr>
          <p:cNvPr id="7" name="Заголовок 1"/>
          <p:cNvSpPr txBox="1">
            <a:spLocks/>
          </p:cNvSpPr>
          <p:nvPr/>
        </p:nvSpPr>
        <p:spPr>
          <a:xfrm>
            <a:off x="73727" y="2924944"/>
            <a:ext cx="3418153" cy="1656184"/>
          </a:xfrm>
          <a:prstGeom prst="rect">
            <a:avLst/>
          </a:prstGeom>
          <a:solidFill>
            <a:sysClr val="window" lastClr="FFFFFF">
              <a:hueOff val="0"/>
              <a:satOff val="0"/>
              <a:lumOff val="0"/>
            </a:sysClr>
          </a:solidFill>
          <a:ln w="25400">
            <a:solidFill>
              <a:sysClr val="windowText" lastClr="000000"/>
            </a:solidFill>
          </a:ln>
          <a:effectLst>
            <a:glow rad="228600">
              <a:srgbClr val="7030A0">
                <a:alpha val="40000"/>
              </a:srgbClr>
            </a:glow>
          </a:effectLst>
        </p:spPr>
        <p:txBody>
          <a:bodyPr wrap="square" lIns="72000" tIns="144000" anchor="ctr" anchorCtr="0">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Поступления от уплаты налогов, установленных законодательством РФ  о налогах и сборах, и местных налогов, например:</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 на доходы физических лиц,</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налоги </a:t>
            </a: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на </a:t>
            </a: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имущество,</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 </a:t>
            </a:r>
            <a:r>
              <a:rPr kumimoji="0" lang="ru-RU" sz="56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земельный налог,</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 налоги на совокупный доход</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5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 и иные налоговые доходы</a:t>
            </a:r>
            <a:endParaRPr kumimoji="0" lang="ru-RU" sz="56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smtClean="0">
              <a:ln>
                <a:noFill/>
              </a:ln>
              <a:solidFill>
                <a:sysClr val="windowText" lastClr="000000"/>
              </a:solidFill>
              <a:effectLst/>
              <a:uLnTx/>
              <a:uFillTx/>
              <a:latin typeface="Calibri"/>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Заголовок 1"/>
          <p:cNvSpPr txBox="1">
            <a:spLocks/>
          </p:cNvSpPr>
          <p:nvPr/>
        </p:nvSpPr>
        <p:spPr>
          <a:xfrm>
            <a:off x="3851920" y="5157192"/>
            <a:ext cx="5112568" cy="864096"/>
          </a:xfrm>
          <a:prstGeom prst="rect">
            <a:avLst/>
          </a:prstGeom>
          <a:solidFill>
            <a:sysClr val="window" lastClr="FFFFFF">
              <a:hueOff val="0"/>
              <a:satOff val="0"/>
              <a:lumOff val="0"/>
            </a:sysClr>
          </a:solidFill>
          <a:ln w="25400">
            <a:solidFill>
              <a:sysClr val="windowText" lastClr="000000"/>
            </a:solidFill>
          </a:ln>
          <a:effectLst>
            <a:glow rad="127000">
              <a:srgbClr val="92D050"/>
            </a:glow>
          </a:effectLst>
        </p:spPr>
        <p:txBody>
          <a:bodyPr wrap="square" lIns="36000" tIns="108000" rIns="36000" bIns="0" anchor="ctr" anchorCtr="0">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j-ea"/>
                <a:cs typeface="Times New Roman" panose="02020603050405020304" pitchFamily="18" charset="0"/>
              </a:rPr>
              <a:t>Поступающие в бюджет денежные средства из бюджета Ярославской области (межбюджетные трансферты) и от физических  и юридических лиц, в том числе добровольные пожертвования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072352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457200" y="548680"/>
            <a:ext cx="8229600" cy="108012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dirty="0" smtClean="0">
                <a:solidFill>
                  <a:schemeClr val="accent2">
                    <a:lumMod val="75000"/>
                  </a:schemeClr>
                </a:solidFill>
                <a:latin typeface="Times New Roman" pitchFamily="18" charset="0"/>
                <a:cs typeface="Times New Roman" panose="02020603050405020304" pitchFamily="18" charset="0"/>
              </a:rPr>
              <a:t>СРЕДСТВА ВЫШЕСТОЯЩИХ БЮДЖЕТОВ             предоставляются в виде межбюджетных трансфертов следующих типов</a:t>
            </a:r>
            <a:endParaRPr lang="ru-RU" sz="2000" b="1"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57914681"/>
              </p:ext>
            </p:extLst>
          </p:nvPr>
        </p:nvGraphicFramePr>
        <p:xfrm>
          <a:off x="457200" y="1600200"/>
          <a:ext cx="8229600"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8661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 name="Объект 3071"/>
          <p:cNvGraphicFramePr>
            <a:graphicFrameLocks noGrp="1"/>
          </p:cNvGraphicFramePr>
          <p:nvPr>
            <p:ph idx="1"/>
            <p:extLst>
              <p:ext uri="{D42A27DB-BD31-4B8C-83A1-F6EECF244321}">
                <p14:modId xmlns:p14="http://schemas.microsoft.com/office/powerpoint/2010/main" val="1100915562"/>
              </p:ext>
            </p:extLst>
          </p:nvPr>
        </p:nvGraphicFramePr>
        <p:xfrm>
          <a:off x="179388" y="981075"/>
          <a:ext cx="8785100"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a:spLocks noGrp="1"/>
          </p:cNvSpPr>
          <p:nvPr>
            <p:ph type="title"/>
          </p:nvPr>
        </p:nvSpPr>
        <p:spPr>
          <a:xfrm>
            <a:off x="457200" y="476672"/>
            <a:ext cx="8229600" cy="576064"/>
          </a:xfrm>
        </p:spPr>
        <p:txBody>
          <a:bodyPr>
            <a:normAutofit/>
          </a:bodyPr>
          <a:lstStyle/>
          <a:p>
            <a:r>
              <a:rPr lang="ru-RU" altLang="ru-RU" sz="2000" b="1" dirty="0" smtClean="0">
                <a:solidFill>
                  <a:schemeClr val="accent2">
                    <a:lumMod val="75000"/>
                  </a:schemeClr>
                </a:solidFill>
                <a:latin typeface="Times New Roman" pitchFamily="18" charset="0"/>
                <a:ea typeface="Arial Unicode MS" pitchFamily="34" charset="-128"/>
                <a:cs typeface="Times New Roman" pitchFamily="18" charset="0"/>
              </a:rPr>
              <a:t>ОСНОВНЫЕ </a:t>
            </a:r>
            <a:r>
              <a:rPr lang="ru-RU" altLang="ru-RU" sz="2000" b="1" dirty="0">
                <a:solidFill>
                  <a:schemeClr val="accent2">
                    <a:lumMod val="75000"/>
                  </a:schemeClr>
                </a:solidFill>
                <a:latin typeface="Times New Roman" pitchFamily="18" charset="0"/>
                <a:ea typeface="Arial Unicode MS" pitchFamily="34" charset="-128"/>
                <a:cs typeface="Times New Roman" pitchFamily="18" charset="0"/>
              </a:rPr>
              <a:t>ПАРАМЕТРЫ БЮДЖЕТА </a:t>
            </a:r>
            <a:r>
              <a:rPr lang="ru-RU" altLang="ru-RU" sz="2000" b="1" dirty="0" smtClean="0">
                <a:solidFill>
                  <a:schemeClr val="accent2">
                    <a:lumMod val="75000"/>
                  </a:schemeClr>
                </a:solidFill>
                <a:latin typeface="Times New Roman" pitchFamily="18" charset="0"/>
                <a:ea typeface="Arial Unicode MS" pitchFamily="34" charset="-128"/>
                <a:cs typeface="Times New Roman" pitchFamily="18" charset="0"/>
              </a:rPr>
              <a:t>НА 2015 </a:t>
            </a:r>
            <a:r>
              <a:rPr lang="ru-RU" altLang="ru-RU" sz="2000" b="1" dirty="0">
                <a:solidFill>
                  <a:schemeClr val="accent2">
                    <a:lumMod val="75000"/>
                  </a:schemeClr>
                </a:solidFill>
                <a:latin typeface="Times New Roman" pitchFamily="18" charset="0"/>
                <a:ea typeface="Arial Unicode MS" pitchFamily="34" charset="-128"/>
                <a:cs typeface="Times New Roman" pitchFamily="18" charset="0"/>
              </a:rPr>
              <a:t>ГОД</a:t>
            </a:r>
            <a:endParaRPr lang="ru-RU" altLang="ru-RU" sz="2000" b="1" dirty="0" smtClean="0">
              <a:solidFill>
                <a:schemeClr val="accent2">
                  <a:lumMod val="75000"/>
                </a:schemeClr>
              </a:solidFill>
              <a:latin typeface="Times New Roman" pitchFamily="18" charset="0"/>
              <a:ea typeface="Arial Unicode MS" pitchFamily="34" charset="-128"/>
              <a:cs typeface="Times New Roman" pitchFamily="18" charset="0"/>
            </a:endParaRPr>
          </a:p>
        </p:txBody>
      </p:sp>
      <p:sp>
        <p:nvSpPr>
          <p:cNvPr id="3" name="Пятиугольник 2"/>
          <p:cNvSpPr/>
          <p:nvPr/>
        </p:nvSpPr>
        <p:spPr>
          <a:xfrm>
            <a:off x="179512" y="3212976"/>
            <a:ext cx="2160240" cy="1060696"/>
          </a:xfrm>
          <a:prstGeom prst="homePlat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latin typeface="Times New Roman" pitchFamily="18" charset="0"/>
                <a:cs typeface="Times New Roman" pitchFamily="18" charset="0"/>
              </a:rPr>
              <a:t>Неналоговые доходы      </a:t>
            </a:r>
            <a:r>
              <a:rPr lang="ru-RU" sz="2400" b="1" dirty="0" smtClean="0">
                <a:solidFill>
                  <a:schemeClr val="tx1">
                    <a:lumMod val="95000"/>
                    <a:lumOff val="5000"/>
                  </a:schemeClr>
                </a:solidFill>
                <a:latin typeface="Times New Roman" pitchFamily="18" charset="0"/>
                <a:cs typeface="Times New Roman" pitchFamily="18" charset="0"/>
              </a:rPr>
              <a:t>514</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6" name="Пятиугольник 5"/>
          <p:cNvSpPr/>
          <p:nvPr/>
        </p:nvSpPr>
        <p:spPr>
          <a:xfrm>
            <a:off x="163014" y="5157192"/>
            <a:ext cx="2104730" cy="1060696"/>
          </a:xfrm>
          <a:prstGeom prst="homePlate">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latin typeface="Times New Roman" pitchFamily="18" charset="0"/>
                <a:cs typeface="Times New Roman" pitchFamily="18" charset="0"/>
              </a:rPr>
              <a:t>Дотация на выравнивание обеспеченности </a:t>
            </a:r>
            <a:r>
              <a:rPr lang="ru-RU" sz="2400" b="1" dirty="0" smtClean="0">
                <a:solidFill>
                  <a:schemeClr val="tx1">
                    <a:lumMod val="95000"/>
                    <a:lumOff val="5000"/>
                  </a:schemeClr>
                </a:solidFill>
                <a:latin typeface="Times New Roman" pitchFamily="18" charset="0"/>
                <a:cs typeface="Times New Roman" pitchFamily="18" charset="0"/>
              </a:rPr>
              <a:t>202</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7" name="Пятиугольник 6"/>
          <p:cNvSpPr/>
          <p:nvPr/>
        </p:nvSpPr>
        <p:spPr>
          <a:xfrm>
            <a:off x="194210" y="1340768"/>
            <a:ext cx="2160240" cy="1060696"/>
          </a:xfrm>
          <a:prstGeom prst="homePlate">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lumMod val="95000"/>
                    <a:lumOff val="5000"/>
                  </a:schemeClr>
                </a:solidFill>
                <a:latin typeface="Times New Roman" pitchFamily="18" charset="0"/>
                <a:cs typeface="Times New Roman" pitchFamily="18" charset="0"/>
              </a:rPr>
              <a:t>Налоговые доходы             </a:t>
            </a:r>
            <a:r>
              <a:rPr lang="ru-RU" sz="2400" b="1" dirty="0" smtClean="0">
                <a:solidFill>
                  <a:schemeClr val="tx1">
                    <a:lumMod val="95000"/>
                    <a:lumOff val="5000"/>
                  </a:schemeClr>
                </a:solidFill>
                <a:latin typeface="Times New Roman" pitchFamily="18" charset="0"/>
                <a:cs typeface="Times New Roman" pitchFamily="18" charset="0"/>
              </a:rPr>
              <a:t>1 482</a:t>
            </a:r>
            <a:endParaRPr lang="ru-RU" sz="2400" b="1" dirty="0">
              <a:solidFill>
                <a:schemeClr val="tx1">
                  <a:lumMod val="95000"/>
                  <a:lumOff val="5000"/>
                </a:schemeClr>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4077072"/>
            <a:ext cx="2160240" cy="76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2998" y="3317216"/>
            <a:ext cx="2160240" cy="75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4770" y="4845177"/>
            <a:ext cx="2198468" cy="72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5710" y="980728"/>
            <a:ext cx="2160240" cy="7200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5710" y="1700808"/>
            <a:ext cx="2160240" cy="83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5710" y="2540669"/>
            <a:ext cx="2160240" cy="77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5710" y="5565771"/>
            <a:ext cx="2160240" cy="65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386803" y="962959"/>
            <a:ext cx="1634969" cy="800219"/>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Образование        </a:t>
            </a:r>
            <a:r>
              <a:rPr lang="ru-RU" b="1" dirty="0" smtClean="0">
                <a:latin typeface="Times New Roman" pitchFamily="18" charset="0"/>
                <a:cs typeface="Times New Roman" pitchFamily="18" charset="0"/>
              </a:rPr>
              <a:t>1 166</a:t>
            </a:r>
          </a:p>
          <a:p>
            <a:r>
              <a:rPr lang="ru-RU" sz="1400" b="1" dirty="0" smtClean="0">
                <a:latin typeface="Times New Roman" pitchFamily="18" charset="0"/>
                <a:cs typeface="Times New Roman" pitchFamily="18" charset="0"/>
              </a:rPr>
              <a:t>            </a:t>
            </a:r>
            <a:endParaRPr lang="ru-RU" sz="1400" b="1" dirty="0">
              <a:latin typeface="Times New Roman" pitchFamily="18" charset="0"/>
              <a:cs typeface="Times New Roman" pitchFamily="18" charset="0"/>
            </a:endParaRPr>
          </a:p>
        </p:txBody>
      </p:sp>
      <p:sp>
        <p:nvSpPr>
          <p:cNvPr id="21" name="TextBox 20"/>
          <p:cNvSpPr txBox="1"/>
          <p:nvPr/>
        </p:nvSpPr>
        <p:spPr>
          <a:xfrm>
            <a:off x="7366532" y="1716998"/>
            <a:ext cx="1628478" cy="800219"/>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Жилищно-коммунальное хозяйство </a:t>
            </a:r>
            <a:r>
              <a:rPr lang="ru-RU" b="1" dirty="0" smtClean="0">
                <a:latin typeface="Times New Roman" pitchFamily="18" charset="0"/>
                <a:cs typeface="Times New Roman" pitchFamily="18" charset="0"/>
              </a:rPr>
              <a:t>274</a:t>
            </a:r>
            <a:endParaRPr lang="ru-RU" b="1" dirty="0">
              <a:latin typeface="Times New Roman" pitchFamily="18" charset="0"/>
              <a:cs typeface="Times New Roman" pitchFamily="18" charset="0"/>
            </a:endParaRPr>
          </a:p>
        </p:txBody>
      </p:sp>
      <p:sp>
        <p:nvSpPr>
          <p:cNvPr id="22" name="TextBox 21"/>
          <p:cNvSpPr txBox="1"/>
          <p:nvPr/>
        </p:nvSpPr>
        <p:spPr>
          <a:xfrm>
            <a:off x="7366532" y="2581531"/>
            <a:ext cx="1608207" cy="584775"/>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Национальная экономика  </a:t>
            </a:r>
            <a:r>
              <a:rPr lang="ru-RU" b="1" dirty="0" smtClean="0">
                <a:latin typeface="Times New Roman" pitchFamily="18" charset="0"/>
                <a:cs typeface="Times New Roman" pitchFamily="18" charset="0"/>
              </a:rPr>
              <a:t>101</a:t>
            </a:r>
            <a:endParaRPr lang="ru-RU" b="1" dirty="0">
              <a:latin typeface="Times New Roman" pitchFamily="18" charset="0"/>
              <a:cs typeface="Times New Roman" pitchFamily="18" charset="0"/>
            </a:endParaRPr>
          </a:p>
        </p:txBody>
      </p:sp>
      <p:sp>
        <p:nvSpPr>
          <p:cNvPr id="31" name="TextBox 30"/>
          <p:cNvSpPr txBox="1"/>
          <p:nvPr/>
        </p:nvSpPr>
        <p:spPr>
          <a:xfrm>
            <a:off x="7366532" y="3317217"/>
            <a:ext cx="1580256" cy="584775"/>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Социальная политика </a:t>
            </a:r>
            <a:r>
              <a:rPr lang="ru-RU" b="1" dirty="0" smtClean="0">
                <a:latin typeface="Times New Roman" pitchFamily="18" charset="0"/>
                <a:cs typeface="Times New Roman" pitchFamily="18" charset="0"/>
              </a:rPr>
              <a:t>44</a:t>
            </a:r>
            <a:endParaRPr lang="ru-RU" b="1" dirty="0">
              <a:latin typeface="Times New Roman" pitchFamily="18" charset="0"/>
              <a:cs typeface="Times New Roman" pitchFamily="18" charset="0"/>
            </a:endParaRPr>
          </a:p>
        </p:txBody>
      </p:sp>
      <p:sp>
        <p:nvSpPr>
          <p:cNvPr id="1025" name="TextBox 1024"/>
          <p:cNvSpPr txBox="1"/>
          <p:nvPr/>
        </p:nvSpPr>
        <p:spPr>
          <a:xfrm>
            <a:off x="7435025" y="4208292"/>
            <a:ext cx="1559985" cy="369332"/>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Культура </a:t>
            </a:r>
            <a:r>
              <a:rPr lang="ru-RU" b="1" dirty="0" smtClean="0">
                <a:latin typeface="Times New Roman" pitchFamily="18" charset="0"/>
                <a:cs typeface="Times New Roman" pitchFamily="18" charset="0"/>
              </a:rPr>
              <a:t>173</a:t>
            </a:r>
            <a:endParaRPr lang="ru-RU" b="1" dirty="0">
              <a:latin typeface="Times New Roman" pitchFamily="18" charset="0"/>
              <a:cs typeface="Times New Roman" pitchFamily="18" charset="0"/>
            </a:endParaRPr>
          </a:p>
        </p:txBody>
      </p:sp>
      <p:sp>
        <p:nvSpPr>
          <p:cNvPr id="1028" name="TextBox 1027"/>
          <p:cNvSpPr txBox="1"/>
          <p:nvPr/>
        </p:nvSpPr>
        <p:spPr>
          <a:xfrm>
            <a:off x="7396938" y="4796329"/>
            <a:ext cx="1639558" cy="800219"/>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Физическая культура и спорт </a:t>
            </a:r>
            <a:r>
              <a:rPr lang="ru-RU" b="1" dirty="0" smtClean="0">
                <a:latin typeface="Times New Roman" pitchFamily="18" charset="0"/>
                <a:cs typeface="Times New Roman" pitchFamily="18" charset="0"/>
              </a:rPr>
              <a:t>66</a:t>
            </a:r>
            <a:endParaRPr lang="ru-RU" b="1" dirty="0">
              <a:latin typeface="Times New Roman" pitchFamily="18" charset="0"/>
              <a:cs typeface="Times New Roman" pitchFamily="18" charset="0"/>
            </a:endParaRPr>
          </a:p>
        </p:txBody>
      </p:sp>
      <p:sp>
        <p:nvSpPr>
          <p:cNvPr id="1029" name="TextBox 1028"/>
          <p:cNvSpPr txBox="1"/>
          <p:nvPr/>
        </p:nvSpPr>
        <p:spPr>
          <a:xfrm>
            <a:off x="7376667" y="5614830"/>
            <a:ext cx="1580255" cy="584775"/>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Прочие расходы </a:t>
            </a:r>
            <a:r>
              <a:rPr lang="ru-RU" b="1" dirty="0" smtClean="0">
                <a:latin typeface="Times New Roman" pitchFamily="18" charset="0"/>
                <a:cs typeface="Times New Roman" pitchFamily="18" charset="0"/>
              </a:rPr>
              <a:t>371</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04074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720080"/>
          </a:xfrm>
        </p:spPr>
        <p:txBody>
          <a:bodyPr/>
          <a:lstStyle/>
          <a:p>
            <a:r>
              <a:rPr lang="ru-RU" sz="2000" b="1" dirty="0" smtClean="0">
                <a:solidFill>
                  <a:schemeClr val="accent2">
                    <a:lumMod val="75000"/>
                  </a:schemeClr>
                </a:solidFill>
                <a:latin typeface="Times New Roman" pitchFamily="18" charset="0"/>
                <a:cs typeface="Times New Roman" pitchFamily="18" charset="0"/>
              </a:rPr>
              <a:t>ИСТОЧНИКИ ПОКРЫТИЯ ДОЛГОВЫХ ОБЯЗАТЕЛЬСТВ               			       В </a:t>
            </a:r>
            <a:r>
              <a:rPr lang="ru-RU" sz="2400" b="1" dirty="0" smtClean="0">
                <a:solidFill>
                  <a:schemeClr val="accent2">
                    <a:lumMod val="75000"/>
                  </a:schemeClr>
                </a:solidFill>
                <a:latin typeface="Times New Roman" pitchFamily="18" charset="0"/>
                <a:cs typeface="Times New Roman" pitchFamily="18" charset="0"/>
              </a:rPr>
              <a:t>2015</a:t>
            </a:r>
            <a:r>
              <a:rPr lang="ru-RU" sz="2000" b="1" dirty="0" smtClean="0">
                <a:solidFill>
                  <a:schemeClr val="accent2">
                    <a:lumMod val="75000"/>
                  </a:schemeClr>
                </a:solidFill>
                <a:latin typeface="Times New Roman" pitchFamily="18" charset="0"/>
                <a:cs typeface="Times New Roman" pitchFamily="18" charset="0"/>
              </a:rPr>
              <a:t> </a:t>
            </a:r>
            <a:r>
              <a:rPr lang="ru-RU" sz="2000" b="1" dirty="0">
                <a:solidFill>
                  <a:schemeClr val="accent2">
                    <a:lumMod val="75000"/>
                  </a:schemeClr>
                </a:solidFill>
                <a:latin typeface="Times New Roman" pitchFamily="18" charset="0"/>
                <a:cs typeface="Times New Roman" pitchFamily="18" charset="0"/>
              </a:rPr>
              <a:t>ГОДУ                   </a:t>
            </a:r>
            <a:r>
              <a:rPr lang="ru-RU" sz="2000" b="1" dirty="0" smtClean="0">
                <a:solidFill>
                  <a:schemeClr val="accent2">
                    <a:lumMod val="75000"/>
                  </a:schemeClr>
                </a:solidFill>
                <a:latin typeface="Times New Roman" pitchFamily="18" charset="0"/>
                <a:cs typeface="Times New Roman" pitchFamily="18" charset="0"/>
              </a:rPr>
              <a:t>              тыс. </a:t>
            </a:r>
            <a:r>
              <a:rPr lang="ru-RU" sz="2000" b="1" dirty="0">
                <a:solidFill>
                  <a:schemeClr val="accent2">
                    <a:lumMod val="75000"/>
                  </a:schemeClr>
                </a:solidFill>
                <a:latin typeface="Times New Roman" pitchFamily="18" charset="0"/>
                <a:cs typeface="Times New Roman" pitchFamily="18" charset="0"/>
              </a:rPr>
              <a:t>руб.</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265835717"/>
              </p:ext>
            </p:extLst>
          </p:nvPr>
        </p:nvGraphicFramePr>
        <p:xfrm>
          <a:off x="107950" y="1341438"/>
          <a:ext cx="8856663"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2339752" y="1304764"/>
            <a:ext cx="4320480" cy="15121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Источники покрытия долговых обязательств                                            </a:t>
            </a:r>
            <a:r>
              <a:rPr lang="ru-RU" sz="2400" b="1" dirty="0">
                <a:solidFill>
                  <a:schemeClr val="tx1"/>
                </a:solidFill>
                <a:latin typeface="Times New Roman" pitchFamily="18" charset="0"/>
                <a:cs typeface="Times New Roman" pitchFamily="18" charset="0"/>
              </a:rPr>
              <a:t>+</a:t>
            </a:r>
            <a:r>
              <a:rPr lang="ru-RU" sz="2400" b="1" dirty="0" smtClean="0">
                <a:solidFill>
                  <a:schemeClr val="tx1"/>
                </a:solidFill>
                <a:latin typeface="Times New Roman" pitchFamily="18" charset="0"/>
                <a:cs typeface="Times New Roman" pitchFamily="18" charset="0"/>
              </a:rPr>
              <a:t> 2 889  </a:t>
            </a:r>
            <a:endParaRPr lang="ru-RU" sz="2400" b="1" dirty="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4642385" y="4829282"/>
            <a:ext cx="2029544"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Привлечение </a:t>
            </a:r>
            <a:r>
              <a:rPr lang="ru-RU" sz="2400" b="1" dirty="0" smtClean="0">
                <a:solidFill>
                  <a:schemeClr val="tx1"/>
                </a:solidFill>
                <a:latin typeface="Times New Roman" pitchFamily="18" charset="0"/>
                <a:cs typeface="Times New Roman" pitchFamily="18" charset="0"/>
              </a:rPr>
              <a:t>+ 448 000 </a:t>
            </a:r>
            <a:endParaRPr lang="ru-RU" sz="24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107503" y="4797152"/>
            <a:ext cx="2337381" cy="14722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Изменение остатков средств на счетах                 </a:t>
            </a:r>
            <a:r>
              <a:rPr lang="ru-RU" sz="2400" b="1" dirty="0" smtClean="0">
                <a:solidFill>
                  <a:schemeClr val="tx1"/>
                </a:solidFill>
                <a:latin typeface="Times New Roman" pitchFamily="18" charset="0"/>
                <a:cs typeface="Times New Roman" pitchFamily="18" charset="0"/>
              </a:rPr>
              <a:t>+ 24 111</a:t>
            </a:r>
            <a:endParaRPr lang="ru-RU" sz="2400"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6788827" y="3535015"/>
            <a:ext cx="2024251"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Погашение         </a:t>
            </a:r>
            <a:r>
              <a:rPr lang="ru-RU" sz="2400" b="1" dirty="0" smtClean="0">
                <a:solidFill>
                  <a:schemeClr val="tx1"/>
                </a:solidFill>
                <a:latin typeface="Times New Roman" pitchFamily="18" charset="0"/>
                <a:cs typeface="Times New Roman" pitchFamily="18" charset="0"/>
              </a:rPr>
              <a:t>– 315 000</a:t>
            </a:r>
            <a:endParaRPr lang="ru-RU" sz="2400" b="1" dirty="0">
              <a:solidFill>
                <a:schemeClr val="tx1"/>
              </a:solidFill>
              <a:latin typeface="Times New Roman" pitchFamily="18" charset="0"/>
              <a:cs typeface="Times New Roman" pitchFamily="18" charset="0"/>
            </a:endParaRPr>
          </a:p>
        </p:txBody>
      </p:sp>
      <p:sp>
        <p:nvSpPr>
          <p:cNvPr id="15" name="Нашивка 14"/>
          <p:cNvSpPr/>
          <p:nvPr/>
        </p:nvSpPr>
        <p:spPr>
          <a:xfrm rot="7055385">
            <a:off x="792572" y="3627024"/>
            <a:ext cx="2146301" cy="24404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6" name="Нашивка 15"/>
          <p:cNvSpPr/>
          <p:nvPr/>
        </p:nvSpPr>
        <p:spPr>
          <a:xfrm rot="2357578">
            <a:off x="6702919" y="2901991"/>
            <a:ext cx="1150852" cy="24404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29" name="Скругленный прямоугольник 28"/>
          <p:cNvSpPr/>
          <p:nvPr/>
        </p:nvSpPr>
        <p:spPr>
          <a:xfrm>
            <a:off x="2444885" y="3535015"/>
            <a:ext cx="2197500" cy="138800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Погашение бюджетного кредита                   </a:t>
            </a:r>
            <a:r>
              <a:rPr lang="ru-RU" sz="2400" b="1" dirty="0" smtClean="0">
                <a:solidFill>
                  <a:schemeClr val="tx1"/>
                </a:solidFill>
                <a:latin typeface="Times New Roman" pitchFamily="18" charset="0"/>
                <a:cs typeface="Times New Roman" pitchFamily="18" charset="0"/>
              </a:rPr>
              <a:t>– 160 000</a:t>
            </a:r>
            <a:endParaRPr lang="ru-RU" sz="2400" b="1" dirty="0">
              <a:solidFill>
                <a:schemeClr val="tx1"/>
              </a:solidFill>
              <a:latin typeface="Times New Roman" pitchFamily="18" charset="0"/>
              <a:cs typeface="Times New Roman" pitchFamily="18" charset="0"/>
            </a:endParaRPr>
          </a:p>
        </p:txBody>
      </p:sp>
      <p:sp>
        <p:nvSpPr>
          <p:cNvPr id="30" name="Нашивка 29"/>
          <p:cNvSpPr/>
          <p:nvPr/>
        </p:nvSpPr>
        <p:spPr>
          <a:xfrm rot="5400000">
            <a:off x="3257866" y="3075068"/>
            <a:ext cx="571538" cy="24404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
        <p:nvSpPr>
          <p:cNvPr id="17" name="Нашивка 16"/>
          <p:cNvSpPr/>
          <p:nvPr/>
        </p:nvSpPr>
        <p:spPr>
          <a:xfrm rot="5400000">
            <a:off x="4742902" y="3706287"/>
            <a:ext cx="1828507" cy="244046"/>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369708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Скругленный прямоугольник 42"/>
          <p:cNvGrpSpPr>
            <a:grpSpLocks/>
          </p:cNvGrpSpPr>
          <p:nvPr/>
        </p:nvGrpSpPr>
        <p:grpSpPr bwMode="auto">
          <a:xfrm>
            <a:off x="4498975" y="5334000"/>
            <a:ext cx="1517650" cy="750888"/>
            <a:chOff x="2834" y="3475"/>
            <a:chExt cx="956" cy="473"/>
          </a:xfrm>
        </p:grpSpPr>
        <p:pic>
          <p:nvPicPr>
            <p:cNvPr id="20545" name="Скругленный прямоугольник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 y="3475"/>
              <a:ext cx="95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6" name="Text Box 10"/>
            <p:cNvSpPr txBox="1">
              <a:spLocks noChangeArrowheads="1"/>
            </p:cNvSpPr>
            <p:nvPr/>
          </p:nvSpPr>
          <p:spPr bwMode="auto">
            <a:xfrm>
              <a:off x="2882" y="3523"/>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200" b="1">
                  <a:latin typeface="Georgia" pitchFamily="18" charset="0"/>
                </a:rPr>
                <a:t>Налоги на совокупный доход</a:t>
              </a:r>
            </a:p>
          </p:txBody>
        </p:sp>
      </p:grpSp>
      <p:grpSp>
        <p:nvGrpSpPr>
          <p:cNvPr id="44" name="Скругленный прямоугольник 43"/>
          <p:cNvGrpSpPr>
            <a:grpSpLocks/>
          </p:cNvGrpSpPr>
          <p:nvPr/>
        </p:nvGrpSpPr>
        <p:grpSpPr bwMode="auto">
          <a:xfrm>
            <a:off x="4498975" y="2743200"/>
            <a:ext cx="1517650" cy="755650"/>
            <a:chOff x="2834" y="1939"/>
            <a:chExt cx="956" cy="476"/>
          </a:xfrm>
        </p:grpSpPr>
        <p:pic>
          <p:nvPicPr>
            <p:cNvPr id="20543" name="Скругленный прямоугольник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 y="1939"/>
              <a:ext cx="956"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4" name="Text Box 13"/>
            <p:cNvSpPr txBox="1">
              <a:spLocks noChangeArrowheads="1"/>
            </p:cNvSpPr>
            <p:nvPr/>
          </p:nvSpPr>
          <p:spPr bwMode="auto">
            <a:xfrm>
              <a:off x="2882" y="1987"/>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latin typeface="Georgia" pitchFamily="18" charset="0"/>
                </a:rPr>
                <a:t>НДФЛ</a:t>
              </a:r>
            </a:p>
          </p:txBody>
        </p:sp>
      </p:grpSp>
      <p:grpSp>
        <p:nvGrpSpPr>
          <p:cNvPr id="45" name="Скругленный прямоугольник 44"/>
          <p:cNvGrpSpPr>
            <a:grpSpLocks/>
          </p:cNvGrpSpPr>
          <p:nvPr/>
        </p:nvGrpSpPr>
        <p:grpSpPr bwMode="auto">
          <a:xfrm>
            <a:off x="4498975" y="4038600"/>
            <a:ext cx="1517650" cy="750888"/>
            <a:chOff x="2834" y="2707"/>
            <a:chExt cx="956" cy="473"/>
          </a:xfrm>
        </p:grpSpPr>
        <p:pic>
          <p:nvPicPr>
            <p:cNvPr id="20541" name="Скругленный прямоугольник 4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4" y="2707"/>
              <a:ext cx="95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2" name="Text Box 16"/>
            <p:cNvSpPr txBox="1">
              <a:spLocks noChangeArrowheads="1"/>
            </p:cNvSpPr>
            <p:nvPr/>
          </p:nvSpPr>
          <p:spPr bwMode="auto">
            <a:xfrm>
              <a:off x="2882" y="2755"/>
              <a:ext cx="82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Georgia" pitchFamily="18" charset="0"/>
                </a:rPr>
                <a:t>Налоги на имущество</a:t>
              </a:r>
            </a:p>
          </p:txBody>
        </p:sp>
      </p:grpSp>
      <p:grpSp>
        <p:nvGrpSpPr>
          <p:cNvPr id="2" name="Группа 67"/>
          <p:cNvGrpSpPr>
            <a:grpSpLocks/>
          </p:cNvGrpSpPr>
          <p:nvPr/>
        </p:nvGrpSpPr>
        <p:grpSpPr bwMode="auto">
          <a:xfrm>
            <a:off x="4267200" y="1447800"/>
            <a:ext cx="4545013" cy="762000"/>
            <a:chOff x="4141475" y="1752600"/>
            <a:chExt cx="4545325" cy="761999"/>
          </a:xfrm>
        </p:grpSpPr>
        <p:grpSp>
          <p:nvGrpSpPr>
            <p:cNvPr id="20521" name="Скругленный прямоугольник 39"/>
            <p:cNvGrpSpPr>
              <a:grpSpLocks/>
            </p:cNvGrpSpPr>
            <p:nvPr/>
          </p:nvGrpSpPr>
          <p:grpSpPr bwMode="auto">
            <a:xfrm>
              <a:off x="4092704" y="1706880"/>
              <a:ext cx="2584881" cy="908303"/>
              <a:chOff x="4218432" y="1859280"/>
              <a:chExt cx="2584704" cy="908304"/>
            </a:xfrm>
          </p:grpSpPr>
          <p:pic>
            <p:nvPicPr>
              <p:cNvPr id="20539" name="Скругленный прямоугольник 3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432" y="1859280"/>
                <a:ext cx="2584704" cy="90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0" name="Text Box 58"/>
              <p:cNvSpPr txBox="1">
                <a:spLocks noChangeArrowheads="1"/>
              </p:cNvSpPr>
              <p:nvPr/>
            </p:nvSpPr>
            <p:spPr bwMode="auto">
              <a:xfrm>
                <a:off x="4304398" y="1942198"/>
                <a:ext cx="2364004" cy="68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Georgia" pitchFamily="18" charset="0"/>
                  </a:rPr>
                  <a:t>Динамика  </a:t>
                </a:r>
              </a:p>
              <a:p>
                <a:pPr algn="ctr" eaLnBrk="1" hangingPunct="1"/>
                <a:r>
                  <a:rPr lang="ru-RU" altLang="ru-RU" sz="1400" b="1">
                    <a:latin typeface="Georgia" pitchFamily="18" charset="0"/>
                  </a:rPr>
                  <a:t>налоговых  доходов, </a:t>
                </a:r>
              </a:p>
              <a:p>
                <a:pPr algn="ctr" eaLnBrk="1" hangingPunct="1"/>
                <a:r>
                  <a:rPr lang="ru-RU" altLang="ru-RU" sz="1400" b="1">
                    <a:latin typeface="Georgia" pitchFamily="18" charset="0"/>
                  </a:rPr>
                  <a:t>млн. рублей</a:t>
                </a:r>
              </a:p>
            </p:txBody>
          </p:sp>
        </p:grpSp>
        <p:grpSp>
          <p:nvGrpSpPr>
            <p:cNvPr id="20522" name="Группа 63"/>
            <p:cNvGrpSpPr>
              <a:grpSpLocks/>
            </p:cNvGrpSpPr>
            <p:nvPr/>
          </p:nvGrpSpPr>
          <p:grpSpPr bwMode="auto">
            <a:xfrm>
              <a:off x="6781669" y="1905000"/>
              <a:ext cx="1905131" cy="533400"/>
              <a:chOff x="6781669" y="2057400"/>
              <a:chExt cx="1905131" cy="533400"/>
            </a:xfrm>
          </p:grpSpPr>
          <p:grpSp>
            <p:nvGrpSpPr>
              <p:cNvPr id="20523" name="Пятиугольник 47"/>
              <p:cNvGrpSpPr>
                <a:grpSpLocks/>
              </p:cNvGrpSpPr>
              <p:nvPr/>
            </p:nvGrpSpPr>
            <p:grpSpPr bwMode="auto">
              <a:xfrm>
                <a:off x="6811706" y="2011680"/>
                <a:ext cx="615738" cy="694943"/>
                <a:chOff x="6937248" y="2011680"/>
                <a:chExt cx="615696" cy="694944"/>
              </a:xfrm>
            </p:grpSpPr>
            <p:pic>
              <p:nvPicPr>
                <p:cNvPr id="20537" name="Пятиугольник 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7248" y="2011680"/>
                  <a:ext cx="615696"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8" name="Text Box 62"/>
                <p:cNvSpPr txBox="1">
                  <a:spLocks noChangeArrowheads="1"/>
                </p:cNvSpPr>
                <p:nvPr/>
              </p:nvSpPr>
              <p:spPr bwMode="auto">
                <a:xfrm rot="5400000">
                  <a:off x="6991427" y="2049512"/>
                  <a:ext cx="441393" cy="4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grpSp>
            <p:nvGrpSpPr>
              <p:cNvPr id="20524" name="Пятиугольник 48"/>
              <p:cNvGrpSpPr>
                <a:grpSpLocks/>
              </p:cNvGrpSpPr>
              <p:nvPr/>
            </p:nvGrpSpPr>
            <p:grpSpPr bwMode="auto">
              <a:xfrm>
                <a:off x="7268938" y="2011680"/>
                <a:ext cx="615738" cy="694943"/>
                <a:chOff x="7394448" y="2011680"/>
                <a:chExt cx="615696" cy="694944"/>
              </a:xfrm>
            </p:grpSpPr>
            <p:pic>
              <p:nvPicPr>
                <p:cNvPr id="20535" name="Пятиугольник 4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4448" y="2011680"/>
                  <a:ext cx="615696"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6" name="Text Box 65"/>
                <p:cNvSpPr txBox="1">
                  <a:spLocks noChangeArrowheads="1"/>
                </p:cNvSpPr>
                <p:nvPr/>
              </p:nvSpPr>
              <p:spPr bwMode="auto">
                <a:xfrm rot="5400000">
                  <a:off x="7448595" y="2049512"/>
                  <a:ext cx="441393" cy="4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grpSp>
            <p:nvGrpSpPr>
              <p:cNvPr id="20525" name="Пятиугольник 49"/>
              <p:cNvGrpSpPr>
                <a:grpSpLocks/>
              </p:cNvGrpSpPr>
              <p:nvPr/>
            </p:nvGrpSpPr>
            <p:grpSpPr bwMode="auto">
              <a:xfrm>
                <a:off x="7726169" y="2011680"/>
                <a:ext cx="615738" cy="694943"/>
                <a:chOff x="7851648" y="2011680"/>
                <a:chExt cx="615696" cy="694944"/>
              </a:xfrm>
            </p:grpSpPr>
            <p:pic>
              <p:nvPicPr>
                <p:cNvPr id="20533" name="Пятиугольник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1648" y="2011680"/>
                  <a:ext cx="615696"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4" name="Text Box 68"/>
                <p:cNvSpPr txBox="1">
                  <a:spLocks noChangeArrowheads="1"/>
                </p:cNvSpPr>
                <p:nvPr/>
              </p:nvSpPr>
              <p:spPr bwMode="auto">
                <a:xfrm rot="5400000">
                  <a:off x="7905764" y="2049512"/>
                  <a:ext cx="441393" cy="4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grpSp>
            <p:nvGrpSpPr>
              <p:cNvPr id="20526" name="Пятиугольник 50"/>
              <p:cNvGrpSpPr>
                <a:grpSpLocks/>
              </p:cNvGrpSpPr>
              <p:nvPr/>
            </p:nvGrpSpPr>
            <p:grpSpPr bwMode="auto">
              <a:xfrm>
                <a:off x="8183400" y="2011680"/>
                <a:ext cx="615738" cy="694943"/>
                <a:chOff x="8308848" y="2011680"/>
                <a:chExt cx="615696" cy="694944"/>
              </a:xfrm>
            </p:grpSpPr>
            <p:pic>
              <p:nvPicPr>
                <p:cNvPr id="20531" name="Пятиугольник 5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8848" y="2011680"/>
                  <a:ext cx="615696" cy="69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2" name="Text Box 71"/>
                <p:cNvSpPr txBox="1">
                  <a:spLocks noChangeArrowheads="1"/>
                </p:cNvSpPr>
                <p:nvPr/>
              </p:nvSpPr>
              <p:spPr bwMode="auto">
                <a:xfrm rot="5400000">
                  <a:off x="8362932" y="2049512"/>
                  <a:ext cx="441393" cy="45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sp>
            <p:nvSpPr>
              <p:cNvPr id="54" name="TextBox 10"/>
              <p:cNvSpPr txBox="1">
                <a:spLocks noChangeArrowheads="1"/>
              </p:cNvSpPr>
              <p:nvPr/>
            </p:nvSpPr>
            <p:spPr bwMode="auto">
              <a:xfrm>
                <a:off x="6781669" y="2057400"/>
                <a:ext cx="533437" cy="400049"/>
              </a:xfrm>
              <a:prstGeom prst="rect">
                <a:avLst/>
              </a:prstGeom>
              <a:noFill/>
              <a:ln w="9525">
                <a:noFill/>
                <a:miter lim="800000"/>
                <a:headEnd/>
                <a:tailEnd/>
              </a:ln>
            </p:spPr>
            <p:txBody>
              <a:bodyPr>
                <a:spAutoFit/>
              </a:bodyPr>
              <a:lstStyle/>
              <a:p>
                <a:pPr algn="ctr">
                  <a:defRPr/>
                </a:pPr>
                <a:r>
                  <a:rPr lang="ru-RU" sz="1000" b="1" dirty="0">
                    <a:effectLst>
                      <a:outerShdw blurRad="38100" dist="38100" dir="2700000" algn="tl">
                        <a:srgbClr val="000000">
                          <a:alpha val="43137"/>
                        </a:srgbClr>
                      </a:outerShdw>
                    </a:effectLst>
                    <a:latin typeface="Century" pitchFamily="18" charset="0"/>
                  </a:rPr>
                  <a:t>2014 </a:t>
                </a:r>
              </a:p>
              <a:p>
                <a:pPr algn="ctr">
                  <a:defRPr/>
                </a:pPr>
                <a:r>
                  <a:rPr lang="ru-RU" sz="1000" b="1" dirty="0">
                    <a:effectLst>
                      <a:outerShdw blurRad="38100" dist="38100" dir="2700000" algn="tl">
                        <a:srgbClr val="000000">
                          <a:alpha val="43137"/>
                        </a:srgbClr>
                      </a:outerShdw>
                    </a:effectLst>
                    <a:latin typeface="Century" pitchFamily="18" charset="0"/>
                  </a:rPr>
                  <a:t>год</a:t>
                </a:r>
              </a:p>
            </p:txBody>
          </p:sp>
          <p:sp>
            <p:nvSpPr>
              <p:cNvPr id="56" name="TextBox 10"/>
              <p:cNvSpPr txBox="1">
                <a:spLocks noChangeArrowheads="1"/>
              </p:cNvSpPr>
              <p:nvPr/>
            </p:nvSpPr>
            <p:spPr bwMode="auto">
              <a:xfrm>
                <a:off x="7238900" y="2057400"/>
                <a:ext cx="533437" cy="400049"/>
              </a:xfrm>
              <a:prstGeom prst="rect">
                <a:avLst/>
              </a:prstGeom>
              <a:noFill/>
              <a:ln w="9525">
                <a:noFill/>
                <a:miter lim="800000"/>
                <a:headEnd/>
                <a:tailEnd/>
              </a:ln>
            </p:spPr>
            <p:txBody>
              <a:bodyPr>
                <a:spAutoFit/>
              </a:bodyPr>
              <a:lstStyle/>
              <a:p>
                <a:pPr algn="ctr">
                  <a:defRPr/>
                </a:pPr>
                <a:r>
                  <a:rPr lang="ru-RU" sz="1000" b="1" dirty="0">
                    <a:effectLst>
                      <a:outerShdw blurRad="38100" dist="38100" dir="2700000" algn="tl">
                        <a:srgbClr val="000000">
                          <a:alpha val="43137"/>
                        </a:srgbClr>
                      </a:outerShdw>
                    </a:effectLst>
                    <a:latin typeface="Century" pitchFamily="18" charset="0"/>
                  </a:rPr>
                  <a:t>2015 </a:t>
                </a:r>
              </a:p>
              <a:p>
                <a:pPr algn="ctr">
                  <a:defRPr/>
                </a:pPr>
                <a:r>
                  <a:rPr lang="ru-RU" sz="1000" b="1" dirty="0">
                    <a:effectLst>
                      <a:outerShdw blurRad="38100" dist="38100" dir="2700000" algn="tl">
                        <a:srgbClr val="000000">
                          <a:alpha val="43137"/>
                        </a:srgbClr>
                      </a:outerShdw>
                    </a:effectLst>
                    <a:latin typeface="Century" pitchFamily="18" charset="0"/>
                  </a:rPr>
                  <a:t>год</a:t>
                </a:r>
              </a:p>
            </p:txBody>
          </p:sp>
          <p:sp>
            <p:nvSpPr>
              <p:cNvPr id="58" name="TextBox 10"/>
              <p:cNvSpPr txBox="1">
                <a:spLocks noChangeArrowheads="1"/>
              </p:cNvSpPr>
              <p:nvPr/>
            </p:nvSpPr>
            <p:spPr bwMode="auto">
              <a:xfrm>
                <a:off x="7696132" y="2057400"/>
                <a:ext cx="533437" cy="400049"/>
              </a:xfrm>
              <a:prstGeom prst="rect">
                <a:avLst/>
              </a:prstGeom>
              <a:noFill/>
              <a:ln w="9525">
                <a:noFill/>
                <a:miter lim="800000"/>
                <a:headEnd/>
                <a:tailEnd/>
              </a:ln>
            </p:spPr>
            <p:txBody>
              <a:bodyPr>
                <a:spAutoFit/>
              </a:bodyPr>
              <a:lstStyle/>
              <a:p>
                <a:pPr algn="ctr">
                  <a:defRPr/>
                </a:pPr>
                <a:r>
                  <a:rPr lang="ru-RU" sz="1000" b="1" dirty="0">
                    <a:effectLst>
                      <a:outerShdw blurRad="38100" dist="38100" dir="2700000" algn="tl">
                        <a:srgbClr val="000000">
                          <a:alpha val="43137"/>
                        </a:srgbClr>
                      </a:outerShdw>
                    </a:effectLst>
                    <a:latin typeface="Century" pitchFamily="18" charset="0"/>
                  </a:rPr>
                  <a:t>2016 </a:t>
                </a:r>
              </a:p>
              <a:p>
                <a:pPr algn="ctr">
                  <a:defRPr/>
                </a:pPr>
                <a:r>
                  <a:rPr lang="ru-RU" sz="1000" b="1" dirty="0">
                    <a:effectLst>
                      <a:outerShdw blurRad="38100" dist="38100" dir="2700000" algn="tl">
                        <a:srgbClr val="000000">
                          <a:alpha val="43137"/>
                        </a:srgbClr>
                      </a:outerShdw>
                    </a:effectLst>
                    <a:latin typeface="Century" pitchFamily="18" charset="0"/>
                  </a:rPr>
                  <a:t>год</a:t>
                </a:r>
              </a:p>
            </p:txBody>
          </p:sp>
          <p:sp>
            <p:nvSpPr>
              <p:cNvPr id="59" name="TextBox 10"/>
              <p:cNvSpPr txBox="1">
                <a:spLocks noChangeArrowheads="1"/>
              </p:cNvSpPr>
              <p:nvPr/>
            </p:nvSpPr>
            <p:spPr bwMode="auto">
              <a:xfrm>
                <a:off x="8153363" y="2057400"/>
                <a:ext cx="533437" cy="400049"/>
              </a:xfrm>
              <a:prstGeom prst="rect">
                <a:avLst/>
              </a:prstGeom>
              <a:noFill/>
              <a:ln w="9525">
                <a:noFill/>
                <a:miter lim="800000"/>
                <a:headEnd/>
                <a:tailEnd/>
              </a:ln>
            </p:spPr>
            <p:txBody>
              <a:bodyPr>
                <a:spAutoFit/>
              </a:bodyPr>
              <a:lstStyle/>
              <a:p>
                <a:pPr algn="ctr">
                  <a:defRPr/>
                </a:pPr>
                <a:r>
                  <a:rPr lang="ru-RU" sz="1000" b="1" dirty="0">
                    <a:effectLst>
                      <a:outerShdw blurRad="38100" dist="38100" dir="2700000" algn="tl">
                        <a:srgbClr val="000000">
                          <a:alpha val="43137"/>
                        </a:srgbClr>
                      </a:outerShdw>
                    </a:effectLst>
                    <a:latin typeface="Century" pitchFamily="18" charset="0"/>
                  </a:rPr>
                  <a:t>2017 </a:t>
                </a:r>
              </a:p>
              <a:p>
                <a:pPr algn="ctr">
                  <a:defRPr/>
                </a:pPr>
                <a:r>
                  <a:rPr lang="ru-RU" sz="1000" b="1" dirty="0">
                    <a:effectLst>
                      <a:outerShdw blurRad="38100" dist="38100" dir="2700000" algn="tl">
                        <a:srgbClr val="000000">
                          <a:alpha val="43137"/>
                        </a:srgbClr>
                      </a:outerShdw>
                    </a:effectLst>
                    <a:latin typeface="Century" pitchFamily="18" charset="0"/>
                  </a:rPr>
                  <a:t>год</a:t>
                </a:r>
              </a:p>
            </p:txBody>
          </p:sp>
        </p:grpSp>
      </p:grpSp>
      <p:grpSp>
        <p:nvGrpSpPr>
          <p:cNvPr id="5" name="Группа 92"/>
          <p:cNvGrpSpPr>
            <a:grpSpLocks/>
          </p:cNvGrpSpPr>
          <p:nvPr/>
        </p:nvGrpSpPr>
        <p:grpSpPr bwMode="auto">
          <a:xfrm>
            <a:off x="0" y="1905000"/>
            <a:ext cx="4333875" cy="3795713"/>
            <a:chOff x="29756" y="2324612"/>
            <a:chExt cx="4334996" cy="2957684"/>
          </a:xfrm>
        </p:grpSpPr>
        <p:grpSp>
          <p:nvGrpSpPr>
            <p:cNvPr id="20492" name="Группа 78"/>
            <p:cNvGrpSpPr>
              <a:grpSpLocks/>
            </p:cNvGrpSpPr>
            <p:nvPr/>
          </p:nvGrpSpPr>
          <p:grpSpPr bwMode="auto">
            <a:xfrm>
              <a:off x="29756" y="2324612"/>
              <a:ext cx="4334996" cy="2957684"/>
              <a:chOff x="29756" y="3036179"/>
              <a:chExt cx="4334996" cy="2957684"/>
            </a:xfrm>
          </p:grpSpPr>
          <p:grpSp>
            <p:nvGrpSpPr>
              <p:cNvPr id="20497" name="Скругленный прямоугольник 68"/>
              <p:cNvGrpSpPr>
                <a:grpSpLocks/>
              </p:cNvGrpSpPr>
              <p:nvPr/>
            </p:nvGrpSpPr>
            <p:grpSpPr bwMode="auto">
              <a:xfrm>
                <a:off x="938215" y="3834671"/>
                <a:ext cx="3207044" cy="755824"/>
                <a:chOff x="938784" y="3377184"/>
                <a:chExt cx="3206496" cy="755904"/>
              </a:xfrm>
            </p:grpSpPr>
            <p:pic>
              <p:nvPicPr>
                <p:cNvPr id="20519" name="Скругленный прямоугольник 6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784" y="3377184"/>
                  <a:ext cx="320649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0" name="Text Box 28"/>
                <p:cNvSpPr txBox="1">
                  <a:spLocks noChangeArrowheads="1"/>
                </p:cNvSpPr>
                <p:nvPr/>
              </p:nvSpPr>
              <p:spPr bwMode="auto">
                <a:xfrm>
                  <a:off x="1020921" y="3458481"/>
                  <a:ext cx="2987957"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600" b="1">
                      <a:latin typeface="Georgia" pitchFamily="18" charset="0"/>
                    </a:rPr>
                    <a:t>Налоги на имущество</a:t>
                  </a:r>
                </a:p>
              </p:txBody>
            </p:sp>
          </p:grpSp>
          <p:grpSp>
            <p:nvGrpSpPr>
              <p:cNvPr id="20498" name="Скругленный прямоугольник 69"/>
              <p:cNvGrpSpPr>
                <a:grpSpLocks/>
              </p:cNvGrpSpPr>
              <p:nvPr/>
            </p:nvGrpSpPr>
            <p:grpSpPr bwMode="auto">
              <a:xfrm>
                <a:off x="1096738" y="4523446"/>
                <a:ext cx="2658310" cy="755824"/>
                <a:chOff x="1097280" y="4066032"/>
                <a:chExt cx="2657856" cy="755904"/>
              </a:xfrm>
            </p:grpSpPr>
            <p:pic>
              <p:nvPicPr>
                <p:cNvPr id="20517" name="Скругленный прямоугольник 6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7280" y="4066032"/>
                  <a:ext cx="26578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8" name="Text Box 31"/>
                <p:cNvSpPr txBox="1">
                  <a:spLocks noChangeArrowheads="1"/>
                </p:cNvSpPr>
                <p:nvPr/>
              </p:nvSpPr>
              <p:spPr bwMode="auto">
                <a:xfrm>
                  <a:off x="1173295" y="4144353"/>
                  <a:ext cx="2454648"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Georgia" pitchFamily="18" charset="0"/>
                    </a:rPr>
                    <a:t>Налоги на совокупный доход</a:t>
                  </a:r>
                </a:p>
              </p:txBody>
            </p:sp>
          </p:grpSp>
          <p:grpSp>
            <p:nvGrpSpPr>
              <p:cNvPr id="20499" name="Скругленный прямоугольник 70"/>
              <p:cNvGrpSpPr>
                <a:grpSpLocks/>
              </p:cNvGrpSpPr>
              <p:nvPr/>
            </p:nvGrpSpPr>
            <p:grpSpPr bwMode="auto">
              <a:xfrm>
                <a:off x="1322329" y="5238040"/>
                <a:ext cx="2054703" cy="755823"/>
                <a:chOff x="1322832" y="4780701"/>
                <a:chExt cx="2054352" cy="755903"/>
              </a:xfrm>
            </p:grpSpPr>
            <p:pic>
              <p:nvPicPr>
                <p:cNvPr id="20515" name="Скругленный прямоугольник 7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22832" y="4780701"/>
                  <a:ext cx="2054352" cy="75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6" name="Text Box 34"/>
                <p:cNvSpPr txBox="1">
                  <a:spLocks noChangeArrowheads="1"/>
                </p:cNvSpPr>
                <p:nvPr/>
              </p:nvSpPr>
              <p:spPr bwMode="auto">
                <a:xfrm>
                  <a:off x="1401856" y="4830225"/>
                  <a:ext cx="1845153"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200" b="1">
                      <a:latin typeface="Georgia" pitchFamily="18" charset="0"/>
                    </a:rPr>
                    <a:t>Прочие налоговые </a:t>
                  </a:r>
                  <a:r>
                    <a:rPr lang="ru-RU" altLang="ru-RU" sz="1400" b="1">
                      <a:latin typeface="Georgia" pitchFamily="18" charset="0"/>
                    </a:rPr>
                    <a:t>доходы</a:t>
                  </a:r>
                </a:p>
              </p:txBody>
            </p:sp>
          </p:grpSp>
          <p:grpSp>
            <p:nvGrpSpPr>
              <p:cNvPr id="20500" name="Скругленный прямоугольник 72"/>
              <p:cNvGrpSpPr>
                <a:grpSpLocks/>
              </p:cNvGrpSpPr>
              <p:nvPr/>
            </p:nvGrpSpPr>
            <p:grpSpPr bwMode="auto">
              <a:xfrm>
                <a:off x="639460" y="3151991"/>
                <a:ext cx="3725292" cy="755824"/>
                <a:chOff x="640080" y="2694432"/>
                <a:chExt cx="3724656" cy="755904"/>
              </a:xfrm>
            </p:grpSpPr>
            <p:pic>
              <p:nvPicPr>
                <p:cNvPr id="20513" name="Скругленный прямоугольник 7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 y="2694432"/>
                  <a:ext cx="3724656" cy="75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Text Box 40"/>
                <p:cNvSpPr txBox="1">
                  <a:spLocks noChangeArrowheads="1"/>
                </p:cNvSpPr>
                <p:nvPr/>
              </p:nvSpPr>
              <p:spPr bwMode="auto">
                <a:xfrm>
                  <a:off x="716173" y="2772609"/>
                  <a:ext cx="3521266" cy="55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a:latin typeface="Georgia" pitchFamily="18" charset="0"/>
                    </a:rPr>
                    <a:t>НДФЛ</a:t>
                  </a:r>
                </a:p>
              </p:txBody>
            </p:sp>
          </p:grpSp>
          <p:grpSp>
            <p:nvGrpSpPr>
              <p:cNvPr id="20501" name="Овал 73"/>
              <p:cNvGrpSpPr>
                <a:grpSpLocks/>
              </p:cNvGrpSpPr>
              <p:nvPr/>
            </p:nvGrpSpPr>
            <p:grpSpPr bwMode="auto">
              <a:xfrm>
                <a:off x="29756" y="3036179"/>
                <a:ext cx="990611" cy="712426"/>
                <a:chOff x="30480" y="2578608"/>
                <a:chExt cx="990442" cy="712501"/>
              </a:xfrm>
            </p:grpSpPr>
            <p:pic>
              <p:nvPicPr>
                <p:cNvPr id="20511" name="Овал 7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 y="2578608"/>
                  <a:ext cx="990442" cy="7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7" name="Text Box 43"/>
                <p:cNvSpPr txBox="1">
                  <a:spLocks noChangeArrowheads="1"/>
                </p:cNvSpPr>
                <p:nvPr/>
              </p:nvSpPr>
              <p:spPr bwMode="auto">
                <a:xfrm>
                  <a:off x="217821" y="2724590"/>
                  <a:ext cx="539797" cy="52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smtClean="0">
                    <a:effectLst>
                      <a:outerShdw blurRad="38100" dist="38100" dir="2700000" algn="tl">
                        <a:srgbClr val="C0C0C0"/>
                      </a:outerShdw>
                    </a:effectLst>
                    <a:latin typeface="Georgia" pitchFamily="18" charset="0"/>
                  </a:endParaRPr>
                </a:p>
              </p:txBody>
            </p:sp>
          </p:grpSp>
          <p:grpSp>
            <p:nvGrpSpPr>
              <p:cNvPr id="20502" name="Овал 74"/>
              <p:cNvGrpSpPr>
                <a:grpSpLocks/>
              </p:cNvGrpSpPr>
              <p:nvPr/>
            </p:nvGrpSpPr>
            <p:grpSpPr bwMode="auto">
              <a:xfrm>
                <a:off x="216827" y="3798100"/>
                <a:ext cx="946980" cy="761919"/>
                <a:chOff x="217519" y="3340608"/>
                <a:chExt cx="946818" cy="761999"/>
              </a:xfrm>
            </p:grpSpPr>
            <p:pic>
              <p:nvPicPr>
                <p:cNvPr id="20509" name="Овал 7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519" y="3340608"/>
                  <a:ext cx="946818"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0" name="Text Box 46"/>
                <p:cNvSpPr txBox="1">
                  <a:spLocks noChangeArrowheads="1"/>
                </p:cNvSpPr>
                <p:nvPr/>
              </p:nvSpPr>
              <p:spPr bwMode="auto">
                <a:xfrm>
                  <a:off x="446441" y="3486666"/>
                  <a:ext cx="538210" cy="52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smtClean="0">
                    <a:effectLst>
                      <a:outerShdw blurRad="38100" dist="38100" dir="2700000" algn="tl">
                        <a:srgbClr val="C0C0C0"/>
                      </a:outerShdw>
                    </a:effectLst>
                    <a:latin typeface="Georgia" pitchFamily="18" charset="0"/>
                  </a:endParaRPr>
                </a:p>
              </p:txBody>
            </p:sp>
          </p:grpSp>
          <p:grpSp>
            <p:nvGrpSpPr>
              <p:cNvPr id="20503" name="Овал 75"/>
              <p:cNvGrpSpPr>
                <a:grpSpLocks/>
              </p:cNvGrpSpPr>
              <p:nvPr/>
            </p:nvGrpSpPr>
            <p:grpSpPr bwMode="auto">
              <a:xfrm>
                <a:off x="334341" y="4590493"/>
                <a:ext cx="960680" cy="693039"/>
                <a:chOff x="335012" y="4133086"/>
                <a:chExt cx="960515" cy="693112"/>
              </a:xfrm>
            </p:grpSpPr>
            <p:pic>
              <p:nvPicPr>
                <p:cNvPr id="20507" name="Овал 7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5012" y="4133086"/>
                  <a:ext cx="960515" cy="69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3" name="Text Box 49"/>
                <p:cNvSpPr txBox="1">
                  <a:spLocks noChangeArrowheads="1"/>
                </p:cNvSpPr>
                <p:nvPr/>
              </p:nvSpPr>
              <p:spPr bwMode="auto">
                <a:xfrm>
                  <a:off x="635370" y="4240084"/>
                  <a:ext cx="484229" cy="48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smtClean="0">
                    <a:effectLst>
                      <a:outerShdw blurRad="38100" dist="38100" dir="2700000" algn="tl">
                        <a:srgbClr val="C0C0C0"/>
                      </a:outerShdw>
                    </a:effectLst>
                    <a:latin typeface="Georgia" pitchFamily="18" charset="0"/>
                  </a:endParaRPr>
                </a:p>
              </p:txBody>
            </p:sp>
          </p:grpSp>
          <p:grpSp>
            <p:nvGrpSpPr>
              <p:cNvPr id="20504" name="Овал 76"/>
              <p:cNvGrpSpPr>
                <a:grpSpLocks/>
              </p:cNvGrpSpPr>
              <p:nvPr/>
            </p:nvGrpSpPr>
            <p:grpSpPr bwMode="auto">
              <a:xfrm>
                <a:off x="767498" y="5396094"/>
                <a:ext cx="749936" cy="585023"/>
                <a:chOff x="768096" y="4938766"/>
                <a:chExt cx="749808" cy="585084"/>
              </a:xfrm>
            </p:grpSpPr>
            <p:pic>
              <p:nvPicPr>
                <p:cNvPr id="20505" name="Овал 76"/>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8096" y="4938766"/>
                  <a:ext cx="749808" cy="58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96" name="Text Box 52"/>
                <p:cNvSpPr txBox="1">
                  <a:spLocks noChangeArrowheads="1"/>
                </p:cNvSpPr>
                <p:nvPr/>
              </p:nvSpPr>
              <p:spPr bwMode="auto">
                <a:xfrm>
                  <a:off x="929084" y="4939061"/>
                  <a:ext cx="430251" cy="41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800" b="1" smtClean="0">
                    <a:effectLst>
                      <a:outerShdw blurRad="38100" dist="38100" dir="2700000" algn="tl">
                        <a:srgbClr val="C0C0C0"/>
                      </a:outerShdw>
                    </a:effectLst>
                    <a:latin typeface="Georgia" pitchFamily="18" charset="0"/>
                  </a:endParaRPr>
                </a:p>
              </p:txBody>
            </p:sp>
          </p:grpSp>
        </p:grpSp>
        <p:sp>
          <p:nvSpPr>
            <p:cNvPr id="20493" name="TextBox 25"/>
            <p:cNvSpPr txBox="1">
              <a:spLocks noChangeArrowheads="1"/>
            </p:cNvSpPr>
            <p:nvPr/>
          </p:nvSpPr>
          <p:spPr bwMode="auto">
            <a:xfrm>
              <a:off x="91369" y="2425276"/>
              <a:ext cx="884961" cy="48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solidFill>
                    <a:schemeClr val="bg1"/>
                  </a:solidFill>
                  <a:latin typeface="Century" pitchFamily="18" charset="0"/>
                </a:rPr>
                <a:t>893,8</a:t>
              </a:r>
            </a:p>
            <a:p>
              <a:pPr algn="ctr" eaLnBrk="1" hangingPunct="1"/>
              <a:r>
                <a:rPr lang="ru-RU" altLang="ru-RU" sz="800" b="1">
                  <a:solidFill>
                    <a:schemeClr val="bg1"/>
                  </a:solidFill>
                  <a:latin typeface="Century" pitchFamily="18" charset="0"/>
                </a:rPr>
                <a:t>млн. </a:t>
              </a:r>
            </a:p>
            <a:p>
              <a:pPr algn="ctr" eaLnBrk="1" hangingPunct="1"/>
              <a:r>
                <a:rPr lang="ru-RU" altLang="ru-RU" sz="800" b="1">
                  <a:solidFill>
                    <a:schemeClr val="bg1"/>
                  </a:solidFill>
                  <a:latin typeface="Century" pitchFamily="18" charset="0"/>
                </a:rPr>
                <a:t>Руб.</a:t>
              </a:r>
            </a:p>
          </p:txBody>
        </p:sp>
        <p:sp>
          <p:nvSpPr>
            <p:cNvPr id="20494" name="TextBox 25"/>
            <p:cNvSpPr txBox="1">
              <a:spLocks noChangeArrowheads="1"/>
            </p:cNvSpPr>
            <p:nvPr/>
          </p:nvSpPr>
          <p:spPr bwMode="auto">
            <a:xfrm>
              <a:off x="258039" y="3200400"/>
              <a:ext cx="884961" cy="4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dirty="0" smtClean="0">
                  <a:solidFill>
                    <a:schemeClr val="bg1"/>
                  </a:solidFill>
                  <a:latin typeface="Century" pitchFamily="18" charset="0"/>
                </a:rPr>
                <a:t>403,1</a:t>
              </a:r>
              <a:endParaRPr lang="ru-RU" altLang="ru-RU" sz="1400" b="1" dirty="0">
                <a:solidFill>
                  <a:schemeClr val="bg1"/>
                </a:solidFill>
                <a:latin typeface="Century" pitchFamily="18" charset="0"/>
              </a:endParaRPr>
            </a:p>
            <a:p>
              <a:pPr algn="ctr" eaLnBrk="1" hangingPunct="1"/>
              <a:r>
                <a:rPr lang="ru-RU" altLang="ru-RU" sz="800" b="1" dirty="0">
                  <a:solidFill>
                    <a:schemeClr val="bg1"/>
                  </a:solidFill>
                  <a:latin typeface="Century" pitchFamily="18" charset="0"/>
                </a:rPr>
                <a:t>млн. </a:t>
              </a:r>
            </a:p>
            <a:p>
              <a:pPr algn="ctr" eaLnBrk="1" hangingPunct="1"/>
              <a:r>
                <a:rPr lang="ru-RU" altLang="ru-RU" sz="800" b="1" dirty="0">
                  <a:solidFill>
                    <a:schemeClr val="bg1"/>
                  </a:solidFill>
                  <a:latin typeface="Century" pitchFamily="18" charset="0"/>
                </a:rPr>
                <a:t>Руб.</a:t>
              </a:r>
            </a:p>
          </p:txBody>
        </p:sp>
        <p:sp>
          <p:nvSpPr>
            <p:cNvPr id="20495" name="TextBox 25"/>
            <p:cNvSpPr txBox="1">
              <a:spLocks noChangeArrowheads="1"/>
            </p:cNvSpPr>
            <p:nvPr/>
          </p:nvSpPr>
          <p:spPr bwMode="auto">
            <a:xfrm>
              <a:off x="342803" y="3973976"/>
              <a:ext cx="849390"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solidFill>
                    <a:schemeClr val="bg1"/>
                  </a:solidFill>
                  <a:latin typeface="Century" pitchFamily="18" charset="0"/>
                </a:rPr>
                <a:t>151,9 </a:t>
              </a:r>
            </a:p>
            <a:p>
              <a:pPr algn="ctr" eaLnBrk="1" hangingPunct="1"/>
              <a:r>
                <a:rPr lang="ru-RU" altLang="ru-RU" sz="800" b="1">
                  <a:solidFill>
                    <a:schemeClr val="bg1"/>
                  </a:solidFill>
                  <a:latin typeface="Century" pitchFamily="18" charset="0"/>
                </a:rPr>
                <a:t>млн. </a:t>
              </a:r>
            </a:p>
            <a:p>
              <a:pPr algn="ctr" eaLnBrk="1" hangingPunct="1"/>
              <a:r>
                <a:rPr lang="ru-RU" altLang="ru-RU" sz="800" b="1">
                  <a:solidFill>
                    <a:schemeClr val="bg1"/>
                  </a:solidFill>
                  <a:latin typeface="Century" pitchFamily="18" charset="0"/>
                </a:rPr>
                <a:t>Руб.</a:t>
              </a:r>
            </a:p>
          </p:txBody>
        </p:sp>
        <p:sp>
          <p:nvSpPr>
            <p:cNvPr id="20496" name="TextBox 25"/>
            <p:cNvSpPr txBox="1">
              <a:spLocks noChangeArrowheads="1"/>
            </p:cNvSpPr>
            <p:nvPr/>
          </p:nvSpPr>
          <p:spPr bwMode="auto">
            <a:xfrm>
              <a:off x="685188" y="4685170"/>
              <a:ext cx="884961" cy="4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dirty="0" smtClean="0">
                  <a:solidFill>
                    <a:schemeClr val="bg1"/>
                  </a:solidFill>
                  <a:latin typeface="Century" pitchFamily="18" charset="0"/>
                </a:rPr>
                <a:t>33,4</a:t>
              </a:r>
              <a:endParaRPr lang="ru-RU" altLang="ru-RU" sz="1400" b="1" dirty="0">
                <a:solidFill>
                  <a:schemeClr val="bg1"/>
                </a:solidFill>
                <a:latin typeface="Century" pitchFamily="18" charset="0"/>
              </a:endParaRPr>
            </a:p>
            <a:p>
              <a:pPr algn="ctr" eaLnBrk="1" hangingPunct="1"/>
              <a:r>
                <a:rPr lang="ru-RU" altLang="ru-RU" sz="800" b="1" dirty="0">
                  <a:solidFill>
                    <a:schemeClr val="bg1"/>
                  </a:solidFill>
                  <a:latin typeface="Century" pitchFamily="18" charset="0"/>
                </a:rPr>
                <a:t>млн. </a:t>
              </a:r>
            </a:p>
            <a:p>
              <a:pPr algn="ctr" eaLnBrk="1" hangingPunct="1"/>
              <a:r>
                <a:rPr lang="ru-RU" altLang="ru-RU" sz="800" b="1" dirty="0">
                  <a:solidFill>
                    <a:schemeClr val="bg1"/>
                  </a:solidFill>
                  <a:latin typeface="Century" pitchFamily="18" charset="0"/>
                </a:rPr>
                <a:t>Руб.</a:t>
              </a:r>
            </a:p>
          </p:txBody>
        </p:sp>
      </p:grpSp>
      <p:sp>
        <p:nvSpPr>
          <p:cNvPr id="20487" name="TextBox 77"/>
          <p:cNvSpPr txBox="1">
            <a:spLocks noChangeArrowheads="1"/>
          </p:cNvSpPr>
          <p:nvPr/>
        </p:nvSpPr>
        <p:spPr bwMode="auto">
          <a:xfrm>
            <a:off x="990600" y="5334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2800" b="1">
                <a:latin typeface="Times New Roman" pitchFamily="18" charset="0"/>
                <a:cs typeface="Times New Roman" pitchFamily="18" charset="0"/>
              </a:rPr>
              <a:t>Налоговые доходы на 2015 год</a:t>
            </a:r>
          </a:p>
        </p:txBody>
      </p:sp>
      <p:sp>
        <p:nvSpPr>
          <p:cNvPr id="20488" name="TextBox 78"/>
          <p:cNvSpPr txBox="1">
            <a:spLocks noChangeArrowheads="1"/>
          </p:cNvSpPr>
          <p:nvPr/>
        </p:nvSpPr>
        <p:spPr bwMode="auto">
          <a:xfrm>
            <a:off x="685800"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000" b="1" dirty="0">
                <a:latin typeface="Times New Roman" pitchFamily="18" charset="0"/>
                <a:cs typeface="Times New Roman" pitchFamily="18" charset="0"/>
              </a:rPr>
              <a:t>Всего налоговые доходы  </a:t>
            </a:r>
            <a:r>
              <a:rPr lang="ru-RU" sz="2000" b="1" dirty="0" smtClean="0">
                <a:latin typeface="Times New Roman" pitchFamily="18" charset="0"/>
                <a:cs typeface="Times New Roman" pitchFamily="18" charset="0"/>
              </a:rPr>
              <a:t>1482,2 </a:t>
            </a:r>
            <a:r>
              <a:rPr lang="ru-RU" sz="2000" b="1" dirty="0">
                <a:latin typeface="Times New Roman" pitchFamily="18" charset="0"/>
                <a:cs typeface="Times New Roman" pitchFamily="18" charset="0"/>
              </a:rPr>
              <a:t>млн</a:t>
            </a:r>
            <a:r>
              <a:rPr lang="ru-RU" sz="2000" b="1" dirty="0" smtClean="0">
                <a:latin typeface="Times New Roman" pitchFamily="18" charset="0"/>
                <a:cs typeface="Times New Roman" pitchFamily="18" charset="0"/>
              </a:rPr>
              <a:t>. руб</a:t>
            </a:r>
            <a:r>
              <a:rPr lang="ru-RU" sz="2000" b="1" dirty="0">
                <a:latin typeface="Times New Roman" pitchFamily="18" charset="0"/>
                <a:cs typeface="Times New Roman" pitchFamily="18" charset="0"/>
              </a:rPr>
              <a:t>.</a:t>
            </a:r>
          </a:p>
        </p:txBody>
      </p:sp>
      <p:graphicFrame>
        <p:nvGraphicFramePr>
          <p:cNvPr id="3" name="Диаграмма 6"/>
          <p:cNvGraphicFramePr>
            <a:graphicFrameLocks/>
          </p:cNvGraphicFramePr>
          <p:nvPr>
            <p:extLst>
              <p:ext uri="{D42A27DB-BD31-4B8C-83A1-F6EECF244321}">
                <p14:modId xmlns:p14="http://schemas.microsoft.com/office/powerpoint/2010/main" val="412961347"/>
              </p:ext>
            </p:extLst>
          </p:nvPr>
        </p:nvGraphicFramePr>
        <p:xfrm>
          <a:off x="6248400" y="2286000"/>
          <a:ext cx="2971800" cy="13716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 name="Диаграмма 80"/>
          <p:cNvGraphicFramePr>
            <a:graphicFrameLocks/>
          </p:cNvGraphicFramePr>
          <p:nvPr>
            <p:extLst>
              <p:ext uri="{D42A27DB-BD31-4B8C-83A1-F6EECF244321}">
                <p14:modId xmlns:p14="http://schemas.microsoft.com/office/powerpoint/2010/main" val="769977193"/>
              </p:ext>
            </p:extLst>
          </p:nvPr>
        </p:nvGraphicFramePr>
        <p:xfrm>
          <a:off x="6400800" y="3581400"/>
          <a:ext cx="2819400" cy="15240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 name="Диаграмма 81"/>
          <p:cNvGraphicFramePr>
            <a:graphicFrameLocks/>
          </p:cNvGraphicFramePr>
          <p:nvPr>
            <p:extLst>
              <p:ext uri="{D42A27DB-BD31-4B8C-83A1-F6EECF244321}">
                <p14:modId xmlns:p14="http://schemas.microsoft.com/office/powerpoint/2010/main" val="85185889"/>
              </p:ext>
            </p:extLst>
          </p:nvPr>
        </p:nvGraphicFramePr>
        <p:xfrm>
          <a:off x="6400800" y="5029200"/>
          <a:ext cx="2819400" cy="1524000"/>
        </p:xfrm>
        <a:graphic>
          <a:graphicData uri="http://schemas.openxmlformats.org/drawingml/2006/chart">
            <c:chart xmlns:c="http://schemas.openxmlformats.org/drawingml/2006/chart" xmlns:r="http://schemas.openxmlformats.org/officeDocument/2006/relationships" r:id="rId21"/>
          </a:graphicData>
        </a:graphic>
      </p:graphicFrame>
    </p:spTree>
    <p:extLst>
      <p:ext uri="{BB962C8B-B14F-4D97-AF65-F5344CB8AC3E}">
        <p14:creationId xmlns:p14="http://schemas.microsoft.com/office/powerpoint/2010/main" val="1497795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1000"/>
                                        <p:tgtEl>
                                          <p:spTgt spid="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1" name="Picture 69" descr="C:\Users\ker\Desktop\МОЁ\прочее\- animashka\тематика\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4800600"/>
            <a:ext cx="29813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67"/>
          <p:cNvGrpSpPr>
            <a:grpSpLocks/>
          </p:cNvGrpSpPr>
          <p:nvPr/>
        </p:nvGrpSpPr>
        <p:grpSpPr bwMode="auto">
          <a:xfrm>
            <a:off x="2006600" y="2006600"/>
            <a:ext cx="3708400" cy="3225800"/>
            <a:chOff x="-71228" y="2388873"/>
            <a:chExt cx="3708600" cy="3147056"/>
          </a:xfrm>
        </p:grpSpPr>
        <p:grpSp>
          <p:nvGrpSpPr>
            <p:cNvPr id="21563" name="Группа 63"/>
            <p:cNvGrpSpPr>
              <a:grpSpLocks/>
            </p:cNvGrpSpPr>
            <p:nvPr/>
          </p:nvGrpSpPr>
          <p:grpSpPr bwMode="auto">
            <a:xfrm>
              <a:off x="-71228" y="2388873"/>
              <a:ext cx="3708600" cy="3147056"/>
              <a:chOff x="81173" y="2769874"/>
              <a:chExt cx="3708599" cy="3147056"/>
            </a:xfrm>
          </p:grpSpPr>
          <p:grpSp>
            <p:nvGrpSpPr>
              <p:cNvPr id="21566" name="Группа 26"/>
              <p:cNvGrpSpPr>
                <a:grpSpLocks/>
              </p:cNvGrpSpPr>
              <p:nvPr/>
            </p:nvGrpSpPr>
            <p:grpSpPr bwMode="auto">
              <a:xfrm>
                <a:off x="81173" y="2769874"/>
                <a:ext cx="3708599" cy="3147056"/>
                <a:chOff x="889210" y="1703074"/>
                <a:chExt cx="3708599" cy="3147056"/>
              </a:xfrm>
            </p:grpSpPr>
            <p:graphicFrame>
              <p:nvGraphicFramePr>
                <p:cNvPr id="21574" name="Object 3"/>
                <p:cNvGraphicFramePr>
                  <a:graphicFrameLocks/>
                </p:cNvGraphicFramePr>
                <p:nvPr/>
              </p:nvGraphicFramePr>
              <p:xfrm>
                <a:off x="889210" y="1703074"/>
                <a:ext cx="3708599" cy="3147056"/>
              </p:xfrm>
              <a:graphic>
                <a:graphicData uri="http://schemas.openxmlformats.org/presentationml/2006/ole">
                  <mc:AlternateContent xmlns:mc="http://schemas.openxmlformats.org/markup-compatibility/2006">
                    <mc:Choice xmlns:v="urn:schemas-microsoft-com:vml" Requires="v">
                      <p:oleObj spid="_x0000_s2166" r:id="rId5" imgW="3706689" imgH="3225064" progId="Excel.Chart.8">
                        <p:embed/>
                      </p:oleObj>
                    </mc:Choice>
                    <mc:Fallback>
                      <p:oleObj r:id="rId5" imgW="3706689" imgH="322506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210" y="1703074"/>
                              <a:ext cx="3708599" cy="314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575" name="Группа 49"/>
                <p:cNvGrpSpPr>
                  <a:grpSpLocks/>
                </p:cNvGrpSpPr>
                <p:nvPr/>
              </p:nvGrpSpPr>
              <p:grpSpPr bwMode="auto">
                <a:xfrm>
                  <a:off x="1138462" y="2663270"/>
                  <a:ext cx="605664" cy="528702"/>
                  <a:chOff x="3022458" y="2900112"/>
                  <a:chExt cx="554492" cy="466712"/>
                </a:xfrm>
              </p:grpSpPr>
              <p:grpSp>
                <p:nvGrpSpPr>
                  <p:cNvPr id="21576" name="Овал 67"/>
                  <p:cNvGrpSpPr>
                    <a:grpSpLocks/>
                  </p:cNvGrpSpPr>
                  <p:nvPr/>
                </p:nvGrpSpPr>
                <p:grpSpPr bwMode="auto">
                  <a:xfrm>
                    <a:off x="3022458" y="2900112"/>
                    <a:ext cx="554492" cy="466712"/>
                    <a:chOff x="2179665" y="3349071"/>
                    <a:chExt cx="605620" cy="528703"/>
                  </a:xfrm>
                </p:grpSpPr>
                <p:pic>
                  <p:nvPicPr>
                    <p:cNvPr id="21578" name="Овал 6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933" y="3371806"/>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44" name="Text Box 76"/>
                    <p:cNvSpPr txBox="1">
                      <a:spLocks noChangeArrowheads="1"/>
                    </p:cNvSpPr>
                    <p:nvPr/>
                  </p:nvSpPr>
                  <p:spPr bwMode="auto">
                    <a:xfrm>
                      <a:off x="2179664" y="3349098"/>
                      <a:ext cx="274632" cy="25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smtClean="0">
                        <a:effectLst>
                          <a:outerShdw blurRad="38100" dist="38100" dir="2700000" algn="tl">
                            <a:srgbClr val="C0C0C0"/>
                          </a:outerShdw>
                        </a:effectLst>
                        <a:latin typeface="Franklin Gothic Book" pitchFamily="34" charset="0"/>
                      </a:endParaRPr>
                    </a:p>
                  </p:txBody>
                </p:sp>
              </p:grpSp>
              <p:sp>
                <p:nvSpPr>
                  <p:cNvPr id="69" name="Прямоугольник 68"/>
                  <p:cNvSpPr/>
                  <p:nvPr/>
                </p:nvSpPr>
                <p:spPr>
                  <a:xfrm>
                    <a:off x="3103850" y="2994470"/>
                    <a:ext cx="460743" cy="243354"/>
                  </a:xfrm>
                  <a:prstGeom prst="rect">
                    <a:avLst/>
                  </a:prstGeom>
                </p:spPr>
                <p:txBody>
                  <a:bodyPr>
                    <a:spAutoFit/>
                  </a:bodyPr>
                  <a:lstStyle/>
                  <a:p>
                    <a:pPr algn="ctr" fontAlgn="auto">
                      <a:spcBef>
                        <a:spcPts val="0"/>
                      </a:spcBef>
                      <a:spcAft>
                        <a:spcPts val="0"/>
                      </a:spcAft>
                      <a:defRPr/>
                    </a:pPr>
                    <a:r>
                      <a:rPr lang="ru-RU" sz="1200" b="1" dirty="0">
                        <a:effectLst>
                          <a:outerShdw blurRad="38100" dist="38100" dir="2700000" algn="tl">
                            <a:srgbClr val="000000">
                              <a:alpha val="43137"/>
                            </a:srgbClr>
                          </a:outerShdw>
                        </a:effectLst>
                        <a:latin typeface="Century" pitchFamily="18" charset="0"/>
                      </a:rPr>
                      <a:t>47%</a:t>
                    </a:r>
                  </a:p>
                </p:txBody>
              </p:sp>
            </p:grpSp>
          </p:grpSp>
          <p:sp>
            <p:nvSpPr>
              <p:cNvPr id="21567" name="TextBox 25"/>
              <p:cNvSpPr txBox="1">
                <a:spLocks noChangeArrowheads="1"/>
              </p:cNvSpPr>
              <p:nvPr/>
            </p:nvSpPr>
            <p:spPr bwMode="auto">
              <a:xfrm>
                <a:off x="2066437" y="3743981"/>
                <a:ext cx="884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smtClean="0">
                    <a:solidFill>
                      <a:schemeClr val="bg1"/>
                    </a:solidFill>
                    <a:latin typeface="Century" pitchFamily="18" charset="0"/>
                  </a:rPr>
                  <a:t>252,9</a:t>
                </a:r>
                <a:endParaRPr lang="ru-RU" altLang="ru-RU" sz="2000" b="1" dirty="0">
                  <a:solidFill>
                    <a:schemeClr val="bg1"/>
                  </a:solidFill>
                  <a:latin typeface="Century" pitchFamily="18" charset="0"/>
                </a:endParaRPr>
              </a:p>
              <a:p>
                <a:pPr algn="ctr" eaLnBrk="1" hangingPunct="1"/>
                <a:r>
                  <a:rPr lang="ru-RU" altLang="ru-RU" sz="800" b="1" dirty="0">
                    <a:solidFill>
                      <a:schemeClr val="bg1"/>
                    </a:solidFill>
                    <a:latin typeface="Century" pitchFamily="18" charset="0"/>
                  </a:rPr>
                  <a:t>млн. руб.</a:t>
                </a:r>
              </a:p>
            </p:txBody>
          </p:sp>
          <p:pic>
            <p:nvPicPr>
              <p:cNvPr id="21568" name="Овал 5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7437" y="2819402"/>
                <a:ext cx="524293"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Прямоугольник 53"/>
              <p:cNvSpPr/>
              <p:nvPr/>
            </p:nvSpPr>
            <p:spPr bwMode="auto">
              <a:xfrm>
                <a:off x="1427445" y="2895323"/>
                <a:ext cx="503265" cy="277225"/>
              </a:xfrm>
              <a:prstGeom prst="rect">
                <a:avLst/>
              </a:prstGeom>
            </p:spPr>
            <p:txBody>
              <a:bodyPr>
                <a:spAutoFit/>
              </a:bodyPr>
              <a:lstStyle/>
              <a:p>
                <a:pPr algn="ctr" fontAlgn="auto">
                  <a:spcBef>
                    <a:spcPts val="0"/>
                  </a:spcBef>
                  <a:spcAft>
                    <a:spcPts val="0"/>
                  </a:spcAft>
                  <a:defRPr/>
                </a:pPr>
                <a:r>
                  <a:rPr lang="ru-RU" sz="1200" b="1" dirty="0">
                    <a:effectLst>
                      <a:outerShdw blurRad="38100" dist="38100" dir="2700000" algn="tl">
                        <a:srgbClr val="000000">
                          <a:alpha val="43137"/>
                        </a:srgbClr>
                      </a:outerShdw>
                    </a:effectLst>
                    <a:latin typeface="Century" pitchFamily="18" charset="0"/>
                  </a:rPr>
                  <a:t>4%</a:t>
                </a:r>
              </a:p>
            </p:txBody>
          </p:sp>
          <p:grpSp>
            <p:nvGrpSpPr>
              <p:cNvPr id="21570" name="Овал 55"/>
              <p:cNvGrpSpPr>
                <a:grpSpLocks/>
              </p:cNvGrpSpPr>
              <p:nvPr/>
            </p:nvGrpSpPr>
            <p:grpSpPr bwMode="auto">
              <a:xfrm>
                <a:off x="2951545" y="3733802"/>
                <a:ext cx="530390" cy="505968"/>
                <a:chOff x="4800600" y="3352800"/>
                <a:chExt cx="530352" cy="505968"/>
              </a:xfrm>
            </p:grpSpPr>
            <p:pic>
              <p:nvPicPr>
                <p:cNvPr id="21572" name="Овал 5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352800"/>
                  <a:ext cx="530352"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39" name="Text Box 71"/>
                <p:cNvSpPr txBox="1">
                  <a:spLocks noChangeArrowheads="1"/>
                </p:cNvSpPr>
                <p:nvPr/>
              </p:nvSpPr>
              <p:spPr bwMode="auto">
                <a:xfrm>
                  <a:off x="4952979" y="3428082"/>
                  <a:ext cx="274633" cy="25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1200" b="1" smtClean="0">
                    <a:effectLst>
                      <a:outerShdw blurRad="38100" dist="38100" dir="2700000" algn="tl">
                        <a:srgbClr val="C0C0C0"/>
                      </a:outerShdw>
                    </a:effectLst>
                    <a:latin typeface="Franklin Gothic Book" pitchFamily="34" charset="0"/>
                  </a:endParaRPr>
                </a:p>
              </p:txBody>
            </p:sp>
          </p:grpSp>
          <p:sp>
            <p:nvSpPr>
              <p:cNvPr id="58" name="Прямоугольник 57"/>
              <p:cNvSpPr/>
              <p:nvPr/>
            </p:nvSpPr>
            <p:spPr bwMode="auto">
              <a:xfrm>
                <a:off x="2951527" y="3810633"/>
                <a:ext cx="503265" cy="275677"/>
              </a:xfrm>
              <a:prstGeom prst="rect">
                <a:avLst/>
              </a:prstGeom>
            </p:spPr>
            <p:txBody>
              <a:bodyPr>
                <a:spAutoFit/>
              </a:bodyPr>
              <a:lstStyle/>
              <a:p>
                <a:pPr algn="ctr" fontAlgn="auto">
                  <a:spcBef>
                    <a:spcPts val="0"/>
                  </a:spcBef>
                  <a:spcAft>
                    <a:spcPts val="0"/>
                  </a:spcAft>
                  <a:defRPr/>
                </a:pPr>
                <a:r>
                  <a:rPr lang="ru-RU" sz="1200" b="1" dirty="0">
                    <a:effectLst>
                      <a:outerShdw blurRad="38100" dist="38100" dir="2700000" algn="tl">
                        <a:srgbClr val="000000">
                          <a:alpha val="43137"/>
                        </a:srgbClr>
                      </a:outerShdw>
                    </a:effectLst>
                    <a:latin typeface="Century" pitchFamily="18" charset="0"/>
                  </a:rPr>
                  <a:t>49%</a:t>
                </a:r>
              </a:p>
            </p:txBody>
          </p:sp>
        </p:grpSp>
        <p:sp>
          <p:nvSpPr>
            <p:cNvPr id="21564" name="TextBox 25"/>
            <p:cNvSpPr txBox="1">
              <a:spLocks noChangeArrowheads="1"/>
            </p:cNvSpPr>
            <p:nvPr/>
          </p:nvSpPr>
          <p:spPr bwMode="auto">
            <a:xfrm>
              <a:off x="665393" y="3429001"/>
              <a:ext cx="884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2000" b="1" dirty="0" smtClean="0">
                  <a:solidFill>
                    <a:schemeClr val="bg1"/>
                  </a:solidFill>
                  <a:latin typeface="Century" pitchFamily="18" charset="0"/>
                </a:rPr>
                <a:t>240,7</a:t>
              </a:r>
              <a:endParaRPr lang="ru-RU" altLang="ru-RU" sz="2000" b="1" dirty="0">
                <a:solidFill>
                  <a:schemeClr val="bg1"/>
                </a:solidFill>
                <a:latin typeface="Century" pitchFamily="18" charset="0"/>
              </a:endParaRPr>
            </a:p>
            <a:p>
              <a:pPr algn="ctr" eaLnBrk="1" hangingPunct="1"/>
              <a:r>
                <a:rPr lang="ru-RU" altLang="ru-RU" sz="800" b="1" dirty="0">
                  <a:solidFill>
                    <a:schemeClr val="bg1"/>
                  </a:solidFill>
                  <a:latin typeface="Century" pitchFamily="18" charset="0"/>
                </a:rPr>
                <a:t>млн. руб.</a:t>
              </a:r>
            </a:p>
          </p:txBody>
        </p:sp>
        <p:sp>
          <p:nvSpPr>
            <p:cNvPr id="21565" name="TextBox 25"/>
            <p:cNvSpPr txBox="1">
              <a:spLocks noChangeArrowheads="1"/>
            </p:cNvSpPr>
            <p:nvPr/>
          </p:nvSpPr>
          <p:spPr bwMode="auto">
            <a:xfrm>
              <a:off x="1075821" y="2858869"/>
              <a:ext cx="884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600" b="1">
                  <a:solidFill>
                    <a:schemeClr val="bg1"/>
                  </a:solidFill>
                  <a:latin typeface="Century" pitchFamily="18" charset="0"/>
                </a:rPr>
                <a:t>20,4</a:t>
              </a:r>
            </a:p>
            <a:p>
              <a:pPr algn="ctr" eaLnBrk="1" hangingPunct="1"/>
              <a:r>
                <a:rPr lang="ru-RU" altLang="ru-RU" sz="800" b="1">
                  <a:solidFill>
                    <a:schemeClr val="bg1"/>
                  </a:solidFill>
                  <a:latin typeface="Century" pitchFamily="18" charset="0"/>
                </a:rPr>
                <a:t>млн. руб.</a:t>
              </a:r>
            </a:p>
          </p:txBody>
        </p:sp>
      </p:grpSp>
      <p:grpSp>
        <p:nvGrpSpPr>
          <p:cNvPr id="8" name="Группа 115"/>
          <p:cNvGrpSpPr>
            <a:grpSpLocks/>
          </p:cNvGrpSpPr>
          <p:nvPr/>
        </p:nvGrpSpPr>
        <p:grpSpPr bwMode="auto">
          <a:xfrm>
            <a:off x="582613" y="1423988"/>
            <a:ext cx="3179762" cy="1262062"/>
            <a:chOff x="1295407" y="2071822"/>
            <a:chExt cx="3179057" cy="1262110"/>
          </a:xfrm>
        </p:grpSpPr>
        <p:pic>
          <p:nvPicPr>
            <p:cNvPr id="21561" name="Прямая со стрелкой 1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5811" y="2444017"/>
              <a:ext cx="1438653" cy="88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2" name="TextBox 112"/>
            <p:cNvSpPr txBox="1">
              <a:spLocks noChangeArrowheads="1"/>
            </p:cNvSpPr>
            <p:nvPr/>
          </p:nvSpPr>
          <p:spPr bwMode="auto">
            <a:xfrm>
              <a:off x="1295407" y="2071822"/>
              <a:ext cx="1904999" cy="83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600" b="1">
                  <a:latin typeface="Georgia" pitchFamily="18" charset="0"/>
                </a:rPr>
                <a:t>Прочие неналоговые доходы</a:t>
              </a:r>
            </a:p>
          </p:txBody>
        </p:sp>
      </p:grpSp>
      <p:grpSp>
        <p:nvGrpSpPr>
          <p:cNvPr id="9" name="Группа 61"/>
          <p:cNvGrpSpPr>
            <a:grpSpLocks/>
          </p:cNvGrpSpPr>
          <p:nvPr/>
        </p:nvGrpSpPr>
        <p:grpSpPr bwMode="auto">
          <a:xfrm>
            <a:off x="0" y="3276600"/>
            <a:ext cx="4859338" cy="3124200"/>
            <a:chOff x="0" y="3581400"/>
            <a:chExt cx="4859803" cy="3124200"/>
          </a:xfrm>
        </p:grpSpPr>
        <p:grpSp>
          <p:nvGrpSpPr>
            <p:cNvPr id="21537" name="Группа 116"/>
            <p:cNvGrpSpPr>
              <a:grpSpLocks/>
            </p:cNvGrpSpPr>
            <p:nvPr/>
          </p:nvGrpSpPr>
          <p:grpSpPr bwMode="auto">
            <a:xfrm>
              <a:off x="0" y="3581400"/>
              <a:ext cx="3856037" cy="2671465"/>
              <a:chOff x="1143000" y="3581400"/>
              <a:chExt cx="3856388" cy="2671465"/>
            </a:xfrm>
          </p:grpSpPr>
          <p:grpSp>
            <p:nvGrpSpPr>
              <p:cNvPr id="21548" name="Группа 107"/>
              <p:cNvGrpSpPr>
                <a:grpSpLocks/>
              </p:cNvGrpSpPr>
              <p:nvPr/>
            </p:nvGrpSpPr>
            <p:grpSpPr bwMode="auto">
              <a:xfrm>
                <a:off x="1143000" y="3581400"/>
                <a:ext cx="2505684" cy="1246495"/>
                <a:chOff x="1143000" y="3581400"/>
                <a:chExt cx="2505684" cy="1246495"/>
              </a:xfrm>
            </p:grpSpPr>
            <p:pic>
              <p:nvPicPr>
                <p:cNvPr id="21559" name="Прямая со стрелкой 9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725" y="3657600"/>
                  <a:ext cx="1133959" cy="4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0" name="TextBox 97"/>
                <p:cNvSpPr txBox="1">
                  <a:spLocks noChangeArrowheads="1"/>
                </p:cNvSpPr>
                <p:nvPr/>
              </p:nvSpPr>
              <p:spPr bwMode="auto">
                <a:xfrm>
                  <a:off x="1143000" y="3581400"/>
                  <a:ext cx="205758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500" b="1">
                      <a:latin typeface="Georgia" pitchFamily="18" charset="0"/>
                    </a:rPr>
                    <a:t>Доходы от продажи материальных  и нематериальных активов</a:t>
                  </a:r>
                </a:p>
              </p:txBody>
            </p:sp>
          </p:grpSp>
          <p:grpSp>
            <p:nvGrpSpPr>
              <p:cNvPr id="21549" name="Группа 110"/>
              <p:cNvGrpSpPr>
                <a:grpSpLocks/>
              </p:cNvGrpSpPr>
              <p:nvPr/>
            </p:nvGrpSpPr>
            <p:grpSpPr bwMode="auto">
              <a:xfrm>
                <a:off x="2057476" y="5105400"/>
                <a:ext cx="2941912" cy="1147465"/>
                <a:chOff x="2286076" y="5105400"/>
                <a:chExt cx="2941912" cy="1147465"/>
              </a:xfrm>
            </p:grpSpPr>
            <p:grpSp>
              <p:nvGrpSpPr>
                <p:cNvPr id="21550" name="Группа 98"/>
                <p:cNvGrpSpPr>
                  <a:grpSpLocks/>
                </p:cNvGrpSpPr>
                <p:nvPr/>
              </p:nvGrpSpPr>
              <p:grpSpPr bwMode="auto">
                <a:xfrm>
                  <a:off x="2286076" y="5204075"/>
                  <a:ext cx="213849" cy="968125"/>
                  <a:chOff x="7543873" y="3375275"/>
                  <a:chExt cx="213849" cy="968125"/>
                </a:xfrm>
              </p:grpSpPr>
              <p:grpSp>
                <p:nvGrpSpPr>
                  <p:cNvPr id="21553" name="Овал 101"/>
                  <p:cNvGrpSpPr>
                    <a:grpSpLocks/>
                  </p:cNvGrpSpPr>
                  <p:nvPr/>
                </p:nvGrpSpPr>
                <p:grpSpPr bwMode="auto">
                  <a:xfrm>
                    <a:off x="7470722" y="3340608"/>
                    <a:ext cx="353599" cy="353568"/>
                    <a:chOff x="841248" y="5169408"/>
                    <a:chExt cx="353568" cy="353568"/>
                  </a:xfrm>
                </p:grpSpPr>
                <p:pic>
                  <p:nvPicPr>
                    <p:cNvPr id="21557" name="Овал 10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1248" y="5169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0" name="Text Box 52"/>
                    <p:cNvSpPr txBox="1">
                      <a:spLocks noChangeArrowheads="1"/>
                    </p:cNvSpPr>
                    <p:nvPr/>
                  </p:nvSpPr>
                  <p:spPr bwMode="auto">
                    <a:xfrm>
                      <a:off x="946240" y="5233988"/>
                      <a:ext cx="15082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smtClean="0">
                        <a:solidFill>
                          <a:schemeClr val="accent1"/>
                        </a:solidFill>
                        <a:effectLst>
                          <a:outerShdw blurRad="38100" dist="38100" dir="2700000" algn="tl">
                            <a:srgbClr val="C0C0C0"/>
                          </a:outerShdw>
                        </a:effectLst>
                        <a:latin typeface="Franklin Gothic Book" pitchFamily="34" charset="0"/>
                      </a:endParaRPr>
                    </a:p>
                  </p:txBody>
                </p:sp>
              </p:grpSp>
              <p:grpSp>
                <p:nvGrpSpPr>
                  <p:cNvPr id="21554" name="Овал 102"/>
                  <p:cNvGrpSpPr>
                    <a:grpSpLocks/>
                  </p:cNvGrpSpPr>
                  <p:nvPr/>
                </p:nvGrpSpPr>
                <p:grpSpPr bwMode="auto">
                  <a:xfrm>
                    <a:off x="7470722" y="4102608"/>
                    <a:ext cx="353599" cy="353568"/>
                    <a:chOff x="841248" y="5931408"/>
                    <a:chExt cx="353568" cy="353568"/>
                  </a:xfrm>
                </p:grpSpPr>
                <p:pic>
                  <p:nvPicPr>
                    <p:cNvPr id="21555" name="Овал 102"/>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248" y="5931408"/>
                      <a:ext cx="353568"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3" name="Text Box 55"/>
                    <p:cNvSpPr txBox="1">
                      <a:spLocks noChangeArrowheads="1"/>
                    </p:cNvSpPr>
                    <p:nvPr/>
                  </p:nvSpPr>
                  <p:spPr bwMode="auto">
                    <a:xfrm>
                      <a:off x="946240" y="5995988"/>
                      <a:ext cx="15082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smtClean="0">
                        <a:solidFill>
                          <a:schemeClr val="accent1"/>
                        </a:solidFill>
                        <a:effectLst>
                          <a:outerShdw blurRad="38100" dist="38100" dir="2700000" algn="tl">
                            <a:srgbClr val="C0C0C0"/>
                          </a:outerShdw>
                        </a:effectLst>
                        <a:latin typeface="Franklin Gothic Book" pitchFamily="34" charset="0"/>
                      </a:endParaRPr>
                    </a:p>
                  </p:txBody>
                </p:sp>
              </p:grpSp>
            </p:grpSp>
            <p:sp>
              <p:nvSpPr>
                <p:cNvPr id="21551" name="TextBox 10"/>
                <p:cNvSpPr txBox="1">
                  <a:spLocks noChangeArrowheads="1"/>
                </p:cNvSpPr>
                <p:nvPr/>
              </p:nvSpPr>
              <p:spPr bwMode="auto">
                <a:xfrm>
                  <a:off x="2514676" y="5105400"/>
                  <a:ext cx="2713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200" b="1" i="1">
                      <a:latin typeface="Georgia" pitchFamily="18" charset="0"/>
                    </a:rPr>
                    <a:t>Реализация муниципального имущества </a:t>
                  </a:r>
                </a:p>
              </p:txBody>
            </p:sp>
            <p:sp>
              <p:nvSpPr>
                <p:cNvPr id="21552" name="TextBox 10"/>
                <p:cNvSpPr txBox="1">
                  <a:spLocks noChangeArrowheads="1"/>
                </p:cNvSpPr>
                <p:nvPr/>
              </p:nvSpPr>
              <p:spPr bwMode="auto">
                <a:xfrm>
                  <a:off x="2514704" y="5791200"/>
                  <a:ext cx="2058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200" b="1" i="1" dirty="0">
                      <a:latin typeface="Georgia" pitchFamily="18" charset="0"/>
                    </a:rPr>
                    <a:t>Продажа земельных участков</a:t>
                  </a:r>
                </a:p>
              </p:txBody>
            </p:sp>
          </p:grpSp>
        </p:grpSp>
        <p:grpSp>
          <p:nvGrpSpPr>
            <p:cNvPr id="21538" name="Группа 120"/>
            <p:cNvGrpSpPr>
              <a:grpSpLocks/>
            </p:cNvGrpSpPr>
            <p:nvPr/>
          </p:nvGrpSpPr>
          <p:grpSpPr bwMode="auto">
            <a:xfrm>
              <a:off x="3543067" y="4933464"/>
              <a:ext cx="1316736" cy="1078992"/>
              <a:chOff x="4762590" y="5009664"/>
              <a:chExt cx="1316856" cy="1078992"/>
            </a:xfrm>
          </p:grpSpPr>
          <p:grpSp>
            <p:nvGrpSpPr>
              <p:cNvPr id="21544" name="Ромб 118"/>
              <p:cNvGrpSpPr>
                <a:grpSpLocks/>
              </p:cNvGrpSpPr>
              <p:nvPr/>
            </p:nvGrpSpPr>
            <p:grpSpPr bwMode="auto">
              <a:xfrm>
                <a:off x="4762590" y="5009664"/>
                <a:ext cx="1316856" cy="1078992"/>
                <a:chOff x="3543068" y="4933464"/>
                <a:chExt cx="1316736" cy="1078992"/>
              </a:xfrm>
            </p:grpSpPr>
            <p:pic>
              <p:nvPicPr>
                <p:cNvPr id="21546" name="Ромб 118"/>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3068" y="4933464"/>
                  <a:ext cx="131673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7" name="Text Box 43"/>
                <p:cNvSpPr txBox="1">
                  <a:spLocks noChangeArrowheads="1"/>
                </p:cNvSpPr>
                <p:nvPr/>
              </p:nvSpPr>
              <p:spPr bwMode="auto">
                <a:xfrm>
                  <a:off x="3867150" y="51816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sp>
            <p:nvSpPr>
              <p:cNvPr id="21545" name="TextBox 25"/>
              <p:cNvSpPr txBox="1">
                <a:spLocks noChangeArrowheads="1"/>
              </p:cNvSpPr>
              <p:nvPr/>
            </p:nvSpPr>
            <p:spPr bwMode="auto">
              <a:xfrm>
                <a:off x="4932457" y="5283200"/>
                <a:ext cx="885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a:solidFill>
                      <a:schemeClr val="bg1"/>
                    </a:solidFill>
                    <a:latin typeface="Century" pitchFamily="18" charset="0"/>
                  </a:rPr>
                  <a:t>172,3</a:t>
                </a:r>
              </a:p>
              <a:p>
                <a:pPr algn="ctr" eaLnBrk="1" hangingPunct="1"/>
                <a:r>
                  <a:rPr lang="ru-RU" altLang="ru-RU" sz="800" b="1">
                    <a:solidFill>
                      <a:schemeClr val="bg1"/>
                    </a:solidFill>
                    <a:latin typeface="Century" pitchFamily="18" charset="0"/>
                  </a:rPr>
                  <a:t>млн. руб.</a:t>
                </a:r>
              </a:p>
            </p:txBody>
          </p:sp>
        </p:grpSp>
        <p:grpSp>
          <p:nvGrpSpPr>
            <p:cNvPr id="21539" name="Группа 122"/>
            <p:cNvGrpSpPr>
              <a:grpSpLocks/>
            </p:cNvGrpSpPr>
            <p:nvPr/>
          </p:nvGrpSpPr>
          <p:grpSpPr bwMode="auto">
            <a:xfrm>
              <a:off x="3028952" y="5626608"/>
              <a:ext cx="1341881" cy="1078992"/>
              <a:chOff x="4096027" y="5093208"/>
              <a:chExt cx="1342003" cy="1078992"/>
            </a:xfrm>
          </p:grpSpPr>
          <p:grpSp>
            <p:nvGrpSpPr>
              <p:cNvPr id="21540" name="Ромб 123"/>
              <p:cNvGrpSpPr>
                <a:grpSpLocks/>
              </p:cNvGrpSpPr>
              <p:nvPr/>
            </p:nvGrpSpPr>
            <p:grpSpPr bwMode="auto">
              <a:xfrm>
                <a:off x="4096027" y="5093208"/>
                <a:ext cx="1342003" cy="1078992"/>
                <a:chOff x="3028950" y="5626608"/>
                <a:chExt cx="1341881" cy="1078992"/>
              </a:xfrm>
            </p:grpSpPr>
            <p:pic>
              <p:nvPicPr>
                <p:cNvPr id="21542" name="Ромб 123"/>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7999" y="5626608"/>
                  <a:ext cx="1322832"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3" name="Text Box 39"/>
                <p:cNvSpPr txBox="1">
                  <a:spLocks noChangeArrowheads="1"/>
                </p:cNvSpPr>
                <p:nvPr/>
              </p:nvSpPr>
              <p:spPr bwMode="auto">
                <a:xfrm>
                  <a:off x="3028950" y="58674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sp>
            <p:nvSpPr>
              <p:cNvPr id="21541" name="TextBox 25"/>
              <p:cNvSpPr txBox="1">
                <a:spLocks noChangeArrowheads="1"/>
              </p:cNvSpPr>
              <p:nvPr/>
            </p:nvSpPr>
            <p:spPr bwMode="auto">
              <a:xfrm>
                <a:off x="4318301" y="5316378"/>
                <a:ext cx="885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chemeClr val="bg1"/>
                    </a:solidFill>
                    <a:latin typeface="Century" pitchFamily="18" charset="0"/>
                  </a:rPr>
                  <a:t>68,4</a:t>
                </a:r>
                <a:endParaRPr lang="ru-RU" altLang="ru-RU" b="1" dirty="0">
                  <a:solidFill>
                    <a:schemeClr val="bg1"/>
                  </a:solidFill>
                  <a:latin typeface="Century" pitchFamily="18" charset="0"/>
                </a:endParaRPr>
              </a:p>
              <a:p>
                <a:pPr algn="ctr" eaLnBrk="1" hangingPunct="1"/>
                <a:r>
                  <a:rPr lang="ru-RU" altLang="ru-RU" sz="800" b="1" dirty="0">
                    <a:solidFill>
                      <a:schemeClr val="bg1"/>
                    </a:solidFill>
                    <a:latin typeface="Century" pitchFamily="18" charset="0"/>
                  </a:rPr>
                  <a:t>млн. руб.</a:t>
                </a:r>
              </a:p>
            </p:txBody>
          </p:sp>
        </p:grpSp>
      </p:grpSp>
      <p:grpSp>
        <p:nvGrpSpPr>
          <p:cNvPr id="16" name="Группа 60"/>
          <p:cNvGrpSpPr>
            <a:grpSpLocks/>
          </p:cNvGrpSpPr>
          <p:nvPr/>
        </p:nvGrpSpPr>
        <p:grpSpPr bwMode="auto">
          <a:xfrm>
            <a:off x="4341813" y="1371600"/>
            <a:ext cx="4725987" cy="2438400"/>
            <a:chOff x="4248510" y="2133600"/>
            <a:chExt cx="4726144" cy="2438400"/>
          </a:xfrm>
        </p:grpSpPr>
        <p:grpSp>
          <p:nvGrpSpPr>
            <p:cNvPr id="21523" name="Группа 117"/>
            <p:cNvGrpSpPr>
              <a:grpSpLocks/>
            </p:cNvGrpSpPr>
            <p:nvPr/>
          </p:nvGrpSpPr>
          <p:grpSpPr bwMode="auto">
            <a:xfrm>
              <a:off x="4248510" y="2133600"/>
              <a:ext cx="4239048" cy="2438400"/>
              <a:chOff x="5391895" y="2133600"/>
              <a:chExt cx="4239433" cy="2438400"/>
            </a:xfrm>
          </p:grpSpPr>
          <p:pic>
            <p:nvPicPr>
              <p:cNvPr id="21528" name="Прямая со стрелкой 85"/>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1895" y="2743200"/>
                <a:ext cx="1585235" cy="7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Box 87"/>
              <p:cNvSpPr txBox="1">
                <a:spLocks noChangeArrowheads="1"/>
              </p:cNvSpPr>
              <p:nvPr/>
            </p:nvSpPr>
            <p:spPr bwMode="auto">
              <a:xfrm>
                <a:off x="6687520" y="2133600"/>
                <a:ext cx="24391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600" b="1">
                    <a:latin typeface="Georgia" pitchFamily="18" charset="0"/>
                  </a:rPr>
                  <a:t>Доходы  от использования имущества</a:t>
                </a:r>
              </a:p>
            </p:txBody>
          </p:sp>
          <p:grpSp>
            <p:nvGrpSpPr>
              <p:cNvPr id="21530" name="Группа 95"/>
              <p:cNvGrpSpPr>
                <a:grpSpLocks/>
              </p:cNvGrpSpPr>
              <p:nvPr/>
            </p:nvGrpSpPr>
            <p:grpSpPr bwMode="auto">
              <a:xfrm>
                <a:off x="6611306" y="3048000"/>
                <a:ext cx="3020022" cy="1524000"/>
                <a:chOff x="6611306" y="3124200"/>
                <a:chExt cx="3020022" cy="1524000"/>
              </a:xfrm>
            </p:grpSpPr>
            <p:sp>
              <p:nvSpPr>
                <p:cNvPr id="21531" name="TextBox 10"/>
                <p:cNvSpPr txBox="1">
                  <a:spLocks noChangeArrowheads="1"/>
                </p:cNvSpPr>
                <p:nvPr/>
              </p:nvSpPr>
              <p:spPr bwMode="auto">
                <a:xfrm>
                  <a:off x="6916159" y="3124200"/>
                  <a:ext cx="24259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000" b="1" i="1">
                      <a:latin typeface="Georgia" pitchFamily="18" charset="0"/>
                    </a:rPr>
                    <a:t>Доходы от  арендной платы </a:t>
                  </a:r>
                </a:p>
                <a:p>
                  <a:pPr eaLnBrk="1" hangingPunct="1"/>
                  <a:r>
                    <a:rPr lang="ru-RU" altLang="ru-RU" sz="1000" b="1" i="1">
                      <a:latin typeface="Georgia" pitchFamily="18" charset="0"/>
                    </a:rPr>
                    <a:t>за земельные участки </a:t>
                  </a:r>
                </a:p>
              </p:txBody>
            </p:sp>
            <p:sp>
              <p:nvSpPr>
                <p:cNvPr id="21532" name="TextBox 10"/>
                <p:cNvSpPr txBox="1">
                  <a:spLocks noChangeArrowheads="1"/>
                </p:cNvSpPr>
                <p:nvPr/>
              </p:nvSpPr>
              <p:spPr bwMode="auto">
                <a:xfrm>
                  <a:off x="6917514" y="3733800"/>
                  <a:ext cx="27138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000" b="1" i="1">
                      <a:latin typeface="Georgia" pitchFamily="18" charset="0"/>
                    </a:rPr>
                    <a:t>Доходы от  сдачи в аренду  муниципального  имущества</a:t>
                  </a:r>
                </a:p>
              </p:txBody>
            </p:sp>
            <p:pic>
              <p:nvPicPr>
                <p:cNvPr id="21533" name="Овал 9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12662" y="3227832"/>
                  <a:ext cx="347532" cy="353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34" name="Овал 94"/>
                <p:cNvGrpSpPr>
                  <a:grpSpLocks/>
                </p:cNvGrpSpPr>
                <p:nvPr/>
              </p:nvGrpSpPr>
              <p:grpSpPr bwMode="auto">
                <a:xfrm>
                  <a:off x="6611306" y="4297363"/>
                  <a:ext cx="353629" cy="350837"/>
                  <a:chOff x="5468111" y="4221163"/>
                  <a:chExt cx="353568" cy="350837"/>
                </a:xfrm>
              </p:grpSpPr>
              <p:pic>
                <p:nvPicPr>
                  <p:cNvPr id="21535" name="Овал 9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8111" y="4224528"/>
                    <a:ext cx="353568" cy="34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1" name="Text Box 33"/>
                  <p:cNvSpPr txBox="1">
                    <a:spLocks noChangeArrowheads="1"/>
                  </p:cNvSpPr>
                  <p:nvPr/>
                </p:nvSpPr>
                <p:spPr bwMode="auto">
                  <a:xfrm>
                    <a:off x="5549009" y="4221163"/>
                    <a:ext cx="150806"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ru-RU" sz="2100" b="1" smtClean="0">
                      <a:solidFill>
                        <a:schemeClr val="accent1"/>
                      </a:solidFill>
                      <a:effectLst>
                        <a:outerShdw blurRad="38100" dist="38100" dir="2700000" algn="tl">
                          <a:srgbClr val="C0C0C0"/>
                        </a:outerShdw>
                      </a:effectLst>
                      <a:latin typeface="Franklin Gothic Book" pitchFamily="34" charset="0"/>
                    </a:endParaRPr>
                  </a:p>
                </p:txBody>
              </p:sp>
            </p:grpSp>
          </p:grpSp>
        </p:grpSp>
        <p:grpSp>
          <p:nvGrpSpPr>
            <p:cNvPr id="21524" name="Группа 125"/>
            <p:cNvGrpSpPr>
              <a:grpSpLocks/>
            </p:cNvGrpSpPr>
            <p:nvPr/>
          </p:nvGrpSpPr>
          <p:grpSpPr bwMode="auto">
            <a:xfrm>
              <a:off x="8060178" y="2868037"/>
              <a:ext cx="914476" cy="731520"/>
              <a:chOff x="3975484" y="4773037"/>
              <a:chExt cx="914559" cy="731520"/>
            </a:xfrm>
          </p:grpSpPr>
          <p:pic>
            <p:nvPicPr>
              <p:cNvPr id="21526" name="Ромб 126"/>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75484" y="4773037"/>
                <a:ext cx="914559"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TextBox 25"/>
              <p:cNvSpPr txBox="1">
                <a:spLocks noChangeArrowheads="1"/>
              </p:cNvSpPr>
              <p:nvPr/>
            </p:nvSpPr>
            <p:spPr bwMode="auto">
              <a:xfrm>
                <a:off x="4050343" y="4856577"/>
                <a:ext cx="673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000" b="1" dirty="0" smtClean="0">
                    <a:solidFill>
                      <a:schemeClr val="bg1"/>
                    </a:solidFill>
                    <a:latin typeface="Century" pitchFamily="18" charset="0"/>
                  </a:rPr>
                  <a:t>183,0</a:t>
                </a:r>
                <a:endParaRPr lang="ru-RU" altLang="ru-RU" sz="1000" b="1" dirty="0">
                  <a:solidFill>
                    <a:schemeClr val="bg1"/>
                  </a:solidFill>
                  <a:latin typeface="Century" pitchFamily="18" charset="0"/>
                </a:endParaRPr>
              </a:p>
              <a:p>
                <a:pPr algn="ctr" eaLnBrk="1" hangingPunct="1"/>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grpSp>
        <p:sp>
          <p:nvSpPr>
            <p:cNvPr id="21525" name="Text Box 17"/>
            <p:cNvSpPr txBox="1">
              <a:spLocks noChangeArrowheads="1"/>
            </p:cNvSpPr>
            <p:nvPr/>
          </p:nvSpPr>
          <p:spPr bwMode="auto">
            <a:xfrm>
              <a:off x="7581878" y="4095750"/>
              <a:ext cx="53342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FFFF"/>
                </a:solidFill>
                <a:latin typeface="Franklin Gothic Book" pitchFamily="34" charset="0"/>
              </a:endParaRPr>
            </a:p>
          </p:txBody>
        </p:sp>
      </p:grpSp>
      <p:sp>
        <p:nvSpPr>
          <p:cNvPr id="21511" name="TextBox 2"/>
          <p:cNvSpPr txBox="1">
            <a:spLocks noChangeArrowheads="1"/>
          </p:cNvSpPr>
          <p:nvPr/>
        </p:nvSpPr>
        <p:spPr bwMode="auto">
          <a:xfrm>
            <a:off x="762000" y="6096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2000" b="1" dirty="0" smtClean="0">
                <a:solidFill>
                  <a:schemeClr val="accent2">
                    <a:lumMod val="75000"/>
                  </a:schemeClr>
                </a:solidFill>
                <a:latin typeface="Times New Roman" pitchFamily="18" charset="0"/>
                <a:cs typeface="Times New Roman" pitchFamily="18" charset="0"/>
              </a:rPr>
              <a:t>НЕНАЛОГОВЫЕ ДОХОДЫ НА </a:t>
            </a:r>
            <a:r>
              <a:rPr lang="ru-RU" sz="2400" b="1" dirty="0">
                <a:solidFill>
                  <a:schemeClr val="accent2">
                    <a:lumMod val="75000"/>
                  </a:schemeClr>
                </a:solidFill>
                <a:latin typeface="Times New Roman" pitchFamily="18" charset="0"/>
                <a:cs typeface="Times New Roman" pitchFamily="18" charset="0"/>
              </a:rPr>
              <a:t>2015</a:t>
            </a:r>
            <a:r>
              <a:rPr lang="ru-RU" sz="2000" b="1" dirty="0">
                <a:solidFill>
                  <a:schemeClr val="accent2">
                    <a:lumMod val="75000"/>
                  </a:schemeClr>
                </a:solidFill>
                <a:latin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cs typeface="Times New Roman" pitchFamily="18" charset="0"/>
              </a:rPr>
              <a:t>ГОД</a:t>
            </a:r>
            <a:endParaRPr lang="ru-RU" sz="2000" b="1" dirty="0">
              <a:solidFill>
                <a:schemeClr val="accent2">
                  <a:lumMod val="75000"/>
                </a:schemeClr>
              </a:solidFill>
              <a:latin typeface="Times New Roman" pitchFamily="18" charset="0"/>
              <a:cs typeface="Times New Roman" pitchFamily="18" charset="0"/>
            </a:endParaRPr>
          </a:p>
        </p:txBody>
      </p:sp>
      <p:sp>
        <p:nvSpPr>
          <p:cNvPr id="21512" name="TextBox 10"/>
          <p:cNvSpPr txBox="1">
            <a:spLocks noChangeArrowheads="1"/>
          </p:cNvSpPr>
          <p:nvPr/>
        </p:nvSpPr>
        <p:spPr bwMode="auto">
          <a:xfrm>
            <a:off x="5900738" y="4087813"/>
            <a:ext cx="2133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000" b="1" i="1">
                <a:latin typeface="Georgia" pitchFamily="18" charset="0"/>
              </a:rPr>
              <a:t>Плата за пользование помещений по договору социального найма</a:t>
            </a:r>
          </a:p>
        </p:txBody>
      </p:sp>
      <p:sp>
        <p:nvSpPr>
          <p:cNvPr id="21513" name="TextBox 10"/>
          <p:cNvSpPr txBox="1">
            <a:spLocks noChangeArrowheads="1"/>
          </p:cNvSpPr>
          <p:nvPr/>
        </p:nvSpPr>
        <p:spPr bwMode="auto">
          <a:xfrm>
            <a:off x="5867400" y="3429000"/>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000" b="1" i="1">
                <a:latin typeface="Georgia" pitchFamily="18" charset="0"/>
              </a:rPr>
              <a:t>Доходы от  перечисления части прибыли  МУП</a:t>
            </a:r>
          </a:p>
        </p:txBody>
      </p:sp>
      <p:pic>
        <p:nvPicPr>
          <p:cNvPr id="21514" name="Овал 9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62600" y="2971800"/>
            <a:ext cx="3476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Овал 9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70538" y="4262438"/>
            <a:ext cx="3476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Ромб 129"/>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77213" y="2836863"/>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Ромб 129"/>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7188" y="3429000"/>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Ромб 129"/>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7188" y="4137025"/>
            <a:ext cx="938212"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TextBox 25"/>
          <p:cNvSpPr txBox="1">
            <a:spLocks noChangeArrowheads="1"/>
          </p:cNvSpPr>
          <p:nvPr/>
        </p:nvSpPr>
        <p:spPr bwMode="auto">
          <a:xfrm>
            <a:off x="8101013" y="3552825"/>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000" b="1">
                <a:solidFill>
                  <a:schemeClr val="bg1"/>
                </a:solidFill>
                <a:latin typeface="Century" pitchFamily="18" charset="0"/>
              </a:rPr>
              <a:t>0,3</a:t>
            </a:r>
          </a:p>
          <a:p>
            <a:pPr algn="ctr" eaLnBrk="1" hangingPunct="1"/>
            <a:r>
              <a:rPr lang="ru-RU" altLang="ru-RU" sz="1000" b="1">
                <a:solidFill>
                  <a:schemeClr val="bg1"/>
                </a:solidFill>
                <a:latin typeface="Century" pitchFamily="18" charset="0"/>
              </a:rPr>
              <a:t>млн.р.</a:t>
            </a:r>
          </a:p>
        </p:txBody>
      </p:sp>
      <p:sp>
        <p:nvSpPr>
          <p:cNvPr id="21520" name="TextBox 25"/>
          <p:cNvSpPr txBox="1">
            <a:spLocks noChangeArrowheads="1"/>
          </p:cNvSpPr>
          <p:nvPr/>
        </p:nvSpPr>
        <p:spPr bwMode="auto">
          <a:xfrm>
            <a:off x="8291513" y="2947988"/>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000" b="1" dirty="0" smtClean="0">
                <a:solidFill>
                  <a:schemeClr val="bg1"/>
                </a:solidFill>
                <a:latin typeface="Century" pitchFamily="18" charset="0"/>
              </a:rPr>
              <a:t>20,5</a:t>
            </a:r>
            <a:endParaRPr lang="ru-RU" altLang="ru-RU" sz="1000" b="1" dirty="0">
              <a:solidFill>
                <a:schemeClr val="bg1"/>
              </a:solidFill>
              <a:latin typeface="Century" pitchFamily="18" charset="0"/>
            </a:endParaRPr>
          </a:p>
          <a:p>
            <a:pPr algn="ctr" eaLnBrk="1" hangingPunct="1"/>
            <a:r>
              <a:rPr lang="ru-RU" altLang="ru-RU" sz="1000" b="1" dirty="0" err="1">
                <a:solidFill>
                  <a:schemeClr val="bg1"/>
                </a:solidFill>
                <a:latin typeface="Century" pitchFamily="18" charset="0"/>
              </a:rPr>
              <a:t>млн.р</a:t>
            </a:r>
            <a:r>
              <a:rPr lang="ru-RU" altLang="ru-RU" sz="1000" b="1" dirty="0">
                <a:solidFill>
                  <a:schemeClr val="bg1"/>
                </a:solidFill>
                <a:latin typeface="Century" pitchFamily="18" charset="0"/>
              </a:rPr>
              <a:t>.</a:t>
            </a:r>
          </a:p>
        </p:txBody>
      </p:sp>
      <p:sp>
        <p:nvSpPr>
          <p:cNvPr id="21521" name="TextBox 25"/>
          <p:cNvSpPr txBox="1">
            <a:spLocks noChangeArrowheads="1"/>
          </p:cNvSpPr>
          <p:nvPr/>
        </p:nvSpPr>
        <p:spPr bwMode="auto">
          <a:xfrm>
            <a:off x="8075613" y="4322763"/>
            <a:ext cx="67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000" b="1">
                <a:solidFill>
                  <a:schemeClr val="bg1"/>
                </a:solidFill>
                <a:latin typeface="Century" pitchFamily="18" charset="0"/>
              </a:rPr>
              <a:t>49,1</a:t>
            </a:r>
          </a:p>
          <a:p>
            <a:pPr algn="ctr" eaLnBrk="1" hangingPunct="1"/>
            <a:r>
              <a:rPr lang="ru-RU" altLang="ru-RU" sz="1000" b="1">
                <a:solidFill>
                  <a:schemeClr val="bg1"/>
                </a:solidFill>
                <a:latin typeface="Century" pitchFamily="18" charset="0"/>
              </a:rPr>
              <a:t>млн.р.</a:t>
            </a:r>
          </a:p>
        </p:txBody>
      </p:sp>
      <p:sp>
        <p:nvSpPr>
          <p:cNvPr id="21522" name="TextBox 93"/>
          <p:cNvSpPr txBox="1">
            <a:spLocks noChangeArrowheads="1"/>
          </p:cNvSpPr>
          <p:nvPr/>
        </p:nvSpPr>
        <p:spPr bwMode="auto">
          <a:xfrm>
            <a:off x="762000"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2000" b="1" dirty="0">
                <a:solidFill>
                  <a:schemeClr val="accent2">
                    <a:lumMod val="75000"/>
                  </a:schemeClr>
                </a:solidFill>
                <a:latin typeface="Times New Roman" pitchFamily="18" charset="0"/>
                <a:cs typeface="Times New Roman" pitchFamily="18" charset="0"/>
              </a:rPr>
              <a:t>Всего неналоговые доходы  </a:t>
            </a:r>
            <a:r>
              <a:rPr lang="ru-RU" sz="2000" b="1" dirty="0" smtClean="0">
                <a:solidFill>
                  <a:schemeClr val="accent2">
                    <a:lumMod val="75000"/>
                  </a:schemeClr>
                </a:solidFill>
                <a:latin typeface="Times New Roman" pitchFamily="18" charset="0"/>
                <a:cs typeface="Times New Roman" pitchFamily="18" charset="0"/>
              </a:rPr>
              <a:t>514,0 </a:t>
            </a:r>
            <a:r>
              <a:rPr lang="ru-RU" sz="2000" b="1" dirty="0">
                <a:solidFill>
                  <a:schemeClr val="accent2">
                    <a:lumMod val="75000"/>
                  </a:schemeClr>
                </a:solidFill>
                <a:latin typeface="Times New Roman" pitchFamily="18" charset="0"/>
                <a:cs typeface="Times New Roman" pitchFamily="18" charset="0"/>
              </a:rPr>
              <a:t>млн</a:t>
            </a:r>
            <a:r>
              <a:rPr lang="ru-RU" sz="2000" b="1" dirty="0" smtClean="0">
                <a:solidFill>
                  <a:schemeClr val="accent2">
                    <a:lumMod val="75000"/>
                  </a:schemeClr>
                </a:solidFill>
                <a:latin typeface="Times New Roman" pitchFamily="18" charset="0"/>
                <a:cs typeface="Times New Roman" pitchFamily="18" charset="0"/>
              </a:rPr>
              <a:t>. руб</a:t>
            </a:r>
            <a:r>
              <a:rPr lang="ru-RU" sz="2000" b="1" dirty="0">
                <a:solidFill>
                  <a:schemeClr val="accent2">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9029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nodeType="afterGroup">
                            <p:stCondLst>
                              <p:cond delay="4000"/>
                            </p:stCondLst>
                            <p:childTnLst>
                              <p:par>
                                <p:cTn id="21" presetID="8" presetClass="entr" presetSubtype="16" fill="hold" nodeType="afterEffect">
                                  <p:stCondLst>
                                    <p:cond delay="0"/>
                                  </p:stCondLst>
                                  <p:childTnLst>
                                    <p:set>
                                      <p:cBhvr>
                                        <p:cTn id="22" dur="1" fill="hold">
                                          <p:stCondLst>
                                            <p:cond delay="0"/>
                                          </p:stCondLst>
                                        </p:cTn>
                                        <p:tgtEl>
                                          <p:spTgt spid="8261"/>
                                        </p:tgtEl>
                                        <p:attrNameLst>
                                          <p:attrName>style.visibility</p:attrName>
                                        </p:attrNameLst>
                                      </p:cBhvr>
                                      <p:to>
                                        <p:strVal val="visible"/>
                                      </p:to>
                                    </p:set>
                                    <p:animEffect transition="in" filter="diamond(in)">
                                      <p:cBhvr>
                                        <p:cTn id="23" dur="1000"/>
                                        <p:tgtEl>
                                          <p:spTgt spid="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579296" cy="720080"/>
          </a:xfrm>
        </p:spPr>
        <p:txBody>
          <a:bodyPr/>
          <a:lstStyle/>
          <a:p>
            <a:pPr algn="l"/>
            <a:r>
              <a:rPr lang="ru-RU" sz="2000" b="1" dirty="0">
                <a:solidFill>
                  <a:schemeClr val="accent2">
                    <a:lumMod val="75000"/>
                  </a:schemeClr>
                </a:solidFill>
                <a:latin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cs typeface="Times New Roman" pitchFamily="18" charset="0"/>
              </a:rPr>
              <a:t>      ДИНАМИКА ПОСТУПЛЕНИЯ ПО ОСНОВНЫМ ДОХОДНЫМ     	         	ИСТОЧНИКАМ В  </a:t>
            </a:r>
            <a:r>
              <a:rPr lang="ru-RU" sz="2400" b="1" dirty="0" smtClean="0">
                <a:solidFill>
                  <a:schemeClr val="accent2">
                    <a:lumMod val="75000"/>
                  </a:schemeClr>
                </a:solidFill>
                <a:latin typeface="Times New Roman" pitchFamily="18" charset="0"/>
                <a:cs typeface="Times New Roman" pitchFamily="18" charset="0"/>
              </a:rPr>
              <a:t>2014 - 2015 </a:t>
            </a:r>
            <a:r>
              <a:rPr lang="ru-RU" sz="2000" b="1" dirty="0" smtClean="0">
                <a:solidFill>
                  <a:schemeClr val="accent2">
                    <a:lumMod val="75000"/>
                  </a:schemeClr>
                </a:solidFill>
                <a:latin typeface="Times New Roman" pitchFamily="18" charset="0"/>
                <a:cs typeface="Times New Roman" pitchFamily="18" charset="0"/>
              </a:rPr>
              <a:t>ГОДАХ              </a:t>
            </a:r>
            <a:r>
              <a:rPr lang="ru-RU" sz="1600" b="1" dirty="0" smtClean="0">
                <a:solidFill>
                  <a:schemeClr val="accent2">
                    <a:lumMod val="75000"/>
                  </a:schemeClr>
                </a:solidFill>
                <a:latin typeface="Times New Roman" pitchFamily="18" charset="0"/>
                <a:cs typeface="Times New Roman" pitchFamily="18" charset="0"/>
              </a:rPr>
              <a:t>млн. руб.</a:t>
            </a:r>
            <a:endParaRPr lang="ru-RU" sz="1600" b="1" dirty="0">
              <a:solidFill>
                <a:schemeClr val="accent2">
                  <a:lumMod val="75000"/>
                </a:schemeClr>
              </a:solidFill>
              <a:latin typeface="Times New Roman" pitchFamily="18" charset="0"/>
              <a:cs typeface="Times New Roman" pitchFamily="18" charset="0"/>
            </a:endParaRPr>
          </a:p>
        </p:txBody>
      </p:sp>
      <p:graphicFrame>
        <p:nvGraphicFramePr>
          <p:cNvPr id="12" name="Объект 11"/>
          <p:cNvGraphicFramePr>
            <a:graphicFrameLocks noGrp="1"/>
          </p:cNvGraphicFramePr>
          <p:nvPr>
            <p:ph idx="1"/>
            <p:extLst>
              <p:ext uri="{D42A27DB-BD31-4B8C-83A1-F6EECF244321}">
                <p14:modId xmlns:p14="http://schemas.microsoft.com/office/powerpoint/2010/main" val="4247684012"/>
              </p:ext>
            </p:extLst>
          </p:nvPr>
        </p:nvGraphicFramePr>
        <p:xfrm>
          <a:off x="179512" y="1268760"/>
          <a:ext cx="8713093" cy="5184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630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399777" y="1253562"/>
            <a:ext cx="3798442" cy="3638949"/>
            <a:chOff x="229814" y="1386384"/>
            <a:chExt cx="3798709" cy="2875167"/>
          </a:xfrm>
          <a:solidFill>
            <a:schemeClr val="tx2">
              <a:lumMod val="40000"/>
              <a:lumOff val="60000"/>
            </a:schemeClr>
          </a:solidFill>
        </p:grpSpPr>
        <p:sp>
          <p:nvSpPr>
            <p:cNvPr id="21" name="Блок-схема: альтернативный процесс 20"/>
            <p:cNvSpPr/>
            <p:nvPr/>
          </p:nvSpPr>
          <p:spPr bwMode="auto">
            <a:xfrm>
              <a:off x="229814" y="1386384"/>
              <a:ext cx="3766122" cy="36590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доступным </a:t>
              </a:r>
            </a:p>
            <a:p>
              <a:pPr algn="ctr" fontAlgn="auto">
                <a:spcBef>
                  <a:spcPts val="0"/>
                </a:spcBef>
                <a:spcAft>
                  <a:spcPts val="0"/>
                </a:spcAft>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и комфортным жильем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sp>
          <p:nvSpPr>
            <p:cNvPr id="19" name="Блок-схема: альтернативный процесс 18"/>
            <p:cNvSpPr/>
            <p:nvPr/>
          </p:nvSpPr>
          <p:spPr bwMode="auto">
            <a:xfrm>
              <a:off x="235907" y="1787491"/>
              <a:ext cx="3766122" cy="24852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дорожного хозяйства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транспорта</a:t>
              </a:r>
              <a:endParaRPr lang="ru-RU" sz="1100" dirty="0">
                <a:solidFill>
                  <a:schemeClr val="tx1"/>
                </a:solidFill>
              </a:endParaRPr>
            </a:p>
          </p:txBody>
        </p:sp>
        <p:sp>
          <p:nvSpPr>
            <p:cNvPr id="17" name="Блок-схема: альтернативный процесс 16"/>
            <p:cNvSpPr/>
            <p:nvPr/>
          </p:nvSpPr>
          <p:spPr bwMode="auto">
            <a:xfrm>
              <a:off x="245054" y="2053597"/>
              <a:ext cx="3766122" cy="22837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общего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образования</a:t>
              </a:r>
              <a:endParaRPr lang="ru-RU" sz="1100" dirty="0">
                <a:solidFill>
                  <a:schemeClr val="tx1"/>
                </a:solidFill>
              </a:endParaRPr>
            </a:p>
          </p:txBody>
        </p:sp>
        <p:sp>
          <p:nvSpPr>
            <p:cNvPr id="15" name="Блок-схема: альтернативный процесс 14"/>
            <p:cNvSpPr/>
            <p:nvPr/>
          </p:nvSpPr>
          <p:spPr bwMode="auto">
            <a:xfrm>
              <a:off x="257659" y="2313921"/>
              <a:ext cx="3766122" cy="25975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туризма</a:t>
              </a:r>
              <a:endParaRPr lang="ru-RU" sz="1100" dirty="0">
                <a:solidFill>
                  <a:schemeClr val="tx1"/>
                </a:solidFill>
              </a:endParaRPr>
            </a:p>
          </p:txBody>
        </p:sp>
        <p:sp>
          <p:nvSpPr>
            <p:cNvPr id="13" name="Блок-схема: альтернативный процесс 12"/>
            <p:cNvSpPr/>
            <p:nvPr/>
          </p:nvSpPr>
          <p:spPr bwMode="auto">
            <a:xfrm>
              <a:off x="262401" y="2608909"/>
              <a:ext cx="3766122" cy="21658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физической культуры и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спорта</a:t>
              </a:r>
              <a:endParaRPr lang="ru-RU" sz="1100" dirty="0">
                <a:solidFill>
                  <a:schemeClr val="tx1"/>
                </a:solidFill>
              </a:endParaRPr>
            </a:p>
          </p:txBody>
        </p:sp>
        <p:sp>
          <p:nvSpPr>
            <p:cNvPr id="11" name="Блок-схема: альтернативный процесс 10"/>
            <p:cNvSpPr/>
            <p:nvPr/>
          </p:nvSpPr>
          <p:spPr bwMode="auto">
            <a:xfrm>
              <a:off x="242183" y="3970288"/>
              <a:ext cx="3766122" cy="291263"/>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населения</a:t>
              </a:r>
              <a:endParaRPr lang="ru-RU" dirty="0">
                <a:solidFill>
                  <a:schemeClr val="tx1"/>
                </a:solidFill>
              </a:endParaRPr>
            </a:p>
          </p:txBody>
        </p:sp>
      </p:grpSp>
      <p:grpSp>
        <p:nvGrpSpPr>
          <p:cNvPr id="23" name="Группа 22"/>
          <p:cNvGrpSpPr>
            <a:grpSpLocks/>
          </p:cNvGrpSpPr>
          <p:nvPr/>
        </p:nvGrpSpPr>
        <p:grpSpPr bwMode="auto">
          <a:xfrm>
            <a:off x="4787381" y="1273220"/>
            <a:ext cx="3890382" cy="4431051"/>
            <a:chOff x="5422392" y="1385179"/>
            <a:chExt cx="3891398" cy="5191280"/>
          </a:xfrm>
          <a:solidFill>
            <a:schemeClr val="accent2">
              <a:lumMod val="60000"/>
              <a:lumOff val="40000"/>
            </a:schemeClr>
          </a:solidFill>
        </p:grpSpPr>
        <p:sp>
          <p:nvSpPr>
            <p:cNvPr id="37" name="Блок-схема: альтернативный процесс 36"/>
            <p:cNvSpPr/>
            <p:nvPr/>
          </p:nvSpPr>
          <p:spPr bwMode="auto">
            <a:xfrm>
              <a:off x="5448861" y="2311405"/>
              <a:ext cx="3766122" cy="3962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Газификация частного жилищного фонда</a:t>
              </a:r>
              <a:endParaRPr lang="ru-RU" sz="1100" dirty="0">
                <a:solidFill>
                  <a:schemeClr val="tx1"/>
                </a:solidFill>
              </a:endParaRPr>
            </a:p>
          </p:txBody>
        </p:sp>
        <p:sp>
          <p:nvSpPr>
            <p:cNvPr id="35" name="Блок-схема: альтернативный процесс 34"/>
            <p:cNvSpPr/>
            <p:nvPr/>
          </p:nvSpPr>
          <p:spPr bwMode="auto">
            <a:xfrm>
              <a:off x="5547668" y="5995313"/>
              <a:ext cx="3766122" cy="581146"/>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Создание условий для эффективного использования муниципального имущества</a:t>
              </a:r>
              <a:endParaRPr lang="ru-RU" sz="1100" dirty="0">
                <a:solidFill>
                  <a:schemeClr val="tx1"/>
                </a:solidFill>
              </a:endParaRPr>
            </a:p>
          </p:txBody>
        </p:sp>
        <p:sp>
          <p:nvSpPr>
            <p:cNvPr id="33" name="Блок-схема: альтернативный процесс 32"/>
            <p:cNvSpPr/>
            <p:nvPr/>
          </p:nvSpPr>
          <p:spPr bwMode="auto">
            <a:xfrm>
              <a:off x="5422392" y="1794415"/>
              <a:ext cx="3766122" cy="473402"/>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Повышение эффективности деятельности органов местного самоуправления</a:t>
              </a:r>
              <a:endParaRPr lang="ru-RU" sz="1100" dirty="0">
                <a:solidFill>
                  <a:schemeClr val="tx1"/>
                </a:solidFill>
              </a:endParaRPr>
            </a:p>
          </p:txBody>
        </p:sp>
        <p:sp>
          <p:nvSpPr>
            <p:cNvPr id="31" name="Блок-схема: альтернативный процесс 30"/>
            <p:cNvSpPr/>
            <p:nvPr/>
          </p:nvSpPr>
          <p:spPr bwMode="auto">
            <a:xfrm>
              <a:off x="5422393" y="1385179"/>
              <a:ext cx="3766122" cy="360105"/>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Гражданское общество и открытая власть</a:t>
              </a:r>
              <a:endParaRPr lang="ru-RU" sz="1100" dirty="0">
                <a:solidFill>
                  <a:schemeClr val="tx1"/>
                </a:solidFill>
              </a:endParaRPr>
            </a:p>
          </p:txBody>
        </p:sp>
        <p:sp>
          <p:nvSpPr>
            <p:cNvPr id="29" name="Блок-схема: альтернативный процесс 28"/>
            <p:cNvSpPr/>
            <p:nvPr/>
          </p:nvSpPr>
          <p:spPr bwMode="auto">
            <a:xfrm>
              <a:off x="5533829" y="4832309"/>
              <a:ext cx="3766122" cy="4063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1100" dirty="0">
                <a:solidFill>
                  <a:schemeClr val="tx1"/>
                </a:solidFill>
              </a:endParaRPr>
            </a:p>
          </p:txBody>
        </p:sp>
      </p:grpSp>
      <p:sp>
        <p:nvSpPr>
          <p:cNvPr id="39" name="Скругленный прямоугольник 38"/>
          <p:cNvSpPr/>
          <p:nvPr/>
        </p:nvSpPr>
        <p:spPr>
          <a:xfrm>
            <a:off x="277481" y="5745895"/>
            <a:ext cx="4188641" cy="752119"/>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0" name="Прямоугольник 39"/>
          <p:cNvSpPr/>
          <p:nvPr/>
        </p:nvSpPr>
        <p:spPr>
          <a:xfrm>
            <a:off x="332072" y="6104409"/>
            <a:ext cx="2944368" cy="338554"/>
          </a:xfrm>
          <a:prstGeom prst="rect">
            <a:avLst/>
          </a:prstGeom>
          <a:noFill/>
          <a:ln>
            <a:noFill/>
          </a:ln>
          <a:effectLst/>
        </p:spPr>
        <p:txBody>
          <a:bodyPr wrap="square">
            <a:spAutoFit/>
          </a:bodyPr>
          <a:lstStyle/>
          <a:p>
            <a:pPr algn="ctr">
              <a:defRPr/>
            </a:pPr>
            <a:r>
              <a:rPr lang="ru-RU" sz="16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2015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год </a:t>
            </a:r>
            <a:r>
              <a:rPr lang="ru-RU" sz="16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  1942,0  </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млн. </a:t>
            </a:r>
            <a:r>
              <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руб</a:t>
            </a:r>
            <a:r>
              <a:rPr lang="ru-RU" sz="1100" b="1" cap="all" dirty="0" smtClean="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rPr>
              <a:t>.</a:t>
            </a:r>
            <a:endParaRPr lang="ru-RU" sz="1100" b="1" cap="all" dirty="0">
              <a:ln w="9000" cmpd="sng">
                <a:solidFill>
                  <a:schemeClr val="accent4">
                    <a:shade val="50000"/>
                    <a:satMod val="120000"/>
                  </a:schemeClr>
                </a:solidFill>
                <a:prstDash val="solid"/>
              </a:ln>
              <a:solidFill>
                <a:srgbClr val="FF0000"/>
              </a:solidFill>
              <a:effectLst/>
              <a:latin typeface="Times New Roman" panose="02020603050405020304" pitchFamily="18" charset="0"/>
              <a:cs typeface="Times New Roman" panose="02020603050405020304" pitchFamily="18" charset="0"/>
            </a:endParaRPr>
          </a:p>
        </p:txBody>
      </p:sp>
      <p:sp>
        <p:nvSpPr>
          <p:cNvPr id="43" name="TextBox 42"/>
          <p:cNvSpPr txBox="1"/>
          <p:nvPr/>
        </p:nvSpPr>
        <p:spPr>
          <a:xfrm>
            <a:off x="265027" y="5781509"/>
            <a:ext cx="4271360" cy="307777"/>
          </a:xfrm>
          <a:prstGeom prst="rect">
            <a:avLst/>
          </a:prstGeom>
          <a:noFill/>
          <a:scene3d>
            <a:camera prst="orthographicFront"/>
            <a:lightRig rig="threePt" dir="t"/>
          </a:scene3d>
          <a:sp3d prstMaterial="metal"/>
        </p:spPr>
        <p:txBody>
          <a:bodyPr wrap="square">
            <a:spAutoFit/>
          </a:bodyPr>
          <a:lstStyle/>
          <a:p>
            <a:pPr fontAlgn="auto">
              <a:spcBef>
                <a:spcPts val="0"/>
              </a:spcBef>
              <a:spcAft>
                <a:spcPts val="0"/>
              </a:spcAft>
              <a:defRPr/>
            </a:pPr>
            <a:r>
              <a:rPr lang="ru-RU" sz="1400" b="1" cap="all" dirty="0">
                <a:ln w="9000" cmpd="sng">
                  <a:noFill/>
                  <a:prstDash val="solid"/>
                </a:ln>
                <a:solidFill>
                  <a:srgbClr val="FF0000"/>
                </a:solidFill>
                <a:effectLst/>
                <a:latin typeface="Times New Roman" panose="02020603050405020304" pitchFamily="18" charset="0"/>
                <a:cs typeface="Times New Roman" panose="02020603050405020304" pitchFamily="18" charset="0"/>
              </a:rPr>
              <a:t>Общий объем программных расходов </a:t>
            </a:r>
          </a:p>
        </p:txBody>
      </p:sp>
      <p:sp>
        <p:nvSpPr>
          <p:cNvPr id="45" name="Овал 44"/>
          <p:cNvSpPr/>
          <p:nvPr/>
        </p:nvSpPr>
        <p:spPr bwMode="auto">
          <a:xfrm>
            <a:off x="3128212" y="6102418"/>
            <a:ext cx="837398" cy="308010"/>
          </a:xfrm>
          <a:prstGeom prst="ellipse">
            <a:avLst/>
          </a:prstGeom>
          <a:solidFill>
            <a:srgbClr val="00B0F0"/>
          </a:solidFill>
          <a:ln>
            <a:noFill/>
          </a:ln>
          <a:effectLst>
            <a:glow rad="63500">
              <a:schemeClr val="accent3">
                <a:satMod val="175000"/>
                <a:alpha val="40000"/>
              </a:schemeClr>
            </a:glow>
          </a:effectLst>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altLang="ru-RU" sz="1400" b="1" dirty="0">
                <a:solidFill>
                  <a:schemeClr val="tx1"/>
                </a:solidFill>
                <a:latin typeface="Times New Roman" panose="02020603050405020304" pitchFamily="18" charset="0"/>
                <a:cs typeface="Times New Roman" panose="02020603050405020304" pitchFamily="18" charset="0"/>
              </a:rPr>
              <a:t>88</a:t>
            </a:r>
            <a:r>
              <a:rPr lang="ru-RU" altLang="ru-RU" sz="1400" b="1"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265027" y="548680"/>
            <a:ext cx="8627453" cy="504056"/>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altLang="ru-RU" sz="2000" b="1" dirty="0" smtClean="0">
                <a:solidFill>
                  <a:schemeClr val="accent2">
                    <a:lumMod val="75000"/>
                  </a:schemeClr>
                </a:solidFill>
                <a:latin typeface="Times New Roman" pitchFamily="18" charset="0"/>
                <a:cs typeface="Times New Roman" pitchFamily="18" charset="0"/>
              </a:rPr>
              <a:t>ПЕРЕЧЕНЬ МУНИЦИПАЛЬНЫХ И ВЕДОМСТВЕННЫХ ПРОГРАММ</a:t>
            </a:r>
            <a:endParaRPr lang="ru-RU" sz="2000" b="1" spc="50" dirty="0" smtClean="0">
              <a:ln w="13500">
                <a:solidFill>
                  <a:schemeClr val="accent1">
                    <a:shade val="2500"/>
                    <a:alpha val="6500"/>
                  </a:schemeClr>
                </a:solid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endParaRPr>
          </a:p>
        </p:txBody>
      </p:sp>
      <p:sp>
        <p:nvSpPr>
          <p:cNvPr id="48" name="Блок-схема: альтернативный процесс 47"/>
          <p:cNvSpPr/>
          <p:nvPr/>
        </p:nvSpPr>
        <p:spPr bwMode="auto">
          <a:xfrm>
            <a:off x="402916" y="3105818"/>
            <a:ext cx="3765850" cy="249549"/>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Молодежная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политика</a:t>
            </a:r>
            <a:endParaRPr lang="ru-RU" sz="1100" dirty="0">
              <a:solidFill>
                <a:schemeClr val="tx1"/>
              </a:solidFill>
            </a:endParaRPr>
          </a:p>
        </p:txBody>
      </p:sp>
      <p:sp>
        <p:nvSpPr>
          <p:cNvPr id="50" name="Блок-схема: альтернативный процесс 49"/>
          <p:cNvSpPr/>
          <p:nvPr/>
        </p:nvSpPr>
        <p:spPr bwMode="auto">
          <a:xfrm>
            <a:off x="4874652" y="3859317"/>
            <a:ext cx="3765850"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Доступная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среда</a:t>
            </a:r>
            <a:endParaRPr lang="ru-RU" sz="1100" dirty="0">
              <a:solidFill>
                <a:schemeClr val="tx1"/>
              </a:solidFill>
            </a:endParaRPr>
          </a:p>
        </p:txBody>
      </p:sp>
      <p:sp>
        <p:nvSpPr>
          <p:cNvPr id="51" name="Блок-схема: альтернативный процесс 50"/>
          <p:cNvSpPr/>
          <p:nvPr/>
        </p:nvSpPr>
        <p:spPr bwMode="auto">
          <a:xfrm>
            <a:off x="423291" y="3406288"/>
            <a:ext cx="3765850" cy="465724"/>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Содействие развитию малого и среднего </a:t>
            </a: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предпринимательства</a:t>
            </a:r>
            <a:endParaRPr lang="ru-RU" sz="1100" dirty="0">
              <a:solidFill>
                <a:schemeClr val="tx1"/>
              </a:solidFill>
            </a:endParaRPr>
          </a:p>
        </p:txBody>
      </p:sp>
      <p:sp>
        <p:nvSpPr>
          <p:cNvPr id="52" name="Блок-схема: альтернативный процесс 51"/>
          <p:cNvSpPr/>
          <p:nvPr/>
        </p:nvSpPr>
        <p:spPr bwMode="auto">
          <a:xfrm>
            <a:off x="421203" y="3911936"/>
            <a:ext cx="3765850" cy="313557"/>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городской инфраструктуры</a:t>
            </a:r>
            <a:endParaRPr lang="ru-RU" sz="1100" dirty="0">
              <a:solidFill>
                <a:schemeClr val="tx1"/>
              </a:solidFill>
            </a:endParaRPr>
          </a:p>
        </p:txBody>
      </p:sp>
      <p:sp>
        <p:nvSpPr>
          <p:cNvPr id="57" name="Блок-схема: альтернативный процесс 56"/>
          <p:cNvSpPr/>
          <p:nvPr/>
        </p:nvSpPr>
        <p:spPr bwMode="auto">
          <a:xfrm>
            <a:off x="4828250" y="2471852"/>
            <a:ext cx="3765141" cy="296375"/>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err="1"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Энергоэффективность</a:t>
            </a:r>
            <a:endParaRPr lang="ru-RU" sz="1100" dirty="0">
              <a:solidFill>
                <a:schemeClr val="tx1"/>
              </a:solidFill>
            </a:endParaRPr>
          </a:p>
        </p:txBody>
      </p:sp>
      <p:sp>
        <p:nvSpPr>
          <p:cNvPr id="58" name="Блок-схема: альтернативный процесс 57"/>
          <p:cNvSpPr/>
          <p:nvPr/>
        </p:nvSpPr>
        <p:spPr bwMode="auto">
          <a:xfrm>
            <a:off x="4831779" y="2840179"/>
            <a:ext cx="3765141" cy="284183"/>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Развитие водохозяйственного комплекса</a:t>
            </a:r>
            <a:endParaRPr lang="ru-RU" sz="1100" dirty="0">
              <a:solidFill>
                <a:schemeClr val="tx1"/>
              </a:solidFill>
            </a:endParaRPr>
          </a:p>
        </p:txBody>
      </p:sp>
      <p:sp>
        <p:nvSpPr>
          <p:cNvPr id="59" name="Блок-схема: альтернативный процесс 58"/>
          <p:cNvSpPr/>
          <p:nvPr/>
        </p:nvSpPr>
        <p:spPr bwMode="auto">
          <a:xfrm>
            <a:off x="4835470" y="3187408"/>
            <a:ext cx="3765141" cy="621792"/>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общественного порядка и противодействие преступности на территории городского округа</a:t>
            </a:r>
            <a:endParaRPr lang="ru-RU" sz="1100" dirty="0">
              <a:solidFill>
                <a:schemeClr val="tx1"/>
              </a:solidFill>
            </a:endParaRPr>
          </a:p>
        </p:txBody>
      </p:sp>
      <p:sp>
        <p:nvSpPr>
          <p:cNvPr id="60" name="Блок-схема: альтернативный процесс 59"/>
          <p:cNvSpPr/>
          <p:nvPr/>
        </p:nvSpPr>
        <p:spPr bwMode="auto">
          <a:xfrm>
            <a:off x="4908941" y="4574329"/>
            <a:ext cx="3765141" cy="5920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Защита населения и территории городского округа от чрезвычайных ситуаций и обеспечение безопасности на водных объектах</a:t>
            </a:r>
            <a:endParaRPr lang="ru-RU" sz="1100" dirty="0">
              <a:solidFill>
                <a:schemeClr val="tx1"/>
              </a:solidFill>
            </a:endParaRPr>
          </a:p>
        </p:txBody>
      </p:sp>
      <p:sp>
        <p:nvSpPr>
          <p:cNvPr id="61" name="Блок-схема: альтернативный процесс 60"/>
          <p:cNvSpPr/>
          <p:nvPr/>
        </p:nvSpPr>
        <p:spPr bwMode="auto">
          <a:xfrm>
            <a:off x="386080" y="4957732"/>
            <a:ext cx="3826536" cy="66823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1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Обеспечение  бесперебойного функционирования муниципальной информационной системы департамента финансов</a:t>
            </a:r>
            <a:endParaRPr lang="ru-RU" sz="1100" dirty="0">
              <a:solidFill>
                <a:schemeClr val="tx1"/>
              </a:solidFill>
            </a:endParaRPr>
          </a:p>
        </p:txBody>
      </p:sp>
      <p:sp>
        <p:nvSpPr>
          <p:cNvPr id="32" name="Блок-схема: альтернативный процесс 31"/>
          <p:cNvSpPr/>
          <p:nvPr/>
        </p:nvSpPr>
        <p:spPr bwMode="auto">
          <a:xfrm>
            <a:off x="4959675" y="5811641"/>
            <a:ext cx="478599" cy="261741"/>
          </a:xfrm>
          <a:prstGeom prst="flowChartAlternateProcess">
            <a:avLst/>
          </a:prstGeom>
          <a:solidFill>
            <a:schemeClr val="accent2">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34" name="Блок-схема: альтернативный процесс 33"/>
          <p:cNvSpPr/>
          <p:nvPr/>
        </p:nvSpPr>
        <p:spPr bwMode="auto">
          <a:xfrm>
            <a:off x="4977322" y="6175797"/>
            <a:ext cx="478599" cy="261741"/>
          </a:xfrm>
          <a:prstGeom prst="flowChartAlternateProcess">
            <a:avLst/>
          </a:prstGeom>
          <a:solidFill>
            <a:schemeClr val="accent3">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100" dirty="0">
              <a:solidFill>
                <a:schemeClr val="tx1"/>
              </a:solidFill>
            </a:endParaRPr>
          </a:p>
        </p:txBody>
      </p:sp>
      <p:sp>
        <p:nvSpPr>
          <p:cNvPr id="2" name="TextBox 1"/>
          <p:cNvSpPr txBox="1"/>
          <p:nvPr/>
        </p:nvSpPr>
        <p:spPr>
          <a:xfrm>
            <a:off x="5399772" y="576553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Муниципальные программы</a:t>
            </a:r>
            <a:endParaRPr lang="ru-RU" sz="1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436669" y="6120062"/>
            <a:ext cx="2849078"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 Ведомственные программы</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1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2885192960"/>
              </p:ext>
            </p:extLst>
          </p:nvPr>
        </p:nvGraphicFramePr>
        <p:xfrm>
          <a:off x="179512" y="1340768"/>
          <a:ext cx="8784976" cy="518457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116013" y="548680"/>
            <a:ext cx="7704137" cy="72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 </a:t>
            </a:r>
          </a:p>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ОТРАСЛЕВАЯ СТРУКТУРА РАСХОДОВ БЮДЖЕТА                    		              НА</a:t>
            </a:r>
            <a:r>
              <a:rPr lang="ru-RU" altLang="ru-RU" sz="2400" b="1" dirty="0" smtClean="0">
                <a:solidFill>
                  <a:schemeClr val="accent2">
                    <a:lumMod val="75000"/>
                  </a:schemeClr>
                </a:solidFill>
                <a:latin typeface="Times New Roman" pitchFamily="18" charset="0"/>
                <a:cs typeface="Times New Roman" pitchFamily="18" charset="0"/>
              </a:rPr>
              <a:t> 2015 </a:t>
            </a:r>
            <a:r>
              <a:rPr lang="ru-RU" altLang="ru-RU" sz="2000" b="1" dirty="0" smtClean="0">
                <a:solidFill>
                  <a:schemeClr val="accent2">
                    <a:lumMod val="75000"/>
                  </a:schemeClr>
                </a:solidFill>
                <a:latin typeface="Times New Roman" pitchFamily="18" charset="0"/>
                <a:cs typeface="Times New Roman" pitchFamily="18" charset="0"/>
              </a:rPr>
              <a:t>ГОД                              </a:t>
            </a:r>
            <a:r>
              <a:rPr lang="ru-RU" sz="2000" b="1" dirty="0" smtClean="0">
                <a:solidFill>
                  <a:schemeClr val="accent2">
                    <a:lumMod val="75000"/>
                  </a:schemeClr>
                </a:solidFill>
                <a:latin typeface="Times New Roman" pitchFamily="18" charset="0"/>
                <a:cs typeface="Times New Roman" pitchFamily="18" charset="0"/>
              </a:rPr>
              <a:t>млн</a:t>
            </a:r>
            <a:r>
              <a:rPr lang="ru-RU" sz="2000" b="1" dirty="0">
                <a:solidFill>
                  <a:schemeClr val="accent2">
                    <a:lumMod val="75000"/>
                  </a:schemeClr>
                </a:solidFill>
                <a:latin typeface="Times New Roman" pitchFamily="18" charset="0"/>
                <a:cs typeface="Times New Roman" pitchFamily="18" charset="0"/>
              </a:rPr>
              <a:t>. руб.</a:t>
            </a:r>
            <a:r>
              <a:rPr lang="ru-RU" altLang="ru-RU" sz="2000" b="1" dirty="0" smtClean="0">
                <a:solidFill>
                  <a:schemeClr val="accent2">
                    <a:lumMod val="75000"/>
                  </a:schemeClr>
                </a:solidFill>
                <a:latin typeface="Times New Roman" pitchFamily="18" charset="0"/>
                <a:cs typeface="Times New Roman" pitchFamily="18" charset="0"/>
              </a:rPr>
              <a:t>                             </a:t>
            </a:r>
            <a:endParaRPr lang="ru-RU" altLang="ru-RU" sz="20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0429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548680"/>
            <a:ext cx="9144000" cy="604867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lvl="1" algn="l" eaLnBrk="1" fontAlgn="auto" hangingPunct="1">
              <a:spcAft>
                <a:spcPts val="0"/>
              </a:spcAft>
              <a:defRPr/>
            </a:pPr>
            <a:r>
              <a:rPr lang="ru-RU" altLang="ru-RU" sz="1200" b="1" i="1" dirty="0" smtClean="0">
                <a:solidFill>
                  <a:prstClr val="black"/>
                </a:solidFill>
                <a:latin typeface="Times New Roman" pitchFamily="18" charset="0"/>
                <a:cs typeface="Times New Roman" pitchFamily="18" charset="0"/>
              </a:rPr>
              <a:t/>
            </a:r>
            <a:br>
              <a:rPr lang="ru-RU" altLang="ru-RU" sz="1200" b="1" i="1" dirty="0" smtClean="0">
                <a:solidFill>
                  <a:prstClr val="black"/>
                </a:solidFill>
                <a:latin typeface="Times New Roman" pitchFamily="18" charset="0"/>
                <a:cs typeface="Times New Roman" pitchFamily="18" charset="0"/>
              </a:rPr>
            </a:br>
            <a:r>
              <a:rPr lang="ru-RU" altLang="ru-RU" sz="1200" b="1" i="1" dirty="0" smtClean="0">
                <a:solidFill>
                  <a:prstClr val="black"/>
                </a:solidFill>
                <a:latin typeface="Times New Roman" pitchFamily="18" charset="0"/>
                <a:cs typeface="Times New Roman" pitchFamily="18" charset="0"/>
              </a:rPr>
              <a:t>                               </a:t>
            </a:r>
            <a:r>
              <a:rPr lang="ru-RU" altLang="ru-RU" sz="1800" b="1" i="1" dirty="0" smtClean="0">
                <a:solidFill>
                  <a:prstClr val="black"/>
                </a:solidFill>
                <a:latin typeface="Times New Roman" pitchFamily="18" charset="0"/>
                <a:cs typeface="Times New Roman" pitchFamily="18" charset="0"/>
              </a:rPr>
              <a:t>Уважаемые жители городского округа город Рыбинск!</a:t>
            </a:r>
          </a:p>
          <a:p>
            <a:pPr lvl="1" algn="l" eaLnBrk="1" fontAlgn="auto" hangingPunct="1">
              <a:spcAft>
                <a:spcPts val="0"/>
              </a:spcAft>
              <a:defRPr/>
            </a:pPr>
            <a:r>
              <a:rPr lang="ru-RU" altLang="ru-RU" sz="1800" b="1" i="1" dirty="0" smtClean="0">
                <a:solidFill>
                  <a:prstClr val="black"/>
                </a:solidFill>
                <a:latin typeface="Times New Roman" pitchFamily="18" charset="0"/>
                <a:cs typeface="Times New Roman" pitchFamily="18" charset="0"/>
              </a:rPr>
              <a:t/>
            </a:r>
            <a:br>
              <a:rPr lang="ru-RU" altLang="ru-RU" sz="1800" b="1" i="1" dirty="0" smtClean="0">
                <a:solidFill>
                  <a:prstClr val="black"/>
                </a:solidFill>
                <a:latin typeface="Times New Roman" pitchFamily="18" charset="0"/>
                <a:cs typeface="Times New Roman" pitchFamily="18" charset="0"/>
              </a:rPr>
            </a:br>
            <a:r>
              <a:rPr lang="ru-RU" altLang="ru-RU" sz="1400" i="1" dirty="0" smtClean="0">
                <a:solidFill>
                  <a:prstClr val="black"/>
                </a:solidFill>
                <a:latin typeface="Times New Roman" pitchFamily="18" charset="0"/>
                <a:cs typeface="Times New Roman" pitchFamily="18" charset="0"/>
              </a:rPr>
              <a:t>     Эффективное, ответственное и прозрачное управление муниципальными финансами городского округа является базовым условием достижения стратегических целей социально-экономического развития муниципального образования «городской округ город Рыбинск». Одной из ключевых задач бюджетной политики городского округа на 2015-2017 годы является обеспечение </a:t>
            </a:r>
            <a:r>
              <a:rPr lang="ru-RU" altLang="ru-RU" sz="1400" i="1" dirty="0" smtClean="0">
                <a:solidFill>
                  <a:prstClr val="black"/>
                </a:solidFill>
                <a:latin typeface="Times New Roman" pitchFamily="18" charset="0"/>
                <a:cs typeface="Times New Roman" pitchFamily="18" charset="0"/>
              </a:rPr>
              <a:t>прозрачности, </a:t>
            </a:r>
            <a:r>
              <a:rPr lang="ru-RU" altLang="ru-RU" sz="1400" i="1" dirty="0" smtClean="0">
                <a:solidFill>
                  <a:prstClr val="black"/>
                </a:solidFill>
                <a:latin typeface="Times New Roman" pitchFamily="18" charset="0"/>
                <a:cs typeface="Times New Roman" pitchFamily="18" charset="0"/>
              </a:rPr>
              <a:t>открытости </a:t>
            </a:r>
            <a:r>
              <a:rPr lang="ru-RU" altLang="ru-RU" sz="1400" i="1" dirty="0" smtClean="0">
                <a:solidFill>
                  <a:prstClr val="black"/>
                </a:solidFill>
                <a:latin typeface="Times New Roman" pitchFamily="18" charset="0"/>
                <a:cs typeface="Times New Roman" pitchFamily="18" charset="0"/>
              </a:rPr>
              <a:t>и доступности бюджетного </a:t>
            </a:r>
            <a:r>
              <a:rPr lang="ru-RU" altLang="ru-RU" sz="1400" i="1" dirty="0" smtClean="0">
                <a:solidFill>
                  <a:prstClr val="black"/>
                </a:solidFill>
                <a:latin typeface="Times New Roman" pitchFamily="18" charset="0"/>
                <a:cs typeface="Times New Roman" pitchFamily="18" charset="0"/>
              </a:rPr>
              <a:t>процесса. Уже сегодня информация о всех стадиях бюджетного процесса, о плановых показателях бюджета  городского округа город Рыбинск и его исполнении доступна для всех заинтересованных пользователей и размещается на официальном сайте Администрации городского округа город Рыбинск . Для привлечения большего количества граждан городского округа город Рыбинск к участию в обсуждении вопросов формирования бюджета муниципального образования и его исполнения разработан «Бюджет для граждан». «Бюджет для граждан предназначен, прежде всего, для жителей городского округа город Рыбинск, не обладающих специальными знаниями в сфере бюджетного законодательства.</a:t>
            </a:r>
            <a:br>
              <a:rPr lang="ru-RU" altLang="ru-RU" sz="1400" i="1" dirty="0" smtClean="0">
                <a:solidFill>
                  <a:prstClr val="black"/>
                </a:solidFill>
                <a:latin typeface="Times New Roman" pitchFamily="18" charset="0"/>
                <a:cs typeface="Times New Roman" pitchFamily="18" charset="0"/>
              </a:rPr>
            </a:br>
            <a:r>
              <a:rPr lang="ru-RU" altLang="ru-RU" sz="1400" i="1" dirty="0" smtClean="0">
                <a:solidFill>
                  <a:prstClr val="black"/>
                </a:solidFill>
                <a:latin typeface="Times New Roman" pitchFamily="18" charset="0"/>
                <a:cs typeface="Times New Roman" pitchFamily="18" charset="0"/>
              </a:rPr>
              <a:t>     Документ содержит описание объемов доходов, расходов бюджета и их структуру, приоритетные направления расходования бюджетных средств, объемы средств бюджета, направляемых на финансирование социально-значимых мероприятий в сфере образования, культуры, спорта, социальной политики, предпринимательства, жилищно-коммунального хозяйства и в других сферах в 2015 году и плановом периоде. Также в документе приводятся объемы и структура доходов и расходов бюджетов муниципальных образований и межбюджетных трансфертов.</a:t>
            </a:r>
            <a:br>
              <a:rPr lang="ru-RU" altLang="ru-RU" sz="1400" i="1" dirty="0" smtClean="0">
                <a:solidFill>
                  <a:prstClr val="black"/>
                </a:solidFill>
                <a:latin typeface="Times New Roman" pitchFamily="18" charset="0"/>
                <a:cs typeface="Times New Roman" pitchFamily="18" charset="0"/>
              </a:rPr>
            </a:br>
            <a:r>
              <a:rPr lang="ru-RU" altLang="ru-RU" sz="1400" i="1" dirty="0" smtClean="0">
                <a:solidFill>
                  <a:prstClr val="black"/>
                </a:solidFill>
                <a:latin typeface="Times New Roman" pitchFamily="18" charset="0"/>
                <a:cs typeface="Times New Roman" pitchFamily="18" charset="0"/>
              </a:rPr>
              <a:t>     Надеемся, что наш новый проект повысит интерес граждан к вопросам формирования и исполнения бюджета муниципального образования «городской округ город Рыбинск».</a:t>
            </a:r>
          </a:p>
          <a:p>
            <a:pPr lvl="1" algn="l" eaLnBrk="1" fontAlgn="auto" hangingPunct="1">
              <a:spcAft>
                <a:spcPts val="0"/>
              </a:spcAft>
              <a:defRPr/>
            </a:pPr>
            <a:endParaRPr lang="ru-RU" altLang="ru-RU" sz="1400" i="1" dirty="0">
              <a:solidFill>
                <a:prstClr val="black"/>
              </a:solidFill>
              <a:latin typeface="Times New Roman" pitchFamily="18" charset="0"/>
              <a:cs typeface="Times New Roman" pitchFamily="18" charset="0"/>
            </a:endParaRPr>
          </a:p>
          <a:p>
            <a:pPr lvl="1" algn="l" eaLnBrk="1" fontAlgn="auto" hangingPunct="1">
              <a:spcAft>
                <a:spcPts val="0"/>
              </a:spcAft>
              <a:defRPr/>
            </a:pPr>
            <a:r>
              <a:rPr lang="ru-RU" altLang="ru-RU" sz="1400" i="1" dirty="0" smtClean="0">
                <a:solidFill>
                  <a:prstClr val="black"/>
                </a:solidFill>
                <a:latin typeface="Times New Roman" pitchFamily="18" charset="0"/>
                <a:cs typeface="Times New Roman" pitchFamily="18" charset="0"/>
              </a:rPr>
              <a:t/>
            </a:r>
            <a:br>
              <a:rPr lang="ru-RU" altLang="ru-RU" sz="1400" i="1" dirty="0" smtClean="0">
                <a:solidFill>
                  <a:prstClr val="black"/>
                </a:solidFill>
                <a:latin typeface="Times New Roman" pitchFamily="18" charset="0"/>
                <a:cs typeface="Times New Roman" pitchFamily="18" charset="0"/>
              </a:rPr>
            </a:br>
            <a:r>
              <a:rPr lang="ru-RU" altLang="ru-RU" sz="1400" i="1" dirty="0" smtClean="0">
                <a:solidFill>
                  <a:prstClr val="black"/>
                </a:solidFill>
                <a:latin typeface="Times New Roman" pitchFamily="18" charset="0"/>
                <a:cs typeface="Times New Roman" pitchFamily="18" charset="0"/>
              </a:rPr>
              <a:t> </a:t>
            </a:r>
            <a:r>
              <a:rPr lang="ru-RU" sz="1400" b="1" i="1" dirty="0">
                <a:solidFill>
                  <a:prstClr val="black"/>
                </a:solidFill>
                <a:latin typeface="Times New Roman" pitchFamily="18" charset="0"/>
                <a:cs typeface="Times New Roman" pitchFamily="18" charset="0"/>
              </a:rPr>
              <a:t>С уважением, </a:t>
            </a:r>
          </a:p>
          <a:p>
            <a:pPr lvl="1" algn="l" eaLnBrk="1" fontAlgn="auto" hangingPunct="1">
              <a:spcAft>
                <a:spcPts val="0"/>
              </a:spcAft>
              <a:defRPr/>
            </a:pPr>
            <a:r>
              <a:rPr lang="ru-RU" sz="1400" b="1" i="1" dirty="0">
                <a:solidFill>
                  <a:prstClr val="black"/>
                </a:solidFill>
                <a:latin typeface="Times New Roman" pitchFamily="18" charset="0"/>
                <a:cs typeface="Times New Roman" pitchFamily="18" charset="0"/>
              </a:rPr>
              <a:t>директор департамента финансов</a:t>
            </a:r>
          </a:p>
          <a:p>
            <a:pPr lvl="1" algn="l" eaLnBrk="1" fontAlgn="auto" hangingPunct="1">
              <a:spcAft>
                <a:spcPts val="0"/>
              </a:spcAft>
              <a:defRPr/>
            </a:pPr>
            <a:r>
              <a:rPr lang="ru-RU" sz="1400" b="1" i="1" dirty="0">
                <a:solidFill>
                  <a:prstClr val="black"/>
                </a:solidFill>
                <a:latin typeface="Times New Roman" pitchFamily="18" charset="0"/>
                <a:cs typeface="Times New Roman" pitchFamily="18" charset="0"/>
              </a:rPr>
              <a:t>городского округа город Рыбинск                                                                                           М.И. </a:t>
            </a:r>
            <a:r>
              <a:rPr lang="ru-RU" sz="1400" b="1" i="1" dirty="0" err="1">
                <a:solidFill>
                  <a:prstClr val="black"/>
                </a:solidFill>
                <a:latin typeface="Times New Roman" pitchFamily="18" charset="0"/>
                <a:cs typeface="Times New Roman" pitchFamily="18" charset="0"/>
              </a:rPr>
              <a:t>Капранов</a:t>
            </a:r>
            <a:endParaRPr lang="ru-RU" sz="1400" b="1" i="1" dirty="0">
              <a:solidFill>
                <a:prstClr val="black"/>
              </a:solidFill>
              <a:latin typeface="Times New Roman" pitchFamily="18" charset="0"/>
              <a:cs typeface="Times New Roman" pitchFamily="18" charset="0"/>
            </a:endParaRPr>
          </a:p>
          <a:p>
            <a:pPr lvl="1"/>
            <a:endParaRPr lang="ru-RU" sz="1400" dirty="0"/>
          </a:p>
        </p:txBody>
      </p:sp>
    </p:spTree>
    <p:extLst>
      <p:ext uri="{BB962C8B-B14F-4D97-AF65-F5344CB8AC3E}">
        <p14:creationId xmlns:p14="http://schemas.microsoft.com/office/powerpoint/2010/main" val="1024092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971374238"/>
              </p:ext>
            </p:extLst>
          </p:nvPr>
        </p:nvGraphicFramePr>
        <p:xfrm>
          <a:off x="179512" y="1124744"/>
          <a:ext cx="8640638"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116013" y="548681"/>
            <a:ext cx="77041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ЭКОНОМИЧЕСКАЯ СТРУКТУРА РАСХОДОВ В </a:t>
            </a:r>
            <a:r>
              <a:rPr lang="ru-RU" altLang="ru-RU" sz="2400" b="1" dirty="0" smtClean="0">
                <a:solidFill>
                  <a:schemeClr val="accent2">
                    <a:lumMod val="75000"/>
                  </a:schemeClr>
                </a:solidFill>
                <a:latin typeface="Times New Roman" pitchFamily="18" charset="0"/>
                <a:cs typeface="Times New Roman" pitchFamily="18" charset="0"/>
              </a:rPr>
              <a:t>2015 </a:t>
            </a:r>
            <a:r>
              <a:rPr lang="ru-RU" altLang="ru-RU" sz="2000" b="1" dirty="0" smtClean="0">
                <a:solidFill>
                  <a:schemeClr val="accent2">
                    <a:lumMod val="75000"/>
                  </a:schemeClr>
                </a:solidFill>
                <a:latin typeface="Times New Roman" pitchFamily="18" charset="0"/>
                <a:cs typeface="Times New Roman" pitchFamily="18" charset="0"/>
              </a:rPr>
              <a:t>ГОДУ </a:t>
            </a:r>
            <a:endParaRPr lang="ru-RU" altLang="ru-RU" sz="2000" b="1" dirty="0">
              <a:solidFill>
                <a:schemeClr val="accent2">
                  <a:lumMod val="75000"/>
                </a:schemeClr>
              </a:solidFill>
              <a:latin typeface="Times New Roman" pitchFamily="18" charset="0"/>
              <a:cs typeface="Times New Roman" pitchFamily="18" charset="0"/>
            </a:endParaRPr>
          </a:p>
        </p:txBody>
      </p:sp>
      <p:sp>
        <p:nvSpPr>
          <p:cNvPr id="7" name="TextBox 6"/>
          <p:cNvSpPr txBox="1"/>
          <p:nvPr/>
        </p:nvSpPr>
        <p:spPr>
          <a:xfrm>
            <a:off x="7896606" y="1052737"/>
            <a:ext cx="923544" cy="307777"/>
          </a:xfrm>
          <a:prstGeom prst="rect">
            <a:avLst/>
          </a:prstGeom>
          <a:noFill/>
        </p:spPr>
        <p:txBody>
          <a:bodyPr wrap="square" rtlCol="0">
            <a:spAutoFit/>
          </a:bodyPr>
          <a:lstStyle/>
          <a:p>
            <a:r>
              <a:rPr lang="ru-RU" sz="1400" b="1" dirty="0">
                <a:solidFill>
                  <a:schemeClr val="accent2">
                    <a:lumMod val="75000"/>
                  </a:schemeClr>
                </a:solidFill>
                <a:latin typeface="Times New Roman" pitchFamily="18" charset="0"/>
                <a:cs typeface="Times New Roman" pitchFamily="18" charset="0"/>
              </a:rPr>
              <a:t>млн.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286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3767287525"/>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310897" y="674661"/>
            <a:ext cx="8509254" cy="6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СТРУКТУРА РАСХОДОВ СОЦИАЛЬНОЙ СФЕРЫ                                   В </a:t>
            </a:r>
            <a:r>
              <a:rPr lang="ru-RU" altLang="ru-RU" sz="2400" b="1" dirty="0" smtClean="0">
                <a:solidFill>
                  <a:schemeClr val="accent2">
                    <a:lumMod val="75000"/>
                  </a:schemeClr>
                </a:solidFill>
                <a:latin typeface="Times New Roman" pitchFamily="18" charset="0"/>
                <a:cs typeface="Times New Roman" pitchFamily="18" charset="0"/>
              </a:rPr>
              <a:t>2015</a:t>
            </a:r>
            <a:r>
              <a:rPr lang="ru-RU" altLang="ru-RU" sz="2000" b="1" dirty="0" smtClean="0">
                <a:solidFill>
                  <a:schemeClr val="accent2">
                    <a:lumMod val="75000"/>
                  </a:schemeClr>
                </a:solidFill>
                <a:latin typeface="Times New Roman" pitchFamily="18" charset="0"/>
                <a:cs typeface="Times New Roman" pitchFamily="18" charset="0"/>
              </a:rPr>
              <a:t> ГОДУ </a:t>
            </a:r>
            <a:r>
              <a:rPr lang="ru-RU" altLang="ru-RU" sz="2000" b="1" dirty="0">
                <a:solidFill>
                  <a:schemeClr val="accent2">
                    <a:lumMod val="75000"/>
                  </a:schemeClr>
                </a:solidFill>
                <a:latin typeface="Times New Roman" pitchFamily="18" charset="0"/>
                <a:cs typeface="Times New Roman" pitchFamily="18" charset="0"/>
              </a:rPr>
              <a:t>(млн</a:t>
            </a:r>
            <a:r>
              <a:rPr lang="ru-RU" altLang="ru-RU" sz="2000" b="1" dirty="0" smtClean="0">
                <a:solidFill>
                  <a:schemeClr val="accent2">
                    <a:lumMod val="75000"/>
                  </a:schemeClr>
                </a:solidFill>
                <a:latin typeface="Times New Roman" pitchFamily="18" charset="0"/>
                <a:cs typeface="Times New Roman" pitchFamily="18" charset="0"/>
              </a:rPr>
              <a:t>. руб</a:t>
            </a:r>
            <a:r>
              <a:rPr lang="ru-RU" altLang="ru-RU" sz="2000" b="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4064099934"/>
              </p:ext>
            </p:extLst>
          </p:nvPr>
        </p:nvGraphicFramePr>
        <p:xfrm>
          <a:off x="240673" y="1179510"/>
          <a:ext cx="8579477" cy="5201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1183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548971438"/>
              </p:ext>
            </p:extLst>
          </p:nvPr>
        </p:nvGraphicFramePr>
        <p:xfrm>
          <a:off x="667068" y="1314006"/>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314662" y="548680"/>
            <a:ext cx="8509254" cy="72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РАСХОДЫ БЮДЖЕТА ПО РАЗДЕЛУ «ОБРАЗОВАНИЕ</a:t>
            </a:r>
            <a:r>
              <a:rPr lang="ru-RU" altLang="ru-RU" sz="2000" b="1" dirty="0">
                <a:solidFill>
                  <a:schemeClr val="accent2">
                    <a:lumMod val="75000"/>
                  </a:schemeClr>
                </a:solidFill>
                <a:latin typeface="Times New Roman" pitchFamily="18" charset="0"/>
                <a:cs typeface="Times New Roman" pitchFamily="18" charset="0"/>
              </a:rPr>
              <a:t>» </a:t>
            </a:r>
            <a:r>
              <a:rPr lang="ru-RU" altLang="ru-RU" sz="2000" b="1" dirty="0" smtClean="0">
                <a:solidFill>
                  <a:schemeClr val="accent2">
                    <a:lumMod val="75000"/>
                  </a:schemeClr>
                </a:solidFill>
                <a:latin typeface="Times New Roman" pitchFamily="18" charset="0"/>
                <a:cs typeface="Times New Roman" pitchFamily="18" charset="0"/>
              </a:rPr>
              <a:t>                       НА </a:t>
            </a:r>
            <a:r>
              <a:rPr lang="ru-RU" altLang="ru-RU" sz="2400" b="1" dirty="0">
                <a:solidFill>
                  <a:schemeClr val="accent2">
                    <a:lumMod val="75000"/>
                  </a:schemeClr>
                </a:solidFill>
                <a:latin typeface="Times New Roman" pitchFamily="18" charset="0"/>
                <a:cs typeface="Times New Roman" pitchFamily="18" charset="0"/>
              </a:rPr>
              <a:t>2015</a:t>
            </a:r>
            <a:r>
              <a:rPr lang="ru-RU" altLang="ru-RU" sz="2000" b="1" dirty="0">
                <a:solidFill>
                  <a:schemeClr val="accent2">
                    <a:lumMod val="75000"/>
                  </a:schemeClr>
                </a:solidFill>
                <a:latin typeface="Times New Roman" pitchFamily="18" charset="0"/>
                <a:cs typeface="Times New Roman" pitchFamily="18" charset="0"/>
              </a:rPr>
              <a:t> ГОД (</a:t>
            </a:r>
            <a:r>
              <a:rPr lang="ru-RU" altLang="ru-RU" sz="2000" b="1" dirty="0" smtClean="0">
                <a:solidFill>
                  <a:schemeClr val="accent2">
                    <a:lumMod val="75000"/>
                  </a:schemeClr>
                </a:solidFill>
                <a:latin typeface="Times New Roman" pitchFamily="18" charset="0"/>
                <a:cs typeface="Times New Roman" pitchFamily="18" charset="0"/>
              </a:rPr>
              <a:t>млн. руб</a:t>
            </a:r>
            <a:r>
              <a:rPr lang="ru-RU" altLang="ru-RU" sz="2000" b="1" dirty="0">
                <a:solidFill>
                  <a:schemeClr val="accent2">
                    <a:lumMod val="75000"/>
                  </a:schemeClr>
                </a:solidFill>
                <a:latin typeface="Times New Roman" pitchFamily="18" charset="0"/>
                <a:cs typeface="Times New Roman" pitchFamily="18" charset="0"/>
              </a:rPr>
              <a:t>.) </a:t>
            </a:r>
          </a:p>
        </p:txBody>
      </p:sp>
      <p:graphicFrame>
        <p:nvGraphicFramePr>
          <p:cNvPr id="6" name="Диаграмма 8"/>
          <p:cNvGraphicFramePr>
            <a:graphicFrameLocks/>
          </p:cNvGraphicFramePr>
          <p:nvPr>
            <p:extLst>
              <p:ext uri="{D42A27DB-BD31-4B8C-83A1-F6EECF244321}">
                <p14:modId xmlns:p14="http://schemas.microsoft.com/office/powerpoint/2010/main" val="4218593296"/>
              </p:ext>
            </p:extLst>
          </p:nvPr>
        </p:nvGraphicFramePr>
        <p:xfrm>
          <a:off x="285590" y="1138440"/>
          <a:ext cx="8606889" cy="5242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88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3884754103"/>
              </p:ext>
            </p:extLst>
          </p:nvPr>
        </p:nvGraphicFramePr>
        <p:xfrm>
          <a:off x="652930" y="1264027"/>
          <a:ext cx="7786687" cy="4887912"/>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291647" y="595110"/>
            <a:ext cx="8509254" cy="66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РАСХОДЫ БЮДЖЕТА ПО РАЗДЕЛУ «</a:t>
            </a:r>
            <a:r>
              <a:rPr lang="ru-RU" altLang="ru-RU" sz="2000" b="1" dirty="0">
                <a:solidFill>
                  <a:schemeClr val="accent2">
                    <a:lumMod val="75000"/>
                  </a:schemeClr>
                </a:solidFill>
                <a:latin typeface="Times New Roman" pitchFamily="18" charset="0"/>
                <a:cs typeface="Times New Roman" pitchFamily="18" charset="0"/>
              </a:rPr>
              <a:t>КУЛЬТУРА» </a:t>
            </a:r>
            <a:r>
              <a:rPr lang="ru-RU" altLang="ru-RU" sz="2000" b="1" dirty="0" smtClean="0">
                <a:solidFill>
                  <a:schemeClr val="accent2">
                    <a:lumMod val="75000"/>
                  </a:schemeClr>
                </a:solidFill>
                <a:latin typeface="Times New Roman" pitchFamily="18" charset="0"/>
                <a:cs typeface="Times New Roman" pitchFamily="18" charset="0"/>
              </a:rPr>
              <a:t>                              НА </a:t>
            </a:r>
            <a:r>
              <a:rPr lang="ru-RU" altLang="ru-RU" sz="2400" b="1" dirty="0">
                <a:solidFill>
                  <a:schemeClr val="accent2">
                    <a:lumMod val="75000"/>
                  </a:schemeClr>
                </a:solidFill>
                <a:latin typeface="Times New Roman" pitchFamily="18" charset="0"/>
                <a:cs typeface="Times New Roman" pitchFamily="18" charset="0"/>
              </a:rPr>
              <a:t>2015</a:t>
            </a:r>
            <a:r>
              <a:rPr lang="ru-RU" altLang="ru-RU" sz="2000" b="1" dirty="0">
                <a:solidFill>
                  <a:schemeClr val="accent2">
                    <a:lumMod val="75000"/>
                  </a:schemeClr>
                </a:solidFill>
                <a:latin typeface="Times New Roman" pitchFamily="18" charset="0"/>
                <a:cs typeface="Times New Roman" pitchFamily="18" charset="0"/>
              </a:rPr>
              <a:t> ГОД </a:t>
            </a:r>
            <a:r>
              <a:rPr lang="ru-RU" altLang="ru-RU" sz="2000" b="1" dirty="0" smtClean="0">
                <a:solidFill>
                  <a:schemeClr val="accent2">
                    <a:lumMod val="75000"/>
                  </a:schemeClr>
                </a:solidFill>
                <a:latin typeface="Times New Roman" pitchFamily="18" charset="0"/>
                <a:cs typeface="Times New Roman" pitchFamily="18" charset="0"/>
              </a:rPr>
              <a:t>(млн. руб</a:t>
            </a:r>
            <a:r>
              <a:rPr lang="ru-RU" altLang="ru-RU" sz="2000" b="1" dirty="0">
                <a:solidFill>
                  <a:schemeClr val="accent2">
                    <a:lumMod val="75000"/>
                  </a:schemeClr>
                </a:solidFill>
                <a:latin typeface="Times New Roman" pitchFamily="18" charset="0"/>
                <a:cs typeface="Times New Roman" pitchFamily="18" charset="0"/>
              </a:rPr>
              <a:t>.) </a:t>
            </a:r>
          </a:p>
        </p:txBody>
      </p:sp>
      <p:graphicFrame>
        <p:nvGraphicFramePr>
          <p:cNvPr id="9" name="Диаграмма 8"/>
          <p:cNvGraphicFramePr>
            <a:graphicFrameLocks/>
          </p:cNvGraphicFramePr>
          <p:nvPr>
            <p:extLst>
              <p:ext uri="{D42A27DB-BD31-4B8C-83A1-F6EECF244321}">
                <p14:modId xmlns:p14="http://schemas.microsoft.com/office/powerpoint/2010/main" val="2539721440"/>
              </p:ext>
            </p:extLst>
          </p:nvPr>
        </p:nvGraphicFramePr>
        <p:xfrm>
          <a:off x="346551" y="1168920"/>
          <a:ext cx="8439912" cy="4887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9408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8"/>
          <p:cNvGraphicFramePr>
            <a:graphicFrameLocks/>
          </p:cNvGraphicFramePr>
          <p:nvPr>
            <p:extLst>
              <p:ext uri="{D42A27DB-BD31-4B8C-83A1-F6EECF244321}">
                <p14:modId xmlns:p14="http://schemas.microsoft.com/office/powerpoint/2010/main" val="1658762236"/>
              </p:ext>
            </p:extLst>
          </p:nvPr>
        </p:nvGraphicFramePr>
        <p:xfrm>
          <a:off x="323528" y="1321952"/>
          <a:ext cx="8496944" cy="5059375"/>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2"/>
          <p:cNvSpPr txBox="1">
            <a:spLocks/>
          </p:cNvSpPr>
          <p:nvPr/>
        </p:nvSpPr>
        <p:spPr bwMode="auto">
          <a:xfrm>
            <a:off x="1055053" y="587575"/>
            <a:ext cx="7704137" cy="73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2000" b="1" dirty="0" smtClean="0">
                <a:solidFill>
                  <a:schemeClr val="accent2">
                    <a:lumMod val="75000"/>
                  </a:schemeClr>
                </a:solidFill>
                <a:latin typeface="Times New Roman" pitchFamily="18" charset="0"/>
                <a:cs typeface="Times New Roman" pitchFamily="18" charset="0"/>
              </a:rPr>
              <a:t>СТРУКТУРА РАСХОДОВ БЮДЖЕТА ПО ГОРОДСКОМУ ХОЗЯЙСТВУ НА </a:t>
            </a:r>
            <a:r>
              <a:rPr lang="ru-RU" altLang="ru-RU" sz="2400" b="1" dirty="0" smtClean="0">
                <a:solidFill>
                  <a:schemeClr val="accent2">
                    <a:lumMod val="75000"/>
                  </a:schemeClr>
                </a:solidFill>
                <a:latin typeface="Times New Roman" pitchFamily="18" charset="0"/>
                <a:cs typeface="Times New Roman" pitchFamily="18" charset="0"/>
              </a:rPr>
              <a:t>2015</a:t>
            </a:r>
            <a:r>
              <a:rPr lang="ru-RU" altLang="ru-RU" sz="2000" b="1" dirty="0" smtClean="0">
                <a:solidFill>
                  <a:schemeClr val="accent2">
                    <a:lumMod val="75000"/>
                  </a:schemeClr>
                </a:solidFill>
                <a:latin typeface="Times New Roman" pitchFamily="18" charset="0"/>
                <a:cs typeface="Times New Roman" pitchFamily="18" charset="0"/>
              </a:rPr>
              <a:t> ГОД (млн. руб.)</a:t>
            </a:r>
            <a:endParaRPr lang="ru-RU" altLang="ru-RU" sz="2000" b="1" dirty="0">
              <a:solidFill>
                <a:schemeClr val="accent2">
                  <a:lumMod val="75000"/>
                </a:schemeClr>
              </a:solidFill>
              <a:latin typeface="Times New Roman" pitchFamily="18" charset="0"/>
              <a:cs typeface="Times New Roman" pitchFamily="18" charset="0"/>
            </a:endParaRPr>
          </a:p>
        </p:txBody>
      </p:sp>
      <p:sp>
        <p:nvSpPr>
          <p:cNvPr id="7" name="TextBox 6"/>
          <p:cNvSpPr txBox="1"/>
          <p:nvPr/>
        </p:nvSpPr>
        <p:spPr>
          <a:xfrm>
            <a:off x="8220456" y="621792"/>
            <a:ext cx="923544" cy="307777"/>
          </a:xfrm>
          <a:prstGeom prst="rect">
            <a:avLst/>
          </a:prstGeom>
          <a:noFill/>
        </p:spPr>
        <p:txBody>
          <a:bodyPr wrap="square" rtlCol="0">
            <a:spAutoFit/>
          </a:bodyPr>
          <a:lstStyle/>
          <a:p>
            <a:r>
              <a:rPr lang="ru-RU" sz="1400" b="1" dirty="0" smtClean="0">
                <a:solidFill>
                  <a:prstClr val="black"/>
                </a:solidFill>
                <a:latin typeface="Times New Roman" panose="02020603050405020304" pitchFamily="18" charset="0"/>
                <a:cs typeface="Times New Roman" panose="02020603050405020304" pitchFamily="18" charset="0"/>
              </a:rPr>
              <a:t> </a:t>
            </a:r>
            <a:endParaRPr lang="ru-RU"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991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a:grpSpLocks/>
          </p:cNvGrpSpPr>
          <p:nvPr/>
        </p:nvGrpSpPr>
        <p:grpSpPr bwMode="auto">
          <a:xfrm>
            <a:off x="1971038" y="1355164"/>
            <a:ext cx="6532883" cy="3166026"/>
            <a:chOff x="1354115" y="1386385"/>
            <a:chExt cx="6533339" cy="1598084"/>
          </a:xfrm>
          <a:solidFill>
            <a:schemeClr val="accent1">
              <a:lumMod val="60000"/>
              <a:lumOff val="40000"/>
            </a:schemeClr>
          </a:solidFill>
        </p:grpSpPr>
        <p:sp>
          <p:nvSpPr>
            <p:cNvPr id="21" name="Блок-схема: альтернативный процесс 20"/>
            <p:cNvSpPr/>
            <p:nvPr/>
          </p:nvSpPr>
          <p:spPr bwMode="auto">
            <a:xfrm>
              <a:off x="1354115" y="1386385"/>
              <a:ext cx="6482535" cy="29548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на приобретение жилья молодым семьям</a:t>
              </a:r>
              <a:endParaRPr lang="ru-RU" dirty="0">
                <a:solidFill>
                  <a:schemeClr val="tx1"/>
                </a:solidFill>
              </a:endParaRPr>
            </a:p>
          </p:txBody>
        </p:sp>
        <p:sp>
          <p:nvSpPr>
            <p:cNvPr id="19" name="Блок-схема: альтернативный процесс 18"/>
            <p:cNvSpPr/>
            <p:nvPr/>
          </p:nvSpPr>
          <p:spPr bwMode="auto">
            <a:xfrm>
              <a:off x="1384598" y="1722897"/>
              <a:ext cx="6502856" cy="266968"/>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Социальная поддержка жителей в сфере ипотечного кредитования </a:t>
              </a:r>
              <a:endParaRPr lang="ru-RU" dirty="0">
                <a:solidFill>
                  <a:schemeClr val="tx1"/>
                </a:solidFill>
              </a:endParaRPr>
            </a:p>
          </p:txBody>
        </p:sp>
        <p:sp>
          <p:nvSpPr>
            <p:cNvPr id="17" name="Блок-схема: альтернативный процесс 16"/>
            <p:cNvSpPr/>
            <p:nvPr/>
          </p:nvSpPr>
          <p:spPr bwMode="auto">
            <a:xfrm>
              <a:off x="1394759" y="2051112"/>
              <a:ext cx="6472375" cy="24914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Социальные выплаты отдельным категориям граждан</a:t>
              </a:r>
              <a:endParaRPr lang="ru-RU" dirty="0">
                <a:solidFill>
                  <a:schemeClr val="tx1"/>
                </a:solidFill>
              </a:endParaRPr>
            </a:p>
          </p:txBody>
        </p:sp>
        <p:sp>
          <p:nvSpPr>
            <p:cNvPr id="15" name="Блок-схема: альтернативный процесс 14"/>
            <p:cNvSpPr/>
            <p:nvPr/>
          </p:nvSpPr>
          <p:spPr bwMode="auto">
            <a:xfrm>
              <a:off x="1394758" y="2357845"/>
              <a:ext cx="6472373" cy="259759"/>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solidFill>
                    <a:schemeClr val="tx1"/>
                  </a:solidFill>
                  <a:latin typeface="Times New Roman" panose="02020603050405020304" pitchFamily="18" charset="0"/>
                  <a:cs typeface="Times New Roman" panose="02020603050405020304" pitchFamily="18" charset="0"/>
                </a:rPr>
                <a:t>Материальная помощь гражданам</a:t>
              </a:r>
              <a:endParaRPr lang="ru-RU" b="1" dirty="0" smtClean="0">
                <a:solidFill>
                  <a:schemeClr val="tx1"/>
                </a:solidFill>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bwMode="auto">
            <a:xfrm>
              <a:off x="1394759" y="2680703"/>
              <a:ext cx="6482533" cy="303766"/>
            </a:xfrm>
            <a:prstGeom prst="flowChartAlternateProcess">
              <a:avLst/>
            </a:prstGeom>
            <a:grp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Социально-значимые мероприятия (День победы, День инвалидов, День пожилого человека) </a:t>
              </a:r>
              <a:endParaRPr lang="ru-RU" dirty="0">
                <a:solidFill>
                  <a:schemeClr val="tx1"/>
                </a:solidFill>
              </a:endParaRPr>
            </a:p>
          </p:txBody>
        </p:sp>
      </p:grpSp>
      <p:sp>
        <p:nvSpPr>
          <p:cNvPr id="39" name="Скругленный прямоугольник 38"/>
          <p:cNvSpPr/>
          <p:nvPr/>
        </p:nvSpPr>
        <p:spPr>
          <a:xfrm>
            <a:off x="2522841" y="5877975"/>
            <a:ext cx="4188641" cy="634585"/>
          </a:xfrm>
          <a:prstGeom prst="roundRect">
            <a:avLst/>
          </a:prstGeom>
          <a:solidFill>
            <a:schemeClr val="tx2">
              <a:lumMod val="40000"/>
              <a:lumOff val="6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smtClean="0">
                <a:solidFill>
                  <a:schemeClr val="tx1"/>
                </a:solidFill>
                <a:latin typeface="Times New Roman" panose="02020603050405020304" pitchFamily="18" charset="0"/>
                <a:cs typeface="Times New Roman" panose="02020603050405020304" pitchFamily="18" charset="0"/>
              </a:rPr>
              <a:t>Всего расходов  43,7(млн. руб.)</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47" name="Подзаголовок 2"/>
          <p:cNvSpPr txBox="1">
            <a:spLocks/>
          </p:cNvSpPr>
          <p:nvPr/>
        </p:nvSpPr>
        <p:spPr>
          <a:xfrm>
            <a:off x="442958" y="548680"/>
            <a:ext cx="8208912" cy="504056"/>
          </a:xfrm>
          <a:prstGeom prst="rect">
            <a:avLst/>
          </a:prstGeom>
          <a:noFill/>
          <a:ln>
            <a:noFill/>
          </a:ln>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sz="2000"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РАСХОДЫ ПО СОЦИАЛЬНОЙ ПОЛИТИКЕ</a:t>
            </a:r>
          </a:p>
        </p:txBody>
      </p:sp>
      <p:sp>
        <p:nvSpPr>
          <p:cNvPr id="48" name="Блок-схема: альтернативный процесс 47"/>
          <p:cNvSpPr/>
          <p:nvPr/>
        </p:nvSpPr>
        <p:spPr bwMode="auto">
          <a:xfrm>
            <a:off x="1981200" y="4632960"/>
            <a:ext cx="6512560" cy="538480"/>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Пенсионное обеспечение</a:t>
            </a:r>
            <a:endParaRPr lang="ru-RU" dirty="0">
              <a:solidFill>
                <a:schemeClr val="tx1"/>
              </a:solidFill>
            </a:endParaRPr>
          </a:p>
        </p:txBody>
      </p:sp>
      <p:sp>
        <p:nvSpPr>
          <p:cNvPr id="51" name="Блок-схема: альтернативный процесс 50"/>
          <p:cNvSpPr/>
          <p:nvPr/>
        </p:nvSpPr>
        <p:spPr bwMode="auto">
          <a:xfrm>
            <a:off x="2042160" y="5275728"/>
            <a:ext cx="6451600" cy="535792"/>
          </a:xfrm>
          <a:prstGeom prst="flowChartAlternateProcess">
            <a:avLst/>
          </a:prstGeom>
          <a:solidFill>
            <a:schemeClr val="accent1">
              <a:lumMod val="60000"/>
              <a:lumOff val="40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6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Другие вопросы в области социальной политики </a:t>
            </a:r>
            <a:endParaRPr lang="ru-RU" dirty="0">
              <a:solidFill>
                <a:schemeClr val="tx1"/>
              </a:solidFill>
            </a:endParaRPr>
          </a:p>
        </p:txBody>
      </p:sp>
      <p:sp>
        <p:nvSpPr>
          <p:cNvPr id="41" name="Овал 40"/>
          <p:cNvSpPr/>
          <p:nvPr/>
        </p:nvSpPr>
        <p:spPr bwMode="auto">
          <a:xfrm>
            <a:off x="1026160" y="1371600"/>
            <a:ext cx="894079" cy="5080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solidFill>
                  <a:schemeClr val="bg1"/>
                </a:solidFill>
                <a:latin typeface="Times New Roman" panose="02020603050405020304" pitchFamily="18" charset="0"/>
                <a:cs typeface="Times New Roman" panose="02020603050405020304" pitchFamily="18" charset="0"/>
              </a:rPr>
              <a:t>9,0</a:t>
            </a: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42" name="Овал 41"/>
          <p:cNvSpPr/>
          <p:nvPr/>
        </p:nvSpPr>
        <p:spPr bwMode="auto">
          <a:xfrm>
            <a:off x="1046480" y="2011680"/>
            <a:ext cx="883920" cy="45720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7,0</a:t>
            </a:r>
            <a:endParaRPr lang="ru-RU" b="1" dirty="0">
              <a:latin typeface="Times New Roman" panose="02020603050405020304" pitchFamily="18" charset="0"/>
              <a:cs typeface="Times New Roman" panose="02020603050405020304" pitchFamily="18" charset="0"/>
            </a:endParaRPr>
          </a:p>
        </p:txBody>
      </p:sp>
      <p:sp>
        <p:nvSpPr>
          <p:cNvPr id="44" name="Овал 43"/>
          <p:cNvSpPr/>
          <p:nvPr/>
        </p:nvSpPr>
        <p:spPr bwMode="auto">
          <a:xfrm>
            <a:off x="1056639" y="2631440"/>
            <a:ext cx="853441" cy="47752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15,3</a:t>
            </a:r>
            <a:endParaRPr lang="ru-RU" b="1" dirty="0">
              <a:latin typeface="Times New Roman" panose="02020603050405020304" pitchFamily="18" charset="0"/>
              <a:cs typeface="Times New Roman" panose="02020603050405020304" pitchFamily="18" charset="0"/>
            </a:endParaRPr>
          </a:p>
        </p:txBody>
      </p:sp>
      <p:sp>
        <p:nvSpPr>
          <p:cNvPr id="46" name="Овал 45"/>
          <p:cNvSpPr/>
          <p:nvPr/>
        </p:nvSpPr>
        <p:spPr bwMode="auto">
          <a:xfrm>
            <a:off x="1066801" y="3322320"/>
            <a:ext cx="795972" cy="44704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1,5</a:t>
            </a:r>
            <a:endParaRPr lang="ru-RU" b="1" dirty="0">
              <a:latin typeface="Times New Roman" panose="02020603050405020304" pitchFamily="18" charset="0"/>
              <a:cs typeface="Times New Roman" panose="02020603050405020304" pitchFamily="18" charset="0"/>
            </a:endParaRPr>
          </a:p>
        </p:txBody>
      </p:sp>
      <p:sp>
        <p:nvSpPr>
          <p:cNvPr id="49" name="Овал 48"/>
          <p:cNvSpPr/>
          <p:nvPr/>
        </p:nvSpPr>
        <p:spPr bwMode="auto">
          <a:xfrm>
            <a:off x="1066801" y="3931920"/>
            <a:ext cx="836612" cy="477520"/>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0,8</a:t>
            </a:r>
            <a:endParaRPr lang="ru-RU" b="1" dirty="0">
              <a:latin typeface="Times New Roman" panose="02020603050405020304" pitchFamily="18" charset="0"/>
              <a:cs typeface="Times New Roman" panose="02020603050405020304" pitchFamily="18" charset="0"/>
            </a:endParaRPr>
          </a:p>
        </p:txBody>
      </p:sp>
      <p:sp>
        <p:nvSpPr>
          <p:cNvPr id="53" name="Овал 52"/>
          <p:cNvSpPr/>
          <p:nvPr/>
        </p:nvSpPr>
        <p:spPr bwMode="auto">
          <a:xfrm>
            <a:off x="1107439" y="4652329"/>
            <a:ext cx="795973" cy="468311"/>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9,0</a:t>
            </a:r>
            <a:endParaRPr lang="ru-RU" b="1" dirty="0">
              <a:latin typeface="Times New Roman" panose="02020603050405020304" pitchFamily="18" charset="0"/>
              <a:cs typeface="Times New Roman" panose="02020603050405020304" pitchFamily="18" charset="0"/>
            </a:endParaRPr>
          </a:p>
        </p:txBody>
      </p:sp>
      <p:sp>
        <p:nvSpPr>
          <p:cNvPr id="54" name="Овал 53"/>
          <p:cNvSpPr/>
          <p:nvPr/>
        </p:nvSpPr>
        <p:spPr bwMode="auto">
          <a:xfrm>
            <a:off x="1127761" y="5343209"/>
            <a:ext cx="795972" cy="427671"/>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latin typeface="Times New Roman" panose="02020603050405020304" pitchFamily="18" charset="0"/>
                <a:cs typeface="Times New Roman" panose="02020603050405020304" pitchFamily="18" charset="0"/>
              </a:rPr>
              <a:t>1,1</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46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Подзаголовок 2"/>
          <p:cNvSpPr txBox="1">
            <a:spLocks/>
          </p:cNvSpPr>
          <p:nvPr/>
        </p:nvSpPr>
        <p:spPr>
          <a:xfrm>
            <a:off x="442958" y="548680"/>
            <a:ext cx="8208912" cy="720080"/>
          </a:xfrm>
          <a:prstGeom prst="rect">
            <a:avLst/>
          </a:prstGeom>
        </p:spPr>
        <p:txBody>
          <a:bodyPr anchor="ct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None/>
              <a:defRPr/>
            </a:pPr>
            <a:r>
              <a:rPr lang="ru-RU" sz="2000"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ПРИОРИТЕТЫ МУНИЦИПАЛЬНОЙ ДОЛГОВОЙ ПОЛИТИКИ В </a:t>
            </a:r>
            <a:r>
              <a:rPr lang="ru-RU"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2015</a:t>
            </a:r>
            <a:r>
              <a:rPr lang="ru-RU" sz="2000"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 ГОДУ И ПЛАНОВОМ ПЕРИОДЕ  </a:t>
            </a:r>
            <a:r>
              <a:rPr lang="ru-RU"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2016</a:t>
            </a:r>
            <a:r>
              <a:rPr lang="ru-RU" sz="2000"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 И </a:t>
            </a:r>
            <a:r>
              <a:rPr lang="ru-RU"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2017</a:t>
            </a:r>
            <a:r>
              <a:rPr lang="ru-RU" sz="2000" b="1" spc="50" dirty="0" smtClean="0">
                <a:ln w="13500">
                  <a:noFill/>
                  <a:prstDash val="solid"/>
                </a:ln>
                <a:solidFill>
                  <a:schemeClr val="accent2">
                    <a:lumMod val="75000"/>
                    <a:alpha val="9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 ГОДОВ</a:t>
            </a:r>
          </a:p>
        </p:txBody>
      </p:sp>
      <p:sp>
        <p:nvSpPr>
          <p:cNvPr id="14" name="Овал 13"/>
          <p:cNvSpPr/>
          <p:nvPr/>
        </p:nvSpPr>
        <p:spPr bwMode="auto">
          <a:xfrm>
            <a:off x="723583" y="1909129"/>
            <a:ext cx="793750" cy="719136"/>
          </a:xfrm>
          <a:prstGeom prst="ellipse">
            <a:avLst/>
          </a:prstGeom>
          <a:solidFill>
            <a:srgbClr val="00B0F0"/>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1</a:t>
            </a:r>
            <a:endParaRPr lang="ru-RU" sz="3200" b="1" dirty="0">
              <a:solidFill>
                <a:schemeClr val="tx1"/>
              </a:solidFill>
              <a:latin typeface="Times New Roman" panose="02020603050405020304" pitchFamily="18" charset="0"/>
              <a:cs typeface="Times New Roman" panose="02020603050405020304" pitchFamily="18" charset="0"/>
            </a:endParaRPr>
          </a:p>
        </p:txBody>
      </p:sp>
      <p:grpSp>
        <p:nvGrpSpPr>
          <p:cNvPr id="26" name="Группа 25"/>
          <p:cNvGrpSpPr/>
          <p:nvPr/>
        </p:nvGrpSpPr>
        <p:grpSpPr>
          <a:xfrm>
            <a:off x="1825257" y="1653973"/>
            <a:ext cx="6265647" cy="1131974"/>
            <a:chOff x="1585180" y="294615"/>
            <a:chExt cx="6265647" cy="1131974"/>
          </a:xfrm>
          <a:solidFill>
            <a:srgbClr val="00B0F0"/>
          </a:solidFill>
          <a:scene3d>
            <a:camera prst="orthographicFront"/>
            <a:lightRig rig="flat" dir="t"/>
          </a:scene3d>
        </p:grpSpPr>
        <p:sp>
          <p:nvSpPr>
            <p:cNvPr id="27" name="Скругленный прямоугольник 26"/>
            <p:cNvSpPr/>
            <p:nvPr/>
          </p:nvSpPr>
          <p:spPr>
            <a:xfrm>
              <a:off x="1585180" y="294615"/>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8" name="Скругленный прямоугольник 4"/>
            <p:cNvSpPr/>
            <p:nvPr/>
          </p:nvSpPr>
          <p:spPr>
            <a:xfrm>
              <a:off x="1640438" y="349873"/>
              <a:ext cx="6155131" cy="102145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latin typeface="Times New Roman" panose="02020603050405020304" pitchFamily="18" charset="0"/>
                  <a:cs typeface="Times New Roman" panose="02020603050405020304" pitchFamily="18" charset="0"/>
                </a:rPr>
                <a:t>Поддержание объема муниципального долга в рамках ограничений, установленных бюджетным законодательством</a:t>
              </a:r>
              <a:endParaRPr lang="ru-RU" sz="20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9" name="Группа 28"/>
          <p:cNvGrpSpPr/>
          <p:nvPr/>
        </p:nvGrpSpPr>
        <p:grpSpPr>
          <a:xfrm>
            <a:off x="1977657" y="3340533"/>
            <a:ext cx="6265647" cy="1131974"/>
            <a:chOff x="1665517" y="1860741"/>
            <a:chExt cx="6265647" cy="1131974"/>
          </a:xfrm>
          <a:solidFill>
            <a:schemeClr val="accent3">
              <a:lumMod val="75000"/>
            </a:schemeClr>
          </a:solidFill>
          <a:scene3d>
            <a:camera prst="orthographicFront"/>
            <a:lightRig rig="flat" dir="t"/>
          </a:scene3d>
        </p:grpSpPr>
        <p:sp>
          <p:nvSpPr>
            <p:cNvPr id="30" name="Скругленный прямоугольник 29"/>
            <p:cNvSpPr/>
            <p:nvPr/>
          </p:nvSpPr>
          <p:spPr>
            <a:xfrm>
              <a:off x="1665517" y="1860741"/>
              <a:ext cx="6265647" cy="1131974"/>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sp>
        <p:sp>
          <p:nvSpPr>
            <p:cNvPr id="31" name="Скругленный прямоугольник 4"/>
            <p:cNvSpPr/>
            <p:nvPr/>
          </p:nvSpPr>
          <p:spPr>
            <a:xfrm>
              <a:off x="1902740" y="2037919"/>
              <a:ext cx="5322926" cy="840929"/>
            </a:xfrm>
            <a:prstGeom prst="rect">
              <a:avLst/>
            </a:prstGeom>
            <a:noFill/>
            <a:effectLst>
              <a:reflection blurRad="6350" endPos="0" dir="5400000" sy="-100000" algn="bl" rotWithShape="0"/>
            </a:effectLst>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умеренной долговой нагрузки на бюджет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grpSp>
        <p:nvGrpSpPr>
          <p:cNvPr id="32" name="Группа 31"/>
          <p:cNvGrpSpPr/>
          <p:nvPr/>
        </p:nvGrpSpPr>
        <p:grpSpPr>
          <a:xfrm>
            <a:off x="1886217" y="4955973"/>
            <a:ext cx="6265647" cy="1131974"/>
            <a:chOff x="1585180" y="3283048"/>
            <a:chExt cx="6265647" cy="1131974"/>
          </a:xfrm>
          <a:solidFill>
            <a:schemeClr val="accent2">
              <a:lumMod val="75000"/>
            </a:schemeClr>
          </a:solidFill>
          <a:scene3d>
            <a:camera prst="orthographicFront"/>
            <a:lightRig rig="flat" dir="t"/>
          </a:scene3d>
        </p:grpSpPr>
        <p:sp>
          <p:nvSpPr>
            <p:cNvPr id="33" name="Скругленный прямоугольник 32"/>
            <p:cNvSpPr/>
            <p:nvPr/>
          </p:nvSpPr>
          <p:spPr>
            <a:xfrm>
              <a:off x="1585180" y="3283048"/>
              <a:ext cx="6265647" cy="1131974"/>
            </a:xfrm>
            <a:prstGeom prst="roundRect">
              <a:avLst/>
            </a:prstGeom>
            <a:solidFill>
              <a:schemeClr val="accent1"/>
            </a:solidFill>
            <a:effectLst>
              <a:outerShdw blurRad="40000" dist="23000" dir="5400000" rotWithShape="0">
                <a:srgbClr val="000000">
                  <a:alpha val="35000"/>
                </a:srgbClr>
              </a:outerShdw>
            </a:effectLst>
            <a:sp3d prstMaterial="plastic">
              <a:bevelT/>
              <a:bevelB w="88900" h="31750" prst="angle"/>
            </a:sp3d>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sp>
        <p:sp>
          <p:nvSpPr>
            <p:cNvPr id="34" name="Скругленный прямоугольник 4"/>
            <p:cNvSpPr/>
            <p:nvPr/>
          </p:nvSpPr>
          <p:spPr>
            <a:xfrm>
              <a:off x="1640438" y="3338306"/>
              <a:ext cx="6155131" cy="1021458"/>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b="1" kern="1200" cap="all" dirty="0" smtClean="0">
                  <a:ln w="9000" cmpd="sng">
                    <a:prstDash val="solid"/>
                  </a:ln>
                  <a:solidFill>
                    <a:schemeClr val="tx1"/>
                  </a:solidFill>
                  <a:effectLst/>
                  <a:latin typeface="Times New Roman" panose="02020603050405020304" pitchFamily="18" charset="0"/>
                  <a:cs typeface="Times New Roman" panose="02020603050405020304" pitchFamily="18" charset="0"/>
                </a:rPr>
                <a:t>Обеспечение сбалансированности бюджета города </a:t>
              </a:r>
              <a:endParaRPr lang="ru-RU" sz="2200" kern="1200" dirty="0">
                <a:solidFill>
                  <a:schemeClr val="tx1"/>
                </a:solidFill>
                <a:effectLst/>
                <a:latin typeface="Times New Roman" panose="02020603050405020304" pitchFamily="18" charset="0"/>
                <a:cs typeface="Times New Roman" panose="02020603050405020304" pitchFamily="18" charset="0"/>
              </a:endParaRPr>
            </a:p>
          </p:txBody>
        </p:sp>
      </p:grpSp>
      <p:sp>
        <p:nvSpPr>
          <p:cNvPr id="35" name="Овал 34"/>
          <p:cNvSpPr/>
          <p:nvPr/>
        </p:nvSpPr>
        <p:spPr bwMode="auto">
          <a:xfrm>
            <a:off x="703263" y="3453449"/>
            <a:ext cx="793750" cy="719136"/>
          </a:xfrm>
          <a:prstGeom prst="ellipse">
            <a:avLst/>
          </a:prstGeom>
          <a:solidFill>
            <a:schemeClr val="accent3">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smtClean="0">
                <a:solidFill>
                  <a:schemeClr val="tx1"/>
                </a:solidFill>
                <a:latin typeface="Times New Roman" panose="02020603050405020304" pitchFamily="18" charset="0"/>
                <a:cs typeface="Times New Roman" panose="02020603050405020304" pitchFamily="18" charset="0"/>
              </a:rPr>
              <a:t>2</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6" name="Овал 35"/>
          <p:cNvSpPr/>
          <p:nvPr/>
        </p:nvSpPr>
        <p:spPr bwMode="auto">
          <a:xfrm>
            <a:off x="693103" y="5140009"/>
            <a:ext cx="793750" cy="719136"/>
          </a:xfrm>
          <a:prstGeom prst="ellipse">
            <a:avLst/>
          </a:prstGeom>
          <a:solidFill>
            <a:schemeClr val="accent1">
              <a:lumMod val="75000"/>
            </a:schemeClr>
          </a:solidFill>
          <a:ln>
            <a:noFill/>
          </a:ln>
          <a:scene3d>
            <a:camera prst="orthographicFront"/>
            <a:lightRig rig="threePt" dir="t"/>
          </a:scene3d>
          <a:sp3d>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421406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3120"/>
            <a:ext cx="8229600" cy="584518"/>
          </a:xfrm>
        </p:spPr>
        <p:txBody>
          <a:bodyPr>
            <a:normAutofit fontScale="90000"/>
          </a:bodyPr>
          <a:lstStyle/>
          <a:p>
            <a:r>
              <a:rPr lang="ru-RU" sz="2000" b="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МУНИЦИПАЛЬНЫЙ ДОЛГ ГОРОДСКОГО ОКРУГА ГОРОД РЫБИНСК</a:t>
            </a:r>
            <a:endParaRPr lang="ru-RU" sz="2400" dirty="0">
              <a:solidFill>
                <a:schemeClr val="accent2">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06040779"/>
              </p:ext>
            </p:extLst>
          </p:nvPr>
        </p:nvGraphicFramePr>
        <p:xfrm>
          <a:off x="611560" y="2708920"/>
          <a:ext cx="8229600" cy="28546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965440" y="1330960"/>
            <a:ext cx="944880" cy="307777"/>
          </a:xfrm>
          <a:prstGeom prst="rect">
            <a:avLst/>
          </a:prstGeom>
          <a:noFill/>
        </p:spPr>
        <p:txBody>
          <a:bodyPr wrap="square" rtlCol="0">
            <a:spAutoFit/>
          </a:bodyPr>
          <a:lstStyle/>
          <a:p>
            <a:r>
              <a:rPr lang="ru-RU" sz="1400" b="1" dirty="0">
                <a:solidFill>
                  <a:schemeClr val="accent2">
                    <a:lumMod val="75000"/>
                  </a:schemeClr>
                </a:solidFill>
                <a:latin typeface="Times New Roman" pitchFamily="18" charset="0"/>
                <a:cs typeface="Times New Roman" pitchFamily="18" charset="0"/>
              </a:rPr>
              <a:t>млн. </a:t>
            </a:r>
            <a:r>
              <a:rPr lang="ru-RU" sz="1400" b="1" dirty="0" smtClean="0">
                <a:solidFill>
                  <a:schemeClr val="accent2">
                    <a:lumMod val="75000"/>
                  </a:schemeClr>
                </a:solidFill>
                <a:latin typeface="Times New Roman" pitchFamily="18" charset="0"/>
                <a:cs typeface="Times New Roman" pitchFamily="18" charset="0"/>
              </a:rPr>
              <a:t>руб.</a:t>
            </a:r>
            <a:endParaRPr lang="ru-RU" sz="14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Диаграмма 2"/>
          <p:cNvGraphicFramePr/>
          <p:nvPr>
            <p:extLst>
              <p:ext uri="{D42A27DB-BD31-4B8C-83A1-F6EECF244321}">
                <p14:modId xmlns:p14="http://schemas.microsoft.com/office/powerpoint/2010/main" val="217936690"/>
              </p:ext>
            </p:extLst>
          </p:nvPr>
        </p:nvGraphicFramePr>
        <p:xfrm>
          <a:off x="528320" y="1960880"/>
          <a:ext cx="7874000" cy="1727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869440" y="5882640"/>
            <a:ext cx="217424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Коммерческие кредиты</a:t>
            </a:r>
            <a:endParaRPr lang="ru-RU" sz="14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470400" y="5882640"/>
            <a:ext cx="205232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Бюджетные кредиты</a:t>
            </a:r>
            <a:endParaRPr lang="ru-RU" sz="1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58000" y="5892800"/>
            <a:ext cx="1016000" cy="307777"/>
          </a:xfrm>
          <a:prstGeom prst="rect">
            <a:avLst/>
          </a:prstGeom>
          <a:noFill/>
        </p:spPr>
        <p:txBody>
          <a:bodyPr wrap="square" rtlCol="0">
            <a:spAutoFit/>
          </a:bodyPr>
          <a:lstStyle/>
          <a:p>
            <a:r>
              <a:rPr lang="ru-RU" sz="1400" b="1" dirty="0" smtClean="0">
                <a:latin typeface="Times New Roman" panose="02020603050405020304" pitchFamily="18" charset="0"/>
                <a:cs typeface="Times New Roman" panose="02020603050405020304" pitchFamily="18" charset="0"/>
              </a:rPr>
              <a:t>Гарантии</a:t>
            </a:r>
            <a:endParaRPr lang="ru-RU" sz="1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676400" y="5984240"/>
            <a:ext cx="203200" cy="13208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277360" y="5984240"/>
            <a:ext cx="203200" cy="13208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624320" y="6004560"/>
            <a:ext cx="203200" cy="13208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4901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9680" y="640398"/>
            <a:ext cx="6512560" cy="609282"/>
          </a:xfrm>
        </p:spPr>
        <p:txBody>
          <a:bodyPr>
            <a:normAutofit/>
          </a:bodyPr>
          <a:lstStyle/>
          <a:p>
            <a:r>
              <a:rPr lang="ru-RU" sz="2000" b="1" spc="50" dirty="0" smtClean="0">
                <a:ln w="13500">
                  <a:noFill/>
                  <a:prstDash val="solid"/>
                </a:ln>
                <a:solidFill>
                  <a:schemeClr val="accent2">
                    <a:lumMod val="75000"/>
                  </a:schemeClr>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УПРАВЛЕНИЕ МУНИЦИПАЛЬНЫМ ДОЛГОМ</a:t>
            </a:r>
            <a:endParaRPr lang="ru-RU" sz="2000" dirty="0">
              <a:solidFill>
                <a:schemeClr val="accent2">
                  <a:lumMod val="75000"/>
                </a:schemeClr>
              </a:solidFill>
            </a:endParaRPr>
          </a:p>
        </p:txBody>
      </p:sp>
      <p:sp>
        <p:nvSpPr>
          <p:cNvPr id="4" name="Заголовок 1"/>
          <p:cNvSpPr txBox="1">
            <a:spLocks/>
          </p:cNvSpPr>
          <p:nvPr/>
        </p:nvSpPr>
        <p:spPr>
          <a:xfrm>
            <a:off x="5527040" y="133127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Предельный объем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sp>
        <p:nvSpPr>
          <p:cNvPr id="5" name="Прямоугольник 4"/>
          <p:cNvSpPr/>
          <p:nvPr/>
        </p:nvSpPr>
        <p:spPr>
          <a:xfrm>
            <a:off x="4897947" y="2001684"/>
            <a:ext cx="1130374" cy="461665"/>
          </a:xfrm>
          <a:prstGeom prst="rect">
            <a:avLst/>
          </a:prstGeom>
          <a:noFill/>
        </p:spPr>
        <p:txBody>
          <a:bodyPr wrap="none">
            <a:spAutoFit/>
          </a:bodyPr>
          <a:lstStyle/>
          <a:p>
            <a:pPr algn="ctr" fontAlgn="auto">
              <a:spcBef>
                <a:spcPts val="0"/>
              </a:spcBef>
              <a:spcAft>
                <a:spcPts val="0"/>
              </a:spcAft>
              <a:defRPr/>
            </a:pPr>
            <a:r>
              <a:rPr lang="ru-RU" sz="2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2015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6" name="Прямоугольник 5"/>
          <p:cNvSpPr/>
          <p:nvPr/>
        </p:nvSpPr>
        <p:spPr>
          <a:xfrm>
            <a:off x="6320347" y="199152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7" name="Прямоугольник 6"/>
          <p:cNvSpPr/>
          <p:nvPr/>
        </p:nvSpPr>
        <p:spPr>
          <a:xfrm>
            <a:off x="316058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grpSp>
        <p:nvGrpSpPr>
          <p:cNvPr id="8" name="Группа 39"/>
          <p:cNvGrpSpPr>
            <a:grpSpLocks/>
          </p:cNvGrpSpPr>
          <p:nvPr/>
        </p:nvGrpSpPr>
        <p:grpSpPr bwMode="auto">
          <a:xfrm>
            <a:off x="4803775" y="2542858"/>
            <a:ext cx="1222375" cy="971550"/>
            <a:chOff x="179512" y="5589240"/>
            <a:chExt cx="849810" cy="720080"/>
          </a:xfrm>
          <a:solidFill>
            <a:schemeClr val="tx2">
              <a:lumMod val="60000"/>
              <a:lumOff val="40000"/>
            </a:schemeClr>
          </a:solidFill>
        </p:grpSpPr>
        <p:sp>
          <p:nvSpPr>
            <p:cNvPr id="9" name="Овал 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TextBox 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1 700,0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19" name="Группа 39"/>
          <p:cNvGrpSpPr>
            <a:grpSpLocks/>
          </p:cNvGrpSpPr>
          <p:nvPr/>
        </p:nvGrpSpPr>
        <p:grpSpPr bwMode="auto">
          <a:xfrm>
            <a:off x="6216015" y="2522538"/>
            <a:ext cx="1222375" cy="971550"/>
            <a:chOff x="179512" y="5589240"/>
            <a:chExt cx="849810" cy="720080"/>
          </a:xfrm>
          <a:solidFill>
            <a:schemeClr val="tx2">
              <a:lumMod val="60000"/>
              <a:lumOff val="40000"/>
            </a:schemeClr>
          </a:solidFill>
        </p:grpSpPr>
        <p:sp>
          <p:nvSpPr>
            <p:cNvPr id="20" name="Овал 19"/>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1" name="TextBox 20"/>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1 600,0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22" name="Группа 39"/>
          <p:cNvGrpSpPr>
            <a:grpSpLocks/>
          </p:cNvGrpSpPr>
          <p:nvPr/>
        </p:nvGrpSpPr>
        <p:grpSpPr bwMode="auto">
          <a:xfrm>
            <a:off x="7638415" y="2512378"/>
            <a:ext cx="1222375" cy="971550"/>
            <a:chOff x="179512" y="5589240"/>
            <a:chExt cx="849810" cy="720080"/>
          </a:xfrm>
          <a:solidFill>
            <a:schemeClr val="tx2">
              <a:lumMod val="60000"/>
              <a:lumOff val="40000"/>
            </a:schemeClr>
          </a:solidFill>
        </p:grpSpPr>
        <p:sp>
          <p:nvSpPr>
            <p:cNvPr id="23" name="Овал 22"/>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4" name="TextBox 23"/>
            <p:cNvSpPr txBox="1"/>
            <p:nvPr/>
          </p:nvSpPr>
          <p:spPr>
            <a:xfrm>
              <a:off x="179513" y="570900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1 400,0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25" name="Заголовок 1"/>
          <p:cNvSpPr txBox="1">
            <a:spLocks/>
          </p:cNvSpPr>
          <p:nvPr/>
        </p:nvSpPr>
        <p:spPr>
          <a:xfrm>
            <a:off x="436880" y="2428558"/>
            <a:ext cx="395224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Объем расходов на обслуживание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pSp>
        <p:nvGrpSpPr>
          <p:cNvPr id="35" name="Группа 39"/>
          <p:cNvGrpSpPr>
            <a:grpSpLocks/>
          </p:cNvGrpSpPr>
          <p:nvPr/>
        </p:nvGrpSpPr>
        <p:grpSpPr bwMode="auto">
          <a:xfrm>
            <a:off x="374015" y="3873818"/>
            <a:ext cx="1222375" cy="971550"/>
            <a:chOff x="179512" y="5589240"/>
            <a:chExt cx="849810" cy="720080"/>
          </a:xfrm>
          <a:solidFill>
            <a:schemeClr val="tx2">
              <a:lumMod val="60000"/>
              <a:lumOff val="40000"/>
            </a:schemeClr>
          </a:solidFill>
        </p:grpSpPr>
        <p:sp>
          <p:nvSpPr>
            <p:cNvPr id="36" name="Овал 35"/>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7" name="TextBox 36"/>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120,0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38" name="Группа 39"/>
          <p:cNvGrpSpPr>
            <a:grpSpLocks/>
          </p:cNvGrpSpPr>
          <p:nvPr/>
        </p:nvGrpSpPr>
        <p:grpSpPr bwMode="auto">
          <a:xfrm>
            <a:off x="1755775" y="3904298"/>
            <a:ext cx="1222375" cy="971550"/>
            <a:chOff x="179512" y="5589240"/>
            <a:chExt cx="849810" cy="720080"/>
          </a:xfrm>
          <a:solidFill>
            <a:schemeClr val="tx2">
              <a:lumMod val="60000"/>
              <a:lumOff val="40000"/>
            </a:schemeClr>
          </a:solidFill>
        </p:grpSpPr>
        <p:sp>
          <p:nvSpPr>
            <p:cNvPr id="39" name="Овал 38"/>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0" name="TextBox 39"/>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114,0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grpSp>
        <p:nvGrpSpPr>
          <p:cNvPr id="41" name="Группа 39"/>
          <p:cNvGrpSpPr>
            <a:grpSpLocks/>
          </p:cNvGrpSpPr>
          <p:nvPr/>
        </p:nvGrpSpPr>
        <p:grpSpPr bwMode="auto">
          <a:xfrm>
            <a:off x="3137535" y="3914458"/>
            <a:ext cx="1222375" cy="971550"/>
            <a:chOff x="179512" y="5589240"/>
            <a:chExt cx="849810" cy="720080"/>
          </a:xfrm>
          <a:solidFill>
            <a:schemeClr val="tx2">
              <a:lumMod val="60000"/>
              <a:lumOff val="40000"/>
            </a:schemeClr>
          </a:solidFill>
        </p:grpSpPr>
        <p:sp>
          <p:nvSpPr>
            <p:cNvPr id="42" name="Овал 41"/>
            <p:cNvSpPr/>
            <p:nvPr/>
          </p:nvSpPr>
          <p:spPr>
            <a:xfrm>
              <a:off x="179512" y="5589240"/>
              <a:ext cx="849810" cy="720080"/>
            </a:xfrm>
            <a:prstGeom prst="ellipse">
              <a:avLst/>
            </a:prstGeom>
            <a:grpFill/>
            <a:ln>
              <a:noFill/>
            </a:ln>
            <a:scene3d>
              <a:camera prst="orthographicFront"/>
              <a:lightRig rig="threePt" dir="t"/>
            </a:scene3d>
            <a:sp3d>
              <a:bevelT w="254000" h="254000"/>
              <a:bevelB w="254000" h="254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3" name="TextBox 42"/>
            <p:cNvSpPr txBox="1"/>
            <p:nvPr/>
          </p:nvSpPr>
          <p:spPr>
            <a:xfrm>
              <a:off x="179513" y="5701478"/>
              <a:ext cx="849809" cy="501850"/>
            </a:xfrm>
            <a:prstGeom prst="rect">
              <a:avLst/>
            </a:prstGeom>
            <a:noFill/>
          </p:spPr>
          <p:txBody>
            <a:bodyPr>
              <a:spAutoFit/>
            </a:bodyPr>
            <a:lstStyle/>
            <a:p>
              <a:pPr algn="ctr" fontAlgn="auto">
                <a:spcBef>
                  <a:spcPts val="0"/>
                </a:spcBef>
                <a:spcAft>
                  <a:spcPts val="0"/>
                </a:spcAft>
                <a:defRPr/>
              </a:pPr>
              <a:r>
                <a:rPr lang="ru-RU" sz="2400" b="1" dirty="0" smtClean="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133,0</a:t>
              </a:r>
              <a:endParaRPr lang="ru-RU" sz="2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млн. руб.</a:t>
              </a:r>
            </a:p>
          </p:txBody>
        </p:sp>
      </p:grpSp>
      <p:sp>
        <p:nvSpPr>
          <p:cNvPr id="44" name="Прямоугольник 43"/>
          <p:cNvSpPr/>
          <p:nvPr/>
        </p:nvSpPr>
        <p:spPr>
          <a:xfrm>
            <a:off x="559627" y="3342804"/>
            <a:ext cx="1130374" cy="461665"/>
          </a:xfrm>
          <a:prstGeom prst="rect">
            <a:avLst/>
          </a:prstGeom>
          <a:noFill/>
        </p:spPr>
        <p:txBody>
          <a:bodyPr wrap="none">
            <a:spAutoFit/>
          </a:bodyPr>
          <a:lstStyle/>
          <a:p>
            <a:pPr algn="ctr" fontAlgn="auto">
              <a:spcBef>
                <a:spcPts val="0"/>
              </a:spcBef>
              <a:spcAft>
                <a:spcPts val="0"/>
              </a:spcAft>
              <a:defRPr/>
            </a:pPr>
            <a:r>
              <a:rPr lang="ru-RU" sz="2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2015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5" name="Прямоугольник 44"/>
          <p:cNvSpPr/>
          <p:nvPr/>
        </p:nvSpPr>
        <p:spPr>
          <a:xfrm>
            <a:off x="1900747" y="334280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2016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6" name="Прямоугольник 45"/>
          <p:cNvSpPr/>
          <p:nvPr/>
        </p:nvSpPr>
        <p:spPr>
          <a:xfrm>
            <a:off x="7681787" y="2001684"/>
            <a:ext cx="1130374" cy="461665"/>
          </a:xfrm>
          <a:prstGeom prst="rect">
            <a:avLst/>
          </a:prstGeom>
          <a:noFill/>
        </p:spPr>
        <p:txBody>
          <a:bodyPr wrap="none">
            <a:spAutoFit/>
          </a:bodyPr>
          <a:lstStyle/>
          <a:p>
            <a:pPr algn="ctr" fontAlgn="auto">
              <a:spcBef>
                <a:spcPts val="0"/>
              </a:spcBef>
              <a:spcAft>
                <a:spcPts val="0"/>
              </a:spcAft>
              <a:defRPr/>
            </a:pPr>
            <a:r>
              <a:rPr lang="ru-RU" sz="2400" b="1" dirty="0" smtClean="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2017 </a:t>
            </a:r>
            <a:r>
              <a:rPr lang="ru-RU" sz="1400" b="1" dirty="0">
                <a:ln w="1905"/>
                <a:solidFill>
                  <a:srgbClr val="0070C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год</a:t>
            </a:r>
          </a:p>
        </p:txBody>
      </p:sp>
      <p:sp>
        <p:nvSpPr>
          <p:cNvPr id="47" name="Заголовок 1"/>
          <p:cNvSpPr txBox="1">
            <a:spLocks/>
          </p:cNvSpPr>
          <p:nvPr/>
        </p:nvSpPr>
        <p:spPr>
          <a:xfrm>
            <a:off x="5547360" y="3779838"/>
            <a:ext cx="2956560" cy="6092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Верхний предел </a:t>
            </a:r>
          </a:p>
          <a:p>
            <a:r>
              <a:rPr lang="ru-RU" sz="1800" b="1" spc="50" dirty="0" smtClean="0">
                <a:ln w="13500">
                  <a:noFill/>
                  <a:prstDash val="solid"/>
                </a:ln>
                <a:solidFill>
                  <a:srgbClr val="FF0000"/>
                </a:solidFill>
                <a:effectLst>
                  <a:innerShdw blurRad="50900" dist="38500" dir="13500000">
                    <a:srgbClr val="000000">
                      <a:alpha val="60000"/>
                    </a:srgbClr>
                  </a:innerShdw>
                </a:effectLst>
                <a:latin typeface="Times New Roman" panose="02020603050405020304" pitchFamily="18" charset="0"/>
                <a:cs typeface="Times New Roman" panose="02020603050405020304" pitchFamily="18" charset="0"/>
              </a:rPr>
              <a:t>муниципального долга</a:t>
            </a:r>
            <a:endParaRPr lang="ru-RU" sz="1800" dirty="0">
              <a:solidFill>
                <a:srgbClr val="FF0000"/>
              </a:solidFill>
            </a:endParaRPr>
          </a:p>
        </p:txBody>
      </p:sp>
      <p:graphicFrame>
        <p:nvGraphicFramePr>
          <p:cNvPr id="49" name="Объект 47"/>
          <p:cNvGraphicFramePr>
            <a:graphicFrameLocks/>
          </p:cNvGraphicFramePr>
          <p:nvPr>
            <p:extLst>
              <p:ext uri="{D42A27DB-BD31-4B8C-83A1-F6EECF244321}">
                <p14:modId xmlns:p14="http://schemas.microsoft.com/office/powerpoint/2010/main" val="1549723689"/>
              </p:ext>
            </p:extLst>
          </p:nvPr>
        </p:nvGraphicFramePr>
        <p:xfrm>
          <a:off x="4823778" y="4517708"/>
          <a:ext cx="4208462" cy="17414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814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48680"/>
            <a:ext cx="9144000" cy="6048672"/>
          </a:xfrm>
          <a:solidFill>
            <a:schemeClr val="accent1">
              <a:lumMod val="20000"/>
              <a:lumOff val="80000"/>
            </a:schemeClr>
          </a:solidFill>
          <a:ln>
            <a:solidFill>
              <a:srgbClr val="FF0000"/>
            </a:solidFill>
          </a:ln>
        </p:spPr>
        <p:txBody>
          <a:bodyPr/>
          <a:lstStyle/>
          <a:p>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Бюджет городского округа город Рыбинск и финансовая информация представлены в </a:t>
            </a:r>
            <a:r>
              <a:rPr lang="ru-RU" sz="2800" b="1" i="1" dirty="0">
                <a:solidFill>
                  <a:schemeClr val="accent2">
                    <a:lumMod val="75000"/>
                  </a:schemeClr>
                </a:solidFill>
                <a:latin typeface="Times New Roman" pitchFamily="18" charset="0"/>
                <a:cs typeface="Times New Roman" pitchFamily="18" charset="0"/>
              </a:rPr>
              <a:t>наглядном формате, доступном пониманию </a:t>
            </a:r>
            <a:r>
              <a:rPr lang="ru-RU" sz="2800" b="1" i="1" dirty="0" smtClean="0">
                <a:solidFill>
                  <a:schemeClr val="accent2">
                    <a:lumMod val="75000"/>
                  </a:schemeClr>
                </a:solidFill>
                <a:latin typeface="Times New Roman" pitchFamily="18" charset="0"/>
                <a:cs typeface="Times New Roman" pitchFamily="18" charset="0"/>
              </a:rPr>
              <a:t>граждан. Надеемся, что это окажется вам полезным и поможет составить достоверное мнение о бюджете городского округа город Рыбинск на 2015 год и плановый период 2016 и 2017 годов. </a:t>
            </a:r>
            <a:br>
              <a:rPr lang="ru-RU" sz="2800" b="1" i="1" dirty="0" smtClean="0">
                <a:solidFill>
                  <a:schemeClr val="accent2">
                    <a:lumMod val="75000"/>
                  </a:schemeClr>
                </a:solidFill>
                <a:latin typeface="Times New Roman" pitchFamily="18" charset="0"/>
                <a:cs typeface="Times New Roman" pitchFamily="18" charset="0"/>
              </a:rPr>
            </a:br>
            <a:r>
              <a:rPr lang="ru-RU" sz="2800" b="1" i="1" dirty="0">
                <a:solidFill>
                  <a:schemeClr val="accent2">
                    <a:lumMod val="75000"/>
                  </a:schemeClr>
                </a:solidFill>
                <a:latin typeface="Times New Roman" pitchFamily="18" charset="0"/>
                <a:cs typeface="Times New Roman" pitchFamily="18" charset="0"/>
              </a:rPr>
              <a:t/>
            </a:r>
            <a:br>
              <a:rPr lang="ru-RU" sz="2800" b="1" i="1" dirty="0">
                <a:solidFill>
                  <a:schemeClr val="accent2">
                    <a:lumMod val="75000"/>
                  </a:schemeClr>
                </a:solidFill>
                <a:latin typeface="Times New Roman" pitchFamily="18" charset="0"/>
                <a:cs typeface="Times New Roman" pitchFamily="18" charset="0"/>
              </a:rPr>
            </a:br>
            <a:r>
              <a:rPr lang="ru-RU" sz="2800" b="1" i="1" dirty="0" smtClean="0">
                <a:solidFill>
                  <a:schemeClr val="accent2">
                    <a:lumMod val="75000"/>
                  </a:schemeClr>
                </a:solidFill>
                <a:latin typeface="Times New Roman" pitchFamily="18" charset="0"/>
                <a:cs typeface="Times New Roman" pitchFamily="18" charset="0"/>
              </a:rPr>
              <a:t>СПАСИБО ЗА ВНИМАНИЕ!</a:t>
            </a:r>
            <a:br>
              <a:rPr lang="ru-RU" sz="28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smtClean="0">
                <a:solidFill>
                  <a:schemeClr val="accent2">
                    <a:lumMod val="75000"/>
                  </a:schemeClr>
                </a:solidFill>
                <a:latin typeface="Times New Roman" pitchFamily="18" charset="0"/>
                <a:cs typeface="Times New Roman" pitchFamily="18" charset="0"/>
              </a:rPr>
              <a:t/>
            </a:r>
            <a:br>
              <a:rPr lang="ru-RU" sz="2000" b="1" i="1" dirty="0" smtClean="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r>
              <a:rPr lang="ru-RU" sz="2000" b="1" i="1" dirty="0">
                <a:solidFill>
                  <a:schemeClr val="accent2">
                    <a:lumMod val="75000"/>
                  </a:schemeClr>
                </a:solidFill>
                <a:latin typeface="Times New Roman" pitchFamily="18" charset="0"/>
                <a:cs typeface="Times New Roman" pitchFamily="18" charset="0"/>
              </a:rPr>
              <a:t/>
            </a:r>
            <a:br>
              <a:rPr lang="ru-RU" sz="2000" b="1" i="1" dirty="0">
                <a:solidFill>
                  <a:schemeClr val="accent2">
                    <a:lumMod val="75000"/>
                  </a:schemeClr>
                </a:solidFill>
                <a:latin typeface="Times New Roman" pitchFamily="18" charset="0"/>
                <a:cs typeface="Times New Roman" pitchFamily="18" charset="0"/>
              </a:rPr>
            </a:br>
            <a:endParaRPr lang="ru-RU" sz="20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0360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36815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2400" b="1" dirty="0">
                <a:solidFill>
                  <a:schemeClr val="tx2"/>
                </a:solidFill>
                <a:latin typeface="Times New Roman" pitchFamily="18" charset="0"/>
                <a:ea typeface="+mn-ea"/>
                <a:cs typeface="Times New Roman" pitchFamily="18" charset="0"/>
              </a:rPr>
              <a:t>Бюджетная система РФ построена на основе </a:t>
            </a:r>
            <a:r>
              <a:rPr lang="ru-RU" sz="2400" b="1" dirty="0" smtClean="0">
                <a:solidFill>
                  <a:schemeClr val="tx2"/>
                </a:solidFill>
                <a:latin typeface="Times New Roman" pitchFamily="18" charset="0"/>
                <a:ea typeface="+mn-ea"/>
                <a:cs typeface="Times New Roman" pitchFamily="18" charset="0"/>
              </a:rPr>
              <a:t>             следующих принципов</a:t>
            </a:r>
            <a:r>
              <a:rPr lang="ru-RU" sz="2400" b="1" dirty="0">
                <a:solidFill>
                  <a:schemeClr val="tx2"/>
                </a:solidFill>
                <a:latin typeface="Times New Roman" pitchFamily="18" charset="0"/>
                <a:cs typeface="Times New Roman" pitchFamily="18" charset="0"/>
              </a:rPr>
              <a:t>:</a:t>
            </a:r>
            <a:br>
              <a:rPr lang="ru-RU" sz="2400" b="1" dirty="0">
                <a:solidFill>
                  <a:schemeClr val="tx2"/>
                </a:solidFill>
                <a:latin typeface="Times New Roman" pitchFamily="18" charset="0"/>
                <a:cs typeface="Times New Roman" pitchFamily="18" charset="0"/>
              </a:rPr>
            </a:br>
            <a:endParaRPr lang="ru-RU" sz="3200" b="1" dirty="0">
              <a:solidFill>
                <a:schemeClr val="tx2"/>
              </a:solidFill>
              <a:latin typeface="Times New Roman" pitchFamily="18" charset="0"/>
              <a:cs typeface="Times New Roman" pitchFamily="18" charset="0"/>
            </a:endParaRPr>
          </a:p>
        </p:txBody>
      </p:sp>
      <p:sp>
        <p:nvSpPr>
          <p:cNvPr id="3" name="Объект 2"/>
          <p:cNvSpPr>
            <a:spLocks noGrp="1"/>
          </p:cNvSpPr>
          <p:nvPr>
            <p:ph idx="1"/>
          </p:nvPr>
        </p:nvSpPr>
        <p:spPr>
          <a:xfrm>
            <a:off x="395536" y="1916832"/>
            <a:ext cx="8229600" cy="4536504"/>
          </a:xfrm>
        </p:spPr>
        <p:txBody>
          <a:bodyPr/>
          <a:lstStyle/>
          <a:p>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Принцип единства бюджетной системы </a:t>
            </a:r>
            <a:r>
              <a:rPr lang="ru-RU" sz="2000" i="1" dirty="0" smtClean="0">
                <a:latin typeface="Times New Roman" pitchFamily="18" charset="0"/>
                <a:cs typeface="Times New Roman" pitchFamily="18" charset="0"/>
              </a:rPr>
              <a:t>РФ, </a:t>
            </a:r>
            <a:r>
              <a:rPr lang="ru-RU" sz="1800" dirty="0" smtClean="0">
                <a:latin typeface="Times New Roman" pitchFamily="18" charset="0"/>
                <a:cs typeface="Times New Roman" pitchFamily="18" charset="0"/>
              </a:rPr>
              <a:t>который обеспечивается единством бюджетного законодательства, денежной системы, бюджетной классификации, форм бюджетных документов и бюджетной отчетности, бюджетной политики и т.п.</a:t>
            </a:r>
          </a:p>
          <a:p>
            <a:r>
              <a:rPr lang="ru-RU" sz="2000" b="1" i="1" dirty="0" smtClean="0">
                <a:latin typeface="Times New Roman" pitchFamily="18" charset="0"/>
                <a:cs typeface="Times New Roman" pitchFamily="18" charset="0"/>
              </a:rPr>
              <a:t>Принцип разграничения доходов, расходов и источников финансирования дефицита бюджета между бюджетами бюджетной системы РФ</a:t>
            </a:r>
            <a:r>
              <a:rPr lang="ru-RU" sz="2000" b="1" dirty="0" smtClean="0"/>
              <a:t> </a:t>
            </a:r>
            <a:r>
              <a:rPr lang="ru-RU" sz="1800" dirty="0">
                <a:latin typeface="Times New Roman" pitchFamily="18" charset="0"/>
                <a:cs typeface="Times New Roman" pitchFamily="18" charset="0"/>
              </a:rPr>
              <a:t>означает закрепление в соответствии с законодательством </a:t>
            </a:r>
            <a:r>
              <a:rPr lang="ru-RU" sz="1800" dirty="0" smtClean="0">
                <a:latin typeface="Times New Roman" pitchFamily="18" charset="0"/>
                <a:cs typeface="Times New Roman" pitchFamily="18" charset="0"/>
              </a:rPr>
              <a:t>РФ </a:t>
            </a:r>
            <a:r>
              <a:rPr lang="ru-RU" sz="1800" dirty="0">
                <a:latin typeface="Times New Roman" pitchFamily="18" charset="0"/>
                <a:cs typeface="Times New Roman" pitchFamily="18" charset="0"/>
              </a:rPr>
              <a:t>доходов, расходов и источников финансирования дефицитов бюджетов за бюджетами бюджетной системы </a:t>
            </a:r>
            <a:r>
              <a:rPr lang="ru-RU" sz="1800" dirty="0" smtClean="0">
                <a:latin typeface="Times New Roman" pitchFamily="18" charset="0"/>
                <a:cs typeface="Times New Roman" pitchFamily="18" charset="0"/>
              </a:rPr>
              <a:t>РФ, </a:t>
            </a:r>
            <a:r>
              <a:rPr lang="ru-RU" sz="1800" dirty="0">
                <a:latin typeface="Times New Roman" pitchFamily="18" charset="0"/>
                <a:cs typeface="Times New Roman" pitchFamily="18" charset="0"/>
              </a:rPr>
              <a:t>а также определение полномочий </a:t>
            </a:r>
            <a:r>
              <a:rPr lang="ru-RU" sz="1800" dirty="0" smtClean="0">
                <a:latin typeface="Times New Roman" pitchFamily="18" charset="0"/>
                <a:cs typeface="Times New Roman" pitchFamily="18" charset="0"/>
              </a:rPr>
              <a:t>органов </a:t>
            </a:r>
            <a:r>
              <a:rPr lang="ru-RU" sz="1800" dirty="0">
                <a:latin typeface="Times New Roman" pitchFamily="18" charset="0"/>
                <a:cs typeface="Times New Roman" pitchFamily="18" charset="0"/>
              </a:rPr>
              <a:t>местного </a:t>
            </a:r>
            <a:r>
              <a:rPr lang="ru-RU" sz="1800" dirty="0" smtClean="0">
                <a:latin typeface="Times New Roman" pitchFamily="18" charset="0"/>
                <a:cs typeface="Times New Roman" pitchFamily="18" charset="0"/>
              </a:rPr>
              <a:t>самоуправления </a:t>
            </a:r>
            <a:r>
              <a:rPr lang="ru-RU" sz="1800" dirty="0">
                <a:latin typeface="Times New Roman" pitchFamily="18" charset="0"/>
                <a:cs typeface="Times New Roman" pitchFamily="18" charset="0"/>
              </a:rPr>
              <a:t>и органов управления государственными внебюджетными фондами по формированию доходов бюджетов, источников финансирования дефицитов бюджетов и установлению и исполнению расходных обязательств публично-правовых образований.</a:t>
            </a:r>
          </a:p>
          <a:p>
            <a:endParaRPr lang="ru-RU" sz="2000" i="1" dirty="0" smtClean="0">
              <a:latin typeface="Times New Roman" pitchFamily="18" charset="0"/>
              <a:cs typeface="Times New Roman" pitchFamily="18" charset="0"/>
            </a:endParaRPr>
          </a:p>
          <a:p>
            <a:endParaRPr lang="ru-RU" sz="1800" i="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54639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720080"/>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95536" y="1340768"/>
            <a:ext cx="8229600" cy="4968552"/>
          </a:xfrm>
        </p:spPr>
        <p:txBody>
          <a:bodyPr/>
          <a:lstStyle/>
          <a:p>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Принцип самостоятельности бюджетов всех уровней </a:t>
            </a:r>
            <a:r>
              <a:rPr lang="ru-RU" sz="1800" dirty="0" smtClean="0">
                <a:latin typeface="Times New Roman" pitchFamily="18" charset="0"/>
                <a:cs typeface="Times New Roman" pitchFamily="18" charset="0"/>
              </a:rPr>
              <a:t>выражается в наличии у каждого бюджета своих источников доходов, в праве каждого бюджета самостоятельно расходовать их по своему усмотрению и определять источники финансирования дефицита бюджета; в утверждении каждого бюджета соответствующими представительными органами; в исполнении каждого бюджета соответствующими исполнительными органами власти; в недопустимости компенсации за счет бюджетов других уровней потребности в доходах и дополнительных расходах.</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Принцип сбалансированности бюджета </a:t>
            </a:r>
            <a:r>
              <a:rPr lang="ru-RU" sz="1800" dirty="0" smtClean="0">
                <a:latin typeface="Times New Roman" pitchFamily="18" charset="0"/>
                <a:cs typeface="Times New Roman" pitchFamily="18" charset="0"/>
              </a:rPr>
              <a:t>означает, что объем расходов должен быть равен объему доходов плюс источники финансирования дефицита бюджета (размер дефицита бюджета всех уровней ограничен Бюджетным кодексом РФ). При этом бюджеты всех уровней должны быть утверждены без профицита бюджета.</a:t>
            </a:r>
          </a:p>
        </p:txBody>
      </p:sp>
    </p:spTree>
    <p:extLst>
      <p:ext uri="{BB962C8B-B14F-4D97-AF65-F5344CB8AC3E}">
        <p14:creationId xmlns:p14="http://schemas.microsoft.com/office/powerpoint/2010/main" val="428299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95536" y="1196752"/>
            <a:ext cx="8229600" cy="5400600"/>
          </a:xfrm>
        </p:spPr>
        <p:txBody>
          <a:bodyPr/>
          <a:lstStyle/>
          <a:p>
            <a:pPr lvl="0" algn="just"/>
            <a:endParaRPr lang="ru-RU" sz="2000" b="1" i="1" dirty="0" smtClean="0">
              <a:solidFill>
                <a:prstClr val="black"/>
              </a:solidFill>
              <a:latin typeface="Times New Roman" pitchFamily="18" charset="0"/>
              <a:cs typeface="Times New Roman" pitchFamily="18" charset="0"/>
            </a:endParaRPr>
          </a:p>
          <a:p>
            <a:pPr lvl="0" algn="just"/>
            <a:r>
              <a:rPr lang="ru-RU" sz="2000" b="1" i="1" dirty="0" smtClean="0">
                <a:solidFill>
                  <a:prstClr val="black"/>
                </a:solidFill>
                <a:latin typeface="Times New Roman" pitchFamily="18" charset="0"/>
                <a:cs typeface="Times New Roman" pitchFamily="18" charset="0"/>
              </a:rPr>
              <a:t>Принципа </a:t>
            </a:r>
            <a:r>
              <a:rPr lang="ru-RU" sz="2000" b="1" i="1" dirty="0">
                <a:solidFill>
                  <a:prstClr val="black"/>
                </a:solidFill>
                <a:latin typeface="Times New Roman" pitchFamily="18" charset="0"/>
                <a:cs typeface="Times New Roman" pitchFamily="18" charset="0"/>
              </a:rPr>
              <a:t>эффективного и экономного использования бюджетных </a:t>
            </a:r>
            <a:r>
              <a:rPr lang="ru-RU" sz="2000" b="1" i="1" dirty="0" smtClean="0">
                <a:solidFill>
                  <a:prstClr val="black"/>
                </a:solidFill>
                <a:latin typeface="Times New Roman" pitchFamily="18" charset="0"/>
                <a:cs typeface="Times New Roman" pitchFamily="18" charset="0"/>
              </a:rPr>
              <a:t>средств</a:t>
            </a:r>
            <a:r>
              <a:rPr lang="ru-RU" sz="2000" b="1" dirty="0" smtClean="0">
                <a:solidFill>
                  <a:prstClr val="black"/>
                </a:solidFill>
                <a:latin typeface="Times New Roman"/>
              </a:rPr>
              <a:t> </a:t>
            </a:r>
            <a:r>
              <a:rPr lang="ru-RU" sz="1800" dirty="0">
                <a:solidFill>
                  <a:prstClr val="black"/>
                </a:solidFill>
                <a:latin typeface="Times New Roman"/>
              </a:rPr>
              <a:t>означает, что при составлении и исполнении бюджетов участники бюджетного процесса в рамках установленных им бюджетных полномочий должны исходить из необходимости достижения заданных результатов </a:t>
            </a:r>
            <a:r>
              <a:rPr lang="ru-RU" sz="1800" dirty="0" smtClean="0">
                <a:solidFill>
                  <a:prstClr val="black"/>
                </a:solidFill>
                <a:latin typeface="Times New Roman"/>
              </a:rPr>
              <a:t>экономно и результативно.</a:t>
            </a:r>
            <a:endParaRPr lang="ru-RU" sz="1800" dirty="0">
              <a:solidFill>
                <a:prstClr val="black"/>
              </a:solidFill>
              <a:latin typeface="Times New Roman"/>
            </a:endParaRPr>
          </a:p>
          <a:p>
            <a:pPr lvl="0"/>
            <a:r>
              <a:rPr lang="ru-RU" sz="2000" b="1" i="1" dirty="0" smtClean="0">
                <a:solidFill>
                  <a:prstClr val="black"/>
                </a:solidFill>
                <a:latin typeface="Times New Roman" pitchFamily="18" charset="0"/>
                <a:cs typeface="Times New Roman" pitchFamily="18" charset="0"/>
              </a:rPr>
              <a:t>Принцип </a:t>
            </a:r>
            <a:r>
              <a:rPr lang="ru-RU" sz="2000" b="1" i="1" dirty="0">
                <a:solidFill>
                  <a:prstClr val="black"/>
                </a:solidFill>
                <a:latin typeface="Times New Roman" pitchFamily="18" charset="0"/>
                <a:cs typeface="Times New Roman" pitchFamily="18" charset="0"/>
              </a:rPr>
              <a:t>достоверности бюджета </a:t>
            </a:r>
            <a:r>
              <a:rPr lang="ru-RU" sz="1800" dirty="0">
                <a:solidFill>
                  <a:prstClr val="black"/>
                </a:solidFill>
                <a:latin typeface="Times New Roman" pitchFamily="18" charset="0"/>
                <a:cs typeface="Times New Roman" pitchFamily="18" charset="0"/>
              </a:rPr>
              <a:t>означает надежность показателей бюджетов, их адекватность существующему экономическому положению</a:t>
            </a:r>
            <a:r>
              <a:rPr lang="ru-RU" sz="1800" dirty="0" smtClean="0">
                <a:solidFill>
                  <a:prstClr val="black"/>
                </a:solidFill>
                <a:latin typeface="Times New Roman" pitchFamily="18" charset="0"/>
                <a:cs typeface="Times New Roman" pitchFamily="18" charset="0"/>
              </a:rPr>
              <a:t>.</a:t>
            </a:r>
          </a:p>
          <a:p>
            <a:pPr lvl="0"/>
            <a:r>
              <a:rPr lang="ru-RU" sz="2000" b="1" i="1" dirty="0" smtClean="0">
                <a:solidFill>
                  <a:prstClr val="black"/>
                </a:solidFill>
                <a:latin typeface="Times New Roman" pitchFamily="18" charset="0"/>
                <a:cs typeface="Times New Roman" pitchFamily="18" charset="0"/>
              </a:rPr>
              <a:t>Принцип полноты отражения доходов и расходов бюджетов </a:t>
            </a:r>
            <a:r>
              <a:rPr lang="ru-RU" sz="1800" dirty="0" smtClean="0">
                <a:solidFill>
                  <a:prstClr val="black"/>
                </a:solidFill>
                <a:latin typeface="Times New Roman" pitchFamily="18" charset="0"/>
                <a:cs typeface="Times New Roman" pitchFamily="18" charset="0"/>
              </a:rPr>
              <a:t>означает необходимость их отражения в бюджетах в полном объеме и в обязательном порядке.</a:t>
            </a:r>
            <a:endParaRPr lang="ru-RU" sz="2000" b="1" i="1" dirty="0">
              <a:solidFill>
                <a:prstClr val="black"/>
              </a:solidFill>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Принцип </a:t>
            </a:r>
            <a:r>
              <a:rPr lang="ru-RU" sz="2000" b="1" i="1" dirty="0">
                <a:latin typeface="Times New Roman" pitchFamily="18" charset="0"/>
                <a:cs typeface="Times New Roman" pitchFamily="18" charset="0"/>
              </a:rPr>
              <a:t>прозрачности (открытости)</a:t>
            </a:r>
            <a:r>
              <a:rPr lang="ru-RU" sz="2000" i="1" dirty="0">
                <a:latin typeface="Times New Roman" pitchFamily="18" charset="0"/>
                <a:cs typeface="Times New Roman" pitchFamily="18" charset="0"/>
              </a:rPr>
              <a:t>, </a:t>
            </a:r>
            <a:r>
              <a:rPr lang="ru-RU" sz="1800" dirty="0">
                <a:latin typeface="Times New Roman" pitchFamily="18" charset="0"/>
                <a:cs typeface="Times New Roman" pitchFamily="18" charset="0"/>
              </a:rPr>
              <a:t>т.е. необходимость публикации законов </a:t>
            </a:r>
            <a:r>
              <a:rPr lang="ru-RU" sz="1800" dirty="0" smtClean="0">
                <a:latin typeface="Times New Roman" pitchFamily="18" charset="0"/>
                <a:cs typeface="Times New Roman" pitchFamily="18" charset="0"/>
              </a:rPr>
              <a:t>(решений) о </a:t>
            </a:r>
            <a:r>
              <a:rPr lang="ru-RU" sz="1800" dirty="0">
                <a:latin typeface="Times New Roman" pitchFamily="18" charset="0"/>
                <a:cs typeface="Times New Roman" pitchFamily="18" charset="0"/>
              </a:rPr>
              <a:t>бюджетах и отчетов об их исполнении в открытой печати. </a:t>
            </a:r>
          </a:p>
        </p:txBody>
      </p:sp>
    </p:spTree>
    <p:extLst>
      <p:ext uri="{BB962C8B-B14F-4D97-AF65-F5344CB8AC3E}">
        <p14:creationId xmlns:p14="http://schemas.microsoft.com/office/powerpoint/2010/main" val="264584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648072"/>
          </a:xfrm>
        </p:spPr>
        <p:style>
          <a:lnRef idx="1">
            <a:schemeClr val="accent1"/>
          </a:lnRef>
          <a:fillRef idx="2">
            <a:schemeClr val="accent1"/>
          </a:fillRef>
          <a:effectRef idx="1">
            <a:schemeClr val="accent1"/>
          </a:effectRef>
          <a:fontRef idx="minor">
            <a:schemeClr val="dk1"/>
          </a:fontRef>
        </p:style>
        <p:txBody>
          <a:bodyPr/>
          <a:lstStyle/>
          <a:p>
            <a:pPr marL="342900" lvl="0" indent="-342900">
              <a:spcBef>
                <a:spcPct val="20000"/>
              </a:spcBef>
            </a:pP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Основные понятия</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95536" y="1196752"/>
            <a:ext cx="8229600" cy="5400600"/>
          </a:xfrm>
        </p:spPr>
        <p:txBody>
          <a:bodyPr/>
          <a:lstStyle/>
          <a:p>
            <a:pPr lvl="0" algn="just"/>
            <a:endParaRPr lang="ru-RU" sz="2000" b="1" i="1" dirty="0" smtClean="0">
              <a:latin typeface="Times New Roman" pitchFamily="18" charset="0"/>
              <a:cs typeface="Times New Roman" pitchFamily="18" charset="0"/>
            </a:endParaRPr>
          </a:p>
          <a:p>
            <a:pPr lvl="0"/>
            <a:r>
              <a:rPr lang="ru-RU" sz="2000" b="1" i="1" dirty="0">
                <a:solidFill>
                  <a:prstClr val="black"/>
                </a:solidFill>
                <a:latin typeface="Times New Roman" pitchFamily="18" charset="0"/>
                <a:cs typeface="Times New Roman" pitchFamily="18" charset="0"/>
              </a:rPr>
              <a:t>Принцип адресности и целевого характера бюджетных средств</a:t>
            </a:r>
            <a:r>
              <a:rPr lang="ru-RU" sz="1800" dirty="0">
                <a:solidFill>
                  <a:prstClr val="black"/>
                </a:solidFill>
                <a:latin typeface="Times New Roman" pitchFamily="18" charset="0"/>
                <a:cs typeface="Times New Roman" pitchFamily="18" charset="0"/>
              </a:rPr>
              <a:t> означает, что бюджетные средства выделяются в адрес конкретных получателей с обозначением цели их использования.</a:t>
            </a:r>
          </a:p>
          <a:p>
            <a:pPr lvl="0" algn="just"/>
            <a:r>
              <a:rPr lang="ru-RU" sz="2000" b="1" i="1" dirty="0" smtClean="0">
                <a:latin typeface="Times New Roman" pitchFamily="18" charset="0"/>
                <a:cs typeface="Times New Roman" pitchFamily="18" charset="0"/>
              </a:rPr>
              <a:t>Принцип единства кассы </a:t>
            </a:r>
            <a:r>
              <a:rPr lang="ru-RU" sz="1800" dirty="0" smtClean="0">
                <a:latin typeface="Times New Roman" pitchFamily="18" charset="0"/>
                <a:cs typeface="Times New Roman" pitchFamily="18" charset="0"/>
              </a:rPr>
              <a:t>- зачисление всех кассовых поступлений и осуществление всех кассовых выплат с единого счета бюджета.</a:t>
            </a:r>
          </a:p>
          <a:p>
            <a:pPr lvl="0" algn="just"/>
            <a:r>
              <a:rPr lang="ru-RU" sz="2000" b="1" i="1" dirty="0" smtClean="0">
                <a:latin typeface="Times New Roman" pitchFamily="18" charset="0"/>
                <a:cs typeface="Times New Roman" pitchFamily="18" charset="0"/>
              </a:rPr>
              <a:t>Принцип подведомственности расходов бюджетов </a:t>
            </a:r>
            <a:r>
              <a:rPr lang="ru-RU" sz="1800" dirty="0" smtClean="0">
                <a:latin typeface="Times New Roman" pitchFamily="18" charset="0"/>
                <a:cs typeface="Times New Roman" pitchFamily="18" charset="0"/>
              </a:rPr>
              <a:t>означает, что получатели бюджетных средств вправе получать бюджетные ассигнования и лимиты бюджетных обязательств только от главного распорядителя бюджетных средств, в ведении которого они находятся.</a:t>
            </a:r>
            <a:r>
              <a:rPr lang="ru-RU" sz="1800" b="1" i="1" dirty="0" smtClean="0">
                <a:latin typeface="Times New Roman" pitchFamily="18" charset="0"/>
                <a:cs typeface="Times New Roman" pitchFamily="18" charset="0"/>
              </a:rPr>
              <a:t> </a:t>
            </a:r>
            <a:endParaRPr lang="ru-RU" sz="20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21670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929037813"/>
              </p:ext>
            </p:extLst>
          </p:nvPr>
        </p:nvGraphicFramePr>
        <p:xfrm>
          <a:off x="179512" y="2060848"/>
          <a:ext cx="878497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3"/>
          <p:cNvSpPr>
            <a:spLocks noGrp="1"/>
          </p:cNvSpPr>
          <p:nvPr>
            <p:ph type="title"/>
          </p:nvPr>
        </p:nvSpPr>
        <p:spPr>
          <a:xfrm>
            <a:off x="0" y="548680"/>
            <a:ext cx="9180512" cy="648072"/>
          </a:xfrm>
        </p:spPr>
        <p:style>
          <a:lnRef idx="1">
            <a:schemeClr val="accent1"/>
          </a:lnRef>
          <a:fillRef idx="2">
            <a:schemeClr val="accent1"/>
          </a:fillRef>
          <a:effectRef idx="1">
            <a:schemeClr val="accent1"/>
          </a:effectRef>
          <a:fontRef idx="minor">
            <a:schemeClr val="dk1"/>
          </a:fontRef>
        </p:style>
        <p:txBody>
          <a:bodyPr/>
          <a:lstStyle/>
          <a:p>
            <a:pPr lvl="0">
              <a:spcBef>
                <a:spcPct val="20000"/>
              </a:spcBef>
            </a:pP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Этапы бюджета</a:t>
            </a:r>
            <a:br>
              <a:rPr lang="ru-RU" sz="3200" b="1" dirty="0" smtClean="0">
                <a:solidFill>
                  <a:srgbClr val="FF0000"/>
                </a:solidFill>
                <a:latin typeface="Times New Roman" pitchFamily="18" charset="0"/>
                <a:cs typeface="Times New Roman" pitchFamily="18" charset="0"/>
              </a:rPr>
            </a:br>
            <a:r>
              <a:rPr lang="ru-RU" sz="2000" b="1" i="1" dirty="0" smtClean="0">
                <a:solidFill>
                  <a:prstClr val="black"/>
                </a:solidFill>
                <a:latin typeface="Times New Roman" pitchFamily="18" charset="0"/>
                <a:cs typeface="Times New Roman" pitchFamily="18" charset="0"/>
              </a:rPr>
              <a:t/>
            </a:r>
            <a:br>
              <a:rPr lang="ru-RU" sz="2000" b="1" i="1" dirty="0" smtClean="0">
                <a:solidFill>
                  <a:prstClr val="black"/>
                </a:solidFill>
                <a:latin typeface="Times New Roman" pitchFamily="18" charset="0"/>
                <a:cs typeface="Times New Roman" pitchFamily="18" charset="0"/>
              </a:rPr>
            </a:br>
            <a:r>
              <a:rPr lang="ru-RU" sz="2000" b="1" dirty="0" smtClean="0">
                <a:solidFill>
                  <a:prstClr val="black"/>
                </a:solidFill>
                <a:latin typeface="Times New Roman" pitchFamily="18" charset="0"/>
                <a:cs typeface="Times New Roman" pitchFamily="18" charset="0"/>
              </a:rPr>
              <a:t>Составление и утверждение бюджета – сложный и многоуровневый процесс, основанный на правовых нормах</a:t>
            </a:r>
            <a:endParaRPr lang="ru-RU"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6770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764704"/>
            <a:ext cx="8219256" cy="1008112"/>
          </a:xfrm>
        </p:spPr>
        <p:txBody>
          <a:bodyPr/>
          <a:lstStyle/>
          <a:p>
            <a:r>
              <a:rPr lang="ru-RU" sz="2000" b="1" dirty="0" smtClean="0">
                <a:solidFill>
                  <a:srgbClr val="C00000"/>
                </a:solidFill>
                <a:latin typeface="Times New Roman" pitchFamily="18" charset="0"/>
                <a:cs typeface="Times New Roman" pitchFamily="18" charset="0"/>
              </a:rPr>
              <a:t>Что такое бюджет? Какие бывают бюджеты?</a:t>
            </a:r>
            <a:r>
              <a:rPr lang="ru-RU" sz="1400" b="1" dirty="0" smtClean="0">
                <a:solidFill>
                  <a:srgbClr val="C00000"/>
                </a:solidFill>
                <a:latin typeface="Times New Roman" pitchFamily="18" charset="0"/>
                <a:cs typeface="Times New Roman" pitchFamily="18" charset="0"/>
              </a:rPr>
              <a:t/>
            </a:r>
            <a:br>
              <a:rPr lang="ru-RU" sz="1400" b="1" dirty="0" smtClean="0">
                <a:solidFill>
                  <a:srgbClr val="C00000"/>
                </a:solidFill>
                <a:latin typeface="Times New Roman" pitchFamily="18" charset="0"/>
                <a:cs typeface="Times New Roman" pitchFamily="18" charset="0"/>
              </a:rPr>
            </a:br>
            <a:r>
              <a:rPr lang="ru-RU" sz="1400" b="1" i="1" dirty="0" smtClean="0">
                <a:solidFill>
                  <a:srgbClr val="C00000"/>
                </a:solidFill>
                <a:latin typeface="Times New Roman" pitchFamily="18" charset="0"/>
                <a:cs typeface="Times New Roman" pitchFamily="18" charset="0"/>
              </a:rPr>
              <a:t>Со </a:t>
            </a:r>
            <a:r>
              <a:rPr lang="ru-RU" sz="1400" b="1" i="1" dirty="0" err="1" smtClean="0">
                <a:solidFill>
                  <a:srgbClr val="C00000"/>
                </a:solidFill>
                <a:latin typeface="Times New Roman" pitchFamily="18" charset="0"/>
                <a:cs typeface="Times New Roman" pitchFamily="18" charset="0"/>
              </a:rPr>
              <a:t>старонормандского</a:t>
            </a:r>
            <a:r>
              <a:rPr lang="ru-RU" sz="1400" b="1" i="1" dirty="0" smtClean="0">
                <a:solidFill>
                  <a:srgbClr val="C00000"/>
                </a:solidFill>
                <a:latin typeface="Times New Roman" pitchFamily="18" charset="0"/>
                <a:cs typeface="Times New Roman" pitchFamily="18" charset="0"/>
              </a:rPr>
              <a:t> (</a:t>
            </a:r>
            <a:r>
              <a:rPr lang="en-US" sz="1400" b="1" i="1" dirty="0" err="1" smtClean="0">
                <a:solidFill>
                  <a:srgbClr val="C00000"/>
                </a:solidFill>
                <a:latin typeface="Times New Roman" pitchFamily="18" charset="0"/>
                <a:cs typeface="Times New Roman" pitchFamily="18" charset="0"/>
              </a:rPr>
              <a:t>buogette</a:t>
            </a:r>
            <a:r>
              <a:rPr lang="en-US" sz="1400" b="1" i="1" dirty="0" smtClean="0">
                <a:solidFill>
                  <a:srgbClr val="C00000"/>
                </a:solidFill>
                <a:latin typeface="Times New Roman" pitchFamily="18" charset="0"/>
                <a:cs typeface="Times New Roman" pitchFamily="18" charset="0"/>
              </a:rPr>
              <a:t>) – </a:t>
            </a:r>
            <a:r>
              <a:rPr lang="ru-RU" sz="1400" b="1" i="1" dirty="0" smtClean="0">
                <a:solidFill>
                  <a:srgbClr val="C00000"/>
                </a:solidFill>
                <a:latin typeface="Times New Roman" pitchFamily="18" charset="0"/>
                <a:cs typeface="Times New Roman" pitchFamily="18" charset="0"/>
              </a:rPr>
              <a:t>это сумка, кошелек</a:t>
            </a:r>
            <a:r>
              <a:rPr lang="ru-RU" sz="1400" b="1" dirty="0" smtClean="0">
                <a:solidFill>
                  <a:srgbClr val="C00000"/>
                </a:solidFill>
                <a:latin typeface="Times New Roman" pitchFamily="18" charset="0"/>
                <a:cs typeface="Times New Roman" pitchFamily="18" charset="0"/>
              </a:rPr>
              <a:t> </a:t>
            </a:r>
            <a:br>
              <a:rPr lang="ru-RU" sz="14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БЮДЖЕТ – ЭТО ПЛАН ДОХОДОВ И РАСХОДОВ НА ОПРЕДЕЛЕННЫЙ ПЕРИОД</a:t>
            </a:r>
            <a:r>
              <a:rPr lang="ru-RU" sz="1400" b="1" dirty="0" smtClean="0">
                <a:solidFill>
                  <a:srgbClr val="C00000"/>
                </a:solidFill>
                <a:latin typeface="Times New Roman" pitchFamily="18" charset="0"/>
                <a:cs typeface="Times New Roman" pitchFamily="18" charset="0"/>
              </a:rPr>
              <a:t/>
            </a:r>
            <a:br>
              <a:rPr lang="ru-RU" sz="1400" b="1" dirty="0" smtClean="0">
                <a:solidFill>
                  <a:srgbClr val="C00000"/>
                </a:solidFill>
                <a:latin typeface="Times New Roman" pitchFamily="18" charset="0"/>
                <a:cs typeface="Times New Roman" pitchFamily="18" charset="0"/>
              </a:rPr>
            </a:br>
            <a:r>
              <a:rPr lang="ru-RU" sz="1400" b="1" dirty="0" smtClean="0">
                <a:solidFill>
                  <a:srgbClr val="C00000"/>
                </a:solidFill>
                <a:latin typeface="Times New Roman" pitchFamily="18" charset="0"/>
                <a:cs typeface="Times New Roman" pitchFamily="18" charset="0"/>
              </a:rPr>
              <a:t>                                                              </a:t>
            </a:r>
            <a:endParaRPr lang="ru-RU" sz="1400" b="1" dirty="0">
              <a:solidFill>
                <a:srgbClr val="C00000"/>
              </a:solidFill>
              <a:latin typeface="Times New Roman" pitchFamily="18" charset="0"/>
              <a:cs typeface="Times New Roman" pitchFamily="18" charset="0"/>
            </a:endParaRPr>
          </a:p>
        </p:txBody>
      </p:sp>
      <p:graphicFrame>
        <p:nvGraphicFramePr>
          <p:cNvPr id="12" name="Объект 11"/>
          <p:cNvGraphicFramePr>
            <a:graphicFrameLocks noGrp="1"/>
          </p:cNvGraphicFramePr>
          <p:nvPr>
            <p:ph idx="1"/>
            <p:extLst>
              <p:ext uri="{D42A27DB-BD31-4B8C-83A1-F6EECF244321}">
                <p14:modId xmlns:p14="http://schemas.microsoft.com/office/powerpoint/2010/main" val="203729088"/>
              </p:ext>
            </p:extLst>
          </p:nvPr>
        </p:nvGraphicFramePr>
        <p:xfrm>
          <a:off x="251520" y="1412776"/>
          <a:ext cx="86616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186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Схема 13"/>
          <p:cNvGraphicFramePr/>
          <p:nvPr>
            <p:extLst>
              <p:ext uri="{D42A27DB-BD31-4B8C-83A1-F6EECF244321}">
                <p14:modId xmlns:p14="http://schemas.microsoft.com/office/powerpoint/2010/main" val="854577749"/>
              </p:ext>
            </p:extLst>
          </p:nvPr>
        </p:nvGraphicFramePr>
        <p:xfrm>
          <a:off x="179512" y="692696"/>
          <a:ext cx="8712968"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Объект 21"/>
          <p:cNvGraphicFramePr>
            <a:graphicFrameLocks noGrp="1"/>
          </p:cNvGraphicFramePr>
          <p:nvPr>
            <p:ph idx="1"/>
            <p:extLst>
              <p:ext uri="{D42A27DB-BD31-4B8C-83A1-F6EECF244321}">
                <p14:modId xmlns:p14="http://schemas.microsoft.com/office/powerpoint/2010/main" val="3833845187"/>
              </p:ext>
            </p:extLst>
          </p:nvPr>
        </p:nvGraphicFramePr>
        <p:xfrm>
          <a:off x="164484" y="3068960"/>
          <a:ext cx="8785225" cy="280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Стрелка вниз 15"/>
          <p:cNvSpPr/>
          <p:nvPr/>
        </p:nvSpPr>
        <p:spPr>
          <a:xfrm>
            <a:off x="317308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925884" y="1445624"/>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5580112"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a:off x="7623399" y="1448662"/>
            <a:ext cx="484632" cy="243439"/>
          </a:xfrm>
          <a:prstGeom prst="downArrow">
            <a:avLst/>
          </a:prstGeom>
          <a:gradFill>
            <a:gsLst>
              <a:gs pos="0">
                <a:schemeClr val="accent1">
                  <a:tint val="66000"/>
                  <a:satMod val="160000"/>
                </a:schemeClr>
              </a:gs>
              <a:gs pos="12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642" y="1772816"/>
            <a:ext cx="2043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3848" y="1759425"/>
            <a:ext cx="2043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16015" y="1759425"/>
            <a:ext cx="2043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06596" y="1759425"/>
            <a:ext cx="20431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91103" y="5898177"/>
            <a:ext cx="8629369"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600" b="1" dirty="0" smtClean="0">
                <a:solidFill>
                  <a:schemeClr val="tx1"/>
                </a:solidFill>
                <a:latin typeface="Times New Roman" pitchFamily="18" charset="0"/>
                <a:cs typeface="Times New Roman" pitchFamily="18" charset="0"/>
              </a:rPr>
              <a:t>ПОВЫШЕНИЕ КАЧЕСТВА ЖИЗНИ ЖИТЕЛЕЙ                                                                                                                                                         ГОРОДСКОГО ОКРУГА ГОРОД РЫБИНСК  </a:t>
            </a:r>
            <a:endParaRPr lang="ru-RU" sz="1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767851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5334</TotalTime>
  <Words>1908</Words>
  <Application>Microsoft Office PowerPoint</Application>
  <PresentationFormat>Экран (4:3)</PresentationFormat>
  <Paragraphs>381</Paragraphs>
  <Slides>29</Slides>
  <Notes>4</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29</vt:i4>
      </vt:variant>
    </vt:vector>
  </HeadingPairs>
  <TitlesOfParts>
    <vt:vector size="33" baseType="lpstr">
      <vt:lpstr>1_Тема Office</vt:lpstr>
      <vt:lpstr>2_Тема Office</vt:lpstr>
      <vt:lpstr>Тема Office</vt:lpstr>
      <vt:lpstr>Диаграмма Microsoft Excel</vt:lpstr>
      <vt:lpstr>Презентация PowerPoint</vt:lpstr>
      <vt:lpstr>Презентация PowerPoint</vt:lpstr>
      <vt:lpstr> Основные понятия Бюджетная система РФ построена на основе              следующих принципов: </vt:lpstr>
      <vt:lpstr> Основные понятия </vt:lpstr>
      <vt:lpstr> Основные понятия </vt:lpstr>
      <vt:lpstr> Основные понятия </vt:lpstr>
      <vt:lpstr>  Этапы бюджета  Составление и утверждение бюджета – сложный и многоуровневый процесс, основанный на правовых нормах</vt:lpstr>
      <vt:lpstr>Что такое бюджет? Какие бывают бюджеты? Со старонормандского (buogette) – это сумка, кошелек  БЮДЖЕТ – ЭТО ПЛАН ДОХОДОВ И РАСХОДОВ НА ОПРЕДЕЛЕННЫЙ ПЕРИОД                                                               </vt:lpstr>
      <vt:lpstr>Презентация PowerPoint</vt:lpstr>
      <vt:lpstr>ГРАЖДАНИН И ЕГО УЧАСТИЕ В БЮДЖЕТНОМ ПРОЦЕССЕ</vt:lpstr>
      <vt:lpstr>ДОХОДЫ БЮДЖЕТА ГОРОДА</vt:lpstr>
      <vt:lpstr>СРЕДСТВА ВЫШЕСТОЯЩИХ БЮДЖЕТОВ             предоставляются в виде межбюджетных трансфертов следующих типов</vt:lpstr>
      <vt:lpstr>ОСНОВНЫЕ ПАРАМЕТРЫ БЮДЖЕТА НА 2015 ГОД</vt:lpstr>
      <vt:lpstr>ИСТОЧНИКИ ПОКРЫТИЯ ДОЛГОВЫХ ОБЯЗАТЕЛЬСТВ                         В 2015 ГОДУ                                 тыс. руб.</vt:lpstr>
      <vt:lpstr>Презентация PowerPoint</vt:lpstr>
      <vt:lpstr>Презентация PowerPoint</vt:lpstr>
      <vt:lpstr>       ДИНАМИКА ПОСТУПЛЕНИЯ ПО ОСНОВНЫМ ДОХОДНЫМ                ИСТОЧНИКАМ В  2014 - 2015 ГОДАХ              млн.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МУНИЦИПАЛЬНЫЙ ДОЛГ ГОРОДСКОГО ОКРУГА ГОРОД РЫБИНСК</vt:lpstr>
      <vt:lpstr>УПРАВЛЕНИЕ МУНИЦИПАЛЬНЫМ ДОЛГОМ</vt:lpstr>
      <vt:lpstr>             Бюджет городского округа город Рыбинск и финансовая информация представлены в наглядном формате, доступном пониманию граждан. Надеемся, что это окажется вам полезным и поможет составить достоверное мнение о бюджете городского округа город Рыбинск на 2015 год и плановый период 2016 и 2017 годов.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И. Козлова</dc:creator>
  <cp:lastModifiedBy>Ирина И. Козлова</cp:lastModifiedBy>
  <cp:revision>265</cp:revision>
  <cp:lastPrinted>2015-03-04T07:01:27Z</cp:lastPrinted>
  <dcterms:created xsi:type="dcterms:W3CDTF">2015-02-05T06:13:08Z</dcterms:created>
  <dcterms:modified xsi:type="dcterms:W3CDTF">2015-03-06T06:28:00Z</dcterms:modified>
</cp:coreProperties>
</file>