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3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4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5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6.xml" ContentType="application/vnd.openxmlformats-officedocument.theme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theme/theme7.xml" ContentType="application/vnd.openxmlformats-officedocument.theme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8.xml" ContentType="application/vnd.openxmlformats-officedocument.theme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theme/theme9.xml" ContentType="application/vnd.openxmlformats-officedocument.theme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theme/theme10.xml" ContentType="application/vnd.openxmlformats-officedocument.theme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theme/theme11.xml" ContentType="application/vnd.openxmlformats-officedocument.theme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theme/theme12.xml" ContentType="application/vnd.openxmlformats-officedocument.theme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theme/theme13.xml" ContentType="application/vnd.openxmlformats-officedocument.theme+xml"/>
  <Override PartName="/ppt/theme/theme1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rawings/drawing2.xml" ContentType="application/vnd.openxmlformats-officedocument.drawingml.chartshapes+xml"/>
  <Override PartName="/ppt/charts/chart4.xml" ContentType="application/vnd.openxmlformats-officedocument.drawingml.chart+xml"/>
  <Override PartName="/ppt/drawings/drawing3.xml" ContentType="application/vnd.openxmlformats-officedocument.drawingml.chartshapes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drawings/drawing4.xml" ContentType="application/vnd.openxmlformats-officedocument.drawingml.chartshapes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notesSlides/notesSlide2.xml" ContentType="application/vnd.openxmlformats-officedocument.presentationml.notesSlide+xml"/>
  <Override PartName="/ppt/charts/chart10.xml" ContentType="application/vnd.openxmlformats-officedocument.drawingml.chart+xml"/>
  <Override PartName="/ppt/drawings/drawing5.xml" ContentType="application/vnd.openxmlformats-officedocument.drawingml.chartshapes+xml"/>
  <Override PartName="/ppt/charts/chart11.xml" ContentType="application/vnd.openxmlformats-officedocument.drawingml.chart+xml"/>
  <Override PartName="/ppt/drawings/drawing6.xml" ContentType="application/vnd.openxmlformats-officedocument.drawingml.chartshapes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drawings/drawing7.xml" ContentType="application/vnd.openxmlformats-officedocument.drawingml.chartshapes+xml"/>
  <Override PartName="/ppt/notesSlides/notesSlide3.xml" ContentType="application/vnd.openxmlformats-officedocument.presentationml.notesSlide+xml"/>
  <Override PartName="/ppt/charts/chart15.xml" ContentType="application/vnd.openxmlformats-officedocument.drawingml.chart+xml"/>
  <Override PartName="/ppt/drawings/drawing8.xml" ContentType="application/vnd.openxmlformats-officedocument.drawingml.chartshapes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drawings/drawing9.xml" ContentType="application/vnd.openxmlformats-officedocument.drawingml.chartshapes+xml"/>
  <Override PartName="/ppt/charts/chart20.xml" ContentType="application/vnd.openxmlformats-officedocument.drawingml.chart+xml"/>
  <Override PartName="/ppt/drawings/drawing10.xml" ContentType="application/vnd.openxmlformats-officedocument.drawingml.chartshapes+xml"/>
  <Override PartName="/ppt/notesSlides/notesSlide4.xml" ContentType="application/vnd.openxmlformats-officedocument.presentationml.notesSlide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drawings/drawing11.xml" ContentType="application/vnd.openxmlformats-officedocument.drawingml.chartshapes+xml"/>
  <Override PartName="/ppt/charts/chart23.xml" ContentType="application/vnd.openxmlformats-officedocument.drawingml.chart+xml"/>
  <Override PartName="/ppt/notesSlides/notesSlide5.xml" ContentType="application/vnd.openxmlformats-officedocument.presentationml.notesSlide+xml"/>
  <Override PartName="/ppt/charts/chart24.xml" ContentType="application/vnd.openxmlformats-officedocument.drawingml.chart+xml"/>
  <Override PartName="/ppt/charts/chart2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  <p:sldMasterId id="2147483690" r:id="rId2"/>
    <p:sldMasterId id="2147483705" r:id="rId3"/>
    <p:sldMasterId id="2147483720" r:id="rId4"/>
    <p:sldMasterId id="2147483735" r:id="rId5"/>
    <p:sldMasterId id="2147483750" r:id="rId6"/>
    <p:sldMasterId id="2147483765" r:id="rId7"/>
    <p:sldMasterId id="2147483780" r:id="rId8"/>
    <p:sldMasterId id="2147483795" r:id="rId9"/>
    <p:sldMasterId id="2147483812" r:id="rId10"/>
    <p:sldMasterId id="2147483827" r:id="rId11"/>
    <p:sldMasterId id="2147483841" r:id="rId12"/>
    <p:sldMasterId id="2147483858" r:id="rId13"/>
  </p:sldMasterIdLst>
  <p:notesMasterIdLst>
    <p:notesMasterId r:id="rId52"/>
  </p:notesMasterIdLst>
  <p:sldIdLst>
    <p:sldId id="292" r:id="rId14"/>
    <p:sldId id="257" r:id="rId15"/>
    <p:sldId id="298" r:id="rId16"/>
    <p:sldId id="303" r:id="rId17"/>
    <p:sldId id="299" r:id="rId18"/>
    <p:sldId id="258" r:id="rId19"/>
    <p:sldId id="291" r:id="rId20"/>
    <p:sldId id="261" r:id="rId21"/>
    <p:sldId id="262" r:id="rId22"/>
    <p:sldId id="263" r:id="rId23"/>
    <p:sldId id="264" r:id="rId24"/>
    <p:sldId id="265" r:id="rId25"/>
    <p:sldId id="266" r:id="rId26"/>
    <p:sldId id="293" r:id="rId27"/>
    <p:sldId id="268" r:id="rId28"/>
    <p:sldId id="269" r:id="rId29"/>
    <p:sldId id="270" r:id="rId30"/>
    <p:sldId id="306" r:id="rId31"/>
    <p:sldId id="307" r:id="rId32"/>
    <p:sldId id="271" r:id="rId33"/>
    <p:sldId id="273" r:id="rId34"/>
    <p:sldId id="274" r:id="rId35"/>
    <p:sldId id="275" r:id="rId36"/>
    <p:sldId id="304" r:id="rId37"/>
    <p:sldId id="296" r:id="rId38"/>
    <p:sldId id="277" r:id="rId39"/>
    <p:sldId id="278" r:id="rId40"/>
    <p:sldId id="280" r:id="rId41"/>
    <p:sldId id="279" r:id="rId42"/>
    <p:sldId id="294" r:id="rId43"/>
    <p:sldId id="295" r:id="rId44"/>
    <p:sldId id="305" r:id="rId45"/>
    <p:sldId id="284" r:id="rId46"/>
    <p:sldId id="285" r:id="rId47"/>
    <p:sldId id="308" r:id="rId48"/>
    <p:sldId id="289" r:id="rId49"/>
    <p:sldId id="287" r:id="rId50"/>
    <p:sldId id="301" r:id="rId51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EBC78"/>
    <a:srgbClr val="00CC66"/>
    <a:srgbClr val="A4BB7B"/>
    <a:srgbClr val="DEB864"/>
    <a:srgbClr val="D29F2E"/>
    <a:srgbClr val="3BE53B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78" autoAdjust="0"/>
    <p:restoredTop sz="99397" autoAdjust="0"/>
  </p:normalViewPr>
  <p:slideViewPr>
    <p:cSldViewPr>
      <p:cViewPr>
        <p:scale>
          <a:sx n="95" d="100"/>
          <a:sy n="95" d="100"/>
        </p:scale>
        <p:origin x="-1085" y="20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1" d="100"/>
          <a:sy n="61" d="100"/>
        </p:scale>
        <p:origin x="-3259" y="-101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5.xml"/><Relationship Id="rId26" Type="http://schemas.openxmlformats.org/officeDocument/2006/relationships/slide" Target="slides/slide13.xml"/><Relationship Id="rId39" Type="http://schemas.openxmlformats.org/officeDocument/2006/relationships/slide" Target="slides/slide26.xml"/><Relationship Id="rId21" Type="http://schemas.openxmlformats.org/officeDocument/2006/relationships/slide" Target="slides/slide8.xml"/><Relationship Id="rId34" Type="http://schemas.openxmlformats.org/officeDocument/2006/relationships/slide" Target="slides/slide21.xml"/><Relationship Id="rId42" Type="http://schemas.openxmlformats.org/officeDocument/2006/relationships/slide" Target="slides/slide29.xml"/><Relationship Id="rId47" Type="http://schemas.openxmlformats.org/officeDocument/2006/relationships/slide" Target="slides/slide34.xml"/><Relationship Id="rId50" Type="http://schemas.openxmlformats.org/officeDocument/2006/relationships/slide" Target="slides/slide37.xml"/><Relationship Id="rId55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33" Type="http://schemas.openxmlformats.org/officeDocument/2006/relationships/slide" Target="slides/slide20.xml"/><Relationship Id="rId38" Type="http://schemas.openxmlformats.org/officeDocument/2006/relationships/slide" Target="slides/slide25.xml"/><Relationship Id="rId46" Type="http://schemas.openxmlformats.org/officeDocument/2006/relationships/slide" Target="slides/slide3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3.xml"/><Relationship Id="rId20" Type="http://schemas.openxmlformats.org/officeDocument/2006/relationships/slide" Target="slides/slide7.xml"/><Relationship Id="rId29" Type="http://schemas.openxmlformats.org/officeDocument/2006/relationships/slide" Target="slides/slide16.xml"/><Relationship Id="rId41" Type="http://schemas.openxmlformats.org/officeDocument/2006/relationships/slide" Target="slides/slide28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1.xml"/><Relationship Id="rId32" Type="http://schemas.openxmlformats.org/officeDocument/2006/relationships/slide" Target="slides/slide19.xml"/><Relationship Id="rId37" Type="http://schemas.openxmlformats.org/officeDocument/2006/relationships/slide" Target="slides/slide24.xml"/><Relationship Id="rId40" Type="http://schemas.openxmlformats.org/officeDocument/2006/relationships/slide" Target="slides/slide27.xml"/><Relationship Id="rId45" Type="http://schemas.openxmlformats.org/officeDocument/2006/relationships/slide" Target="slides/slide32.xml"/><Relationship Id="rId53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slide" Target="slides/slide15.xml"/><Relationship Id="rId36" Type="http://schemas.openxmlformats.org/officeDocument/2006/relationships/slide" Target="slides/slide23.xml"/><Relationship Id="rId49" Type="http://schemas.openxmlformats.org/officeDocument/2006/relationships/slide" Target="slides/slide36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6.xml"/><Relationship Id="rId31" Type="http://schemas.openxmlformats.org/officeDocument/2006/relationships/slide" Target="slides/slide18.xml"/><Relationship Id="rId44" Type="http://schemas.openxmlformats.org/officeDocument/2006/relationships/slide" Target="slides/slide31.xml"/><Relationship Id="rId52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slide" Target="slides/slide14.xml"/><Relationship Id="rId30" Type="http://schemas.openxmlformats.org/officeDocument/2006/relationships/slide" Target="slides/slide17.xml"/><Relationship Id="rId35" Type="http://schemas.openxmlformats.org/officeDocument/2006/relationships/slide" Target="slides/slide22.xml"/><Relationship Id="rId43" Type="http://schemas.openxmlformats.org/officeDocument/2006/relationships/slide" Target="slides/slide30.xml"/><Relationship Id="rId48" Type="http://schemas.openxmlformats.org/officeDocument/2006/relationships/slide" Target="slides/slide35.xml"/><Relationship Id="rId56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8.xml"/><Relationship Id="rId3" Type="http://schemas.openxmlformats.org/officeDocument/2006/relationships/slideMaster" Target="slideMasters/slideMaster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Microsoft_Excel_Worksheet14.xlsx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Microsoft_Excel_Worksheet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8.xlsx"/></Relationships>
</file>

<file path=ppt/charts/_rels/chart1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package" Target="../embeddings/Microsoft_Excel_Worksheet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2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0.xml"/><Relationship Id="rId1" Type="http://schemas.openxmlformats.org/officeDocument/2006/relationships/package" Target="../embeddings/Microsoft_Excel_Worksheet20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1.xlsx"/></Relationships>
</file>

<file path=ppt/charts/_rels/chart2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1.xml"/><Relationship Id="rId1" Type="http://schemas.openxmlformats.org/officeDocument/2006/relationships/package" Target="../embeddings/Microsoft_Excel_Worksheet22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3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4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5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9222387742072778E-2"/>
          <c:y val="0.1392355565950511"/>
          <c:w val="0.7907303370786517"/>
          <c:h val="0.69593140763821681"/>
        </c:manualLayout>
      </c:layout>
      <c:pie3DChart>
        <c:varyColors val="1"/>
        <c:ser>
          <c:idx val="0"/>
          <c:order val="0"/>
          <c:spPr>
            <a:solidFill>
              <a:schemeClr val="accent1"/>
            </a:solidFill>
            <a:ln w="10264">
              <a:solidFill>
                <a:schemeClr val="tx1"/>
              </a:solidFill>
              <a:prstDash val="solid"/>
            </a:ln>
          </c:spPr>
          <c:explosion val="7"/>
          <c:dPt>
            <c:idx val="0"/>
            <c:bubble3D val="0"/>
            <c:explosion val="0"/>
            <c:spPr>
              <a:gradFill rotWithShape="0">
                <a:gsLst>
                  <a:gs pos="0">
                    <a:srgbClr val="0000FF"/>
                  </a:gs>
                  <a:gs pos="100000">
                    <a:srgbClr val="99CCFF"/>
                  </a:gs>
                </a:gsLst>
                <a:lin ang="2700000" scaled="1"/>
              </a:gradFill>
              <a:ln w="10264">
                <a:solidFill>
                  <a:schemeClr val="tx1"/>
                </a:solidFill>
                <a:prstDash val="solid"/>
              </a:ln>
            </c:spPr>
          </c:dPt>
          <c:dPt>
            <c:idx val="1"/>
            <c:bubble3D val="0"/>
            <c:spPr>
              <a:gradFill rotWithShape="0">
                <a:gsLst>
                  <a:gs pos="0">
                    <a:srgbClr val="FFCC00"/>
                  </a:gs>
                  <a:gs pos="100000">
                    <a:srgbClr val="FF9900"/>
                  </a:gs>
                </a:gsLst>
                <a:lin ang="2700000" scaled="1"/>
              </a:gradFill>
              <a:ln w="10264">
                <a:solidFill>
                  <a:schemeClr val="tx1"/>
                </a:solidFill>
                <a:prstDash val="solid"/>
              </a:ln>
            </c:spPr>
          </c:dPt>
          <c:dLbls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1"/>
            <c:showBubbleSize val="0"/>
            <c:separator>; </c:separator>
            <c:showLeaderLines val="1"/>
          </c:dLbls>
          <c:cat>
            <c:strRef>
              <c:f>Sheet1!$B$1:$C$1</c:f>
              <c:strCache>
                <c:ptCount val="2"/>
                <c:pt idx="0">
                  <c:v>Налоговые и неналоговые доходы</c:v>
                </c:pt>
                <c:pt idx="1">
                  <c:v>Безвозмездные поступления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 formatCode="0.0">
                  <c:v>1701.8</c:v>
                </c:pt>
                <c:pt idx="1">
                  <c:v>4288.2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97">
          <a:noFill/>
        </a:ln>
      </c:spPr>
    </c:plotArea>
    <c:legend>
      <c:legendPos val="b"/>
      <c:overlay val="0"/>
      <c:txPr>
        <a:bodyPr/>
        <a:lstStyle/>
        <a:p>
          <a:pPr>
            <a:defRPr sz="20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515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-90"/>
      <c:hPercent val="49"/>
      <c:rotY val="0"/>
      <c:depthPercent val="50"/>
      <c:rAngAx val="1"/>
    </c:view3D>
    <c:floor>
      <c:thickness val="0"/>
      <c:spPr>
        <a:noFill/>
        <a:ln w="3175">
          <a:solidFill>
            <a:schemeClr val="accent1"/>
          </a:solidFill>
          <a:prstDash val="solid"/>
        </a:ln>
      </c:spPr>
    </c:floor>
    <c:sideWall>
      <c:thickness val="0"/>
      <c:spPr>
        <a:noFill/>
        <a:ln w="12700">
          <a:solidFill>
            <a:schemeClr val="bg1">
              <a:lumMod val="65000"/>
            </a:schemeClr>
          </a:solidFill>
          <a:prstDash val="solid"/>
        </a:ln>
        <a:scene3d>
          <a:camera prst="orthographicFront"/>
          <a:lightRig rig="threePt" dir="t"/>
        </a:scene3d>
        <a:sp3d>
          <a:bevelT w="190500" h="38100"/>
        </a:sp3d>
      </c:spPr>
    </c:sideWall>
    <c:backWall>
      <c:thickness val="0"/>
      <c:spPr>
        <a:noFill/>
        <a:ln w="12700">
          <a:solidFill>
            <a:schemeClr val="bg1">
              <a:lumMod val="65000"/>
            </a:schemeClr>
          </a:solidFill>
          <a:prstDash val="solid"/>
        </a:ln>
        <a:scene3d>
          <a:camera prst="orthographicFront"/>
          <a:lightRig rig="threePt" dir="t"/>
        </a:scene3d>
        <a:sp3d>
          <a:bevelT w="190500" h="38100"/>
        </a:sp3d>
      </c:spPr>
    </c:backWall>
    <c:plotArea>
      <c:layout>
        <c:manualLayout>
          <c:layoutTarget val="inner"/>
          <c:xMode val="edge"/>
          <c:yMode val="edge"/>
          <c:x val="6.1913696060037555E-2"/>
          <c:y val="2.0654044750430287E-2"/>
          <c:w val="0.92589118198874298"/>
          <c:h val="0.8123924268502579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план   всего     106,2 млн.руб. </c:v>
                </c:pt>
              </c:strCache>
            </c:strRef>
          </c:tx>
          <c:spPr>
            <a:solidFill>
              <a:srgbClr val="FF9900"/>
            </a:solidFill>
            <a:ln w="12383">
              <a:solidFill>
                <a:schemeClr val="tx1"/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 prstMaterial="matte">
              <a:contourClr>
                <a:srgbClr val="000000"/>
              </a:contourClr>
            </a:sp3d>
          </c:spPr>
          <c:invertIfNegative val="0"/>
          <c:dLbls>
            <c:dLbl>
              <c:idx val="0"/>
              <c:layout>
                <c:manualLayout>
                  <c:x val="3.3826249881415702E-3"/>
                  <c:y val="8.69074864094000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0992434304145716E-2"/>
                  <c:y val="9.89280612369274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4766">
                <a:noFill/>
              </a:ln>
            </c:spPr>
            <c:txPr>
              <a:bodyPr/>
              <a:lstStyle/>
              <a:p>
                <a:pPr>
                  <a:defRPr sz="1881" b="1" i="0" u="none" strike="noStrike" baseline="0">
                    <a:solidFill>
                      <a:schemeClr val="tx1"/>
                    </a:solidFill>
                    <a:latin typeface="Times New Roman" pitchFamily="18" charset="0"/>
                    <a:ea typeface="Arial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Доходы от реализации имущества</c:v>
                </c:pt>
                <c:pt idx="1">
                  <c:v>Доходы от продажи земельных участков</c:v>
                </c:pt>
              </c:strCache>
            </c:strRef>
          </c:cat>
          <c:val>
            <c:numRef>
              <c:f>Sheet1!$B$2:$C$2</c:f>
              <c:numCache>
                <c:formatCode>0.0</c:formatCode>
                <c:ptCount val="2"/>
                <c:pt idx="0">
                  <c:v>57.7</c:v>
                </c:pt>
                <c:pt idx="1">
                  <c:v>48.5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факт   всего     44,9 млн. руб.</c:v>
                </c:pt>
              </c:strCache>
            </c:strRef>
          </c:tx>
          <c:spPr>
            <a:solidFill>
              <a:srgbClr val="339966"/>
            </a:solidFill>
            <a:ln w="12383">
              <a:solidFill>
                <a:schemeClr val="tx1"/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 prstMaterial="matte">
              <a:contourClr>
                <a:srgbClr val="000000"/>
              </a:contourClr>
            </a:sp3d>
          </c:spPr>
          <c:invertIfNegative val="0"/>
          <c:dLbls>
            <c:dLbl>
              <c:idx val="0"/>
              <c:layout>
                <c:manualLayout>
                  <c:x val="3.7871169718243602E-3"/>
                  <c:y val="0.1010395651008020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7248600702020681E-2"/>
                  <c:y val="9.05742912166938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4766">
                <a:noFill/>
              </a:ln>
            </c:spPr>
            <c:txPr>
              <a:bodyPr/>
              <a:lstStyle/>
              <a:p>
                <a:pPr>
                  <a:defRPr sz="1756" b="1" i="0" u="none" strike="noStrike" baseline="0">
                    <a:solidFill>
                      <a:schemeClr val="tx1"/>
                    </a:solidFill>
                    <a:latin typeface="Times New Roman" pitchFamily="18" charset="0"/>
                    <a:ea typeface="Arial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Доходы от реализации имущества</c:v>
                </c:pt>
                <c:pt idx="1">
                  <c:v>Доходы от продажи земельных участков</c:v>
                </c:pt>
              </c:strCache>
            </c:strRef>
          </c:cat>
          <c:val>
            <c:numRef>
              <c:f>Sheet1!$B$3:$C$3</c:f>
              <c:numCache>
                <c:formatCode>0.0</c:formatCode>
                <c:ptCount val="2"/>
                <c:pt idx="0" formatCode="General">
                  <c:v>24.4</c:v>
                </c:pt>
                <c:pt idx="1">
                  <c:v>20.5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gapDepth val="10"/>
        <c:shape val="cylinder"/>
        <c:axId val="106238720"/>
        <c:axId val="106240256"/>
        <c:axId val="0"/>
      </c:bar3DChart>
      <c:catAx>
        <c:axId val="1062387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097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400" b="1" i="0" u="none" strike="noStrike" baseline="0">
                <a:solidFill>
                  <a:srgbClr val="002060"/>
                </a:solidFill>
                <a:latin typeface="Times New Roman" pitchFamily="18" charset="0"/>
                <a:ea typeface="Arial"/>
                <a:cs typeface="Times New Roman" pitchFamily="18" charset="0"/>
              </a:defRPr>
            </a:pPr>
            <a:endParaRPr lang="ru-RU"/>
          </a:p>
        </c:txPr>
        <c:crossAx val="10624025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06240256"/>
        <c:scaling>
          <c:orientation val="minMax"/>
          <c:max val="110"/>
          <c:min val="0"/>
        </c:scaling>
        <c:delete val="0"/>
        <c:axPos val="l"/>
        <c:majorGridlines>
          <c:spPr>
            <a:ln w="3097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c:spPr>
        </c:majorGridlines>
        <c:numFmt formatCode="0.0" sourceLinked="1"/>
        <c:majorTickMark val="out"/>
        <c:minorTickMark val="none"/>
        <c:tickLblPos val="nextTo"/>
        <c:spPr>
          <a:ln w="3097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505" b="1" i="0" u="none" strike="noStrike" baseline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ea typeface="Arial"/>
                <a:cs typeface="Times New Roman" pitchFamily="18" charset="0"/>
              </a:defRPr>
            </a:pPr>
            <a:endParaRPr lang="ru-RU"/>
          </a:p>
        </c:txPr>
        <c:crossAx val="106238720"/>
        <c:crosses val="autoZero"/>
        <c:crossBetween val="between"/>
        <c:majorUnit val="20"/>
      </c:valAx>
      <c:spPr>
        <a:noFill/>
        <a:ln w="25398">
          <a:noFill/>
        </a:ln>
      </c:spPr>
    </c:plotArea>
    <c:legend>
      <c:legendPos val="r"/>
      <c:layout>
        <c:manualLayout>
          <c:xMode val="edge"/>
          <c:yMode val="edge"/>
          <c:x val="0.30164868133953138"/>
          <c:y val="0.88143146193413124"/>
          <c:w val="0.40235081374321879"/>
          <c:h val="9.8214285714285726E-2"/>
        </c:manualLayout>
      </c:layout>
      <c:overlay val="0"/>
      <c:spPr>
        <a:noFill/>
        <a:ln w="24766">
          <a:noFill/>
        </a:ln>
      </c:spPr>
      <c:txPr>
        <a:bodyPr/>
        <a:lstStyle/>
        <a:p>
          <a:pPr>
            <a:defRPr sz="1505" b="1" i="0" u="none" strike="noStrike" baseline="0">
              <a:solidFill>
                <a:srgbClr val="002060"/>
              </a:solidFill>
              <a:latin typeface="Times New Roman" pitchFamily="18" charset="0"/>
              <a:ea typeface="Arial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56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view3D>
      <c:rotX val="15"/>
      <c:rotY val="0"/>
      <c:rAngAx val="0"/>
      <c:perspective val="2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4929772523912619"/>
          <c:y val="0.21572580645161291"/>
          <c:w val="0.56741577817661482"/>
          <c:h val="0.54973118279569888"/>
        </c:manualLayout>
      </c:layout>
      <c:pie3DChart>
        <c:varyColors val="1"/>
        <c:ser>
          <c:idx val="0"/>
          <c:order val="0"/>
          <c:spPr>
            <a:ln>
              <a:noFill/>
            </a:ln>
          </c:spPr>
          <c:explosion val="3"/>
          <c:dPt>
            <c:idx val="0"/>
            <c:bubble3D val="0"/>
            <c:spPr>
              <a:solidFill>
                <a:srgbClr val="FF0000"/>
              </a:solidFill>
              <a:ln>
                <a:noFill/>
              </a:ln>
            </c:spPr>
          </c:dPt>
          <c:dPt>
            <c:idx val="1"/>
            <c:bubble3D val="0"/>
            <c:explosion val="12"/>
            <c:spPr>
              <a:solidFill>
                <a:srgbClr val="FFC000"/>
              </a:solidFill>
              <a:ln>
                <a:noFill/>
              </a:ln>
            </c:spPr>
          </c:dPt>
          <c:dPt>
            <c:idx val="2"/>
            <c:bubble3D val="0"/>
            <c:explosion val="8"/>
            <c:spPr>
              <a:solidFill>
                <a:srgbClr val="007461"/>
              </a:solidFill>
              <a:ln>
                <a:noFill/>
              </a:ln>
            </c:spPr>
          </c:dPt>
          <c:dPt>
            <c:idx val="3"/>
            <c:bubble3D val="0"/>
            <c:explosion val="13"/>
            <c:spPr>
              <a:solidFill>
                <a:srgbClr val="00B0F0"/>
              </a:solidFill>
              <a:ln>
                <a:noFill/>
              </a:ln>
            </c:spPr>
          </c:dPt>
          <c:dPt>
            <c:idx val="4"/>
            <c:bubble3D val="0"/>
            <c:explosion val="11"/>
            <c:spPr>
              <a:solidFill>
                <a:srgbClr val="002060"/>
              </a:solidFill>
              <a:ln>
                <a:noFill/>
              </a:ln>
            </c:spPr>
          </c:dPt>
          <c:dPt>
            <c:idx val="5"/>
            <c:bubble3D val="0"/>
            <c:explosion val="8"/>
            <c:spPr>
              <a:solidFill>
                <a:srgbClr val="BB68EE"/>
              </a:solidFill>
              <a:ln>
                <a:noFill/>
              </a:ln>
            </c:spPr>
          </c:dPt>
          <c:dLbls>
            <c:dLbl>
              <c:idx val="0"/>
              <c:layout>
                <c:manualLayout>
                  <c:x val="2.8430114966146714E-2"/>
                  <c:y val="-0.16755136181449926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Госпошлина; </a:t>
                    </a:r>
                    <a:endParaRPr lang="ru-RU" dirty="0" smtClean="0"/>
                  </a:p>
                  <a:p>
                    <a:r>
                      <a:rPr lang="ru-RU" dirty="0" smtClean="0"/>
                      <a:t>29,1; </a:t>
                    </a:r>
                    <a:r>
                      <a:rPr lang="ru-RU" dirty="0"/>
                      <a:t>32%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2.2868539008610654E-2"/>
                  <c:y val="0.11989212737046311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Прочие ; </a:t>
                    </a:r>
                    <a:endParaRPr lang="ru-RU" dirty="0" smtClean="0"/>
                  </a:p>
                  <a:p>
                    <a:r>
                      <a:rPr lang="ru-RU" dirty="0" smtClean="0"/>
                      <a:t>7,9; 9%</a:t>
                    </a:r>
                    <a:endParaRPr lang="ru-RU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4.4328491956948157E-2"/>
                  <c:y val="0.13189008201367938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Акцизы; </a:t>
                    </a:r>
                    <a:endParaRPr lang="ru-RU" dirty="0" smtClean="0"/>
                  </a:p>
                  <a:p>
                    <a:r>
                      <a:rPr lang="ru-RU" dirty="0" smtClean="0"/>
                      <a:t>11,7; </a:t>
                    </a:r>
                    <a:r>
                      <a:rPr lang="ru-RU" dirty="0"/>
                      <a:t>13%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0.18313100690845274"/>
                  <c:y val="0.20094366295482838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Штрафные санкции; </a:t>
                    </a:r>
                    <a:endParaRPr lang="ru-RU" dirty="0" smtClean="0"/>
                  </a:p>
                  <a:p>
                    <a:r>
                      <a:rPr lang="ru-RU" dirty="0" smtClean="0"/>
                      <a:t>18,9; 21%</a:t>
                    </a:r>
                    <a:endParaRPr lang="ru-RU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6.9778480295222475E-2"/>
                  <c:y val="-0.1045968183022399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5.1761584119085186E-2"/>
                  <c:y val="-9.4779355000441545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Платежи за природные ресурсы; </a:t>
                    </a:r>
                    <a:endParaRPr lang="ru-RU" dirty="0" smtClean="0"/>
                  </a:p>
                  <a:p>
                    <a:r>
                      <a:rPr lang="ru-RU" dirty="0" smtClean="0"/>
                      <a:t>7,3</a:t>
                    </a:r>
                    <a:r>
                      <a:rPr lang="ru-RU" dirty="0"/>
                      <a:t>; </a:t>
                    </a:r>
                    <a:r>
                      <a:rPr lang="ru-RU" dirty="0" smtClean="0"/>
                      <a:t>8%</a:t>
                    </a:r>
                    <a:endParaRPr lang="ru-RU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5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Sheet1!$B$1:$G$1</c:f>
              <c:strCache>
                <c:ptCount val="6"/>
                <c:pt idx="0">
                  <c:v>Госпошлина</c:v>
                </c:pt>
                <c:pt idx="1">
                  <c:v>Прочие </c:v>
                </c:pt>
                <c:pt idx="2">
                  <c:v>Акцизы</c:v>
                </c:pt>
                <c:pt idx="3">
                  <c:v>Штрафные санкции</c:v>
                </c:pt>
                <c:pt idx="4">
                  <c:v>Доходы от платных услуг и компенсация затрат государству</c:v>
                </c:pt>
                <c:pt idx="5">
                  <c:v>Платежи за природные ресурсы</c:v>
                </c:pt>
              </c:strCache>
            </c:strRef>
          </c:cat>
          <c:val>
            <c:numRef>
              <c:f>Sheet1!$B$2:$G$2</c:f>
              <c:numCache>
                <c:formatCode>0.0</c:formatCode>
                <c:ptCount val="6"/>
                <c:pt idx="0">
                  <c:v>29.1</c:v>
                </c:pt>
                <c:pt idx="1">
                  <c:v>7.9</c:v>
                </c:pt>
                <c:pt idx="2" formatCode="General">
                  <c:v>11.7</c:v>
                </c:pt>
                <c:pt idx="3">
                  <c:v>18.899999999999999</c:v>
                </c:pt>
                <c:pt idx="4">
                  <c:v>15.6</c:v>
                </c:pt>
                <c:pt idx="5">
                  <c:v>7.3</c:v>
                </c:pt>
              </c:numCache>
            </c:numRef>
          </c:val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87">
          <a:noFill/>
        </a:ln>
      </c:spPr>
    </c:plotArea>
    <c:plotVisOnly val="1"/>
    <c:dispBlanksAs val="zero"/>
    <c:showDLblsOverMax val="0"/>
  </c:chart>
  <c:spPr>
    <a:effectLst/>
  </c:spPr>
  <c:txPr>
    <a:bodyPr/>
    <a:lstStyle/>
    <a:p>
      <a:pPr>
        <a:defRPr sz="1798"/>
      </a:pPr>
      <a:endParaRPr lang="ru-RU"/>
    </a:p>
  </c:txPr>
  <c:externalData r:id="rId1">
    <c:autoUpdate val="0"/>
  </c:externalData>
  <c:userShapes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9187445655716856E-2"/>
          <c:y val="5.7761918801119985E-2"/>
          <c:w val="0.91623657977396455"/>
          <c:h val="0.5845003028324296"/>
        </c:manualLayout>
      </c:layout>
      <c:barChart>
        <c:barDir val="col"/>
        <c:grouping val="clustered"/>
        <c:varyColors val="0"/>
        <c:ser>
          <c:idx val="0"/>
          <c:order val="0"/>
          <c:spPr>
            <a:gradFill flip="none" rotWithShape="1">
              <a:gsLst>
                <a:gs pos="0">
                  <a:schemeClr val="accent2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2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2">
                    <a:lumMod val="60000"/>
                    <a:lumOff val="40000"/>
                    <a:shade val="100000"/>
                    <a:satMod val="1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scene3d>
              <a:camera prst="orthographicFront"/>
              <a:lightRig rig="threePt" dir="t"/>
            </a:scene3d>
            <a:sp3d>
              <a:bevelT w="0" h="0"/>
            </a:sp3d>
          </c:spPr>
          <c:invertIfNegative val="0"/>
          <c:dLbls>
            <c:txPr>
              <a:bodyPr rot="-5400000" vert="horz" anchor="ctr" anchorCtr="1"/>
              <a:lstStyle/>
              <a:p>
                <a:pPr>
                  <a:defRPr sz="14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Лист1!$A$2:$A$20</c:f>
              <c:strCache>
                <c:ptCount val="19"/>
                <c:pt idx="0">
                  <c:v>г. Рыбинск</c:v>
                </c:pt>
                <c:pt idx="1">
                  <c:v>Мышкинский район</c:v>
                </c:pt>
                <c:pt idx="2">
                  <c:v>Даниловский район</c:v>
                </c:pt>
                <c:pt idx="3">
                  <c:v>Тутаевский район</c:v>
                </c:pt>
                <c:pt idx="4">
                  <c:v>Первомайский район</c:v>
                </c:pt>
                <c:pt idx="5">
                  <c:v>Борисоглебский район</c:v>
                </c:pt>
                <c:pt idx="6">
                  <c:v>Рыбинский район</c:v>
                </c:pt>
                <c:pt idx="7">
                  <c:v>Некоузский район</c:v>
                </c:pt>
                <c:pt idx="8">
                  <c:v>Большесельский район</c:v>
                </c:pt>
                <c:pt idx="9">
                  <c:v>Ростовский район</c:v>
                </c:pt>
                <c:pt idx="10">
                  <c:v>Ярославский район</c:v>
                </c:pt>
                <c:pt idx="11">
                  <c:v>Пошехонский район</c:v>
                </c:pt>
                <c:pt idx="12">
                  <c:v>Некрасовский район</c:v>
                </c:pt>
                <c:pt idx="13">
                  <c:v>г. Переславль-Залесский</c:v>
                </c:pt>
                <c:pt idx="14">
                  <c:v>Любимский район</c:v>
                </c:pt>
                <c:pt idx="15">
                  <c:v>г. Ярославль</c:v>
                </c:pt>
                <c:pt idx="16">
                  <c:v>Угличский район</c:v>
                </c:pt>
                <c:pt idx="17">
                  <c:v>Брейтовский район</c:v>
                </c:pt>
                <c:pt idx="18">
                  <c:v>Гаврилов-Ямский район</c:v>
                </c:pt>
              </c:strCache>
            </c:strRef>
          </c:cat>
          <c:val>
            <c:numRef>
              <c:f>Лист1!$B$2:$B$20</c:f>
              <c:numCache>
                <c:formatCode>General</c:formatCode>
                <c:ptCount val="19"/>
                <c:pt idx="0">
                  <c:v>110.03</c:v>
                </c:pt>
                <c:pt idx="1">
                  <c:v>106.86</c:v>
                </c:pt>
                <c:pt idx="2">
                  <c:v>101.86</c:v>
                </c:pt>
                <c:pt idx="3">
                  <c:v>101.86</c:v>
                </c:pt>
                <c:pt idx="4">
                  <c:v>101.84</c:v>
                </c:pt>
                <c:pt idx="5">
                  <c:v>101.69</c:v>
                </c:pt>
                <c:pt idx="6">
                  <c:v>101.32</c:v>
                </c:pt>
                <c:pt idx="7">
                  <c:v>101.25</c:v>
                </c:pt>
                <c:pt idx="8">
                  <c:v>100.54</c:v>
                </c:pt>
                <c:pt idx="9">
                  <c:v>99.96</c:v>
                </c:pt>
                <c:pt idx="10">
                  <c:v>99.13</c:v>
                </c:pt>
                <c:pt idx="11">
                  <c:v>98.72</c:v>
                </c:pt>
                <c:pt idx="12">
                  <c:v>98.69</c:v>
                </c:pt>
                <c:pt idx="13">
                  <c:v>97.82</c:v>
                </c:pt>
                <c:pt idx="14">
                  <c:v>97.8</c:v>
                </c:pt>
                <c:pt idx="15">
                  <c:v>97.62</c:v>
                </c:pt>
                <c:pt idx="16">
                  <c:v>94.38</c:v>
                </c:pt>
                <c:pt idx="17">
                  <c:v>85.62</c:v>
                </c:pt>
                <c:pt idx="18">
                  <c:v>84.6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24295808"/>
        <c:axId val="124544512"/>
      </c:barChart>
      <c:catAx>
        <c:axId val="1242958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0"/>
            </a:pPr>
            <a:endParaRPr lang="ru-RU"/>
          </a:p>
        </c:txPr>
        <c:crossAx val="124544512"/>
        <c:crosses val="autoZero"/>
        <c:auto val="1"/>
        <c:lblAlgn val="ctr"/>
        <c:lblOffset val="100"/>
        <c:noMultiLvlLbl val="0"/>
      </c:catAx>
      <c:valAx>
        <c:axId val="124544512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1242958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4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729848198684994E-2"/>
          <c:y val="8.5132189510010822E-2"/>
          <c:w val="0.91623657977396455"/>
          <c:h val="0.5845003028324296"/>
        </c:manualLayout>
      </c:layout>
      <c:barChart>
        <c:barDir val="col"/>
        <c:grouping val="clustered"/>
        <c:varyColors val="0"/>
        <c:ser>
          <c:idx val="0"/>
          <c:order val="0"/>
          <c:spPr>
            <a:gradFill flip="none" rotWithShape="1">
              <a:gsLst>
                <a:gs pos="0">
                  <a:schemeClr val="accent2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2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2">
                    <a:lumMod val="60000"/>
                    <a:lumOff val="40000"/>
                    <a:shade val="100000"/>
                    <a:satMod val="1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scene3d>
              <a:camera prst="orthographicFront"/>
              <a:lightRig rig="threePt" dir="t"/>
            </a:scene3d>
            <a:sp3d>
              <a:bevelT w="0" h="0"/>
            </a:sp3d>
          </c:spPr>
          <c:invertIfNegative val="0"/>
          <c:dLbls>
            <c:dLbl>
              <c:idx val="1"/>
              <c:layout>
                <c:manualLayout>
                  <c:x val="0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 anchor="ctr" anchorCtr="1"/>
              <a:lstStyle/>
              <a:p>
                <a:pPr>
                  <a:defRPr sz="14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Лист1!$A$2:$A$20</c:f>
              <c:strCache>
                <c:ptCount val="19"/>
                <c:pt idx="0">
                  <c:v>г. Ярославль</c:v>
                </c:pt>
                <c:pt idx="1">
                  <c:v>Мышкинский район</c:v>
                </c:pt>
                <c:pt idx="2">
                  <c:v>г. Переславль-Залесский </c:v>
                </c:pt>
                <c:pt idx="3">
                  <c:v>г. Рыбинск</c:v>
                </c:pt>
                <c:pt idx="4">
                  <c:v>Некрасовский район</c:v>
                </c:pt>
                <c:pt idx="5">
                  <c:v>Ростовский район</c:v>
                </c:pt>
                <c:pt idx="6">
                  <c:v>Угличский район</c:v>
                </c:pt>
                <c:pt idx="7">
                  <c:v>Рыбинский район</c:v>
                </c:pt>
                <c:pt idx="8">
                  <c:v>Гаврилов-Ямский район</c:v>
                </c:pt>
                <c:pt idx="9">
                  <c:v>Борисоглебский район</c:v>
                </c:pt>
                <c:pt idx="10">
                  <c:v>Некоузский район</c:v>
                </c:pt>
                <c:pt idx="11">
                  <c:v>Даниловский район</c:v>
                </c:pt>
                <c:pt idx="12">
                  <c:v>Первомайский район</c:v>
                </c:pt>
                <c:pt idx="13">
                  <c:v>Тутаевский район</c:v>
                </c:pt>
                <c:pt idx="14">
                  <c:v>Большесельский район</c:v>
                </c:pt>
                <c:pt idx="15">
                  <c:v>Брейтовский район</c:v>
                </c:pt>
                <c:pt idx="16">
                  <c:v>Любимский район</c:v>
                </c:pt>
                <c:pt idx="17">
                  <c:v>Пошехонский район</c:v>
                </c:pt>
                <c:pt idx="18">
                  <c:v>Ярославский район</c:v>
                </c:pt>
              </c:strCache>
            </c:strRef>
          </c:cat>
          <c:val>
            <c:numRef>
              <c:f>Лист1!$B$2:$B$20</c:f>
              <c:numCache>
                <c:formatCode>General</c:formatCode>
                <c:ptCount val="19"/>
                <c:pt idx="0">
                  <c:v>143.93</c:v>
                </c:pt>
                <c:pt idx="1">
                  <c:v>65.64</c:v>
                </c:pt>
                <c:pt idx="2">
                  <c:v>32.51</c:v>
                </c:pt>
                <c:pt idx="3">
                  <c:v>27.74</c:v>
                </c:pt>
                <c:pt idx="4">
                  <c:v>23.78</c:v>
                </c:pt>
                <c:pt idx="5">
                  <c:v>18.72</c:v>
                </c:pt>
                <c:pt idx="6">
                  <c:v>18.18</c:v>
                </c:pt>
                <c:pt idx="7">
                  <c:v>17.27</c:v>
                </c:pt>
                <c:pt idx="8">
                  <c:v>13.69</c:v>
                </c:pt>
                <c:pt idx="9">
                  <c:v>13.45</c:v>
                </c:pt>
                <c:pt idx="10">
                  <c:v>12.46</c:v>
                </c:pt>
                <c:pt idx="11">
                  <c:v>12.23</c:v>
                </c:pt>
                <c:pt idx="12">
                  <c:v>12.05</c:v>
                </c:pt>
                <c:pt idx="13">
                  <c:v>11.07</c:v>
                </c:pt>
                <c:pt idx="14">
                  <c:v>10.02</c:v>
                </c:pt>
                <c:pt idx="15">
                  <c:v>9.66</c:v>
                </c:pt>
                <c:pt idx="16">
                  <c:v>9.49</c:v>
                </c:pt>
                <c:pt idx="17">
                  <c:v>8.02</c:v>
                </c:pt>
                <c:pt idx="18">
                  <c:v>7.24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24322944"/>
        <c:axId val="124334080"/>
      </c:barChart>
      <c:catAx>
        <c:axId val="1243229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0"/>
            </a:pPr>
            <a:endParaRPr lang="ru-RU"/>
          </a:p>
        </c:txPr>
        <c:crossAx val="124334080"/>
        <c:crosses val="autoZero"/>
        <c:auto val="1"/>
        <c:lblAlgn val="ctr"/>
        <c:lblOffset val="100"/>
        <c:noMultiLvlLbl val="0"/>
      </c:catAx>
      <c:valAx>
        <c:axId val="124334080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12432294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4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2"/>
      <c:rotY val="17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2451753978410732"/>
          <c:y val="0.20559840760825171"/>
          <c:w val="0.61589188438251252"/>
          <c:h val="0.45030944923274696"/>
        </c:manualLayout>
      </c:layout>
      <c:pie3DChart>
        <c:varyColors val="1"/>
        <c:ser>
          <c:idx val="0"/>
          <c:order val="0"/>
          <c:spPr>
            <a:solidFill>
              <a:schemeClr val="accent1"/>
            </a:solidFill>
            <a:ln w="12370">
              <a:solidFill>
                <a:schemeClr val="tx1"/>
              </a:solidFill>
              <a:prstDash val="solid"/>
            </a:ln>
          </c:spPr>
          <c:dPt>
            <c:idx val="0"/>
            <c:bubble3D val="0"/>
            <c:spPr>
              <a:solidFill>
                <a:schemeClr val="accent3">
                  <a:lumMod val="75000"/>
                </a:schemeClr>
              </a:solidFill>
              <a:ln w="12370">
                <a:solidFill>
                  <a:schemeClr val="tx1"/>
                </a:solidFill>
                <a:prstDash val="solid"/>
              </a:ln>
            </c:spPr>
          </c:dPt>
          <c:dPt>
            <c:idx val="1"/>
            <c:bubble3D val="0"/>
            <c:spPr>
              <a:solidFill>
                <a:schemeClr val="accent6">
                  <a:lumMod val="75000"/>
                </a:schemeClr>
              </a:solidFill>
              <a:ln w="12370">
                <a:solidFill>
                  <a:schemeClr val="tx1"/>
                </a:solidFill>
                <a:prstDash val="solid"/>
              </a:ln>
            </c:spPr>
          </c:dPt>
          <c:dPt>
            <c:idx val="2"/>
            <c:bubble3D val="0"/>
            <c:spPr>
              <a:solidFill>
                <a:srgbClr val="FFFF00"/>
              </a:solidFill>
              <a:ln w="12370">
                <a:solidFill>
                  <a:schemeClr val="tx1"/>
                </a:solidFill>
                <a:prstDash val="solid"/>
              </a:ln>
            </c:spPr>
          </c:dPt>
          <c:dPt>
            <c:idx val="3"/>
            <c:bubble3D val="0"/>
            <c:spPr>
              <a:solidFill>
                <a:schemeClr val="accent1">
                  <a:lumMod val="50000"/>
                </a:schemeClr>
              </a:solidFill>
              <a:ln w="12370">
                <a:solidFill>
                  <a:srgbClr val="C00000"/>
                </a:solidFill>
                <a:prstDash val="solid"/>
              </a:ln>
            </c:spPr>
          </c:dPt>
          <c:dPt>
            <c:idx val="4"/>
            <c:bubble3D val="0"/>
            <c:spPr>
              <a:solidFill>
                <a:srgbClr val="C00000"/>
              </a:solidFill>
              <a:ln w="12370">
                <a:solidFill>
                  <a:schemeClr val="tx1"/>
                </a:solidFill>
                <a:prstDash val="solid"/>
              </a:ln>
            </c:spPr>
          </c:dPt>
          <c:dPt>
            <c:idx val="5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 w="12370">
                <a:solidFill>
                  <a:schemeClr val="tx1"/>
                </a:solidFill>
                <a:prstDash val="solid"/>
              </a:ln>
            </c:spPr>
          </c:dPt>
          <c:dPt>
            <c:idx val="6"/>
            <c:bubble3D val="0"/>
            <c:explosion val="11"/>
          </c:dPt>
          <c:dPt>
            <c:idx val="7"/>
            <c:bubble3D val="0"/>
            <c:explosion val="4"/>
            <c:spPr>
              <a:solidFill>
                <a:schemeClr val="accent2"/>
              </a:solidFill>
              <a:ln w="12370">
                <a:solidFill>
                  <a:schemeClr val="accent2">
                    <a:lumMod val="75000"/>
                  </a:schemeClr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0.30755506588379394"/>
                  <c:y val="3.7057722308892357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Субсидия на строительство, модернизацию, ремонт и содержание автомобильных </a:t>
                    </a:r>
                    <a:r>
                      <a:rPr lang="ru-RU" dirty="0" smtClean="0"/>
                      <a:t>дорог ; </a:t>
                    </a:r>
                    <a:r>
                      <a:rPr lang="ru-RU" dirty="0"/>
                      <a:t>61,3; </a:t>
                    </a:r>
                    <a:r>
                      <a:rPr lang="ru-RU" dirty="0" smtClean="0"/>
                      <a:t>11%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22602740365952043"/>
                  <c:y val="0.15698647945917837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.13483090891861382"/>
                  <c:y val="0.29440780712314757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Акцизы на нефтепродукты; </a:t>
                    </a:r>
                    <a:r>
                      <a:rPr lang="ru-RU" dirty="0" smtClean="0"/>
                      <a:t>11,8; 2%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7.3741937145848535E-2"/>
                  <c:y val="0.28847873141351393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Госпошлина за выдачу разрешения за перевозку опасных, тяжеловесных и (или) крупногабаритных грузов; </a:t>
                    </a:r>
                    <a:r>
                      <a:rPr lang="ru-RU" dirty="0" smtClean="0"/>
                      <a:t>0,4; 0,1%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9.0640350013662344E-2"/>
                  <c:y val="4.0603947597384844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Возмещение вреда, причинение автомобильным дорогам транспортными средствами, осуществляющими перевозки тяжеловесных и (или) крупногабаритных грузов; </a:t>
                    </a:r>
                    <a:r>
                      <a:rPr lang="ru-RU" dirty="0" smtClean="0"/>
                      <a:t>2,4; 0,4%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0.10727435845810387"/>
                  <c:y val="-0.15695423816952678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Прочие денежные взыскания и штрафы  в области дорожного движения; </a:t>
                    </a:r>
                    <a:r>
                      <a:rPr lang="ru-RU" dirty="0" smtClean="0"/>
                      <a:t>2,7; 0,5%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6.5717378964035372E-2"/>
                  <c:y val="-2.609721082854799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Межбюджетные </a:t>
                    </a:r>
                    <a:r>
                      <a:rPr lang="ru-RU" dirty="0"/>
                      <a:t>трансферты, передаваемые бюджетам городских округов на финансовое обеспечение дорожной деятельности; </a:t>
                    </a:r>
                    <a:r>
                      <a:rPr lang="ru-RU" dirty="0" smtClean="0"/>
                      <a:t>402,1; 74%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0.15532454281742414"/>
                  <c:y val="-6.039342801032705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0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Sheet1!$B$1:$I$1</c:f>
              <c:strCache>
                <c:ptCount val="8"/>
                <c:pt idx="0">
                  <c:v>Субсидия на строительство, модернизацию, ремонт и содержание автомобильных дорог
</c:v>
                </c:pt>
                <c:pt idx="1">
                  <c:v>Субсидия на поддержку муниципальных программ формирования современной городской среды</c:v>
                </c:pt>
                <c:pt idx="2">
                  <c:v>Акцизы на нефтепродукты</c:v>
                </c:pt>
                <c:pt idx="3">
                  <c:v>Госпошлина за выдачу разрешения за перевозку опасных, тяжеловесных и (или) крупногабаритных грузов</c:v>
                </c:pt>
                <c:pt idx="4">
                  <c:v>Возмещение вреда, причинение автомобильным дорогам транспортными средствами, осуществляющими перевозки тяжеловесных и (или) крупногабаритных грузов</c:v>
                </c:pt>
                <c:pt idx="5">
                  <c:v>Прочие денежные взыскания и штрафы  в области дорожного движения</c:v>
                </c:pt>
                <c:pt idx="6">
                  <c:v>Межбюджетные трансферты, передаваемые бюджетам городских округов на финансовое обеспечение дорожной деятельности</c:v>
                </c:pt>
                <c:pt idx="7">
                  <c:v>Субсидия на софинансирование капитальных вложений в объекты муниципальной собственности</c:v>
                </c:pt>
              </c:strCache>
            </c:strRef>
          </c:cat>
          <c:val>
            <c:numRef>
              <c:f>Sheet1!$B$2:$I$2</c:f>
              <c:numCache>
                <c:formatCode>0.0</c:formatCode>
                <c:ptCount val="8"/>
                <c:pt idx="0">
                  <c:v>61.3</c:v>
                </c:pt>
                <c:pt idx="1">
                  <c:v>34.299999999999997</c:v>
                </c:pt>
                <c:pt idx="2">
                  <c:v>11.8</c:v>
                </c:pt>
                <c:pt idx="3">
                  <c:v>0.4</c:v>
                </c:pt>
                <c:pt idx="4">
                  <c:v>2.4</c:v>
                </c:pt>
                <c:pt idx="5">
                  <c:v>2.7</c:v>
                </c:pt>
                <c:pt idx="6">
                  <c:v>402.1</c:v>
                </c:pt>
                <c:pt idx="7">
                  <c:v>30.7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95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758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  <c:userShapes r:id="rId2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6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1932129814399728"/>
          <c:y val="0.24582687827528668"/>
          <c:w val="0.59942390407051138"/>
          <c:h val="0.42955192212347865"/>
        </c:manualLayout>
      </c:layout>
      <c:pie3DChart>
        <c:varyColors val="1"/>
        <c:ser>
          <c:idx val="0"/>
          <c:order val="0"/>
          <c:spPr>
            <a:solidFill>
              <a:schemeClr val="accent1"/>
            </a:solidFill>
            <a:ln w="15331">
              <a:solidFill>
                <a:schemeClr val="tx1"/>
              </a:solidFill>
              <a:prstDash val="solid"/>
            </a:ln>
          </c:spPr>
          <c:explosion val="13"/>
          <c:dPt>
            <c:idx val="0"/>
            <c:bubble3D val="0"/>
            <c:spPr>
              <a:solidFill>
                <a:srgbClr val="FF00FF"/>
              </a:solidFill>
              <a:ln w="15331">
                <a:solidFill>
                  <a:schemeClr val="tx1"/>
                </a:solidFill>
                <a:prstDash val="solid"/>
              </a:ln>
            </c:spPr>
          </c:dPt>
          <c:dPt>
            <c:idx val="1"/>
            <c:bubble3D val="0"/>
            <c:spPr>
              <a:solidFill>
                <a:srgbClr val="00FFFF"/>
              </a:solidFill>
              <a:ln w="15331">
                <a:solidFill>
                  <a:srgbClr val="FFFF00"/>
                </a:solidFill>
                <a:prstDash val="solid"/>
              </a:ln>
            </c:spPr>
          </c:dPt>
          <c:dPt>
            <c:idx val="2"/>
            <c:bubble3D val="0"/>
            <c:spPr>
              <a:solidFill>
                <a:srgbClr val="0000FF"/>
              </a:solidFill>
              <a:ln w="15331">
                <a:solidFill>
                  <a:schemeClr val="tx1"/>
                </a:solidFill>
                <a:prstDash val="solid"/>
              </a:ln>
            </c:spPr>
          </c:dPt>
          <c:dPt>
            <c:idx val="3"/>
            <c:bubble3D val="0"/>
            <c:spPr>
              <a:solidFill>
                <a:srgbClr val="FFFF00"/>
              </a:solidFill>
              <a:ln w="15331">
                <a:solidFill>
                  <a:schemeClr val="tx1"/>
                </a:solidFill>
                <a:prstDash val="solid"/>
              </a:ln>
            </c:spPr>
          </c:dPt>
          <c:dPt>
            <c:idx val="4"/>
            <c:bubble3D val="0"/>
            <c:spPr>
              <a:solidFill>
                <a:srgbClr val="00FF00"/>
              </a:solidFill>
              <a:ln w="15331">
                <a:solidFill>
                  <a:schemeClr val="tx1"/>
                </a:solidFill>
                <a:prstDash val="solid"/>
              </a:ln>
            </c:spPr>
          </c:dPt>
          <c:dPt>
            <c:idx val="5"/>
            <c:bubble3D val="0"/>
            <c:spPr>
              <a:solidFill>
                <a:srgbClr val="FF0000"/>
              </a:solidFill>
              <a:ln w="15331">
                <a:solidFill>
                  <a:schemeClr val="tx1"/>
                </a:solidFill>
                <a:prstDash val="solid"/>
              </a:ln>
            </c:spPr>
          </c:dPt>
          <c:dPt>
            <c:idx val="6"/>
            <c:bubble3D val="0"/>
            <c:spPr>
              <a:solidFill>
                <a:srgbClr val="0066CC"/>
              </a:solidFill>
              <a:ln w="15331">
                <a:solidFill>
                  <a:schemeClr val="tx1"/>
                </a:solidFill>
                <a:prstDash val="solid"/>
              </a:ln>
            </c:spPr>
          </c:dPt>
          <c:dPt>
            <c:idx val="7"/>
            <c:bubble3D val="0"/>
            <c:spPr>
              <a:solidFill>
                <a:srgbClr val="FF6600"/>
              </a:solidFill>
              <a:ln w="15331">
                <a:solidFill>
                  <a:schemeClr val="tx1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-1.5417223111831342E-2"/>
                  <c:y val="-0.14284946609162003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Прочие отрасли; </a:t>
                    </a:r>
                    <a:r>
                      <a:rPr lang="ru-RU" dirty="0" smtClean="0"/>
                      <a:t>243,5; </a:t>
                    </a:r>
                    <a:r>
                      <a:rPr lang="ru-RU" dirty="0"/>
                      <a:t>4%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5.5558242968446964E-3"/>
                  <c:y val="5.6031858576919592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Физическая культура и спорт; </a:t>
                    </a:r>
                    <a:r>
                      <a:rPr lang="ru-RU" dirty="0" smtClean="0"/>
                      <a:t>238,5; 4%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7.0093385588695628E-2"/>
                  <c:y val="0.10052106045985958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Социальная политика; </a:t>
                    </a:r>
                    <a:endParaRPr lang="ru-RU" dirty="0" smtClean="0"/>
                  </a:p>
                  <a:p>
                    <a:r>
                      <a:rPr lang="ru-RU" dirty="0" smtClean="0"/>
                      <a:t>1339,3; 22%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0.18753678867320264"/>
                  <c:y val="0.1069597342986155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Обслуживание муниципального долга; </a:t>
                    </a:r>
                    <a:endParaRPr lang="ru-RU" dirty="0" smtClean="0"/>
                  </a:p>
                  <a:p>
                    <a:r>
                      <a:rPr lang="ru-RU" dirty="0" smtClean="0"/>
                      <a:t>95,8; </a:t>
                    </a:r>
                    <a:r>
                      <a:rPr lang="ru-RU" dirty="0"/>
                      <a:t>2%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1.0498277996236819E-2"/>
                  <c:y val="0.1838013850164463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Культура</a:t>
                    </a:r>
                    <a:r>
                      <a:rPr lang="ru-RU" dirty="0" smtClean="0"/>
                      <a:t>;</a:t>
                    </a:r>
                  </a:p>
                  <a:p>
                    <a:r>
                      <a:rPr lang="ru-RU" dirty="0" smtClean="0"/>
                      <a:t> 201,4; </a:t>
                    </a:r>
                    <a:r>
                      <a:rPr lang="ru-RU" dirty="0"/>
                      <a:t>3%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4.1726832064623291E-2"/>
                  <c:y val="0.14553164266788926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Национальная экономика; </a:t>
                    </a:r>
                    <a:endParaRPr lang="ru-RU" dirty="0" smtClean="0"/>
                  </a:p>
                  <a:p>
                    <a:r>
                      <a:rPr lang="ru-RU" dirty="0" smtClean="0"/>
                      <a:t>757,0; 13%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-1.9792645249141261E-2"/>
                  <c:y val="-7.9762873242740437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Жилищно-коммунальное хозяйство; </a:t>
                    </a:r>
                    <a:endParaRPr lang="ru-RU" dirty="0" smtClean="0"/>
                  </a:p>
                  <a:p>
                    <a:r>
                      <a:rPr lang="ru-RU" dirty="0" smtClean="0"/>
                      <a:t>321,6; 5%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9.6195316547601717E-2"/>
                  <c:y val="-9.1534553441483327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Образование; </a:t>
                    </a:r>
                    <a:endParaRPr lang="ru-RU" dirty="0" smtClean="0"/>
                  </a:p>
                  <a:p>
                    <a:r>
                      <a:rPr lang="ru-RU" dirty="0" smtClean="0"/>
                      <a:t>2788,4; 47%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4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Sheet1!$B$1:$I$1</c:f>
              <c:strCache>
                <c:ptCount val="8"/>
                <c:pt idx="0">
                  <c:v>Прочие отрасли</c:v>
                </c:pt>
                <c:pt idx="1">
                  <c:v>Физическая культура и спорт</c:v>
                </c:pt>
                <c:pt idx="2">
                  <c:v>Социальная политика</c:v>
                </c:pt>
                <c:pt idx="3">
                  <c:v>Обслуживание муниципального долга</c:v>
                </c:pt>
                <c:pt idx="4">
                  <c:v>Культура</c:v>
                </c:pt>
                <c:pt idx="5">
                  <c:v>Национальная экономика</c:v>
                </c:pt>
                <c:pt idx="6">
                  <c:v>Жилищно-коммунальное хозяйство</c:v>
                </c:pt>
                <c:pt idx="7">
                  <c:v>Образование</c:v>
                </c:pt>
              </c:strCache>
            </c:strRef>
          </c:cat>
          <c:val>
            <c:numRef>
              <c:f>Sheet1!$B$2:$I$2</c:f>
              <c:numCache>
                <c:formatCode>General</c:formatCode>
                <c:ptCount val="8"/>
                <c:pt idx="0">
                  <c:v>248.1</c:v>
                </c:pt>
                <c:pt idx="1">
                  <c:v>363</c:v>
                </c:pt>
                <c:pt idx="2">
                  <c:v>1322.9</c:v>
                </c:pt>
                <c:pt idx="3">
                  <c:v>98.4</c:v>
                </c:pt>
                <c:pt idx="4">
                  <c:v>196.1</c:v>
                </c:pt>
                <c:pt idx="5" formatCode="0.0">
                  <c:v>929.7</c:v>
                </c:pt>
                <c:pt idx="6">
                  <c:v>384</c:v>
                </c:pt>
                <c:pt idx="7">
                  <c:v>2395.4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96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2116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  <c:userShapes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0"/>
      <c:rotY val="24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303567913385822"/>
          <c:y val="0.19569885422613631"/>
          <c:w val="0.71555917814960635"/>
          <c:h val="0.41229341307210976"/>
        </c:manualLayout>
      </c:layout>
      <c:pie3DChart>
        <c:varyColors val="1"/>
        <c:ser>
          <c:idx val="0"/>
          <c:order val="0"/>
          <c:spPr>
            <a:solidFill>
              <a:schemeClr val="accent1"/>
            </a:solidFill>
            <a:ln w="12670">
              <a:solidFill>
                <a:schemeClr val="tx1"/>
              </a:solidFill>
              <a:prstDash val="solid"/>
            </a:ln>
          </c:spPr>
          <c:explosion val="9"/>
          <c:dPt>
            <c:idx val="0"/>
            <c:bubble3D val="0"/>
            <c:spPr>
              <a:solidFill>
                <a:srgbClr val="00CCFF"/>
              </a:solidFill>
              <a:ln w="12670">
                <a:solidFill>
                  <a:schemeClr val="tx1"/>
                </a:solidFill>
                <a:prstDash val="solid"/>
              </a:ln>
            </c:spPr>
          </c:dPt>
          <c:dPt>
            <c:idx val="1"/>
            <c:bubble3D val="0"/>
            <c:spPr>
              <a:solidFill>
                <a:srgbClr val="CC99FF"/>
              </a:solidFill>
              <a:ln w="12670">
                <a:solidFill>
                  <a:schemeClr val="tx1"/>
                </a:solidFill>
                <a:prstDash val="solid"/>
              </a:ln>
            </c:spPr>
          </c:dPt>
          <c:dPt>
            <c:idx val="2"/>
            <c:bubble3D val="0"/>
            <c:spPr>
              <a:solidFill>
                <a:srgbClr val="FF0000"/>
              </a:solidFill>
              <a:ln w="12670">
                <a:solidFill>
                  <a:schemeClr val="tx1"/>
                </a:solidFill>
                <a:prstDash val="solid"/>
              </a:ln>
            </c:spPr>
          </c:dPt>
          <c:dPt>
            <c:idx val="3"/>
            <c:bubble3D val="0"/>
            <c:spPr>
              <a:solidFill>
                <a:srgbClr val="FFFF00"/>
              </a:solidFill>
              <a:ln w="12670">
                <a:solidFill>
                  <a:schemeClr val="tx1"/>
                </a:solidFill>
                <a:prstDash val="solid"/>
              </a:ln>
            </c:spPr>
          </c:dPt>
          <c:dPt>
            <c:idx val="4"/>
            <c:bubble3D val="0"/>
            <c:spPr>
              <a:solidFill>
                <a:srgbClr val="99CC00"/>
              </a:solidFill>
              <a:ln w="12670">
                <a:solidFill>
                  <a:schemeClr val="tx1"/>
                </a:solidFill>
                <a:prstDash val="solid"/>
              </a:ln>
            </c:spPr>
          </c:dPt>
          <c:dPt>
            <c:idx val="5"/>
            <c:bubble3D val="0"/>
            <c:spPr>
              <a:solidFill>
                <a:srgbClr val="FF6600"/>
              </a:solidFill>
              <a:ln w="12670">
                <a:solidFill>
                  <a:schemeClr val="tx1"/>
                </a:solidFill>
                <a:prstDash val="solid"/>
              </a:ln>
            </c:spPr>
          </c:dPt>
          <c:dPt>
            <c:idx val="6"/>
            <c:bubble3D val="0"/>
            <c:spPr>
              <a:solidFill>
                <a:srgbClr val="0066CC"/>
              </a:solidFill>
              <a:ln w="12670">
                <a:solidFill>
                  <a:schemeClr val="tx1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-6.6387241633858271E-2"/>
                  <c:y val="-3.9834845627138064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Фонд оплаты труда; </a:t>
                    </a:r>
                    <a:endParaRPr lang="ru-RU" dirty="0" smtClean="0"/>
                  </a:p>
                  <a:p>
                    <a:r>
                      <a:rPr lang="ru-RU" dirty="0" smtClean="0"/>
                      <a:t>1910,9; 68%</a:t>
                    </a:r>
                    <a:endParaRPr lang="ru-RU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4.7570004921259845E-2"/>
                  <c:y val="0.1360292695053475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Коммунальные услуги; </a:t>
                    </a:r>
                    <a:endParaRPr lang="ru-RU" dirty="0" smtClean="0"/>
                  </a:p>
                  <a:p>
                    <a:r>
                      <a:rPr lang="ru-RU" dirty="0" smtClean="0"/>
                      <a:t>155,6; 6%</a:t>
                    </a:r>
                    <a:endParaRPr lang="ru-RU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5.9769069881889764E-2"/>
                  <c:y val="6.6209393695383131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Капитальные вложения</a:t>
                    </a:r>
                    <a:r>
                      <a:rPr lang="ru-RU" dirty="0" smtClean="0"/>
                      <a:t>;</a:t>
                    </a:r>
                  </a:p>
                  <a:p>
                    <a:r>
                      <a:rPr lang="ru-RU" dirty="0" smtClean="0"/>
                      <a:t> 352,6; 13%</a:t>
                    </a:r>
                    <a:endParaRPr lang="ru-RU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4.726039616141732E-2"/>
                  <c:y val="8.3330973470457578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Налоги; </a:t>
                    </a:r>
                    <a:endParaRPr lang="ru-RU" dirty="0" smtClean="0"/>
                  </a:p>
                  <a:p>
                    <a:r>
                      <a:rPr lang="ru-RU" dirty="0" smtClean="0"/>
                      <a:t>57,1; 2%</a:t>
                    </a:r>
                    <a:endParaRPr lang="ru-RU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tx>
                <c:rich>
                  <a:bodyPr/>
                  <a:lstStyle/>
                  <a:p>
                    <a:r>
                      <a:rPr lang="ru-RU" dirty="0"/>
                      <a:t>Прочие работы, услуги; </a:t>
                    </a:r>
                    <a:endParaRPr lang="ru-RU" dirty="0" smtClean="0"/>
                  </a:p>
                  <a:p>
                    <a:r>
                      <a:rPr lang="ru-RU" dirty="0" smtClean="0"/>
                      <a:t>234,7; 8%</a:t>
                    </a:r>
                    <a:endParaRPr lang="ru-RU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tx>
                <c:rich>
                  <a:bodyPr/>
                  <a:lstStyle/>
                  <a:p>
                    <a:r>
                      <a:rPr lang="ru-RU" dirty="0"/>
                      <a:t>Питание; </a:t>
                    </a:r>
                    <a:endParaRPr lang="ru-RU" dirty="0" smtClean="0"/>
                  </a:p>
                  <a:p>
                    <a:r>
                      <a:rPr lang="ru-RU" dirty="0" smtClean="0"/>
                      <a:t>77,5; </a:t>
                    </a:r>
                    <a:r>
                      <a:rPr lang="ru-RU" dirty="0"/>
                      <a:t>3%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4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Sheet1!$B$1:$G$1</c:f>
              <c:strCache>
                <c:ptCount val="6"/>
                <c:pt idx="0">
                  <c:v>Фонд оплаты труда</c:v>
                </c:pt>
                <c:pt idx="1">
                  <c:v>Коммунальные услуги</c:v>
                </c:pt>
                <c:pt idx="2">
                  <c:v>Капитальные вложения</c:v>
                </c:pt>
                <c:pt idx="3">
                  <c:v>Налоги</c:v>
                </c:pt>
                <c:pt idx="4">
                  <c:v>Прочие работы, услуги</c:v>
                </c:pt>
                <c:pt idx="5">
                  <c:v>Питание</c:v>
                </c:pt>
              </c:strCache>
            </c:strRef>
          </c:cat>
          <c:val>
            <c:numRef>
              <c:f>Sheet1!$B$2:$G$2</c:f>
              <c:numCache>
                <c:formatCode>0.0</c:formatCode>
                <c:ptCount val="6"/>
                <c:pt idx="0">
                  <c:v>1910.9</c:v>
                </c:pt>
                <c:pt idx="1">
                  <c:v>155.6</c:v>
                </c:pt>
                <c:pt idx="2">
                  <c:v>352.6</c:v>
                </c:pt>
                <c:pt idx="3">
                  <c:v>57.1</c:v>
                </c:pt>
                <c:pt idx="4">
                  <c:v>234.7</c:v>
                </c:pt>
                <c:pt idx="5">
                  <c:v>77.5</c:v>
                </c:pt>
              </c:numCache>
            </c:numRef>
          </c:val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82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797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0"/>
      <c:rotY val="19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6974109853348565"/>
          <c:y val="0.19781245937222669"/>
          <c:w val="0.57374999794038806"/>
          <c:h val="0.41572542125701617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chemeClr val="accent1"/>
            </a:solidFill>
            <a:ln w="12678">
              <a:solidFill>
                <a:schemeClr val="tx1"/>
              </a:solidFill>
              <a:prstDash val="solid"/>
            </a:ln>
          </c:spPr>
          <c:explosion val="7"/>
          <c:dPt>
            <c:idx val="0"/>
            <c:bubble3D val="0"/>
            <c:spPr>
              <a:solidFill>
                <a:srgbClr val="FFFF00"/>
              </a:solidFill>
              <a:ln w="12678">
                <a:solidFill>
                  <a:schemeClr val="tx1"/>
                </a:solidFill>
                <a:prstDash val="solid"/>
              </a:ln>
            </c:spPr>
          </c:dPt>
          <c:dPt>
            <c:idx val="1"/>
            <c:bubble3D val="0"/>
            <c:spPr>
              <a:solidFill>
                <a:srgbClr val="00CCFF"/>
              </a:solidFill>
              <a:ln w="12678">
                <a:solidFill>
                  <a:schemeClr val="tx1"/>
                </a:solidFill>
                <a:prstDash val="solid"/>
              </a:ln>
            </c:spPr>
          </c:dPt>
          <c:dPt>
            <c:idx val="2"/>
            <c:bubble3D val="0"/>
            <c:spPr>
              <a:solidFill>
                <a:srgbClr val="00FF00"/>
              </a:solidFill>
              <a:ln w="12678">
                <a:solidFill>
                  <a:schemeClr val="tx2"/>
                </a:solidFill>
                <a:prstDash val="solid"/>
              </a:ln>
            </c:spPr>
          </c:dPt>
          <c:dPt>
            <c:idx val="3"/>
            <c:bubble3D val="0"/>
            <c:spPr>
              <a:solidFill>
                <a:srgbClr val="800080"/>
              </a:solidFill>
              <a:ln w="12678">
                <a:solidFill>
                  <a:schemeClr val="accent1">
                    <a:lumMod val="95000"/>
                  </a:schemeClr>
                </a:solidFill>
                <a:prstDash val="solid"/>
              </a:ln>
            </c:spPr>
          </c:dPt>
          <c:dPt>
            <c:idx val="4"/>
            <c:bubble3D val="0"/>
            <c:spPr>
              <a:solidFill>
                <a:schemeClr val="accent2">
                  <a:lumMod val="75000"/>
                </a:schemeClr>
              </a:solidFill>
              <a:ln w="12678">
                <a:solidFill>
                  <a:schemeClr val="accent2">
                    <a:lumMod val="60000"/>
                    <a:lumOff val="40000"/>
                  </a:schemeClr>
                </a:solidFill>
                <a:prstDash val="solid"/>
              </a:ln>
            </c:spPr>
          </c:dPt>
          <c:dPt>
            <c:idx val="5"/>
            <c:bubble3D val="0"/>
            <c:spPr>
              <a:solidFill>
                <a:srgbClr val="FF0000"/>
              </a:solidFill>
              <a:ln w="12678">
                <a:solidFill>
                  <a:schemeClr val="tx1"/>
                </a:solidFill>
                <a:prstDash val="solid"/>
              </a:ln>
            </c:spPr>
          </c:dPt>
          <c:dPt>
            <c:idx val="6"/>
            <c:bubble3D val="0"/>
            <c:spPr>
              <a:solidFill>
                <a:srgbClr val="0070C0"/>
              </a:solidFill>
              <a:ln w="12678">
                <a:solidFill>
                  <a:schemeClr val="bg2">
                    <a:lumMod val="40000"/>
                    <a:lumOff val="60000"/>
                  </a:schemeClr>
                </a:solidFill>
                <a:prstDash val="solid"/>
              </a:ln>
            </c:spPr>
          </c:dPt>
          <c:dPt>
            <c:idx val="7"/>
            <c:bubble3D val="0"/>
            <c:spPr>
              <a:solidFill>
                <a:srgbClr val="CC6600"/>
              </a:solidFill>
              <a:ln w="12678">
                <a:solidFill>
                  <a:schemeClr val="accent1">
                    <a:lumMod val="95000"/>
                  </a:schemeClr>
                </a:solidFill>
                <a:prstDash val="solid"/>
              </a:ln>
            </c:spPr>
          </c:dPt>
          <c:dPt>
            <c:idx val="8"/>
            <c:bubble3D val="0"/>
            <c:spPr>
              <a:solidFill>
                <a:srgbClr val="9966FF"/>
              </a:solidFill>
              <a:ln w="12678">
                <a:solidFill>
                  <a:schemeClr val="bg2">
                    <a:lumMod val="20000"/>
                    <a:lumOff val="80000"/>
                  </a:schemeClr>
                </a:solidFill>
                <a:prstDash val="solid"/>
              </a:ln>
            </c:spPr>
          </c:dPt>
          <c:dPt>
            <c:idx val="9"/>
            <c:bubble3D val="0"/>
            <c:spPr>
              <a:solidFill>
                <a:schemeClr val="bg1">
                  <a:lumMod val="25000"/>
                </a:schemeClr>
              </a:solidFill>
              <a:ln w="12678">
                <a:solidFill>
                  <a:schemeClr val="bg2">
                    <a:lumMod val="20000"/>
                    <a:lumOff val="80000"/>
                  </a:schemeClr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-4.7094264086510296E-2"/>
                  <c:y val="7.6453357903126434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Учреждения культурно-досугового типа(ДК, ОКЦ); </a:t>
                    </a:r>
                    <a:r>
                      <a:rPr lang="ru-RU" dirty="0" smtClean="0"/>
                      <a:t>41,4; 25%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9.5736650242339832E-3"/>
                  <c:y val="-0.13062432522567846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Централизованная библиотечная система; </a:t>
                    </a:r>
                    <a:endParaRPr lang="ru-RU" dirty="0" smtClean="0"/>
                  </a:p>
                  <a:p>
                    <a:r>
                      <a:rPr lang="ru-RU" dirty="0" smtClean="0"/>
                      <a:t>25,6; </a:t>
                    </a:r>
                    <a:r>
                      <a:rPr lang="ru-RU" dirty="0"/>
                      <a:t>16%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2.4959202028635434E-2"/>
                  <c:y val="-0.10761275443584627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Учреждения исполнительского искусства(театры, духовой оркестр); </a:t>
                    </a:r>
                    <a:r>
                      <a:rPr lang="ru-RU" dirty="0" smtClean="0"/>
                      <a:t>38,7</a:t>
                    </a:r>
                    <a:r>
                      <a:rPr lang="ru-RU" dirty="0"/>
                      <a:t>; </a:t>
                    </a:r>
                    <a:r>
                      <a:rPr lang="ru-RU" dirty="0" smtClean="0"/>
                      <a:t>23%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2.3652760715690453E-2"/>
                  <c:y val="8.4282831480235826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Прочие учреждения(ЦБ, ЦО УК, АУП); </a:t>
                    </a:r>
                    <a:endParaRPr lang="ru-RU" dirty="0" smtClean="0"/>
                  </a:p>
                  <a:p>
                    <a:r>
                      <a:rPr lang="ru-RU" dirty="0" smtClean="0"/>
                      <a:t>31,4; 19%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3.7332232833604768E-2"/>
                  <c:y val="0.1764670370977497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Реализация муниципальных программ; </a:t>
                    </a:r>
                    <a:endParaRPr lang="ru-RU" dirty="0" smtClean="0"/>
                  </a:p>
                  <a:p>
                    <a:r>
                      <a:rPr lang="ru-RU" dirty="0" smtClean="0"/>
                      <a:t>13,0; 8%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0.15681832786339617"/>
                  <c:y val="0.1381741101457795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Реализация областных и федеральных программ; </a:t>
                    </a:r>
                    <a:endParaRPr lang="ru-RU" dirty="0" smtClean="0"/>
                  </a:p>
                  <a:p>
                    <a:r>
                      <a:rPr lang="ru-RU" dirty="0" smtClean="0"/>
                      <a:t>14,6; </a:t>
                    </a:r>
                    <a:r>
                      <a:rPr lang="ru-RU" dirty="0"/>
                      <a:t>9%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4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Sheet1!$B$1:$G$1</c:f>
              <c:strCache>
                <c:ptCount val="6"/>
                <c:pt idx="0">
                  <c:v>Учреждения культурно-досугового типа(ДК, ОКЦ)</c:v>
                </c:pt>
                <c:pt idx="1">
                  <c:v>Централизованная библиотечная система</c:v>
                </c:pt>
                <c:pt idx="2">
                  <c:v>Учреждения исполнительского искусства(театры, духовой оркестр)</c:v>
                </c:pt>
                <c:pt idx="3">
                  <c:v>Прочие учреждения(ЦБ, ЦО УК, АУП)</c:v>
                </c:pt>
                <c:pt idx="4">
                  <c:v>Реализация муниципальных программ</c:v>
                </c:pt>
                <c:pt idx="5">
                  <c:v>Реализация областных и федеральных программ</c:v>
                </c:pt>
              </c:strCache>
            </c:strRef>
          </c:cat>
          <c:val>
            <c:numRef>
              <c:f>Sheet1!$B$2:$G$2</c:f>
              <c:numCache>
                <c:formatCode>General</c:formatCode>
                <c:ptCount val="6"/>
                <c:pt idx="0">
                  <c:v>44.1</c:v>
                </c:pt>
                <c:pt idx="1">
                  <c:v>26.7</c:v>
                </c:pt>
                <c:pt idx="2" formatCode="0.0">
                  <c:v>45.7</c:v>
                </c:pt>
                <c:pt idx="3" formatCode="0.0">
                  <c:v>27.3</c:v>
                </c:pt>
                <c:pt idx="4" formatCode="0.0">
                  <c:v>9.1999999999999993</c:v>
                </c:pt>
                <c:pt idx="5" formatCode="0.0">
                  <c:v>15.5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70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798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0"/>
      <c:rotY val="24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4241067913385827"/>
          <c:y val="0.23138862618150768"/>
          <c:w val="0.63274667814960617"/>
          <c:h val="0.36562216613794934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Восток</c:v>
                </c:pt>
              </c:strCache>
            </c:strRef>
          </c:tx>
          <c:spPr>
            <a:solidFill>
              <a:schemeClr val="accent1"/>
            </a:solidFill>
            <a:ln w="12670">
              <a:solidFill>
                <a:schemeClr val="tx1"/>
              </a:solidFill>
              <a:prstDash val="solid"/>
            </a:ln>
          </c:spPr>
          <c:explosion val="9"/>
          <c:dPt>
            <c:idx val="0"/>
            <c:bubble3D val="0"/>
            <c:spPr>
              <a:solidFill>
                <a:srgbClr val="00CCFF"/>
              </a:solidFill>
              <a:ln w="12670">
                <a:solidFill>
                  <a:schemeClr val="tx1"/>
                </a:solidFill>
                <a:prstDash val="solid"/>
              </a:ln>
            </c:spPr>
          </c:dPt>
          <c:dPt>
            <c:idx val="1"/>
            <c:bubble3D val="0"/>
            <c:spPr>
              <a:solidFill>
                <a:srgbClr val="CC99FF"/>
              </a:solidFill>
              <a:ln w="12670">
                <a:solidFill>
                  <a:schemeClr val="tx1"/>
                </a:solidFill>
                <a:prstDash val="solid"/>
              </a:ln>
            </c:spPr>
          </c:dPt>
          <c:dPt>
            <c:idx val="2"/>
            <c:bubble3D val="0"/>
            <c:spPr>
              <a:solidFill>
                <a:srgbClr val="FF0000"/>
              </a:solidFill>
              <a:ln w="12670">
                <a:solidFill>
                  <a:schemeClr val="tx1"/>
                </a:solidFill>
                <a:prstDash val="solid"/>
              </a:ln>
            </c:spPr>
          </c:dPt>
          <c:dPt>
            <c:idx val="3"/>
            <c:bubble3D val="0"/>
            <c:spPr>
              <a:solidFill>
                <a:srgbClr val="FFFF00"/>
              </a:solidFill>
              <a:ln w="12670">
                <a:solidFill>
                  <a:schemeClr val="tx1"/>
                </a:solidFill>
                <a:prstDash val="solid"/>
              </a:ln>
            </c:spPr>
          </c:dPt>
          <c:dPt>
            <c:idx val="4"/>
            <c:bubble3D val="0"/>
            <c:spPr>
              <a:solidFill>
                <a:srgbClr val="99CC00"/>
              </a:solidFill>
              <a:ln w="12670">
                <a:solidFill>
                  <a:schemeClr val="tx1"/>
                </a:solidFill>
                <a:prstDash val="solid"/>
              </a:ln>
            </c:spPr>
          </c:dPt>
          <c:dPt>
            <c:idx val="5"/>
            <c:bubble3D val="0"/>
            <c:spPr>
              <a:solidFill>
                <a:srgbClr val="FF6600"/>
              </a:solidFill>
              <a:ln w="12670">
                <a:solidFill>
                  <a:schemeClr val="tx1"/>
                </a:solidFill>
                <a:prstDash val="solid"/>
              </a:ln>
            </c:spPr>
          </c:dPt>
          <c:dPt>
            <c:idx val="6"/>
            <c:bubble3D val="0"/>
            <c:spPr>
              <a:solidFill>
                <a:srgbClr val="0066CC"/>
              </a:solidFill>
              <a:ln w="12670">
                <a:solidFill>
                  <a:schemeClr val="tx1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-4.3924089566929137E-3"/>
                  <c:y val="-0.11345111030647594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Фонд </a:t>
                    </a:r>
                    <a:r>
                      <a:rPr lang="ru-RU" dirty="0"/>
                      <a:t>оплаты труда; </a:t>
                    </a:r>
                    <a:endParaRPr lang="ru-RU" dirty="0" smtClean="0"/>
                  </a:p>
                  <a:p>
                    <a:r>
                      <a:rPr lang="ru-RU" dirty="0" smtClean="0"/>
                      <a:t>189,9; 80%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14246848530239936"/>
                  <c:y val="0.10209447277597486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Коммунальные услуги; </a:t>
                    </a:r>
                    <a:endParaRPr lang="ru-RU" dirty="0" smtClean="0"/>
                  </a:p>
                  <a:p>
                    <a:r>
                      <a:rPr lang="ru-RU" dirty="0" smtClean="0"/>
                      <a:t>20,1; 8%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4.5620849290391056E-2"/>
                  <c:y val="0.16213465203729449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Налоги; </a:t>
                    </a:r>
                    <a:endParaRPr lang="ru-RU" dirty="0" smtClean="0"/>
                  </a:p>
                  <a:p>
                    <a:r>
                      <a:rPr lang="ru-RU" dirty="0" smtClean="0"/>
                      <a:t>11,9; 5%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5.5632566437007876E-2"/>
                  <c:y val="0.20705321580855929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Другие мероприятия в области спорта; </a:t>
                    </a:r>
                    <a:r>
                      <a:rPr lang="ru-RU" dirty="0" smtClean="0"/>
                      <a:t>16,6; 7%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1.1435469980314961E-2"/>
                  <c:y val="9.0360194337409952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Строительство регионального центра по лыжным гонкам и биатлону; </a:t>
                    </a:r>
                    <a:endParaRPr lang="ru-RU" dirty="0" smtClean="0"/>
                  </a:p>
                  <a:p>
                    <a:r>
                      <a:rPr lang="ru-RU" dirty="0" smtClean="0"/>
                      <a:t>98,7</a:t>
                    </a:r>
                    <a:r>
                      <a:rPr lang="ru-RU" dirty="0"/>
                      <a:t>; 27%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4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Sheet1!$B$1:$E$1</c:f>
              <c:strCache>
                <c:ptCount val="4"/>
                <c:pt idx="0">
                  <c:v>Фонд оплаты труда</c:v>
                </c:pt>
                <c:pt idx="1">
                  <c:v>Коммунальные услуги</c:v>
                </c:pt>
                <c:pt idx="2">
                  <c:v>Налоги</c:v>
                </c:pt>
                <c:pt idx="3">
                  <c:v>Другие мероприятия в области спорта</c:v>
                </c:pt>
              </c:strCache>
            </c:strRef>
          </c:cat>
          <c:val>
            <c:numRef>
              <c:f>Sheet1!$B$2:$E$2</c:f>
              <c:numCache>
                <c:formatCode>0.0</c:formatCode>
                <c:ptCount val="4"/>
                <c:pt idx="0">
                  <c:v>189.9</c:v>
                </c:pt>
                <c:pt idx="1">
                  <c:v>20.100000000000001</c:v>
                </c:pt>
                <c:pt idx="2">
                  <c:v>11.9</c:v>
                </c:pt>
                <c:pt idx="3">
                  <c:v>16.600000000000001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82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797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6105861767279089"/>
          <c:y val="0.17102916207135346"/>
          <c:w val="0.67836429100208628"/>
          <c:h val="0.57335057327520988"/>
        </c:manualLayout>
      </c:layout>
      <c:ofPieChart>
        <c:ofPieType val="bar"/>
        <c:varyColors val="1"/>
        <c:ser>
          <c:idx val="0"/>
          <c:order val="0"/>
          <c:spPr>
            <a:solidFill>
              <a:srgbClr val="9999FF"/>
            </a:solidFill>
            <a:ln w="11717">
              <a:solidFill>
                <a:srgbClr val="000000"/>
              </a:solidFill>
              <a:prstDash val="solid"/>
            </a:ln>
          </c:spPr>
          <c:dPt>
            <c:idx val="0"/>
            <c:bubble3D val="0"/>
            <c:spPr>
              <a:solidFill>
                <a:schemeClr val="accent4">
                  <a:lumMod val="50000"/>
                </a:schemeClr>
              </a:solidFill>
              <a:ln w="11717">
                <a:solidFill>
                  <a:schemeClr val="bg2">
                    <a:lumMod val="20000"/>
                    <a:lumOff val="80000"/>
                  </a:schemeClr>
                </a:solidFill>
                <a:prstDash val="solid"/>
              </a:ln>
            </c:spPr>
          </c:dPt>
          <c:dPt>
            <c:idx val="1"/>
            <c:bubble3D val="0"/>
            <c:spPr>
              <a:solidFill>
                <a:srgbClr val="FF0000"/>
              </a:solidFill>
              <a:ln w="11717">
                <a:solidFill>
                  <a:srgbClr val="000000"/>
                </a:solidFill>
                <a:prstDash val="solid"/>
              </a:ln>
            </c:spPr>
          </c:dPt>
          <c:dPt>
            <c:idx val="2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  <a:ln w="11717">
                <a:solidFill>
                  <a:srgbClr val="000000"/>
                </a:solidFill>
                <a:prstDash val="solid"/>
              </a:ln>
            </c:spPr>
          </c:dPt>
          <c:dPt>
            <c:idx val="3"/>
            <c:bubble3D val="0"/>
            <c:spPr>
              <a:solidFill>
                <a:srgbClr val="FFFF00"/>
              </a:solidFill>
              <a:ln w="11717">
                <a:solidFill>
                  <a:srgbClr val="000000"/>
                </a:solidFill>
                <a:prstDash val="solid"/>
              </a:ln>
            </c:spPr>
          </c:dPt>
          <c:dPt>
            <c:idx val="4"/>
            <c:bubble3D val="0"/>
            <c:spPr>
              <a:solidFill>
                <a:srgbClr val="660066"/>
              </a:solidFill>
              <a:ln w="11717">
                <a:solidFill>
                  <a:srgbClr val="000000"/>
                </a:solidFill>
                <a:prstDash val="solid"/>
              </a:ln>
            </c:spPr>
          </c:dPt>
          <c:dPt>
            <c:idx val="5"/>
            <c:bubble3D val="0"/>
            <c:spPr>
              <a:solidFill>
                <a:srgbClr val="FF8080"/>
              </a:solidFill>
              <a:ln w="11717">
                <a:solidFill>
                  <a:srgbClr val="000000"/>
                </a:solidFill>
                <a:prstDash val="solid"/>
              </a:ln>
            </c:spPr>
          </c:dPt>
          <c:dPt>
            <c:idx val="6"/>
            <c:bubble3D val="0"/>
            <c:spPr>
              <a:solidFill>
                <a:srgbClr val="0066CC"/>
              </a:solidFill>
              <a:ln w="11717">
                <a:solidFill>
                  <a:srgbClr val="000000"/>
                </a:solidFill>
                <a:prstDash val="solid"/>
              </a:ln>
            </c:spPr>
          </c:dPt>
          <c:dPt>
            <c:idx val="7"/>
            <c:bubble3D val="0"/>
            <c:spPr>
              <a:solidFill>
                <a:schemeClr val="bg2">
                  <a:lumMod val="50000"/>
                </a:schemeClr>
              </a:solidFill>
              <a:ln w="11717">
                <a:solidFill>
                  <a:srgbClr val="000000"/>
                </a:solidFill>
                <a:prstDash val="solid"/>
              </a:ln>
            </c:spPr>
          </c:dPt>
          <c:dPt>
            <c:idx val="8"/>
            <c:bubble3D val="0"/>
            <c:spPr>
              <a:solidFill>
                <a:schemeClr val="accent3">
                  <a:lumMod val="75000"/>
                </a:schemeClr>
              </a:solidFill>
              <a:ln w="11717">
                <a:solidFill>
                  <a:srgbClr val="000000"/>
                </a:solidFill>
                <a:prstDash val="solid"/>
              </a:ln>
            </c:spPr>
          </c:dPt>
          <c:dPt>
            <c:idx val="9"/>
            <c:bubble3D val="0"/>
            <c:spPr>
              <a:solidFill>
                <a:srgbClr val="FFFF00"/>
              </a:solidFill>
              <a:ln w="11717">
                <a:solidFill>
                  <a:srgbClr val="000000"/>
                </a:solidFill>
                <a:prstDash val="solid"/>
              </a:ln>
            </c:spPr>
          </c:dPt>
          <c:dPt>
            <c:idx val="10"/>
            <c:bubble3D val="0"/>
            <c:explosion val="3"/>
            <c:spPr>
              <a:solidFill>
                <a:srgbClr val="00B050"/>
              </a:solidFill>
              <a:ln w="11717">
                <a:solidFill>
                  <a:srgbClr val="000000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-2.168416447944007E-2"/>
                  <c:y val="0.10457668922983453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Пенсионное обеспечение; </a:t>
                    </a:r>
                    <a:endParaRPr lang="ru-RU" dirty="0" smtClean="0"/>
                  </a:p>
                  <a:p>
                    <a:r>
                      <a:rPr lang="ru-RU" dirty="0" smtClean="0"/>
                      <a:t>10,5; </a:t>
                    </a:r>
                    <a:r>
                      <a:rPr lang="ru-RU" dirty="0"/>
                      <a:t>1%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6.5236332637907443E-2"/>
                  <c:y val="-5.0083916850732234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Содержание учреждений соцобслуживания; </a:t>
                    </a:r>
                    <a:r>
                      <a:rPr lang="ru-RU" dirty="0" smtClean="0"/>
                      <a:t>120,6; 9%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6.702413800838998E-2"/>
                  <c:y val="4.6604995256368166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Охрана семьи и детства; </a:t>
                    </a:r>
                    <a:endParaRPr lang="ru-RU" dirty="0" smtClean="0"/>
                  </a:p>
                  <a:p>
                    <a:r>
                      <a:rPr lang="ru-RU" dirty="0" smtClean="0"/>
                      <a:t>312; 23%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0.10028198398277138"/>
                  <c:y val="9.9141806594277765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Другие вопросы в области социальной политики; </a:t>
                    </a:r>
                    <a:endParaRPr lang="ru-RU" dirty="0" smtClean="0"/>
                  </a:p>
                  <a:p>
                    <a:r>
                      <a:rPr lang="ru-RU" dirty="0" smtClean="0"/>
                      <a:t>13,2; </a:t>
                    </a:r>
                    <a:r>
                      <a:rPr lang="ru-RU" dirty="0"/>
                      <a:t>1%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2.3663548466698074E-3"/>
                  <c:y val="-3.8729810988990553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Социальное обеспечение населения</a:t>
                    </a:r>
                    <a:r>
                      <a:rPr lang="ru-RU" dirty="0" smtClean="0"/>
                      <a:t>;</a:t>
                    </a:r>
                  </a:p>
                  <a:p>
                    <a:r>
                      <a:rPr lang="ru-RU" dirty="0" smtClean="0"/>
                      <a:t> 883; 66%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delete val="1"/>
            </c:dLbl>
            <c:dLbl>
              <c:idx val="6"/>
              <c:layout>
                <c:manualLayout>
                  <c:x val="1.7094017094016988E-2"/>
                  <c:y val="-0.20667781683285039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Оплата ЖКУ отдедьным категориям граждан; </a:t>
                    </a:r>
                    <a:r>
                      <a:rPr lang="ru-RU" dirty="0" smtClean="0"/>
                      <a:t>417,2; 31%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3.418803418803408E-2"/>
                  <c:y val="-4.9209004007821522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Субсидии по оплате ЖКУ отдельным категориям граждан; </a:t>
                    </a:r>
                    <a:r>
                      <a:rPr lang="ru-RU" dirty="0" smtClean="0"/>
                      <a:t>79,2; </a:t>
                    </a:r>
                    <a:r>
                      <a:rPr lang="ru-RU" dirty="0"/>
                      <a:t>6%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2.4216412051057824E-2"/>
                  <c:y val="3.9367203206257216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ЕДВ отдельным категориям граждан; </a:t>
                    </a:r>
                    <a:r>
                      <a:rPr lang="ru-RU" dirty="0" smtClean="0"/>
                      <a:t>345,7; 26%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5.5555555555555448E-2"/>
                  <c:y val="5.1669454208212687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Прочие выплаты; </a:t>
                    </a:r>
                    <a:r>
                      <a:rPr lang="ru-RU" dirty="0" smtClean="0"/>
                      <a:t>40,9; </a:t>
                    </a:r>
                    <a:r>
                      <a:rPr lang="ru-RU" dirty="0"/>
                      <a:t>4%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0"/>
              <c:delete val="1"/>
            </c:dLbl>
            <c:txPr>
              <a:bodyPr/>
              <a:lstStyle/>
              <a:p>
                <a:pPr>
                  <a:defRPr sz="13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0"/>
          </c:dLbls>
          <c:cat>
            <c:strRef>
              <c:f>Лист3!$C$2:$C$11</c:f>
              <c:strCache>
                <c:ptCount val="10"/>
                <c:pt idx="0">
                  <c:v>Пенсионное обеспечение</c:v>
                </c:pt>
                <c:pt idx="1">
                  <c:v>Содержание учреждений соцобслуживания</c:v>
                </c:pt>
                <c:pt idx="2">
                  <c:v>Охрана семьи и детства</c:v>
                </c:pt>
                <c:pt idx="3">
                  <c:v>Другие вопросы в области социальной политики</c:v>
                </c:pt>
                <c:pt idx="4">
                  <c:v>Социальное обеспечение населения</c:v>
                </c:pt>
                <c:pt idx="6">
                  <c:v>Оплата ЖКУ отдедьным категориям граждан</c:v>
                </c:pt>
                <c:pt idx="7">
                  <c:v>Субсидии по оплате ЖКУ отдельным категориям граждан</c:v>
                </c:pt>
                <c:pt idx="8">
                  <c:v>ЕДВ отдельным категориям граждан</c:v>
                </c:pt>
                <c:pt idx="9">
                  <c:v>Прочие выплаты</c:v>
                </c:pt>
              </c:strCache>
            </c:strRef>
          </c:cat>
          <c:val>
            <c:numRef>
              <c:f>Лист3!$D$2:$D$11</c:f>
              <c:numCache>
                <c:formatCode>0.0</c:formatCode>
                <c:ptCount val="10"/>
                <c:pt idx="0" formatCode="General">
                  <c:v>10.9</c:v>
                </c:pt>
                <c:pt idx="1">
                  <c:v>123.5</c:v>
                </c:pt>
                <c:pt idx="2">
                  <c:v>313.10000000000002</c:v>
                </c:pt>
                <c:pt idx="3" formatCode="General">
                  <c:v>12</c:v>
                </c:pt>
                <c:pt idx="6" formatCode="General">
                  <c:v>402.4</c:v>
                </c:pt>
                <c:pt idx="7">
                  <c:v>78.400000000000006</c:v>
                </c:pt>
                <c:pt idx="8">
                  <c:v>334</c:v>
                </c:pt>
                <c:pt idx="9" formatCode="General">
                  <c:v>48.6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100"/>
        <c:secondPieSize val="75"/>
        <c:serLines>
          <c:spPr>
            <a:ln w="2929">
              <a:solidFill>
                <a:srgbClr val="000000"/>
              </a:solidFill>
              <a:prstDash val="solid"/>
            </a:ln>
          </c:spPr>
        </c:serLines>
      </c:ofPieChart>
      <c:spPr>
        <a:noFill/>
        <a:ln w="25401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730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view3D>
      <c:rotX val="15"/>
      <c:rotY val="0"/>
      <c:rAngAx val="0"/>
      <c:perspective val="2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5491570214592341"/>
          <c:y val="0.30174731182795711"/>
          <c:w val="0.60393262807079673"/>
          <c:h val="0.58467741935483875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ln>
              <a:noFill/>
            </a:ln>
          </c:spPr>
          <c:explosion val="3"/>
          <c:dPt>
            <c:idx val="0"/>
            <c:bubble3D val="0"/>
            <c:spPr>
              <a:solidFill>
                <a:srgbClr val="FF0000"/>
              </a:solidFill>
              <a:ln>
                <a:noFill/>
              </a:ln>
            </c:spPr>
          </c:dPt>
          <c:dPt>
            <c:idx val="1"/>
            <c:bubble3D val="0"/>
            <c:explosion val="12"/>
            <c:spPr>
              <a:solidFill>
                <a:srgbClr val="FFC000"/>
              </a:solidFill>
              <a:ln>
                <a:noFill/>
              </a:ln>
            </c:spPr>
          </c:dPt>
          <c:dPt>
            <c:idx val="2"/>
            <c:bubble3D val="0"/>
            <c:explosion val="8"/>
            <c:spPr>
              <a:solidFill>
                <a:srgbClr val="007461"/>
              </a:solidFill>
              <a:ln>
                <a:noFill/>
              </a:ln>
            </c:spPr>
          </c:dPt>
          <c:dPt>
            <c:idx val="3"/>
            <c:bubble3D val="0"/>
            <c:explosion val="13"/>
            <c:spPr>
              <a:solidFill>
                <a:srgbClr val="00B0F0"/>
              </a:solidFill>
              <a:ln>
                <a:noFill/>
              </a:ln>
            </c:spPr>
          </c:dPt>
          <c:dPt>
            <c:idx val="4"/>
            <c:bubble3D val="0"/>
            <c:explosion val="11"/>
            <c:spPr>
              <a:solidFill>
                <a:srgbClr val="002060"/>
              </a:solidFill>
              <a:ln>
                <a:noFill/>
              </a:ln>
            </c:spPr>
          </c:dPt>
          <c:dPt>
            <c:idx val="5"/>
            <c:bubble3D val="0"/>
            <c:explosion val="8"/>
            <c:spPr>
              <a:solidFill>
                <a:srgbClr val="BB68EE"/>
              </a:solidFill>
              <a:ln>
                <a:noFill/>
              </a:ln>
            </c:spPr>
          </c:dPt>
          <c:dLbls>
            <c:dLbl>
              <c:idx val="0"/>
              <c:layout>
                <c:manualLayout>
                  <c:x val="-3.3356847874127702E-3"/>
                  <c:y val="0.12703786880822765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6.8661116071063828E-3"/>
                  <c:y val="7.9382647959750502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Налоги на имущество; </a:t>
                    </a:r>
                    <a:endParaRPr lang="ru-RU" dirty="0" smtClean="0"/>
                  </a:p>
                  <a:p>
                    <a:r>
                      <a:rPr lang="ru-RU" dirty="0" smtClean="0"/>
                      <a:t>204,6; 12%</a:t>
                    </a:r>
                    <a:endParaRPr lang="ru-RU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dirty="0"/>
                      <a:t>Доходы от использования муниципального имущества; </a:t>
                    </a:r>
                    <a:endParaRPr lang="ru-RU" dirty="0" smtClean="0"/>
                  </a:p>
                  <a:p>
                    <a:r>
                      <a:rPr lang="ru-RU" dirty="0" smtClean="0"/>
                      <a:t>173,3; 10%</a:t>
                    </a:r>
                    <a:endParaRPr lang="ru-RU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1.6502148821637228E-2"/>
                  <c:y val="-4.0929976034408878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0.10588454461198601"/>
                  <c:y val="-2.4129065024521085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Прочие поступления; </a:t>
                    </a:r>
                    <a:endParaRPr lang="ru-RU" dirty="0" smtClean="0"/>
                  </a:p>
                  <a:p>
                    <a:r>
                      <a:rPr lang="ru-RU" dirty="0" smtClean="0"/>
                      <a:t>90,5; 5%</a:t>
                    </a:r>
                    <a:endParaRPr lang="ru-RU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Sheet1!$B$1:$G$1</c:f>
              <c:strCache>
                <c:ptCount val="6"/>
                <c:pt idx="0">
                  <c:v>Налог на доходы физических лиц</c:v>
                </c:pt>
                <c:pt idx="1">
                  <c:v>Налоги на имущество</c:v>
                </c:pt>
                <c:pt idx="2">
                  <c:v>Доходы от использования муниципального имущества</c:v>
                </c:pt>
                <c:pt idx="3">
                  <c:v>Налоги на совокупный доход</c:v>
                </c:pt>
                <c:pt idx="4">
                  <c:v>Доходы от продажи муниципального имущества и земельных участков</c:v>
                </c:pt>
                <c:pt idx="5">
                  <c:v>Прочие поступления</c:v>
                </c:pt>
              </c:strCache>
            </c:strRef>
          </c:cat>
          <c:val>
            <c:numRef>
              <c:f>Sheet1!$B$2:$G$2</c:f>
              <c:numCache>
                <c:formatCode>0.0</c:formatCode>
                <c:ptCount val="6"/>
                <c:pt idx="0">
                  <c:v>1087.3</c:v>
                </c:pt>
                <c:pt idx="1">
                  <c:v>204.6</c:v>
                </c:pt>
                <c:pt idx="2">
                  <c:v>173.3</c:v>
                </c:pt>
                <c:pt idx="3">
                  <c:v>101.2</c:v>
                </c:pt>
                <c:pt idx="4">
                  <c:v>44.9</c:v>
                </c:pt>
                <c:pt idx="5">
                  <c:v>90.5</c:v>
                </c:pt>
              </c:numCache>
            </c:numRef>
          </c:val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87">
          <a:noFill/>
        </a:ln>
      </c:spPr>
    </c:plotArea>
    <c:plotVisOnly val="1"/>
    <c:dispBlanksAs val="zero"/>
    <c:showDLblsOverMax val="0"/>
  </c:chart>
  <c:spPr>
    <a:effectLst/>
  </c:spPr>
  <c:txPr>
    <a:bodyPr/>
    <a:lstStyle/>
    <a:p>
      <a:pPr>
        <a:defRPr sz="1798"/>
      </a:pPr>
      <a:endParaRPr lang="ru-RU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0"/>
      <c:rotY val="21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30307470390357355"/>
          <c:y val="0.25652158991551433"/>
          <c:w val="0.61776548962683564"/>
          <c:h val="0.40169498086292621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Восток</c:v>
                </c:pt>
              </c:strCache>
            </c:strRef>
          </c:tx>
          <c:spPr>
            <a:solidFill>
              <a:schemeClr val="accent1"/>
            </a:solidFill>
            <a:ln w="7978">
              <a:solidFill>
                <a:schemeClr val="tx1"/>
              </a:solidFill>
              <a:prstDash val="solid"/>
            </a:ln>
          </c:spPr>
          <c:explosion val="6"/>
          <c:dPt>
            <c:idx val="0"/>
            <c:bubble3D val="0"/>
            <c:spPr>
              <a:solidFill>
                <a:srgbClr val="FF9900"/>
              </a:solidFill>
              <a:ln w="7978">
                <a:solidFill>
                  <a:schemeClr val="tx1"/>
                </a:solidFill>
                <a:prstDash val="solid"/>
              </a:ln>
            </c:spPr>
          </c:dPt>
          <c:dPt>
            <c:idx val="1"/>
            <c:bubble3D val="0"/>
            <c:spPr>
              <a:solidFill>
                <a:srgbClr val="FF0000"/>
              </a:solidFill>
              <a:ln w="7978">
                <a:solidFill>
                  <a:schemeClr val="tx1"/>
                </a:solidFill>
                <a:prstDash val="solid"/>
              </a:ln>
            </c:spPr>
          </c:dPt>
          <c:dPt>
            <c:idx val="2"/>
            <c:bubble3D val="0"/>
            <c:spPr>
              <a:solidFill>
                <a:srgbClr val="FFFF00"/>
              </a:solidFill>
              <a:ln w="7978">
                <a:solidFill>
                  <a:schemeClr val="tx1"/>
                </a:solidFill>
                <a:prstDash val="solid"/>
              </a:ln>
            </c:spPr>
          </c:dPt>
          <c:dPt>
            <c:idx val="3"/>
            <c:bubble3D val="0"/>
            <c:spPr>
              <a:solidFill>
                <a:srgbClr val="00FF00"/>
              </a:solidFill>
              <a:ln w="7978">
                <a:solidFill>
                  <a:schemeClr val="tx1"/>
                </a:solidFill>
                <a:prstDash val="solid"/>
              </a:ln>
            </c:spPr>
          </c:dPt>
          <c:dPt>
            <c:idx val="4"/>
            <c:bubble3D val="0"/>
            <c:spPr>
              <a:solidFill>
                <a:schemeClr val="accent6">
                  <a:lumMod val="50000"/>
                </a:schemeClr>
              </a:solidFill>
              <a:ln w="7978">
                <a:solidFill>
                  <a:schemeClr val="tx1"/>
                </a:solidFill>
                <a:prstDash val="solid"/>
              </a:ln>
            </c:spPr>
          </c:dPt>
          <c:dPt>
            <c:idx val="5"/>
            <c:bubble3D val="0"/>
            <c:spPr>
              <a:solidFill>
                <a:srgbClr val="9966FF"/>
              </a:solidFill>
              <a:ln w="7978">
                <a:solidFill>
                  <a:schemeClr val="tx1"/>
                </a:solidFill>
                <a:prstDash val="solid"/>
              </a:ln>
            </c:spPr>
          </c:dPt>
          <c:dPt>
            <c:idx val="6"/>
            <c:bubble3D val="0"/>
            <c:spPr>
              <a:solidFill>
                <a:schemeClr val="accent1">
                  <a:lumMod val="75000"/>
                </a:schemeClr>
              </a:solidFill>
              <a:ln w="7978">
                <a:solidFill>
                  <a:schemeClr val="tx1"/>
                </a:solidFill>
                <a:prstDash val="solid"/>
              </a:ln>
            </c:spPr>
          </c:dPt>
          <c:dPt>
            <c:idx val="7"/>
            <c:bubble3D val="0"/>
            <c:spPr>
              <a:solidFill>
                <a:schemeClr val="accent5">
                  <a:lumMod val="75000"/>
                </a:schemeClr>
              </a:solidFill>
              <a:ln w="7978">
                <a:solidFill>
                  <a:schemeClr val="tx1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-5.6592243393721278E-2"/>
                  <c:y val="3.229697961066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Коммунальное </a:t>
                    </a:r>
                    <a:r>
                      <a:rPr lang="ru-RU" dirty="0"/>
                      <a:t>хозяйство; </a:t>
                    </a:r>
                    <a:endParaRPr lang="ru-RU" dirty="0" smtClean="0"/>
                  </a:p>
                  <a:p>
                    <a:r>
                      <a:rPr lang="ru-RU" dirty="0" smtClean="0"/>
                      <a:t>4,6</a:t>
                    </a:r>
                    <a:r>
                      <a:rPr lang="ru-RU" dirty="0"/>
                      <a:t>; 0%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4.6469677321827628E-2"/>
                  <c:y val="7.0670094885247397E-3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Благоустройство; </a:t>
                    </a:r>
                    <a:endParaRPr lang="ru-RU" dirty="0" smtClean="0"/>
                  </a:p>
                  <a:p>
                    <a:r>
                      <a:rPr lang="ru-RU" dirty="0" smtClean="0"/>
                      <a:t>234,7</a:t>
                    </a:r>
                    <a:r>
                      <a:rPr lang="ru-RU" dirty="0"/>
                      <a:t>; 22%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6.4494313928689165E-2"/>
                  <c:y val="-1.2856019209304237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2.4445485110033312E-2"/>
                  <c:y val="-0.15554584058464349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Другие вопросы в области городского хозяйства и национальной экономики; </a:t>
                    </a:r>
                    <a:endParaRPr lang="ru-RU" dirty="0" smtClean="0"/>
                  </a:p>
                  <a:p>
                    <a:r>
                      <a:rPr lang="ru-RU" dirty="0" smtClean="0"/>
                      <a:t>59,8</a:t>
                    </a:r>
                    <a:r>
                      <a:rPr lang="ru-RU" dirty="0"/>
                      <a:t>; 6%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5.7453884905320281E-2"/>
                  <c:y val="-0.1957097517867055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0.21440411447908339"/>
                  <c:y val="0.1076345172074039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Водное хозяйство; </a:t>
                    </a:r>
                    <a:endParaRPr lang="ru-RU" dirty="0" smtClean="0"/>
                  </a:p>
                  <a:p>
                    <a:r>
                      <a:rPr lang="ru-RU" dirty="0" smtClean="0"/>
                      <a:t>47,3</a:t>
                    </a:r>
                    <a:r>
                      <a:rPr lang="ru-RU" dirty="0"/>
                      <a:t>; 4%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7.2885458082071031E-2"/>
                  <c:y val="0.13487915768940834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Сельское хозяйство; </a:t>
                    </a:r>
                    <a:endParaRPr lang="ru-RU" dirty="0" smtClean="0"/>
                  </a:p>
                  <a:p>
                    <a:r>
                      <a:rPr lang="ru-RU" dirty="0" smtClean="0"/>
                      <a:t>0,2,; </a:t>
                    </a:r>
                    <a:r>
                      <a:rPr lang="ru-RU" dirty="0"/>
                      <a:t>0%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7978">
                  <a:solidFill>
                    <a:schemeClr val="tx1"/>
                  </a:solidFill>
                  <a:prstDash val="solid"/>
                </a:ln>
              </c:spPr>
            </c:leaderLines>
          </c:dLbls>
          <c:cat>
            <c:strRef>
              <c:f>Sheet1!$B$1:$H$1</c:f>
              <c:strCache>
                <c:ptCount val="7"/>
                <c:pt idx="0">
                  <c:v>Коммунальное хозяйство</c:v>
                </c:pt>
                <c:pt idx="1">
                  <c:v>Благоустройство</c:v>
                </c:pt>
                <c:pt idx="2">
                  <c:v>Жилищное хозяйство</c:v>
                </c:pt>
                <c:pt idx="3">
                  <c:v>Другие вопросы в области городского хозяйства и национальной экономики</c:v>
                </c:pt>
                <c:pt idx="4">
                  <c:v>Дорожное хозяйство</c:v>
                </c:pt>
                <c:pt idx="5">
                  <c:v>Водное хозяйство</c:v>
                </c:pt>
                <c:pt idx="6">
                  <c:v>Сельское хозяйство</c:v>
                </c:pt>
              </c:strCache>
            </c:strRef>
          </c:cat>
          <c:val>
            <c:numRef>
              <c:f>Sheet1!$B$2:$H$2</c:f>
              <c:numCache>
                <c:formatCode>General</c:formatCode>
                <c:ptCount val="7"/>
                <c:pt idx="0">
                  <c:v>4.5999999999999996</c:v>
                </c:pt>
                <c:pt idx="1">
                  <c:v>234.7</c:v>
                </c:pt>
                <c:pt idx="2">
                  <c:v>41.5</c:v>
                </c:pt>
                <c:pt idx="3" formatCode="0.0">
                  <c:v>59.8</c:v>
                </c:pt>
                <c:pt idx="4">
                  <c:v>690.5</c:v>
                </c:pt>
                <c:pt idx="5">
                  <c:v>47.3</c:v>
                </c:pt>
                <c:pt idx="6">
                  <c:v>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92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292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  <c:userShapes r:id="rId2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5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3022053464010372"/>
          <c:y val="0.17377249301014031"/>
          <c:w val="0.5163933157128483"/>
          <c:h val="0.41565151068592232"/>
        </c:manualLayout>
      </c:layout>
      <c:pie3DChart>
        <c:varyColors val="1"/>
        <c:ser>
          <c:idx val="0"/>
          <c:order val="0"/>
          <c:spPr>
            <a:ln w="14616">
              <a:solidFill>
                <a:schemeClr val="tx1"/>
              </a:solidFill>
              <a:prstDash val="solid"/>
            </a:ln>
          </c:spPr>
          <c:explosion val="10"/>
          <c:dPt>
            <c:idx val="0"/>
            <c:bubble3D val="0"/>
            <c:spPr>
              <a:solidFill>
                <a:srgbClr val="FF00FF"/>
              </a:solidFill>
              <a:ln w="14616">
                <a:solidFill>
                  <a:schemeClr val="tx1"/>
                </a:solidFill>
                <a:prstDash val="solid"/>
              </a:ln>
            </c:spPr>
          </c:dPt>
          <c:dPt>
            <c:idx val="1"/>
            <c:bubble3D val="0"/>
            <c:spPr>
              <a:solidFill>
                <a:srgbClr val="00FFFF"/>
              </a:solidFill>
              <a:ln w="14616">
                <a:solidFill>
                  <a:schemeClr val="tx1"/>
                </a:solidFill>
                <a:prstDash val="solid"/>
              </a:ln>
            </c:spPr>
          </c:dPt>
          <c:dPt>
            <c:idx val="2"/>
            <c:bubble3D val="0"/>
            <c:spPr>
              <a:solidFill>
                <a:srgbClr val="0000FF"/>
              </a:solidFill>
              <a:ln w="14616">
                <a:solidFill>
                  <a:schemeClr val="tx1"/>
                </a:solidFill>
                <a:prstDash val="solid"/>
              </a:ln>
            </c:spPr>
          </c:dPt>
          <c:dPt>
            <c:idx val="3"/>
            <c:bubble3D val="0"/>
            <c:spPr>
              <a:solidFill>
                <a:srgbClr val="FFFF00"/>
              </a:solidFill>
              <a:ln w="14616">
                <a:solidFill>
                  <a:schemeClr val="tx1"/>
                </a:solidFill>
                <a:prstDash val="solid"/>
              </a:ln>
            </c:spPr>
          </c:dPt>
          <c:dPt>
            <c:idx val="4"/>
            <c:bubble3D val="0"/>
            <c:spPr>
              <a:solidFill>
                <a:srgbClr val="00FF00"/>
              </a:solidFill>
              <a:ln w="14616">
                <a:solidFill>
                  <a:schemeClr val="tx1"/>
                </a:solidFill>
                <a:prstDash val="solid"/>
              </a:ln>
            </c:spPr>
          </c:dPt>
          <c:dPt>
            <c:idx val="5"/>
            <c:bubble3D val="0"/>
            <c:spPr>
              <a:solidFill>
                <a:srgbClr val="FF0000"/>
              </a:solidFill>
              <a:ln w="14616">
                <a:solidFill>
                  <a:schemeClr val="tx1"/>
                </a:solidFill>
                <a:prstDash val="solid"/>
              </a:ln>
            </c:spPr>
          </c:dPt>
          <c:dPt>
            <c:idx val="6"/>
            <c:bubble3D val="0"/>
            <c:spPr>
              <a:solidFill>
                <a:srgbClr val="00FF00"/>
              </a:solidFill>
              <a:ln w="14616">
                <a:solidFill>
                  <a:schemeClr val="tx1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-6.7006107104502985E-2"/>
                  <c:y val="-7.5251116759580836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Образование; </a:t>
                    </a:r>
                    <a:endParaRPr lang="ru-RU" dirty="0" smtClean="0"/>
                  </a:p>
                  <a:p>
                    <a:r>
                      <a:rPr lang="ru-RU" dirty="0" smtClean="0"/>
                      <a:t>352,5</a:t>
                    </a:r>
                    <a:r>
                      <a:rPr lang="ru-RU" dirty="0"/>
                      <a:t>; 71%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10351366904876243"/>
                  <c:y val="6.755530153976055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.12367214895782966"/>
                  <c:y val="8.8378910139478573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7.2583339764987929E-3"/>
                  <c:y val="0.13548060761994279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Физическая культура и спорт; </a:t>
                    </a:r>
                    <a:r>
                      <a:rPr lang="ru-RU" dirty="0" smtClean="0"/>
                      <a:t>0,9; </a:t>
                    </a:r>
                    <a:r>
                      <a:rPr lang="ru-RU" dirty="0"/>
                      <a:t>0%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0.10683701233825768"/>
                  <c:y val="0.1081675813890504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1.9798110263656077E-2"/>
                  <c:y val="-0.1301579588813038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4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Sheet1!$B$1:$G$1</c:f>
              <c:strCache>
                <c:ptCount val="6"/>
                <c:pt idx="0">
                  <c:v>Образование</c:v>
                </c:pt>
                <c:pt idx="1">
                  <c:v>Жилищно-коммунальное хозяйство</c:v>
                </c:pt>
                <c:pt idx="2">
                  <c:v>Дорожное хозяйство</c:v>
                </c:pt>
                <c:pt idx="3">
                  <c:v>Физическая культура и спорт</c:v>
                </c:pt>
                <c:pt idx="4">
                  <c:v>Водное хозяйство</c:v>
                </c:pt>
                <c:pt idx="5">
                  <c:v>Культура</c:v>
                </c:pt>
              </c:strCache>
            </c:strRef>
          </c:cat>
          <c:val>
            <c:numRef>
              <c:f>Sheet1!$B$2:$G$2</c:f>
              <c:numCache>
                <c:formatCode>General</c:formatCode>
                <c:ptCount val="6"/>
                <c:pt idx="0">
                  <c:v>352.5</c:v>
                </c:pt>
                <c:pt idx="1">
                  <c:v>45.2</c:v>
                </c:pt>
                <c:pt idx="2" formatCode="0.0">
                  <c:v>44.1</c:v>
                </c:pt>
                <c:pt idx="3">
                  <c:v>2</c:v>
                </c:pt>
                <c:pt idx="4">
                  <c:v>46.7</c:v>
                </c:pt>
                <c:pt idx="5">
                  <c:v>4.2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98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2015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0"/>
      <c:hPercent val="50"/>
      <c:rotY val="20"/>
      <c:depthPercent val="80"/>
      <c:rAngAx val="1"/>
    </c:view3D>
    <c:floor>
      <c:thickness val="0"/>
      <c:spPr>
        <a:solidFill>
          <a:srgbClr val="CCFFCC"/>
        </a:solidFill>
        <a:ln w="3175">
          <a:solidFill>
            <a:schemeClr val="tx1"/>
          </a:solidFill>
          <a:prstDash val="solid"/>
        </a:ln>
      </c:spPr>
    </c:floor>
    <c:sideWall>
      <c:thickness val="0"/>
      <c:spPr>
        <a:noFill/>
        <a:ln w="25400">
          <a:noFill/>
        </a:ln>
        <a:effectLst/>
        <a:scene3d>
          <a:camera prst="orthographicFront"/>
          <a:lightRig rig="threePt" dir="t"/>
        </a:scene3d>
        <a:sp3d prstMaterial="matte">
          <a:contourClr>
            <a:srgbClr val="000000"/>
          </a:contourClr>
        </a:sp3d>
      </c:spPr>
    </c:sideWall>
    <c:backWall>
      <c:thickness val="0"/>
      <c:spPr>
        <a:noFill/>
        <a:ln w="25400">
          <a:noFill/>
        </a:ln>
        <a:scene3d>
          <a:camera prst="orthographicFront"/>
          <a:lightRig rig="threePt" dir="t"/>
        </a:scene3d>
      </c:spPr>
    </c:backWall>
    <c:plotArea>
      <c:layout>
        <c:manualLayout>
          <c:layoutTarget val="inner"/>
          <c:xMode val="edge"/>
          <c:yMode val="edge"/>
          <c:x val="6.5231419243326288E-2"/>
          <c:y val="1.6856068667092289E-2"/>
          <c:w val="0.93333333333333335"/>
          <c:h val="0.7287536355252890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Факт 2018г. - 5937,6</c:v>
                </c:pt>
              </c:strCache>
            </c:strRef>
          </c:tx>
          <c:spPr>
            <a:solidFill>
              <a:srgbClr val="00B050"/>
            </a:solidFill>
            <a:ln w="13047">
              <a:noFill/>
              <a:prstDash val="solid"/>
            </a:ln>
            <a:effectLst>
              <a:outerShdw blurRad="50800" dist="50800" dir="5400000" algn="ctr" rotWithShape="0">
                <a:schemeClr val="bg2">
                  <a:lumMod val="20000"/>
                  <a:lumOff val="80000"/>
                </a:schemeClr>
              </a:outerShdw>
            </a:effectLst>
            <a:scene3d>
              <a:camera prst="orthographicFront"/>
              <a:lightRig rig="threePt" dir="t"/>
            </a:scene3d>
            <a:sp3d prstMaterial="matte"/>
          </c:spPr>
          <c:invertIfNegative val="0"/>
          <c:dLbls>
            <c:dLbl>
              <c:idx val="0"/>
              <c:layout>
                <c:manualLayout>
                  <c:x val="0"/>
                  <c:y val="9.389671361502347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7388809182209732E-3"/>
                  <c:y val="2.347417840375586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8694404591104736E-3"/>
                  <c:y val="7.042253521126760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4347202295552368E-3"/>
                  <c:y val="4.694835680751173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0043041606886656E-2"/>
                  <c:y val="8.6070993180980237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1.0043041606886656E-2"/>
                  <c:y val="1.17370892018779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1.4347202295552368E-3"/>
                  <c:y val="7.042253521126760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Sheet1!$B$1:$I$1</c:f>
              <c:strCache>
                <c:ptCount val="8"/>
                <c:pt idx="0">
                  <c:v>Образование</c:v>
                </c:pt>
                <c:pt idx="1">
                  <c:v>Социальная политика</c:v>
                </c:pt>
                <c:pt idx="2">
                  <c:v>Жилищно-коммунальное хозяйство</c:v>
                </c:pt>
                <c:pt idx="3">
                  <c:v>Национальная экономика</c:v>
                </c:pt>
                <c:pt idx="4">
                  <c:v>Культура</c:v>
                </c:pt>
                <c:pt idx="5">
                  <c:v>Физическая культура и спорт</c:v>
                </c:pt>
                <c:pt idx="6">
                  <c:v>Обслуживание мун.долга</c:v>
                </c:pt>
                <c:pt idx="7">
                  <c:v>Прочие</c:v>
                </c:pt>
              </c:strCache>
            </c:strRef>
          </c:cat>
          <c:val>
            <c:numRef>
              <c:f>Sheet1!$B$2:$I$2</c:f>
              <c:numCache>
                <c:formatCode>General</c:formatCode>
                <c:ptCount val="8"/>
                <c:pt idx="0">
                  <c:v>2395.4</c:v>
                </c:pt>
                <c:pt idx="1">
                  <c:v>1322.9</c:v>
                </c:pt>
                <c:pt idx="2" formatCode="0.0">
                  <c:v>384</c:v>
                </c:pt>
                <c:pt idx="3">
                  <c:v>929.7</c:v>
                </c:pt>
                <c:pt idx="4">
                  <c:v>196.1</c:v>
                </c:pt>
                <c:pt idx="5" formatCode="0.0">
                  <c:v>363</c:v>
                </c:pt>
                <c:pt idx="6">
                  <c:v>98.4</c:v>
                </c:pt>
                <c:pt idx="7">
                  <c:v>248.1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Факт 2019г. - 5985,5</c:v>
                </c:pt>
              </c:strCache>
            </c:strRef>
          </c:tx>
          <c:spPr>
            <a:solidFill>
              <a:srgbClr val="C00000"/>
            </a:solidFill>
            <a:ln w="13047">
              <a:solidFill>
                <a:schemeClr val="tx1"/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 prstMaterial="matte">
              <a:contourClr>
                <a:srgbClr val="000000"/>
              </a:contourClr>
            </a:sp3d>
          </c:spPr>
          <c:invertIfNegative val="0"/>
          <c:dLbls>
            <c:dLbl>
              <c:idx val="0"/>
              <c:layout>
                <c:manualLayout>
                  <c:x val="7.1736011477761836E-3"/>
                  <c:y val="9.389671361502347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5781922525107604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0043041606886656E-2"/>
                  <c:y val="7.042253521126760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0043041606886656E-2"/>
                  <c:y val="7.042253521126760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0043041606886656E-2"/>
                  <c:y val="4.694835680751173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5.7388809182209472E-3"/>
                  <c:y val="9.389671361502347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1.0043041606886656E-2"/>
                  <c:y val="2.347417840375586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1.0043041606886656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Sheet1!$B$1:$I$1</c:f>
              <c:strCache>
                <c:ptCount val="8"/>
                <c:pt idx="0">
                  <c:v>Образование</c:v>
                </c:pt>
                <c:pt idx="1">
                  <c:v>Социальная политика</c:v>
                </c:pt>
                <c:pt idx="2">
                  <c:v>Жилищно-коммунальное хозяйство</c:v>
                </c:pt>
                <c:pt idx="3">
                  <c:v>Национальная экономика</c:v>
                </c:pt>
                <c:pt idx="4">
                  <c:v>Культура</c:v>
                </c:pt>
                <c:pt idx="5">
                  <c:v>Физическая культура и спорт</c:v>
                </c:pt>
                <c:pt idx="6">
                  <c:v>Обслуживание мун.долга</c:v>
                </c:pt>
                <c:pt idx="7">
                  <c:v>Прочие</c:v>
                </c:pt>
              </c:strCache>
            </c:strRef>
          </c:cat>
          <c:val>
            <c:numRef>
              <c:f>Sheet1!$B$3:$I$3</c:f>
              <c:numCache>
                <c:formatCode>General</c:formatCode>
                <c:ptCount val="8"/>
                <c:pt idx="0">
                  <c:v>2788.4</c:v>
                </c:pt>
                <c:pt idx="1">
                  <c:v>1339.4</c:v>
                </c:pt>
                <c:pt idx="2" formatCode="0.0">
                  <c:v>321.60000000000002</c:v>
                </c:pt>
                <c:pt idx="3" formatCode="0.0">
                  <c:v>757</c:v>
                </c:pt>
                <c:pt idx="4">
                  <c:v>201.4</c:v>
                </c:pt>
                <c:pt idx="5">
                  <c:v>238.5</c:v>
                </c:pt>
                <c:pt idx="6">
                  <c:v>95.8</c:v>
                </c:pt>
                <c:pt idx="7">
                  <c:v>243.4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38"/>
        <c:gapDepth val="0"/>
        <c:shape val="cylinder"/>
        <c:axId val="129055360"/>
        <c:axId val="129073536"/>
        <c:axId val="0"/>
      </c:bar3DChart>
      <c:catAx>
        <c:axId val="1290553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26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050" b="1" i="0" u="none" strike="noStrike" baseline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2907353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073536"/>
        <c:scaling>
          <c:orientation val="minMax"/>
          <c:max val="3000"/>
          <c:min val="0"/>
        </c:scaling>
        <c:delete val="0"/>
        <c:axPos val="l"/>
        <c:majorGridlines>
          <c:spPr>
            <a:ln w="9525">
              <a:solidFill>
                <a:schemeClr val="tx2">
                  <a:lumMod val="40000"/>
                  <a:lumOff val="60000"/>
                </a:schemeClr>
              </a:solidFill>
              <a:prstDash val="solid"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ln w="326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200" b="1" i="0" u="none" strike="noStrike" baseline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29055360"/>
        <c:crosses val="autoZero"/>
        <c:crossBetween val="between"/>
        <c:majorUnit val="500"/>
        <c:minorUnit val="500"/>
      </c:valAx>
      <c:spPr>
        <a:noFill/>
        <a:ln w="25393">
          <a:noFill/>
        </a:ln>
      </c:spPr>
    </c:plotArea>
    <c:legend>
      <c:legendPos val="r"/>
      <c:layout>
        <c:manualLayout>
          <c:xMode val="edge"/>
          <c:yMode val="edge"/>
          <c:x val="0.27264734124877144"/>
          <c:y val="0.9391122224586792"/>
          <c:w val="0.44239234611802564"/>
          <c:h val="5.8908339445267077E-2"/>
        </c:manualLayout>
      </c:layout>
      <c:overlay val="0"/>
      <c:spPr>
        <a:noFill/>
        <a:ln w="12682">
          <a:solidFill>
            <a:srgbClr val="969696"/>
          </a:solidFill>
          <a:prstDash val="solid"/>
        </a:ln>
      </c:spPr>
      <c:txPr>
        <a:bodyPr/>
        <a:lstStyle/>
        <a:p>
          <a:pPr>
            <a:defRPr sz="1322" b="1" i="0" u="none" strike="noStrike" baseline="0">
              <a:solidFill>
                <a:schemeClr val="tx1"/>
              </a:solidFill>
              <a:latin typeface="Times New Roman"/>
              <a:ea typeface="Times New Roman"/>
              <a:cs typeface="Times New Roman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930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  <c:userShapes r:id="rId2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729848198684994E-2"/>
          <c:y val="8.5132189510010822E-2"/>
          <c:w val="0.91623657977396455"/>
          <c:h val="0.5845003028324296"/>
        </c:manualLayout>
      </c:layout>
      <c:barChart>
        <c:barDir val="col"/>
        <c:grouping val="clustered"/>
        <c:varyColors val="0"/>
        <c:ser>
          <c:idx val="0"/>
          <c:order val="0"/>
          <c:spPr>
            <a:gradFill flip="none" rotWithShape="1">
              <a:gsLst>
                <a:gs pos="0">
                  <a:srgbClr val="2EBC78">
                    <a:shade val="30000"/>
                    <a:satMod val="115000"/>
                  </a:srgbClr>
                </a:gs>
                <a:gs pos="50000">
                  <a:srgbClr val="2EBC78">
                    <a:shade val="67500"/>
                    <a:satMod val="115000"/>
                  </a:srgbClr>
                </a:gs>
                <a:gs pos="100000">
                  <a:srgbClr val="2EBC78">
                    <a:shade val="100000"/>
                    <a:satMod val="115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scene3d>
              <a:camera prst="orthographicFront"/>
              <a:lightRig rig="threePt" dir="t"/>
            </a:scene3d>
            <a:sp3d>
              <a:bevelT w="0" h="0"/>
            </a:sp3d>
          </c:spPr>
          <c:invertIfNegative val="0"/>
          <c:dLbls>
            <c:txPr>
              <a:bodyPr rot="-5400000" vert="horz" anchor="ctr" anchorCtr="1"/>
              <a:lstStyle/>
              <a:p>
                <a:pPr>
                  <a:defRPr sz="14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Лист1!$A$2:$A$20</c:f>
              <c:strCache>
                <c:ptCount val="19"/>
                <c:pt idx="0">
                  <c:v>г. Ярославль</c:v>
                </c:pt>
                <c:pt idx="1">
                  <c:v>г. Рыбинск</c:v>
                </c:pt>
                <c:pt idx="2">
                  <c:v>Ростовский район</c:v>
                </c:pt>
                <c:pt idx="3">
                  <c:v>Ярославский район</c:v>
                </c:pt>
                <c:pt idx="4">
                  <c:v>Тутаевский район</c:v>
                </c:pt>
                <c:pt idx="5">
                  <c:v>г. Переславль-Залесский </c:v>
                </c:pt>
                <c:pt idx="6">
                  <c:v>Угличский район</c:v>
                </c:pt>
                <c:pt idx="7">
                  <c:v>Рыбинский район</c:v>
                </c:pt>
                <c:pt idx="8">
                  <c:v>Гаврилов-Ямский район</c:v>
                </c:pt>
                <c:pt idx="9">
                  <c:v>Даниловский район</c:v>
                </c:pt>
                <c:pt idx="10">
                  <c:v>Некрасовский район</c:v>
                </c:pt>
                <c:pt idx="11">
                  <c:v>Некоузский район</c:v>
                </c:pt>
                <c:pt idx="12">
                  <c:v>Пошехонский район</c:v>
                </c:pt>
                <c:pt idx="13">
                  <c:v>Борисоглебский район</c:v>
                </c:pt>
                <c:pt idx="14">
                  <c:v>Мышкинский район</c:v>
                </c:pt>
                <c:pt idx="15">
                  <c:v>Большесельский район</c:v>
                </c:pt>
                <c:pt idx="16">
                  <c:v>Первомайский район</c:v>
                </c:pt>
                <c:pt idx="17">
                  <c:v>Любимский район</c:v>
                </c:pt>
                <c:pt idx="18">
                  <c:v>Брейтовский район</c:v>
                </c:pt>
              </c:strCache>
            </c:strRef>
          </c:cat>
          <c:val>
            <c:numRef>
              <c:f>Лист1!$B$2:$B$20</c:f>
              <c:numCache>
                <c:formatCode>_(* #,##0.00_);_(* \(#,##0.00\);_(* "-"??_);_(@_)</c:formatCode>
                <c:ptCount val="19"/>
                <c:pt idx="0">
                  <c:v>20230.86</c:v>
                </c:pt>
                <c:pt idx="1">
                  <c:v>5985.52</c:v>
                </c:pt>
                <c:pt idx="2">
                  <c:v>2602.9</c:v>
                </c:pt>
                <c:pt idx="3">
                  <c:v>2316</c:v>
                </c:pt>
                <c:pt idx="4">
                  <c:v>2234.6</c:v>
                </c:pt>
                <c:pt idx="5">
                  <c:v>2068.1</c:v>
                </c:pt>
                <c:pt idx="6">
                  <c:v>1908</c:v>
                </c:pt>
                <c:pt idx="7">
                  <c:v>1469.42</c:v>
                </c:pt>
                <c:pt idx="8">
                  <c:v>1172.74</c:v>
                </c:pt>
                <c:pt idx="9">
                  <c:v>1149.74</c:v>
                </c:pt>
                <c:pt idx="10">
                  <c:v>1001.1</c:v>
                </c:pt>
                <c:pt idx="11">
                  <c:v>756.13</c:v>
                </c:pt>
                <c:pt idx="12">
                  <c:v>713.5</c:v>
                </c:pt>
                <c:pt idx="13">
                  <c:v>702.72</c:v>
                </c:pt>
                <c:pt idx="14">
                  <c:v>622.70000000000005</c:v>
                </c:pt>
                <c:pt idx="15">
                  <c:v>611.4</c:v>
                </c:pt>
                <c:pt idx="16">
                  <c:v>605.51</c:v>
                </c:pt>
                <c:pt idx="17">
                  <c:v>585.30999999999995</c:v>
                </c:pt>
                <c:pt idx="18">
                  <c:v>357.7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29201280"/>
        <c:axId val="129482112"/>
      </c:barChart>
      <c:catAx>
        <c:axId val="1292012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0"/>
            </a:pPr>
            <a:endParaRPr lang="ru-RU"/>
          </a:p>
        </c:txPr>
        <c:crossAx val="129482112"/>
        <c:crosses val="autoZero"/>
        <c:auto val="1"/>
        <c:lblAlgn val="ctr"/>
        <c:lblOffset val="100"/>
        <c:noMultiLvlLbl val="0"/>
      </c:catAx>
      <c:valAx>
        <c:axId val="129482112"/>
        <c:scaling>
          <c:orientation val="minMax"/>
        </c:scaling>
        <c:delete val="1"/>
        <c:axPos val="l"/>
        <c:majorGridlines/>
        <c:numFmt formatCode="_(* #,##0.00_);_(* \(#,##0.00\);_(* &quot;-&quot;??_);_(@_)" sourceLinked="1"/>
        <c:majorTickMark val="out"/>
        <c:minorTickMark val="none"/>
        <c:tickLblPos val="nextTo"/>
        <c:crossAx val="1292012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4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5"/>
      <c:rotY val="0"/>
      <c:depthPercent val="100"/>
      <c:rAngAx val="1"/>
    </c:view3D>
    <c:floor>
      <c:thickness val="0"/>
    </c:floor>
    <c:sideWall>
      <c:thickness val="0"/>
    </c:sideWall>
    <c:backWall>
      <c:thickness val="0"/>
      <c:spPr>
        <a:scene3d>
          <a:camera prst="orthographicFront"/>
          <a:lightRig rig="threePt" dir="t"/>
        </a:scene3d>
        <a:sp3d prstMaterial="matte"/>
      </c:spPr>
    </c:backWall>
    <c:plotArea>
      <c:layout>
        <c:manualLayout>
          <c:layoutTarget val="inner"/>
          <c:xMode val="edge"/>
          <c:yMode val="edge"/>
          <c:x val="8.6152425391270736E-5"/>
          <c:y val="1.2387538476790267E-2"/>
          <c:w val="0.999913823272091"/>
          <c:h val="0.82642943443365768"/>
        </c:manualLayout>
      </c:layout>
      <c:bar3DChart>
        <c:barDir val="col"/>
        <c:grouping val="stacked"/>
        <c:varyColors val="0"/>
        <c:ser>
          <c:idx val="0"/>
          <c:order val="0"/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txPr>
              <a:bodyPr/>
              <a:lstStyle/>
              <a:p>
                <a:pPr>
                  <a:defRPr sz="1600" b="1">
                    <a:solidFill>
                      <a:schemeClr val="tx2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Лист1!$A$1:$G$1</c:f>
              <c:strCache>
                <c:ptCount val="7"/>
                <c:pt idx="0">
                  <c:v>на 01.01.2014</c:v>
                </c:pt>
                <c:pt idx="1">
                  <c:v>на 01.01.2015</c:v>
                </c:pt>
                <c:pt idx="2">
                  <c:v>на 01.01.2016</c:v>
                </c:pt>
                <c:pt idx="3">
                  <c:v>на 01.01.2017</c:v>
                </c:pt>
                <c:pt idx="4">
                  <c:v> на 01.01.2018</c:v>
                </c:pt>
                <c:pt idx="5">
                  <c:v> на 01.01.2019</c:v>
                </c:pt>
                <c:pt idx="6">
                  <c:v> на 01.01.2020</c:v>
                </c:pt>
              </c:strCache>
            </c:strRef>
          </c:cat>
          <c:val>
            <c:numRef>
              <c:f>Лист1!$A$2:$G$2</c:f>
              <c:numCache>
                <c:formatCode>0.0</c:formatCode>
                <c:ptCount val="7"/>
                <c:pt idx="0">
                  <c:v>741</c:v>
                </c:pt>
                <c:pt idx="1">
                  <c:v>1070</c:v>
                </c:pt>
                <c:pt idx="2">
                  <c:v>1200</c:v>
                </c:pt>
                <c:pt idx="3">
                  <c:v>1100</c:v>
                </c:pt>
                <c:pt idx="4">
                  <c:v>1090</c:v>
                </c:pt>
                <c:pt idx="5">
                  <c:v>1090</c:v>
                </c:pt>
                <c:pt idx="6">
                  <c:v>1090</c:v>
                </c:pt>
              </c:numCache>
            </c:numRef>
          </c:val>
        </c:ser>
        <c:ser>
          <c:idx val="1"/>
          <c:order val="1"/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5"/>
              <c:layout>
                <c:manualLayout>
                  <c:x val="2.2222222222222223E-2"/>
                  <c:y val="4.448892558544098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6.9444444444443426E-3"/>
                  <c:y val="2.2244462792720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>
                    <a:solidFill>
                      <a:schemeClr val="accent2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Лист1!$A$1:$G$1</c:f>
              <c:strCache>
                <c:ptCount val="7"/>
                <c:pt idx="0">
                  <c:v>на 01.01.2014</c:v>
                </c:pt>
                <c:pt idx="1">
                  <c:v>на 01.01.2015</c:v>
                </c:pt>
                <c:pt idx="2">
                  <c:v>на 01.01.2016</c:v>
                </c:pt>
                <c:pt idx="3">
                  <c:v>на 01.01.2017</c:v>
                </c:pt>
                <c:pt idx="4">
                  <c:v> на 01.01.2018</c:v>
                </c:pt>
                <c:pt idx="5">
                  <c:v> на 01.01.2019</c:v>
                </c:pt>
                <c:pt idx="6">
                  <c:v> на 01.01.2020</c:v>
                </c:pt>
              </c:strCache>
            </c:strRef>
          </c:cat>
          <c:val>
            <c:numRef>
              <c:f>Лист1!$A$3:$G$3</c:f>
              <c:numCache>
                <c:formatCode>0.0</c:formatCode>
                <c:ptCount val="7"/>
                <c:pt idx="0">
                  <c:v>380</c:v>
                </c:pt>
                <c:pt idx="1">
                  <c:v>185</c:v>
                </c:pt>
                <c:pt idx="2">
                  <c:v>25</c:v>
                </c:pt>
                <c:pt idx="3">
                  <c:v>200</c:v>
                </c:pt>
                <c:pt idx="4">
                  <c:v>172.5</c:v>
                </c:pt>
                <c:pt idx="5">
                  <c:v>286.3</c:v>
                </c:pt>
                <c:pt idx="6">
                  <c:v>273.60000000000002</c:v>
                </c:pt>
              </c:numCache>
            </c:numRef>
          </c:val>
        </c:ser>
        <c:ser>
          <c:idx val="2"/>
          <c:order val="2"/>
          <c:invertIfNegative val="0"/>
          <c:dLbls>
            <c:dLbl>
              <c:idx val="0"/>
              <c:layout>
                <c:manualLayout>
                  <c:x val="-1.3888888888889015E-3"/>
                  <c:y val="-2.22444627927205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6666666666666666E-2"/>
                  <c:y val="-2.66933553512645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>
                    <a:solidFill>
                      <a:schemeClr val="bg2">
                        <a:lumMod val="2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Лист1!$A$1:$G$1</c:f>
              <c:strCache>
                <c:ptCount val="7"/>
                <c:pt idx="0">
                  <c:v>на 01.01.2014</c:v>
                </c:pt>
                <c:pt idx="1">
                  <c:v>на 01.01.2015</c:v>
                </c:pt>
                <c:pt idx="2">
                  <c:v>на 01.01.2016</c:v>
                </c:pt>
                <c:pt idx="3">
                  <c:v>на 01.01.2017</c:v>
                </c:pt>
                <c:pt idx="4">
                  <c:v> на 01.01.2018</c:v>
                </c:pt>
                <c:pt idx="5">
                  <c:v> на 01.01.2019</c:v>
                </c:pt>
                <c:pt idx="6">
                  <c:v> на 01.01.2020</c:v>
                </c:pt>
              </c:strCache>
            </c:strRef>
          </c:cat>
          <c:val>
            <c:numRef>
              <c:f>Лист1!$A$4:$G$4</c:f>
              <c:numCache>
                <c:formatCode>0.0</c:formatCode>
                <c:ptCount val="7"/>
                <c:pt idx="0">
                  <c:v>321</c:v>
                </c:pt>
                <c:pt idx="1">
                  <c:v>321</c:v>
                </c:pt>
                <c:pt idx="2">
                  <c:v>161</c:v>
                </c:pt>
                <c:pt idx="3">
                  <c:v>0</c:v>
                </c:pt>
                <c:pt idx="4">
                  <c:v>55</c:v>
                </c:pt>
                <c:pt idx="5">
                  <c:v>41</c:v>
                </c:pt>
                <c:pt idx="6">
                  <c:v>28.1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2"/>
        <c:gapDepth val="156"/>
        <c:shape val="cylinder"/>
        <c:axId val="129406848"/>
        <c:axId val="129408384"/>
        <c:axId val="0"/>
      </c:bar3DChart>
      <c:catAx>
        <c:axId val="12940684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29408384"/>
        <c:crosses val="autoZero"/>
        <c:auto val="1"/>
        <c:lblAlgn val="r"/>
        <c:lblOffset val="100"/>
        <c:noMultiLvlLbl val="0"/>
      </c:catAx>
      <c:valAx>
        <c:axId val="129408384"/>
        <c:scaling>
          <c:orientation val="minMax"/>
          <c:max val="1600"/>
        </c:scaling>
        <c:delete val="1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General" sourceLinked="0"/>
        <c:majorTickMark val="out"/>
        <c:minorTickMark val="none"/>
        <c:tickLblPos val="nextTo"/>
        <c:crossAx val="129406848"/>
        <c:crosses val="autoZero"/>
        <c:crossBetween val="between"/>
        <c:majorUnit val="400"/>
      </c:valAx>
      <c:spPr>
        <a:scene3d>
          <a:camera prst="orthographicFront"/>
          <a:lightRig rig="threePt" dir="t"/>
        </a:scene3d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5.802413187560191E-2"/>
          <c:w val="0.9995694444444444"/>
          <c:h val="0.77440655396016678"/>
        </c:manualLayout>
      </c:layout>
      <c:lineChart>
        <c:grouping val="standard"/>
        <c:varyColors val="0"/>
        <c:ser>
          <c:idx val="0"/>
          <c:order val="0"/>
          <c:spPr>
            <a:ln w="44450">
              <a:solidFill>
                <a:schemeClr val="accent6">
                  <a:lumMod val="75000"/>
                </a:schemeClr>
              </a:solidFill>
            </a:ln>
          </c:spPr>
          <c:marker>
            <c:spPr>
              <a:solidFill>
                <a:schemeClr val="accent6">
                  <a:lumMod val="75000"/>
                </a:schemeClr>
              </a:solidFill>
              <a:ln w="12700"/>
            </c:spPr>
          </c:marker>
          <c:dLbls>
            <c:dLbl>
              <c:idx val="0"/>
              <c:layout>
                <c:manualLayout>
                  <c:x val="-1.8130302260604522E-2"/>
                  <c:y val="0.110864983788791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3772542545085061E-2"/>
                  <c:y val="8.38923591255003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2855838728093327E-2"/>
                  <c:y val="0.1427073529074171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5.0833719314497455E-2"/>
                  <c:y val="0.1701659741511902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5.418044529659511E-2"/>
                  <c:y val="0.1723669107688069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4.8387096774193665E-2"/>
                  <c:y val="0.1047486033519553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4.583333333333333E-2"/>
                  <c:y val="0.1397058823529411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5.8333333333333334E-2"/>
                  <c:y val="0.1470588235294117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3.7499999999999999E-2"/>
                  <c:y val="0.1470588235294117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solidFill>
                      <a:schemeClr val="accent6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Лист1!$B$2:$B$8</c:f>
              <c:numCache>
                <c:formatCode>0.0</c:formatCode>
                <c:ptCount val="7"/>
                <c:pt idx="0">
                  <c:v>1442</c:v>
                </c:pt>
                <c:pt idx="1">
                  <c:v>1576</c:v>
                </c:pt>
                <c:pt idx="2">
                  <c:v>1386</c:v>
                </c:pt>
                <c:pt idx="3">
                  <c:v>1300</c:v>
                </c:pt>
                <c:pt idx="4">
                  <c:v>1317.5</c:v>
                </c:pt>
                <c:pt idx="5">
                  <c:v>1417.3</c:v>
                </c:pt>
                <c:pt idx="6">
                  <c:v>1392.7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9768448"/>
        <c:axId val="129778432"/>
      </c:lineChart>
      <c:catAx>
        <c:axId val="129768448"/>
        <c:scaling>
          <c:orientation val="minMax"/>
        </c:scaling>
        <c:delete val="1"/>
        <c:axPos val="b"/>
        <c:majorTickMark val="out"/>
        <c:minorTickMark val="none"/>
        <c:tickLblPos val="nextTo"/>
        <c:crossAx val="129778432"/>
        <c:crosses val="autoZero"/>
        <c:auto val="1"/>
        <c:lblAlgn val="ctr"/>
        <c:lblOffset val="100"/>
        <c:noMultiLvlLbl val="0"/>
      </c:catAx>
      <c:valAx>
        <c:axId val="129778432"/>
        <c:scaling>
          <c:orientation val="minMax"/>
          <c:max val="1600"/>
        </c:scaling>
        <c:delete val="1"/>
        <c:axPos val="l"/>
        <c:majorGridlines>
          <c:spPr>
            <a:ln>
              <a:noFill/>
            </a:ln>
          </c:spPr>
        </c:majorGridlines>
        <c:numFmt formatCode="0.0" sourceLinked="1"/>
        <c:majorTickMark val="out"/>
        <c:minorTickMark val="none"/>
        <c:tickLblPos val="nextTo"/>
        <c:crossAx val="129768448"/>
        <c:crosses val="autoZero"/>
        <c:crossBetween val="between"/>
        <c:majorUnit val="4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3.7707910977699648E-3"/>
          <c:y val="6.4918171993206776E-3"/>
          <c:w val="0.98108399323484263"/>
          <c:h val="0.7339030415315737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rgbClr val="CC9900"/>
            </a:solidFill>
            <a:ln w="19051">
              <a:solidFill>
                <a:schemeClr val="tx1"/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 prstMaterial="matte"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 smtClean="0"/>
                      <a:t>10</a:t>
                    </a:r>
                    <a:r>
                      <a:rPr lang="ru-RU" dirty="0" smtClean="0"/>
                      <a:t>82</a:t>
                    </a:r>
                    <a:r>
                      <a:rPr lang="en-US" dirty="0" smtClean="0"/>
                      <a:t>,1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en-US" smtClean="0"/>
                      <a:t>2</a:t>
                    </a:r>
                    <a:r>
                      <a:rPr lang="ru-RU" smtClean="0"/>
                      <a:t>04</a:t>
                    </a:r>
                    <a:r>
                      <a:rPr lang="en-US" smtClean="0"/>
                      <a:t>,</a:t>
                    </a:r>
                    <a:r>
                      <a:rPr lang="ru-RU" smtClean="0"/>
                      <a:t>3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smtClean="0"/>
                      <a:t>200</a:t>
                    </a:r>
                    <a:r>
                      <a:rPr lang="en-US" smtClean="0"/>
                      <a:t>,</a:t>
                    </a:r>
                    <a:r>
                      <a:rPr lang="ru-RU" smtClean="0"/>
                      <a:t>1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tx>
                <c:rich>
                  <a:bodyPr/>
                  <a:lstStyle/>
                  <a:p>
                    <a:r>
                      <a:rPr lang="ru-RU" smtClean="0"/>
                      <a:t>99</a:t>
                    </a:r>
                    <a:r>
                      <a:rPr lang="en-US" smtClean="0"/>
                      <a:t>,</a:t>
                    </a:r>
                    <a:r>
                      <a:rPr lang="ru-RU" smtClean="0"/>
                      <a:t>9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tx>
                <c:rich>
                  <a:bodyPr/>
                  <a:lstStyle/>
                  <a:p>
                    <a:r>
                      <a:rPr lang="en-US" smtClean="0"/>
                      <a:t>1</a:t>
                    </a:r>
                    <a:r>
                      <a:rPr lang="ru-RU" smtClean="0"/>
                      <a:t>06</a:t>
                    </a:r>
                    <a:r>
                      <a:rPr lang="en-US" smtClean="0"/>
                      <a:t>,</a:t>
                    </a:r>
                    <a:r>
                      <a:rPr lang="ru-RU" smtClean="0"/>
                      <a:t>2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Sheet1!$B$1:$G$1</c:f>
              <c:strCache>
                <c:ptCount val="6"/>
                <c:pt idx="0">
                  <c:v>Налог на доходы физических лиц</c:v>
                </c:pt>
                <c:pt idx="1">
                  <c:v>Налоги на имущество</c:v>
                </c:pt>
                <c:pt idx="2">
                  <c:v>Доходы от использования муниципального имущества</c:v>
                </c:pt>
                <c:pt idx="3">
                  <c:v>Налоги на совокупный доход</c:v>
                </c:pt>
                <c:pt idx="4">
                  <c:v>Доходы от продажи имущества и земельных участков</c:v>
                </c:pt>
                <c:pt idx="5">
                  <c:v>Прочие поступления</c:v>
                </c:pt>
              </c:strCache>
            </c:strRef>
          </c:cat>
          <c:val>
            <c:numRef>
              <c:f>Sheet1!$B$2:$G$2</c:f>
              <c:numCache>
                <c:formatCode>0.0</c:formatCode>
                <c:ptCount val="6"/>
                <c:pt idx="0">
                  <c:v>1082.0999999999999</c:v>
                </c:pt>
                <c:pt idx="1">
                  <c:v>204.3</c:v>
                </c:pt>
                <c:pt idx="2" formatCode="General">
                  <c:v>200.1</c:v>
                </c:pt>
                <c:pt idx="3">
                  <c:v>99.1</c:v>
                </c:pt>
                <c:pt idx="4" formatCode="General">
                  <c:v>106.2</c:v>
                </c:pt>
                <c:pt idx="5">
                  <c:v>85.2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rgbClr val="FF0000">
                <a:alpha val="72000"/>
              </a:srgbClr>
            </a:solidFill>
            <a:ln w="19051" cap="rnd">
              <a:solidFill>
                <a:schemeClr val="tx1"/>
              </a:solidFill>
              <a:prstDash val="solid"/>
              <a:beve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smtClean="0"/>
                      <a:t>10</a:t>
                    </a:r>
                    <a:r>
                      <a:rPr lang="ru-RU" smtClean="0"/>
                      <a:t>87</a:t>
                    </a:r>
                    <a:r>
                      <a:rPr lang="en-US" smtClean="0"/>
                      <a:t>,</a:t>
                    </a:r>
                    <a:r>
                      <a:rPr lang="ru-RU" smtClean="0"/>
                      <a:t>3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ru-RU" smtClean="0"/>
                      <a:t>204</a:t>
                    </a:r>
                    <a:r>
                      <a:rPr lang="en-US" smtClean="0"/>
                      <a:t>,</a:t>
                    </a:r>
                    <a:r>
                      <a:rPr lang="ru-RU" smtClean="0"/>
                      <a:t>6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7</a:t>
                    </a:r>
                    <a:r>
                      <a:rPr lang="en-US" dirty="0" smtClean="0"/>
                      <a:t>3,</a:t>
                    </a:r>
                    <a:r>
                      <a:rPr lang="ru-RU" dirty="0" smtClean="0"/>
                      <a:t>3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tx>
                <c:rich>
                  <a:bodyPr/>
                  <a:lstStyle/>
                  <a:p>
                    <a:r>
                      <a:rPr lang="en-US" smtClean="0"/>
                      <a:t>10</a:t>
                    </a:r>
                    <a:r>
                      <a:rPr lang="ru-RU" smtClean="0"/>
                      <a:t>1</a:t>
                    </a:r>
                    <a:r>
                      <a:rPr lang="en-US" smtClean="0"/>
                      <a:t>,</a:t>
                    </a:r>
                    <a:r>
                      <a:rPr lang="ru-RU" smtClean="0"/>
                      <a:t>2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Sheet1!$B$1:$G$1</c:f>
              <c:strCache>
                <c:ptCount val="6"/>
                <c:pt idx="0">
                  <c:v>Налог на доходы физических лиц</c:v>
                </c:pt>
                <c:pt idx="1">
                  <c:v>Налоги на имущество</c:v>
                </c:pt>
                <c:pt idx="2">
                  <c:v>Доходы от использования муниципального имущества</c:v>
                </c:pt>
                <c:pt idx="3">
                  <c:v>Налоги на совокупный доход</c:v>
                </c:pt>
                <c:pt idx="4">
                  <c:v>Доходы от продажи имущества и земельных участков</c:v>
                </c:pt>
                <c:pt idx="5">
                  <c:v>Прочие поступления</c:v>
                </c:pt>
              </c:strCache>
            </c:strRef>
          </c:cat>
          <c:val>
            <c:numRef>
              <c:f>Sheet1!$B$3:$G$3</c:f>
              <c:numCache>
                <c:formatCode>General</c:formatCode>
                <c:ptCount val="6"/>
                <c:pt idx="0" formatCode="0.0">
                  <c:v>1087.3</c:v>
                </c:pt>
                <c:pt idx="1">
                  <c:v>204.6</c:v>
                </c:pt>
                <c:pt idx="2" formatCode="0.0">
                  <c:v>173.3</c:v>
                </c:pt>
                <c:pt idx="3" formatCode="0.0">
                  <c:v>101.2</c:v>
                </c:pt>
                <c:pt idx="4" formatCode="0.0">
                  <c:v>44.9</c:v>
                </c:pt>
                <c:pt idx="5">
                  <c:v>90.5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73"/>
        <c:overlap val="-4"/>
        <c:axId val="116197632"/>
        <c:axId val="116224768"/>
      </c:barChart>
      <c:catAx>
        <c:axId val="116197632"/>
        <c:scaling>
          <c:orientation val="minMax"/>
        </c:scaling>
        <c:delete val="0"/>
        <c:axPos val="b"/>
        <c:numFmt formatCode="@" sourceLinked="0"/>
        <c:majorTickMark val="out"/>
        <c:minorTickMark val="none"/>
        <c:tickLblPos val="nextTo"/>
        <c:spPr>
          <a:ln w="39067">
            <a:solidFill>
              <a:srgbClr val="FFCC00"/>
            </a:solidFill>
            <a:prstDash val="solid"/>
          </a:ln>
        </c:spPr>
        <c:txPr>
          <a:bodyPr rot="0" vert="horz"/>
          <a:lstStyle/>
          <a:p>
            <a:pPr>
              <a:defRPr sz="1199" b="1" i="0" u="none" strike="noStrike" baseline="0">
                <a:solidFill>
                  <a:schemeClr val="tx1"/>
                </a:solidFill>
                <a:latin typeface="Times New Roman" pitchFamily="18" charset="0"/>
                <a:ea typeface="Arial"/>
                <a:cs typeface="Times New Roman" pitchFamily="18" charset="0"/>
              </a:defRPr>
            </a:pPr>
            <a:endParaRPr lang="ru-RU"/>
          </a:p>
        </c:txPr>
        <c:crossAx val="11622476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16224768"/>
        <c:scaling>
          <c:orientation val="minMax"/>
        </c:scaling>
        <c:delete val="1"/>
        <c:axPos val="l"/>
        <c:numFmt formatCode="0.0" sourceLinked="1"/>
        <c:majorTickMark val="out"/>
        <c:minorTickMark val="none"/>
        <c:tickLblPos val="nextTo"/>
        <c:crossAx val="116197632"/>
        <c:crosses val="autoZero"/>
        <c:crossBetween val="between"/>
      </c:valAx>
      <c:spPr>
        <a:noFill/>
        <a:ln w="25388">
          <a:noFill/>
        </a:ln>
      </c:spPr>
    </c:plotArea>
    <c:legend>
      <c:legendPos val="r"/>
      <c:layout>
        <c:manualLayout>
          <c:xMode val="edge"/>
          <c:yMode val="edge"/>
          <c:x val="0.40225501506479544"/>
          <c:y val="0.91779295970356645"/>
          <c:w val="0.23807553906507961"/>
          <c:h val="5.2464157576633252E-2"/>
        </c:manualLayout>
      </c:layout>
      <c:overlay val="0"/>
      <c:spPr>
        <a:noFill/>
        <a:ln w="3174">
          <a:solidFill>
            <a:srgbClr val="000000"/>
          </a:solidFill>
          <a:prstDash val="solid"/>
        </a:ln>
      </c:spPr>
      <c:txPr>
        <a:bodyPr/>
        <a:lstStyle/>
        <a:p>
          <a:pPr>
            <a:defRPr sz="1599" b="1" i="0" u="none" strike="noStrike" baseline="0">
              <a:solidFill>
                <a:srgbClr val="002060"/>
              </a:solidFill>
              <a:latin typeface="Times New Roman" pitchFamily="18" charset="0"/>
              <a:ea typeface="Arial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025" b="0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hPercent val="60"/>
      <c:rotY val="20"/>
      <c:depthPercent val="100"/>
      <c:rAngAx val="1"/>
    </c:view3D>
    <c:floor>
      <c:thickness val="0"/>
      <c:spPr>
        <a:gradFill rotWithShape="0">
          <a:gsLst>
            <a:gs pos="0">
              <a:srgbClr val="CCFFFF"/>
            </a:gs>
            <a:gs pos="100000">
              <a:srgbClr val="BBE0E3"/>
            </a:gs>
          </a:gsLst>
          <a:lin ang="5400000" scaled="1"/>
        </a:gradFill>
        <a:ln w="3175">
          <a:solidFill>
            <a:schemeClr val="tx1"/>
          </a:solidFill>
          <a:prstDash val="solid"/>
        </a:ln>
      </c:spPr>
    </c:floor>
    <c:sideWall>
      <c:thickness val="0"/>
      <c:spPr>
        <a:gradFill rotWithShape="0">
          <a:gsLst>
            <a:gs pos="0">
              <a:srgbClr val="CCFFFF"/>
            </a:gs>
            <a:gs pos="100000">
              <a:srgbClr val="BBE0E3"/>
            </a:gs>
          </a:gsLst>
          <a:lin ang="5400000" scaled="1"/>
        </a:gradFill>
        <a:ln w="12700">
          <a:solidFill>
            <a:schemeClr val="tx1"/>
          </a:solidFill>
          <a:prstDash val="solid"/>
        </a:ln>
      </c:spPr>
    </c:sideWall>
    <c:backWall>
      <c:thickness val="0"/>
      <c:spPr>
        <a:gradFill rotWithShape="0">
          <a:gsLst>
            <a:gs pos="0">
              <a:srgbClr val="CCFFFF"/>
            </a:gs>
            <a:gs pos="100000">
              <a:srgbClr val="BBE0E3"/>
            </a:gs>
          </a:gsLst>
          <a:lin ang="5400000" scaled="1"/>
        </a:gradFill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8.4078807551849072E-2"/>
          <c:y val="2.5836879090206447E-2"/>
          <c:w val="0.92803030303030298"/>
          <c:h val="0.9331259720062208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План</c:v>
                </c:pt>
              </c:strCache>
            </c:strRef>
          </c:tx>
          <c:spPr>
            <a:gradFill rotWithShape="0">
              <a:gsLst>
                <a:gs pos="0">
                  <a:srgbClr val="CCCCFF"/>
                </a:gs>
                <a:gs pos="100000">
                  <a:srgbClr val="CC99FF"/>
                </a:gs>
              </a:gsLst>
              <a:lin ang="5400000" scaled="1"/>
            </a:gradFill>
            <a:ln w="12347">
              <a:solidFill>
                <a:schemeClr val="tx1"/>
              </a:solidFill>
              <a:prstDash val="solid"/>
            </a:ln>
          </c:spPr>
          <c:invertIfNegative val="0"/>
          <c:dPt>
            <c:idx val="0"/>
            <c:invertIfNegative val="0"/>
            <c:bubble3D val="0"/>
            <c:spPr>
              <a:gradFill rotWithShape="0">
                <a:gsLst>
                  <a:gs pos="0">
                    <a:srgbClr val="CCCCFF"/>
                  </a:gs>
                  <a:gs pos="100000">
                    <a:srgbClr val="0000FF"/>
                  </a:gs>
                </a:gsLst>
                <a:lin ang="5400000" scaled="1"/>
              </a:gradFill>
              <a:ln w="12347">
                <a:solidFill>
                  <a:schemeClr val="tx1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0"/>
                  <c:y val="0.2580645431593518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Sheet1!$B$2:$B$2</c:f>
              <c:numCache>
                <c:formatCode>0.0</c:formatCode>
                <c:ptCount val="1"/>
                <c:pt idx="0">
                  <c:v>1082.0999999999999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Факт</c:v>
                </c:pt>
              </c:strCache>
            </c:strRef>
          </c:tx>
          <c:spPr>
            <a:gradFill rotWithShape="0">
              <a:gsLst>
                <a:gs pos="0">
                  <a:srgbClr val="FF99CC"/>
                </a:gs>
                <a:gs pos="100000">
                  <a:srgbClr val="FF00FF"/>
                </a:gs>
              </a:gsLst>
              <a:lin ang="5400000" scaled="1"/>
            </a:gradFill>
            <a:ln w="12347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8.9820359281437123E-3"/>
                  <c:y val="0.2766877576141504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Sheet1!$B$3:$B$3</c:f>
              <c:numCache>
                <c:formatCode>0.0</c:formatCode>
                <c:ptCount val="1"/>
                <c:pt idx="0">
                  <c:v>1087.3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86"/>
        <c:gapDepth val="0"/>
        <c:shape val="box"/>
        <c:axId val="117820416"/>
        <c:axId val="117834496"/>
        <c:axId val="0"/>
      </c:bar3DChart>
      <c:catAx>
        <c:axId val="1178204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088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724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11783449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17834496"/>
        <c:scaling>
          <c:orientation val="minMax"/>
          <c:max val="1300"/>
          <c:min val="0"/>
        </c:scaling>
        <c:delete val="0"/>
        <c:axPos val="l"/>
        <c:majorGridlines>
          <c:spPr>
            <a:ln w="12347">
              <a:solidFill>
                <a:srgbClr val="FF99CC"/>
              </a:solidFill>
              <a:prstDash val="solid"/>
            </a:ln>
          </c:spPr>
        </c:majorGridlines>
        <c:numFmt formatCode="0.0" sourceLinked="1"/>
        <c:majorTickMark val="out"/>
        <c:minorTickMark val="none"/>
        <c:tickLblPos val="nextTo"/>
        <c:spPr>
          <a:ln w="3088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600" b="1" i="0" u="none" strike="noStrike" baseline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ea typeface="Arial"/>
                <a:cs typeface="Times New Roman" pitchFamily="18" charset="0"/>
              </a:defRPr>
            </a:pPr>
            <a:endParaRPr lang="ru-RU"/>
          </a:p>
        </c:txPr>
        <c:crossAx val="117820416"/>
        <c:crosses val="autoZero"/>
        <c:crossBetween val="between"/>
        <c:majorUnit val="200"/>
        <c:minorUnit val="100"/>
      </c:valAx>
      <c:spPr>
        <a:noFill/>
        <a:ln w="25390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24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4"/>
      <c:hPercent val="60"/>
      <c:rotY val="44"/>
      <c:depthPercent val="100"/>
      <c:rAngAx val="1"/>
    </c:view3D>
    <c:floor>
      <c:thickness val="0"/>
      <c:spPr>
        <a:gradFill>
          <a:gsLst>
            <a:gs pos="0">
              <a:srgbClr val="CCFFFF"/>
            </a:gs>
            <a:gs pos="100000">
              <a:srgbClr val="BBE0E3"/>
            </a:gs>
          </a:gsLst>
          <a:lin ang="5400000" scaled="1"/>
        </a:gradFill>
        <a:ln w="3175">
          <a:solidFill>
            <a:schemeClr val="tx1"/>
          </a:solidFill>
          <a:prstDash val="solid"/>
        </a:ln>
      </c:spPr>
    </c:floor>
    <c:sideWall>
      <c:thickness val="0"/>
      <c:spPr>
        <a:gradFill>
          <a:gsLst>
            <a:gs pos="0">
              <a:srgbClr val="CCFFFF">
                <a:alpha val="8000"/>
              </a:srgbClr>
            </a:gs>
            <a:gs pos="100000">
              <a:srgbClr val="BBE0E3"/>
            </a:gs>
          </a:gsLst>
          <a:lin ang="5400000" scaled="1"/>
        </a:gradFill>
        <a:ln w="15875">
          <a:solidFill>
            <a:schemeClr val="tx1"/>
          </a:solidFill>
          <a:prstDash val="solid"/>
        </a:ln>
        <a:effectLst/>
        <a:scene3d>
          <a:camera prst="orthographicFront"/>
          <a:lightRig rig="threePt" dir="t"/>
        </a:scene3d>
        <a:sp3d prstMaterial="matte"/>
      </c:spPr>
    </c:sideWall>
    <c:backWall>
      <c:thickness val="0"/>
      <c:spPr>
        <a:gradFill>
          <a:gsLst>
            <a:gs pos="0">
              <a:srgbClr val="CCFFFF">
                <a:alpha val="22000"/>
              </a:srgbClr>
            </a:gs>
            <a:gs pos="100000">
              <a:srgbClr val="BBE0E3"/>
            </a:gs>
          </a:gsLst>
          <a:lin ang="5400000" scaled="1"/>
        </a:gradFill>
        <a:ln w="12700">
          <a:solidFill>
            <a:schemeClr val="tx1"/>
          </a:solidFill>
          <a:prstDash val="solid"/>
        </a:ln>
        <a:effectLst/>
        <a:scene3d>
          <a:camera prst="orthographicFront"/>
          <a:lightRig rig="threePt" dir="t"/>
        </a:scene3d>
        <a:sp3d prstMaterial="matte"/>
      </c:spPr>
    </c:backWall>
    <c:plotArea>
      <c:layout>
        <c:manualLayout>
          <c:layoutTarget val="inner"/>
          <c:xMode val="edge"/>
          <c:yMode val="edge"/>
          <c:x val="5.6996521907154277E-2"/>
          <c:y val="2.1080804216477015E-2"/>
          <c:w val="0.92443275687164828"/>
          <c:h val="0.7049128075173183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план  204,3 млн.руб.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 w="23921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5.98159509202454E-2"/>
                  <c:y val="-3.2622333751568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0613496932515337E-2"/>
                  <c:y val="-2.2584692597239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Земельный налог</c:v>
                </c:pt>
                <c:pt idx="1">
                  <c:v>Налог на имущество физических лиц</c:v>
                </c:pt>
              </c:strCache>
            </c:strRef>
          </c:cat>
          <c:val>
            <c:numRef>
              <c:f>Sheet1!$B$2:$C$2</c:f>
              <c:numCache>
                <c:formatCode>0.0</c:formatCode>
                <c:ptCount val="2"/>
                <c:pt idx="0">
                  <c:v>148</c:v>
                </c:pt>
                <c:pt idx="1">
                  <c:v>56.3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факт  204,6 млн.руб.</c:v>
                </c:pt>
              </c:strCache>
            </c:strRef>
          </c:tx>
          <c:spPr>
            <a:solidFill>
              <a:srgbClr val="FFC000"/>
            </a:solidFill>
            <a:ln w="23921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6.1349693251533798E-2"/>
                  <c:y val="-4.01505646173149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8282208588957052E-2"/>
                  <c:y val="-3.51317440401505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Земельный налог</c:v>
                </c:pt>
                <c:pt idx="1">
                  <c:v>Налог на имущество физических лиц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147.1</c:v>
                </c:pt>
                <c:pt idx="1">
                  <c:v>57.5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gapDepth val="0"/>
        <c:shape val="box"/>
        <c:axId val="117888512"/>
        <c:axId val="117890048"/>
        <c:axId val="0"/>
      </c:bar3DChart>
      <c:catAx>
        <c:axId val="1178885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59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707" b="1" i="0" u="none" strike="noStrike" baseline="0">
                <a:solidFill>
                  <a:schemeClr val="tx1"/>
                </a:solidFill>
                <a:latin typeface="Times New Roman" pitchFamily="18" charset="0"/>
                <a:ea typeface="Arial"/>
                <a:cs typeface="Times New Roman" pitchFamily="18" charset="0"/>
              </a:defRPr>
            </a:pPr>
            <a:endParaRPr lang="ru-RU"/>
          </a:p>
        </c:txPr>
        <c:crossAx val="11789004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17890048"/>
        <c:scaling>
          <c:orientation val="minMax"/>
          <c:max val="400"/>
        </c:scaling>
        <c:delete val="0"/>
        <c:axPos val="l"/>
        <c:majorGridlines/>
        <c:numFmt formatCode="0" sourceLinked="0"/>
        <c:majorTickMark val="out"/>
        <c:minorTickMark val="none"/>
        <c:tickLblPos val="nextTo"/>
        <c:spPr>
          <a:noFill/>
          <a:ln w="23921">
            <a:solidFill>
              <a:schemeClr val="tx1">
                <a:lumMod val="50000"/>
                <a:lumOff val="50000"/>
              </a:schemeClr>
            </a:solidFill>
            <a:prstDash val="solid"/>
          </a:ln>
        </c:spPr>
        <c:txPr>
          <a:bodyPr rot="0" vert="horz"/>
          <a:lstStyle/>
          <a:p>
            <a:pPr>
              <a:defRPr sz="1517" b="1" i="0" u="none" strike="noStrike" baseline="0">
                <a:solidFill>
                  <a:schemeClr val="tx1"/>
                </a:solidFill>
                <a:latin typeface="Times New Roman" pitchFamily="18" charset="0"/>
                <a:ea typeface="Garamond"/>
                <a:cs typeface="Times New Roman" pitchFamily="18" charset="0"/>
              </a:defRPr>
            </a:pPr>
            <a:endParaRPr lang="ru-RU"/>
          </a:p>
        </c:txPr>
        <c:crossAx val="117888512"/>
        <c:crosses val="autoZero"/>
        <c:crossBetween val="between"/>
        <c:majorUnit val="100"/>
        <c:minorUnit val="50"/>
      </c:valAx>
      <c:spPr>
        <a:noFill/>
        <a:ln w="25394">
          <a:noFill/>
        </a:ln>
      </c:spPr>
    </c:plotArea>
    <c:legend>
      <c:legendPos val="r"/>
      <c:layout>
        <c:manualLayout>
          <c:xMode val="edge"/>
          <c:yMode val="edge"/>
          <c:x val="0.34927675506081118"/>
          <c:y val="0.90201041073619537"/>
          <c:w val="0.35267034990791896"/>
          <c:h val="9.6530920060331815E-2"/>
        </c:manualLayout>
      </c:layout>
      <c:overlay val="0"/>
      <c:spPr>
        <a:noFill/>
        <a:ln w="5982">
          <a:solidFill>
            <a:schemeClr val="tx1"/>
          </a:solidFill>
          <a:prstDash val="solid"/>
        </a:ln>
      </c:spPr>
      <c:txPr>
        <a:bodyPr/>
        <a:lstStyle/>
        <a:p>
          <a:pPr>
            <a:defRPr sz="1733" b="1" i="0" u="none" strike="noStrike" baseline="0">
              <a:solidFill>
                <a:srgbClr val="002060"/>
              </a:solidFill>
              <a:latin typeface="Times New Roman" pitchFamily="18" charset="0"/>
              <a:ea typeface="Arial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2026" b="1" i="0" u="none" strike="noStrike" baseline="0">
          <a:solidFill>
            <a:schemeClr val="tx1"/>
          </a:solidFill>
          <a:latin typeface="Garamond"/>
          <a:ea typeface="Garamond"/>
          <a:cs typeface="Garamond"/>
        </a:defRPr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4"/>
      <c:hPercent val="51"/>
      <c:rotY val="19"/>
      <c:depthPercent val="110"/>
      <c:rAngAx val="1"/>
    </c:view3D>
    <c:floor>
      <c:thickness val="0"/>
      <c:spPr>
        <a:noFill/>
        <a:ln w="3175">
          <a:solidFill>
            <a:schemeClr val="tx1"/>
          </a:solidFill>
          <a:prstDash val="solid"/>
        </a:ln>
      </c:spPr>
    </c:floor>
    <c:sideWall>
      <c:thickness val="0"/>
      <c:spPr>
        <a:noFill/>
        <a:ln w="12700">
          <a:solidFill>
            <a:schemeClr val="bg1">
              <a:lumMod val="65000"/>
            </a:schemeClr>
          </a:solidFill>
          <a:prstDash val="solid"/>
        </a:ln>
      </c:spPr>
    </c:sideWall>
    <c:backWall>
      <c:thickness val="0"/>
      <c:spPr>
        <a:noFill/>
        <a:ln w="12700">
          <a:solidFill>
            <a:schemeClr val="bg1">
              <a:lumMod val="65000"/>
            </a:schemeClr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5.9674502712477373E-2"/>
          <c:y val="1.948051948051949E-2"/>
          <c:w val="0.9285714285714286"/>
          <c:h val="0.7694805194805196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план 200,1 млн.руб.</c:v>
                </c:pt>
              </c:strCache>
            </c:strRef>
          </c:tx>
          <c:spPr>
            <a:solidFill>
              <a:srgbClr val="FF6600"/>
            </a:solidFill>
            <a:ln w="12716">
              <a:solidFill>
                <a:srgbClr val="FF9900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2.3391812865497075E-2"/>
                  <c:y val="-2.47218788627935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1929824561403508E-2"/>
                  <c:y val="-3.21384425216316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1695906432748537E-2"/>
                  <c:y val="-2.22496909765142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9005847953216373E-2"/>
                  <c:y val="-2.71940667490730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4"/>
                <c:pt idx="0">
                  <c:v>Арендная плата за землю</c:v>
                </c:pt>
                <c:pt idx="1">
                  <c:v>Арендная плата за муниципальное имущество</c:v>
                </c:pt>
                <c:pt idx="2">
                  <c:v>Часть прибыли МУП, дивиденты по акциям</c:v>
                </c:pt>
                <c:pt idx="3">
                  <c:v>Плата по договорам соцнайма помещений</c:v>
                </c:pt>
              </c:strCache>
            </c:strRef>
          </c:cat>
          <c:val>
            <c:numRef>
              <c:f>Sheet1!$B$2:$E$2</c:f>
              <c:numCache>
                <c:formatCode>0.0</c:formatCode>
                <c:ptCount val="4"/>
                <c:pt idx="0">
                  <c:v>160.4</c:v>
                </c:pt>
                <c:pt idx="1">
                  <c:v>7.1</c:v>
                </c:pt>
                <c:pt idx="2">
                  <c:v>0.3</c:v>
                </c:pt>
                <c:pt idx="3">
                  <c:v>32.299999999999997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факт 173,3 млн.руб.</c:v>
                </c:pt>
              </c:strCache>
            </c:strRef>
          </c:tx>
          <c:spPr>
            <a:solidFill>
              <a:srgbClr val="00FF00"/>
            </a:solidFill>
            <a:ln w="13098">
              <a:solidFill>
                <a:srgbClr val="C0C0C0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3.0701639268775588E-2"/>
                  <c:y val="-4.20271940667490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0701754385964911E-2"/>
                  <c:y val="-2.71940667490729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9005847953216373E-2"/>
                  <c:y val="-1.7305315203955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9005732836027182E-2"/>
                  <c:y val="-2.96664492958157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4"/>
                <c:pt idx="0">
                  <c:v>Арендная плата за землю</c:v>
                </c:pt>
                <c:pt idx="1">
                  <c:v>Арендная плата за муниципальное имущество</c:v>
                </c:pt>
                <c:pt idx="2">
                  <c:v>Часть прибыли МУП, дивиденты по акциям</c:v>
                </c:pt>
                <c:pt idx="3">
                  <c:v>Плата по договорам соцнайма помещений</c:v>
                </c:pt>
              </c:strCache>
            </c:strRef>
          </c:cat>
          <c:val>
            <c:numRef>
              <c:f>Sheet1!$B$3:$E$3</c:f>
              <c:numCache>
                <c:formatCode>0.0</c:formatCode>
                <c:ptCount val="4"/>
                <c:pt idx="0">
                  <c:v>133.19999999999999</c:v>
                </c:pt>
                <c:pt idx="1">
                  <c:v>7</c:v>
                </c:pt>
                <c:pt idx="2">
                  <c:v>0.3</c:v>
                </c:pt>
                <c:pt idx="3">
                  <c:v>32.799999999999997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80"/>
        <c:gapDepth val="0"/>
        <c:shape val="box"/>
        <c:axId val="118905088"/>
        <c:axId val="118923264"/>
        <c:axId val="0"/>
      </c:bar3DChart>
      <c:catAx>
        <c:axId val="1189050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273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200" b="1" i="0" u="none" strike="noStrike" baseline="0">
                <a:solidFill>
                  <a:schemeClr val="tx1"/>
                </a:solidFill>
                <a:latin typeface="Times New Roman" pitchFamily="18" charset="0"/>
                <a:ea typeface="Arial"/>
                <a:cs typeface="Times New Roman" pitchFamily="18" charset="0"/>
              </a:defRPr>
            </a:pPr>
            <a:endParaRPr lang="ru-RU"/>
          </a:p>
        </c:txPr>
        <c:crossAx val="11892326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18923264"/>
        <c:scaling>
          <c:orientation val="minMax"/>
          <c:max val="180"/>
          <c:min val="0"/>
        </c:scaling>
        <c:delete val="0"/>
        <c:axPos val="l"/>
        <c:majorGridlines>
          <c:spPr>
            <a:ln w="3273">
              <a:solidFill>
                <a:schemeClr val="bg1">
                  <a:lumMod val="65000"/>
                </a:schemeClr>
              </a:solidFill>
              <a:prstDash val="solid"/>
            </a:ln>
          </c:spPr>
        </c:majorGridlines>
        <c:numFmt formatCode="0.0" sourceLinked="1"/>
        <c:majorTickMark val="out"/>
        <c:minorTickMark val="none"/>
        <c:tickLblPos val="nextTo"/>
        <c:spPr>
          <a:ln w="3273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497" b="1" i="0" u="none" strike="noStrike" baseline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ea typeface="Arial"/>
                <a:cs typeface="Times New Roman" pitchFamily="18" charset="0"/>
              </a:defRPr>
            </a:pPr>
            <a:endParaRPr lang="ru-RU"/>
          </a:p>
        </c:txPr>
        <c:crossAx val="118905088"/>
        <c:crosses val="autoZero"/>
        <c:crossBetween val="between"/>
        <c:majorUnit val="50"/>
      </c:valAx>
      <c:spPr>
        <a:noFill/>
        <a:ln w="25409">
          <a:noFill/>
        </a:ln>
      </c:spPr>
    </c:plotArea>
    <c:legend>
      <c:legendPos val="r"/>
      <c:layout>
        <c:manualLayout>
          <c:xMode val="edge"/>
          <c:yMode val="edge"/>
          <c:x val="0.25614035087719295"/>
          <c:y val="0.91827637444279342"/>
          <c:w val="0.50701754385964903"/>
          <c:h val="6.8350668647845475E-2"/>
        </c:manualLayout>
      </c:layout>
      <c:overlay val="0"/>
      <c:spPr>
        <a:noFill/>
        <a:ln w="3273">
          <a:solidFill>
            <a:schemeClr val="tx1"/>
          </a:solidFill>
          <a:prstDash val="solid"/>
        </a:ln>
      </c:spPr>
      <c:txPr>
        <a:bodyPr/>
        <a:lstStyle/>
        <a:p>
          <a:pPr>
            <a:defRPr sz="1604" b="1" i="0" u="none" strike="noStrike" baseline="0">
              <a:solidFill>
                <a:srgbClr val="002060"/>
              </a:solidFill>
              <a:latin typeface="Times New Roman" pitchFamily="18" charset="0"/>
              <a:ea typeface="Arial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935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0"/>
      <c:hPercent val="124"/>
      <c:rotY val="20"/>
      <c:depthPercent val="100"/>
      <c:rAngAx val="1"/>
    </c:view3D>
    <c:floor>
      <c:thickness val="0"/>
      <c:spPr>
        <a:gradFill rotWithShape="0">
          <a:gsLst>
            <a:gs pos="0">
              <a:srgbClr val="CCFFFF"/>
            </a:gs>
            <a:gs pos="100000">
              <a:srgbClr val="BBE0E3"/>
            </a:gs>
          </a:gsLst>
          <a:lin ang="5400000" scaled="1"/>
        </a:gradFill>
        <a:ln w="3175">
          <a:solidFill>
            <a:schemeClr val="tx1"/>
          </a:solidFill>
          <a:prstDash val="solid"/>
        </a:ln>
      </c:spPr>
    </c:floor>
    <c:sideWall>
      <c:thickness val="0"/>
      <c:spPr>
        <a:solidFill>
          <a:schemeClr val="tx2">
            <a:lumMod val="20000"/>
            <a:lumOff val="80000"/>
            <a:alpha val="61000"/>
          </a:schemeClr>
        </a:solidFill>
        <a:ln w="3175">
          <a:solidFill>
            <a:schemeClr val="tx1"/>
          </a:solidFill>
          <a:prstDash val="solid"/>
        </a:ln>
      </c:spPr>
    </c:sideWall>
    <c:backWall>
      <c:thickness val="0"/>
      <c:spPr>
        <a:solidFill>
          <a:schemeClr val="tx2">
            <a:lumMod val="40000"/>
            <a:lumOff val="60000"/>
            <a:alpha val="61000"/>
          </a:schemeClr>
        </a:solidFill>
        <a:ln w="3175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0.13926496776555414"/>
          <c:y val="2.8533409580785641E-2"/>
          <c:w val="0.86073500967118022"/>
          <c:h val="0.9258675078864351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rgbClr val="FF9900"/>
            </a:solidFill>
            <a:ln w="11740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3.4672970843183611E-2"/>
                  <c:y val="-1.95530726256983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Sheet1!$B$2:$B$2</c:f>
              <c:numCache>
                <c:formatCode>General</c:formatCode>
                <c:ptCount val="1"/>
                <c:pt idx="0">
                  <c:v>96.3</c:v>
                </c:pt>
              </c:numCache>
            </c:numRef>
          </c:val>
          <c:shape val="cylinder"/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rgbClr val="99CC00"/>
            </a:solidFill>
            <a:ln w="11740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4.7281323877068557E-2"/>
                  <c:y val="-2.79329608938547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Sheet1!$B$3:$B$3</c:f>
              <c:numCache>
                <c:formatCode>0.0</c:formatCode>
                <c:ptCount val="1"/>
                <c:pt idx="0">
                  <c:v>97.2</c:v>
                </c:pt>
              </c:numCache>
            </c:numRef>
          </c:val>
          <c:shape val="cylinder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31"/>
        <c:gapDepth val="0"/>
        <c:shape val="box"/>
        <c:axId val="118566272"/>
        <c:axId val="118572160"/>
        <c:axId val="0"/>
      </c:bar3DChart>
      <c:catAx>
        <c:axId val="1185662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2934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664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11857216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18572160"/>
        <c:scaling>
          <c:orientation val="minMax"/>
          <c:max val="120"/>
          <c:min val="0"/>
        </c:scaling>
        <c:delete val="0"/>
        <c:axPos val="l"/>
        <c:majorGridlines>
          <c:spPr>
            <a:ln w="11740">
              <a:solidFill>
                <a:schemeClr val="accent3">
                  <a:lumMod val="40000"/>
                  <a:lumOff val="60000"/>
                </a:schemeClr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2934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664" b="1" i="0" u="none" strike="noStrike" baseline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ea typeface="Arial"/>
                <a:cs typeface="Times New Roman" pitchFamily="18" charset="0"/>
              </a:defRPr>
            </a:pPr>
            <a:endParaRPr lang="ru-RU"/>
          </a:p>
        </c:txPr>
        <c:crossAx val="118566272"/>
        <c:crosses val="autoZero"/>
        <c:crossBetween val="between"/>
        <c:majorUnit val="20"/>
        <c:minorUnit val="20"/>
      </c:valAx>
      <c:spPr>
        <a:noFill/>
        <a:ln w="2286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664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0"/>
      <c:hPercent val="63"/>
      <c:rotY val="20"/>
      <c:depthPercent val="100"/>
      <c:rAngAx val="1"/>
    </c:view3D>
    <c:floor>
      <c:thickness val="0"/>
      <c:spPr>
        <a:gradFill rotWithShape="0">
          <a:gsLst>
            <a:gs pos="0">
              <a:srgbClr val="CCFFFF"/>
            </a:gs>
            <a:gs pos="100000">
              <a:srgbClr val="BBE0E3"/>
            </a:gs>
          </a:gsLst>
          <a:lin ang="5400000" scaled="1"/>
        </a:gradFill>
        <a:ln w="3175">
          <a:solidFill>
            <a:schemeClr val="tx1"/>
          </a:solidFill>
          <a:prstDash val="solid"/>
        </a:ln>
      </c:spPr>
    </c:floor>
    <c:sideWall>
      <c:thickness val="0"/>
      <c:spPr>
        <a:solidFill>
          <a:schemeClr val="tx2">
            <a:lumMod val="20000"/>
            <a:lumOff val="80000"/>
          </a:schemeClr>
        </a:solidFill>
        <a:ln w="12700">
          <a:solidFill>
            <a:schemeClr val="tx1"/>
          </a:solidFill>
          <a:prstDash val="solid"/>
        </a:ln>
      </c:spPr>
    </c:sideWall>
    <c:backWall>
      <c:thickness val="0"/>
      <c:spPr>
        <a:solidFill>
          <a:schemeClr val="tx2">
            <a:lumMod val="20000"/>
            <a:lumOff val="80000"/>
          </a:schemeClr>
        </a:solidFill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0.10349121744397335"/>
          <c:y val="2.9069767441860475E-2"/>
          <c:w val="0.87579325661215435"/>
          <c:h val="0.863372093023255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Восток</c:v>
                </c:pt>
              </c:strCache>
            </c:strRef>
          </c:tx>
          <c:spPr>
            <a:solidFill>
              <a:srgbClr val="FF9900"/>
            </a:solidFill>
            <a:ln w="8944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3.0769230769230771E-2"/>
                  <c:y val="0.3898916967509025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Sheet1!$B$2:$B$2</c:f>
              <c:numCache>
                <c:formatCode>0.0</c:formatCode>
                <c:ptCount val="1"/>
                <c:pt idx="0">
                  <c:v>0.9</c:v>
                </c:pt>
              </c:numCache>
            </c:numRef>
          </c:val>
          <c:shape val="cylinder"/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Запад</c:v>
                </c:pt>
              </c:strCache>
            </c:strRef>
          </c:tx>
          <c:spPr>
            <a:solidFill>
              <a:srgbClr val="99CC00"/>
            </a:solidFill>
            <a:ln w="8944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4.4444444444444446E-2"/>
                  <c:y val="0.38989169675090252"/>
                </c:manualLayout>
              </c:layout>
              <c:spPr/>
              <c:txPr>
                <a:bodyPr/>
                <a:lstStyle/>
                <a:p>
                  <a:pPr>
                    <a:defRPr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Sheet1!$B$3:$B$3</c:f>
              <c:numCache>
                <c:formatCode>0.0</c:formatCode>
                <c:ptCount val="1"/>
                <c:pt idx="0">
                  <c:v>0.9</c:v>
                </c:pt>
              </c:numCache>
            </c:numRef>
          </c:val>
          <c:shape val="cylinder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19"/>
        <c:gapDepth val="0"/>
        <c:shape val="box"/>
        <c:axId val="118717056"/>
        <c:axId val="118727040"/>
        <c:axId val="0"/>
      </c:bar3DChart>
      <c:catAx>
        <c:axId val="1187170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2236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303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118727040"/>
        <c:crossesAt val="0"/>
        <c:auto val="1"/>
        <c:lblAlgn val="ctr"/>
        <c:lblOffset val="100"/>
        <c:tickLblSkip val="1"/>
        <c:tickMarkSkip val="1"/>
        <c:noMultiLvlLbl val="0"/>
      </c:catAx>
      <c:valAx>
        <c:axId val="118727040"/>
        <c:scaling>
          <c:orientation val="minMax"/>
          <c:max val="350"/>
          <c:min val="0"/>
        </c:scaling>
        <c:delete val="0"/>
        <c:axPos val="l"/>
        <c:majorGridlines>
          <c:spPr>
            <a:ln w="8944">
              <a:solidFill>
                <a:schemeClr val="tx2">
                  <a:lumMod val="20000"/>
                  <a:lumOff val="80000"/>
                </a:schemeClr>
              </a:solidFill>
              <a:prstDash val="solid"/>
            </a:ln>
          </c:spPr>
        </c:majorGridlines>
        <c:numFmt formatCode="0.0" sourceLinked="1"/>
        <c:majorTickMark val="out"/>
        <c:minorTickMark val="none"/>
        <c:tickLblPos val="nextTo"/>
        <c:spPr>
          <a:noFill/>
          <a:ln>
            <a:solidFill>
              <a:schemeClr val="tx1">
                <a:lumMod val="50000"/>
                <a:lumOff val="50000"/>
              </a:schemeClr>
            </a:solidFill>
          </a:ln>
        </c:spPr>
        <c:txPr>
          <a:bodyPr/>
          <a:lstStyle/>
          <a:p>
            <a: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18717056"/>
        <c:crosses val="autoZero"/>
        <c:crossBetween val="between"/>
        <c:majorUnit val="100"/>
        <c:minorUnit val="0.04"/>
      </c:valAx>
      <c:spPr>
        <a:noFill/>
        <a:ln w="2275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303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0"/>
      <c:hPercent val="63"/>
      <c:rotY val="20"/>
      <c:depthPercent val="100"/>
      <c:rAngAx val="1"/>
    </c:view3D>
    <c:floor>
      <c:thickness val="0"/>
      <c:spPr>
        <a:gradFill rotWithShape="0">
          <a:gsLst>
            <a:gs pos="0">
              <a:srgbClr val="CCFFFF"/>
            </a:gs>
            <a:gs pos="100000">
              <a:srgbClr val="BBE0E3"/>
            </a:gs>
          </a:gsLst>
          <a:lin ang="5400000" scaled="1"/>
        </a:gradFill>
        <a:ln w="3175">
          <a:solidFill>
            <a:schemeClr val="tx1"/>
          </a:solidFill>
          <a:prstDash val="solid"/>
        </a:ln>
      </c:spPr>
    </c:floor>
    <c:sideWall>
      <c:thickness val="0"/>
      <c:spPr>
        <a:solidFill>
          <a:schemeClr val="tx2">
            <a:lumMod val="20000"/>
            <a:lumOff val="80000"/>
          </a:schemeClr>
        </a:solidFill>
        <a:ln w="12700">
          <a:solidFill>
            <a:schemeClr val="tx1"/>
          </a:solidFill>
          <a:prstDash val="solid"/>
        </a:ln>
      </c:spPr>
    </c:sideWall>
    <c:backWall>
      <c:thickness val="0"/>
      <c:spPr>
        <a:solidFill>
          <a:schemeClr val="tx2">
            <a:lumMod val="20000"/>
            <a:lumOff val="80000"/>
          </a:schemeClr>
        </a:solidFill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0.10984642304327344"/>
          <c:y val="5.4582563461155802E-2"/>
          <c:w val="0.87579325661215435"/>
          <c:h val="0.863372093023255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Восток</c:v>
                </c:pt>
              </c:strCache>
            </c:strRef>
          </c:tx>
          <c:spPr>
            <a:solidFill>
              <a:srgbClr val="FF9900"/>
            </a:solidFill>
            <a:ln w="8944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3.0769230769230771E-2"/>
                  <c:y val="0.3898916967509025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Sheet1!$B$2:$B$2</c:f>
              <c:numCache>
                <c:formatCode>0.0</c:formatCode>
                <c:ptCount val="1"/>
                <c:pt idx="0">
                  <c:v>2.7</c:v>
                </c:pt>
              </c:numCache>
            </c:numRef>
          </c:val>
          <c:shape val="cylinder"/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Запад</c:v>
                </c:pt>
              </c:strCache>
            </c:strRef>
          </c:tx>
          <c:spPr>
            <a:solidFill>
              <a:srgbClr val="99CC00"/>
            </a:solidFill>
            <a:ln w="8944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4.4444444444444446E-2"/>
                  <c:y val="0.38989169675090252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ru-RU" dirty="0" smtClean="0"/>
                      <a:t>3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1</a:t>
                    </a:r>
                    <a:endParaRPr lang="en-US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Sheet1!$B$3:$B$3</c:f>
              <c:numCache>
                <c:formatCode>General</c:formatCode>
                <c:ptCount val="1"/>
                <c:pt idx="0">
                  <c:v>3.1</c:v>
                </c:pt>
              </c:numCache>
            </c:numRef>
          </c:val>
          <c:shape val="cylinder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19"/>
        <c:gapDepth val="0"/>
        <c:shape val="box"/>
        <c:axId val="118651136"/>
        <c:axId val="118652288"/>
        <c:axId val="0"/>
      </c:bar3DChart>
      <c:catAx>
        <c:axId val="1186511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2236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303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118652288"/>
        <c:crossesAt val="0"/>
        <c:auto val="1"/>
        <c:lblAlgn val="ctr"/>
        <c:lblOffset val="100"/>
        <c:tickLblSkip val="1"/>
        <c:tickMarkSkip val="1"/>
        <c:noMultiLvlLbl val="0"/>
      </c:catAx>
      <c:valAx>
        <c:axId val="118652288"/>
        <c:scaling>
          <c:orientation val="minMax"/>
          <c:max val="4"/>
          <c:min val="0"/>
        </c:scaling>
        <c:delete val="0"/>
        <c:axPos val="l"/>
        <c:majorGridlines>
          <c:spPr>
            <a:ln w="8944">
              <a:solidFill>
                <a:schemeClr val="tx2">
                  <a:lumMod val="20000"/>
                  <a:lumOff val="80000"/>
                </a:schemeClr>
              </a:solidFill>
              <a:prstDash val="solid"/>
            </a:ln>
          </c:spPr>
        </c:majorGridlines>
        <c:numFmt formatCode="0.0" sourceLinked="1"/>
        <c:majorTickMark val="out"/>
        <c:minorTickMark val="none"/>
        <c:tickLblPos val="nextTo"/>
        <c:spPr>
          <a:noFill/>
          <a:ln>
            <a:solidFill>
              <a:schemeClr val="tx1">
                <a:lumMod val="50000"/>
                <a:lumOff val="50000"/>
              </a:schemeClr>
            </a:solidFill>
          </a:ln>
        </c:spPr>
        <c:txPr>
          <a:bodyPr/>
          <a:lstStyle/>
          <a:p>
            <a: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18651136"/>
        <c:crosses val="autoZero"/>
        <c:crossBetween val="between"/>
        <c:majorUnit val="1"/>
        <c:minorUnit val="0.04"/>
      </c:valAx>
      <c:spPr>
        <a:noFill/>
        <a:ln w="2275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303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drawings/_rels/drawing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36.png"/></Relationships>
</file>

<file path=ppt/drawings/_rels/drawing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jpeg"/><Relationship Id="rId1" Type="http://schemas.openxmlformats.org/officeDocument/2006/relationships/image" Target="../media/image42.png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drawing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1.jpg"/></Relationships>
</file>

<file path=ppt/drawing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rawing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drawings/_rels/drawing7.xml.rels><?xml version="1.0" encoding="UTF-8" standalone="yes"?>
<Relationships xmlns="http://schemas.openxmlformats.org/package/2006/relationships"><Relationship Id="rId1" Type="http://schemas.openxmlformats.org/officeDocument/2006/relationships/image" Target="../media/image24.jpg"/></Relationships>
</file>

<file path=ppt/drawings/_rels/drawing8.x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0.2795</cdr:x>
      <cdr:y>0.80702</cdr:y>
    </cdr:from>
    <cdr:to>
      <cdr:x>0.74267</cdr:x>
      <cdr:y>0.9045</cdr:y>
    </cdr:to>
    <cdr:sp macro="" textlink="">
      <cdr:nvSpPr>
        <cdr:cNvPr id="2" name="Text Box 4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462559" y="3312467"/>
          <a:ext cx="4080817" cy="40011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xtLst xmlns:a="http://schemas.openxmlformats.org/drawingml/2006/main"/>
      </cdr:spPr>
      <cdr:txBody>
        <a:bodyPr xmlns:a="http://schemas.openxmlformats.org/drawingml/2006/main">
          <a:sp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itchFamily="34" charset="0"/>
              <a:ea typeface="+mn-ea"/>
              <a:cs typeface="Arial" pitchFamily="34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itchFamily="34" charset="0"/>
              <a:ea typeface="+mn-ea"/>
              <a:cs typeface="Arial" pitchFamily="34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itchFamily="34" charset="0"/>
              <a:ea typeface="+mn-ea"/>
              <a:cs typeface="Arial" pitchFamily="34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itchFamily="34" charset="0"/>
              <a:ea typeface="+mn-ea"/>
              <a:cs typeface="Arial" pitchFamily="34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itchFamily="34" charset="0"/>
              <a:ea typeface="+mn-ea"/>
              <a:cs typeface="Arial" pitchFamily="34" charset="0"/>
            </a:defRPr>
          </a:lvl5pPr>
          <a:lvl6pPr marL="2286000" algn="l" defTabSz="914400" rtl="0" eaLnBrk="1" latinLnBrk="0" hangingPunct="1">
            <a:defRPr kern="1200">
              <a:solidFill>
                <a:schemeClr val="tx1"/>
              </a:solidFill>
              <a:latin typeface="Arial" pitchFamily="34" charset="0"/>
              <a:ea typeface="+mn-ea"/>
              <a:cs typeface="Arial" pitchFamily="34" charset="0"/>
            </a:defRPr>
          </a:lvl6pPr>
          <a:lvl7pPr marL="2743200" algn="l" defTabSz="914400" rtl="0" eaLnBrk="1" latinLnBrk="0" hangingPunct="1">
            <a:defRPr kern="1200">
              <a:solidFill>
                <a:schemeClr val="tx1"/>
              </a:solidFill>
              <a:latin typeface="Arial" pitchFamily="34" charset="0"/>
              <a:ea typeface="+mn-ea"/>
              <a:cs typeface="Arial" pitchFamily="34" charset="0"/>
            </a:defRPr>
          </a:lvl7pPr>
          <a:lvl8pPr marL="3200400" algn="l" defTabSz="914400" rtl="0" eaLnBrk="1" latinLnBrk="0" hangingPunct="1">
            <a:defRPr kern="1200">
              <a:solidFill>
                <a:schemeClr val="tx1"/>
              </a:solidFill>
              <a:latin typeface="Arial" pitchFamily="34" charset="0"/>
              <a:ea typeface="+mn-ea"/>
              <a:cs typeface="Arial" pitchFamily="34" charset="0"/>
            </a:defRPr>
          </a:lvl8pPr>
          <a:lvl9pPr marL="3657600" algn="l" defTabSz="914400" rtl="0" eaLnBrk="1" latinLnBrk="0" hangingPunct="1">
            <a:defRPr kern="1200">
              <a:solidFill>
                <a:schemeClr val="tx1"/>
              </a:solidFill>
              <a:latin typeface="Arial" pitchFamily="34" charset="0"/>
              <a:ea typeface="+mn-ea"/>
              <a:cs typeface="Arial" pitchFamily="34" charset="0"/>
            </a:defRPr>
          </a:lvl9pPr>
        </a:lstStyle>
        <a:p xmlns:a="http://schemas.openxmlformats.org/drawingml/2006/main">
          <a:pPr eaLnBrk="1" hangingPunct="1"/>
          <a:r>
            <a:rPr lang="ru-RU" sz="2000" b="1" dirty="0">
              <a:latin typeface="Times New Roman" pitchFamily="18" charset="0"/>
            </a:rPr>
            <a:t>Всего доходов </a:t>
          </a:r>
          <a:r>
            <a:rPr lang="ru-RU" sz="2000" b="1" dirty="0" smtClean="0">
              <a:latin typeface="Times New Roman" pitchFamily="18" charset="0"/>
            </a:rPr>
            <a:t>5 990,0  </a:t>
          </a:r>
          <a:r>
            <a:rPr lang="ru-RU" sz="2000" b="1" dirty="0">
              <a:latin typeface="Times New Roman" pitchFamily="18" charset="0"/>
            </a:rPr>
            <a:t>млн</a:t>
          </a:r>
          <a:r>
            <a:rPr lang="ru-RU" sz="2000" b="1" dirty="0" smtClean="0">
              <a:latin typeface="Times New Roman" pitchFamily="18" charset="0"/>
            </a:rPr>
            <a:t>. руб</a:t>
          </a:r>
          <a:r>
            <a:rPr lang="ru-RU" sz="2000" b="1" dirty="0">
              <a:latin typeface="Times New Roman" pitchFamily="18" charset="0"/>
            </a:rPr>
            <a:t>.</a:t>
          </a:r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0.72951</cdr:x>
      <cdr:y>0.71233</cdr:y>
    </cdr:from>
    <cdr:to>
      <cdr:x>0.97541</cdr:x>
      <cdr:y>0.96043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6408713" y="3744416"/>
          <a:ext cx="2160240" cy="1304173"/>
        </a:xfrm>
        <a:prstGeom xmlns:a="http://schemas.openxmlformats.org/drawingml/2006/main" prst="rect">
          <a:avLst/>
        </a:prstGeom>
        <a:ln xmlns:a="http://schemas.openxmlformats.org/drawingml/2006/main">
          <a:noFill/>
        </a:ln>
        <a:effectLst xmlns:a="http://schemas.openxmlformats.org/drawingml/2006/main">
          <a:outerShdw blurRad="292100" dist="139700" dir="2700000" algn="tl" rotWithShape="0">
            <a:srgbClr val="333333">
              <a:alpha val="65000"/>
            </a:srgbClr>
          </a:outerShdw>
        </a:effectLst>
      </cdr:spPr>
    </cdr:pic>
  </cdr:relSizeAnchor>
</c:userShapes>
</file>

<file path=ppt/drawings/drawing11.xml><?xml version="1.0" encoding="utf-8"?>
<c:userShapes xmlns:c="http://schemas.openxmlformats.org/drawingml/2006/chart">
  <cdr:relSizeAnchor xmlns:cdr="http://schemas.openxmlformats.org/drawingml/2006/chartDrawing">
    <cdr:from>
      <cdr:x>0.06097</cdr:x>
      <cdr:y>0.80053</cdr:y>
    </cdr:from>
    <cdr:to>
      <cdr:x>0.15859</cdr:x>
      <cdr:y>0.90674</cdr:y>
    </cdr:to>
    <cdr:pic>
      <cdr:nvPicPr>
        <cdr:cNvPr id="2" name="Picture 2"/>
        <cdr:cNvPicPr>
          <a:picLocks xmlns:a="http://schemas.openxmlformats.org/drawingml/2006/main" noChangeAspect="1" noChangeArrowheads="1"/>
        </cdr:cNvPicPr>
      </cdr:nvPicPr>
      <cdr:blipFill>
        <a:blip xmlns:a="http://schemas.openxmlformats.org/drawingml/2006/main" xmlns:r="http://schemas.openxmlformats.org/officeDocument/2006/relationships" r:embed="rId1" cstate="print">
          <a:extLst>
            <a:ext uri="{28A0092B-C50C-407E-A947-70E740481C1C}">
              <a14:useLocalDpi xmlns:a14="http://schemas.microsoft.com/office/drawing/2010/main" val="0"/>
            </a:ext>
          </a:extLst>
        </a:blip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539676" y="4514056"/>
          <a:ext cx="864122" cy="598859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chemeClr val="tx1"/>
              </a:solidFill>
              <a:miter lim="800000"/>
              <a:headEnd/>
              <a:tailEnd/>
            </a14:hiddenLine>
          </a:ext>
        </a:extLst>
      </cdr:spPr>
    </cdr:pic>
  </cdr:relSizeAnchor>
  <cdr:relSizeAnchor xmlns:cdr="http://schemas.openxmlformats.org/drawingml/2006/chartDrawing">
    <cdr:from>
      <cdr:x>0.17485</cdr:x>
      <cdr:y>0.82608</cdr:y>
    </cdr:from>
    <cdr:to>
      <cdr:x>0.27246</cdr:x>
      <cdr:y>0.95402</cdr:y>
    </cdr:to>
    <cdr:pic>
      <cdr:nvPicPr>
        <cdr:cNvPr id="3" name="Рисунок 2" descr="sz_logo.png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2" cstate="print">
          <a:extLst>
            <a:ext uri="{28A0092B-C50C-407E-A947-70E740481C1C}">
              <a14:useLocalDpi xmlns:a14="http://schemas.microsoft.com/office/drawing/2010/main" val="0"/>
            </a:ext>
          </a:extLst>
        </a:blip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1547788" y="4658072"/>
          <a:ext cx="864034" cy="72143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cdr:spPr>
    </cdr:pic>
  </cdr:relSizeAnchor>
  <cdr:relSizeAnchor xmlns:cdr="http://schemas.openxmlformats.org/drawingml/2006/chartDrawing">
    <cdr:from>
      <cdr:x>0.32128</cdr:x>
      <cdr:y>0.85162</cdr:y>
    </cdr:from>
    <cdr:to>
      <cdr:x>0.3892</cdr:x>
      <cdr:y>0.92012</cdr:y>
    </cdr:to>
    <cdr:pic>
      <cdr:nvPicPr>
        <cdr:cNvPr id="4" name="Picture 8"/>
        <cdr:cNvPicPr>
          <a:picLocks xmlns:a="http://schemas.openxmlformats.org/drawingml/2006/main" noChangeAspect="1" noChangeArrowheads="1"/>
        </cdr:cNvPicPr>
      </cdr:nvPicPr>
      <cdr:blipFill>
        <a:blip xmlns:a="http://schemas.openxmlformats.org/drawingml/2006/main" xmlns:r="http://schemas.openxmlformats.org/officeDocument/2006/relationships" r:embed="rId3" cstate="print">
          <a:extLst>
            <a:ext uri="{28A0092B-C50C-407E-A947-70E740481C1C}">
              <a14:useLocalDpi xmlns:a14="http://schemas.microsoft.com/office/drawing/2010/main" val="0"/>
            </a:ext>
          </a:extLst>
        </a:blip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2843932" y="4802088"/>
          <a:ext cx="601221" cy="38630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chemeClr val="tx1"/>
              </a:solidFill>
              <a:miter lim="800000"/>
              <a:headEnd/>
              <a:tailEnd/>
            </a14:hiddenLine>
          </a:ext>
        </a:extLst>
      </cdr:spPr>
    </cdr:pic>
  </cdr:relSizeAnchor>
  <cdr:relSizeAnchor xmlns:cdr="http://schemas.openxmlformats.org/drawingml/2006/chartDrawing">
    <cdr:from>
      <cdr:x>0.40696</cdr:x>
      <cdr:y>0.83885</cdr:y>
    </cdr:from>
    <cdr:to>
      <cdr:x>0.51272</cdr:x>
      <cdr:y>0.92056</cdr:y>
    </cdr:to>
    <cdr:pic>
      <cdr:nvPicPr>
        <cdr:cNvPr id="5" name="Picture 3"/>
        <cdr:cNvPicPr>
          <a:picLocks xmlns:a="http://schemas.openxmlformats.org/drawingml/2006/main" noChangeAspect="1" noChangeArrowheads="1"/>
        </cdr:cNvPicPr>
      </cdr:nvPicPr>
      <cdr:blipFill>
        <a:blip xmlns:a="http://schemas.openxmlformats.org/drawingml/2006/main" xmlns:r="http://schemas.openxmlformats.org/officeDocument/2006/relationships" r:embed="rId4" cstate="print">
          <a:extLst>
            <a:ext uri="{28A0092B-C50C-407E-A947-70E740481C1C}">
              <a14:useLocalDpi xmlns:a14="http://schemas.microsoft.com/office/drawing/2010/main" val="0"/>
            </a:ext>
          </a:extLst>
        </a:blip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3602411" y="4730080"/>
          <a:ext cx="936177" cy="46078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chemeClr val="tx1"/>
              </a:solidFill>
              <a:miter lim="800000"/>
              <a:headEnd/>
              <a:tailEnd/>
            </a14:hiddenLine>
          </a:ext>
        </a:extLst>
      </cdr:spPr>
    </cdr:pic>
  </cdr:relSizeAnchor>
  <cdr:relSizeAnchor xmlns:cdr="http://schemas.openxmlformats.org/drawingml/2006/chartDrawing">
    <cdr:from>
      <cdr:x>0.53278</cdr:x>
      <cdr:y>0.82608</cdr:y>
    </cdr:from>
    <cdr:to>
      <cdr:x>0.62226</cdr:x>
      <cdr:y>0.92411</cdr:y>
    </cdr:to>
    <cdr:pic>
      <cdr:nvPicPr>
        <cdr:cNvPr id="6" name="Picture 10"/>
        <cdr:cNvPicPr>
          <a:picLocks xmlns:a="http://schemas.openxmlformats.org/drawingml/2006/main" noChangeAspect="1" noChangeArrowheads="1"/>
        </cdr:cNvPicPr>
      </cdr:nvPicPr>
      <cdr:blipFill>
        <a:blip xmlns:a="http://schemas.openxmlformats.org/drawingml/2006/main" xmlns:r="http://schemas.openxmlformats.org/officeDocument/2006/relationships" r:embed="rId5" cstate="print">
          <a:extLst>
            <a:ext uri="{28A0092B-C50C-407E-A947-70E740481C1C}">
              <a14:useLocalDpi xmlns:a14="http://schemas.microsoft.com/office/drawing/2010/main" val="0"/>
            </a:ext>
          </a:extLst>
        </a:blip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4716140" y="4658072"/>
          <a:ext cx="792068" cy="55280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chemeClr val="tx1"/>
              </a:solidFill>
              <a:miter lim="800000"/>
              <a:headEnd/>
              <a:tailEnd/>
            </a14:hiddenLine>
          </a:ext>
        </a:extLst>
      </cdr:spPr>
    </cdr:pic>
  </cdr:relSizeAnchor>
  <cdr:relSizeAnchor xmlns:cdr="http://schemas.openxmlformats.org/drawingml/2006/chartDrawing">
    <cdr:from>
      <cdr:x>0.63853</cdr:x>
      <cdr:y>0.85162</cdr:y>
    </cdr:from>
    <cdr:to>
      <cdr:x>0.75241</cdr:x>
      <cdr:y>0.92871</cdr:y>
    </cdr:to>
    <cdr:pic>
      <cdr:nvPicPr>
        <cdr:cNvPr id="7" name="Picture 11"/>
        <cdr:cNvPicPr>
          <a:picLocks xmlns:a="http://schemas.openxmlformats.org/drawingml/2006/main" noChangeAspect="1" noChangeArrowheads="1"/>
        </cdr:cNvPicPr>
      </cdr:nvPicPr>
      <cdr:blipFill rotWithShape="1">
        <a:blip xmlns:a="http://schemas.openxmlformats.org/drawingml/2006/main" xmlns:r="http://schemas.openxmlformats.org/officeDocument/2006/relationships" r:embed="rId6" cstate="print">
          <a:extLst>
            <a:ext uri="{28A0092B-C50C-407E-A947-70E740481C1C}">
              <a14:useLocalDpi xmlns:a14="http://schemas.microsoft.com/office/drawing/2010/main" val="0"/>
            </a:ext>
          </a:extLst>
        </a:blip>
        <a:srcRect xmlns:a="http://schemas.openxmlformats.org/drawingml/2006/main" l="14406" r="18102"/>
        <a:stretch xmlns:a="http://schemas.openxmlformats.org/drawingml/2006/main"/>
      </cdr:blipFill>
      <cdr:spPr bwMode="auto">
        <a:xfrm xmlns:a="http://schemas.openxmlformats.org/drawingml/2006/main">
          <a:off x="5652244" y="4802088"/>
          <a:ext cx="1008055" cy="434749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chemeClr val="tx1"/>
              </a:solidFill>
              <a:miter lim="800000"/>
              <a:headEnd/>
              <a:tailEnd/>
            </a14:hiddenLine>
          </a:ext>
        </a:extLst>
      </cdr:spPr>
    </cdr:pic>
  </cdr:relSizeAnchor>
  <cdr:relSizeAnchor xmlns:cdr="http://schemas.openxmlformats.org/drawingml/2006/chartDrawing">
    <cdr:from>
      <cdr:x>0.75624</cdr:x>
      <cdr:y>0.82608</cdr:y>
    </cdr:from>
    <cdr:to>
      <cdr:x>0.8864</cdr:x>
      <cdr:y>0.96338</cdr:y>
    </cdr:to>
    <cdr:pic>
      <cdr:nvPicPr>
        <cdr:cNvPr id="8" name="Picture 2"/>
        <cdr:cNvPicPr>
          <a:picLocks xmlns:a="http://schemas.openxmlformats.org/drawingml/2006/main" noChangeAspect="1" noChangeArrowheads="1"/>
        </cdr:cNvPicPr>
      </cdr:nvPicPr>
      <cdr:blipFill>
        <a:blip xmlns:a="http://schemas.openxmlformats.org/drawingml/2006/main" xmlns:r="http://schemas.openxmlformats.org/officeDocument/2006/relationships" r:embed="rId7" cstate="print">
          <a:extLst>
            <a:ext uri="{28A0092B-C50C-407E-A947-70E740481C1C}">
              <a14:useLocalDpi xmlns:a14="http://schemas.microsoft.com/office/drawing/2010/main" val="0"/>
            </a:ext>
          </a:extLst>
        </a:blip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6694205" y="4658072"/>
          <a:ext cx="1152163" cy="774249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chemeClr val="tx1"/>
              </a:solidFill>
              <a:miter lim="800000"/>
              <a:headEnd/>
              <a:tailEnd/>
            </a14:hiddenLine>
          </a:ext>
        </a:extLst>
      </cdr:spPr>
    </cdr:pic>
  </cdr:relSizeAnchor>
  <cdr:relSizeAnchor xmlns:cdr="http://schemas.openxmlformats.org/drawingml/2006/chartDrawing">
    <cdr:from>
      <cdr:x>0.88336</cdr:x>
      <cdr:y>0.82608</cdr:y>
    </cdr:from>
    <cdr:to>
      <cdr:x>0.97008</cdr:x>
      <cdr:y>0.90778</cdr:y>
    </cdr:to>
    <cdr:pic>
      <cdr:nvPicPr>
        <cdr:cNvPr id="9" name="Picture 4"/>
        <cdr:cNvPicPr>
          <a:picLocks xmlns:a="http://schemas.openxmlformats.org/drawingml/2006/main" noChangeAspect="1" noChangeArrowheads="1"/>
        </cdr:cNvPicPr>
      </cdr:nvPicPr>
      <cdr:blipFill>
        <a:blip xmlns:a="http://schemas.openxmlformats.org/drawingml/2006/main" xmlns:r="http://schemas.openxmlformats.org/officeDocument/2006/relationships" r:embed="rId8" cstate="print">
          <a:extLst>
            <a:ext uri="{28A0092B-C50C-407E-A947-70E740481C1C}">
              <a14:useLocalDpi xmlns:a14="http://schemas.microsoft.com/office/drawing/2010/main" val="0"/>
            </a:ext>
          </a:extLst>
        </a:blip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7819401" y="4658072"/>
          <a:ext cx="767637" cy="46073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chemeClr val="tx1"/>
              </a:solidFill>
              <a:miter lim="800000"/>
              <a:headEnd/>
              <a:tailEnd/>
            </a14:hiddenLine>
          </a:ext>
        </a:extLst>
      </cdr:spPr>
    </cdr:pic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0.68421</cdr:x>
      <cdr:y>0.05955</cdr:y>
    </cdr:from>
    <cdr:to>
      <cdr:x>1</cdr:x>
      <cdr:y>0.17241</cdr:y>
    </cdr:to>
    <cdr:sp macro="" textlink="">
      <cdr:nvSpPr>
        <cdr:cNvPr id="2" name="Text Box 4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6108695" y="308570"/>
          <a:ext cx="2819405" cy="58479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ffectLst xmlns:a="http://schemas.openxmlformats.org/drawingml/2006/main"/>
        <a:extLst xmlns:a="http://schemas.openxmlformats.org/drawingml/2006/main"/>
      </cdr:spPr>
      <cdr:txBody>
        <a:bodyPr xmlns:a="http://schemas.openxmlformats.org/drawingml/2006/main">
          <a:sp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itchFamily="34" charset="0"/>
              <a:ea typeface="+mn-ea"/>
              <a:cs typeface="Arial" pitchFamily="34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itchFamily="34" charset="0"/>
              <a:ea typeface="+mn-ea"/>
              <a:cs typeface="Arial" pitchFamily="34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itchFamily="34" charset="0"/>
              <a:ea typeface="+mn-ea"/>
              <a:cs typeface="Arial" pitchFamily="34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itchFamily="34" charset="0"/>
              <a:ea typeface="+mn-ea"/>
              <a:cs typeface="Arial" pitchFamily="34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itchFamily="34" charset="0"/>
              <a:ea typeface="+mn-ea"/>
              <a:cs typeface="Arial" pitchFamily="34" charset="0"/>
            </a:defRPr>
          </a:lvl5pPr>
          <a:lvl6pPr marL="2286000" algn="l" defTabSz="914400" rtl="0" eaLnBrk="1" latinLnBrk="0" hangingPunct="1">
            <a:defRPr kern="1200">
              <a:solidFill>
                <a:schemeClr val="tx1"/>
              </a:solidFill>
              <a:latin typeface="Arial" pitchFamily="34" charset="0"/>
              <a:ea typeface="+mn-ea"/>
              <a:cs typeface="Arial" pitchFamily="34" charset="0"/>
            </a:defRPr>
          </a:lvl6pPr>
          <a:lvl7pPr marL="2743200" algn="l" defTabSz="914400" rtl="0" eaLnBrk="1" latinLnBrk="0" hangingPunct="1">
            <a:defRPr kern="1200">
              <a:solidFill>
                <a:schemeClr val="tx1"/>
              </a:solidFill>
              <a:latin typeface="Arial" pitchFamily="34" charset="0"/>
              <a:ea typeface="+mn-ea"/>
              <a:cs typeface="Arial" pitchFamily="34" charset="0"/>
            </a:defRPr>
          </a:lvl7pPr>
          <a:lvl8pPr marL="3200400" algn="l" defTabSz="914400" rtl="0" eaLnBrk="1" latinLnBrk="0" hangingPunct="1">
            <a:defRPr kern="1200">
              <a:solidFill>
                <a:schemeClr val="tx1"/>
              </a:solidFill>
              <a:latin typeface="Arial" pitchFamily="34" charset="0"/>
              <a:ea typeface="+mn-ea"/>
              <a:cs typeface="Arial" pitchFamily="34" charset="0"/>
            </a:defRPr>
          </a:lvl8pPr>
          <a:lvl9pPr marL="3657600" algn="l" defTabSz="914400" rtl="0" eaLnBrk="1" latinLnBrk="0" hangingPunct="1">
            <a:defRPr kern="1200">
              <a:solidFill>
                <a:schemeClr val="tx1"/>
              </a:solidFill>
              <a:latin typeface="Arial" pitchFamily="34" charset="0"/>
              <a:ea typeface="+mn-ea"/>
              <a:cs typeface="Arial" pitchFamily="34" charset="0"/>
            </a:defRPr>
          </a:lvl9pPr>
        </a:lstStyle>
        <a:p xmlns:a="http://schemas.openxmlformats.org/drawingml/2006/main">
          <a:pPr eaLnBrk="1" hangingPunct="1"/>
          <a:r>
            <a: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Всего план </a:t>
          </a:r>
          <a:r>
            <a: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1 777,8 </a:t>
          </a:r>
          <a:r>
            <a: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млн.</a:t>
          </a:r>
          <a:r>
            <a:rPr lang="en-US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руб.</a:t>
          </a:r>
        </a:p>
        <a:p xmlns:a="http://schemas.openxmlformats.org/drawingml/2006/main">
          <a:pPr eaLnBrk="1" hangingPunct="1"/>
          <a:r>
            <a: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           факт </a:t>
          </a:r>
          <a:r>
            <a:rPr lang="en-US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1</a:t>
          </a:r>
          <a:r>
            <a: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 701,8 </a:t>
          </a:r>
          <a:r>
            <a: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млн.</a:t>
          </a:r>
          <a:r>
            <a:rPr lang="en-US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руб.  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0.35271</cdr:x>
      <cdr:y>0.04291</cdr:y>
    </cdr:from>
    <cdr:to>
      <cdr:x>0.54134</cdr:x>
      <cdr:y>0.18657</cdr:y>
    </cdr:to>
    <cdr:sp macro="" textlink="">
      <cdr:nvSpPr>
        <cdr:cNvPr id="2" name="AutoShape 10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992264" y="204812"/>
          <a:ext cx="1600262" cy="685777"/>
        </a:xfrm>
        <a:prstGeom xmlns:a="http://schemas.openxmlformats.org/drawingml/2006/main" prst="wedgeRoundRectCallout">
          <a:avLst>
            <a:gd name="adj1" fmla="val 60196"/>
            <a:gd name="adj2" fmla="val 84660"/>
            <a:gd name="adj3" fmla="val 16667"/>
          </a:avLst>
        </a:prstGeom>
        <a:noFill xmlns:a="http://schemas.openxmlformats.org/drawingml/2006/main"/>
        <a:ln xmlns:a="http://schemas.openxmlformats.org/drawingml/2006/main" w="9525">
          <a:solidFill>
            <a:schemeClr val="tx1"/>
          </a:solidFill>
          <a:miter lim="800000"/>
          <a:headEnd/>
          <a:tailEnd/>
        </a:ln>
        <a:effectLst xmlns:a="http://schemas.openxmlformats.org/drawingml/2006/main"/>
        <a:extLst xmlns:a="http://schemas.openxmlformats.org/drawingml/2006/main"/>
      </cdr:spPr>
      <cdr:txBody>
        <a:bodyPr xmlns:a="http://schemas.openxmlformats.org/drawingml/2006/main"/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itchFamily="34" charset="0"/>
              <a:ea typeface="+mn-ea"/>
              <a:cs typeface="Arial" pitchFamily="34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itchFamily="34" charset="0"/>
              <a:ea typeface="+mn-ea"/>
              <a:cs typeface="Arial" pitchFamily="34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itchFamily="34" charset="0"/>
              <a:ea typeface="+mn-ea"/>
              <a:cs typeface="Arial" pitchFamily="34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itchFamily="34" charset="0"/>
              <a:ea typeface="+mn-ea"/>
              <a:cs typeface="Arial" pitchFamily="34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itchFamily="34" charset="0"/>
              <a:ea typeface="+mn-ea"/>
              <a:cs typeface="Arial" pitchFamily="34" charset="0"/>
            </a:defRPr>
          </a:lvl5pPr>
          <a:lvl6pPr marL="2286000" algn="l" defTabSz="914400" rtl="0" eaLnBrk="1" latinLnBrk="0" hangingPunct="1">
            <a:defRPr kern="1200">
              <a:solidFill>
                <a:schemeClr val="tx1"/>
              </a:solidFill>
              <a:latin typeface="Arial" pitchFamily="34" charset="0"/>
              <a:ea typeface="+mn-ea"/>
              <a:cs typeface="Arial" pitchFamily="34" charset="0"/>
            </a:defRPr>
          </a:lvl6pPr>
          <a:lvl7pPr marL="2743200" algn="l" defTabSz="914400" rtl="0" eaLnBrk="1" latinLnBrk="0" hangingPunct="1">
            <a:defRPr kern="1200">
              <a:solidFill>
                <a:schemeClr val="tx1"/>
              </a:solidFill>
              <a:latin typeface="Arial" pitchFamily="34" charset="0"/>
              <a:ea typeface="+mn-ea"/>
              <a:cs typeface="Arial" pitchFamily="34" charset="0"/>
            </a:defRPr>
          </a:lvl7pPr>
          <a:lvl8pPr marL="3200400" algn="l" defTabSz="914400" rtl="0" eaLnBrk="1" latinLnBrk="0" hangingPunct="1">
            <a:defRPr kern="1200">
              <a:solidFill>
                <a:schemeClr val="tx1"/>
              </a:solidFill>
              <a:latin typeface="Arial" pitchFamily="34" charset="0"/>
              <a:ea typeface="+mn-ea"/>
              <a:cs typeface="Arial" pitchFamily="34" charset="0"/>
            </a:defRPr>
          </a:lvl8pPr>
          <a:lvl9pPr marL="3657600" algn="l" defTabSz="914400" rtl="0" eaLnBrk="1" latinLnBrk="0" hangingPunct="1">
            <a:defRPr kern="1200">
              <a:solidFill>
                <a:schemeClr val="tx1"/>
              </a:solidFill>
              <a:latin typeface="Arial" pitchFamily="34" charset="0"/>
              <a:ea typeface="+mn-ea"/>
              <a:cs typeface="Arial" pitchFamily="34" charset="0"/>
            </a:defRPr>
          </a:lvl9pPr>
        </a:lstStyle>
        <a:p xmlns:a="http://schemas.openxmlformats.org/drawingml/2006/main">
          <a:pPr algn="ctr"/>
          <a:r>
            <a:rPr lang="ru-RU" sz="1600" b="1" dirty="0">
              <a:latin typeface="Times New Roman" pitchFamily="18" charset="0"/>
            </a:rPr>
            <a:t>исполнение</a:t>
          </a:r>
        </a:p>
        <a:p xmlns:a="http://schemas.openxmlformats.org/drawingml/2006/main">
          <a:pPr algn="ctr"/>
          <a:r>
            <a:rPr lang="ru-RU" sz="1600" b="1" dirty="0">
              <a:latin typeface="Times New Roman" pitchFamily="18" charset="0"/>
            </a:rPr>
            <a:t> </a:t>
          </a:r>
          <a:r>
            <a:rPr lang="ru-RU" sz="1600" b="1" dirty="0" smtClean="0">
              <a:latin typeface="Times New Roman" pitchFamily="18" charset="0"/>
            </a:rPr>
            <a:t>100,5 </a:t>
          </a:r>
          <a:r>
            <a:rPr lang="ru-RU" sz="1600" b="1" dirty="0">
              <a:latin typeface="Times New Roman" pitchFamily="18" charset="0"/>
            </a:rPr>
            <a:t>%</a:t>
          </a:r>
        </a:p>
        <a:p xmlns:a="http://schemas.openxmlformats.org/drawingml/2006/main">
          <a:pPr algn="ctr"/>
          <a:endParaRPr lang="ru-RU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0.69631</cdr:x>
      <cdr:y>0.01469</cdr:y>
    </cdr:from>
    <cdr:to>
      <cdr:x>0.96985</cdr:x>
      <cdr:y>0.44947</cdr:y>
    </cdr:to>
    <cdr:sp macro="" textlink="">
      <cdr:nvSpPr>
        <cdr:cNvPr id="2" name="object 9"/>
        <cdr:cNvSpPr/>
      </cdr:nvSpPr>
      <cdr:spPr>
        <a:xfrm xmlns:a="http://schemas.openxmlformats.org/drawingml/2006/main">
          <a:off x="6048672" y="75465"/>
          <a:ext cx="2376221" cy="2233530"/>
        </a:xfrm>
        <a:prstGeom xmlns:a="http://schemas.openxmlformats.org/drawingml/2006/main" prst="rect">
          <a:avLst/>
        </a:prstGeom>
        <a:blipFill xmlns:a="http://schemas.openxmlformats.org/drawingml/2006/main">
          <a:blip xmlns:r="http://schemas.openxmlformats.org/officeDocument/2006/relationships" r:embed="rId1" cstate="print"/>
          <a:stretch>
            <a:fillRect/>
          </a:stretch>
        </a:blipFill>
        <a:ln xmlns:a="http://schemas.openxmlformats.org/drawingml/2006/main">
          <a:noFill/>
        </a:ln>
        <a:effectLst xmlns:a="http://schemas.openxmlformats.org/drawingml/2006/main">
          <a:outerShdw blurRad="44450" dist="27940" dir="5400000" algn="ctr">
            <a:srgbClr val="000000">
              <a:alpha val="32000"/>
            </a:srgbClr>
          </a:outerShdw>
        </a:effectLst>
        <a:scene3d xmlns:a="http://schemas.openxmlformats.org/drawingml/2006/main">
          <a:camera prst="orthographicFront">
            <a:rot lat="0" lon="0" rev="0"/>
          </a:camera>
          <a:lightRig rig="balanced" dir="t">
            <a:rot lat="0" lon="0" rev="8700000"/>
          </a:lightRig>
        </a:scene3d>
        <a:sp3d xmlns:a="http://schemas.openxmlformats.org/drawingml/2006/main">
          <a:bevelT w="190500" h="38100"/>
        </a:sp3d>
      </cdr:spPr>
      <cdr:txBody>
        <a:bodyPr xmlns:a="http://schemas.openxmlformats.org/drawingml/2006/main" wrap="square" lIns="0" tIns="0" rIns="0" bIns="0" rtlCol="0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0.39323</cdr:x>
      <cdr:y>0.06006</cdr:y>
    </cdr:from>
    <cdr:to>
      <cdr:x>0.96099</cdr:x>
      <cdr:y>0.38937</cdr:y>
    </cdr:to>
    <cdr:sp macro="" textlink="">
      <cdr:nvSpPr>
        <cdr:cNvPr id="2" name="object 4"/>
        <cdr:cNvSpPr/>
      </cdr:nvSpPr>
      <cdr:spPr>
        <a:xfrm xmlns:a="http://schemas.openxmlformats.org/drawingml/2006/main">
          <a:off x="3316009" y="307975"/>
          <a:ext cx="4787807" cy="1688578"/>
        </a:xfrm>
        <a:prstGeom xmlns:a="http://schemas.openxmlformats.org/drawingml/2006/main" prst="rect">
          <a:avLst/>
        </a:prstGeom>
        <a:blipFill xmlns:a="http://schemas.openxmlformats.org/drawingml/2006/main">
          <a:blip xmlns:r="http://schemas.openxmlformats.org/officeDocument/2006/relationships" r:embed="rId1" cstate="print"/>
          <a:stretch>
            <a:fillRect/>
          </a:stretch>
        </a:blipFill>
        <a:ln xmlns:a="http://schemas.openxmlformats.org/drawingml/2006/main">
          <a:noFill/>
        </a:ln>
        <a:effectLst xmlns:a="http://schemas.openxmlformats.org/drawingml/2006/main">
          <a:outerShdw blurRad="44450" dist="27940" dir="5400000" algn="ctr">
            <a:srgbClr val="000000">
              <a:alpha val="32000"/>
            </a:srgbClr>
          </a:outerShdw>
        </a:effectLst>
        <a:scene3d xmlns:a="http://schemas.openxmlformats.org/drawingml/2006/main">
          <a:camera prst="orthographicFront">
            <a:rot lat="0" lon="0" rev="0"/>
          </a:camera>
          <a:lightRig rig="balanced" dir="t">
            <a:rot lat="0" lon="0" rev="8700000"/>
          </a:lightRig>
        </a:scene3d>
        <a:sp3d xmlns:a="http://schemas.openxmlformats.org/drawingml/2006/main">
          <a:bevelT w="190500" h="38100"/>
        </a:sp3d>
      </cdr:spPr>
      <cdr:txBody>
        <a:bodyPr xmlns:a="http://schemas.openxmlformats.org/drawingml/2006/main" wrap="square" lIns="0" tIns="0" rIns="0" bIns="0" rtlCol="0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/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0.00831</cdr:x>
      <cdr:y>0.58893</cdr:y>
    </cdr:from>
    <cdr:to>
      <cdr:x>0.25249</cdr:x>
      <cdr:y>1</cdr:y>
    </cdr:to>
    <cdr:sp macro="" textlink="">
      <cdr:nvSpPr>
        <cdr:cNvPr id="3" name="object 6"/>
        <cdr:cNvSpPr/>
      </cdr:nvSpPr>
      <cdr:spPr>
        <a:xfrm xmlns:a="http://schemas.openxmlformats.org/drawingml/2006/main">
          <a:off x="71974" y="3053352"/>
          <a:ext cx="2114886" cy="2131224"/>
        </a:xfrm>
        <a:prstGeom xmlns:a="http://schemas.openxmlformats.org/drawingml/2006/main" prst="rect">
          <a:avLst/>
        </a:prstGeom>
        <a:blipFill xmlns:a="http://schemas.openxmlformats.org/drawingml/2006/main">
          <a:blip xmlns:r="http://schemas.openxmlformats.org/officeDocument/2006/relationships" r:embed="rId1" cstate="print"/>
          <a:stretch>
            <a:fillRect/>
          </a:stretch>
        </a:blipFill>
        <a:ln xmlns:a="http://schemas.openxmlformats.org/drawingml/2006/main">
          <a:noFill/>
        </a:ln>
        <a:effectLst xmlns:a="http://schemas.openxmlformats.org/drawingml/2006/main">
          <a:outerShdw blurRad="44450" dist="27940" dir="5400000" algn="ctr">
            <a:srgbClr val="000000">
              <a:alpha val="32000"/>
            </a:srgbClr>
          </a:outerShdw>
        </a:effectLst>
        <a:scene3d xmlns:a="http://schemas.openxmlformats.org/drawingml/2006/main">
          <a:camera prst="orthographicFront">
            <a:rot lat="0" lon="0" rev="0"/>
          </a:camera>
          <a:lightRig rig="balanced" dir="t">
            <a:rot lat="0" lon="0" rev="8700000"/>
          </a:lightRig>
        </a:scene3d>
        <a:sp3d xmlns:a="http://schemas.openxmlformats.org/drawingml/2006/main">
          <a:bevelT w="190500" h="38100"/>
        </a:sp3d>
      </cdr:spPr>
      <cdr:txBody>
        <a:bodyPr xmlns:a="http://schemas.openxmlformats.org/drawingml/2006/main" wrap="square" lIns="0" tIns="0" rIns="0" bIns="0" rtlCol="0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/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0.39633</cdr:x>
      <cdr:y>0.07489</cdr:y>
    </cdr:from>
    <cdr:to>
      <cdr:x>0.58817</cdr:x>
      <cdr:y>0.2746</cdr:y>
    </cdr:to>
    <cdr:sp macro="" textlink="">
      <cdr:nvSpPr>
        <cdr:cNvPr id="5" name="object 2"/>
        <cdr:cNvSpPr/>
      </cdr:nvSpPr>
      <cdr:spPr>
        <a:xfrm xmlns:a="http://schemas.openxmlformats.org/drawingml/2006/main">
          <a:off x="3393616" y="432048"/>
          <a:ext cx="1642639" cy="1152128"/>
        </a:xfrm>
        <a:prstGeom xmlns:a="http://schemas.openxmlformats.org/drawingml/2006/main" prst="rect">
          <a:avLst/>
        </a:prstGeom>
        <a:blipFill xmlns:a="http://schemas.openxmlformats.org/drawingml/2006/main">
          <a:blip xmlns:r="http://schemas.openxmlformats.org/officeDocument/2006/relationships" r:embed="rId1" cstate="print"/>
          <a:stretch>
            <a:fillRect/>
          </a:stretch>
        </a:blipFill>
        <a:ln xmlns:a="http://schemas.openxmlformats.org/drawingml/2006/main">
          <a:noFill/>
        </a:ln>
        <a:effectLst xmlns:a="http://schemas.openxmlformats.org/drawingml/2006/main">
          <a:outerShdw blurRad="44450" dist="27940" dir="5400000" algn="ctr">
            <a:srgbClr val="000000">
              <a:alpha val="32000"/>
            </a:srgbClr>
          </a:outerShdw>
        </a:effectLst>
        <a:scene3d xmlns:a="http://schemas.openxmlformats.org/drawingml/2006/main">
          <a:camera prst="orthographicFront">
            <a:rot lat="0" lon="0" rev="0"/>
          </a:camera>
          <a:lightRig rig="balanced" dir="t">
            <a:rot lat="0" lon="0" rev="8700000"/>
          </a:lightRig>
        </a:scene3d>
        <a:sp3d xmlns:a="http://schemas.openxmlformats.org/drawingml/2006/main">
          <a:bevelT w="190500" h="38100"/>
        </a:sp3d>
      </cdr:spPr>
      <cdr:txBody>
        <a:bodyPr xmlns:a="http://schemas.openxmlformats.org/drawingml/2006/main" wrap="square" lIns="0" tIns="0" rIns="0" bIns="0" rtlCol="0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/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0.01548</cdr:x>
      <cdr:y>0.02084</cdr:y>
    </cdr:from>
    <cdr:to>
      <cdr:x>0.29219</cdr:x>
      <cdr:y>0.30761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duotone>
            <a:schemeClr val="accent6">
              <a:shade val="45000"/>
              <a:satMod val="135000"/>
            </a:schemeClr>
            <a:prstClr val="white"/>
          </a:duotone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36972" y="118450"/>
          <a:ext cx="2448284" cy="1629700"/>
        </a:xfrm>
        <a:prstGeom xmlns:a="http://schemas.openxmlformats.org/drawingml/2006/main" prst="rect">
          <a:avLst/>
        </a:prstGeom>
        <a:ln xmlns:a="http://schemas.openxmlformats.org/drawingml/2006/main">
          <a:noFill/>
        </a:ln>
        <a:effectLst xmlns:a="http://schemas.openxmlformats.org/drawingml/2006/main">
          <a:outerShdw blurRad="292100" dist="139700" dir="2700000" algn="tl" rotWithShape="0">
            <a:srgbClr val="333333">
              <a:alpha val="65000"/>
            </a:srgbClr>
          </a:outerShdw>
        </a:effectLst>
      </cdr:spPr>
    </cdr:pic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0.36475</cdr:x>
      <cdr:y>0.9385</cdr:y>
    </cdr:from>
    <cdr:to>
      <cdr:x>0.37625</cdr:x>
      <cdr:y>0.95325</cdr:y>
    </cdr:to>
    <cdr:sp macro="" textlink="">
      <cdr:nvSpPr>
        <cdr:cNvPr id="12290" name="Text Box 2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3157393" y="5914183"/>
          <a:ext cx="99547" cy="9295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xtLst xmlns:a="http://schemas.openxmlformats.org/drawingml/2006/main"/>
      </cdr:spPr>
      <cdr:txBody>
        <a:bodyPr xmlns:a="http://schemas.openxmlformats.org/drawingml/2006/main" vertOverflow="clip" wrap="square" lIns="54864" tIns="41148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875" b="0" i="0" u="none" strike="noStrike" baseline="0">
              <a:solidFill>
                <a:srgbClr val="000000"/>
              </a:solidFill>
              <a:latin typeface="Arial Cyr"/>
              <a:cs typeface="Arial Cyr"/>
            </a:rPr>
            <a:t>ВВВ</a:t>
          </a:r>
          <a:endParaRPr lang="ru-RU"/>
        </a:p>
      </cdr:txBody>
    </cdr:sp>
  </cdr:relSizeAnchor>
  <cdr:relSizeAnchor xmlns:cdr="http://schemas.openxmlformats.org/drawingml/2006/chartDrawing">
    <cdr:from>
      <cdr:x>0.33115</cdr:x>
      <cdr:y>0.93918</cdr:y>
    </cdr:from>
    <cdr:to>
      <cdr:x>0.70892</cdr:x>
      <cdr:y>1</cdr:y>
    </cdr:to>
    <cdr:sp macro="" textlink="">
      <cdr:nvSpPr>
        <cdr:cNvPr id="12291" name="Text Box 3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952328" y="4847725"/>
          <a:ext cx="3367970" cy="31393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xtLst xmlns:a="http://schemas.openxmlformats.org/drawingml/2006/main"/>
      </cdr:spPr>
      <cdr:txBody>
        <a:bodyPr xmlns:a="http://schemas.openxmlformats.org/drawingml/2006/main" wrap="none" lIns="36576" tIns="36576" rIns="0" bIns="0" anchor="t" upright="1">
          <a:spAutoFit/>
        </a:bodyPr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800" b="1" i="0" u="none" strike="noStrike" baseline="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Всего расходов </a:t>
          </a:r>
          <a:r>
            <a:rPr lang="ru-RU" sz="1800" b="1" i="0" u="none" strike="noStrike" baseline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1 339,3 </a:t>
          </a:r>
          <a:r>
            <a:rPr lang="ru-RU" sz="1800" b="1" i="0" u="none" strike="noStrike" baseline="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млн</a:t>
          </a:r>
          <a:r>
            <a:rPr lang="ru-RU" sz="1800" b="1" i="0" u="none" strike="noStrike" baseline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. руб</a:t>
          </a:r>
          <a:r>
            <a:rPr lang="ru-RU" sz="1800" b="1" i="0" u="none" strike="noStrike" baseline="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.</a:t>
          </a:r>
          <a:endParaRPr lang="ru-RU" sz="1800" i="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0.7673</cdr:x>
      <cdr:y>0.21889</cdr:y>
    </cdr:from>
    <cdr:to>
      <cdr:x>0.82089</cdr:x>
      <cdr:y>0.26506</cdr:y>
    </cdr:to>
    <cdr:sp macro="" textlink="">
      <cdr:nvSpPr>
        <cdr:cNvPr id="12297" name="Line 9"/>
        <cdr:cNvSpPr>
          <a:spLocks xmlns:a="http://schemas.openxmlformats.org/drawingml/2006/main" noChangeShapeType="1"/>
        </cdr:cNvSpPr>
      </cdr:nvSpPr>
      <cdr:spPr bwMode="auto">
        <a:xfrm xmlns:a="http://schemas.openxmlformats.org/drawingml/2006/main" flipV="1">
          <a:off x="6840760" y="1129833"/>
          <a:ext cx="477802" cy="238318"/>
        </a:xfrm>
        <a:prstGeom xmlns:a="http://schemas.openxmlformats.org/drawingml/2006/main" prst="line">
          <a:avLst/>
        </a:prstGeom>
        <a:noFill xmlns:a="http://schemas.openxmlformats.org/drawingml/2006/main"/>
        <a:ln xmlns:a="http://schemas.openxmlformats.org/drawingml/2006/main" w="9525">
          <a:solidFill>
            <a:srgbClr val="000000"/>
          </a:solidFill>
          <a:round/>
          <a:headEnd/>
          <a:tailEnd/>
        </a:ln>
        <a:extLst xmlns:a="http://schemas.openxmlformats.org/drawingml/2006/main"/>
      </cdr:spPr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0.7673</cdr:x>
      <cdr:y>0.40457</cdr:y>
    </cdr:from>
    <cdr:to>
      <cdr:x>0.82383</cdr:x>
      <cdr:y>0.45377</cdr:y>
    </cdr:to>
    <cdr:sp macro="" textlink="">
      <cdr:nvSpPr>
        <cdr:cNvPr id="12298" name="Line 10"/>
        <cdr:cNvSpPr>
          <a:spLocks xmlns:a="http://schemas.openxmlformats.org/drawingml/2006/main" noChangeShapeType="1"/>
        </cdr:cNvSpPr>
      </cdr:nvSpPr>
      <cdr:spPr bwMode="auto">
        <a:xfrm xmlns:a="http://schemas.openxmlformats.org/drawingml/2006/main" flipV="1">
          <a:off x="6840760" y="2088232"/>
          <a:ext cx="504056" cy="253956"/>
        </a:xfrm>
        <a:prstGeom xmlns:a="http://schemas.openxmlformats.org/drawingml/2006/main" prst="line">
          <a:avLst/>
        </a:prstGeom>
        <a:noFill xmlns:a="http://schemas.openxmlformats.org/drawingml/2006/main"/>
        <a:ln xmlns:a="http://schemas.openxmlformats.org/drawingml/2006/main" w="9525">
          <a:solidFill>
            <a:srgbClr val="000000"/>
          </a:solidFill>
          <a:round/>
          <a:headEnd/>
          <a:tailEnd/>
        </a:ln>
        <a:extLst xmlns:a="http://schemas.openxmlformats.org/drawingml/2006/main"/>
      </cdr:spPr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0.7673</cdr:x>
      <cdr:y>0.54407</cdr:y>
    </cdr:from>
    <cdr:to>
      <cdr:x>0.81576</cdr:x>
      <cdr:y>0.57197</cdr:y>
    </cdr:to>
    <cdr:sp macro="" textlink="">
      <cdr:nvSpPr>
        <cdr:cNvPr id="12299" name="Line 11"/>
        <cdr:cNvSpPr>
          <a:spLocks xmlns:a="http://schemas.openxmlformats.org/drawingml/2006/main" noChangeShapeType="1"/>
        </cdr:cNvSpPr>
      </cdr:nvSpPr>
      <cdr:spPr bwMode="auto">
        <a:xfrm xmlns:a="http://schemas.openxmlformats.org/drawingml/2006/main">
          <a:off x="6840786" y="2808302"/>
          <a:ext cx="432022" cy="144025"/>
        </a:xfrm>
        <a:prstGeom xmlns:a="http://schemas.openxmlformats.org/drawingml/2006/main" prst="line">
          <a:avLst/>
        </a:prstGeom>
        <a:noFill xmlns:a="http://schemas.openxmlformats.org/drawingml/2006/main"/>
        <a:ln xmlns:a="http://schemas.openxmlformats.org/drawingml/2006/main" w="9525">
          <a:solidFill>
            <a:srgbClr val="000000"/>
          </a:solidFill>
          <a:round/>
          <a:headEnd/>
          <a:tailEnd/>
        </a:ln>
        <a:extLst xmlns:a="http://schemas.openxmlformats.org/drawingml/2006/main"/>
      </cdr:spPr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0.75114</cdr:x>
      <cdr:y>0.66963</cdr:y>
    </cdr:from>
    <cdr:to>
      <cdr:x>0.83364</cdr:x>
      <cdr:y>0.72538</cdr:y>
    </cdr:to>
    <cdr:sp macro="" textlink="">
      <cdr:nvSpPr>
        <cdr:cNvPr id="12300" name="Line 12"/>
        <cdr:cNvSpPr>
          <a:spLocks xmlns:a="http://schemas.openxmlformats.org/drawingml/2006/main" noChangeShapeType="1"/>
        </cdr:cNvSpPr>
      </cdr:nvSpPr>
      <cdr:spPr bwMode="auto">
        <a:xfrm xmlns:a="http://schemas.openxmlformats.org/drawingml/2006/main">
          <a:off x="6696744" y="3456384"/>
          <a:ext cx="735520" cy="287763"/>
        </a:xfrm>
        <a:prstGeom xmlns:a="http://schemas.openxmlformats.org/drawingml/2006/main" prst="line">
          <a:avLst/>
        </a:prstGeom>
        <a:noFill xmlns:a="http://schemas.openxmlformats.org/drawingml/2006/main"/>
        <a:ln xmlns:a="http://schemas.openxmlformats.org/drawingml/2006/main" w="9525">
          <a:solidFill>
            <a:srgbClr val="000000"/>
          </a:solidFill>
          <a:round/>
          <a:headEnd/>
          <a:tailEnd/>
        </a:ln>
        <a:extLst xmlns:a="http://schemas.openxmlformats.org/drawingml/2006/main"/>
      </cdr:spPr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0.29077</cdr:x>
      <cdr:y>0.13951</cdr:y>
    </cdr:from>
    <cdr:to>
      <cdr:x>0.37153</cdr:x>
      <cdr:y>0.17813</cdr:y>
    </cdr:to>
    <cdr:cxnSp macro="">
      <cdr:nvCxnSpPr>
        <cdr:cNvPr id="3" name="Прямая соединительная линия 2"/>
        <cdr:cNvCxnSpPr/>
      </cdr:nvCxnSpPr>
      <cdr:spPr>
        <a:xfrm xmlns:a="http://schemas.openxmlformats.org/drawingml/2006/main">
          <a:off x="2592288" y="720080"/>
          <a:ext cx="720051" cy="199366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0.20192</cdr:x>
      <cdr:y>0.20926</cdr:y>
    </cdr:from>
    <cdr:to>
      <cdr:x>0.31499</cdr:x>
      <cdr:y>0.22321</cdr:y>
    </cdr:to>
    <cdr:cxnSp macro="">
      <cdr:nvCxnSpPr>
        <cdr:cNvPr id="5" name="Прямая соединительная линия 4"/>
        <cdr:cNvCxnSpPr/>
      </cdr:nvCxnSpPr>
      <cdr:spPr>
        <a:xfrm xmlns:a="http://schemas.openxmlformats.org/drawingml/2006/main" flipH="1">
          <a:off x="1800200" y="1080120"/>
          <a:ext cx="1008064" cy="72006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0.14179</cdr:x>
      <cdr:y>0.42162</cdr:y>
    </cdr:from>
    <cdr:to>
      <cdr:x>0.23118</cdr:x>
      <cdr:y>0.43247</cdr:y>
    </cdr:to>
    <cdr:cxnSp macro="">
      <cdr:nvCxnSpPr>
        <cdr:cNvPr id="7" name="Прямая соединительная линия 6"/>
        <cdr:cNvCxnSpPr/>
      </cdr:nvCxnSpPr>
      <cdr:spPr>
        <a:xfrm xmlns:a="http://schemas.openxmlformats.org/drawingml/2006/main" flipH="1">
          <a:off x="1264096" y="2176259"/>
          <a:ext cx="796967" cy="55989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0.17769</cdr:x>
      <cdr:y>0.62778</cdr:y>
    </cdr:from>
    <cdr:to>
      <cdr:x>0.25847</cdr:x>
      <cdr:y>0.65568</cdr:y>
    </cdr:to>
    <cdr:cxnSp macro="">
      <cdr:nvCxnSpPr>
        <cdr:cNvPr id="9" name="Прямая соединительная линия 8"/>
        <cdr:cNvCxnSpPr/>
      </cdr:nvCxnSpPr>
      <cdr:spPr>
        <a:xfrm xmlns:a="http://schemas.openxmlformats.org/drawingml/2006/main" flipH="1">
          <a:off x="1584176" y="3240360"/>
          <a:ext cx="720160" cy="144016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0.25846</cdr:x>
      <cdr:y>0.69753</cdr:y>
    </cdr:from>
    <cdr:to>
      <cdr:x>0.31501</cdr:x>
      <cdr:y>0.83703</cdr:y>
    </cdr:to>
    <cdr:cxnSp macro="">
      <cdr:nvCxnSpPr>
        <cdr:cNvPr id="11" name="Прямая соединительная линия 10"/>
        <cdr:cNvCxnSpPr/>
      </cdr:nvCxnSpPr>
      <cdr:spPr>
        <a:xfrm xmlns:a="http://schemas.openxmlformats.org/drawingml/2006/main" flipH="1">
          <a:off x="2304256" y="3600400"/>
          <a:ext cx="504166" cy="720052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5C30E1-312D-40FB-9242-E7EDE1063ED0}" type="datetimeFigureOut">
              <a:rPr lang="ru-RU" smtClean="0"/>
              <a:t>28.05.2020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A1B9B5-F037-42E7-8879-5337C24B04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58865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150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F806DBC-CB1A-4B5A-94F4-AA16BF056CA6}" type="slidenum">
              <a:rPr lang="ru-RU" smtClean="0">
                <a:solidFill>
                  <a:prstClr val="black"/>
                </a:solidFill>
              </a:rPr>
              <a:pPr/>
              <a:t>9</a:t>
            </a:fld>
            <a:endParaRPr lang="ru-RU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D60C79-7F89-4CC4-837F-A2A17D0ED936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61409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 txBox="1">
            <a:spLocks noGrp="1" noChangeArrowheads="1"/>
          </p:cNvSpPr>
          <p:nvPr/>
        </p:nvSpPr>
        <p:spPr bwMode="auto">
          <a:xfrm>
            <a:off x="3850443" y="9430091"/>
            <a:ext cx="2945660" cy="496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778" tIns="45889" rIns="91778" bIns="45889"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fld id="{F9EA5782-597D-4A68-BE60-A409E4228323}" type="slidenum">
              <a:rPr lang="ru-RU" sz="1200">
                <a:solidFill>
                  <a:prstClr val="black"/>
                </a:solidFill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ru-RU" sz="1200">
              <a:solidFill>
                <a:prstClr val="black"/>
              </a:solidFill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4538"/>
            <a:ext cx="4967287" cy="3725862"/>
          </a:xfrm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7932" y="4715907"/>
            <a:ext cx="4981815" cy="4467701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D60C79-7F89-4CC4-837F-A2A17D0ED936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31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00474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C51236-060E-409F-BE65-6236196B6847}" type="slidenum">
              <a:rPr lang="ru-RU" smtClean="0">
                <a:solidFill>
                  <a:prstClr val="black"/>
                </a:solidFill>
              </a:rPr>
              <a:pPr/>
              <a:t>36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9071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15B634-8B11-4B28-82AF-8021F819BC1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8F9CE-DF08-4CB5-85CE-7EEB7E488FC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194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05C060-7CE6-4076-AEDF-A4EF55C0548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38C46-6923-422E-861D-0E20DB530F2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6217796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659790-EF04-49B2-89C1-B37AF535570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002A8-63CB-4633-802A-E5F99440EE9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6577840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BF5E0-3A6A-4E1C-AB8A-C1CD4AC8B47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F4EDC3-3987-40F2-9958-128550162D4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7952993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B58D14-2D49-40AD-B2E2-20F433F926F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2F4800-046B-4B90-A538-46C59AAC5AE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6140177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DEE298-00F2-4CB9-8304-F5897D168FF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9BCF9A-2234-4D9A-8B18-8C2AFBA3C60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031769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DFA15E-7839-4704-9AE0-20662292222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6622C5-3344-450C-B45E-ACA782E0FA9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5439863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EC53E-CB55-4641-8288-5FFF5F2FD1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C6B64-691A-4B8A-B884-554765776C0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2502969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408A3-EC4A-4CF6-931E-2A8F31B6AB1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162916-8711-477B-9C98-DF1B5AA192C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0211269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05C060-7CE6-4076-AEDF-A4EF55C0548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38C46-6923-422E-861D-0E20DB530F2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7381823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8BB086-00BB-4F64-8446-20F0EB58969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B0CD9-1CCE-4313-B93A-91EC0B45BBE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9461173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AC144-5F6E-4C0A-B1B4-2DAF3F6E0CE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6383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8BB086-00BB-4F64-8446-20F0EB58969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B0CD9-1CCE-4313-B93A-91EC0B45BBE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7656048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>
  <p:cSld name="Заголовок, диаграмм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B4297-3539-481C-8F56-24610B09EC8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9496944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06E6A8-9054-4B0B-98FF-661D348BA88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5341825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15B634-8B11-4B28-82AF-8021F819BC1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8F9CE-DF08-4CB5-85CE-7EEB7E488FC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2893624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793B4-A5C1-45D1-8757-A2501E4A580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8A7C11-3343-4ED7-AB2E-A141ADB39F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622113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659790-EF04-49B2-89C1-B37AF535570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002A8-63CB-4633-802A-E5F99440EE9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894023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BF5E0-3A6A-4E1C-AB8A-C1CD4AC8B47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F4EDC3-3987-40F2-9958-128550162D4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6920205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B58D14-2D49-40AD-B2E2-20F433F926F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2F4800-046B-4B90-A538-46C59AAC5AE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852483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DEE298-00F2-4CB9-8304-F5897D168FF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9BCF9A-2234-4D9A-8B18-8C2AFBA3C60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180308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DFA15E-7839-4704-9AE0-20662292222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6622C5-3344-450C-B45E-ACA782E0FA9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989847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EC53E-CB55-4641-8288-5FFF5F2FD1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C6B64-691A-4B8A-B884-554765776C0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18754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AC144-5F6E-4C0A-B1B4-2DAF3F6E0CE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07790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408A3-EC4A-4CF6-931E-2A8F31B6AB1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162916-8711-477B-9C98-DF1B5AA192C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5319508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05C060-7CE6-4076-AEDF-A4EF55C0548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38C46-6923-422E-861D-0E20DB530F2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760418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8BB086-00BB-4F64-8446-20F0EB58969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B0CD9-1CCE-4313-B93A-91EC0B45BBE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465543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A1DEB1-BA40-4733-8BFF-C6DF7A95402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260573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AC144-5F6E-4C0A-B1B4-2DAF3F6E0CE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4376976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>
  <p:cSld name="Заголовок, диаграмм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B4297-3539-481C-8F56-24610B09EC8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91040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06E6A8-9054-4B0B-98FF-661D348BA88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2106484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0168926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15B634-8B11-4B28-82AF-8021F819BC1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8F9CE-DF08-4CB5-85CE-7EEB7E488FC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9834655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793B4-A5C1-45D1-8757-A2501E4A580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8A7C11-3343-4ED7-AB2E-A141ADB39F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88416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>
  <p:cSld name="Заголовок, диаграмм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B4297-3539-481C-8F56-24610B09EC8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200333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659790-EF04-49B2-89C1-B37AF535570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002A8-63CB-4633-802A-E5F99440EE9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0143928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BF5E0-3A6A-4E1C-AB8A-C1CD4AC8B47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F4EDC3-3987-40F2-9958-128550162D4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2038656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B58D14-2D49-40AD-B2E2-20F433F926F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2F4800-046B-4B90-A538-46C59AAC5AE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7776039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DEE298-00F2-4CB9-8304-F5897D168FF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9BCF9A-2234-4D9A-8B18-8C2AFBA3C60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77926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DFA15E-7839-4704-9AE0-20662292222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6622C5-3344-450C-B45E-ACA782E0FA9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2448593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EC53E-CB55-4641-8288-5FFF5F2FD1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C6B64-691A-4B8A-B884-554765776C0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9443650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408A3-EC4A-4CF6-931E-2A8F31B6AB1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162916-8711-477B-9C98-DF1B5AA192C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718363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05C060-7CE6-4076-AEDF-A4EF55C0548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38C46-6923-422E-861D-0E20DB530F2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2462351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8BB086-00BB-4F64-8446-20F0EB58969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B0CD9-1CCE-4313-B93A-91EC0B45BBE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9377260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AC144-5F6E-4C0A-B1B4-2DAF3F6E0CE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55907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06E6A8-9054-4B0B-98FF-661D348BA88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2578402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>
  <p:cSld name="Заголовок, диаграмм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B4297-3539-481C-8F56-24610B09EC8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109037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06E6A8-9054-4B0B-98FF-661D348BA88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8857431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0DB45B-CEC3-49C6-976D-B49499D4660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93913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36DB5B-0A17-4192-A721-2706D03DA9D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066116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9CB271-3D9E-4219-8DF8-97806DB6789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5224496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1E3EBC-92B5-455E-9DF0-59B7BFB9A21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3287422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1027F0-C265-464A-8AC2-F72C1E4062A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5820619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FC92AD-A36D-40E8-90C4-4BDF4318821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5872936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36FA18-BC34-4E4C-95A0-26C4D1BDDD9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1393312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DAFF0E-E2CC-4399-BF39-449EF3F7296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52665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15B634-8B11-4B28-82AF-8021F819BC1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8F9CE-DF08-4CB5-85CE-7EEB7E488FC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4480751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33E3C8-D303-463A-B82B-5F675C6095B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368528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CC3357-0047-419D-A923-2D0816D4C52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4979798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ADAF5E-0CD9-4E3F-B8E7-7AAAC01B7D0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2957060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557068-B1C1-4CCF-B721-ABF30DB3B5C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7354743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1D1823-3933-469A-A330-98EF2EA990E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987338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1556454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15B634-8B11-4B28-82AF-8021F819BC1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8F9CE-DF08-4CB5-85CE-7EEB7E488FC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103846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793B4-A5C1-45D1-8757-A2501E4A580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8A7C11-3343-4ED7-AB2E-A141ADB39F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0398611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659790-EF04-49B2-89C1-B37AF535570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002A8-63CB-4633-802A-E5F99440EE9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1263693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BF5E0-3A6A-4E1C-AB8A-C1CD4AC8B47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F4EDC3-3987-40F2-9958-128550162D4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24305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793B4-A5C1-45D1-8757-A2501E4A580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8A7C11-3343-4ED7-AB2E-A141ADB39F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5460807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B58D14-2D49-40AD-B2E2-20F433F926F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2F4800-046B-4B90-A538-46C59AAC5AE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82196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DEE298-00F2-4CB9-8304-F5897D168FF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9BCF9A-2234-4D9A-8B18-8C2AFBA3C60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652045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DFA15E-7839-4704-9AE0-20662292222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6622C5-3344-450C-B45E-ACA782E0FA9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495881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EC53E-CB55-4641-8288-5FFF5F2FD1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C6B64-691A-4B8A-B884-554765776C0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9276185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408A3-EC4A-4CF6-931E-2A8F31B6AB1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162916-8711-477B-9C98-DF1B5AA192C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7331878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05C060-7CE6-4076-AEDF-A4EF55C0548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38C46-6923-422E-861D-0E20DB530F2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987479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8BB086-00BB-4F64-8446-20F0EB58969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B0CD9-1CCE-4313-B93A-91EC0B45BBE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8576647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A1DEB1-BA40-4733-8BFF-C6DF7A95402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621861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AC144-5F6E-4C0A-B1B4-2DAF3F6E0CE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0914856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>
  <p:cSld name="Заголовок, диаграмм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B4297-3539-481C-8F56-24610B09EC8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07997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659790-EF04-49B2-89C1-B37AF535570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002A8-63CB-4633-802A-E5F99440EE9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7984752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06E6A8-9054-4B0B-98FF-661D348BA88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2593576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15B634-8B11-4B28-82AF-8021F819BC1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8F9CE-DF08-4CB5-85CE-7EEB7E488FC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1018299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793B4-A5C1-45D1-8757-A2501E4A580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8A7C11-3343-4ED7-AB2E-A141ADB39F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1737958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659790-EF04-49B2-89C1-B37AF535570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002A8-63CB-4633-802A-E5F99440EE9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903974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BF5E0-3A6A-4E1C-AB8A-C1CD4AC8B47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F4EDC3-3987-40F2-9958-128550162D4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7148265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B58D14-2D49-40AD-B2E2-20F433F926F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2F4800-046B-4B90-A538-46C59AAC5AE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3602291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DEE298-00F2-4CB9-8304-F5897D168FF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9BCF9A-2234-4D9A-8B18-8C2AFBA3C60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628946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DFA15E-7839-4704-9AE0-20662292222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6622C5-3344-450C-B45E-ACA782E0FA9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564965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EC53E-CB55-4641-8288-5FFF5F2FD1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C6B64-691A-4B8A-B884-554765776C0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1500014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408A3-EC4A-4CF6-931E-2A8F31B6AB1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162916-8711-477B-9C98-DF1B5AA192C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76816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BF5E0-3A6A-4E1C-AB8A-C1CD4AC8B47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F4EDC3-3987-40F2-9958-128550162D4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2759009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05C060-7CE6-4076-AEDF-A4EF55C0548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38C46-6923-422E-861D-0E20DB530F2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8069512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8BB086-00BB-4F64-8446-20F0EB58969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B0CD9-1CCE-4313-B93A-91EC0B45BBE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078009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A1DEB1-BA40-4733-8BFF-C6DF7A95402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8254060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AC144-5F6E-4C0A-B1B4-2DAF3F6E0CE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3644616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>
  <p:cSld name="Заголовок, диаграмм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B4297-3539-481C-8F56-24610B09EC8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631886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06E6A8-9054-4B0B-98FF-661D348BA88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5828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B58D14-2D49-40AD-B2E2-20F433F926F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2F4800-046B-4B90-A538-46C59AAC5AE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95268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793B4-A5C1-45D1-8757-A2501E4A580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8A7C11-3343-4ED7-AB2E-A141ADB39F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78190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DEE298-00F2-4CB9-8304-F5897D168FF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9BCF9A-2234-4D9A-8B18-8C2AFBA3C60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07080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DFA15E-7839-4704-9AE0-20662292222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6622C5-3344-450C-B45E-ACA782E0FA9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17034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EC53E-CB55-4641-8288-5FFF5F2FD1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C6B64-691A-4B8A-B884-554765776C0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730227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408A3-EC4A-4CF6-931E-2A8F31B6AB1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162916-8711-477B-9C98-DF1B5AA192C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4418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05C060-7CE6-4076-AEDF-A4EF55C0548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38C46-6923-422E-861D-0E20DB530F2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954451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8BB086-00BB-4F64-8446-20F0EB58969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B0CD9-1CCE-4313-B93A-91EC0B45BBE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067873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AC144-5F6E-4C0A-B1B4-2DAF3F6E0CE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311501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>
  <p:cSld name="Заголовок, диаграмм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B4297-3539-481C-8F56-24610B09EC8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130360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06E6A8-9054-4B0B-98FF-661D348BA88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15636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15B634-8B11-4B28-82AF-8021F819BC1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8F9CE-DF08-4CB5-85CE-7EEB7E488FC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2611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659790-EF04-49B2-89C1-B37AF535570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002A8-63CB-4633-802A-E5F99440EE9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61115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793B4-A5C1-45D1-8757-A2501E4A580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8A7C11-3343-4ED7-AB2E-A141ADB39F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63245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659790-EF04-49B2-89C1-B37AF535570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002A8-63CB-4633-802A-E5F99440EE9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22305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BF5E0-3A6A-4E1C-AB8A-C1CD4AC8B47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F4EDC3-3987-40F2-9958-128550162D4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689482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B58D14-2D49-40AD-B2E2-20F433F926F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2F4800-046B-4B90-A538-46C59AAC5AE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1327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DEE298-00F2-4CB9-8304-F5897D168FF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9BCF9A-2234-4D9A-8B18-8C2AFBA3C60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505183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DFA15E-7839-4704-9AE0-20662292222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6622C5-3344-450C-B45E-ACA782E0FA9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433695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EC53E-CB55-4641-8288-5FFF5F2FD1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C6B64-691A-4B8A-B884-554765776C0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1082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408A3-EC4A-4CF6-931E-2A8F31B6AB1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162916-8711-477B-9C98-DF1B5AA192C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608109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05C060-7CE6-4076-AEDF-A4EF55C0548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38C46-6923-422E-861D-0E20DB530F2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315582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8BB086-00BB-4F64-8446-20F0EB58969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B0CD9-1CCE-4313-B93A-91EC0B45BBE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75402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BF5E0-3A6A-4E1C-AB8A-C1CD4AC8B47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F4EDC3-3987-40F2-9958-128550162D4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948842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AC144-5F6E-4C0A-B1B4-2DAF3F6E0CE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234699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>
  <p:cSld name="Заголовок, диаграмм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B4297-3539-481C-8F56-24610B09EC8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046422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06E6A8-9054-4B0B-98FF-661D348BA88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409715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15B634-8B11-4B28-82AF-8021F819BC1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8F9CE-DF08-4CB5-85CE-7EEB7E488FC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72166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793B4-A5C1-45D1-8757-A2501E4A580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8A7C11-3343-4ED7-AB2E-A141ADB39F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359549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659790-EF04-49B2-89C1-B37AF535570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002A8-63CB-4633-802A-E5F99440EE9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084617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BF5E0-3A6A-4E1C-AB8A-C1CD4AC8B47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F4EDC3-3987-40F2-9958-128550162D4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865624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B58D14-2D49-40AD-B2E2-20F433F926F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2F4800-046B-4B90-A538-46C59AAC5AE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21245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DEE298-00F2-4CB9-8304-F5897D168FF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9BCF9A-2234-4D9A-8B18-8C2AFBA3C60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66953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DFA15E-7839-4704-9AE0-20662292222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6622C5-3344-450C-B45E-ACA782E0FA9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3818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B58D14-2D49-40AD-B2E2-20F433F926F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2F4800-046B-4B90-A538-46C59AAC5AE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82485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EC53E-CB55-4641-8288-5FFF5F2FD1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C6B64-691A-4B8A-B884-554765776C0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311517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408A3-EC4A-4CF6-931E-2A8F31B6AB1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162916-8711-477B-9C98-DF1B5AA192C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743605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05C060-7CE6-4076-AEDF-A4EF55C0548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38C46-6923-422E-861D-0E20DB530F2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90187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8BB086-00BB-4F64-8446-20F0EB58969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B0CD9-1CCE-4313-B93A-91EC0B45BBE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35530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AC144-5F6E-4C0A-B1B4-2DAF3F6E0CE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102277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>
  <p:cSld name="Заголовок, диаграмм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B4297-3539-481C-8F56-24610B09EC8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91447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06E6A8-9054-4B0B-98FF-661D348BA88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345541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15B634-8B11-4B28-82AF-8021F819BC1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8F9CE-DF08-4CB5-85CE-7EEB7E488FC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449712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793B4-A5C1-45D1-8757-A2501E4A580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8A7C11-3343-4ED7-AB2E-A141ADB39F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06506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659790-EF04-49B2-89C1-B37AF535570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002A8-63CB-4633-802A-E5F99440EE9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84714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DEE298-00F2-4CB9-8304-F5897D168FF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9BCF9A-2234-4D9A-8B18-8C2AFBA3C60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431373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BF5E0-3A6A-4E1C-AB8A-C1CD4AC8B47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F4EDC3-3987-40F2-9958-128550162D4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094167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B58D14-2D49-40AD-B2E2-20F433F926F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2F4800-046B-4B90-A538-46C59AAC5AE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690839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DEE298-00F2-4CB9-8304-F5897D168FF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9BCF9A-2234-4D9A-8B18-8C2AFBA3C60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83416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DFA15E-7839-4704-9AE0-20662292222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6622C5-3344-450C-B45E-ACA782E0FA9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05211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EC53E-CB55-4641-8288-5FFF5F2FD1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C6B64-691A-4B8A-B884-554765776C0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382315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408A3-EC4A-4CF6-931E-2A8F31B6AB1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162916-8711-477B-9C98-DF1B5AA192C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155895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05C060-7CE6-4076-AEDF-A4EF55C0548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38C46-6923-422E-861D-0E20DB530F2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25993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8BB086-00BB-4F64-8446-20F0EB58969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B0CD9-1CCE-4313-B93A-91EC0B45BBE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630222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AC144-5F6E-4C0A-B1B4-2DAF3F6E0CE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10177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>
  <p:cSld name="Заголовок, диаграмм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B4297-3539-481C-8F56-24610B09EC8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10162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DFA15E-7839-4704-9AE0-20662292222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6622C5-3344-450C-B45E-ACA782E0FA9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03276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06E6A8-9054-4B0B-98FF-661D348BA88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674533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15B634-8B11-4B28-82AF-8021F819BC1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8F9CE-DF08-4CB5-85CE-7EEB7E488FC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492927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793B4-A5C1-45D1-8757-A2501E4A580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8A7C11-3343-4ED7-AB2E-A141ADB39F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990353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659790-EF04-49B2-89C1-B37AF535570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002A8-63CB-4633-802A-E5F99440EE9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720308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BF5E0-3A6A-4E1C-AB8A-C1CD4AC8B47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F4EDC3-3987-40F2-9958-128550162D4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947612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B58D14-2D49-40AD-B2E2-20F433F926F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2F4800-046B-4B90-A538-46C59AAC5AE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837082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DEE298-00F2-4CB9-8304-F5897D168FF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9BCF9A-2234-4D9A-8B18-8C2AFBA3C60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677829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DFA15E-7839-4704-9AE0-20662292222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6622C5-3344-450C-B45E-ACA782E0FA9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69867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EC53E-CB55-4641-8288-5FFF5F2FD1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C6B64-691A-4B8A-B884-554765776C0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492628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408A3-EC4A-4CF6-931E-2A8F31B6AB1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162916-8711-477B-9C98-DF1B5AA192C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83714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EC53E-CB55-4641-8288-5FFF5F2FD1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C6B64-691A-4B8A-B884-554765776C0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1065927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05C060-7CE6-4076-AEDF-A4EF55C0548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38C46-6923-422E-861D-0E20DB530F2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6412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8BB086-00BB-4F64-8446-20F0EB58969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B0CD9-1CCE-4313-B93A-91EC0B45BBE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9543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AC144-5F6E-4C0A-B1B4-2DAF3F6E0CE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261746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>
  <p:cSld name="Заголовок, диаграмм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B4297-3539-481C-8F56-24610B09EC8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288835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06E6A8-9054-4B0B-98FF-661D348BA88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65972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15B634-8B11-4B28-82AF-8021F819BC1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8F9CE-DF08-4CB5-85CE-7EEB7E488FC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847601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793B4-A5C1-45D1-8757-A2501E4A580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8A7C11-3343-4ED7-AB2E-A141ADB39F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572105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659790-EF04-49B2-89C1-B37AF535570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002A8-63CB-4633-802A-E5F99440EE9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607654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BF5E0-3A6A-4E1C-AB8A-C1CD4AC8B47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F4EDC3-3987-40F2-9958-128550162D4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96253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B58D14-2D49-40AD-B2E2-20F433F926F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2F4800-046B-4B90-A538-46C59AAC5AE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5064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408A3-EC4A-4CF6-931E-2A8F31B6AB1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162916-8711-477B-9C98-DF1B5AA192C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492936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DEE298-00F2-4CB9-8304-F5897D168FF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9BCF9A-2234-4D9A-8B18-8C2AFBA3C60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94352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DFA15E-7839-4704-9AE0-20662292222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6622C5-3344-450C-B45E-ACA782E0FA9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7444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EC53E-CB55-4641-8288-5FFF5F2FD1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C6B64-691A-4B8A-B884-554765776C0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1909586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408A3-EC4A-4CF6-931E-2A8F31B6AB1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162916-8711-477B-9C98-DF1B5AA192C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016480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05C060-7CE6-4076-AEDF-A4EF55C0548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38C46-6923-422E-861D-0E20DB530F2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245625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8BB086-00BB-4F64-8446-20F0EB58969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B0CD9-1CCE-4313-B93A-91EC0B45BBE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2297442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>
  <p:cSld name="Заголовок, диаграмм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B4297-3539-481C-8F56-24610B09EC8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9887859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06E6A8-9054-4B0B-98FF-661D348BA88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848679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15B634-8B11-4B28-82AF-8021F819BC1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8F9CE-DF08-4CB5-85CE-7EEB7E488FC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2338747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793B4-A5C1-45D1-8757-A2501E4A580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8A7C11-3343-4ED7-AB2E-A141ADB39F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965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5.xml"/><Relationship Id="rId13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0.xml"/><Relationship Id="rId7" Type="http://schemas.openxmlformats.org/officeDocument/2006/relationships/slideLayout" Target="../slideLayouts/slideLayout134.xml"/><Relationship Id="rId12" Type="http://schemas.openxmlformats.org/officeDocument/2006/relationships/slideLayout" Target="../slideLayouts/slideLayout139.xml"/><Relationship Id="rId2" Type="http://schemas.openxmlformats.org/officeDocument/2006/relationships/slideLayout" Target="../slideLayouts/slideLayout129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33.xml"/><Relationship Id="rId11" Type="http://schemas.openxmlformats.org/officeDocument/2006/relationships/slideLayout" Target="../slideLayouts/slideLayout138.xml"/><Relationship Id="rId5" Type="http://schemas.openxmlformats.org/officeDocument/2006/relationships/slideLayout" Target="../slideLayouts/slideLayout132.xml"/><Relationship Id="rId15" Type="http://schemas.openxmlformats.org/officeDocument/2006/relationships/theme" Target="../theme/theme10.xml"/><Relationship Id="rId10" Type="http://schemas.openxmlformats.org/officeDocument/2006/relationships/slideLayout" Target="../slideLayouts/slideLayout137.xml"/><Relationship Id="rId4" Type="http://schemas.openxmlformats.org/officeDocument/2006/relationships/slideLayout" Target="../slideLayouts/slideLayout131.xml"/><Relationship Id="rId9" Type="http://schemas.openxmlformats.org/officeDocument/2006/relationships/slideLayout" Target="../slideLayouts/slideLayout136.xml"/><Relationship Id="rId14" Type="http://schemas.openxmlformats.org/officeDocument/2006/relationships/slideLayout" Target="../slideLayouts/slideLayout141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9.xml"/><Relationship Id="rId13" Type="http://schemas.openxmlformats.org/officeDocument/2006/relationships/slideLayout" Target="../slideLayouts/slideLayout154.xml"/><Relationship Id="rId3" Type="http://schemas.openxmlformats.org/officeDocument/2006/relationships/slideLayout" Target="../slideLayouts/slideLayout144.xml"/><Relationship Id="rId7" Type="http://schemas.openxmlformats.org/officeDocument/2006/relationships/slideLayout" Target="../slideLayouts/slideLayout148.xml"/><Relationship Id="rId12" Type="http://schemas.openxmlformats.org/officeDocument/2006/relationships/slideLayout" Target="../slideLayouts/slideLayout153.xml"/><Relationship Id="rId2" Type="http://schemas.openxmlformats.org/officeDocument/2006/relationships/slideLayout" Target="../slideLayouts/slideLayout143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42.xml"/><Relationship Id="rId6" Type="http://schemas.openxmlformats.org/officeDocument/2006/relationships/slideLayout" Target="../slideLayouts/slideLayout147.xml"/><Relationship Id="rId11" Type="http://schemas.openxmlformats.org/officeDocument/2006/relationships/slideLayout" Target="../slideLayouts/slideLayout152.xml"/><Relationship Id="rId5" Type="http://schemas.openxmlformats.org/officeDocument/2006/relationships/slideLayout" Target="../slideLayouts/slideLayout146.xml"/><Relationship Id="rId15" Type="http://schemas.openxmlformats.org/officeDocument/2006/relationships/theme" Target="../theme/theme11.xml"/><Relationship Id="rId10" Type="http://schemas.openxmlformats.org/officeDocument/2006/relationships/slideLayout" Target="../slideLayouts/slideLayout151.xml"/><Relationship Id="rId4" Type="http://schemas.openxmlformats.org/officeDocument/2006/relationships/slideLayout" Target="../slideLayouts/slideLayout145.xml"/><Relationship Id="rId9" Type="http://schemas.openxmlformats.org/officeDocument/2006/relationships/slideLayout" Target="../slideLayouts/slideLayout150.xml"/><Relationship Id="rId14" Type="http://schemas.openxmlformats.org/officeDocument/2006/relationships/slideLayout" Target="../slideLayouts/slideLayout155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3.xml"/><Relationship Id="rId13" Type="http://schemas.openxmlformats.org/officeDocument/2006/relationships/slideLayout" Target="../slideLayouts/slideLayout168.xml"/><Relationship Id="rId3" Type="http://schemas.openxmlformats.org/officeDocument/2006/relationships/slideLayout" Target="../slideLayouts/slideLayout158.xml"/><Relationship Id="rId7" Type="http://schemas.openxmlformats.org/officeDocument/2006/relationships/slideLayout" Target="../slideLayouts/slideLayout162.xml"/><Relationship Id="rId12" Type="http://schemas.openxmlformats.org/officeDocument/2006/relationships/slideLayout" Target="../slideLayouts/slideLayout167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157.xml"/><Relationship Id="rId16" Type="http://schemas.openxmlformats.org/officeDocument/2006/relationships/theme" Target="../theme/theme12.xml"/><Relationship Id="rId1" Type="http://schemas.openxmlformats.org/officeDocument/2006/relationships/slideLayout" Target="../slideLayouts/slideLayout156.xml"/><Relationship Id="rId6" Type="http://schemas.openxmlformats.org/officeDocument/2006/relationships/slideLayout" Target="../slideLayouts/slideLayout161.xml"/><Relationship Id="rId11" Type="http://schemas.openxmlformats.org/officeDocument/2006/relationships/slideLayout" Target="../slideLayouts/slideLayout166.xml"/><Relationship Id="rId5" Type="http://schemas.openxmlformats.org/officeDocument/2006/relationships/slideLayout" Target="../slideLayouts/slideLayout160.xml"/><Relationship Id="rId1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65.xml"/><Relationship Id="rId4" Type="http://schemas.openxmlformats.org/officeDocument/2006/relationships/slideLayout" Target="../slideLayouts/slideLayout159.xml"/><Relationship Id="rId9" Type="http://schemas.openxmlformats.org/officeDocument/2006/relationships/slideLayout" Target="../slideLayouts/slideLayout164.xml"/><Relationship Id="rId14" Type="http://schemas.openxmlformats.org/officeDocument/2006/relationships/slideLayout" Target="../slideLayouts/slideLayout169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8.xml"/><Relationship Id="rId13" Type="http://schemas.openxmlformats.org/officeDocument/2006/relationships/slideLayout" Target="../slideLayouts/slideLayout183.xml"/><Relationship Id="rId3" Type="http://schemas.openxmlformats.org/officeDocument/2006/relationships/slideLayout" Target="../slideLayouts/slideLayout173.xml"/><Relationship Id="rId7" Type="http://schemas.openxmlformats.org/officeDocument/2006/relationships/slideLayout" Target="../slideLayouts/slideLayout177.xml"/><Relationship Id="rId12" Type="http://schemas.openxmlformats.org/officeDocument/2006/relationships/slideLayout" Target="../slideLayouts/slideLayout18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172.xml"/><Relationship Id="rId16" Type="http://schemas.openxmlformats.org/officeDocument/2006/relationships/theme" Target="../theme/theme13.xml"/><Relationship Id="rId1" Type="http://schemas.openxmlformats.org/officeDocument/2006/relationships/slideLayout" Target="../slideLayouts/slideLayout171.xml"/><Relationship Id="rId6" Type="http://schemas.openxmlformats.org/officeDocument/2006/relationships/slideLayout" Target="../slideLayouts/slideLayout176.xml"/><Relationship Id="rId11" Type="http://schemas.openxmlformats.org/officeDocument/2006/relationships/slideLayout" Target="../slideLayouts/slideLayout181.xml"/><Relationship Id="rId5" Type="http://schemas.openxmlformats.org/officeDocument/2006/relationships/slideLayout" Target="../slideLayouts/slideLayout175.xml"/><Relationship Id="rId15" Type="http://schemas.openxmlformats.org/officeDocument/2006/relationships/slideLayout" Target="../slideLayouts/slideLayout185.xml"/><Relationship Id="rId10" Type="http://schemas.openxmlformats.org/officeDocument/2006/relationships/slideLayout" Target="../slideLayouts/slideLayout180.xml"/><Relationship Id="rId4" Type="http://schemas.openxmlformats.org/officeDocument/2006/relationships/slideLayout" Target="../slideLayouts/slideLayout174.xml"/><Relationship Id="rId9" Type="http://schemas.openxmlformats.org/officeDocument/2006/relationships/slideLayout" Target="../slideLayouts/slideLayout179.xml"/><Relationship Id="rId14" Type="http://schemas.openxmlformats.org/officeDocument/2006/relationships/slideLayout" Target="../slideLayouts/slideLayout18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0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13" Type="http://schemas.openxmlformats.org/officeDocument/2006/relationships/slideLayout" Target="../slideLayouts/slideLayout55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12" Type="http://schemas.openxmlformats.org/officeDocument/2006/relationships/slideLayout" Target="../slideLayouts/slideLayout54.xml"/><Relationship Id="rId2" Type="http://schemas.openxmlformats.org/officeDocument/2006/relationships/slideLayout" Target="../slideLayouts/slideLayout44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53.xml"/><Relationship Id="rId5" Type="http://schemas.openxmlformats.org/officeDocument/2006/relationships/slideLayout" Target="../slideLayouts/slideLayout47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Relationship Id="rId14" Type="http://schemas.openxmlformats.org/officeDocument/2006/relationships/slideLayout" Target="../slideLayouts/slideLayout5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slideLayout" Target="../slideLayouts/slideLayout69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slideLayout" Target="../slideLayouts/slideLayout68.xml"/><Relationship Id="rId2" Type="http://schemas.openxmlformats.org/officeDocument/2006/relationships/slideLayout" Target="../slideLayouts/slideLayout58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Relationship Id="rId14" Type="http://schemas.openxmlformats.org/officeDocument/2006/relationships/slideLayout" Target="../slideLayouts/slideLayout70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13" Type="http://schemas.openxmlformats.org/officeDocument/2006/relationships/slideLayout" Target="../slideLayouts/slideLayout83.xml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slideLayout" Target="../slideLayouts/slideLayout82.xml"/><Relationship Id="rId2" Type="http://schemas.openxmlformats.org/officeDocument/2006/relationships/slideLayout" Target="../slideLayouts/slideLayout7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5" Type="http://schemas.openxmlformats.org/officeDocument/2006/relationships/theme" Target="../theme/theme6.xml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Relationship Id="rId14" Type="http://schemas.openxmlformats.org/officeDocument/2006/relationships/slideLayout" Target="../slideLayouts/slideLayout8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2.xml"/><Relationship Id="rId13" Type="http://schemas.openxmlformats.org/officeDocument/2006/relationships/slideLayout" Target="../slideLayouts/slideLayout97.xml"/><Relationship Id="rId3" Type="http://schemas.openxmlformats.org/officeDocument/2006/relationships/slideLayout" Target="../slideLayouts/slideLayout87.xml"/><Relationship Id="rId7" Type="http://schemas.openxmlformats.org/officeDocument/2006/relationships/slideLayout" Target="../slideLayouts/slideLayout91.xml"/><Relationship Id="rId12" Type="http://schemas.openxmlformats.org/officeDocument/2006/relationships/slideLayout" Target="../slideLayouts/slideLayout96.xml"/><Relationship Id="rId2" Type="http://schemas.openxmlformats.org/officeDocument/2006/relationships/slideLayout" Target="../slideLayouts/slideLayout86.xml"/><Relationship Id="rId1" Type="http://schemas.openxmlformats.org/officeDocument/2006/relationships/slideLayout" Target="../slideLayouts/slideLayout85.xml"/><Relationship Id="rId6" Type="http://schemas.openxmlformats.org/officeDocument/2006/relationships/slideLayout" Target="../slideLayouts/slideLayout90.xml"/><Relationship Id="rId11" Type="http://schemas.openxmlformats.org/officeDocument/2006/relationships/slideLayout" Target="../slideLayouts/slideLayout95.xml"/><Relationship Id="rId5" Type="http://schemas.openxmlformats.org/officeDocument/2006/relationships/slideLayout" Target="../slideLayouts/slideLayout89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94.xml"/><Relationship Id="rId4" Type="http://schemas.openxmlformats.org/officeDocument/2006/relationships/slideLayout" Target="../slideLayouts/slideLayout88.xml"/><Relationship Id="rId9" Type="http://schemas.openxmlformats.org/officeDocument/2006/relationships/slideLayout" Target="../slideLayouts/slideLayout93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5.xml"/><Relationship Id="rId13" Type="http://schemas.openxmlformats.org/officeDocument/2006/relationships/slideLayout" Target="../slideLayouts/slideLayout110.xml"/><Relationship Id="rId3" Type="http://schemas.openxmlformats.org/officeDocument/2006/relationships/slideLayout" Target="../slideLayouts/slideLayout100.xml"/><Relationship Id="rId7" Type="http://schemas.openxmlformats.org/officeDocument/2006/relationships/slideLayout" Target="../slideLayouts/slideLayout104.xml"/><Relationship Id="rId12" Type="http://schemas.openxmlformats.org/officeDocument/2006/relationships/slideLayout" Target="../slideLayouts/slideLayout109.xml"/><Relationship Id="rId2" Type="http://schemas.openxmlformats.org/officeDocument/2006/relationships/slideLayout" Target="../slideLayouts/slideLayout99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98.xml"/><Relationship Id="rId6" Type="http://schemas.openxmlformats.org/officeDocument/2006/relationships/slideLayout" Target="../slideLayouts/slideLayout103.xml"/><Relationship Id="rId11" Type="http://schemas.openxmlformats.org/officeDocument/2006/relationships/slideLayout" Target="../slideLayouts/slideLayout108.xml"/><Relationship Id="rId5" Type="http://schemas.openxmlformats.org/officeDocument/2006/relationships/slideLayout" Target="../slideLayouts/slideLayout102.xml"/><Relationship Id="rId15" Type="http://schemas.openxmlformats.org/officeDocument/2006/relationships/theme" Target="../theme/theme8.xml"/><Relationship Id="rId10" Type="http://schemas.openxmlformats.org/officeDocument/2006/relationships/slideLayout" Target="../slideLayouts/slideLayout107.xml"/><Relationship Id="rId4" Type="http://schemas.openxmlformats.org/officeDocument/2006/relationships/slideLayout" Target="../slideLayouts/slideLayout101.xml"/><Relationship Id="rId9" Type="http://schemas.openxmlformats.org/officeDocument/2006/relationships/slideLayout" Target="../slideLayouts/slideLayout106.xml"/><Relationship Id="rId14" Type="http://schemas.openxmlformats.org/officeDocument/2006/relationships/slideLayout" Target="../slideLayouts/slideLayout111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9.xml"/><Relationship Id="rId13" Type="http://schemas.openxmlformats.org/officeDocument/2006/relationships/slideLayout" Target="../slideLayouts/slideLayout124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114.xml"/><Relationship Id="rId7" Type="http://schemas.openxmlformats.org/officeDocument/2006/relationships/slideLayout" Target="../slideLayouts/slideLayout118.xml"/><Relationship Id="rId12" Type="http://schemas.openxmlformats.org/officeDocument/2006/relationships/slideLayout" Target="../slideLayouts/slideLayout123.xml"/><Relationship Id="rId17" Type="http://schemas.openxmlformats.org/officeDocument/2006/relationships/theme" Target="../theme/theme9.xml"/><Relationship Id="rId2" Type="http://schemas.openxmlformats.org/officeDocument/2006/relationships/slideLayout" Target="../slideLayouts/slideLayout113.xml"/><Relationship Id="rId16" Type="http://schemas.openxmlformats.org/officeDocument/2006/relationships/slideLayout" Target="../slideLayouts/slideLayout127.xml"/><Relationship Id="rId1" Type="http://schemas.openxmlformats.org/officeDocument/2006/relationships/slideLayout" Target="../slideLayouts/slideLayout112.xml"/><Relationship Id="rId6" Type="http://schemas.openxmlformats.org/officeDocument/2006/relationships/slideLayout" Target="../slideLayouts/slideLayout117.xml"/><Relationship Id="rId11" Type="http://schemas.openxmlformats.org/officeDocument/2006/relationships/slideLayout" Target="../slideLayouts/slideLayout122.xml"/><Relationship Id="rId5" Type="http://schemas.openxmlformats.org/officeDocument/2006/relationships/slideLayout" Target="../slideLayouts/slideLayout116.xml"/><Relationship Id="rId1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21.xml"/><Relationship Id="rId4" Type="http://schemas.openxmlformats.org/officeDocument/2006/relationships/slideLayout" Target="../slideLayouts/slideLayout115.xml"/><Relationship Id="rId9" Type="http://schemas.openxmlformats.org/officeDocument/2006/relationships/slideLayout" Target="../slideLayouts/slideLayout120.xml"/><Relationship Id="rId14" Type="http://schemas.openxmlformats.org/officeDocument/2006/relationships/slideLayout" Target="../slideLayouts/slideLayout1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83ACBD6-4FA6-470D-AD25-2739F894176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A51EB03-7A2C-4380-8E75-12F295D3A5C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6595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89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83ACBD6-4FA6-470D-AD25-2739F894176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A51EB03-7A2C-4380-8E75-12F295D3A5C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4054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  <p:sldLayoutId id="2147483822" r:id="rId10"/>
    <p:sldLayoutId id="2147483823" r:id="rId11"/>
    <p:sldLayoutId id="2147483824" r:id="rId12"/>
    <p:sldLayoutId id="2147483825" r:id="rId13"/>
    <p:sldLayoutId id="2147483826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9B081E6-58DE-4C11-9429-53B9A03B6FC4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719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8" r:id="rId1"/>
    <p:sldLayoutId id="2147483829" r:id="rId2"/>
    <p:sldLayoutId id="2147483830" r:id="rId3"/>
    <p:sldLayoutId id="2147483831" r:id="rId4"/>
    <p:sldLayoutId id="2147483832" r:id="rId5"/>
    <p:sldLayoutId id="2147483833" r:id="rId6"/>
    <p:sldLayoutId id="2147483834" r:id="rId7"/>
    <p:sldLayoutId id="2147483835" r:id="rId8"/>
    <p:sldLayoutId id="2147483836" r:id="rId9"/>
    <p:sldLayoutId id="2147483837" r:id="rId10"/>
    <p:sldLayoutId id="2147483838" r:id="rId11"/>
    <p:sldLayoutId id="2147483839" r:id="rId12"/>
    <p:sldLayoutId id="2147483840" r:id="rId13"/>
    <p:sldLayoutId id="2147483857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83ACBD6-4FA6-470D-AD25-2739F894176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A51EB03-7A2C-4380-8E75-12F295D3A5C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3840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43" r:id="rId2"/>
    <p:sldLayoutId id="2147483844" r:id="rId3"/>
    <p:sldLayoutId id="2147483845" r:id="rId4"/>
    <p:sldLayoutId id="2147483846" r:id="rId5"/>
    <p:sldLayoutId id="2147483847" r:id="rId6"/>
    <p:sldLayoutId id="2147483848" r:id="rId7"/>
    <p:sldLayoutId id="2147483849" r:id="rId8"/>
    <p:sldLayoutId id="2147483850" r:id="rId9"/>
    <p:sldLayoutId id="2147483851" r:id="rId10"/>
    <p:sldLayoutId id="2147483852" r:id="rId11"/>
    <p:sldLayoutId id="2147483853" r:id="rId12"/>
    <p:sldLayoutId id="2147483854" r:id="rId13"/>
    <p:sldLayoutId id="2147483855" r:id="rId14"/>
    <p:sldLayoutId id="2147483856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83ACBD6-4FA6-470D-AD25-2739F894176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A51EB03-7A2C-4380-8E75-12F295D3A5C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599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  <p:sldLayoutId id="2147483862" r:id="rId4"/>
    <p:sldLayoutId id="2147483863" r:id="rId5"/>
    <p:sldLayoutId id="2147483864" r:id="rId6"/>
    <p:sldLayoutId id="2147483865" r:id="rId7"/>
    <p:sldLayoutId id="2147483866" r:id="rId8"/>
    <p:sldLayoutId id="2147483867" r:id="rId9"/>
    <p:sldLayoutId id="2147483868" r:id="rId10"/>
    <p:sldLayoutId id="2147483869" r:id="rId11"/>
    <p:sldLayoutId id="2147483870" r:id="rId12"/>
    <p:sldLayoutId id="2147483871" r:id="rId13"/>
    <p:sldLayoutId id="2147483872" r:id="rId14"/>
    <p:sldLayoutId id="2147483873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83ACBD6-4FA6-470D-AD25-2739F894176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A51EB03-7A2C-4380-8E75-12F295D3A5C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4238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83ACBD6-4FA6-470D-AD25-2739F894176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A51EB03-7A2C-4380-8E75-12F295D3A5C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29455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  <p:sldLayoutId id="2147483718" r:id="rId13"/>
    <p:sldLayoutId id="2147483719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83ACBD6-4FA6-470D-AD25-2739F894176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A51EB03-7A2C-4380-8E75-12F295D3A5C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6002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  <p:sldLayoutId id="2147483734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83ACBD6-4FA6-470D-AD25-2739F894176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A51EB03-7A2C-4380-8E75-12F295D3A5C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721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  <p:sldLayoutId id="2147483747" r:id="rId12"/>
    <p:sldLayoutId id="2147483748" r:id="rId13"/>
    <p:sldLayoutId id="2147483749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83ACBD6-4FA6-470D-AD25-2739F894176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A51EB03-7A2C-4380-8E75-12F295D3A5C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6335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83ACBD6-4FA6-470D-AD25-2739F894176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A51EB03-7A2C-4380-8E75-12F295D3A5C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967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  <p:sldLayoutId id="2147483778" r:id="rId12"/>
    <p:sldLayoutId id="2147483779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83ACBD6-4FA6-470D-AD25-2739F894176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A51EB03-7A2C-4380-8E75-12F295D3A5C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74452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  <p:sldLayoutId id="2147483793" r:id="rId13"/>
    <p:sldLayoutId id="2147483794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83ACBD6-4FA6-470D-AD25-2739F894176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A51EB03-7A2C-4380-8E75-12F295D3A5C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726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  <p:sldLayoutId id="2147483807" r:id="rId12"/>
    <p:sldLayoutId id="2147483808" r:id="rId13"/>
    <p:sldLayoutId id="2147483809" r:id="rId14"/>
    <p:sldLayoutId id="2147483810" r:id="rId15"/>
    <p:sldLayoutId id="2147483811" r:id="rId16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7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4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5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4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0.xml"/><Relationship Id="rId4" Type="http://schemas.openxmlformats.org/officeDocument/2006/relationships/chart" Target="../charts/char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7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rybinsk.ru/admin/departments/finance-department/gorodskoj-bjudzhet/budzhet-dlya-grazhdan" TargetMode="Externa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91.xml"/><Relationship Id="rId4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13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154.xml"/><Relationship Id="rId4" Type="http://schemas.openxmlformats.org/officeDocument/2006/relationships/image" Target="../media/image2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154.xml"/><Relationship Id="rId4" Type="http://schemas.openxmlformats.org/officeDocument/2006/relationships/image" Target="../media/image3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167.xml"/><Relationship Id="rId4" Type="http://schemas.openxmlformats.org/officeDocument/2006/relationships/image" Target="../media/image3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43.xml"/><Relationship Id="rId4" Type="http://schemas.openxmlformats.org/officeDocument/2006/relationships/image" Target="../media/image3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14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3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15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2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chart" Target="../charts/chart2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48.xml"/><Relationship Id="rId4" Type="http://schemas.openxmlformats.org/officeDocument/2006/relationships/image" Target="../media/image5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4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consultantplus://offline/ref=8ABDD530359F0F38EF91099D16617A260BC26C31DAF876A5085751C872U8MEI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kozlii\Desktop\755ed35180a168a48dee968fd0e714d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1113898"/>
            <a:ext cx="8424935" cy="5550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683568" y="1124744"/>
            <a:ext cx="8604448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indent="0" algn="ctr">
              <a:spcBef>
                <a:spcPts val="210"/>
              </a:spcBef>
            </a:pPr>
            <a:r>
              <a:rPr lang="ru" sz="3200" b="1" spc="-100" dirty="0" smtClean="0">
                <a:solidFill>
                  <a:srgbClr val="002060"/>
                </a:solidFill>
                <a:latin typeface="Times New Roman"/>
              </a:rPr>
              <a:t>«Отчет об исполнении бюджета городского округа город Рыбинск</a:t>
            </a:r>
          </a:p>
          <a:p>
            <a:pPr indent="0" algn="ctr"/>
            <a:r>
              <a:rPr lang="ru" sz="3200" b="1" spc="-100" dirty="0" smtClean="0">
                <a:solidFill>
                  <a:srgbClr val="002060"/>
                </a:solidFill>
                <a:latin typeface="Times New Roman"/>
              </a:rPr>
              <a:t>за </a:t>
            </a:r>
            <a:r>
              <a:rPr lang="ru" sz="3200" b="1" spc="-50" dirty="0" smtClean="0">
                <a:solidFill>
                  <a:srgbClr val="002060"/>
                </a:solidFill>
                <a:latin typeface="Times New Roman"/>
              </a:rPr>
              <a:t>2019</a:t>
            </a:r>
            <a:r>
              <a:rPr lang="ru" sz="3200" b="1" spc="-100" dirty="0" smtClean="0">
                <a:solidFill>
                  <a:srgbClr val="002060"/>
                </a:solidFill>
                <a:latin typeface="Times New Roman"/>
              </a:rPr>
              <a:t> год»</a:t>
            </a:r>
            <a:endParaRPr lang="ru" sz="3200" b="1" spc="-100" dirty="0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2915816" y="404664"/>
            <a:ext cx="3389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dirty="0">
                <a:latin typeface="Arial Cyr" pitchFamily="34" charset="0"/>
                <a:cs typeface="Arial Cyr" pitchFamily="34" charset="0"/>
              </a:rPr>
              <a:t>Департамент финансов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283968" y="6021288"/>
            <a:ext cx="1847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58405" y="5878108"/>
            <a:ext cx="69041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Решение Муниципального Совета городского округа город Рыбинск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 28.05.2020 года № 127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100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7544" y="908720"/>
            <a:ext cx="8839200" cy="792088"/>
          </a:xfrm>
        </p:spPr>
        <p:txBody>
          <a:bodyPr/>
          <a:lstStyle/>
          <a:p>
            <a:pPr eaLnBrk="1" hangingPunct="1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</a:rPr>
              <a:t>Структура налоговых и неналоговых доходов</a:t>
            </a:r>
            <a:br>
              <a:rPr lang="ru-RU" sz="2400" b="1" dirty="0" smtClean="0">
                <a:solidFill>
                  <a:srgbClr val="002060"/>
                </a:solidFill>
                <a:latin typeface="Times New Roman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</a:rPr>
              <a:t> бюджета города (млн. руб.)</a:t>
            </a:r>
            <a:endParaRPr lang="ru-RU" sz="2800" b="1" dirty="0" smtClean="0">
              <a:solidFill>
                <a:srgbClr val="002060"/>
              </a:solidFill>
            </a:endParaRPr>
          </a:p>
        </p:txBody>
      </p:sp>
      <p:graphicFrame>
        <p:nvGraphicFramePr>
          <p:cNvPr id="6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8671608"/>
              </p:ext>
            </p:extLst>
          </p:nvPr>
        </p:nvGraphicFramePr>
        <p:xfrm>
          <a:off x="1" y="1556792"/>
          <a:ext cx="9144000" cy="5040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1475656" y="6165304"/>
            <a:ext cx="7020272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</a:rPr>
              <a:t>Всего налоговых и неналоговых доходов 1701,8 млн.руб. </a:t>
            </a:r>
            <a:endParaRPr lang="ru-RU" sz="2000" b="1" dirty="0" smtClean="0">
              <a:solidFill>
                <a:srgbClr val="002060"/>
              </a:solidFill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2915816" y="404664"/>
            <a:ext cx="3389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dirty="0">
                <a:latin typeface="Arial Cyr" pitchFamily="34" charset="0"/>
                <a:cs typeface="Arial Cyr" pitchFamily="34" charset="0"/>
              </a:rPr>
              <a:t>Департамент финансов</a:t>
            </a:r>
          </a:p>
        </p:txBody>
      </p:sp>
      <p:sp>
        <p:nvSpPr>
          <p:cNvPr id="7" name="object 4"/>
          <p:cNvSpPr/>
          <p:nvPr/>
        </p:nvSpPr>
        <p:spPr>
          <a:xfrm>
            <a:off x="3696251" y="1700808"/>
            <a:ext cx="5217754" cy="115212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6701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 txBox="1">
            <a:spLocks noChangeArrowheads="1"/>
          </p:cNvSpPr>
          <p:nvPr/>
        </p:nvSpPr>
        <p:spPr bwMode="auto">
          <a:xfrm>
            <a:off x="611560" y="908720"/>
            <a:ext cx="8229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</a:rPr>
              <a:t>Поступление налоговых и неналоговых доходов </a:t>
            </a:r>
            <a:br>
              <a:rPr lang="ru-RU" sz="2400" b="1" dirty="0">
                <a:solidFill>
                  <a:srgbClr val="002060"/>
                </a:solidFill>
                <a:latin typeface="Times New Roman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</a:rPr>
              <a:t>в разрезе доходных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</a:rPr>
              <a:t>источников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graphicFrame>
        <p:nvGraphicFramePr>
          <p:cNvPr id="2" name="Объект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732970201"/>
              </p:ext>
            </p:extLst>
          </p:nvPr>
        </p:nvGraphicFramePr>
        <p:xfrm>
          <a:off x="262310" y="1594520"/>
          <a:ext cx="8928100" cy="518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2915816" y="404664"/>
            <a:ext cx="3389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dirty="0">
                <a:latin typeface="Arial Cyr" pitchFamily="34" charset="0"/>
                <a:cs typeface="Arial Cyr" pitchFamily="34" charset="0"/>
              </a:rPr>
              <a:t>Департамент финансов</a:t>
            </a:r>
          </a:p>
        </p:txBody>
      </p:sp>
      <p:sp>
        <p:nvSpPr>
          <p:cNvPr id="5" name="object 5"/>
          <p:cNvSpPr/>
          <p:nvPr/>
        </p:nvSpPr>
        <p:spPr>
          <a:xfrm>
            <a:off x="1259632" y="2065041"/>
            <a:ext cx="5256584" cy="19400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39811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272486238"/>
              </p:ext>
            </p:extLst>
          </p:nvPr>
        </p:nvGraphicFramePr>
        <p:xfrm>
          <a:off x="145976" y="1559405"/>
          <a:ext cx="8928992" cy="48466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4579" name="Rectangle 9"/>
          <p:cNvSpPr>
            <a:spLocks noChangeArrowheads="1"/>
          </p:cNvSpPr>
          <p:nvPr/>
        </p:nvSpPr>
        <p:spPr bwMode="auto">
          <a:xfrm>
            <a:off x="2469997" y="908157"/>
            <a:ext cx="485164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</a:rPr>
              <a:t>Налог на доходы физических лиц</a:t>
            </a:r>
          </a:p>
        </p:txBody>
      </p:sp>
      <p:sp>
        <p:nvSpPr>
          <p:cNvPr id="24580" name="Text Box 3"/>
          <p:cNvSpPr txBox="1">
            <a:spLocks noChangeArrowheads="1"/>
          </p:cNvSpPr>
          <p:nvPr/>
        </p:nvSpPr>
        <p:spPr bwMode="auto">
          <a:xfrm>
            <a:off x="3266139" y="6221443"/>
            <a:ext cx="1066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План</a:t>
            </a:r>
          </a:p>
        </p:txBody>
      </p:sp>
      <p:sp>
        <p:nvSpPr>
          <p:cNvPr id="24581" name="Text Box 3"/>
          <p:cNvSpPr txBox="1">
            <a:spLocks noChangeArrowheads="1"/>
          </p:cNvSpPr>
          <p:nvPr/>
        </p:nvSpPr>
        <p:spPr bwMode="auto">
          <a:xfrm>
            <a:off x="4864224" y="6221443"/>
            <a:ext cx="1066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Факт</a:t>
            </a:r>
          </a:p>
        </p:txBody>
      </p:sp>
      <p:sp>
        <p:nvSpPr>
          <p:cNvPr id="24582" name="Text Box 5"/>
          <p:cNvSpPr txBox="1">
            <a:spLocks noChangeArrowheads="1"/>
          </p:cNvSpPr>
          <p:nvPr/>
        </p:nvSpPr>
        <p:spPr bwMode="auto">
          <a:xfrm>
            <a:off x="7596188" y="1196975"/>
            <a:ext cx="8763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млн.руб.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2915816" y="404664"/>
            <a:ext cx="3389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dirty="0">
                <a:latin typeface="Arial Cyr" pitchFamily="34" charset="0"/>
                <a:cs typeface="Arial Cyr" pitchFamily="34" charset="0"/>
              </a:rPr>
              <a:t>Департамент финансов</a:t>
            </a:r>
          </a:p>
        </p:txBody>
      </p:sp>
      <p:pic>
        <p:nvPicPr>
          <p:cNvPr id="8" name="Рисунок 3" descr="Рисунок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1646" y="1499182"/>
            <a:ext cx="1651992" cy="14876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0742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ChangeArrowheads="1"/>
          </p:cNvSpPr>
          <p:nvPr>
            <p:ph type="title"/>
          </p:nvPr>
        </p:nvSpPr>
        <p:spPr>
          <a:xfrm>
            <a:off x="2411760" y="712639"/>
            <a:ext cx="5410200" cy="685800"/>
          </a:xfrm>
        </p:spPr>
        <p:txBody>
          <a:bodyPr/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</a:rPr>
              <a:t>Налоги на имущество</a:t>
            </a:r>
            <a:endParaRPr lang="ru-RU" sz="2400" dirty="0" smtClean="0">
              <a:solidFill>
                <a:srgbClr val="002060"/>
              </a:solidFill>
              <a:latin typeface="Times New Roman" pitchFamily="18" charset="0"/>
            </a:endParaRPr>
          </a:p>
        </p:txBody>
      </p:sp>
      <p:graphicFrame>
        <p:nvGraphicFramePr>
          <p:cNvPr id="2" name="Object 3"/>
          <p:cNvGraphicFramePr>
            <a:graphicFrameLocks noGrp="1" noChangeAspect="1"/>
          </p:cNvGraphicFramePr>
          <p:nvPr>
            <p:ph type="chart" sz="half" idx="1"/>
            <p:extLst>
              <p:ext uri="{D42A27DB-BD31-4B8C-83A1-F6EECF244321}">
                <p14:modId xmlns:p14="http://schemas.microsoft.com/office/powerpoint/2010/main" val="992888310"/>
              </p:ext>
            </p:extLst>
          </p:nvPr>
        </p:nvGraphicFramePr>
        <p:xfrm>
          <a:off x="107504" y="1484784"/>
          <a:ext cx="9036496" cy="5255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7651" name="Text Box 9"/>
          <p:cNvSpPr txBox="1">
            <a:spLocks noChangeArrowheads="1"/>
          </p:cNvSpPr>
          <p:nvPr/>
        </p:nvSpPr>
        <p:spPr bwMode="auto">
          <a:xfrm>
            <a:off x="7596336" y="1052736"/>
            <a:ext cx="9906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млн.руб.</a:t>
            </a: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2915816" y="404664"/>
            <a:ext cx="3389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dirty="0">
                <a:latin typeface="Arial Cyr" pitchFamily="34" charset="0"/>
                <a:cs typeface="Arial Cyr" pitchFamily="34" charset="0"/>
              </a:rPr>
              <a:t>Департамент финансов</a:t>
            </a:r>
          </a:p>
        </p:txBody>
      </p:sp>
    </p:spTree>
    <p:extLst>
      <p:ext uri="{BB962C8B-B14F-4D97-AF65-F5344CB8AC3E}">
        <p14:creationId xmlns:p14="http://schemas.microsoft.com/office/powerpoint/2010/main" val="665457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03648" y="908720"/>
            <a:ext cx="7162800" cy="609600"/>
          </a:xfrm>
        </p:spPr>
        <p:txBody>
          <a:bodyPr/>
          <a:lstStyle/>
          <a:p>
            <a:pPr>
              <a:lnSpc>
                <a:spcPct val="70000"/>
              </a:lnSpc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Доходы от использования имущества, находящегося в муниципальной собственности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Object 3"/>
          <p:cNvGraphicFramePr>
            <a:graphicFrameLocks noGrp="1" noChangeAspect="1"/>
          </p:cNvGraphicFramePr>
          <p:nvPr>
            <p:ph type="chart" idx="4294967295"/>
            <p:extLst>
              <p:ext uri="{D42A27DB-BD31-4B8C-83A1-F6EECF244321}">
                <p14:modId xmlns:p14="http://schemas.microsoft.com/office/powerpoint/2010/main" val="2504518989"/>
              </p:ext>
            </p:extLst>
          </p:nvPr>
        </p:nvGraphicFramePr>
        <p:xfrm>
          <a:off x="395536" y="1617954"/>
          <a:ext cx="8686800" cy="51371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8675" name="Text Box 4"/>
          <p:cNvSpPr txBox="1">
            <a:spLocks noChangeArrowheads="1"/>
          </p:cNvSpPr>
          <p:nvPr/>
        </p:nvSpPr>
        <p:spPr bwMode="auto">
          <a:xfrm>
            <a:off x="8175009" y="1412776"/>
            <a:ext cx="9350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млн. руб.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2915816" y="404664"/>
            <a:ext cx="3389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dirty="0">
                <a:latin typeface="Arial Cyr" pitchFamily="34" charset="0"/>
                <a:cs typeface="Arial Cyr" pitchFamily="34" charset="0"/>
              </a:rPr>
              <a:t>Департамент финансов</a:t>
            </a:r>
          </a:p>
        </p:txBody>
      </p:sp>
    </p:spTree>
    <p:extLst>
      <p:ext uri="{BB962C8B-B14F-4D97-AF65-F5344CB8AC3E}">
        <p14:creationId xmlns:p14="http://schemas.microsoft.com/office/powerpoint/2010/main" val="2696013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ChangeArrowheads="1"/>
          </p:cNvSpPr>
          <p:nvPr>
            <p:ph type="title"/>
          </p:nvPr>
        </p:nvSpPr>
        <p:spPr>
          <a:xfrm>
            <a:off x="1880136" y="866828"/>
            <a:ext cx="6019800" cy="411163"/>
          </a:xfrm>
        </p:spPr>
        <p:txBody>
          <a:bodyPr/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</a:rPr>
              <a:t>Налоги на совокупный доход</a:t>
            </a:r>
          </a:p>
        </p:txBody>
      </p:sp>
      <p:graphicFrame>
        <p:nvGraphicFramePr>
          <p:cNvPr id="2" name="Object 3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270148432"/>
              </p:ext>
            </p:extLst>
          </p:nvPr>
        </p:nvGraphicFramePr>
        <p:xfrm>
          <a:off x="589756" y="2060848"/>
          <a:ext cx="4029075" cy="39090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Object 5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4061229167"/>
              </p:ext>
            </p:extLst>
          </p:nvPr>
        </p:nvGraphicFramePr>
        <p:xfrm>
          <a:off x="5153169" y="4361256"/>
          <a:ext cx="3714750" cy="1758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9701" name="Text Box 6"/>
          <p:cNvSpPr txBox="1">
            <a:spLocks noChangeArrowheads="1"/>
          </p:cNvSpPr>
          <p:nvPr/>
        </p:nvSpPr>
        <p:spPr bwMode="auto">
          <a:xfrm>
            <a:off x="202546" y="1528307"/>
            <a:ext cx="484981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Единый налог 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на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вмененный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доход (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млн.руб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.)</a:t>
            </a:r>
          </a:p>
        </p:txBody>
      </p:sp>
      <p:sp>
        <p:nvSpPr>
          <p:cNvPr id="29702" name="Text Box 7"/>
          <p:cNvSpPr txBox="1">
            <a:spLocks noChangeArrowheads="1"/>
          </p:cNvSpPr>
          <p:nvPr/>
        </p:nvSpPr>
        <p:spPr bwMode="auto">
          <a:xfrm>
            <a:off x="5052358" y="1300560"/>
            <a:ext cx="40072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Налог от применения              патентной системы (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млн.руб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.)</a:t>
            </a:r>
          </a:p>
        </p:txBody>
      </p:sp>
      <p:sp>
        <p:nvSpPr>
          <p:cNvPr id="29703" name="Text Box 8"/>
          <p:cNvSpPr txBox="1">
            <a:spLocks noChangeArrowheads="1"/>
          </p:cNvSpPr>
          <p:nvPr/>
        </p:nvSpPr>
        <p:spPr bwMode="auto">
          <a:xfrm>
            <a:off x="5028032" y="3861048"/>
            <a:ext cx="4343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Единый сельскохозяйственный налог(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тыс.руб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.)</a:t>
            </a:r>
          </a:p>
        </p:txBody>
      </p:sp>
      <p:sp>
        <p:nvSpPr>
          <p:cNvPr id="29704" name="Text Box 9"/>
          <p:cNvSpPr txBox="1">
            <a:spLocks noChangeArrowheads="1"/>
          </p:cNvSpPr>
          <p:nvPr/>
        </p:nvSpPr>
        <p:spPr bwMode="auto">
          <a:xfrm>
            <a:off x="2093034" y="5773248"/>
            <a:ext cx="181292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План         Факт</a:t>
            </a:r>
          </a:p>
        </p:txBody>
      </p:sp>
      <p:sp>
        <p:nvSpPr>
          <p:cNvPr id="29706" name="Text Box 11"/>
          <p:cNvSpPr txBox="1">
            <a:spLocks noChangeArrowheads="1"/>
          </p:cNvSpPr>
          <p:nvPr/>
        </p:nvSpPr>
        <p:spPr bwMode="auto">
          <a:xfrm>
            <a:off x="6732240" y="6085834"/>
            <a:ext cx="138588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План    Факт</a:t>
            </a:r>
          </a:p>
        </p:txBody>
      </p:sp>
      <p:sp>
        <p:nvSpPr>
          <p:cNvPr id="29707" name="Text Box 12"/>
          <p:cNvSpPr txBox="1">
            <a:spLocks noChangeArrowheads="1"/>
          </p:cNvSpPr>
          <p:nvPr/>
        </p:nvSpPr>
        <p:spPr bwMode="auto">
          <a:xfrm>
            <a:off x="208540" y="6211669"/>
            <a:ext cx="634136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Всего налоги на совокупный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доход     план  99,9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 руб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                                     факт  101,2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 руб.</a:t>
            </a:r>
          </a:p>
        </p:txBody>
      </p:sp>
      <p:graphicFrame>
        <p:nvGraphicFramePr>
          <p:cNvPr id="15" name="Object 5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1921766925"/>
              </p:ext>
            </p:extLst>
          </p:nvPr>
        </p:nvGraphicFramePr>
        <p:xfrm>
          <a:off x="5153169" y="1807949"/>
          <a:ext cx="3714750" cy="1758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6" name="Text Box 11"/>
          <p:cNvSpPr txBox="1">
            <a:spLocks noChangeArrowheads="1"/>
          </p:cNvSpPr>
          <p:nvPr/>
        </p:nvSpPr>
        <p:spPr bwMode="auto">
          <a:xfrm>
            <a:off x="6484609" y="3450902"/>
            <a:ext cx="138588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План    Факт</a:t>
            </a:r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2915816" y="404664"/>
            <a:ext cx="3389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dirty="0">
                <a:latin typeface="Arial Cyr" pitchFamily="34" charset="0"/>
                <a:cs typeface="Arial Cyr" pitchFamily="34" charset="0"/>
              </a:rPr>
              <a:t>Департамент финансов</a:t>
            </a:r>
          </a:p>
        </p:txBody>
      </p:sp>
    </p:spTree>
    <p:extLst>
      <p:ext uri="{BB962C8B-B14F-4D97-AF65-F5344CB8AC3E}">
        <p14:creationId xmlns:p14="http://schemas.microsoft.com/office/powerpoint/2010/main" val="177195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 txBox="1">
            <a:spLocks noChangeArrowheads="1"/>
          </p:cNvSpPr>
          <p:nvPr/>
        </p:nvSpPr>
        <p:spPr bwMode="auto">
          <a:xfrm>
            <a:off x="851757" y="904785"/>
            <a:ext cx="806564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</a:rPr>
              <a:t>Поступление доходов от продажи </a:t>
            </a:r>
            <a:br>
              <a:rPr lang="ru-RU" sz="2400" b="1" dirty="0">
                <a:solidFill>
                  <a:srgbClr val="002060"/>
                </a:solidFill>
                <a:latin typeface="Times New Roman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</a:rPr>
              <a:t>муниципального имущества и земельных участков</a:t>
            </a:r>
          </a:p>
        </p:txBody>
      </p:sp>
      <p:graphicFrame>
        <p:nvGraphicFramePr>
          <p:cNvPr id="2" name="Объект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896539971"/>
              </p:ext>
            </p:extLst>
          </p:nvPr>
        </p:nvGraphicFramePr>
        <p:xfrm>
          <a:off x="394072" y="1514385"/>
          <a:ext cx="8432800" cy="5127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8040688" y="1514385"/>
            <a:ext cx="9144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млн.руб.</a:t>
            </a: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2915816" y="404664"/>
            <a:ext cx="3389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dirty="0">
                <a:latin typeface="Arial Cyr" pitchFamily="34" charset="0"/>
                <a:cs typeface="Arial Cyr" pitchFamily="34" charset="0"/>
              </a:rPr>
              <a:t>Департамент финансов</a:t>
            </a:r>
          </a:p>
        </p:txBody>
      </p:sp>
    </p:spTree>
    <p:extLst>
      <p:ext uri="{BB962C8B-B14F-4D97-AF65-F5344CB8AC3E}">
        <p14:creationId xmlns:p14="http://schemas.microsoft.com/office/powerpoint/2010/main" val="1606609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ChangeArrowheads="1"/>
          </p:cNvSpPr>
          <p:nvPr>
            <p:ph type="title"/>
          </p:nvPr>
        </p:nvSpPr>
        <p:spPr>
          <a:xfrm>
            <a:off x="755576" y="712639"/>
            <a:ext cx="8640960" cy="735360"/>
          </a:xfrm>
        </p:spPr>
        <p:txBody>
          <a:bodyPr/>
          <a:lstStyle/>
          <a:p>
            <a:pPr eaLnBrk="1" hangingPunct="1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</a:rPr>
              <a:t>Прочие поступления (налоговые и неналоговые)</a:t>
            </a:r>
          </a:p>
        </p:txBody>
      </p:sp>
      <p:graphicFrame>
        <p:nvGraphicFramePr>
          <p:cNvPr id="2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85510153"/>
              </p:ext>
            </p:extLst>
          </p:nvPr>
        </p:nvGraphicFramePr>
        <p:xfrm>
          <a:off x="323528" y="1340768"/>
          <a:ext cx="8661176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0723" name="Text Box 4"/>
          <p:cNvSpPr txBox="1">
            <a:spLocks noChangeArrowheads="1"/>
          </p:cNvSpPr>
          <p:nvPr/>
        </p:nvSpPr>
        <p:spPr bwMode="auto">
          <a:xfrm>
            <a:off x="2438400" y="6096000"/>
            <a:ext cx="4724400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Всего прочие поступления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90,5 млн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2915816" y="404664"/>
            <a:ext cx="3389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dirty="0">
                <a:latin typeface="Arial Cyr" pitchFamily="34" charset="0"/>
                <a:cs typeface="Arial Cyr" pitchFamily="34" charset="0"/>
              </a:rPr>
              <a:t>Департамент финансов</a:t>
            </a:r>
          </a:p>
        </p:txBody>
      </p:sp>
    </p:spTree>
    <p:extLst>
      <p:ext uri="{BB962C8B-B14F-4D97-AF65-F5344CB8AC3E}">
        <p14:creationId xmlns:p14="http://schemas.microsoft.com/office/powerpoint/2010/main" val="3984704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2915816" y="404664"/>
            <a:ext cx="3389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dirty="0">
                <a:latin typeface="Arial Cyr" pitchFamily="34" charset="0"/>
                <a:cs typeface="Arial Cyr" pitchFamily="34" charset="0"/>
              </a:rPr>
              <a:t>Департамент финансов</a:t>
            </a: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4104220352"/>
              </p:ext>
            </p:extLst>
          </p:nvPr>
        </p:nvGraphicFramePr>
        <p:xfrm>
          <a:off x="253988" y="1928520"/>
          <a:ext cx="8712968" cy="46400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875967" y="912857"/>
            <a:ext cx="826803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Уровень собираемости налоговых и неналоговых доходов </a:t>
            </a:r>
          </a:p>
          <a:p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по муниципальным образованиям Ярославской области, (%)</a:t>
            </a:r>
          </a:p>
          <a:p>
            <a:r>
              <a:rPr lang="ru-RU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                      (</a:t>
            </a:r>
            <a:r>
              <a:rPr lang="ru-RU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сравнительная характеристика)</a:t>
            </a:r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7517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2915816" y="404664"/>
            <a:ext cx="3389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dirty="0">
                <a:latin typeface="Arial Cyr" pitchFamily="34" charset="0"/>
                <a:cs typeface="Arial Cyr" pitchFamily="34" charset="0"/>
              </a:rPr>
              <a:t>Департамент финансов</a:t>
            </a: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984811506"/>
              </p:ext>
            </p:extLst>
          </p:nvPr>
        </p:nvGraphicFramePr>
        <p:xfrm>
          <a:off x="251520" y="1484784"/>
          <a:ext cx="8712968" cy="50721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963252" y="836712"/>
            <a:ext cx="7644850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Налоговые и неналоговые доходы на душу населения</a:t>
            </a:r>
          </a:p>
          <a:p>
            <a:pPr algn="ctr"/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муниципальным образованиям Ярославской области, 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(тыс. руб.)</a:t>
            </a:r>
          </a:p>
          <a:p>
            <a:pPr algn="ctr"/>
            <a:r>
              <a:rPr lang="ru-RU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(</a:t>
            </a:r>
            <a:r>
              <a:rPr lang="ru-RU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сравнительная характеристика)</a:t>
            </a:r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8406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67545" y="1124744"/>
            <a:ext cx="84249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		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2915816" y="404664"/>
            <a:ext cx="3389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dirty="0">
                <a:latin typeface="Arial Cyr" pitchFamily="34" charset="0"/>
                <a:cs typeface="Arial Cyr" pitchFamily="34" charset="0"/>
              </a:rPr>
              <a:t>Департамент финансов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68661" y="908719"/>
            <a:ext cx="862270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0000"/>
                </a:solidFill>
                <a:latin typeface="Times New Roman"/>
              </a:rPr>
              <a:t>Уважаемые </a:t>
            </a:r>
            <a:r>
              <a:rPr lang="ru-RU" sz="1600" b="1" dirty="0">
                <a:solidFill>
                  <a:srgbClr val="000000"/>
                </a:solidFill>
                <a:latin typeface="Times New Roman"/>
              </a:rPr>
              <a:t>жители </a:t>
            </a:r>
            <a:r>
              <a:rPr lang="ru-RU" sz="1600" b="1" dirty="0" smtClean="0">
                <a:solidFill>
                  <a:srgbClr val="000000"/>
                </a:solidFill>
                <a:latin typeface="Times New Roman"/>
              </a:rPr>
              <a:t>Рыбинска! </a:t>
            </a:r>
            <a:endParaRPr lang="ru-RU" sz="1600" dirty="0">
              <a:solidFill>
                <a:srgbClr val="000000"/>
              </a:solidFill>
              <a:latin typeface="Times New Roman"/>
            </a:endParaRPr>
          </a:p>
          <a:p>
            <a:pPr algn="just"/>
            <a:r>
              <a:rPr lang="ru-RU" sz="1600" dirty="0" smtClean="0">
                <a:solidFill>
                  <a:srgbClr val="000000"/>
                </a:solidFill>
                <a:latin typeface="Times New Roman"/>
              </a:rPr>
              <a:t>		Сегодня большое внимание уделяется теме информационной открытости органов власти, прежде всего в сфере бюджетных отношений. Важнейшие задачи, которые мы совместно с вами можем решать – это эффективное, экономное  расходование бюджетных средств во благо городского округа город Рыбинск.</a:t>
            </a:r>
            <a:endParaRPr lang="ru-RU" sz="1600" dirty="0">
              <a:solidFill>
                <a:srgbClr val="000000"/>
              </a:solidFill>
              <a:latin typeface="Times New Roman"/>
            </a:endParaRPr>
          </a:p>
          <a:p>
            <a:pPr algn="just"/>
            <a:r>
              <a:rPr lang="ru-RU" sz="1600" dirty="0" smtClean="0">
                <a:solidFill>
                  <a:srgbClr val="000000"/>
                </a:solidFill>
                <a:latin typeface="Times New Roman"/>
              </a:rPr>
              <a:t>	В целях реализации принципа прозрачности бюджетной системы Российской Федерации и обеспечения полного и доступного информирования граждан о бюджете городского округа, в соответствии с Бюджетным  кодексом Российской Федерации Департаментом финансов подготовил Бюджет для граждан к проекту «Отчета об исполнении бюджета городского округа город Рыбинск за 2019 год».</a:t>
            </a:r>
            <a:endParaRPr lang="ru-RU" sz="1600" dirty="0">
              <a:solidFill>
                <a:srgbClr val="000000"/>
              </a:solidFill>
              <a:latin typeface="Times New Roman"/>
            </a:endParaRPr>
          </a:p>
          <a:p>
            <a:pPr algn="just"/>
            <a:r>
              <a:rPr lang="ru-RU" sz="1600" dirty="0" smtClean="0">
                <a:solidFill>
                  <a:srgbClr val="000000"/>
                </a:solidFill>
                <a:latin typeface="Times New Roman"/>
              </a:rPr>
              <a:t>Бюджет для граждан – это упрощенная версия бюджетного документа, которая использует неформальный язык и доступные форматы для облегчения восприятия финансового документа. Она содержит информационно-аналитический материал, доступный для широкого круга пользователей. Эта информация позволит каждому жителю нашего города самостоятельно разобраться в том, каким образом расходуются бюджетные средства, какие задачи решаются при помощи этих средств и как бюджетная политика влияет на социально-экономическое развитие города, на улучшение качества жизни населения</a:t>
            </a:r>
            <a:r>
              <a:rPr lang="ru-RU" sz="1600" dirty="0">
                <a:solidFill>
                  <a:srgbClr val="000000"/>
                </a:solidFill>
                <a:latin typeface="Times New Roman"/>
              </a:rPr>
              <a:t>.</a:t>
            </a:r>
          </a:p>
          <a:p>
            <a:pPr indent="342900" algn="just">
              <a:spcAft>
                <a:spcPts val="0"/>
              </a:spcAft>
            </a:pPr>
            <a:r>
              <a:rPr lang="ru-RU" sz="1600" dirty="0" smtClean="0">
                <a:solidFill>
                  <a:srgbClr val="000000"/>
                </a:solidFill>
                <a:latin typeface="Times New Roman"/>
              </a:rPr>
              <a:t>Информация для заинтересованных пользователей размещается на официальном сайте Администрации городского округа город Рыбинск </a:t>
            </a:r>
            <a: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  <a:t>в разделе </a:t>
            </a:r>
            <a:r>
              <a:rPr lang="ru-RU" sz="16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«Департамент финансов» – «Бюджет для граждан» (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</a:t>
            </a:r>
            <a:r>
              <a:rPr lang="en-US" sz="1600" dirty="0">
                <a:latin typeface="Times New Roman" pitchFamily="18" charset="0"/>
                <a:cs typeface="Times New Roman" pitchFamily="18" charset="0"/>
                <a:hlinkClick r:id="rId2"/>
              </a:rPr>
              <a:t>://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2"/>
              </a:rPr>
              <a:t>rybinsk.ru/admin/departments/finance-department/gorodskoj-bjudzhet/budzhet-dlya-grazhdan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sz="1600" dirty="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" name="object 7"/>
          <p:cNvSpPr/>
          <p:nvPr/>
        </p:nvSpPr>
        <p:spPr>
          <a:xfrm>
            <a:off x="3346513" y="5909547"/>
            <a:ext cx="2667000" cy="90841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12193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1259632" y="836712"/>
            <a:ext cx="7086600" cy="648072"/>
          </a:xfrm>
        </p:spPr>
        <p:txBody>
          <a:bodyPr/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</a:rPr>
              <a:t>Муниципальный дорожный фонд</a:t>
            </a:r>
          </a:p>
        </p:txBody>
      </p:sp>
      <p:sp>
        <p:nvSpPr>
          <p:cNvPr id="31747" name="Text Box 9"/>
          <p:cNvSpPr txBox="1">
            <a:spLocks noChangeArrowheads="1"/>
          </p:cNvSpPr>
          <p:nvPr/>
        </p:nvSpPr>
        <p:spPr bwMode="auto">
          <a:xfrm>
            <a:off x="3537817" y="6204744"/>
            <a:ext cx="28670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Всего 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545,7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млн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. руб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.</a:t>
            </a:r>
          </a:p>
        </p:txBody>
      </p:sp>
      <p:graphicFrame>
        <p:nvGraphicFramePr>
          <p:cNvPr id="2" name="Object 10"/>
          <p:cNvGraphicFramePr>
            <a:graphicFrameLocks noGrp="1" noChangeAspect="1"/>
          </p:cNvGraphicFramePr>
          <p:nvPr>
            <p:ph type="chart" idx="4294967295"/>
            <p:extLst>
              <p:ext uri="{D42A27DB-BD31-4B8C-83A1-F6EECF244321}">
                <p14:modId xmlns:p14="http://schemas.microsoft.com/office/powerpoint/2010/main" val="3144232767"/>
              </p:ext>
            </p:extLst>
          </p:nvPr>
        </p:nvGraphicFramePr>
        <p:xfrm>
          <a:off x="395536" y="980728"/>
          <a:ext cx="8562652" cy="5769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2915816" y="404664"/>
            <a:ext cx="3389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dirty="0">
                <a:latin typeface="Arial Cyr" pitchFamily="34" charset="0"/>
                <a:cs typeface="Arial Cyr" pitchFamily="34" charset="0"/>
              </a:rPr>
              <a:t>Департамент финансов</a:t>
            </a:r>
          </a:p>
        </p:txBody>
      </p:sp>
      <p:pic>
        <p:nvPicPr>
          <p:cNvPr id="1026" name="Picture 2" descr="C:\Users\kozlii\Desktop\20181009-Dorozhnye_raboty-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24744"/>
            <a:ext cx="2016224" cy="15121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kozlii\Desktop\dorog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5229200"/>
            <a:ext cx="2343622" cy="14815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7272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Номер слайда 5"/>
          <p:cNvSpPr txBox="1">
            <a:spLocks noGrp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ru-RU" sz="1200">
              <a:solidFill>
                <a:srgbClr val="898989"/>
              </a:solidFill>
              <a:cs typeface="Arial" charset="0"/>
            </a:endParaRPr>
          </a:p>
        </p:txBody>
      </p:sp>
      <p:graphicFrame>
        <p:nvGraphicFramePr>
          <p:cNvPr id="73867" name="Group 139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364516200"/>
              </p:ext>
            </p:extLst>
          </p:nvPr>
        </p:nvGraphicFramePr>
        <p:xfrm>
          <a:off x="395536" y="1388903"/>
          <a:ext cx="8534724" cy="5282369"/>
        </p:xfrm>
        <a:graphic>
          <a:graphicData uri="http://schemas.openxmlformats.org/drawingml/2006/table">
            <a:tbl>
              <a:tblPr/>
              <a:tblGrid>
                <a:gridCol w="4176464"/>
                <a:gridCol w="1200380"/>
                <a:gridCol w="1224136"/>
                <a:gridCol w="1080120"/>
                <a:gridCol w="853624"/>
              </a:tblGrid>
              <a:tr h="38895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4156"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Наименование доходов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Исполнено</a:t>
                      </a:r>
                    </a:p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2018 г.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План</a:t>
                      </a:r>
                    </a:p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2019 г.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18000" marR="18000" marT="46791" marB="4679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Факт</a:t>
                      </a:r>
                    </a:p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2019 г.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% 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исп.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647545"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БЕЗВОЗМЕЗДНЫЕ ПОСТУПЛЕНИЯ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4 108,6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4 394,8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4 288,2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97,6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561456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Дотации 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161,7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161,8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161,8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100,0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58714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Межбюджетные субсидии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393,0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750,4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671,9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89,5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626506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Субвенции  муниципальным образованиям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2 954,6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3 057,1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3 033,7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99,2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82094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Иные межбюджетные трансферты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600,4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422,1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422,1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100,0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727101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Возврат остатков субсидий, субвенций, </a:t>
                      </a:r>
                    </a:p>
                    <a:p>
                      <a:pPr marL="342900" marR="0" lvl="0" indent="-34290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имеющих целевое назначение, прошлых лет </a:t>
                      </a:r>
                    </a:p>
                    <a:p>
                      <a:pPr marL="342900" marR="0" lvl="0" indent="-34290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из бюджетов городских округов.</a:t>
                      </a:r>
                    </a:p>
                  </a:txBody>
                  <a:tcPr marL="72000" marR="0"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- 1,1 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3,4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- 1,3 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0,0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2812" name="Text Box 53"/>
          <p:cNvSpPr txBox="1">
            <a:spLocks noChangeArrowheads="1"/>
          </p:cNvSpPr>
          <p:nvPr/>
        </p:nvSpPr>
        <p:spPr bwMode="auto">
          <a:xfrm>
            <a:off x="2955925" y="4937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2813" name="Text Box 54"/>
          <p:cNvSpPr txBox="1">
            <a:spLocks noChangeArrowheads="1"/>
          </p:cNvSpPr>
          <p:nvPr/>
        </p:nvSpPr>
        <p:spPr bwMode="auto">
          <a:xfrm>
            <a:off x="1110124" y="856905"/>
            <a:ext cx="75438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Поступление межбюджетных трансфертов из бюджетов других уровней  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32814" name="Text Box 125"/>
          <p:cNvSpPr txBox="1">
            <a:spLocks noChangeArrowheads="1"/>
          </p:cNvSpPr>
          <p:nvPr/>
        </p:nvSpPr>
        <p:spPr bwMode="auto">
          <a:xfrm>
            <a:off x="8100392" y="1383102"/>
            <a:ext cx="914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b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err="1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млн.руб</a:t>
            </a:r>
            <a:r>
              <a:rPr lang="ru-RU" sz="1400" b="1" dirty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.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2915816" y="404664"/>
            <a:ext cx="3389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dirty="0">
                <a:latin typeface="Arial Cyr" pitchFamily="34" charset="0"/>
                <a:cs typeface="Arial Cyr" pitchFamily="34" charset="0"/>
              </a:rPr>
              <a:t>Департамент финансов</a:t>
            </a:r>
          </a:p>
        </p:txBody>
      </p:sp>
    </p:spTree>
    <p:extLst>
      <p:ext uri="{BB962C8B-B14F-4D97-AF65-F5344CB8AC3E}">
        <p14:creationId xmlns:p14="http://schemas.microsoft.com/office/powerpoint/2010/main" val="17248030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7160" y="871056"/>
            <a:ext cx="9046840" cy="304800"/>
          </a:xfrm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</a:extLst>
        </p:spPr>
        <p:txBody>
          <a:bodyPr/>
          <a:lstStyle/>
          <a:p>
            <a:pPr eaLnBrk="1" hangingPunct="1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</a:rPr>
              <a:t>  Мероприятия по исполнению плановых показателей</a:t>
            </a: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2339751" y="1295956"/>
            <a:ext cx="4608512" cy="92551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lIns="90000" tIns="46800" rIns="90000" bIns="468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Финансовый орган организует работу межведомственной комиссии по укреплению налоговой дисциплины</a:t>
            </a:r>
          </a:p>
        </p:txBody>
      </p:sp>
      <p:sp>
        <p:nvSpPr>
          <p:cNvPr id="6148" name="AutoShape 5"/>
          <p:cNvSpPr>
            <a:spLocks noChangeArrowheads="1"/>
          </p:cNvSpPr>
          <p:nvPr/>
        </p:nvSpPr>
        <p:spPr bwMode="auto">
          <a:xfrm>
            <a:off x="4840535" y="2305231"/>
            <a:ext cx="4114800" cy="2736304"/>
          </a:xfrm>
          <a:prstGeom prst="foldedCorner">
            <a:avLst>
              <a:gd name="adj" fmla="val 12500"/>
            </a:avLst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90000" tIns="46800" rIns="90000" bIns="46800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b="1" dirty="0">
              <a:solidFill>
                <a:prstClr val="black"/>
              </a:solidFill>
              <a:latin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b="1" dirty="0">
              <a:solidFill>
                <a:prstClr val="black"/>
              </a:solidFill>
              <a:latin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b="1" dirty="0">
              <a:solidFill>
                <a:prstClr val="black"/>
              </a:solidFill>
              <a:latin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b="1" dirty="0">
              <a:solidFill>
                <a:prstClr val="black"/>
              </a:solidFill>
              <a:latin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Организована </a:t>
            </a: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работа с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39</a:t>
            </a:r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организациями, </a:t>
            </a: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являющимися наиболее крупными налогоплательщиками.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u="sng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Задачи: рассматриваются причины возникновения задолженности; принимаются меры по погашению просроченной задолженности; составляются графики погашения задолженности</a:t>
            </a:r>
          </a:p>
        </p:txBody>
      </p:sp>
      <p:sp>
        <p:nvSpPr>
          <p:cNvPr id="6149" name="AutoShape 6"/>
          <p:cNvSpPr>
            <a:spLocks noChangeArrowheads="1"/>
          </p:cNvSpPr>
          <p:nvPr/>
        </p:nvSpPr>
        <p:spPr bwMode="auto">
          <a:xfrm>
            <a:off x="5054376" y="2492896"/>
            <a:ext cx="3787775" cy="723570"/>
          </a:xfrm>
          <a:prstGeom prst="ellipseRibbon">
            <a:avLst>
              <a:gd name="adj1" fmla="val 24083"/>
              <a:gd name="adj2" fmla="val 59417"/>
              <a:gd name="adj3" fmla="val 10991"/>
            </a:avLst>
          </a:prstGeom>
          <a:solidFill>
            <a:srgbClr val="CCFFCC"/>
          </a:solidFill>
          <a:ln w="9525">
            <a:solidFill>
              <a:srgbClr val="008000"/>
            </a:solidFill>
            <a:round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1400" b="1" dirty="0">
                <a:solidFill>
                  <a:srgbClr val="00B050"/>
                </a:solidFill>
                <a:latin typeface="Times New Roman" pitchFamily="18" charset="0"/>
              </a:rPr>
              <a:t>Межведомственная комиссия</a:t>
            </a:r>
          </a:p>
        </p:txBody>
      </p:sp>
      <p:sp>
        <p:nvSpPr>
          <p:cNvPr id="6150" name="AutoShape 8"/>
          <p:cNvSpPr>
            <a:spLocks noChangeArrowheads="1"/>
          </p:cNvSpPr>
          <p:nvPr/>
        </p:nvSpPr>
        <p:spPr bwMode="auto">
          <a:xfrm>
            <a:off x="409575" y="2305231"/>
            <a:ext cx="4038600" cy="2736304"/>
          </a:xfrm>
          <a:prstGeom prst="foldedCorner">
            <a:avLst>
              <a:gd name="adj" fmla="val 12500"/>
            </a:avLst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90000" tIns="46800" rIns="90000" bIns="46800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b="1" dirty="0">
              <a:solidFill>
                <a:prstClr val="black"/>
              </a:solidFill>
              <a:latin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b="1" dirty="0">
              <a:solidFill>
                <a:prstClr val="black"/>
              </a:solidFill>
              <a:latin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b="1" dirty="0">
              <a:solidFill>
                <a:prstClr val="black"/>
              </a:solidFill>
              <a:latin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b="1" dirty="0">
              <a:solidFill>
                <a:prstClr val="black"/>
              </a:solidFill>
              <a:latin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b="1" dirty="0">
              <a:solidFill>
                <a:prstClr val="black"/>
              </a:solidFill>
              <a:latin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Проводится ежемесячно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по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39</a:t>
            </a:r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организации </a:t>
            </a:r>
            <a:endParaRPr lang="ru-RU" sz="1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u="sng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Цель: оперативное реагирование на изменение доходной базы бюджета, для предотвращения неплатежей в бюджет и роста недоимки</a:t>
            </a:r>
          </a:p>
        </p:txBody>
      </p:sp>
      <p:sp>
        <p:nvSpPr>
          <p:cNvPr id="6151" name="AutoShape 9"/>
          <p:cNvSpPr>
            <a:spLocks noChangeArrowheads="1"/>
          </p:cNvSpPr>
          <p:nvPr/>
        </p:nvSpPr>
        <p:spPr bwMode="auto">
          <a:xfrm>
            <a:off x="1019175" y="2492896"/>
            <a:ext cx="2819400" cy="820114"/>
          </a:xfrm>
          <a:prstGeom prst="ellipseRibbon">
            <a:avLst>
              <a:gd name="adj1" fmla="val 29014"/>
              <a:gd name="adj2" fmla="val 64398"/>
              <a:gd name="adj3" fmla="val 17384"/>
            </a:avLst>
          </a:prstGeom>
          <a:solidFill>
            <a:srgbClr val="CCFFCC"/>
          </a:solidFill>
          <a:ln w="9525">
            <a:solidFill>
              <a:srgbClr val="008000"/>
            </a:solidFill>
            <a:round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1400" b="1" dirty="0">
                <a:solidFill>
                  <a:srgbClr val="00B050"/>
                </a:solidFill>
                <a:latin typeface="Times New Roman" pitchFamily="18" charset="0"/>
              </a:rPr>
              <a:t>Мониторинг уплаты НДФЛ</a:t>
            </a:r>
          </a:p>
        </p:txBody>
      </p:sp>
      <p:sp>
        <p:nvSpPr>
          <p:cNvPr id="6152" name="AutoShape 12"/>
          <p:cNvSpPr>
            <a:spLocks noChangeArrowheads="1"/>
          </p:cNvSpPr>
          <p:nvPr/>
        </p:nvSpPr>
        <p:spPr bwMode="auto">
          <a:xfrm>
            <a:off x="1914525" y="5222813"/>
            <a:ext cx="5562600" cy="1512168"/>
          </a:xfrm>
          <a:prstGeom prst="foldedCorner">
            <a:avLst>
              <a:gd name="adj" fmla="val 12500"/>
            </a:avLst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90000" tIns="46800" rIns="90000" bIns="4680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b="1" u="sng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6153" name="AutoShape 13"/>
          <p:cNvSpPr>
            <a:spLocks noChangeArrowheads="1"/>
          </p:cNvSpPr>
          <p:nvPr/>
        </p:nvSpPr>
        <p:spPr bwMode="auto">
          <a:xfrm>
            <a:off x="2339752" y="5301208"/>
            <a:ext cx="4341813" cy="511639"/>
          </a:xfrm>
          <a:prstGeom prst="ellipseRibbon">
            <a:avLst>
              <a:gd name="adj1" fmla="val 24083"/>
              <a:gd name="adj2" fmla="val 59417"/>
              <a:gd name="adj3" fmla="val 10991"/>
            </a:avLst>
          </a:prstGeom>
          <a:solidFill>
            <a:srgbClr val="CCFFCC"/>
          </a:solidFill>
          <a:ln w="9525">
            <a:solidFill>
              <a:srgbClr val="008000"/>
            </a:solidFill>
            <a:round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b="1" dirty="0">
                <a:solidFill>
                  <a:srgbClr val="00B050"/>
                </a:solidFill>
                <a:latin typeface="Times New Roman" pitchFamily="18" charset="0"/>
              </a:rPr>
              <a:t>Результат</a:t>
            </a:r>
          </a:p>
        </p:txBody>
      </p:sp>
      <p:sp>
        <p:nvSpPr>
          <p:cNvPr id="6154" name="Text Box 26"/>
          <p:cNvSpPr txBox="1">
            <a:spLocks noChangeArrowheads="1"/>
          </p:cNvSpPr>
          <p:nvPr/>
        </p:nvSpPr>
        <p:spPr bwMode="auto">
          <a:xfrm>
            <a:off x="2137792" y="5733256"/>
            <a:ext cx="50292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В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2019</a:t>
            </a:r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г</a:t>
            </a: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. организации перечислили всего </a:t>
            </a:r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просроченной </a:t>
            </a: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задолженности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49,1</a:t>
            </a:r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млн</a:t>
            </a:r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. руб</a:t>
            </a: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., в том числе в бюджет города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16,6</a:t>
            </a:r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млн. руб., из них НДФЛ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14,0</a:t>
            </a:r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млн</a:t>
            </a:r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. руб</a:t>
            </a: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.</a:t>
            </a:r>
          </a:p>
        </p:txBody>
      </p:sp>
      <p:sp>
        <p:nvSpPr>
          <p:cNvPr id="6155" name="Line 32"/>
          <p:cNvSpPr>
            <a:spLocks noChangeShapeType="1"/>
          </p:cNvSpPr>
          <p:nvPr/>
        </p:nvSpPr>
        <p:spPr bwMode="auto">
          <a:xfrm>
            <a:off x="6948263" y="1647288"/>
            <a:ext cx="43204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156" name="Line 34"/>
          <p:cNvSpPr>
            <a:spLocks noChangeShapeType="1"/>
          </p:cNvSpPr>
          <p:nvPr/>
        </p:nvSpPr>
        <p:spPr bwMode="auto">
          <a:xfrm>
            <a:off x="7380311" y="1647288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157" name="Rectangle 36"/>
          <p:cNvSpPr>
            <a:spLocks noChangeArrowheads="1"/>
          </p:cNvSpPr>
          <p:nvPr/>
        </p:nvSpPr>
        <p:spPr bwMode="auto">
          <a:xfrm>
            <a:off x="4448175" y="3246438"/>
            <a:ext cx="247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>
                <a:solidFill>
                  <a:prstClr val="black"/>
                </a:solidFill>
                <a:latin typeface="Arial" charset="0"/>
              </a:rPr>
              <a:t> </a:t>
            </a:r>
          </a:p>
        </p:txBody>
      </p:sp>
      <p:sp>
        <p:nvSpPr>
          <p:cNvPr id="6158" name="Rectangle 37"/>
          <p:cNvSpPr>
            <a:spLocks noChangeArrowheads="1"/>
          </p:cNvSpPr>
          <p:nvPr/>
        </p:nvSpPr>
        <p:spPr bwMode="auto">
          <a:xfrm>
            <a:off x="4448175" y="3246438"/>
            <a:ext cx="247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>
                <a:solidFill>
                  <a:prstClr val="black"/>
                </a:solidFill>
                <a:latin typeface="Arial" charset="0"/>
              </a:rPr>
              <a:t> </a:t>
            </a:r>
          </a:p>
        </p:txBody>
      </p:sp>
      <p:sp>
        <p:nvSpPr>
          <p:cNvPr id="6159" name="Line 39"/>
          <p:cNvSpPr>
            <a:spLocks noChangeShapeType="1"/>
          </p:cNvSpPr>
          <p:nvPr/>
        </p:nvSpPr>
        <p:spPr bwMode="auto">
          <a:xfrm>
            <a:off x="1907704" y="1647288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160" name="Line 40"/>
          <p:cNvSpPr>
            <a:spLocks noChangeShapeType="1"/>
          </p:cNvSpPr>
          <p:nvPr/>
        </p:nvSpPr>
        <p:spPr bwMode="auto">
          <a:xfrm>
            <a:off x="1915791" y="1647288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2915816" y="404664"/>
            <a:ext cx="3389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dirty="0">
                <a:latin typeface="Arial Cyr" pitchFamily="34" charset="0"/>
                <a:cs typeface="Arial Cyr" pitchFamily="34" charset="0"/>
              </a:rPr>
              <a:t>Департамент финансов</a:t>
            </a:r>
          </a:p>
        </p:txBody>
      </p:sp>
    </p:spTree>
    <p:extLst>
      <p:ext uri="{BB962C8B-B14F-4D97-AF65-F5344CB8AC3E}">
        <p14:creationId xmlns:p14="http://schemas.microsoft.com/office/powerpoint/2010/main" val="1051177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 noChangeAspect="1"/>
          </p:cNvGraphicFramePr>
          <p:nvPr>
            <p:ph/>
            <p:extLst>
              <p:ext uri="{D42A27DB-BD31-4B8C-83A1-F6EECF244321}">
                <p14:modId xmlns:p14="http://schemas.microsoft.com/office/powerpoint/2010/main" val="4118702538"/>
              </p:ext>
            </p:extLst>
          </p:nvPr>
        </p:nvGraphicFramePr>
        <p:xfrm>
          <a:off x="186556" y="980728"/>
          <a:ext cx="8847832" cy="56829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3794" name="Rectangle 8"/>
          <p:cNvSpPr>
            <a:spLocks noChangeArrowheads="1"/>
          </p:cNvSpPr>
          <p:nvPr/>
        </p:nvSpPr>
        <p:spPr bwMode="auto">
          <a:xfrm>
            <a:off x="2915816" y="6310312"/>
            <a:ext cx="3657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</a:rPr>
              <a:t>Всего расходов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</a:rPr>
              <a:t>5 985,5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</a:rPr>
              <a:t>млн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</a:rPr>
              <a:t>. руб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</a:rPr>
              <a:t>.</a:t>
            </a:r>
          </a:p>
        </p:txBody>
      </p:sp>
      <p:sp>
        <p:nvSpPr>
          <p:cNvPr id="33795" name="Text Box 10"/>
          <p:cNvSpPr txBox="1">
            <a:spLocks noChangeArrowheads="1"/>
          </p:cNvSpPr>
          <p:nvPr/>
        </p:nvSpPr>
        <p:spPr bwMode="auto">
          <a:xfrm>
            <a:off x="1835696" y="849288"/>
            <a:ext cx="594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Структура расходов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бюджета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2915816" y="404664"/>
            <a:ext cx="3389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dirty="0">
                <a:latin typeface="Arial Cyr" pitchFamily="34" charset="0"/>
                <a:cs typeface="Arial Cyr" pitchFamily="34" charset="0"/>
              </a:rPr>
              <a:t>Департамент финансов</a:t>
            </a:r>
          </a:p>
        </p:txBody>
      </p:sp>
    </p:spTree>
    <p:extLst>
      <p:ext uri="{BB962C8B-B14F-4D97-AF65-F5344CB8AC3E}">
        <p14:creationId xmlns:p14="http://schemas.microsoft.com/office/powerpoint/2010/main" val="1437983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336266" y="908720"/>
            <a:ext cx="9073008" cy="432048"/>
          </a:xfrm>
          <a:prstGeom prst="rect">
            <a:avLst/>
          </a:prstGeom>
        </p:spPr>
        <p:txBody>
          <a:bodyPr anchor="ctr"/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9436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686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459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90195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fontAlgn="base">
              <a:spcBef>
                <a:spcPts val="0"/>
              </a:spcBef>
              <a:spcAft>
                <a:spcPct val="0"/>
              </a:spcAft>
              <a:buClr>
                <a:srgbClr val="FFFFFF"/>
              </a:buClr>
              <a:buNone/>
              <a:defRPr/>
            </a:pPr>
            <a:r>
              <a:rPr lang="ru-RU" alt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Исполнение муниципальных  и ведомственных </a:t>
            </a:r>
            <a:r>
              <a:rPr lang="ru-RU" alt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программ </a:t>
            </a:r>
            <a:r>
              <a:rPr lang="ru-RU" alt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(млн</a:t>
            </a:r>
            <a:r>
              <a:rPr lang="ru-RU" altLang="ru-RU" sz="1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руб.)</a:t>
            </a:r>
            <a:endParaRPr lang="ru-RU" sz="1200" b="1" spc="50" dirty="0">
              <a:ln w="13500">
                <a:solidFill>
                  <a:srgbClr val="FFFFFF">
                    <a:shade val="2500"/>
                    <a:alpha val="6500"/>
                  </a:srgbClr>
                </a:solidFill>
                <a:prstDash val="solid"/>
              </a:ln>
              <a:solidFill>
                <a:srgbClr val="002060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6866867"/>
              </p:ext>
            </p:extLst>
          </p:nvPr>
        </p:nvGraphicFramePr>
        <p:xfrm>
          <a:off x="336266" y="1412776"/>
          <a:ext cx="8700230" cy="5184576"/>
        </p:xfrm>
        <a:graphic>
          <a:graphicData uri="http://schemas.openxmlformats.org/drawingml/2006/table">
            <a:tbl>
              <a:tblPr>
                <a:effectLst>
                  <a:innerShdw blurRad="114300">
                    <a:prstClr val="black"/>
                  </a:innerShdw>
                </a:effectLst>
                <a:tableStyleId>{5C22544A-7EE6-4342-B048-85BDC9FD1C3A}</a:tableStyleId>
              </a:tblPr>
              <a:tblGrid>
                <a:gridCol w="8700230"/>
              </a:tblGrid>
              <a:tr h="5184576"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itchFamily="2" charset="2"/>
                        <a:buChar char="ü"/>
                      </a:pPr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</a:t>
                      </a:r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программа </a:t>
                      </a:r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«Развитие </a:t>
                      </a:r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муниципальной системы образования в городском округе </a:t>
                      </a:r>
                      <a:endParaRPr lang="ru-RU" sz="1400" u="none" strike="noStrike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indent="0" algn="l" fontAlgn="ctr">
                        <a:buFont typeface="Wingdings" pitchFamily="2" charset="2"/>
                        <a:buNone/>
                      </a:pPr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город Рыбинск </a:t>
                      </a:r>
                      <a:r>
                        <a:rPr lang="ru-RU" sz="14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2 765,5  </a:t>
                      </a:r>
                    </a:p>
                    <a:p>
                      <a:pPr marL="171450" indent="-171450" algn="l" fontAlgn="ctr">
                        <a:buFont typeface="Wingdings" pitchFamily="2" charset="2"/>
                        <a:buChar char="ü"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«Обеспечение  доступным и комфортным жильем населения городского округа город Рыбинск»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32,3</a:t>
                      </a:r>
                    </a:p>
                    <a:p>
                      <a:pPr marL="171450" indent="-171450" algn="l" fontAlgn="ctr">
                        <a:buFont typeface="Wingdings" pitchFamily="2" charset="2"/>
                        <a:buChar char="ü"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«Развитие градостроительной документации  городского округа </a:t>
                      </a:r>
                    </a:p>
                    <a:p>
                      <a:pPr marL="0" indent="0" algn="l" fontAlgn="ctr">
                        <a:buFont typeface="Wingdings" pitchFamily="2" charset="2"/>
                        <a:buNone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город Рыбинск»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  <a:p>
                      <a:pPr marL="171450" indent="-171450" algn="l" fontAlgn="ctr">
                        <a:buFont typeface="Wingdings" pitchFamily="2" charset="2"/>
                        <a:buChar char="ü"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«Гражданское общество и открытая власть»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6,1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171450" indent="-171450" algn="l" fontAlgn="ctr">
                        <a:buFont typeface="Wingdings" pitchFamily="2" charset="2"/>
                        <a:buChar char="ü"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«Обеспечение общественного порядка и противодействие терроризму на территории городского округа город Рыбинск»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  <a:p>
                      <a:pPr marL="171450" indent="-171450" algn="l" fontAlgn="ctr">
                        <a:buFont typeface="Wingdings" pitchFamily="2" charset="2"/>
                        <a:buChar char="ü"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«Увековечение памяти погибших при защите Отечества»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2,5</a:t>
                      </a:r>
                    </a:p>
                    <a:p>
                      <a:pPr marL="171450" indent="-171450" algn="l" fontAlgn="ctr">
                        <a:buFont typeface="Wingdings" pitchFamily="2" charset="2"/>
                        <a:buChar char="ü"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«Развитие культуры и туризма в городском округе город Рыбинск»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275,6</a:t>
                      </a:r>
                    </a:p>
                    <a:p>
                      <a:pPr marL="171450" indent="-171450" algn="l" fontAlgn="ctr">
                        <a:buFont typeface="Wingdings" pitchFamily="2" charset="2"/>
                        <a:buChar char="ü"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«Развитие водохозяйственного комплекса городского округа город Рыбинск»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47,3</a:t>
                      </a:r>
                    </a:p>
                    <a:p>
                      <a:pPr marL="171450" indent="-171450" algn="l" fontAlgn="ctr">
                        <a:buFont typeface="Wingdings" pitchFamily="2" charset="2"/>
                        <a:buChar char="ü"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«Развитие физической культуры и спорта в городском округе город Рыбинск»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231,6</a:t>
                      </a:r>
                    </a:p>
                    <a:p>
                      <a:pPr marL="171450" indent="-171450" algn="l" fontAlgn="ctr">
                        <a:buFont typeface="Wingdings" pitchFamily="2" charset="2"/>
                        <a:buChar char="ü"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«Газификация индивидуального жилищного фонда городского округа </a:t>
                      </a:r>
                    </a:p>
                    <a:p>
                      <a:pPr marL="0" indent="0" algn="l" fontAlgn="ctr">
                        <a:buFont typeface="Wingdings" pitchFamily="2" charset="2"/>
                        <a:buNone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город Рыбинск»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3,2 </a:t>
                      </a:r>
                    </a:p>
                    <a:p>
                      <a:pPr marL="171450" indent="-171450" algn="l" fontAlgn="ctr">
                        <a:buFont typeface="Wingdings" pitchFamily="2" charset="2"/>
                        <a:buChar char="ü"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«Содействие развитию малого и среднего предпринимательства в городском округе город Рыбинск»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</a:p>
                    <a:p>
                      <a:pPr marL="171450" indent="-171450" algn="l" fontAlgn="ctr">
                        <a:buFont typeface="Wingdings" pitchFamily="2" charset="2"/>
                        <a:buChar char="ü"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«Формирование современной городской среды на территории городского округа город Рыбинск»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96,1</a:t>
                      </a:r>
                    </a:p>
                    <a:p>
                      <a:pPr marL="171450" indent="-171450" algn="l" fontAlgn="ctr">
                        <a:buFont typeface="Wingdings" pitchFamily="2" charset="2"/>
                        <a:buChar char="ü"/>
                      </a:pPr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 программа  «Развитие дорожного хозяйства городского округа город Рыбинск» </a:t>
                      </a:r>
                      <a:r>
                        <a:rPr lang="ru-RU" sz="14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651,6</a:t>
                      </a:r>
                    </a:p>
                    <a:p>
                      <a:pPr marL="171450" indent="-171450" algn="l" fontAlgn="ctr">
                        <a:buFont typeface="Wingdings" pitchFamily="2" charset="2"/>
                        <a:buChar char="ü"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«Реализация молодежной политики в городском округе город Рыбинск»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47,4</a:t>
                      </a:r>
                    </a:p>
                    <a:p>
                      <a:pPr marL="171450" indent="-171450" algn="l" fontAlgn="ctr">
                        <a:buFont typeface="Wingdings" pitchFamily="2" charset="2"/>
                        <a:buChar char="ü"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</a:t>
                      </a: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Энергоэффективность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 городском округе город Рыбинск»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  <a:p>
                      <a:pPr marL="171450" indent="-171450" algn="l" fontAlgn="ctr">
                        <a:buFont typeface="Wingdings" pitchFamily="2" charset="2"/>
                        <a:buChar char="ü"/>
                      </a:pP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2915816" y="404664"/>
            <a:ext cx="3389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dirty="0">
                <a:latin typeface="Arial Cyr" pitchFamily="34" charset="0"/>
                <a:cs typeface="Arial Cyr" pitchFamily="34" charset="0"/>
              </a:rPr>
              <a:t>Департамент финансов</a:t>
            </a:r>
          </a:p>
        </p:txBody>
      </p:sp>
    </p:spTree>
    <p:extLst>
      <p:ext uri="{BB962C8B-B14F-4D97-AF65-F5344CB8AC3E}">
        <p14:creationId xmlns:p14="http://schemas.microsoft.com/office/powerpoint/2010/main" val="17870125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311477" y="836712"/>
            <a:ext cx="9073008" cy="432048"/>
          </a:xfrm>
          <a:prstGeom prst="rect">
            <a:avLst/>
          </a:prstGeom>
        </p:spPr>
        <p:txBody>
          <a:bodyPr anchor="ctr"/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9436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686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459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90195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fontAlgn="base">
              <a:spcBef>
                <a:spcPts val="0"/>
              </a:spcBef>
              <a:spcAft>
                <a:spcPct val="0"/>
              </a:spcAft>
              <a:buClr>
                <a:srgbClr val="FFFFFF"/>
              </a:buClr>
              <a:buNone/>
              <a:defRPr/>
            </a:pPr>
            <a:r>
              <a:rPr lang="ru-RU" alt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Исполнение муниципальных  и ведомственных </a:t>
            </a:r>
            <a:r>
              <a:rPr lang="ru-RU" alt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программ </a:t>
            </a:r>
            <a:r>
              <a:rPr lang="ru-RU" alt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(млн</a:t>
            </a:r>
            <a:r>
              <a:rPr lang="ru-RU" altLang="ru-RU" sz="1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руб.)</a:t>
            </a:r>
            <a:endParaRPr lang="ru-RU" sz="1200" b="1" spc="50" dirty="0">
              <a:ln w="13500">
                <a:solidFill>
                  <a:srgbClr val="FFFFFF">
                    <a:shade val="2500"/>
                    <a:alpha val="6500"/>
                  </a:srgbClr>
                </a:solidFill>
                <a:prstDash val="solid"/>
              </a:ln>
              <a:solidFill>
                <a:srgbClr val="002060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2720980"/>
              </p:ext>
            </p:extLst>
          </p:nvPr>
        </p:nvGraphicFramePr>
        <p:xfrm>
          <a:off x="398984" y="1352460"/>
          <a:ext cx="8634063" cy="3848100"/>
        </p:xfrm>
        <a:graphic>
          <a:graphicData uri="http://schemas.openxmlformats.org/drawingml/2006/table">
            <a:tbl>
              <a:tblPr>
                <a:effectLst>
                  <a:innerShdw blurRad="114300">
                    <a:prstClr val="black"/>
                  </a:innerShdw>
                </a:effectLst>
                <a:tableStyleId>{5C22544A-7EE6-4342-B048-85BDC9FD1C3A}</a:tableStyleId>
              </a:tblPr>
              <a:tblGrid>
                <a:gridCol w="8634063"/>
              </a:tblGrid>
              <a:tr h="3804731"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itchFamily="2" charset="2"/>
                        <a:buChar char="ü"/>
                      </a:pPr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Ведомственная целевая программа </a:t>
                      </a:r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«Социальная </a:t>
                      </a:r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поддержка населения городского округа </a:t>
                      </a:r>
                      <a:endParaRPr lang="ru-RU" sz="1400" u="none" strike="noStrike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indent="0" algn="l" fontAlgn="ctr">
                        <a:buFont typeface="Wingdings" pitchFamily="2" charset="2"/>
                        <a:buNone/>
                      </a:pPr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город Рыбинск» </a:t>
                      </a:r>
                      <a:r>
                        <a:rPr lang="ru-RU" sz="14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1 193,7</a:t>
                      </a:r>
                    </a:p>
                    <a:p>
                      <a:pPr marL="171450" indent="-171450" algn="l" fontAlgn="ctr">
                        <a:buFont typeface="Wingdings" pitchFamily="2" charset="2"/>
                        <a:buChar char="ü"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Ведомственная целевая программа «Управление муниципальным долгом городского округа </a:t>
                      </a:r>
                    </a:p>
                    <a:p>
                      <a:pPr marL="0" indent="0" algn="l" fontAlgn="ctr">
                        <a:buFont typeface="Wingdings" pitchFamily="2" charset="2"/>
                        <a:buNone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город Рыбинск»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95,8</a:t>
                      </a:r>
                    </a:p>
                    <a:p>
                      <a:pPr marL="171450" indent="-171450" algn="l" fontAlgn="ctr">
                        <a:buFont typeface="Wingdings" pitchFamily="2" charset="2"/>
                        <a:buChar char="ü"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Ведомственная целевая программа «Обеспечение бесперебойного функционирования муниципальных информационных систем Департамента финансов Администрации городского округа город Рыбинск»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7,7</a:t>
                      </a:r>
                    </a:p>
                    <a:p>
                      <a:pPr marL="171450" indent="-171450" algn="l" fontAlgn="ctr">
                        <a:buFont typeface="Wingdings" pitchFamily="2" charset="2"/>
                        <a:buChar char="ü"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Ведомственная целевая программа «Защита населения и территории городского округа город Рыбинск от чрезвычайных ситуаций, обеспечение  безопасности  на водных объектах»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18,8</a:t>
                      </a:r>
                    </a:p>
                    <a:p>
                      <a:pPr marL="171450" indent="-171450" algn="l" fontAlgn="ctr">
                        <a:buFont typeface="Wingdings" pitchFamily="2" charset="2"/>
                        <a:buChar char="ü"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Ведомственная целевая программа «Создание условий для эффективного использования муниципального имущества»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5,4</a:t>
                      </a:r>
                    </a:p>
                    <a:p>
                      <a:pPr marL="171450" indent="-171450" algn="l" fontAlgn="ctr">
                        <a:buFont typeface="Wingdings" pitchFamily="2" charset="2"/>
                        <a:buChar char="ü"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Ведомственная целевая программа Департамента жилищно-коммунального хозяйства, транспорта и связи Администрации городского округа город Рыбинск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164,3</a:t>
                      </a:r>
                    </a:p>
                    <a:p>
                      <a:pPr marL="171450" indent="-171450" algn="l" fontAlgn="ctr">
                        <a:buFont typeface="Wingdings" pitchFamily="2" charset="2"/>
                        <a:buChar char="ü"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Ведомственная целевая программа «Повышение эффективности деятельности органов местного самоуправления»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42,4</a:t>
                      </a:r>
                    </a:p>
                    <a:p>
                      <a:pPr marL="171450" indent="-171450" algn="l" fontAlgn="ctr">
                        <a:buFont typeface="Wingdings" pitchFamily="2" charset="2"/>
                        <a:buChar char="ü"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Ведомственная целевая программа Управления строительства Администрации городского округа </a:t>
                      </a:r>
                    </a:p>
                    <a:p>
                      <a:pPr marL="0" indent="0" algn="l" fontAlgn="ctr">
                        <a:buFont typeface="Wingdings" pitchFamily="2" charset="2"/>
                        <a:buNone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город Рыбинск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37,8</a:t>
                      </a:r>
                    </a:p>
                    <a:p>
                      <a:pPr marL="171450" indent="-171450" algn="l" fontAlgn="ctr">
                        <a:buFont typeface="Wingdings" pitchFamily="2" charset="2"/>
                        <a:buChar char="ü"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Ведомственная целевая программа «Поддержание архитектурного облика исторического центра городского округа город Рыбинск»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886223" y="5275048"/>
            <a:ext cx="492443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effectLst>
            <a:innerShdw blurRad="114300">
              <a:prstClr val="black"/>
            </a:innerShdw>
          </a:effectLst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01072" y="5275047"/>
            <a:ext cx="504056" cy="461665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9   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402039" y="5398159"/>
            <a:ext cx="302755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программы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305128" y="5413547"/>
            <a:ext cx="244714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Ведомственные </a:t>
            </a:r>
            <a:r>
              <a:rPr lang="ru-RU" sz="14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73046" y="5804806"/>
            <a:ext cx="8288835" cy="877163"/>
          </a:xfrm>
          <a:prstGeom prst="rect">
            <a:avLst/>
          </a:prstGeom>
          <a:solidFill>
            <a:srgbClr val="DEB864"/>
          </a:solidFill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 prstMaterial="metal"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cap="all" dirty="0" smtClean="0">
                <a:ln w="9000" cmpd="sng">
                  <a:noFill/>
                  <a:prstDash val="solid"/>
                </a:ln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ОБЩИЙ ОБЪЕМ ПРОГРАММНЫХ РАСХОДОВ за 2019 год </a:t>
            </a:r>
          </a:p>
          <a:p>
            <a:pPr>
              <a:defRPr/>
            </a:pPr>
            <a:r>
              <a:rPr lang="ru-RU" b="1" cap="all" dirty="0" smtClean="0">
                <a:ln w="9000" cmpd="sng">
                  <a:noFill/>
                  <a:prstDash val="solid"/>
                </a:ln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</a:t>
            </a:r>
            <a:r>
              <a:rPr lang="ru-RU" sz="2400" b="1" cap="all" dirty="0" smtClean="0">
                <a:ln w="9000" cmpd="sng">
                  <a:noFill/>
                  <a:prstDash val="solid"/>
                </a:ln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5 727, 1 </a:t>
            </a:r>
            <a:r>
              <a:rPr lang="ru-RU" sz="1200" b="1" cap="all" dirty="0" smtClean="0">
                <a:ln w="9000" cmpd="sng">
                  <a:noFill/>
                  <a:prstDash val="solid"/>
                </a:ln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</a:t>
            </a:r>
          </a:p>
          <a:p>
            <a:pPr>
              <a:defRPr/>
            </a:pPr>
            <a:endParaRPr lang="ru-RU" sz="1100" b="1" cap="all" dirty="0">
              <a:ln w="9000" cmpd="sng">
                <a:noFill/>
                <a:prstDash val="solid"/>
              </a:ln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Овал 14"/>
          <p:cNvSpPr/>
          <p:nvPr/>
        </p:nvSpPr>
        <p:spPr bwMode="auto">
          <a:xfrm>
            <a:off x="7020272" y="5906009"/>
            <a:ext cx="1515976" cy="674758"/>
          </a:xfrm>
          <a:prstGeom prst="ellipse">
            <a:avLst/>
          </a:prstGeom>
          <a:solidFill>
            <a:srgbClr val="A4BB7B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ru-RU" alt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95,9%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2915816" y="404664"/>
            <a:ext cx="3389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dirty="0">
                <a:latin typeface="Arial Cyr" pitchFamily="34" charset="0"/>
                <a:cs typeface="Arial Cyr" pitchFamily="34" charset="0"/>
              </a:rPr>
              <a:t>Департамент финансов</a:t>
            </a:r>
          </a:p>
        </p:txBody>
      </p:sp>
    </p:spTree>
    <p:extLst>
      <p:ext uri="{BB962C8B-B14F-4D97-AF65-F5344CB8AC3E}">
        <p14:creationId xmlns:p14="http://schemas.microsoft.com/office/powerpoint/2010/main" val="208088163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4"/>
          <p:cNvSpPr>
            <a:spLocks noGrp="1" noChangeArrowheads="1"/>
          </p:cNvSpPr>
          <p:nvPr>
            <p:ph type="title"/>
          </p:nvPr>
        </p:nvSpPr>
        <p:spPr>
          <a:xfrm>
            <a:off x="1331640" y="908720"/>
            <a:ext cx="6858000" cy="533400"/>
          </a:xfrm>
        </p:spPr>
        <p:txBody>
          <a:bodyPr/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</a:rPr>
              <a:t>Расходы по разделу «Образование» </a:t>
            </a:r>
          </a:p>
        </p:txBody>
      </p:sp>
      <p:graphicFrame>
        <p:nvGraphicFramePr>
          <p:cNvPr id="2" name="Object 5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3176767955"/>
              </p:ext>
            </p:extLst>
          </p:nvPr>
        </p:nvGraphicFramePr>
        <p:xfrm>
          <a:off x="395536" y="1124744"/>
          <a:ext cx="8568952" cy="52217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4819" name="Text Box 8"/>
          <p:cNvSpPr txBox="1">
            <a:spLocks noChangeArrowheads="1"/>
          </p:cNvSpPr>
          <p:nvPr/>
        </p:nvSpPr>
        <p:spPr bwMode="auto">
          <a:xfrm>
            <a:off x="3203848" y="6161804"/>
            <a:ext cx="3581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Всего расходов 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2 788,4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млн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. руб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.</a:t>
            </a: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2915816" y="404664"/>
            <a:ext cx="3389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dirty="0">
                <a:latin typeface="Arial Cyr" pitchFamily="34" charset="0"/>
                <a:cs typeface="Arial Cyr" pitchFamily="34" charset="0"/>
              </a:rPr>
              <a:t>Департамент финансов</a:t>
            </a:r>
          </a:p>
        </p:txBody>
      </p:sp>
      <p:pic>
        <p:nvPicPr>
          <p:cNvPr id="2050" name="Picture 2" descr="C:\Users\kozlii\Desktop\oLCwlXLXWo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0962" y="1278427"/>
            <a:ext cx="1735534" cy="13681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51" name="Picture 3" descr="C:\Users\kozlii\Desktop\СОШ-0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131" y="5085184"/>
            <a:ext cx="2403685" cy="15878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4556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4"/>
          <p:cNvSpPr>
            <a:spLocks noGrp="1" noChangeArrowheads="1"/>
          </p:cNvSpPr>
          <p:nvPr>
            <p:ph type="title"/>
          </p:nvPr>
        </p:nvSpPr>
        <p:spPr>
          <a:xfrm>
            <a:off x="611560" y="1052736"/>
            <a:ext cx="8229600" cy="457200"/>
          </a:xfrm>
        </p:spPr>
        <p:txBody>
          <a:bodyPr/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</a:rPr>
              <a:t>Расходы по разделу «Культура»</a:t>
            </a:r>
          </a:p>
        </p:txBody>
      </p:sp>
      <p:graphicFrame>
        <p:nvGraphicFramePr>
          <p:cNvPr id="2" name="Object 5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3442506337"/>
              </p:ext>
            </p:extLst>
          </p:nvPr>
        </p:nvGraphicFramePr>
        <p:xfrm>
          <a:off x="458002" y="1567657"/>
          <a:ext cx="8496746" cy="4422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5843" name="Text Box 8"/>
          <p:cNvSpPr txBox="1">
            <a:spLocks noChangeArrowheads="1"/>
          </p:cNvSpPr>
          <p:nvPr/>
        </p:nvSpPr>
        <p:spPr bwMode="auto">
          <a:xfrm>
            <a:off x="3491880" y="6237312"/>
            <a:ext cx="2667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Всего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201,4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млн.руб.</a:t>
            </a: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2915816" y="404664"/>
            <a:ext cx="3389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dirty="0">
                <a:latin typeface="Arial Cyr" pitchFamily="34" charset="0"/>
                <a:cs typeface="Arial Cyr" pitchFamily="34" charset="0"/>
              </a:rPr>
              <a:t>Департамент финансов</a:t>
            </a:r>
          </a:p>
        </p:txBody>
      </p:sp>
      <p:pic>
        <p:nvPicPr>
          <p:cNvPr id="3074" name="Picture 2" descr="C:\Users\kozlii\Desktop\T4iXgrI5ud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908720"/>
            <a:ext cx="1656184" cy="16561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kozlii\Desktop\regnum_picture_1528872611164423_norma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569" y="4945148"/>
            <a:ext cx="2736304" cy="16922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2956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4"/>
          <p:cNvSpPr>
            <a:spLocks noGrp="1" noChangeArrowheads="1"/>
          </p:cNvSpPr>
          <p:nvPr>
            <p:ph type="title"/>
          </p:nvPr>
        </p:nvSpPr>
        <p:spPr>
          <a:xfrm>
            <a:off x="1196402" y="908720"/>
            <a:ext cx="7605464" cy="533400"/>
          </a:xfrm>
        </p:spPr>
        <p:txBody>
          <a:bodyPr/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</a:rPr>
              <a:t>Расходы по разделу «Физическая культура и спорт» </a:t>
            </a:r>
          </a:p>
        </p:txBody>
      </p:sp>
      <p:graphicFrame>
        <p:nvGraphicFramePr>
          <p:cNvPr id="2" name="Object 5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4131202204"/>
              </p:ext>
            </p:extLst>
          </p:nvPr>
        </p:nvGraphicFramePr>
        <p:xfrm>
          <a:off x="323528" y="1554886"/>
          <a:ext cx="8352928" cy="4853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4819" name="Text Box 8"/>
          <p:cNvSpPr txBox="1">
            <a:spLocks noChangeArrowheads="1"/>
          </p:cNvSpPr>
          <p:nvPr/>
        </p:nvSpPr>
        <p:spPr bwMode="auto">
          <a:xfrm>
            <a:off x="3275856" y="6223470"/>
            <a:ext cx="3581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Всего </a:t>
            </a:r>
            <a:r>
              <a:rPr lang="ru-RU" b="1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расходов  </a:t>
            </a:r>
            <a:r>
              <a:rPr lang="ru-RU" b="1" smtClean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 238,5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млн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. руб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.</a:t>
            </a: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2915816" y="404664"/>
            <a:ext cx="3389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dirty="0">
                <a:latin typeface="Arial Cyr" pitchFamily="34" charset="0"/>
                <a:cs typeface="Arial Cyr" pitchFamily="34" charset="0"/>
              </a:rPr>
              <a:t>Департамент финансов</a:t>
            </a:r>
          </a:p>
        </p:txBody>
      </p:sp>
      <p:pic>
        <p:nvPicPr>
          <p:cNvPr id="4099" name="Picture 3" descr="C:\Users\kozlii\Desktop\sddefaul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1256" y="4493933"/>
            <a:ext cx="2880320" cy="17274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kozlii\Desktop\b9fcc6a9d65318b2558db2238f414ee9_X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12776"/>
            <a:ext cx="1924694" cy="14150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092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Ð£Ð¿ÑÐ°Ð²Ð»ÐµÐ½Ð¸Ðµ ÑÐ¾ÑÐ¸Ð°Ð»ÑÐ½Ð¾Ð¹ Ð·Ð°ÑÐ¸ÑÑ Ð½Ð°ÑÐµÐ»ÐµÐ½Ð¸Ñ ÐÐ´Ð¼Ð¸Ð½Ð¸ÑÑÑÐ°ÑÐ¸Ð¸ Ð£ÑÑÑ-ÐÐ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48" y="5445224"/>
            <a:ext cx="1368152" cy="129614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Object 4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82877125"/>
              </p:ext>
            </p:extLst>
          </p:nvPr>
        </p:nvGraphicFramePr>
        <p:xfrm>
          <a:off x="199273" y="1484784"/>
          <a:ext cx="8915400" cy="51616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Rectangle 7"/>
          <p:cNvSpPr>
            <a:spLocks noGrp="1" noChangeArrowheads="1"/>
          </p:cNvSpPr>
          <p:nvPr>
            <p:ph type="title" idx="4294967295"/>
          </p:nvPr>
        </p:nvSpPr>
        <p:spPr>
          <a:xfrm>
            <a:off x="827584" y="764704"/>
            <a:ext cx="8153400" cy="503238"/>
          </a:xfrm>
        </p:spPr>
        <p:txBody>
          <a:bodyPr/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</a:rPr>
              <a:t>Структура расходов по социальной политике </a:t>
            </a:r>
            <a:endParaRPr lang="ru-RU" sz="1800" b="1" dirty="0" smtClean="0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2915816" y="404664"/>
            <a:ext cx="3389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dirty="0">
                <a:latin typeface="Arial Cyr" pitchFamily="34" charset="0"/>
                <a:cs typeface="Arial Cyr" pitchFamily="34" charset="0"/>
              </a:rPr>
              <a:t>Департамент финансов</a:t>
            </a:r>
          </a:p>
        </p:txBody>
      </p:sp>
      <p:pic>
        <p:nvPicPr>
          <p:cNvPr id="5124" name="Picture 4" descr="Massachusetts Executive Office of Health and Human Service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5417903"/>
            <a:ext cx="2088232" cy="12961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7230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67545" y="1124744"/>
            <a:ext cx="84249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		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2915816" y="404664"/>
            <a:ext cx="3389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dirty="0">
                <a:latin typeface="Arial Cyr" pitchFamily="34" charset="0"/>
                <a:cs typeface="Arial Cyr" pitchFamily="34" charset="0"/>
              </a:rPr>
              <a:t>Департамент финансов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27584" y="986244"/>
            <a:ext cx="7992888" cy="707886"/>
          </a:xfrm>
          <a:prstGeom prst="rect">
            <a:avLst/>
          </a:prstGeom>
          <a:gradFill flip="none" rotWithShape="1">
            <a:gsLst>
              <a:gs pos="0">
                <a:srgbClr val="3891A7">
                  <a:tint val="66000"/>
                  <a:satMod val="160000"/>
                </a:srgbClr>
              </a:gs>
              <a:gs pos="50000">
                <a:srgbClr val="3891A7">
                  <a:tint val="44500"/>
                  <a:satMod val="160000"/>
                </a:srgbClr>
              </a:gs>
              <a:gs pos="100000">
                <a:srgbClr val="3891A7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«Бюджет для граждан» познакомит вас с основными показателями 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отчета об исполнении бюджета </a:t>
            </a: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города Рыбинска за 2019 </a:t>
            </a: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год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230391" y="2492896"/>
            <a:ext cx="3671268" cy="3785652"/>
          </a:xfrm>
          <a:prstGeom prst="rect">
            <a:avLst/>
          </a:prstGeom>
          <a:gradFill>
            <a:gsLst>
              <a:gs pos="0">
                <a:schemeClr val="lt1">
                  <a:tint val="55000"/>
                  <a:satMod val="300000"/>
                </a:schemeClr>
              </a:gs>
              <a:gs pos="40000">
                <a:schemeClr val="lt1">
                  <a:tint val="65000"/>
                  <a:satMod val="300000"/>
                </a:schemeClr>
              </a:gs>
              <a:gs pos="100000">
                <a:schemeClr val="lt1">
                  <a:shade val="65000"/>
                  <a:satMod val="300000"/>
                </a:schemeClr>
              </a:gs>
            </a:gsLst>
            <a:path path="circle">
              <a:fillToRect l="65000" b="98000"/>
            </a:path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Граждане - как налогоплательщики и как потребители муниципальных услуг - должны быть уверены в том, что передаваемые ими в распоряжение государства средства используются прозрачно и эффективно, приносят конкретные результаты, как для общества в целом, так и для каждой семьи, для каждого человека.</a:t>
            </a:r>
          </a:p>
        </p:txBody>
      </p:sp>
      <p:pic>
        <p:nvPicPr>
          <p:cNvPr id="9" name="Picture 4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206" y="2060848"/>
            <a:ext cx="4566139" cy="33745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73984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title" idx="4294967295"/>
          </p:nvPr>
        </p:nvSpPr>
        <p:spPr>
          <a:xfrm>
            <a:off x="762000" y="838200"/>
            <a:ext cx="8153400" cy="503238"/>
          </a:xfrm>
        </p:spPr>
        <p:txBody>
          <a:bodyPr/>
          <a:lstStyle/>
          <a:p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</a:rPr>
              <a:t>Структура расходов по городскому хозяйству</a:t>
            </a:r>
            <a:endParaRPr lang="ru-RU" sz="1800" b="1" i="1" dirty="0" smtClean="0">
              <a:solidFill>
                <a:srgbClr val="FF0000"/>
              </a:solidFill>
              <a:latin typeface="Times New Roman" pitchFamily="18" charset="0"/>
            </a:endParaRPr>
          </a:p>
        </p:txBody>
      </p:sp>
      <p:graphicFrame>
        <p:nvGraphicFramePr>
          <p:cNvPr id="2" name="Object 8"/>
          <p:cNvGraphicFramePr>
            <a:graphicFrameLocks noGrp="1" noChangeAspect="1"/>
          </p:cNvGraphicFramePr>
          <p:nvPr>
            <p:ph type="chart" idx="4294967295"/>
            <p:extLst>
              <p:ext uri="{D42A27DB-BD31-4B8C-83A1-F6EECF244321}">
                <p14:modId xmlns:p14="http://schemas.microsoft.com/office/powerpoint/2010/main" val="3559241965"/>
              </p:ext>
            </p:extLst>
          </p:nvPr>
        </p:nvGraphicFramePr>
        <p:xfrm>
          <a:off x="179512" y="1412776"/>
          <a:ext cx="8784976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7892" name="Text Box 9"/>
          <p:cNvSpPr txBox="1">
            <a:spLocks noChangeArrowheads="1"/>
          </p:cNvSpPr>
          <p:nvPr/>
        </p:nvSpPr>
        <p:spPr bwMode="auto">
          <a:xfrm>
            <a:off x="2796254" y="6094652"/>
            <a:ext cx="4038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Всего расходов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 1078,6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млн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. руб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.</a:t>
            </a: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2915816" y="404664"/>
            <a:ext cx="3389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dirty="0">
                <a:latin typeface="Arial Cyr" pitchFamily="34" charset="0"/>
                <a:cs typeface="Arial Cyr" pitchFamily="34" charset="0"/>
              </a:rPr>
              <a:t>Департамент финансов</a:t>
            </a:r>
          </a:p>
        </p:txBody>
      </p:sp>
      <p:pic>
        <p:nvPicPr>
          <p:cNvPr id="6146" name="Picture 2" descr="C:\Users\kozlii\Desktop\litvinyu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157192"/>
            <a:ext cx="2088232" cy="13041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377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Text Box 7"/>
          <p:cNvSpPr txBox="1">
            <a:spLocks noChangeArrowheads="1"/>
          </p:cNvSpPr>
          <p:nvPr/>
        </p:nvSpPr>
        <p:spPr bwMode="auto">
          <a:xfrm>
            <a:off x="1691680" y="747407"/>
            <a:ext cx="59436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Структура расходов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адресной инвестиционной программы 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Arial" charset="0"/>
            </a:endParaRPr>
          </a:p>
        </p:txBody>
      </p:sp>
      <p:graphicFrame>
        <p:nvGraphicFramePr>
          <p:cNvPr id="7" name="Object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732192257"/>
              </p:ext>
            </p:extLst>
          </p:nvPr>
        </p:nvGraphicFramePr>
        <p:xfrm>
          <a:off x="423581" y="1286041"/>
          <a:ext cx="8712967" cy="53926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843808" y="6309320"/>
            <a:ext cx="568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 расходов по АИП 493,6 млн.руб.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2915816" y="404664"/>
            <a:ext cx="3389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dirty="0">
                <a:latin typeface="Arial Cyr" pitchFamily="34" charset="0"/>
                <a:cs typeface="Arial Cyr" pitchFamily="34" charset="0"/>
              </a:rPr>
              <a:t>Департамент финансов</a:t>
            </a:r>
          </a:p>
        </p:txBody>
      </p:sp>
      <p:pic>
        <p:nvPicPr>
          <p:cNvPr id="7170" name="Picture 2" descr="http://gazeta-rybinsk.ru/wp-content/uploads/2018/09/maksi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672" y="5278477"/>
            <a:ext cx="2160240" cy="13054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al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1719" y="5373216"/>
            <a:ext cx="1964432" cy="13054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9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672" y="1194156"/>
            <a:ext cx="2160240" cy="12835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0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194156"/>
            <a:ext cx="2838872" cy="12835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441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8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2465661016"/>
              </p:ext>
            </p:extLst>
          </p:nvPr>
        </p:nvGraphicFramePr>
        <p:xfrm>
          <a:off x="215392" y="1189556"/>
          <a:ext cx="8851900" cy="563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8916" name="Text Box 9"/>
          <p:cNvSpPr txBox="1">
            <a:spLocks noChangeArrowheads="1"/>
          </p:cNvSpPr>
          <p:nvPr/>
        </p:nvSpPr>
        <p:spPr bwMode="auto">
          <a:xfrm>
            <a:off x="8069708" y="1219200"/>
            <a:ext cx="990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b="1" dirty="0">
                <a:latin typeface="Times New Roman" pitchFamily="18" charset="0"/>
                <a:cs typeface="Arial" charset="0"/>
              </a:rPr>
              <a:t>млн</a:t>
            </a:r>
            <a:r>
              <a:rPr lang="ru-RU" sz="1400" b="1" dirty="0" smtClean="0">
                <a:latin typeface="Times New Roman" pitchFamily="18" charset="0"/>
                <a:cs typeface="Arial" charset="0"/>
              </a:rPr>
              <a:t>. руб</a:t>
            </a:r>
            <a:r>
              <a:rPr lang="ru-RU" sz="1400" b="1" dirty="0">
                <a:latin typeface="Times New Roman" pitchFamily="18" charset="0"/>
                <a:cs typeface="Arial" charset="0"/>
              </a:rPr>
              <a:t>.</a:t>
            </a: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3059832" y="410369"/>
            <a:ext cx="3389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dirty="0">
                <a:latin typeface="Arial Cyr" pitchFamily="34" charset="0"/>
                <a:cs typeface="Arial Cyr" pitchFamily="34" charset="0"/>
              </a:rPr>
              <a:t>Департамент финансов</a:t>
            </a:r>
          </a:p>
        </p:txBody>
      </p:sp>
      <p:sp>
        <p:nvSpPr>
          <p:cNvPr id="7" name="Rectangle 5"/>
          <p:cNvSpPr txBox="1">
            <a:spLocks noChangeArrowheads="1"/>
          </p:cNvSpPr>
          <p:nvPr/>
        </p:nvSpPr>
        <p:spPr bwMode="auto">
          <a:xfrm>
            <a:off x="539552" y="1021326"/>
            <a:ext cx="91153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endParaRPr lang="ru-RU" sz="2400" b="1" kern="0" dirty="0" smtClean="0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67744" y="857446"/>
            <a:ext cx="633963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</a:rPr>
              <a:t>Динамика расходов бюджета по разделам</a:t>
            </a:r>
            <a:br>
              <a:rPr lang="ru-RU" sz="2400" b="1" dirty="0">
                <a:solidFill>
                  <a:srgbClr val="002060"/>
                </a:solidFill>
                <a:latin typeface="Times New Roman" pitchFamily="18" charset="0"/>
              </a:rPr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232573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836712"/>
            <a:ext cx="9144000" cy="873280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>
            <a:noAutofit/>
          </a:bodyPr>
          <a:lstStyle/>
          <a:p>
            <a:pPr algn="ctr">
              <a:spcAft>
                <a:spcPts val="210"/>
              </a:spcAft>
            </a:pPr>
            <a:r>
              <a:rPr lang="ru" sz="2800" b="1" spc="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" sz="2400" b="1" spc="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Расходы бюджета </a:t>
            </a:r>
            <a:r>
              <a:rPr lang="ru" sz="2400" b="1" spc="1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" sz="2400" b="1" spc="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разделам (тыс. руб.)                     </a:t>
            </a:r>
            <a:endParaRPr lang="ru" sz="2400" b="1" spc="1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8114222"/>
              </p:ext>
            </p:extLst>
          </p:nvPr>
        </p:nvGraphicFramePr>
        <p:xfrm>
          <a:off x="395536" y="1484783"/>
          <a:ext cx="8640960" cy="5184575"/>
        </p:xfrm>
        <a:graphic>
          <a:graphicData uri="http://schemas.openxmlformats.org/drawingml/2006/table">
            <a:tbl>
              <a:tblPr/>
              <a:tblGrid>
                <a:gridCol w="4968552"/>
                <a:gridCol w="542217"/>
                <a:gridCol w="1113967"/>
                <a:gridCol w="1152128"/>
                <a:gridCol w="864096"/>
              </a:tblGrid>
              <a:tr h="684292">
                <a:tc>
                  <a:txBody>
                    <a:bodyPr/>
                    <a:lstStyle/>
                    <a:p>
                      <a:pPr marL="25400" indent="0" algn="ctr"/>
                      <a:r>
                        <a:rPr lang="ru" sz="1600" b="1" spc="1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" sz="1600" b="1" spc="100" dirty="0">
                        <a:solidFill>
                          <a:schemeClr val="bg1"/>
                        </a:solidFill>
                        <a:latin typeface="Franklin Gothic Heavy"/>
                      </a:endParaRPr>
                    </a:p>
                  </a:txBody>
                  <a:tcPr marL="0" marR="0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203200" indent="0"/>
                      <a:r>
                        <a:rPr lang="ru" sz="1600" b="1" spc="1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Рз</a:t>
                      </a:r>
                      <a:endParaRPr lang="ru" sz="1600" b="1" spc="1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215900" indent="0"/>
                      <a:r>
                        <a:rPr lang="ru" sz="16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 год</a:t>
                      </a:r>
                      <a:endParaRPr lang="ru" sz="16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215900" indent="0"/>
                      <a:r>
                        <a:rPr lang="ru" sz="16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 год</a:t>
                      </a:r>
                      <a:endParaRPr lang="ru" sz="16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215900" indent="0"/>
                      <a:r>
                        <a:rPr lang="ru" sz="14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Темп роста,</a:t>
                      </a:r>
                      <a:r>
                        <a:rPr lang="ru" sz="16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</a:t>
                      </a:r>
                    </a:p>
                  </a:txBody>
                  <a:tcPr marL="0" marR="0" marT="0" marB="0">
                    <a:solidFill>
                      <a:srgbClr val="00B050"/>
                    </a:solidFill>
                  </a:tcPr>
                </a:tc>
              </a:tr>
              <a:tr h="441222">
                <a:tc>
                  <a:txBody>
                    <a:bodyPr/>
                    <a:lstStyle/>
                    <a:p>
                      <a:pPr marL="50800" indent="0"/>
                      <a:r>
                        <a:rPr lang="ru" sz="1600" b="1" spc="100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</a:p>
                  </a:txBody>
                  <a:tcPr marL="0" marR="0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sz="120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5 937 656,6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5 985 518,7 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+0,8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</a:tr>
              <a:tr h="288339">
                <a:tc>
                  <a:txBody>
                    <a:bodyPr/>
                    <a:lstStyle/>
                    <a:p>
                      <a:pPr marL="50800" indent="0"/>
                      <a:r>
                        <a:rPr lang="ru" sz="1400" b="1" spc="50" dirty="0"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ВОПРОСЫ</a:t>
                      </a:r>
                    </a:p>
                  </a:txBody>
                  <a:tcPr marL="0" marR="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03200" indent="0" algn="l"/>
                      <a:r>
                        <a:rPr lang="ru" sz="1400" b="1" spc="50" dirty="0"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</a:p>
                  </a:txBody>
                  <a:tcPr marL="0" marR="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225 969,0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219 722,3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effectLst/>
                          <a:latin typeface="Times New Roman"/>
                        </a:rPr>
                        <a:t>-2,8</a:t>
                      </a:r>
                      <a:endParaRPr lang="ru-RU" sz="16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77353">
                <a:tc>
                  <a:txBody>
                    <a:bodyPr/>
                    <a:lstStyle/>
                    <a:p>
                      <a:pPr marL="50800" indent="0"/>
                      <a:r>
                        <a:rPr lang="ru" sz="1400" b="1" spc="50" dirty="0">
                          <a:latin typeface="Times New Roman" pitchFamily="18" charset="0"/>
                          <a:cs typeface="Times New Roman" pitchFamily="18" charset="0"/>
                        </a:rPr>
                        <a:t>НАЦИОНАЛЬНАЯ ОБОРОНА</a:t>
                      </a:r>
                    </a:p>
                  </a:txBody>
                  <a:tcPr marL="0" marR="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03200" indent="0" algn="l"/>
                      <a:r>
                        <a:rPr lang="ru" sz="1400" b="1" spc="50" dirty="0">
                          <a:latin typeface="Times New Roman" pitchFamily="18" charset="0"/>
                          <a:cs typeface="Times New Roman" pitchFamily="18" charset="0"/>
                        </a:rPr>
                        <a:t>02</a:t>
                      </a:r>
                    </a:p>
                  </a:txBody>
                  <a:tcPr marL="0" marR="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138,5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130,5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effectLst/>
                          <a:latin typeface="Times New Roman"/>
                        </a:rPr>
                        <a:t>-5,8</a:t>
                      </a:r>
                      <a:endParaRPr lang="ru-RU" sz="16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12600">
                <a:tc>
                  <a:txBody>
                    <a:bodyPr/>
                    <a:lstStyle/>
                    <a:p>
                      <a:pPr marL="50800" indent="0"/>
                      <a:r>
                        <a:rPr lang="ru" sz="1400" b="1" spc="50" dirty="0"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</a:p>
                  </a:txBody>
                  <a:tcPr marL="0" marR="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03200" indent="0" algn="l"/>
                      <a:r>
                        <a:rPr lang="ru" sz="1400" b="1" spc="50" dirty="0"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</a:p>
                  </a:txBody>
                  <a:tcPr marL="0" marR="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18 537,4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19 283,3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effectLst/>
                          <a:latin typeface="Times New Roman"/>
                        </a:rPr>
                        <a:t>+4,0</a:t>
                      </a:r>
                      <a:endParaRPr lang="ru-RU" sz="16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73508">
                <a:tc>
                  <a:txBody>
                    <a:bodyPr/>
                    <a:lstStyle/>
                    <a:p>
                      <a:pPr marL="50800" indent="0"/>
                      <a:r>
                        <a:rPr lang="ru" sz="1400" b="1" spc="50" dirty="0"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</a:p>
                  </a:txBody>
                  <a:tcPr marL="0" marR="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03200" indent="0" algn="l"/>
                      <a:r>
                        <a:rPr lang="ru" sz="1400" b="1" spc="50" dirty="0"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</a:p>
                  </a:txBody>
                  <a:tcPr marL="0" marR="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929 668,7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757 030,9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effectLst/>
                          <a:latin typeface="Times New Roman"/>
                        </a:rPr>
                        <a:t>-18,6</a:t>
                      </a:r>
                      <a:endParaRPr lang="ru-RU" sz="16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80099">
                <a:tc>
                  <a:txBody>
                    <a:bodyPr/>
                    <a:lstStyle/>
                    <a:p>
                      <a:pPr marL="50800" indent="0"/>
                      <a:r>
                        <a:rPr lang="ru" sz="1400" b="1" spc="50" dirty="0"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</a:p>
                  </a:txBody>
                  <a:tcPr marL="0" marR="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03200" indent="0" algn="l"/>
                      <a:r>
                        <a:rPr lang="ru" sz="1400" b="1" spc="50" dirty="0"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</a:p>
                  </a:txBody>
                  <a:tcPr marL="0" marR="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384 007,7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321 555,5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effectLst/>
                          <a:latin typeface="Times New Roman"/>
                        </a:rPr>
                        <a:t>-16,3</a:t>
                      </a:r>
                      <a:endParaRPr lang="ru-RU" sz="16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80099">
                <a:tc>
                  <a:txBody>
                    <a:bodyPr/>
                    <a:lstStyle/>
                    <a:p>
                      <a:pPr marL="50800" indent="0"/>
                      <a:r>
                        <a:rPr lang="ru" sz="1400" b="1" spc="50" dirty="0">
                          <a:latin typeface="Times New Roman" pitchFamily="18" charset="0"/>
                          <a:cs typeface="Times New Roman" pitchFamily="18" charset="0"/>
                        </a:rPr>
                        <a:t>ОХРАНА ОКРУЖАЮЩЕЙ СРЕДЫ</a:t>
                      </a:r>
                    </a:p>
                  </a:txBody>
                  <a:tcPr marL="0" marR="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03200" indent="0" algn="l"/>
                      <a:r>
                        <a:rPr lang="ru" sz="1400" b="1" spc="50" dirty="0">
                          <a:latin typeface="Times New Roman" pitchFamily="18" charset="0"/>
                          <a:cs typeface="Times New Roman" pitchFamily="18" charset="0"/>
                        </a:rPr>
                        <a:t>06</a:t>
                      </a:r>
                    </a:p>
                  </a:txBody>
                  <a:tcPr marL="0" marR="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320,0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310,9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effectLst/>
                          <a:latin typeface="Times New Roman"/>
                        </a:rPr>
                        <a:t>-2,8</a:t>
                      </a:r>
                      <a:endParaRPr lang="ru-RU" sz="16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97083">
                <a:tc>
                  <a:txBody>
                    <a:bodyPr/>
                    <a:lstStyle/>
                    <a:p>
                      <a:pPr marL="50800" indent="0"/>
                      <a:r>
                        <a:rPr lang="ru" sz="1400" b="1" spc="50" dirty="0">
                          <a:latin typeface="Times New Roman" pitchFamily="18" charset="0"/>
                          <a:cs typeface="Times New Roman" pitchFamily="18" charset="0"/>
                        </a:rPr>
                        <a:t>ОБРАЗОВАНИЕ</a:t>
                      </a:r>
                    </a:p>
                  </a:txBody>
                  <a:tcPr marL="0" marR="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03200" indent="0" algn="l"/>
                      <a:r>
                        <a:rPr lang="ru" sz="1400" b="1" spc="50" dirty="0">
                          <a:latin typeface="Times New Roman" pitchFamily="18" charset="0"/>
                          <a:cs typeface="Times New Roman" pitchFamily="18" charset="0"/>
                        </a:rPr>
                        <a:t>07</a:t>
                      </a:r>
                    </a:p>
                  </a:txBody>
                  <a:tcPr marL="0" marR="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2 395 408,4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2 788 422,9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effectLst/>
                          <a:latin typeface="Times New Roman"/>
                        </a:rPr>
                        <a:t>+16,4</a:t>
                      </a:r>
                      <a:endParaRPr lang="ru-RU" sz="16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80099">
                <a:tc>
                  <a:txBody>
                    <a:bodyPr/>
                    <a:lstStyle/>
                    <a:p>
                      <a:pPr marL="50800" indent="0"/>
                      <a:r>
                        <a:rPr lang="ru" sz="1400" b="1" spc="50" dirty="0">
                          <a:latin typeface="Times New Roman" pitchFamily="18" charset="0"/>
                          <a:cs typeface="Times New Roman" pitchFamily="18" charset="0"/>
                        </a:rPr>
                        <a:t>КУЛЬТУРА, КИНЕМАТОГРАФИЯ</a:t>
                      </a:r>
                    </a:p>
                  </a:txBody>
                  <a:tcPr marL="0" marR="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03200" indent="0" algn="l"/>
                      <a:r>
                        <a:rPr lang="ru" sz="1400" b="1" spc="50" dirty="0">
                          <a:latin typeface="Times New Roman" pitchFamily="18" charset="0"/>
                          <a:cs typeface="Times New Roman" pitchFamily="18" charset="0"/>
                        </a:rPr>
                        <a:t>08</a:t>
                      </a:r>
                    </a:p>
                  </a:txBody>
                  <a:tcPr marL="0" marR="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196 128,5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201 372,9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effectLst/>
                          <a:latin typeface="Times New Roman"/>
                        </a:rPr>
                        <a:t>+2,7</a:t>
                      </a:r>
                      <a:endParaRPr lang="ru-RU" sz="16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97083">
                <a:tc>
                  <a:txBody>
                    <a:bodyPr/>
                    <a:lstStyle/>
                    <a:p>
                      <a:pPr marL="50800" indent="0"/>
                      <a:r>
                        <a:rPr lang="ru" sz="1400" b="1" spc="50" dirty="0"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</a:p>
                  </a:txBody>
                  <a:tcPr marL="0" marR="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03200" indent="0" algn="l"/>
                      <a:r>
                        <a:rPr lang="ru" sz="1400" b="1" spc="50" dirty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0" marR="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1 322 873,9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1 339 356,5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effectLst/>
                          <a:latin typeface="Times New Roman"/>
                        </a:rPr>
                        <a:t>+1,3</a:t>
                      </a:r>
                      <a:endParaRPr lang="ru-RU" sz="16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80099">
                <a:tc>
                  <a:txBody>
                    <a:bodyPr/>
                    <a:lstStyle/>
                    <a:p>
                      <a:pPr marL="50800" indent="0"/>
                      <a:r>
                        <a:rPr lang="ru" sz="1400" b="1" spc="50" dirty="0"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</a:p>
                  </a:txBody>
                  <a:tcPr marL="0" marR="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03200" indent="0" algn="l"/>
                      <a:r>
                        <a:rPr lang="ru" sz="1400" b="1" spc="50" dirty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0" marR="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362 950,5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238 537,1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effectLst/>
                          <a:latin typeface="Times New Roman"/>
                        </a:rPr>
                        <a:t>-34,3</a:t>
                      </a:r>
                      <a:endParaRPr lang="ru-RU" sz="16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80099">
                <a:tc>
                  <a:txBody>
                    <a:bodyPr/>
                    <a:lstStyle/>
                    <a:p>
                      <a:pPr marL="50800" indent="0"/>
                      <a:r>
                        <a:rPr lang="ru" sz="1400" b="1" spc="50" dirty="0">
                          <a:latin typeface="Times New Roman" pitchFamily="18" charset="0"/>
                          <a:cs typeface="Times New Roman" pitchFamily="18" charset="0"/>
                        </a:rPr>
                        <a:t>СРЕДСТВА МАССОВОЙ ИНФОРМАЦИИ</a:t>
                      </a:r>
                    </a:p>
                  </a:txBody>
                  <a:tcPr marL="0" marR="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03200" indent="0" algn="l"/>
                      <a:r>
                        <a:rPr lang="ru" sz="1400" b="1" spc="50" dirty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0" marR="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3 200,0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4 000,0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effectLst/>
                          <a:latin typeface="Times New Roman"/>
                        </a:rPr>
                        <a:t>+25,0</a:t>
                      </a:r>
                      <a:endParaRPr lang="ru-RU" sz="16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512600">
                <a:tc>
                  <a:txBody>
                    <a:bodyPr/>
                    <a:lstStyle/>
                    <a:p>
                      <a:pPr marL="50800" indent="0"/>
                      <a:r>
                        <a:rPr lang="ru" sz="1400" b="1" spc="50" dirty="0">
                          <a:latin typeface="Times New Roman" pitchFamily="18" charset="0"/>
                          <a:cs typeface="Times New Roman" pitchFamily="18" charset="0"/>
                        </a:rPr>
                        <a:t>ОБСЛУЖИВАНИЕ ГОСУДАРСТВЕННОГО И МУНИЦИПАЛЬНОГО ДОЛГА</a:t>
                      </a:r>
                    </a:p>
                  </a:txBody>
                  <a:tcPr marL="0" marR="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03200" indent="0" algn="l"/>
                      <a:r>
                        <a:rPr lang="ru" sz="1400" b="1" spc="50" dirty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0" marR="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98 454 ,0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95 795,9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effectLst/>
                          <a:latin typeface="Times New Roman"/>
                        </a:rPr>
                        <a:t>-2,7</a:t>
                      </a:r>
                      <a:endParaRPr lang="ru-RU" sz="16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2915816" y="404664"/>
            <a:ext cx="3389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dirty="0">
                <a:latin typeface="Arial Cyr" pitchFamily="34" charset="0"/>
                <a:cs typeface="Arial Cyr" pitchFamily="34" charset="0"/>
              </a:rPr>
              <a:t>Департамент финансов</a:t>
            </a:r>
          </a:p>
        </p:txBody>
      </p:sp>
    </p:spTree>
    <p:extLst>
      <p:ext uri="{BB962C8B-B14F-4D97-AF65-F5344CB8AC3E}">
        <p14:creationId xmlns:p14="http://schemas.microsoft.com/office/powerpoint/2010/main" val="56556099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74778" y="797811"/>
            <a:ext cx="6480721" cy="657256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/>
          <a:p>
            <a:pPr algn="ctr"/>
            <a:r>
              <a:rPr lang="ru" sz="2400" b="1" spc="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Расходы бюджета </a:t>
            </a:r>
            <a:r>
              <a:rPr lang="ru" sz="2400" b="1" spc="1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" sz="2400" b="1" spc="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разделам </a:t>
            </a:r>
          </a:p>
          <a:p>
            <a:pPr algn="ctr"/>
            <a:r>
              <a:rPr lang="ru" sz="2400" b="1" spc="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душу населения (тыс. руб.) </a:t>
            </a:r>
          </a:p>
          <a:p>
            <a:pPr algn="ctr">
              <a:spcAft>
                <a:spcPts val="210"/>
              </a:spcAft>
            </a:pPr>
            <a:endParaRPr lang="ru" sz="2400" b="1" spc="1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8924485"/>
              </p:ext>
            </p:extLst>
          </p:nvPr>
        </p:nvGraphicFramePr>
        <p:xfrm>
          <a:off x="467544" y="1556792"/>
          <a:ext cx="8568952" cy="5131092"/>
        </p:xfrm>
        <a:graphic>
          <a:graphicData uri="http://schemas.openxmlformats.org/drawingml/2006/table">
            <a:tbl>
              <a:tblPr/>
              <a:tblGrid>
                <a:gridCol w="4968552"/>
                <a:gridCol w="563050"/>
                <a:gridCol w="1093134"/>
                <a:gridCol w="1080120"/>
                <a:gridCol w="864096"/>
              </a:tblGrid>
              <a:tr h="936237">
                <a:tc>
                  <a:txBody>
                    <a:bodyPr/>
                    <a:lstStyle/>
                    <a:p>
                      <a:pPr marL="25400" indent="0" algn="ctr"/>
                      <a:r>
                        <a:rPr lang="ru" sz="1600" b="1" spc="1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" sz="1600" b="1" spc="100" dirty="0">
                        <a:solidFill>
                          <a:schemeClr val="bg1"/>
                        </a:solidFill>
                        <a:latin typeface="Franklin Gothic Heavy"/>
                      </a:endParaRPr>
                    </a:p>
                  </a:txBody>
                  <a:tcPr marL="0" marR="0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203200" indent="0"/>
                      <a:r>
                        <a:rPr lang="ru" sz="1600" b="1" spc="1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Рз</a:t>
                      </a:r>
                      <a:endParaRPr lang="ru" sz="1600" b="1" spc="1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21590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" sz="16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 год (188 678 человек)</a:t>
                      </a:r>
                      <a:endParaRPr lang="ru" sz="16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21590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" sz="1600" b="1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 год (186 575 </a:t>
                      </a:r>
                      <a:r>
                        <a:rPr lang="ru" sz="16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человек)</a:t>
                      </a:r>
                      <a:endParaRPr lang="ru" sz="16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215900" indent="0"/>
                      <a:r>
                        <a:rPr lang="ru" sz="16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Темп роста,</a:t>
                      </a:r>
                      <a:r>
                        <a:rPr lang="ru" sz="18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</a:t>
                      </a:r>
                    </a:p>
                  </a:txBody>
                  <a:tcPr marL="0" marR="0" marT="0" marB="0">
                    <a:solidFill>
                      <a:srgbClr val="00B050"/>
                    </a:solidFill>
                  </a:tcPr>
                </a:tc>
              </a:tr>
              <a:tr h="270465">
                <a:tc>
                  <a:txBody>
                    <a:bodyPr/>
                    <a:lstStyle/>
                    <a:p>
                      <a:pPr marL="50800" indent="0"/>
                      <a:r>
                        <a:rPr lang="ru" sz="1600" b="1" spc="100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</a:p>
                  </a:txBody>
                  <a:tcPr marL="0" marR="0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sz="120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31,5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32,1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+2,0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</a:tr>
              <a:tr h="262954">
                <a:tc>
                  <a:txBody>
                    <a:bodyPr/>
                    <a:lstStyle/>
                    <a:p>
                      <a:pPr marL="50800" indent="0"/>
                      <a:r>
                        <a:rPr lang="ru" sz="1400" b="1" spc="50" dirty="0"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ВОПРОСЫ</a:t>
                      </a:r>
                    </a:p>
                  </a:txBody>
                  <a:tcPr marL="0" marR="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03200" indent="0"/>
                      <a:r>
                        <a:rPr lang="ru" sz="1400" b="1" spc="50" dirty="0"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</a:p>
                  </a:txBody>
                  <a:tcPr marL="0" marR="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6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6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effectLst/>
                          <a:latin typeface="Times New Roman"/>
                        </a:rPr>
                        <a:t>0</a:t>
                      </a:r>
                      <a:endParaRPr lang="ru-RU" sz="16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52934">
                <a:tc>
                  <a:txBody>
                    <a:bodyPr/>
                    <a:lstStyle/>
                    <a:p>
                      <a:pPr marL="50800" indent="0"/>
                      <a:r>
                        <a:rPr lang="ru" sz="1400" b="1" spc="50" dirty="0">
                          <a:latin typeface="Times New Roman" pitchFamily="18" charset="0"/>
                          <a:cs typeface="Times New Roman" pitchFamily="18" charset="0"/>
                        </a:rPr>
                        <a:t>НАЦИОНАЛЬНАЯ ОБОРОНА</a:t>
                      </a:r>
                    </a:p>
                  </a:txBody>
                  <a:tcPr marL="0" marR="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03200" indent="0"/>
                      <a:r>
                        <a:rPr lang="ru" sz="1400" b="1" spc="50" dirty="0">
                          <a:latin typeface="Times New Roman" pitchFamily="18" charset="0"/>
                          <a:cs typeface="Times New Roman" pitchFamily="18" charset="0"/>
                        </a:rPr>
                        <a:t>02</a:t>
                      </a:r>
                    </a:p>
                  </a:txBody>
                  <a:tcPr marL="0" marR="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effectLst/>
                          <a:latin typeface="Times New Roman"/>
                        </a:rPr>
                        <a:t>0</a:t>
                      </a:r>
                      <a:endParaRPr lang="ru-RU" sz="16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67469">
                <a:tc>
                  <a:txBody>
                    <a:bodyPr/>
                    <a:lstStyle/>
                    <a:p>
                      <a:pPr marL="50800" indent="0"/>
                      <a:r>
                        <a:rPr lang="ru" sz="1400" b="1" spc="50" dirty="0"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</a:p>
                  </a:txBody>
                  <a:tcPr marL="0" marR="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03200" indent="0"/>
                      <a:r>
                        <a:rPr lang="ru" sz="1400" b="1" spc="50" dirty="0"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</a:p>
                  </a:txBody>
                  <a:tcPr marL="0" marR="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6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6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effectLst/>
                          <a:latin typeface="Times New Roman"/>
                        </a:rPr>
                        <a:t>0</a:t>
                      </a:r>
                      <a:endParaRPr lang="ru-RU" sz="16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49429">
                <a:tc>
                  <a:txBody>
                    <a:bodyPr/>
                    <a:lstStyle/>
                    <a:p>
                      <a:pPr marL="50800" indent="0"/>
                      <a:r>
                        <a:rPr lang="ru" sz="1400" b="1" spc="50" dirty="0"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</a:p>
                  </a:txBody>
                  <a:tcPr marL="0" marR="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03200" indent="0"/>
                      <a:r>
                        <a:rPr lang="ru" sz="1400" b="1" spc="50" dirty="0"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</a:p>
                  </a:txBody>
                  <a:tcPr marL="0" marR="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4,9</a:t>
                      </a:r>
                      <a:endParaRPr lang="ru-RU" sz="16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4,1</a:t>
                      </a:r>
                      <a:endParaRPr lang="ru-RU" sz="16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effectLst/>
                          <a:latin typeface="Times New Roman"/>
                        </a:rPr>
                        <a:t>-16,8</a:t>
                      </a:r>
                      <a:endParaRPr lang="ru-RU" sz="16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55439">
                <a:tc>
                  <a:txBody>
                    <a:bodyPr/>
                    <a:lstStyle/>
                    <a:p>
                      <a:pPr marL="50800" indent="0"/>
                      <a:r>
                        <a:rPr lang="ru" sz="1400" b="1" spc="50" dirty="0"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</a:p>
                  </a:txBody>
                  <a:tcPr marL="0" marR="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03200" indent="0"/>
                      <a:r>
                        <a:rPr lang="ru" sz="1400" b="1" spc="50" dirty="0"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</a:p>
                  </a:txBody>
                  <a:tcPr marL="0" marR="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6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ru-RU" sz="16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effectLst/>
                          <a:latin typeface="Times New Roman"/>
                        </a:rPr>
                        <a:t>-16,7</a:t>
                      </a:r>
                      <a:endParaRPr lang="ru-RU" sz="16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55439">
                <a:tc>
                  <a:txBody>
                    <a:bodyPr/>
                    <a:lstStyle/>
                    <a:p>
                      <a:pPr marL="50800" indent="0"/>
                      <a:r>
                        <a:rPr lang="ru" sz="1400" b="1" spc="50" dirty="0">
                          <a:latin typeface="Times New Roman" pitchFamily="18" charset="0"/>
                          <a:cs typeface="Times New Roman" pitchFamily="18" charset="0"/>
                        </a:rPr>
                        <a:t>ОХРАНА ОКРУЖАЮЩЕЙ СРЕДЫ</a:t>
                      </a:r>
                    </a:p>
                  </a:txBody>
                  <a:tcPr marL="0" marR="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03200" indent="0"/>
                      <a:r>
                        <a:rPr lang="ru" sz="1400" b="1" spc="50" dirty="0">
                          <a:latin typeface="Times New Roman" pitchFamily="18" charset="0"/>
                          <a:cs typeface="Times New Roman" pitchFamily="18" charset="0"/>
                        </a:rPr>
                        <a:t>06</a:t>
                      </a:r>
                    </a:p>
                  </a:txBody>
                  <a:tcPr marL="0" marR="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effectLst/>
                          <a:latin typeface="Times New Roman"/>
                        </a:rPr>
                        <a:t>0</a:t>
                      </a:r>
                      <a:endParaRPr lang="ru-RU" sz="16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2124">
                <a:tc>
                  <a:txBody>
                    <a:bodyPr/>
                    <a:lstStyle/>
                    <a:p>
                      <a:pPr marL="50800" indent="0"/>
                      <a:r>
                        <a:rPr lang="ru" sz="1400" b="1" spc="50" dirty="0">
                          <a:latin typeface="Times New Roman" pitchFamily="18" charset="0"/>
                          <a:cs typeface="Times New Roman" pitchFamily="18" charset="0"/>
                        </a:rPr>
                        <a:t>ОБРАЗОВАНИЕ</a:t>
                      </a:r>
                    </a:p>
                  </a:txBody>
                  <a:tcPr marL="0" marR="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03200" indent="0"/>
                      <a:r>
                        <a:rPr lang="ru" sz="1400" b="1" spc="50" dirty="0">
                          <a:latin typeface="Times New Roman" pitchFamily="18" charset="0"/>
                          <a:cs typeface="Times New Roman" pitchFamily="18" charset="0"/>
                        </a:rPr>
                        <a:t>07</a:t>
                      </a:r>
                    </a:p>
                  </a:txBody>
                  <a:tcPr marL="0" marR="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12,7</a:t>
                      </a:r>
                      <a:endParaRPr lang="ru-RU" sz="16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15,0</a:t>
                      </a:r>
                      <a:endParaRPr lang="ru-RU" sz="16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effectLst/>
                          <a:latin typeface="Times New Roman"/>
                        </a:rPr>
                        <a:t>+18,1</a:t>
                      </a:r>
                      <a:endParaRPr lang="ru-RU" sz="16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473764">
                <a:tc>
                  <a:txBody>
                    <a:bodyPr/>
                    <a:lstStyle/>
                    <a:p>
                      <a:pPr marL="50800" indent="0"/>
                      <a:r>
                        <a:rPr lang="ru" sz="1400" b="1" spc="50" dirty="0">
                          <a:latin typeface="Times New Roman" pitchFamily="18" charset="0"/>
                          <a:cs typeface="Times New Roman" pitchFamily="18" charset="0"/>
                        </a:rPr>
                        <a:t>КУЛЬТУРА, КИНЕМАТОГРАФИЯ</a:t>
                      </a:r>
                    </a:p>
                  </a:txBody>
                  <a:tcPr marL="0" marR="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03200" indent="0"/>
                      <a:r>
                        <a:rPr lang="ru" sz="1400" b="1" spc="50" dirty="0">
                          <a:latin typeface="Times New Roman" pitchFamily="18" charset="0"/>
                          <a:cs typeface="Times New Roman" pitchFamily="18" charset="0"/>
                        </a:rPr>
                        <a:t>08</a:t>
                      </a:r>
                    </a:p>
                  </a:txBody>
                  <a:tcPr marL="0" marR="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6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6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effectLst/>
                          <a:latin typeface="Times New Roman"/>
                        </a:rPr>
                        <a:t>+10,0</a:t>
                      </a:r>
                      <a:endParaRPr lang="ru-RU" sz="16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2124">
                <a:tc>
                  <a:txBody>
                    <a:bodyPr/>
                    <a:lstStyle/>
                    <a:p>
                      <a:pPr marL="50800" indent="0"/>
                      <a:r>
                        <a:rPr lang="ru" sz="1400" b="1" spc="50" dirty="0"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</a:p>
                  </a:txBody>
                  <a:tcPr marL="0" marR="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03200" indent="0"/>
                      <a:r>
                        <a:rPr lang="ru" sz="1400" b="1" spc="50" dirty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0" marR="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7,0</a:t>
                      </a:r>
                      <a:endParaRPr lang="ru-RU" sz="16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7,2</a:t>
                      </a:r>
                      <a:endParaRPr lang="ru-RU" sz="16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effectLst/>
                          <a:latin typeface="Times New Roman"/>
                        </a:rPr>
                        <a:t>+2,9</a:t>
                      </a:r>
                      <a:endParaRPr lang="ru-RU" sz="16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55439">
                <a:tc>
                  <a:txBody>
                    <a:bodyPr/>
                    <a:lstStyle/>
                    <a:p>
                      <a:pPr marL="50800" indent="0"/>
                      <a:r>
                        <a:rPr lang="ru" sz="1400" b="1" spc="50" dirty="0"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</a:p>
                  </a:txBody>
                  <a:tcPr marL="0" marR="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03200" indent="0"/>
                      <a:r>
                        <a:rPr lang="ru" sz="1400" b="1" spc="50" dirty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0" marR="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  <a:endParaRPr lang="ru-RU" sz="16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6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effectLst/>
                          <a:latin typeface="Times New Roman"/>
                        </a:rPr>
                        <a:t>-32,6</a:t>
                      </a:r>
                      <a:endParaRPr lang="ru-RU" sz="16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55439">
                <a:tc>
                  <a:txBody>
                    <a:bodyPr/>
                    <a:lstStyle/>
                    <a:p>
                      <a:pPr marL="50800" indent="0"/>
                      <a:r>
                        <a:rPr lang="ru" sz="1400" b="1" spc="50" dirty="0">
                          <a:latin typeface="Times New Roman" pitchFamily="18" charset="0"/>
                          <a:cs typeface="Times New Roman" pitchFamily="18" charset="0"/>
                        </a:rPr>
                        <a:t>СРЕДСТВА МАССОВОЙ ИНФОРМАЦИИ</a:t>
                      </a:r>
                    </a:p>
                  </a:txBody>
                  <a:tcPr marL="0" marR="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03200" indent="0"/>
                      <a:r>
                        <a:rPr lang="ru" sz="1400" b="1" spc="50" dirty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0" marR="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effectLst/>
                          <a:latin typeface="Times New Roman"/>
                        </a:rPr>
                        <a:t>0</a:t>
                      </a:r>
                      <a:endParaRPr lang="ru-RU" sz="16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467469">
                <a:tc>
                  <a:txBody>
                    <a:bodyPr/>
                    <a:lstStyle/>
                    <a:p>
                      <a:pPr marL="50800" indent="0"/>
                      <a:r>
                        <a:rPr lang="ru" sz="1400" b="1" spc="50" dirty="0">
                          <a:latin typeface="Times New Roman" pitchFamily="18" charset="0"/>
                          <a:cs typeface="Times New Roman" pitchFamily="18" charset="0"/>
                        </a:rPr>
                        <a:t>ОБСЛУЖИВАНИЕ ГОСУДАРСТВЕННОГО И МУНИЦИПАЛЬНОГО ДОЛГА</a:t>
                      </a:r>
                    </a:p>
                  </a:txBody>
                  <a:tcPr marL="0" marR="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03200" indent="0"/>
                      <a:r>
                        <a:rPr lang="ru" sz="1400" b="1" spc="50" dirty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0" marR="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effectLst/>
                          <a:latin typeface="Times New Roman"/>
                        </a:rPr>
                        <a:t>0</a:t>
                      </a:r>
                      <a:endParaRPr lang="ru-RU" sz="16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2915816" y="404664"/>
            <a:ext cx="3389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dirty="0">
                <a:latin typeface="Arial Cyr" pitchFamily="34" charset="0"/>
                <a:cs typeface="Arial Cyr" pitchFamily="34" charset="0"/>
              </a:rPr>
              <a:t>Департамент финансов</a:t>
            </a:r>
          </a:p>
        </p:txBody>
      </p:sp>
    </p:spTree>
    <p:extLst>
      <p:ext uri="{BB962C8B-B14F-4D97-AF65-F5344CB8AC3E}">
        <p14:creationId xmlns:p14="http://schemas.microsoft.com/office/powerpoint/2010/main" val="243163584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2915816" y="404664"/>
            <a:ext cx="3389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dirty="0">
                <a:latin typeface="Arial Cyr" pitchFamily="34" charset="0"/>
                <a:cs typeface="Arial Cyr" pitchFamily="34" charset="0"/>
              </a:rPr>
              <a:t>Департамент финансов</a:t>
            </a: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365829449"/>
              </p:ext>
            </p:extLst>
          </p:nvPr>
        </p:nvGraphicFramePr>
        <p:xfrm>
          <a:off x="251520" y="1370384"/>
          <a:ext cx="8712968" cy="5186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331640" y="783087"/>
            <a:ext cx="7307385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Уровень расходов</a:t>
            </a:r>
          </a:p>
          <a:p>
            <a:pPr algn="ctr"/>
            <a:r>
              <a:rPr lang="ru-RU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 муниципальным образованиям Ярославской области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(млн.руб.)</a:t>
            </a:r>
          </a:p>
          <a:p>
            <a:pPr algn="ctr"/>
            <a:r>
              <a:rPr lang="ru-RU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сравнительная характеристика)</a:t>
            </a:r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7488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052736"/>
            <a:ext cx="9144000" cy="584518"/>
          </a:xfrm>
        </p:spPr>
        <p:txBody>
          <a:bodyPr>
            <a:noAutofit/>
          </a:bodyPr>
          <a:lstStyle/>
          <a:p>
            <a:r>
              <a:rPr lang="ru-RU" sz="2400" b="1" spc="50" dirty="0" smtClean="0">
                <a:ln w="13500">
                  <a:noFill/>
                  <a:prstDash val="solid"/>
                </a:ln>
                <a:solidFill>
                  <a:srgbClr val="00206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долг городского округа город Рыбинск</a:t>
            </a:r>
            <a:endParaRPr lang="ru-RU" sz="2400" dirty="0">
              <a:solidFill>
                <a:srgbClr val="00206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71837532"/>
              </p:ext>
            </p:extLst>
          </p:nvPr>
        </p:nvGraphicFramePr>
        <p:xfrm>
          <a:off x="-108520" y="2852936"/>
          <a:ext cx="9577064" cy="28546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028384" y="1700808"/>
            <a:ext cx="9448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лн.руб.</a:t>
            </a:r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20743642"/>
              </p:ext>
            </p:extLst>
          </p:nvPr>
        </p:nvGraphicFramePr>
        <p:xfrm>
          <a:off x="38472" y="1916832"/>
          <a:ext cx="9144000" cy="172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958776" y="5489120"/>
            <a:ext cx="2174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Коммерческие кредиты</a:t>
            </a:r>
            <a:endParaRPr lang="ru-RU" sz="14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25741" y="5489121"/>
            <a:ext cx="20523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кредиты</a:t>
            </a:r>
            <a:endParaRPr lang="ru-RU" sz="14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52588" y="5473203"/>
            <a:ext cx="1016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Гарантии</a:t>
            </a:r>
            <a:endParaRPr lang="ru-RU" sz="14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55576" y="5576970"/>
            <a:ext cx="203200" cy="13208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419872" y="5576968"/>
            <a:ext cx="203200" cy="13208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012160" y="5576970"/>
            <a:ext cx="203200" cy="13208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2915816" y="404664"/>
            <a:ext cx="3389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dirty="0">
                <a:latin typeface="Arial Cyr" pitchFamily="34" charset="0"/>
                <a:cs typeface="Arial Cyr" pitchFamily="34" charset="0"/>
              </a:rPr>
              <a:t>Департамент финансов</a:t>
            </a:r>
          </a:p>
        </p:txBody>
      </p:sp>
      <p:pic>
        <p:nvPicPr>
          <p:cNvPr id="8194" name="Picture 2" descr="http://finportal.svyar.ru/images/upload/2017/image/klav/mun_dolg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5780980"/>
            <a:ext cx="4060796" cy="10770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8663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" name="TextBox 5"/>
          <p:cNvSpPr txBox="1"/>
          <p:nvPr/>
        </p:nvSpPr>
        <p:spPr>
          <a:xfrm>
            <a:off x="332667" y="3429000"/>
            <a:ext cx="8568952" cy="615553"/>
          </a:xfrm>
          <a:prstGeom prst="rect">
            <a:avLst/>
          </a:prstGeom>
          <a:effectLst>
            <a:softEdge rad="31750"/>
          </a:effectLst>
        </p:spPr>
        <p:txBody>
          <a:bodyPr wrap="square" rtlCol="0" anchor="ctr">
            <a:spAutoFit/>
          </a:bodyPr>
          <a:lstStyle/>
          <a:p>
            <a:pPr lvl="0" indent="450000" algn="just"/>
            <a:endParaRPr lang="ru-RU" sz="1400" dirty="0">
              <a:solidFill>
                <a:prstClr val="black"/>
              </a:solidFill>
              <a:latin typeface="Times New Roman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827088" y="765175"/>
            <a:ext cx="7633344" cy="4318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altLang="ru-RU" sz="2400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4566558" y="1623687"/>
            <a:ext cx="4572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26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на очередной финансовый год и плановый период и отчет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 исполнении бюджета: 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публикуются в средствах массовой информации;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выносятся на публичные слушания в сроки, определенные бюджетным законодательством Российской Федерации.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7" name="Заголовок 2"/>
          <p:cNvSpPr txBox="1">
            <a:spLocks/>
          </p:cNvSpPr>
          <p:nvPr/>
        </p:nvSpPr>
        <p:spPr>
          <a:xfrm>
            <a:off x="100660" y="756862"/>
            <a:ext cx="9144000" cy="936104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numCol="1" anchor="ctr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Способы участия граждан в  общественном обсуждении бюджета города Рыбинска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бъект 1"/>
          <p:cNvSpPr txBox="1">
            <a:spLocks/>
          </p:cNvSpPr>
          <p:nvPr/>
        </p:nvSpPr>
        <p:spPr>
          <a:xfrm>
            <a:off x="100659" y="4725144"/>
            <a:ext cx="5070475" cy="1922463"/>
          </a:xfrm>
          <a:prstGeom prst="rect">
            <a:avLst/>
          </a:prstGeom>
          <a:extLst/>
        </p:spPr>
        <p:txBody>
          <a:bodyPr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/>
              <a:buNone/>
              <a:defRPr/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Публичные слушания </a:t>
            </a:r>
          </a:p>
          <a:p>
            <a:pPr marL="0" indent="0" algn="ctr">
              <a:buFont typeface="Wingdings 2"/>
              <a:buNone/>
              <a:defRPr/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отчету об исполнении бюджета города за 2019 год </a:t>
            </a:r>
          </a:p>
          <a:p>
            <a:pPr marL="0" indent="0" algn="ctr">
              <a:buFont typeface="Wingdings 2"/>
              <a:buNone/>
              <a:defRPr/>
            </a:pPr>
            <a:r>
              <a:rPr lang="ru-RU" b="1" dirty="0" smtClean="0">
                <a:solidFill>
                  <a:srgbClr val="002060"/>
                </a:solidFill>
                <a:effectLst>
                  <a:glow rad="622300">
                    <a:srgbClr val="99CCFF">
                      <a:alpha val="68000"/>
                    </a:srgb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состоялись 16 марта 2020 года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9427" y="4486009"/>
            <a:ext cx="3822192" cy="226892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2915816" y="404664"/>
            <a:ext cx="3389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dirty="0">
                <a:latin typeface="Arial Cyr" pitchFamily="34" charset="0"/>
                <a:cs typeface="Arial Cyr" pitchFamily="34" charset="0"/>
              </a:rPr>
              <a:t>Департамент финансов</a:t>
            </a:r>
          </a:p>
        </p:txBody>
      </p:sp>
      <p:sp>
        <p:nvSpPr>
          <p:cNvPr id="12" name="object 2"/>
          <p:cNvSpPr/>
          <p:nvPr/>
        </p:nvSpPr>
        <p:spPr>
          <a:xfrm>
            <a:off x="611560" y="1590396"/>
            <a:ext cx="3853645" cy="194421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4"/>
          <p:cNvSpPr/>
          <p:nvPr/>
        </p:nvSpPr>
        <p:spPr>
          <a:xfrm>
            <a:off x="1259632" y="3639592"/>
            <a:ext cx="2816352" cy="10149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lIns="0" tIns="0" rIns="0" bIns="0" rtlCol="0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68864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Рисунок 5" descr="http://www.kargopolland.ru/userfiles/Image/finupr/svitolk_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556792"/>
            <a:ext cx="7488832" cy="43204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2915816" y="404664"/>
            <a:ext cx="3389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dirty="0">
                <a:latin typeface="Arial Cyr" pitchFamily="34" charset="0"/>
                <a:cs typeface="Arial Cyr" pitchFamily="34" charset="0"/>
              </a:rPr>
              <a:t>Департамент финансов</a:t>
            </a:r>
          </a:p>
        </p:txBody>
      </p:sp>
    </p:spTree>
    <p:extLst>
      <p:ext uri="{BB962C8B-B14F-4D97-AF65-F5344CB8AC3E}">
        <p14:creationId xmlns:p14="http://schemas.microsoft.com/office/powerpoint/2010/main" val="17086705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1009917"/>
            <a:ext cx="8136904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ОЖИДАЕМЫЕ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РЕЗУЛЬТАТЫ ОТКРЫТОСТИ БЮДЖЕТНЫХ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ДАННЫХ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object 3"/>
          <p:cNvSpPr/>
          <p:nvPr/>
        </p:nvSpPr>
        <p:spPr>
          <a:xfrm>
            <a:off x="323528" y="1567433"/>
            <a:ext cx="4145279" cy="24185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3"/>
          <p:cNvSpPr/>
          <p:nvPr/>
        </p:nvSpPr>
        <p:spPr>
          <a:xfrm>
            <a:off x="4890594" y="1628800"/>
            <a:ext cx="4145279" cy="24185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3"/>
          <p:cNvSpPr/>
          <p:nvPr/>
        </p:nvSpPr>
        <p:spPr>
          <a:xfrm>
            <a:off x="323527" y="4293096"/>
            <a:ext cx="4145279" cy="24185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3"/>
          <p:cNvSpPr/>
          <p:nvPr/>
        </p:nvSpPr>
        <p:spPr>
          <a:xfrm>
            <a:off x="4896036" y="4297008"/>
            <a:ext cx="4145279" cy="24185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9"/>
          <p:cNvSpPr/>
          <p:nvPr/>
        </p:nvSpPr>
        <p:spPr>
          <a:xfrm>
            <a:off x="2552700" y="2776727"/>
            <a:ext cx="4041648" cy="269900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4"/>
          <p:cNvSpPr txBox="1"/>
          <p:nvPr/>
        </p:nvSpPr>
        <p:spPr>
          <a:xfrm>
            <a:off x="512349" y="1670911"/>
            <a:ext cx="3757929" cy="9977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600" spc="-5" dirty="0">
                <a:latin typeface="Times New Roman" pitchFamily="18" charset="0"/>
                <a:cs typeface="Times New Roman" pitchFamily="18" charset="0"/>
              </a:rPr>
              <a:t>Повышение уровня информированности </a:t>
            </a:r>
            <a:r>
              <a:rPr sz="1600" dirty="0">
                <a:latin typeface="Times New Roman" pitchFamily="18" charset="0"/>
                <a:cs typeface="Times New Roman" pitchFamily="18" charset="0"/>
              </a:rPr>
              <a:t>о  </a:t>
            </a:r>
            <a:r>
              <a:rPr sz="1600" spc="-5" dirty="0">
                <a:latin typeface="Times New Roman" pitchFamily="18" charset="0"/>
                <a:cs typeface="Times New Roman" pitchFamily="18" charset="0"/>
              </a:rPr>
              <a:t>проводимой бюджетной политике </a:t>
            </a:r>
            <a:r>
              <a:rPr sz="1600" dirty="0">
                <a:latin typeface="Times New Roman" pitchFamily="18" charset="0"/>
                <a:cs typeface="Times New Roman" pitchFamily="18" charset="0"/>
              </a:rPr>
              <a:t>и  </a:t>
            </a:r>
            <a:r>
              <a:rPr sz="1600" spc="-5" dirty="0">
                <a:latin typeface="Times New Roman" pitchFamily="18" charset="0"/>
                <a:cs typeface="Times New Roman" pitchFamily="18" charset="0"/>
              </a:rPr>
              <a:t>вовлеченности граждан </a:t>
            </a:r>
            <a:r>
              <a:rPr sz="160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sz="1600" spc="-5" dirty="0">
                <a:latin typeface="Times New Roman" pitchFamily="18" charset="0"/>
                <a:cs typeface="Times New Roman" pitchFamily="18" charset="0"/>
              </a:rPr>
              <a:t>диалог </a:t>
            </a:r>
            <a:r>
              <a:rPr sz="1600" dirty="0">
                <a:latin typeface="Times New Roman" pitchFamily="18" charset="0"/>
                <a:cs typeface="Times New Roman" pitchFamily="18" charset="0"/>
              </a:rPr>
              <a:t>с  </a:t>
            </a:r>
            <a:r>
              <a:rPr sz="1600" spc="-5" dirty="0">
                <a:latin typeface="Times New Roman" pitchFamily="18" charset="0"/>
                <a:cs typeface="Times New Roman" pitchFamily="18" charset="0"/>
              </a:rPr>
              <a:t>органами</a:t>
            </a:r>
            <a:r>
              <a:rPr sz="1600" spc="2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spc="-5" dirty="0">
                <a:latin typeface="Times New Roman" pitchFamily="18" charset="0"/>
                <a:cs typeface="Times New Roman" pitchFamily="18" charset="0"/>
              </a:rPr>
              <a:t>власти</a:t>
            </a:r>
            <a:endParaRPr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object 2"/>
          <p:cNvSpPr txBox="1"/>
          <p:nvPr/>
        </p:nvSpPr>
        <p:spPr>
          <a:xfrm>
            <a:off x="5031018" y="1700808"/>
            <a:ext cx="3854450" cy="9977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2540" algn="ctr">
              <a:lnSpc>
                <a:spcPct val="100000"/>
              </a:lnSpc>
              <a:spcBef>
                <a:spcPts val="100"/>
              </a:spcBef>
            </a:pPr>
            <a:r>
              <a:rPr sz="1600" spc="-5" dirty="0">
                <a:latin typeface="Times New Roman" pitchFamily="18" charset="0"/>
                <a:cs typeface="Times New Roman" pitchFamily="18" charset="0"/>
              </a:rPr>
              <a:t>Участие граждан </a:t>
            </a:r>
            <a:r>
              <a:rPr sz="160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sz="1600" spc="-5" dirty="0" smtClean="0">
                <a:latin typeface="Times New Roman" pitchFamily="18" charset="0"/>
                <a:cs typeface="Times New Roman" pitchFamily="18" charset="0"/>
              </a:rPr>
              <a:t>бюджетном проц</a:t>
            </a:r>
            <a:r>
              <a:rPr lang="ru-RU" sz="1600" spc="-5" dirty="0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sz="1600" spc="-5" dirty="0" smtClean="0">
                <a:latin typeface="Times New Roman" pitchFamily="18" charset="0"/>
                <a:cs typeface="Times New Roman" pitchFamily="18" charset="0"/>
              </a:rPr>
              <a:t>ссе</a:t>
            </a:r>
            <a:r>
              <a:rPr lang="ru-RU" sz="1600" spc="-5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sz="16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sz="1600" spc="-5" dirty="0">
                <a:latin typeface="Times New Roman" pitchFamily="18" charset="0"/>
                <a:cs typeface="Times New Roman" pitchFamily="18" charset="0"/>
              </a:rPr>
              <a:t>публичных </a:t>
            </a:r>
            <a:r>
              <a:rPr sz="1600" dirty="0">
                <a:latin typeface="Times New Roman" pitchFamily="18" charset="0"/>
                <a:cs typeface="Times New Roman" pitchFamily="18" charset="0"/>
              </a:rPr>
              <a:t>слушаниях, </a:t>
            </a:r>
            <a:r>
              <a:rPr sz="1600" spc="-10" dirty="0">
                <a:latin typeface="Times New Roman" pitchFamily="18" charset="0"/>
                <a:cs typeface="Times New Roman" pitchFamily="18" charset="0"/>
              </a:rPr>
              <a:t>общественных  </a:t>
            </a:r>
            <a:r>
              <a:rPr sz="1600" spc="-5" dirty="0">
                <a:latin typeface="Times New Roman" pitchFamily="18" charset="0"/>
                <a:cs typeface="Times New Roman" pitchFamily="18" charset="0"/>
              </a:rPr>
              <a:t>обсуждениях </a:t>
            </a:r>
            <a:r>
              <a:rPr sz="16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sz="1600" spc="-5" dirty="0">
                <a:latin typeface="Times New Roman" pitchFamily="18" charset="0"/>
                <a:cs typeface="Times New Roman" pitchFamily="18" charset="0"/>
              </a:rPr>
              <a:t>других формах  предусмотренных</a:t>
            </a:r>
            <a:r>
              <a:rPr sz="1600" spc="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spc="-5" dirty="0">
                <a:latin typeface="Times New Roman" pitchFamily="18" charset="0"/>
                <a:cs typeface="Times New Roman" pitchFamily="18" charset="0"/>
              </a:rPr>
              <a:t>законодательством</a:t>
            </a:r>
            <a:endParaRPr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object 8"/>
          <p:cNvSpPr txBox="1"/>
          <p:nvPr/>
        </p:nvSpPr>
        <p:spPr>
          <a:xfrm>
            <a:off x="808430" y="6021288"/>
            <a:ext cx="3062605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96215">
              <a:lnSpc>
                <a:spcPct val="100000"/>
              </a:lnSpc>
              <a:spcBef>
                <a:spcPts val="100"/>
              </a:spcBef>
            </a:pPr>
            <a:r>
              <a:rPr sz="1600" spc="-5" dirty="0">
                <a:latin typeface="Times New Roman" pitchFamily="18" charset="0"/>
                <a:cs typeface="Times New Roman" pitchFamily="18" charset="0"/>
              </a:rPr>
              <a:t>Прозрачность формирования,  расходования бюджетных</a:t>
            </a:r>
            <a:r>
              <a:rPr sz="1600" spc="2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600" spc="-5" dirty="0">
                <a:latin typeface="Times New Roman" pitchFamily="18" charset="0"/>
                <a:cs typeface="Times New Roman" pitchFamily="18" charset="0"/>
              </a:rPr>
              <a:t>средств</a:t>
            </a:r>
            <a:endParaRPr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object 6"/>
          <p:cNvSpPr txBox="1"/>
          <p:nvPr/>
        </p:nvSpPr>
        <p:spPr>
          <a:xfrm>
            <a:off x="5049705" y="5797016"/>
            <a:ext cx="3837940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600" spc="-5" dirty="0">
                <a:latin typeface="Times New Roman" pitchFamily="18" charset="0"/>
                <a:cs typeface="Times New Roman" pitchFamily="18" charset="0"/>
              </a:rPr>
              <a:t>Неограниченный </a:t>
            </a:r>
            <a:r>
              <a:rPr sz="1600" dirty="0">
                <a:latin typeface="Times New Roman" pitchFamily="18" charset="0"/>
                <a:cs typeface="Times New Roman" pitchFamily="18" charset="0"/>
              </a:rPr>
              <a:t>доступ </a:t>
            </a:r>
            <a:r>
              <a:rPr sz="1600" spc="-10" dirty="0">
                <a:latin typeface="Times New Roman" pitchFamily="18" charset="0"/>
                <a:cs typeface="Times New Roman" pitchFamily="18" charset="0"/>
              </a:rPr>
              <a:t>заинтересованных  </a:t>
            </a:r>
            <a:r>
              <a:rPr sz="1600" dirty="0">
                <a:latin typeface="Times New Roman" pitchFamily="18" charset="0"/>
                <a:cs typeface="Times New Roman" pitchFamily="18" charset="0"/>
              </a:rPr>
              <a:t>лиц к </a:t>
            </a:r>
            <a:r>
              <a:rPr sz="1600" spc="-5" dirty="0">
                <a:latin typeface="Times New Roman" pitchFamily="18" charset="0"/>
                <a:cs typeface="Times New Roman" pitchFamily="18" charset="0"/>
              </a:rPr>
              <a:t>информации по бюджетному  процессу</a:t>
            </a:r>
            <a:endParaRPr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object 12"/>
          <p:cNvSpPr/>
          <p:nvPr/>
        </p:nvSpPr>
        <p:spPr>
          <a:xfrm>
            <a:off x="400762" y="2652684"/>
            <a:ext cx="2019300" cy="129844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3"/>
          <p:cNvSpPr/>
          <p:nvPr/>
        </p:nvSpPr>
        <p:spPr>
          <a:xfrm>
            <a:off x="534860" y="4473191"/>
            <a:ext cx="1947672" cy="129844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4"/>
          <p:cNvSpPr/>
          <p:nvPr/>
        </p:nvSpPr>
        <p:spPr>
          <a:xfrm>
            <a:off x="6876256" y="4473191"/>
            <a:ext cx="1946148" cy="122682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26" name="Picture 2" descr="C:\Users\kozlii\Desktop\c4afcfc6d83f0824c25da113f6f6423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5566" y="2759747"/>
            <a:ext cx="1878332" cy="1084321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 Box 7"/>
          <p:cNvSpPr txBox="1">
            <a:spLocks noChangeArrowheads="1"/>
          </p:cNvSpPr>
          <p:nvPr/>
        </p:nvSpPr>
        <p:spPr bwMode="auto">
          <a:xfrm>
            <a:off x="2915816" y="404664"/>
            <a:ext cx="3389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dirty="0">
                <a:latin typeface="Arial Cyr" pitchFamily="34" charset="0"/>
                <a:cs typeface="Arial Cyr" pitchFamily="34" charset="0"/>
              </a:rPr>
              <a:t>Департамент финансов</a:t>
            </a:r>
          </a:p>
        </p:txBody>
      </p:sp>
    </p:spTree>
    <p:extLst>
      <p:ext uri="{BB962C8B-B14F-4D97-AF65-F5344CB8AC3E}">
        <p14:creationId xmlns:p14="http://schemas.microsoft.com/office/powerpoint/2010/main" val="18391093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2915816" y="404664"/>
            <a:ext cx="3389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dirty="0">
                <a:latin typeface="Arial Cyr" pitchFamily="34" charset="0"/>
                <a:cs typeface="Arial Cyr" pitchFamily="34" charset="0"/>
              </a:rPr>
              <a:t>Департамент финансов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46380" y="1124744"/>
            <a:ext cx="8424936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Исполнение бюджета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– это этап бюджетного процесса, который начинается с момента утверждения решения о бюджета Муниципальным Советом городского округа город Рыбинск и продолжается в течение финансового года.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Можно выделить следующие этапы этого процесса:</a:t>
            </a:r>
          </a:p>
          <a:p>
            <a:pPr marL="285750" indent="-285750" algn="just">
              <a:buFont typeface="Wingdings" pitchFamily="2" charset="2"/>
              <a:buChar char="Ø"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Исполнение бюджета по доходам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обеспечение полного и своевременного поступления в бюджет налогов, сборов, доходов от использования имущественных и других обязательных платежей в соответствии с планом доходов      </a:t>
            </a:r>
          </a:p>
          <a:p>
            <a:pPr marL="285750" indent="-285750" algn="just">
              <a:buFont typeface="Wingdings" pitchFamily="2" charset="2"/>
              <a:buChar char="Ø"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Исполнение бюджета по расходам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последовательное финансирования мероприятий, предусмотренных решением о бюджете в пределах утвержденных сумм с целью принятых городским округом город Рыбинск расходных обязательств</a:t>
            </a:r>
          </a:p>
          <a:p>
            <a:pPr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Составление и утверждение отчета об исполнении бюджета является важной формой контроля за исполнением бюджета.</a:t>
            </a:r>
          </a:p>
          <a:p>
            <a:pPr algn="just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Отчет об исполнении бюджета составляется по всем основным показателям доходов и расходов в установленном порядке с необходимым анализом исполнения доходов и расходов средств.</a:t>
            </a:r>
          </a:p>
          <a:p>
            <a:pPr algn="just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Годовой отчет об исполнении бюджета предоставляется в Муниципальный Совет городского округа город Рыбинск. По результатам рассмотрения отчета об исполнении бюджета Муниципальный Совет городского округа город Рыбинск принимает решение об его утверждении или отклонении.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object 16"/>
          <p:cNvSpPr/>
          <p:nvPr/>
        </p:nvSpPr>
        <p:spPr>
          <a:xfrm>
            <a:off x="539552" y="5587504"/>
            <a:ext cx="1872208" cy="110114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15"/>
          <p:cNvSpPr/>
          <p:nvPr/>
        </p:nvSpPr>
        <p:spPr>
          <a:xfrm>
            <a:off x="7020272" y="5587504"/>
            <a:ext cx="1944235" cy="110452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82134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9049" y="476672"/>
            <a:ext cx="88852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		            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123728" y="908720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Что 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такое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«Бюджет»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36747" y="1268760"/>
            <a:ext cx="5688631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dirty="0">
              <a:solidFill>
                <a:srgbClr val="000000"/>
              </a:solidFill>
              <a:latin typeface="Times New Roman"/>
            </a:endParaRPr>
          </a:p>
          <a:p>
            <a:r>
              <a:rPr lang="ru-RU" sz="2400" dirty="0">
                <a:solidFill>
                  <a:srgbClr val="002060"/>
                </a:solidFill>
                <a:latin typeface="Times New Roman"/>
              </a:rPr>
              <a:t>БЮДЖЕТ </a:t>
            </a:r>
            <a:r>
              <a:rPr lang="ru-RU" sz="2000" dirty="0">
                <a:solidFill>
                  <a:srgbClr val="002060"/>
                </a:solidFill>
                <a:latin typeface="Times New Roman"/>
              </a:rPr>
              <a:t>– это план доходов и расходов. </a:t>
            </a:r>
            <a:r>
              <a:rPr lang="ru-RU" dirty="0">
                <a:solidFill>
                  <a:srgbClr val="002060"/>
                </a:solidFill>
                <a:latin typeface="Times New Roman"/>
              </a:rPr>
              <a:t>В городе </a:t>
            </a:r>
            <a:r>
              <a:rPr lang="ru-RU" dirty="0" smtClean="0">
                <a:solidFill>
                  <a:srgbClr val="002060"/>
                </a:solidFill>
                <a:latin typeface="Times New Roman"/>
              </a:rPr>
              <a:t>Рыбинске </a:t>
            </a:r>
            <a:r>
              <a:rPr lang="ru-RU" dirty="0">
                <a:solidFill>
                  <a:srgbClr val="002060"/>
                </a:solidFill>
                <a:latin typeface="Times New Roman"/>
              </a:rPr>
              <a:t>бюджет составляется на 3 </a:t>
            </a:r>
            <a:r>
              <a:rPr lang="ru-RU" dirty="0" smtClean="0">
                <a:solidFill>
                  <a:srgbClr val="002060"/>
                </a:solidFill>
                <a:latin typeface="Times New Roman"/>
              </a:rPr>
              <a:t>года.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7" y="2636912"/>
            <a:ext cx="2520280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Times New Roman"/>
              </a:rPr>
              <a:t>ДОХОДЫ </a:t>
            </a:r>
            <a:r>
              <a:rPr lang="ru-RU" sz="2000" dirty="0">
                <a:solidFill>
                  <a:srgbClr val="002060"/>
                </a:solidFill>
                <a:latin typeface="Times New Roman"/>
              </a:rPr>
              <a:t>– </a:t>
            </a:r>
            <a:r>
              <a:rPr lang="ru-RU" dirty="0">
                <a:solidFill>
                  <a:srgbClr val="002060"/>
                </a:solidFill>
                <a:latin typeface="Times New Roman"/>
              </a:rPr>
              <a:t>это </a:t>
            </a:r>
            <a:r>
              <a:rPr lang="ru-RU" sz="2000" dirty="0">
                <a:solidFill>
                  <a:srgbClr val="002060"/>
                </a:solidFill>
                <a:latin typeface="Times New Roman"/>
              </a:rPr>
              <a:t>поступающие </a:t>
            </a:r>
            <a:r>
              <a:rPr lang="ru-RU" dirty="0">
                <a:solidFill>
                  <a:srgbClr val="002060"/>
                </a:solidFill>
                <a:latin typeface="Times New Roman"/>
              </a:rPr>
              <a:t>в бюджет средства: налоги, платежи и сборы, средства из вышестоящих бюджетов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868144" y="2492896"/>
            <a:ext cx="3305218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Times New Roman"/>
              </a:rPr>
              <a:t>РАСХОДЫ </a:t>
            </a:r>
            <a:r>
              <a:rPr lang="ru-RU" dirty="0">
                <a:solidFill>
                  <a:srgbClr val="002060"/>
                </a:solidFill>
                <a:latin typeface="Times New Roman"/>
              </a:rPr>
              <a:t>– это </a:t>
            </a:r>
            <a:r>
              <a:rPr lang="ru-RU" sz="2000" dirty="0">
                <a:solidFill>
                  <a:srgbClr val="002060"/>
                </a:solidFill>
                <a:latin typeface="Times New Roman"/>
              </a:rPr>
              <a:t>выплачиваемые </a:t>
            </a:r>
            <a:r>
              <a:rPr lang="ru-RU" dirty="0">
                <a:solidFill>
                  <a:srgbClr val="002060"/>
                </a:solidFill>
                <a:latin typeface="Times New Roman"/>
              </a:rPr>
              <a:t>из бюджета денежные средства на </a:t>
            </a:r>
            <a:r>
              <a:rPr lang="ru-RU" dirty="0" smtClean="0">
                <a:solidFill>
                  <a:srgbClr val="002060"/>
                </a:solidFill>
                <a:latin typeface="Times New Roman"/>
              </a:rPr>
              <a:t>социальные </a:t>
            </a:r>
            <a:r>
              <a:rPr lang="ru-RU" dirty="0">
                <a:solidFill>
                  <a:srgbClr val="002060"/>
                </a:solidFill>
                <a:latin typeface="Times New Roman"/>
              </a:rPr>
              <a:t>выплаты </a:t>
            </a:r>
            <a:r>
              <a:rPr lang="ru-RU" dirty="0" smtClean="0">
                <a:solidFill>
                  <a:srgbClr val="002060"/>
                </a:solidFill>
                <a:latin typeface="Times New Roman"/>
              </a:rPr>
              <a:t>населению</a:t>
            </a:r>
            <a:r>
              <a:rPr lang="ru-RU" dirty="0">
                <a:solidFill>
                  <a:srgbClr val="002060"/>
                </a:solidFill>
                <a:latin typeface="Times New Roman"/>
              </a:rPr>
              <a:t>, оказание муниципальных услуг, капитальное строительство и другие нужды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8908" y="4869160"/>
            <a:ext cx="90297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 smtClean="0">
                <a:latin typeface="Times New Roman"/>
              </a:rPr>
              <a:t>	</a:t>
            </a:r>
            <a:r>
              <a:rPr lang="ru-RU" dirty="0" smtClean="0">
                <a:latin typeface="Times New Roman"/>
              </a:rPr>
              <a:t>       </a:t>
            </a:r>
            <a:r>
              <a:rPr lang="ru-RU" dirty="0" smtClean="0">
                <a:solidFill>
                  <a:srgbClr val="002060"/>
                </a:solidFill>
                <a:latin typeface="Times New Roman"/>
              </a:rPr>
              <a:t>Если				                            Если </a:t>
            </a:r>
            <a:endParaRPr lang="ru-RU" dirty="0">
              <a:solidFill>
                <a:srgbClr val="002060"/>
              </a:solidFill>
              <a:latin typeface="Times New Roman"/>
            </a:endParaRPr>
          </a:p>
          <a:p>
            <a:pPr lvl="0"/>
            <a:r>
              <a:rPr lang="ru-RU" sz="2000" dirty="0" smtClean="0">
                <a:solidFill>
                  <a:srgbClr val="002060"/>
                </a:solidFill>
                <a:latin typeface="Times New Roman"/>
              </a:rPr>
              <a:t>ДОХОДЫ </a:t>
            </a:r>
            <a:r>
              <a:rPr lang="ru-RU" dirty="0" smtClean="0">
                <a:solidFill>
                  <a:srgbClr val="002060"/>
                </a:solidFill>
                <a:latin typeface="Times New Roman"/>
              </a:rPr>
              <a:t>меньше</a:t>
            </a:r>
            <a:r>
              <a:rPr lang="ru-RU" sz="2000" dirty="0" smtClean="0">
                <a:solidFill>
                  <a:srgbClr val="002060"/>
                </a:solidFill>
                <a:latin typeface="Times New Roman"/>
              </a:rPr>
              <a:t> </a:t>
            </a:r>
            <a:r>
              <a:rPr lang="en-US" sz="2000" dirty="0" smtClean="0">
                <a:solidFill>
                  <a:srgbClr val="002060"/>
                </a:solidFill>
                <a:latin typeface="Times New Roman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Times New Roman"/>
              </a:rPr>
              <a:t>РАСХОДОВ</a:t>
            </a:r>
            <a:r>
              <a:rPr lang="ru-RU" dirty="0" smtClean="0">
                <a:solidFill>
                  <a:srgbClr val="002060"/>
                </a:solidFill>
                <a:latin typeface="Times New Roman"/>
              </a:rPr>
              <a:t>,                  </a:t>
            </a:r>
            <a:r>
              <a:rPr lang="ru-RU" sz="2000" dirty="0" smtClean="0">
                <a:solidFill>
                  <a:srgbClr val="002060"/>
                </a:solidFill>
                <a:latin typeface="Times New Roman"/>
              </a:rPr>
              <a:t>ДОХОДЫ </a:t>
            </a:r>
            <a:r>
              <a:rPr lang="ru-RU" dirty="0" smtClean="0">
                <a:solidFill>
                  <a:srgbClr val="002060"/>
                </a:solidFill>
                <a:latin typeface="Times New Roman"/>
              </a:rPr>
              <a:t>равны или больше</a:t>
            </a:r>
            <a:r>
              <a:rPr lang="en-US" sz="2000" dirty="0" smtClean="0">
                <a:solidFill>
                  <a:srgbClr val="002060"/>
                </a:solidFill>
                <a:latin typeface="Times New Roman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Times New Roman"/>
              </a:rPr>
              <a:t>РАСХОДОВ</a:t>
            </a:r>
            <a:r>
              <a:rPr lang="ru-RU" dirty="0" smtClean="0">
                <a:solidFill>
                  <a:srgbClr val="002060"/>
                </a:solidFill>
                <a:latin typeface="Times New Roman"/>
              </a:rPr>
              <a:t>, </a:t>
            </a:r>
            <a:endParaRPr lang="ru-RU" dirty="0">
              <a:solidFill>
                <a:srgbClr val="002060"/>
              </a:solidFill>
              <a:latin typeface="Times New Roman"/>
            </a:endParaRPr>
          </a:p>
          <a:p>
            <a:pPr lvl="0"/>
            <a:r>
              <a:rPr lang="ru-RU" dirty="0" smtClean="0">
                <a:solidFill>
                  <a:srgbClr val="002060"/>
                </a:solidFill>
                <a:latin typeface="Times New Roman"/>
              </a:rPr>
              <a:t>      то </a:t>
            </a:r>
            <a:r>
              <a:rPr lang="ru-RU" dirty="0">
                <a:solidFill>
                  <a:srgbClr val="002060"/>
                </a:solidFill>
                <a:latin typeface="Times New Roman"/>
              </a:rPr>
              <a:t>образуется </a:t>
            </a:r>
            <a:r>
              <a:rPr lang="ru-RU" sz="2000" dirty="0">
                <a:solidFill>
                  <a:srgbClr val="002060"/>
                </a:solidFill>
                <a:latin typeface="Times New Roman"/>
              </a:rPr>
              <a:t>ДЕФИЦИТ </a:t>
            </a:r>
            <a:r>
              <a:rPr lang="ru-RU" sz="2000" dirty="0" smtClean="0">
                <a:solidFill>
                  <a:srgbClr val="002060"/>
                </a:solidFill>
                <a:latin typeface="Times New Roman"/>
              </a:rPr>
              <a:t>                                 </a:t>
            </a:r>
            <a:r>
              <a:rPr lang="ru-RU" dirty="0" smtClean="0">
                <a:solidFill>
                  <a:srgbClr val="002060"/>
                </a:solidFill>
                <a:latin typeface="Times New Roman"/>
              </a:rPr>
              <a:t>то </a:t>
            </a:r>
            <a:r>
              <a:rPr lang="ru-RU" dirty="0">
                <a:solidFill>
                  <a:srgbClr val="002060"/>
                </a:solidFill>
                <a:latin typeface="Times New Roman"/>
              </a:rPr>
              <a:t>образуется </a:t>
            </a:r>
            <a:r>
              <a:rPr lang="ru-RU" sz="2000" dirty="0">
                <a:solidFill>
                  <a:srgbClr val="002060"/>
                </a:solidFill>
                <a:latin typeface="Times New Roman"/>
              </a:rPr>
              <a:t>ПРОФИЦИТ </a:t>
            </a:r>
            <a:endParaRPr lang="ru-RU" sz="2000" dirty="0">
              <a:solidFill>
                <a:srgbClr val="002060"/>
              </a:solidFill>
            </a:endParaRPr>
          </a:p>
          <a:p>
            <a:pPr lvl="0"/>
            <a:endParaRPr lang="ru-RU" sz="2000" dirty="0">
              <a:solidFill>
                <a:srgbClr val="002060"/>
              </a:solidFill>
            </a:endParaRPr>
          </a:p>
          <a:p>
            <a:pPr lvl="0"/>
            <a:endParaRPr lang="ru-RU" dirty="0" smtClean="0">
              <a:solidFill>
                <a:prstClr val="black"/>
              </a:solidFill>
              <a:latin typeface="Times New Roman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28511" y="5957195"/>
            <a:ext cx="88569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/>
              </a:rPr>
              <a:t>Сбалансированность </a:t>
            </a:r>
            <a:r>
              <a:rPr lang="ru-RU" sz="2000" b="1" dirty="0">
                <a:solidFill>
                  <a:srgbClr val="002060"/>
                </a:solidFill>
                <a:latin typeface="Times New Roman"/>
              </a:rPr>
              <a:t>доходов и расходов – основополагающий принцип формирования бюджета 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2915816" y="404664"/>
            <a:ext cx="3389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dirty="0">
                <a:latin typeface="Arial Cyr" pitchFamily="34" charset="0"/>
                <a:cs typeface="Arial Cyr" pitchFamily="34" charset="0"/>
              </a:rPr>
              <a:t>Департамент финансов</a:t>
            </a: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292918"/>
            <a:ext cx="3000081" cy="28313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3412" y="908720"/>
            <a:ext cx="1981076" cy="15841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4313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722140"/>
            <a:ext cx="734481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</a:rPr>
              <a:t>Основные задачи, решаемые в процессе     исполнения                                                        бюджета                                                                                в 2019 году</a:t>
            </a:r>
            <a:endParaRPr lang="ru-RU" altLang="ru-RU" sz="2800" dirty="0">
              <a:solidFill>
                <a:srgbClr val="002060"/>
              </a:solidFill>
              <a:latin typeface="Calibri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9642" y="3140968"/>
            <a:ext cx="8496944" cy="33547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выполнение задач, сформулированных в указах Президента Российской Федерации от 07.05.2012, исполнение полномочий, определенных Федеральным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законом от 06.10.2003 N 131-ФЗ "Об общих принципах организации местного самоуправления в Российской Федерации";</a:t>
            </a:r>
          </a:p>
          <a:p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повышение эффективности и результативности инструментов программно-целевого управления и бюджетирования;</a:t>
            </a:r>
          </a:p>
          <a:p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создание условий для повышения качества предоставления муниципальных услуг;</a:t>
            </a:r>
          </a:p>
          <a:p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повышение эффективности процедур проведения муниципальных закупок;</a:t>
            </a:r>
          </a:p>
          <a:p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обеспечение сбалансированности и устойчивости бюджета городского округа (формирование бездефицитного бюджета);</a:t>
            </a:r>
          </a:p>
          <a:p>
            <a:pPr marL="285750" indent="-285750">
              <a:buFontTx/>
              <a:buChar char="-"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эффективное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обслуживание и сокращение муниципального долга (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рефинансирование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коммерческих и бюджетных кредитов).</a:t>
            </a:r>
          </a:p>
          <a:p>
            <a:pPr marL="285750" indent="-285750">
              <a:buFontTx/>
              <a:buChar char="-"/>
            </a:pP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image2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642" y="1412893"/>
            <a:ext cx="2619895" cy="14359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image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412893"/>
            <a:ext cx="2808312" cy="15121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2915816" y="404664"/>
            <a:ext cx="3389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dirty="0">
                <a:latin typeface="Arial Cyr" pitchFamily="34" charset="0"/>
                <a:cs typeface="Arial Cyr" pitchFamily="34" charset="0"/>
              </a:rPr>
              <a:t>Департамент финансов</a:t>
            </a:r>
          </a:p>
        </p:txBody>
      </p:sp>
    </p:spTree>
    <p:extLst>
      <p:ext uri="{BB962C8B-B14F-4D97-AF65-F5344CB8AC3E}">
        <p14:creationId xmlns:p14="http://schemas.microsoft.com/office/powerpoint/2010/main" val="31270762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ctrTitle"/>
          </p:nvPr>
        </p:nvSpPr>
        <p:spPr>
          <a:xfrm>
            <a:off x="975097" y="1069501"/>
            <a:ext cx="7270750" cy="431800"/>
          </a:xfrm>
        </p:spPr>
        <p:txBody>
          <a:bodyPr/>
          <a:lstStyle/>
          <a:p>
            <a:pPr eaLnBrk="1" hangingPunct="1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</a:rPr>
              <a:t>Основные параметры бюджета города Рыбинска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</a:rPr>
              <a:t/>
            </a:r>
            <a:br>
              <a:rPr lang="ru-RU" sz="2400" dirty="0" smtClean="0">
                <a:solidFill>
                  <a:srgbClr val="FF0000"/>
                </a:solidFill>
                <a:latin typeface="Times New Roman" pitchFamily="18" charset="0"/>
              </a:rPr>
            </a:br>
            <a:endParaRPr lang="ru-RU" altLang="ru-RU" sz="2400" dirty="0" smtClean="0"/>
          </a:p>
        </p:txBody>
      </p:sp>
      <p:graphicFrame>
        <p:nvGraphicFramePr>
          <p:cNvPr id="5" name="Group 8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11220319"/>
              </p:ext>
            </p:extLst>
          </p:nvPr>
        </p:nvGraphicFramePr>
        <p:xfrm>
          <a:off x="467544" y="1620659"/>
          <a:ext cx="8439472" cy="5010813"/>
        </p:xfrm>
        <a:graphic>
          <a:graphicData uri="http://schemas.openxmlformats.org/drawingml/2006/table">
            <a:tbl>
              <a:tblPr/>
              <a:tblGrid>
                <a:gridCol w="4923025"/>
                <a:gridCol w="1406579"/>
                <a:gridCol w="1276623"/>
                <a:gridCol w="833245"/>
              </a:tblGrid>
              <a:tr h="84088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Уточненный план на год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 год 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испол- нения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8121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всего</a:t>
                      </a:r>
                      <a:endParaRPr kumimoji="0" lang="ru-RU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6 172,6</a:t>
                      </a:r>
                      <a:endParaRPr kumimoji="0" lang="ru-RU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5 990,0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737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Собственные доходы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1 777,8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1 701,8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8189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4 394,8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4 288,2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97,6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9008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</a:t>
                      </a:r>
                      <a:endParaRPr kumimoji="0" lang="ru-RU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6 253,9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5 985,5</a:t>
                      </a:r>
                      <a:endParaRPr kumimoji="0" lang="ru-RU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95,7</a:t>
                      </a:r>
                      <a:endParaRPr kumimoji="0" lang="ru-RU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9008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Дефицит бюджета</a:t>
                      </a:r>
                      <a:endParaRPr kumimoji="0" lang="ru-RU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- 81,3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+ 4,5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9496" name="Text Box 5"/>
          <p:cNvSpPr txBox="1">
            <a:spLocks noChangeArrowheads="1"/>
          </p:cNvSpPr>
          <p:nvPr/>
        </p:nvSpPr>
        <p:spPr bwMode="auto">
          <a:xfrm>
            <a:off x="8172400" y="1285401"/>
            <a:ext cx="87471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2915816" y="404664"/>
            <a:ext cx="3389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dirty="0">
                <a:latin typeface="Arial Cyr" pitchFamily="34" charset="0"/>
                <a:cs typeface="Arial Cyr" pitchFamily="34" charset="0"/>
              </a:rPr>
              <a:t>Департамент финансов</a:t>
            </a:r>
          </a:p>
        </p:txBody>
      </p:sp>
    </p:spTree>
    <p:extLst>
      <p:ext uri="{BB962C8B-B14F-4D97-AF65-F5344CB8AC3E}">
        <p14:creationId xmlns:p14="http://schemas.microsoft.com/office/powerpoint/2010/main" val="505162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52877348"/>
              </p:ext>
            </p:extLst>
          </p:nvPr>
        </p:nvGraphicFramePr>
        <p:xfrm>
          <a:off x="107504" y="836613"/>
          <a:ext cx="8810625" cy="41045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482" name="Rectangle 2"/>
          <p:cNvSpPr txBox="1">
            <a:spLocks noChangeArrowheads="1"/>
          </p:cNvSpPr>
          <p:nvPr/>
        </p:nvSpPr>
        <p:spPr bwMode="auto">
          <a:xfrm>
            <a:off x="2068697" y="815557"/>
            <a:ext cx="4800600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</a:rPr>
              <a:t>Доходы бюджета города</a:t>
            </a: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2915816" y="404664"/>
            <a:ext cx="3389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dirty="0">
                <a:latin typeface="Arial Cyr" pitchFamily="34" charset="0"/>
                <a:cs typeface="Arial Cyr" pitchFamily="34" charset="0"/>
              </a:rPr>
              <a:t>Департамент финансов</a:t>
            </a:r>
          </a:p>
        </p:txBody>
      </p:sp>
      <p:sp>
        <p:nvSpPr>
          <p:cNvPr id="6" name="object 30"/>
          <p:cNvSpPr/>
          <p:nvPr/>
        </p:nvSpPr>
        <p:spPr>
          <a:xfrm>
            <a:off x="2771800" y="5013176"/>
            <a:ext cx="3672408" cy="16561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68402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2_Оформление по умолчанию">
  <a:themeElements>
    <a:clrScheme name="Оформление по умолчанию 4">
      <a:dk1>
        <a:srgbClr val="000000"/>
      </a:dk1>
      <a:lt1>
        <a:srgbClr val="DEF6F1"/>
      </a:lt1>
      <a:dk2>
        <a:srgbClr val="000000"/>
      </a:dk2>
      <a:lt2>
        <a:srgbClr val="969696"/>
      </a:lt2>
      <a:accent1>
        <a:srgbClr val="FFFFFF"/>
      </a:accent1>
      <a:accent2>
        <a:srgbClr val="8DC6FF"/>
      </a:accent2>
      <a:accent3>
        <a:srgbClr val="ECFAF7"/>
      </a:accent3>
      <a:accent4>
        <a:srgbClr val="000000"/>
      </a:accent4>
      <a:accent5>
        <a:srgbClr val="FFFFFF"/>
      </a:accent5>
      <a:accent6>
        <a:srgbClr val="7FB3E7"/>
      </a:accent6>
      <a:hlink>
        <a:srgbClr val="0066CC"/>
      </a:hlink>
      <a:folHlink>
        <a:srgbClr val="00A8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5716</TotalTime>
  <Words>2379</Words>
  <Application>Microsoft Office PowerPoint</Application>
  <PresentationFormat>Экран (4:3)</PresentationFormat>
  <Paragraphs>538</Paragraphs>
  <Slides>38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13</vt:i4>
      </vt:variant>
      <vt:variant>
        <vt:lpstr>Заголовки слайдов</vt:lpstr>
      </vt:variant>
      <vt:variant>
        <vt:i4>38</vt:i4>
      </vt:variant>
    </vt:vector>
  </HeadingPairs>
  <TitlesOfParts>
    <vt:vector size="51" baseType="lpstr">
      <vt:lpstr>Тема Office</vt:lpstr>
      <vt:lpstr>2_Тема Office</vt:lpstr>
      <vt:lpstr>3_Тема Office</vt:lpstr>
      <vt:lpstr>4_Тема Office</vt:lpstr>
      <vt:lpstr>5_Тема Office</vt:lpstr>
      <vt:lpstr>6_Тема Office</vt:lpstr>
      <vt:lpstr>7_Тема Office</vt:lpstr>
      <vt:lpstr>8_Тема Office</vt:lpstr>
      <vt:lpstr>9_Тема Office</vt:lpstr>
      <vt:lpstr>10_Тема Office</vt:lpstr>
      <vt:lpstr>2_Оформление по умолчанию</vt:lpstr>
      <vt:lpstr>11_Тема Office</vt:lpstr>
      <vt:lpstr>12_Тема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Основные параметры бюджета города Рыбинска  </vt:lpstr>
      <vt:lpstr>Презентация PowerPoint</vt:lpstr>
      <vt:lpstr>Структура налоговых и неналоговых доходов  бюджета города (млн. руб.)</vt:lpstr>
      <vt:lpstr>Презентация PowerPoint</vt:lpstr>
      <vt:lpstr>Презентация PowerPoint</vt:lpstr>
      <vt:lpstr>Налоги на имущество</vt:lpstr>
      <vt:lpstr>Доходы от использования имущества, находящегося в муниципальной собственности </vt:lpstr>
      <vt:lpstr>Налоги на совокупный доход</vt:lpstr>
      <vt:lpstr>Презентация PowerPoint</vt:lpstr>
      <vt:lpstr>Прочие поступления (налоговые и неналоговые)</vt:lpstr>
      <vt:lpstr>Презентация PowerPoint</vt:lpstr>
      <vt:lpstr>Презентация PowerPoint</vt:lpstr>
      <vt:lpstr>Муниципальный дорожный фонд</vt:lpstr>
      <vt:lpstr>Презентация PowerPoint</vt:lpstr>
      <vt:lpstr>  Мероприятия по исполнению плановых показателей</vt:lpstr>
      <vt:lpstr>Презентация PowerPoint</vt:lpstr>
      <vt:lpstr>Презентация PowerPoint</vt:lpstr>
      <vt:lpstr>Презентация PowerPoint</vt:lpstr>
      <vt:lpstr>Расходы по разделу «Образование» </vt:lpstr>
      <vt:lpstr>Расходы по разделу «Культура»</vt:lpstr>
      <vt:lpstr>Расходы по разделу «Физическая культура и спорт» </vt:lpstr>
      <vt:lpstr>Структура расходов по социальной политике </vt:lpstr>
      <vt:lpstr>Структура расходов по городскому хозяйству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Муниципальный долг городского округа город Рыбинск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 И. Козлова</dc:creator>
  <cp:lastModifiedBy>Ирина И. Козлова</cp:lastModifiedBy>
  <cp:revision>283</cp:revision>
  <cp:lastPrinted>2020-03-11T06:07:00Z</cp:lastPrinted>
  <dcterms:created xsi:type="dcterms:W3CDTF">2019-02-27T11:46:05Z</dcterms:created>
  <dcterms:modified xsi:type="dcterms:W3CDTF">2020-05-28T13:16:16Z</dcterms:modified>
</cp:coreProperties>
</file>