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4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4.xml" ContentType="application/vnd.openxmlformats-officedocument.presentationml.notesSlide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257" r:id="rId11"/>
    <p:sldId id="315" r:id="rId12"/>
    <p:sldId id="327" r:id="rId13"/>
    <p:sldId id="289" r:id="rId14"/>
    <p:sldId id="260" r:id="rId15"/>
    <p:sldId id="262" r:id="rId16"/>
    <p:sldId id="265" r:id="rId17"/>
    <p:sldId id="263" r:id="rId18"/>
    <p:sldId id="266" r:id="rId19"/>
    <p:sldId id="267" r:id="rId20"/>
    <p:sldId id="268" r:id="rId21"/>
    <p:sldId id="304" r:id="rId22"/>
    <p:sldId id="316" r:id="rId23"/>
    <p:sldId id="269" r:id="rId24"/>
    <p:sldId id="270" r:id="rId25"/>
    <p:sldId id="317" r:id="rId26"/>
    <p:sldId id="318" r:id="rId27"/>
    <p:sldId id="319" r:id="rId28"/>
    <p:sldId id="320" r:id="rId29"/>
    <p:sldId id="271" r:id="rId30"/>
    <p:sldId id="326" r:id="rId31"/>
    <p:sldId id="272" r:id="rId32"/>
    <p:sldId id="273" r:id="rId33"/>
    <p:sldId id="274" r:id="rId34"/>
    <p:sldId id="275" r:id="rId35"/>
    <p:sldId id="276" r:id="rId36"/>
    <p:sldId id="300" r:id="rId37"/>
    <p:sldId id="321" r:id="rId38"/>
    <p:sldId id="322" r:id="rId39"/>
    <p:sldId id="323" r:id="rId40"/>
    <p:sldId id="325" r:id="rId41"/>
    <p:sldId id="324" r:id="rId42"/>
    <p:sldId id="280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68EE"/>
    <a:srgbClr val="007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780898876404501E-2"/>
          <c:y val="0"/>
          <c:w val="0.7907303370786517"/>
          <c:h val="0.69593140763821681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  <a:ln w="10264">
              <a:solidFill>
                <a:schemeClr val="tx1"/>
              </a:solidFill>
              <a:prstDash val="solid"/>
            </a:ln>
          </c:spPr>
          <c:explosion val="7"/>
          <c:dPt>
            <c:idx val="0"/>
            <c:bubble3D val="0"/>
            <c:spPr>
              <a:gradFill rotWithShape="0">
                <a:gsLst>
                  <a:gs pos="0">
                    <a:srgbClr val="0000FF"/>
                  </a:gs>
                  <a:gs pos="100000">
                    <a:srgbClr val="99CCFF"/>
                  </a:gs>
                </a:gsLst>
                <a:lin ang="2700000" scaled="1"/>
              </a:gradFill>
              <a:ln w="10264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gradFill rotWithShape="0">
                <a:gsLst>
                  <a:gs pos="0">
                    <a:srgbClr val="FFCC00"/>
                  </a:gs>
                  <a:gs pos="100000">
                    <a:srgbClr val="FF9900"/>
                  </a:gs>
                </a:gsLst>
                <a:lin ang="2700000" scaled="1"/>
              </a:gradFill>
              <a:ln w="10264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1243963963963963"/>
                  <c:y val="2.9251912817828466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1</a:t>
                    </a:r>
                    <a:r>
                      <a:rPr lang="ru-RU" sz="2000" dirty="0" smtClean="0"/>
                      <a:t>753,3;</a:t>
                    </a:r>
                    <a:endParaRPr lang="en-US" sz="2000" dirty="0" smtClean="0"/>
                  </a:p>
                  <a:p>
                    <a:r>
                      <a:rPr lang="en-US" sz="2000" dirty="0" smtClean="0"/>
                      <a:t>38</a:t>
                    </a:r>
                    <a:r>
                      <a:rPr lang="en-US" sz="20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1856576576576575"/>
                  <c:y val="-0.2479758099544487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2897,5</a:t>
                    </a:r>
                    <a:r>
                      <a:rPr lang="en-US" sz="2000" dirty="0" smtClean="0"/>
                      <a:t>;</a:t>
                    </a:r>
                  </a:p>
                  <a:p>
                    <a:r>
                      <a:rPr lang="en-US" sz="2000" dirty="0" smtClean="0"/>
                      <a:t> </a:t>
                    </a:r>
                    <a:r>
                      <a:rPr lang="en-US" sz="2000" dirty="0"/>
                      <a:t>62%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Sheet1!$B$1:$C$1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.0">
                  <c:v>1753.3</c:v>
                </c:pt>
                <c:pt idx="1">
                  <c:v>2897.5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.18716030906503858"/>
          <c:y val="0.83643155834334271"/>
          <c:w val="0.60646066109986796"/>
          <c:h val="0.14391632190044046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51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hPercent val="63"/>
      <c:rotY val="20"/>
      <c:depthPercent val="100"/>
      <c:rAngAx val="1"/>
    </c:view3D>
    <c:floor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  <a:prstDash val="solid"/>
        </a:ln>
      </c:spPr>
    </c:sideWall>
    <c:backWall>
      <c:thickness val="0"/>
      <c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984642304327344"/>
          <c:y val="5.4582563461155802E-2"/>
          <c:w val="0.87579325661215435"/>
          <c:h val="0.8633720930232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FF9900"/>
            </a:solidFill>
            <a:ln w="89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769230769230771E-2"/>
                  <c:y val="0.38989169675090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rgbClr val="99CC00"/>
            </a:solidFill>
            <a:ln w="89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4444444444444446E-2"/>
                  <c:y val="0.3898916967509025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9"/>
        <c:gapDepth val="0"/>
        <c:shape val="box"/>
        <c:axId val="143264384"/>
        <c:axId val="143278464"/>
        <c:axId val="0"/>
      </c:bar3DChart>
      <c:catAx>
        <c:axId val="1432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2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0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32784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43278464"/>
        <c:scaling>
          <c:orientation val="minMax"/>
          <c:max val="0.8"/>
          <c:min val="0"/>
        </c:scaling>
        <c:delete val="0"/>
        <c:axPos val="l"/>
        <c:majorGridlines>
          <c:spPr>
            <a:ln w="8944">
              <a:solidFill>
                <a:schemeClr val="tx2">
                  <a:lumMod val="20000"/>
                  <a:lumOff val="80000"/>
                </a:schemeClr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3264384"/>
        <c:crosses val="autoZero"/>
        <c:crossBetween val="between"/>
        <c:majorUnit val="0.2"/>
        <c:minorUnit val="0.04"/>
      </c:valAx>
      <c:spPr>
        <a:noFill/>
        <a:ln w="2275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193817327941993"/>
          <c:y val="0.22379032258064516"/>
          <c:w val="0.60393262807079673"/>
          <c:h val="0.58467741935483875"/>
        </c:manualLayout>
      </c:layout>
      <c:pie3DChart>
        <c:varyColors val="1"/>
        <c:ser>
          <c:idx val="0"/>
          <c:order val="0"/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"/>
            <c:bubble3D val="0"/>
            <c:explosion val="12"/>
            <c:spPr>
              <a:solidFill>
                <a:srgbClr val="FFC000"/>
              </a:solidFill>
              <a:ln>
                <a:noFill/>
              </a:ln>
            </c:spPr>
          </c:dPt>
          <c:dPt>
            <c:idx val="2"/>
            <c:bubble3D val="0"/>
            <c:explosion val="8"/>
            <c:spPr>
              <a:solidFill>
                <a:srgbClr val="007461"/>
              </a:solidFill>
              <a:ln>
                <a:noFill/>
              </a:ln>
            </c:spPr>
          </c:dPt>
          <c:dPt>
            <c:idx val="3"/>
            <c:bubble3D val="0"/>
            <c:explosion val="13"/>
            <c:spPr>
              <a:solidFill>
                <a:srgbClr val="00B0F0"/>
              </a:solidFill>
              <a:ln>
                <a:noFill/>
              </a:ln>
            </c:spPr>
          </c:dPt>
          <c:dPt>
            <c:idx val="4"/>
            <c:bubble3D val="0"/>
            <c:explosion val="11"/>
            <c:spPr>
              <a:solidFill>
                <a:srgbClr val="002060"/>
              </a:solidFill>
              <a:ln>
                <a:noFill/>
              </a:ln>
            </c:spPr>
          </c:dPt>
          <c:dPt>
            <c:idx val="5"/>
            <c:bubble3D val="0"/>
            <c:explosion val="8"/>
            <c:spPr>
              <a:solidFill>
                <a:srgbClr val="BB68EE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7.0183792999226648E-3"/>
                  <c:y val="-0.124460037253407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Госпошлина; </a:t>
                    </a:r>
                    <a:endParaRPr lang="ru-RU" dirty="0" smtClean="0"/>
                  </a:p>
                  <a:p>
                    <a:r>
                      <a:rPr lang="ru-RU" dirty="0" smtClean="0"/>
                      <a:t>27.6</a:t>
                    </a:r>
                    <a:r>
                      <a:rPr lang="ru-RU" dirty="0"/>
                      <a:t>; 41%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5620345746666174E-2"/>
                  <c:y val="0.1341785200237067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неналоговые доходы; </a:t>
                    </a:r>
                    <a:endParaRPr lang="ru-RU" dirty="0" smtClean="0"/>
                  </a:p>
                  <a:p>
                    <a:r>
                      <a:rPr lang="ru-RU" dirty="0" smtClean="0"/>
                      <a:t>10.7</a:t>
                    </a:r>
                    <a:r>
                      <a:rPr lang="ru-RU" dirty="0"/>
                      <a:t>; 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2935723598190348E-3"/>
                  <c:y val="0.1041562949792566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Акцизы; </a:t>
                    </a:r>
                    <a:endParaRPr lang="ru-RU" dirty="0" smtClean="0"/>
                  </a:p>
                  <a:p>
                    <a:r>
                      <a:rPr lang="ru-RU" dirty="0" smtClean="0"/>
                      <a:t>8.8</a:t>
                    </a:r>
                    <a:r>
                      <a:rPr lang="ru-RU" dirty="0"/>
                      <a:t>; 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65912626524747E-2"/>
                  <c:y val="5.70512657691982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1678861620934529"/>
                  <c:y val="-8.716916433832867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1554505269120447E-2"/>
                  <c:y val="-9.61918973837947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9.8120842019724624E-2"/>
                  <c:y val="-9.94981373296079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добычу полезных ископаемых; </a:t>
                    </a:r>
                    <a:endParaRPr lang="ru-RU" dirty="0" smtClean="0"/>
                  </a:p>
                  <a:p>
                    <a:r>
                      <a:rPr lang="ru-RU" dirty="0" smtClean="0"/>
                      <a:t>0.3</a:t>
                    </a:r>
                    <a:r>
                      <a:rPr lang="ru-RU" dirty="0"/>
                      <a:t>; 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Sheet1!$B$1:$H$1</c:f>
              <c:strCache>
                <c:ptCount val="7"/>
                <c:pt idx="0">
                  <c:v>Госпошлина</c:v>
                </c:pt>
                <c:pt idx="1">
                  <c:v>Прочие неналоговые доходы</c:v>
                </c:pt>
                <c:pt idx="2">
                  <c:v>Акцизы</c:v>
                </c:pt>
                <c:pt idx="3">
                  <c:v>Штрафные санкции</c:v>
                </c:pt>
                <c:pt idx="4">
                  <c:v>Доходы от платных услуг и компенсация затрат государству</c:v>
                </c:pt>
                <c:pt idx="5">
                  <c:v>Платежи за природные ресурсы</c:v>
                </c:pt>
                <c:pt idx="6">
                  <c:v>Налог на добычу полезных ископаемых</c:v>
                </c:pt>
              </c:strCache>
            </c:strRef>
          </c:cat>
          <c:val>
            <c:numRef>
              <c:f>Sheet1!$B$2:$H$2</c:f>
              <c:numCache>
                <c:formatCode>0.0</c:formatCode>
                <c:ptCount val="7"/>
                <c:pt idx="0">
                  <c:v>27.6</c:v>
                </c:pt>
                <c:pt idx="1">
                  <c:v>10.7</c:v>
                </c:pt>
                <c:pt idx="2" formatCode="General">
                  <c:v>8.8000000000000007</c:v>
                </c:pt>
                <c:pt idx="3">
                  <c:v>8.4</c:v>
                </c:pt>
                <c:pt idx="4">
                  <c:v>5.6</c:v>
                </c:pt>
                <c:pt idx="5">
                  <c:v>5.2</c:v>
                </c:pt>
                <c:pt idx="6">
                  <c:v>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856210005471372"/>
          <c:y val="0.14076540064844836"/>
          <c:w val="0.59462485429502576"/>
          <c:h val="0.43339647985178331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  <a:ln w="12370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370">
                <a:solidFill>
                  <a:srgbClr val="C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4537015010585913E-2"/>
                  <c:y val="-9.327790643816581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Субсидия на строительство, модернизацию, ремонт и содержание автомобильных дорог
</a:t>
                    </a:r>
                    <a:r>
                      <a:rPr lang="ru-RU" dirty="0" smtClean="0"/>
                      <a:t>  57.4</a:t>
                    </a:r>
                    <a:r>
                      <a:rPr lang="ru-RU" dirty="0"/>
                      <a:t>; 51%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8580060422960726E-3"/>
                  <c:y val="0.165186660490968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Субсидия на </a:t>
                    </a:r>
                    <a:r>
                      <a:rPr lang="ru-RU" dirty="0" err="1"/>
                      <a:t>софинансирование</a:t>
                    </a:r>
                    <a:r>
                      <a:rPr lang="ru-RU" dirty="0"/>
                      <a:t> капитальных вложений в объекты муниципальной собственности; </a:t>
                    </a:r>
                    <a:endParaRPr lang="ru-RU" dirty="0" smtClean="0"/>
                  </a:p>
                  <a:p>
                    <a:r>
                      <a:rPr lang="ru-RU" dirty="0" smtClean="0"/>
                      <a:t>43.5</a:t>
                    </a:r>
                    <a:r>
                      <a:rPr lang="ru-RU" dirty="0"/>
                      <a:t>; 39%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6186169327021436"/>
                  <c:y val="0.105761463640574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Акцизы на нефтепродукты; </a:t>
                    </a:r>
                    <a:endParaRPr lang="ru-RU" dirty="0" smtClean="0"/>
                  </a:p>
                  <a:p>
                    <a:r>
                      <a:rPr lang="ru-RU" dirty="0" smtClean="0"/>
                      <a:t>8.8</a:t>
                    </a:r>
                    <a:r>
                      <a:rPr lang="ru-RU" dirty="0"/>
                      <a:t>; 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2553345861978732"/>
                  <c:y val="0.200817044928207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8070152484715845E-2"/>
                  <c:y val="0.24580453913849004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24272069843233343"/>
                  <c:y val="-6.230384437239462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денежные взыскания и штрафы  в области дорожного движения; </a:t>
                    </a:r>
                    <a:endParaRPr lang="ru-RU" dirty="0" smtClean="0"/>
                  </a:p>
                  <a:p>
                    <a:r>
                      <a:rPr lang="ru-RU" dirty="0" smtClean="0"/>
                      <a:t>0.003; </a:t>
                    </a:r>
                    <a:r>
                      <a:rPr lang="ru-RU" dirty="0"/>
                      <a:t>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Субсидия на строительство, модернизацию, ремонт и содержание автомобильных дорог
</c:v>
                </c:pt>
                <c:pt idx="1">
                  <c:v>Субсидияна софинансирование капитальных вложений в объекты муниципальной собственности</c:v>
                </c:pt>
                <c:pt idx="2">
                  <c:v>Акцизы на нефтепродукты</c:v>
                </c:pt>
                <c:pt idx="3">
                  <c:v>Госпошлина за выдачу разрешения за перевозку опасных, тяжеловесных и (или) крупногабаритных грузов</c:v>
                </c:pt>
                <c:pt idx="4">
                  <c:v>Возмещение вреда, причинение автомобильным дорогам транспортными средствами, осуществляющими перевозки тяжеловесных и (или) крупногабаритных грузов</c:v>
                </c:pt>
                <c:pt idx="5">
                  <c:v>Прочие денежные взыскания и штрафы  в области дорожного движения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57.4</c:v>
                </c:pt>
                <c:pt idx="1">
                  <c:v>43.5</c:v>
                </c:pt>
                <c:pt idx="2">
                  <c:v>8.8000000000000007</c:v>
                </c:pt>
                <c:pt idx="3">
                  <c:v>0.5</c:v>
                </c:pt>
                <c:pt idx="4">
                  <c:v>1.3</c:v>
                </c:pt>
                <c:pt idx="5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375847467707026"/>
          <c:y val="0.22605951829550713"/>
          <c:w val="0.65957953707448247"/>
          <c:h val="0.48045530338119508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  <a:ln w="12370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</c:dPt>
          <c:dPt>
            <c:idx val="1"/>
            <c:bubble3D val="0"/>
            <c:spPr>
              <a:solidFill>
                <a:srgbClr val="00B050"/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37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370">
                <a:solidFill>
                  <a:srgbClr val="C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7979512096486431"/>
                  <c:y val="-2.90525706345530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0136308490139637E-2"/>
                  <c:y val="9.768666049096803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субсидии; </a:t>
                    </a:r>
                    <a:endParaRPr lang="ru-RU" dirty="0" smtClean="0"/>
                  </a:p>
                  <a:p>
                    <a:r>
                      <a:rPr lang="ru-RU" dirty="0" smtClean="0"/>
                      <a:t>277.2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342198539381973"/>
                  <c:y val="7.76116257526633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</a:t>
                    </a:r>
                    <a:r>
                      <a:rPr lang="ru-RU" dirty="0" smtClean="0"/>
                      <a:t>межбюджетные трансферты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dirty="0" smtClean="0"/>
                      <a:t>13.4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4000404405642619E-2"/>
                  <c:y val="0.105168828161185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Дотации; </a:t>
                    </a:r>
                    <a:endParaRPr lang="ru-RU" dirty="0" smtClean="0"/>
                  </a:p>
                  <a:p>
                    <a:r>
                      <a:rPr lang="ru-RU" dirty="0" smtClean="0"/>
                      <a:t>201.9</a:t>
                    </a:r>
                    <a:r>
                      <a:rPr lang="ru-RU" dirty="0"/>
                      <a:t>; 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Субвенции муниципальному образованию</c:v>
                </c:pt>
                <c:pt idx="1">
                  <c:v>Межбюджетные субсидии</c:v>
                </c:pt>
                <c:pt idx="2">
                  <c:v>Иные межбюджетныетрансферты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2413.6</c:v>
                </c:pt>
                <c:pt idx="1">
                  <c:v>277.2</c:v>
                </c:pt>
                <c:pt idx="2">
                  <c:v>13.4</c:v>
                </c:pt>
                <c:pt idx="3">
                  <c:v>201.9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06930068459544"/>
          <c:y val="0.2160367631771147"/>
          <c:w val="0.68267596709828282"/>
          <c:h val="0.48913215231982271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  <a:ln w="15331">
              <a:solidFill>
                <a:schemeClr val="tx1"/>
              </a:solidFill>
              <a:prstDash val="solid"/>
            </a:ln>
          </c:spPr>
          <c:explosion val="6"/>
          <c:dPt>
            <c:idx val="0"/>
            <c:bubble3D val="0"/>
            <c:spPr>
              <a:solidFill>
                <a:srgbClr val="FF00FF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FFFF"/>
              </a:solidFill>
              <a:ln w="15331">
                <a:solidFill>
                  <a:srgbClr val="FFFF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00FF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FF00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explosion val="8"/>
            <c:spPr>
              <a:solidFill>
                <a:srgbClr val="FF6600"/>
              </a:solidFill>
              <a:ln w="1533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2.5905979111661489E-4"/>
                  <c:y val="-0.1664173494900815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516413934905021E-4"/>
                  <c:y val="0.178118232851225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1031566158087805E-2"/>
                  <c:y val="0.1928040985398152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политика; </a:t>
                    </a:r>
                    <a:endParaRPr lang="en-US" dirty="0" smtClean="0"/>
                  </a:p>
                  <a:p>
                    <a:r>
                      <a:rPr lang="ru-RU" dirty="0" smtClean="0"/>
                      <a:t>1218.7</a:t>
                    </a:r>
                    <a:r>
                      <a:rPr lang="ru-RU" dirty="0"/>
                      <a:t>; 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498609780602355"/>
                  <c:y val="3.79296189872000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8874623238860724E-2"/>
                  <c:y val="0.190592763582277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Культура; </a:t>
                    </a:r>
                    <a:endParaRPr lang="en-US" dirty="0" smtClean="0"/>
                  </a:p>
                  <a:p>
                    <a:r>
                      <a:rPr lang="ru-RU" dirty="0" smtClean="0"/>
                      <a:t>168.5</a:t>
                    </a:r>
                    <a:r>
                      <a:rPr lang="ru-RU" dirty="0"/>
                      <a:t>; 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5.8969251618028462E-2"/>
                  <c:y val="0.152195288385160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экономика; </a:t>
                    </a:r>
                    <a:endParaRPr lang="en-US" dirty="0" smtClean="0"/>
                  </a:p>
                  <a:p>
                    <a:r>
                      <a:rPr lang="ru-RU" dirty="0" smtClean="0"/>
                      <a:t>266.9</a:t>
                    </a:r>
                    <a:r>
                      <a:rPr lang="ru-RU" dirty="0"/>
                      <a:t>; 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3747225402462675E-2"/>
                  <c:y val="-3.234882369561624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хозяйство; </a:t>
                    </a:r>
                    <a:endParaRPr lang="en-US" dirty="0" smtClean="0"/>
                  </a:p>
                  <a:p>
                    <a:r>
                      <a:rPr lang="ru-RU" dirty="0" smtClean="0"/>
                      <a:t>264.6</a:t>
                    </a:r>
                    <a:r>
                      <a:rPr lang="ru-RU" dirty="0"/>
                      <a:t>; 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2.6805065538914461E-2"/>
                  <c:y val="-0.113468991731483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Sheet1!$B$1:$I$1</c:f>
              <c:strCache>
                <c:ptCount val="8"/>
                <c:pt idx="0">
                  <c:v>Прочие отрасли</c:v>
                </c:pt>
                <c:pt idx="1">
                  <c:v>Физическая культура и спорт</c:v>
                </c:pt>
                <c:pt idx="2">
                  <c:v>Социальная политика</c:v>
                </c:pt>
                <c:pt idx="3">
                  <c:v>Обслуживание муниципального долга</c:v>
                </c:pt>
                <c:pt idx="4">
                  <c:v>Культура</c:v>
                </c:pt>
                <c:pt idx="5">
                  <c:v>Национальная экономика</c:v>
                </c:pt>
                <c:pt idx="6">
                  <c:v>Жилищно-коммунальное хозяйство</c:v>
                </c:pt>
                <c:pt idx="7">
                  <c:v>Образование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230.4</c:v>
                </c:pt>
                <c:pt idx="1">
                  <c:v>54.9</c:v>
                </c:pt>
                <c:pt idx="2">
                  <c:v>1218.7</c:v>
                </c:pt>
                <c:pt idx="3">
                  <c:v>120.9</c:v>
                </c:pt>
                <c:pt idx="4">
                  <c:v>168.5</c:v>
                </c:pt>
                <c:pt idx="5">
                  <c:v>266.89999999999998</c:v>
                </c:pt>
                <c:pt idx="6">
                  <c:v>264.60000000000002</c:v>
                </c:pt>
                <c:pt idx="7">
                  <c:v>2326.5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1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03567913385822"/>
          <c:y val="0.19569885422613631"/>
          <c:w val="0.71555917814960635"/>
          <c:h val="0.4122934130721097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670">
              <a:solidFill>
                <a:schemeClr val="tx1"/>
              </a:solidFill>
              <a:prstDash val="solid"/>
            </a:ln>
          </c:spPr>
          <c:explosion val="9"/>
          <c:dPt>
            <c:idx val="0"/>
            <c:bubble3D val="0"/>
            <c:spPr>
              <a:solidFill>
                <a:srgbClr val="00CCFF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CC99FF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9CC00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6600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67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0696795029527559"/>
                  <c:y val="-0.102423164846329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Фонд оплаты труда; </a:t>
                    </a:r>
                    <a:endParaRPr lang="ru-RU" dirty="0" smtClean="0"/>
                  </a:p>
                  <a:p>
                    <a:r>
                      <a:rPr lang="ru-RU" dirty="0" smtClean="0"/>
                      <a:t>1753.2</a:t>
                    </a:r>
                    <a:r>
                      <a:rPr lang="ru-RU" dirty="0"/>
                      <a:t>; 75%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607923228346456"/>
                  <c:y val="0.1520336793865077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Коммунальные услуги; </a:t>
                    </a:r>
                    <a:endParaRPr lang="ru-RU" dirty="0" smtClean="0"/>
                  </a:p>
                  <a:p>
                    <a:r>
                      <a:rPr lang="ru-RU" dirty="0" smtClean="0"/>
                      <a:t>121.8</a:t>
                    </a:r>
                    <a:r>
                      <a:rPr lang="ru-RU" dirty="0"/>
                      <a:t>; 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8104084645669291E-3"/>
                  <c:y val="0.1526997011440831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Капитальные вложения; </a:t>
                    </a:r>
                    <a:endParaRPr lang="ru-RU" dirty="0" smtClean="0"/>
                  </a:p>
                  <a:p>
                    <a:r>
                      <a:rPr lang="ru-RU" dirty="0" smtClean="0"/>
                      <a:t>64.1</a:t>
                    </a:r>
                    <a:r>
                      <a:rPr lang="ru-RU" dirty="0"/>
                      <a:t>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5544660433070866E-2"/>
                  <c:y val="0.2031928404282341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Налоги; </a:t>
                    </a:r>
                    <a:endParaRPr lang="ru-RU" dirty="0" smtClean="0"/>
                  </a:p>
                  <a:p>
                    <a:r>
                      <a:rPr lang="ru-RU" dirty="0" smtClean="0"/>
                      <a:t>137.3</a:t>
                    </a:r>
                    <a:r>
                      <a:rPr lang="ru-RU" dirty="0"/>
                      <a:t>; 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427657480314961E-2"/>
                  <c:y val="0.2427585536022136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работы, услуги; </a:t>
                    </a:r>
                    <a:endParaRPr lang="ru-RU" dirty="0" smtClean="0"/>
                  </a:p>
                  <a:p>
                    <a:r>
                      <a:rPr lang="ru-RU" dirty="0" smtClean="0"/>
                      <a:t>190.0</a:t>
                    </a:r>
                    <a:r>
                      <a:rPr lang="ru-RU" dirty="0"/>
                      <a:t>; 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2887549212598425E-4"/>
                  <c:y val="6.7473991969260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Питание</a:t>
                    </a:r>
                    <a:r>
                      <a:rPr lang="ru-RU" dirty="0" smtClean="0"/>
                      <a:t>;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60.1;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Капитальные вложения</c:v>
                </c:pt>
                <c:pt idx="3">
                  <c:v>Налоги</c:v>
                </c:pt>
                <c:pt idx="4">
                  <c:v>Прочие работы, услуги</c:v>
                </c:pt>
                <c:pt idx="5">
                  <c:v>Питание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1753.2</c:v>
                </c:pt>
                <c:pt idx="1">
                  <c:v>121.8</c:v>
                </c:pt>
                <c:pt idx="2">
                  <c:v>64.099999999999994</c:v>
                </c:pt>
                <c:pt idx="3">
                  <c:v>137.30000000000001</c:v>
                </c:pt>
                <c:pt idx="4">
                  <c:v>190</c:v>
                </c:pt>
                <c:pt idx="5">
                  <c:v>60.1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974109853348565"/>
          <c:y val="0.19781245937222669"/>
          <c:w val="0.57374999794038806"/>
          <c:h val="0.41572542125701617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 w="12678">
              <a:solidFill>
                <a:schemeClr val="tx1"/>
              </a:solidFill>
              <a:prstDash val="solid"/>
            </a:ln>
          </c:spPr>
          <c:explosion val="7"/>
          <c:dPt>
            <c:idx val="0"/>
            <c:bubble3D val="0"/>
            <c:spPr>
              <a:solidFill>
                <a:srgbClr val="FFFF00"/>
              </a:solidFill>
              <a:ln w="12678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CCFF"/>
              </a:solidFill>
              <a:ln w="12678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12678">
                <a:solidFill>
                  <a:schemeClr val="tx2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800080"/>
              </a:solidFill>
              <a:ln w="12678">
                <a:solidFill>
                  <a:schemeClr val="accent1">
                    <a:lumMod val="95000"/>
                  </a:schemeClr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 w="12678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12678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678">
                <a:solidFill>
                  <a:schemeClr val="bg2">
                    <a:lumMod val="40000"/>
                    <a:lumOff val="60000"/>
                  </a:schemeClr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6600"/>
              </a:solidFill>
              <a:ln w="12678">
                <a:solidFill>
                  <a:schemeClr val="accent1">
                    <a:lumMod val="95000"/>
                  </a:schemeClr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9966FF"/>
              </a:solidFill>
              <a:ln w="12678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chemeClr val="bg1">
                  <a:lumMod val="25000"/>
                </a:schemeClr>
              </a:solidFill>
              <a:ln w="12678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9.4974593803321891E-3"/>
                  <c:y val="9.294187472797056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Культурно-досуговые </a:t>
                    </a:r>
                    <a:r>
                      <a:rPr lang="ru-RU" dirty="0" smtClean="0"/>
                      <a:t>учреждения </a:t>
                    </a:r>
                  </a:p>
                  <a:p>
                    <a:r>
                      <a:rPr lang="ru-RU" dirty="0" smtClean="0"/>
                      <a:t>(</a:t>
                    </a:r>
                    <a:r>
                      <a:rPr lang="ru-RU" dirty="0"/>
                      <a:t>ДК, ОКЦ); </a:t>
                    </a:r>
                    <a:endParaRPr lang="ru-RU" dirty="0" smtClean="0"/>
                  </a:p>
                  <a:p>
                    <a:r>
                      <a:rPr lang="ru-RU" dirty="0" smtClean="0"/>
                      <a:t>61.6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37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3676882891403367E-2"/>
                  <c:y val="-7.047272357286997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Централизованная библиотечная система; </a:t>
                    </a:r>
                    <a:endParaRPr lang="ru-RU" dirty="0" smtClean="0"/>
                  </a:p>
                  <a:p>
                    <a:r>
                      <a:rPr lang="ru-RU" dirty="0" smtClean="0"/>
                      <a:t>35.3</a:t>
                    </a:r>
                    <a:r>
                      <a:rPr lang="ru-RU" dirty="0"/>
                      <a:t>; 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3499824521057826E-2"/>
                  <c:y val="-0.2454447716648484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Учреждения исполнительского искусства(театры, оркестр); </a:t>
                    </a:r>
                    <a:endParaRPr lang="ru-RU" dirty="0" smtClean="0"/>
                  </a:p>
                  <a:p>
                    <a:r>
                      <a:rPr lang="ru-RU" dirty="0" smtClean="0"/>
                      <a:t>54.3</a:t>
                    </a:r>
                    <a:r>
                      <a:rPr lang="ru-RU" dirty="0"/>
                      <a:t>; 32%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9.7463840863314027E-2"/>
                  <c:y val="0.1209557348045062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АУП, ЦБ; </a:t>
                    </a:r>
                    <a:endParaRPr lang="ru-RU" dirty="0" smtClean="0"/>
                  </a:p>
                  <a:p>
                    <a:r>
                      <a:rPr lang="ru-RU" dirty="0" smtClean="0"/>
                      <a:t>8.6</a:t>
                    </a:r>
                    <a:r>
                      <a:rPr lang="ru-RU" dirty="0"/>
                      <a:t>; 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5.9014827558691293E-2"/>
                  <c:y val="0.1719142393632956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Мероприятия муниципальных подпрограмм; </a:t>
                    </a:r>
                    <a:endParaRPr lang="ru-RU" dirty="0" smtClean="0"/>
                  </a:p>
                  <a:p>
                    <a:r>
                      <a:rPr lang="ru-RU" dirty="0" smtClean="0"/>
                      <a:t>3.7</a:t>
                    </a:r>
                    <a:r>
                      <a:rPr lang="ru-RU" dirty="0"/>
                      <a:t>; 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6.9487013028281655E-2"/>
                  <c:y val="0.1252523585305605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Мероприятия областных программ; </a:t>
                    </a:r>
                    <a:endParaRPr lang="ru-RU" dirty="0" smtClean="0"/>
                  </a:p>
                  <a:p>
                    <a:r>
                      <a:rPr lang="ru-RU" dirty="0" smtClean="0"/>
                      <a:t>4.9</a:t>
                    </a:r>
                    <a:r>
                      <a:rPr lang="ru-RU" dirty="0"/>
                      <a:t>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Культурно-досуговые учреждения(ДК, ОКЦ)</c:v>
                </c:pt>
                <c:pt idx="1">
                  <c:v>Централизованная библиотечная система</c:v>
                </c:pt>
                <c:pt idx="2">
                  <c:v>Учреждения исполнительского искусства(театры, оркестр)</c:v>
                </c:pt>
                <c:pt idx="3">
                  <c:v>АУП, ЦБ</c:v>
                </c:pt>
                <c:pt idx="4">
                  <c:v>Мероприятия муниципальных подпрограмм</c:v>
                </c:pt>
                <c:pt idx="5">
                  <c:v>Мероприятия областных программ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61.6</c:v>
                </c:pt>
                <c:pt idx="1">
                  <c:v>35.299999999999997</c:v>
                </c:pt>
                <c:pt idx="2" formatCode="0.0">
                  <c:v>54.3</c:v>
                </c:pt>
                <c:pt idx="3" formatCode="0.0">
                  <c:v>8.6</c:v>
                </c:pt>
                <c:pt idx="4" formatCode="0.0">
                  <c:v>3.7</c:v>
                </c:pt>
                <c:pt idx="5" formatCode="0.0">
                  <c:v>4.9000000000000004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05861767279089"/>
          <c:y val="0.17102916207135346"/>
          <c:w val="0.67836429100208628"/>
          <c:h val="0.57335057327520988"/>
        </c:manualLayout>
      </c:layout>
      <c:ofPieChart>
        <c:ofPieType val="bar"/>
        <c:varyColors val="1"/>
        <c:ser>
          <c:idx val="0"/>
          <c:order val="0"/>
          <c:spPr>
            <a:solidFill>
              <a:srgbClr val="9999FF"/>
            </a:solidFill>
            <a:ln w="11717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4">
                  <a:lumMod val="50000"/>
                </a:schemeClr>
              </a:solidFill>
              <a:ln w="11717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FF0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explosion val="3"/>
            <c:spPr>
              <a:solidFill>
                <a:srgbClr val="00B050"/>
              </a:solidFill>
              <a:ln w="11717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6371671489781726E-2"/>
                  <c:y val="0.1304811613789912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Пенсионное </a:t>
                    </a:r>
                    <a:r>
                      <a:rPr lang="ru-RU" dirty="0"/>
                      <a:t>обеспечение;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6.9; 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5122372523947324E-2"/>
                  <c:y val="-3.118998414656378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Содержание учреждений соцобслуживания; </a:t>
                    </a:r>
                    <a:endParaRPr lang="ru-RU" dirty="0" smtClean="0"/>
                  </a:p>
                  <a:p>
                    <a:r>
                      <a:rPr lang="ru-RU" dirty="0" smtClean="0"/>
                      <a:t>81.0</a:t>
                    </a:r>
                    <a:r>
                      <a:rPr lang="ru-RU" dirty="0"/>
                      <a:t>; 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706491015546133E-2"/>
                  <c:y val="-6.34885270369573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Охрана </a:t>
                    </a:r>
                    <a:r>
                      <a:rPr lang="ru-RU" dirty="0"/>
                      <a:t>семьи и детства; 177.7; </a:t>
                    </a:r>
                    <a:r>
                      <a:rPr lang="ru-RU" dirty="0" smtClean="0"/>
                      <a:t>14%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3578190546694486E-2"/>
                  <c:y val="-4.383999169259018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0492608295757902"/>
                  <c:y val="-0.1444264894005936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Социальное обеспечение населения; </a:t>
                    </a:r>
                    <a:r>
                      <a:rPr lang="ru-RU" sz="1200" b="1" i="0" baseline="0" dirty="0" smtClean="0">
                        <a:effectLst/>
                      </a:rPr>
                      <a:t> 936.3; 77%</a:t>
                    </a:r>
                    <a:endParaRPr lang="ru-RU" sz="1200" dirty="0">
                      <a:effectLst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3.7037037037037035E-2"/>
                  <c:y val="-0.174691964227766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Оплата ЖКУ отдедьным категориям граждан; </a:t>
                    </a:r>
                    <a:r>
                      <a:rPr lang="ru-RU" dirty="0" smtClean="0"/>
                      <a:t>384.9</a:t>
                    </a:r>
                    <a:r>
                      <a:rPr lang="ru-RU" dirty="0"/>
                      <a:t>; 32%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4.4159544159544158E-2"/>
                  <c:y val="-4.67485538074304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5.2706552706552709E-2"/>
                  <c:y val="7.3813506011732276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5.6979944814590587E-2"/>
                  <c:y val="9.841800801564304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выплаты; </a:t>
                    </a:r>
                    <a:endParaRPr lang="ru-RU" dirty="0" smtClean="0"/>
                  </a:p>
                  <a:p>
                    <a:r>
                      <a:rPr lang="ru-RU" dirty="0" smtClean="0"/>
                      <a:t>104.8</a:t>
                    </a:r>
                    <a:r>
                      <a:rPr lang="ru-RU" dirty="0"/>
                      <a:t>; 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Лист3!$C$2:$C$11</c:f>
              <c:strCache>
                <c:ptCount val="10"/>
                <c:pt idx="0">
                  <c:v>Пенсионное обеспечение</c:v>
                </c:pt>
                <c:pt idx="1">
                  <c:v>Содержание учреждений соцобслуживания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  <c:pt idx="4">
                  <c:v>Социальное обеспечение населения</c:v>
                </c:pt>
                <c:pt idx="6">
                  <c:v>Оплата ЖКУ отдедьным категориям граждан</c:v>
                </c:pt>
                <c:pt idx="7">
                  <c:v>Субсидии по оплате ЖКУ отдельным категориям граждан</c:v>
                </c:pt>
                <c:pt idx="8">
                  <c:v>ЕДВ отдельным категориям граждан</c:v>
                </c:pt>
                <c:pt idx="9">
                  <c:v>Прочие выплаты</c:v>
                </c:pt>
              </c:strCache>
            </c:strRef>
          </c:cat>
          <c:val>
            <c:numRef>
              <c:f>Лист3!$D$2:$D$11</c:f>
              <c:numCache>
                <c:formatCode>0.0</c:formatCode>
                <c:ptCount val="10"/>
                <c:pt idx="0" formatCode="General">
                  <c:v>6.9</c:v>
                </c:pt>
                <c:pt idx="1">
                  <c:v>81</c:v>
                </c:pt>
                <c:pt idx="2" formatCode="General">
                  <c:v>177.7</c:v>
                </c:pt>
                <c:pt idx="3" formatCode="General">
                  <c:v>16.8</c:v>
                </c:pt>
                <c:pt idx="6" formatCode="General">
                  <c:v>384.9</c:v>
                </c:pt>
                <c:pt idx="7" formatCode="General">
                  <c:v>76.099999999999994</c:v>
                </c:pt>
                <c:pt idx="8" formatCode="General">
                  <c:v>370.5</c:v>
                </c:pt>
                <c:pt idx="9" formatCode="General">
                  <c:v>104.8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2929">
              <a:solidFill>
                <a:srgbClr val="000000"/>
              </a:solidFill>
              <a:prstDash val="solid"/>
            </a:ln>
          </c:spPr>
        </c:serLines>
      </c:ofPieChart>
      <c:spPr>
        <a:noFill/>
        <a:ln w="2540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3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97705901530071"/>
          <c:y val="0.2666577941624243"/>
          <c:w val="0.642341538554004"/>
          <c:h val="0.4168992872332911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7978">
              <a:solidFill>
                <a:schemeClr val="tx1"/>
              </a:solidFill>
              <a:prstDash val="solid"/>
            </a:ln>
          </c:spPr>
          <c:explosion val="6"/>
          <c:dPt>
            <c:idx val="0"/>
            <c:bubble3D val="0"/>
            <c:spPr>
              <a:solidFill>
                <a:srgbClr val="FF9900"/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FF00"/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9966FF"/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chemeClr val="accent1">
                  <a:lumMod val="75000"/>
                </a:schemeClr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 w="79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2899805303964406E-2"/>
                  <c:y val="4.78903725613749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Коммунальное хозяйство; </a:t>
                    </a:r>
                    <a:endParaRPr lang="en-US" dirty="0" smtClean="0"/>
                  </a:p>
                  <a:p>
                    <a:r>
                      <a:rPr lang="ru-RU" dirty="0" smtClean="0"/>
                      <a:t>42.2</a:t>
                    </a:r>
                    <a:r>
                      <a:rPr lang="ru-RU" dirty="0"/>
                      <a:t>; 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5804710223454223E-2"/>
                  <c:y val="-8.84146377963093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4075102766359299E-2"/>
                  <c:y val="-0.1601466397485263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Жилищное хозяйство; </a:t>
                    </a:r>
                    <a:endParaRPr lang="en-US" dirty="0" smtClean="0"/>
                  </a:p>
                  <a:p>
                    <a:r>
                      <a:rPr lang="ru-RU" dirty="0" smtClean="0"/>
                      <a:t>74.2</a:t>
                    </a:r>
                    <a:r>
                      <a:rPr lang="ru-RU" dirty="0"/>
                      <a:t>; 14%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2202166517017233E-2"/>
                  <c:y val="-0.1561985083817230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Другие вопросы в области городского хозяйства и национальной экономики; </a:t>
                    </a:r>
                    <a:endParaRPr lang="en-US" dirty="0" smtClean="0"/>
                  </a:p>
                  <a:p>
                    <a:r>
                      <a:rPr lang="ru-RU" dirty="0" smtClean="0"/>
                      <a:t>42.4</a:t>
                    </a:r>
                    <a:r>
                      <a:rPr lang="ru-RU" dirty="0"/>
                      <a:t>; 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0132353235797115E-2"/>
                  <c:y val="8.98223330908359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Дорожное хозяйство; </a:t>
                    </a:r>
                    <a:endParaRPr lang="en-US" dirty="0" smtClean="0"/>
                  </a:p>
                  <a:p>
                    <a:r>
                      <a:rPr lang="ru-RU" dirty="0" smtClean="0"/>
                      <a:t>208.6</a:t>
                    </a:r>
                    <a:r>
                      <a:rPr lang="ru-RU" dirty="0"/>
                      <a:t>; 39%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9520121625830281"/>
                  <c:y val="0.1149679013547795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Транспорт; </a:t>
                    </a:r>
                    <a:endParaRPr lang="en-US" dirty="0" smtClean="0"/>
                  </a:p>
                  <a:p>
                    <a:r>
                      <a:rPr lang="ru-RU" dirty="0" smtClean="0"/>
                      <a:t>18.0</a:t>
                    </a:r>
                    <a:r>
                      <a:rPr lang="ru-RU" dirty="0"/>
                      <a:t>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2205394755773949"/>
                  <c:y val="0.2173551370801905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3.5361621932717857E-2"/>
                  <c:y val="0.1840740677186237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7978">
                  <a:solidFill>
                    <a:schemeClr val="tx1"/>
                  </a:solidFill>
                  <a:prstDash val="solid"/>
                </a:ln>
              </c:spPr>
            </c:leaderLines>
          </c:dLbls>
          <c:cat>
            <c:strRef>
              <c:f>Sheet1!$B$1:$I$1</c:f>
              <c:strCache>
                <c:ptCount val="8"/>
                <c:pt idx="0">
                  <c:v>Коммунальное хозяйство</c:v>
                </c:pt>
                <c:pt idx="1">
                  <c:v>Благоустройство</c:v>
                </c:pt>
                <c:pt idx="2">
                  <c:v>Жилищное хозяйство</c:v>
                </c:pt>
                <c:pt idx="3">
                  <c:v>Другие вопросы в области городского хозяйства и национальной экономики</c:v>
                </c:pt>
                <c:pt idx="4">
                  <c:v>Дорожное хозяйство</c:v>
                </c:pt>
                <c:pt idx="5">
                  <c:v>Транспорт</c:v>
                </c:pt>
                <c:pt idx="6">
                  <c:v>Водное хозяйство</c:v>
                </c:pt>
                <c:pt idx="7">
                  <c:v>Сельское хозяйство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42.2</c:v>
                </c:pt>
                <c:pt idx="1">
                  <c:v>125.3</c:v>
                </c:pt>
                <c:pt idx="2">
                  <c:v>74.2</c:v>
                </c:pt>
                <c:pt idx="3" formatCode="0.0">
                  <c:v>42.4</c:v>
                </c:pt>
                <c:pt idx="4">
                  <c:v>208.6</c:v>
                </c:pt>
                <c:pt idx="5" formatCode="0.0">
                  <c:v>18</c:v>
                </c:pt>
                <c:pt idx="6">
                  <c:v>20.7</c:v>
                </c:pt>
                <c:pt idx="7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50"/>
      <c:rotY val="20"/>
      <c:depthPercent val="80"/>
      <c:rAngAx val="1"/>
    </c:view3D>
    <c:floor>
      <c:thickness val="0"/>
      <c:spPr>
        <a:solidFill>
          <a:srgbClr val="CCFFCC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  <a:effectLst/>
        <a:scene3d>
          <a:camera prst="orthographicFront"/>
          <a:lightRig rig="threePt" dir="t"/>
        </a:scene3d>
        <a:sp3d prstMaterial="matte">
          <a:contourClr>
            <a:srgbClr val="000000"/>
          </a:contourClr>
        </a:sp3d>
      </c:spPr>
    </c:sideWall>
    <c:backWall>
      <c:thickness val="0"/>
      <c:spPr>
        <a:noFill/>
        <a:ln w="25400">
          <a:noFill/>
        </a:ln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6.2361974068510594E-2"/>
          <c:y val="2.811725999038852E-2"/>
          <c:w val="0.93333333333333335"/>
          <c:h val="0.840922147055561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Факт 2015г. - 4651,4</c:v>
                </c:pt>
              </c:strCache>
            </c:strRef>
          </c:tx>
          <c:spPr>
            <a:solidFill>
              <a:srgbClr val="00B050"/>
            </a:solidFill>
            <a:ln w="13047">
              <a:noFill/>
              <a:prstDash val="solid"/>
            </a:ln>
            <a:effectLst>
              <a:outerShdw blurRad="50800" dist="50800" dir="5400000" algn="ctr" rotWithShape="0">
                <a:schemeClr val="bg2">
                  <a:lumMod val="20000"/>
                  <a:lumOff val="80000"/>
                </a:schemeClr>
              </a:outerShdw>
            </a:effectLst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dLbl>
              <c:idx val="1"/>
              <c:layout>
                <c:manualLayout>
                  <c:x val="-1.4347202295552103E-3"/>
                  <c:y val="1.1737089201877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694404591104736E-3"/>
                  <c:y val="4.6946508447007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347202295552368E-3"/>
                  <c:y val="7.0422535211267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347202295552368E-3"/>
                  <c:y val="7.04225352112684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0832137733142E-3"/>
                  <c:y val="1.17369043658275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54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0416068866571E-3"/>
                  <c:y val="4.694835680751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388809182209472E-3"/>
                  <c:y val="9.389486525451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Жилищно-коммунальное хозяйство</c:v>
                </c:pt>
                <c:pt idx="3">
                  <c:v>Национальная экономика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Обслуживание мун.долга</c:v>
                </c:pt>
                <c:pt idx="7">
                  <c:v>Прочие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2326.5</c:v>
                </c:pt>
                <c:pt idx="1">
                  <c:v>1218.7</c:v>
                </c:pt>
                <c:pt idx="2" formatCode="0.0">
                  <c:v>264.60000000000002</c:v>
                </c:pt>
                <c:pt idx="3">
                  <c:v>266.89999999999998</c:v>
                </c:pt>
                <c:pt idx="4">
                  <c:v>168.5</c:v>
                </c:pt>
                <c:pt idx="5">
                  <c:v>54.9</c:v>
                </c:pt>
                <c:pt idx="6">
                  <c:v>120.9</c:v>
                </c:pt>
                <c:pt idx="7">
                  <c:v>230.4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 2014г. - 5370,4</c:v>
                </c:pt>
              </c:strCache>
            </c:strRef>
          </c:tx>
          <c:spPr>
            <a:solidFill>
              <a:srgbClr val="C00000"/>
            </a:solidFill>
            <a:ln w="13047"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1.5781922525107604E-2"/>
                  <c:y val="7.0422535211267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77761836441894E-2"/>
                  <c:y val="4.694835680751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477761836441894E-2"/>
                  <c:y val="9.3896713615023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477761836441894E-2"/>
                  <c:y val="7.0422535211267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77761836441894E-2"/>
                  <c:y val="7.0422535211267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77761836441999E-2"/>
                  <c:y val="4.6948356807510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477761836441894E-2"/>
                  <c:y val="-8.607099318098023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912482065997131E-2"/>
                  <c:y val="1.1736904365827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Жилищно-коммунальное хозяйство</c:v>
                </c:pt>
                <c:pt idx="3">
                  <c:v>Национальная экономика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Обслуживание мун.долга</c:v>
                </c:pt>
                <c:pt idx="7">
                  <c:v>Прочие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2538.8000000000002</c:v>
                </c:pt>
                <c:pt idx="1">
                  <c:v>1189.9000000000001</c:v>
                </c:pt>
                <c:pt idx="2" formatCode="General">
                  <c:v>440.4</c:v>
                </c:pt>
                <c:pt idx="3">
                  <c:v>437.6</c:v>
                </c:pt>
                <c:pt idx="4">
                  <c:v>187.8</c:v>
                </c:pt>
                <c:pt idx="5" formatCode="General">
                  <c:v>226.1</c:v>
                </c:pt>
                <c:pt idx="6">
                  <c:v>94.2</c:v>
                </c:pt>
                <c:pt idx="7">
                  <c:v>255.6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8"/>
        <c:gapDepth val="0"/>
        <c:shape val="cylinder"/>
        <c:axId val="161471488"/>
        <c:axId val="161497856"/>
        <c:axId val="0"/>
      </c:bar3DChart>
      <c:catAx>
        <c:axId val="16147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2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6149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1497856"/>
        <c:scaling>
          <c:orientation val="minMax"/>
          <c:min val="0"/>
        </c:scaling>
        <c:delete val="0"/>
        <c:axPos val="l"/>
        <c:majorGridlines>
          <c:spPr>
            <a:ln w="13047">
              <a:solidFill>
                <a:schemeClr val="tx2">
                  <a:lumMod val="40000"/>
                  <a:lumOff val="60000"/>
                </a:schemeClr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61471488"/>
        <c:crosses val="autoZero"/>
        <c:crossBetween val="between"/>
        <c:majorUnit val="200"/>
        <c:minorUnit val="200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27264734124877144"/>
          <c:y val="0.92785091124172858"/>
          <c:w val="0.44239234611802564"/>
          <c:h val="5.8908339445267077E-2"/>
        </c:manualLayout>
      </c:layout>
      <c:overlay val="0"/>
      <c:spPr>
        <a:noFill/>
        <a:ln w="12682">
          <a:solidFill>
            <a:srgbClr val="969696"/>
          </a:solidFill>
          <a:prstDash val="solid"/>
        </a:ln>
      </c:spPr>
      <c:txPr>
        <a:bodyPr/>
        <a:lstStyle/>
        <a:p>
          <a:pPr>
            <a:defRPr sz="1322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491570214592341"/>
          <c:y val="0.30174731182795711"/>
          <c:w val="0.60393262807079673"/>
          <c:h val="0.5846774193548387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"/>
            <c:bubble3D val="0"/>
            <c:explosion val="12"/>
            <c:spPr>
              <a:solidFill>
                <a:srgbClr val="FFC000"/>
              </a:solidFill>
              <a:ln>
                <a:noFill/>
              </a:ln>
            </c:spPr>
          </c:dPt>
          <c:dPt>
            <c:idx val="2"/>
            <c:bubble3D val="0"/>
            <c:explosion val="8"/>
            <c:spPr>
              <a:solidFill>
                <a:srgbClr val="007461"/>
              </a:solidFill>
              <a:ln>
                <a:noFill/>
              </a:ln>
            </c:spPr>
          </c:dPt>
          <c:dPt>
            <c:idx val="3"/>
            <c:bubble3D val="0"/>
            <c:explosion val="13"/>
            <c:spPr>
              <a:solidFill>
                <a:srgbClr val="00B0F0"/>
              </a:solidFill>
              <a:ln>
                <a:noFill/>
              </a:ln>
            </c:spPr>
          </c:dPt>
          <c:dPt>
            <c:idx val="4"/>
            <c:bubble3D val="0"/>
            <c:explosion val="11"/>
            <c:spPr>
              <a:solidFill>
                <a:srgbClr val="002060"/>
              </a:solidFill>
              <a:ln>
                <a:noFill/>
              </a:ln>
            </c:spPr>
          </c:dPt>
          <c:dPt>
            <c:idx val="5"/>
            <c:bubble3D val="0"/>
            <c:explosion val="8"/>
            <c:spPr>
              <a:solidFill>
                <a:srgbClr val="BB68EE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1.2948218653220066E-2"/>
                  <c:y val="-0.117062907459148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9615121472581049E-2"/>
                  <c:y val="0.1186029972059944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имущество; </a:t>
                    </a:r>
                    <a:endParaRPr lang="ru-RU" dirty="0" smtClean="0"/>
                  </a:p>
                  <a:p>
                    <a:r>
                      <a:rPr lang="ru-RU" dirty="0" smtClean="0"/>
                      <a:t>385.7</a:t>
                    </a:r>
                    <a:r>
                      <a:rPr lang="ru-RU" dirty="0"/>
                      <a:t>; 22%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5063474150849193E-2"/>
                  <c:y val="8.684975869951740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8.6175251936312189E-2"/>
                  <c:y val="-0.1055528744390822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использования муниципального имущества; </a:t>
                    </a:r>
                    <a:endParaRPr lang="ru-RU" dirty="0" smtClean="0"/>
                  </a:p>
                  <a:p>
                    <a:r>
                      <a:rPr lang="ru-RU" dirty="0" smtClean="0"/>
                      <a:t>172.4</a:t>
                    </a:r>
                    <a:r>
                      <a:rPr lang="ru-RU" dirty="0"/>
                      <a:t>; 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8818907481530006E-2"/>
                  <c:y val="-0.15617284734569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8.322530186973616E-2"/>
                  <c:y val="-6.17454068241469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поступления; </a:t>
                    </a:r>
                    <a:endParaRPr lang="ru-RU" dirty="0" smtClean="0"/>
                  </a:p>
                  <a:p>
                    <a:r>
                      <a:rPr lang="ru-RU" dirty="0" smtClean="0"/>
                      <a:t>66.6</a:t>
                    </a:r>
                    <a:r>
                      <a:rPr lang="ru-RU" dirty="0"/>
                      <a:t>; 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Налоги на имущество</c:v>
                </c:pt>
                <c:pt idx="2">
                  <c:v>Доходы от продажи муниципального имущества и земельных участков</c:v>
                </c:pt>
                <c:pt idx="3">
                  <c:v>Доходы от использования муниципального имущества</c:v>
                </c:pt>
                <c:pt idx="4">
                  <c:v>Налоги на совокупный доход</c:v>
                </c:pt>
                <c:pt idx="5">
                  <c:v>Прочие поступления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813.8</c:v>
                </c:pt>
                <c:pt idx="1">
                  <c:v>385.7</c:v>
                </c:pt>
                <c:pt idx="2">
                  <c:v>176.8</c:v>
                </c:pt>
                <c:pt idx="3">
                  <c:v>172.4</c:v>
                </c:pt>
                <c:pt idx="4">
                  <c:v>138</c:v>
                </c:pt>
                <c:pt idx="5">
                  <c:v>66.599999999999994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193152497865723"/>
          <c:y val="0.24458714025123668"/>
          <c:w val="0.6691632064074029"/>
          <c:h val="0.53957714335784102"/>
        </c:manualLayout>
      </c:layout>
      <c:pie3DChart>
        <c:varyColors val="1"/>
        <c:ser>
          <c:idx val="0"/>
          <c:order val="0"/>
          <c:spPr>
            <a:ln w="14616">
              <a:solidFill>
                <a:schemeClr val="tx1"/>
              </a:solidFill>
              <a:prstDash val="solid"/>
            </a:ln>
          </c:spPr>
          <c:explosion val="10"/>
          <c:dPt>
            <c:idx val="0"/>
            <c:bubble3D val="0"/>
            <c:spPr>
              <a:solidFill>
                <a:srgbClr val="FF00FF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FFFF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00FF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FF00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FF00"/>
              </a:solidFill>
              <a:ln w="1461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2.4129353352338557E-2"/>
                  <c:y val="0.2340840296640884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Образование; </a:t>
                    </a:r>
                    <a:endParaRPr lang="en-US" b="1" dirty="0" smtClean="0"/>
                  </a:p>
                  <a:p>
                    <a:r>
                      <a:rPr lang="ru-RU" b="1" dirty="0" smtClean="0"/>
                      <a:t>64.1</a:t>
                    </a:r>
                    <a:r>
                      <a:rPr lang="ru-RU" b="1" dirty="0"/>
                      <a:t>; 32%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3346207276358313E-2"/>
                  <c:y val="0.1568653964106771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Жилищное хозяйство; </a:t>
                    </a:r>
                    <a:endParaRPr lang="ru-RU" smtClean="0"/>
                  </a:p>
                  <a:p>
                    <a:r>
                      <a:rPr lang="ru-RU" smtClean="0"/>
                      <a:t>24.2</a:t>
                    </a:r>
                    <a:r>
                      <a:rPr lang="ru-RU"/>
                      <a:t>; 12%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8427486050978708E-2"/>
                  <c:y val="-0.152619305554449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Дорожное хозяйство</a:t>
                    </a:r>
                    <a:r>
                      <a:rPr lang="ru-RU" b="1" dirty="0" smtClean="0"/>
                      <a:t>;</a:t>
                    </a:r>
                    <a:endParaRPr lang="en-US" b="1" dirty="0" smtClean="0"/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b="1" dirty="0"/>
                      <a:t>55.3; 28%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9.382646236050976E-2"/>
                  <c:y val="-1.1629852077840353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Коммунальное хозяйство; </a:t>
                    </a:r>
                    <a:endParaRPr lang="en-US" b="1" dirty="0" smtClean="0"/>
                  </a:p>
                  <a:p>
                    <a:r>
                      <a:rPr lang="ru-RU" b="1" dirty="0" smtClean="0"/>
                      <a:t>36.2</a:t>
                    </a:r>
                    <a:r>
                      <a:rPr lang="ru-RU" b="1" dirty="0"/>
                      <a:t>; 18%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7775350250015238E-3"/>
                  <c:y val="-4.591780243589641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Образование</c:v>
                </c:pt>
                <c:pt idx="1">
                  <c:v>Жилищное хозяйство</c:v>
                </c:pt>
                <c:pt idx="2">
                  <c:v>Дорожное хозяйство</c:v>
                </c:pt>
                <c:pt idx="3">
                  <c:v>Коммунальное хозяйство</c:v>
                </c:pt>
                <c:pt idx="4">
                  <c:v>Водное хозяйство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64.099999999999994</c:v>
                </c:pt>
                <c:pt idx="1">
                  <c:v>24.2</c:v>
                </c:pt>
                <c:pt idx="2" formatCode="0.0">
                  <c:v>55.3</c:v>
                </c:pt>
                <c:pt idx="3">
                  <c:v>36.200000000000003</c:v>
                </c:pt>
                <c:pt idx="4">
                  <c:v>20.7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1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0"/>
      <c:depthPercent val="100"/>
      <c:rAngAx val="1"/>
    </c:view3D>
    <c:floor>
      <c:thickness val="0"/>
    </c:floor>
    <c:sideWall>
      <c:thickness val="0"/>
    </c:sideWall>
    <c:backWall>
      <c:thickness val="0"/>
      <c:spPr>
        <a:scene3d>
          <a:camera prst="orthographicFront"/>
          <a:lightRig rig="threePt" dir="t"/>
        </a:scene3d>
        <a:sp3d prstMaterial="matte"/>
      </c:spPr>
    </c:backWall>
    <c:plotArea>
      <c:layout>
        <c:manualLayout>
          <c:layoutTarget val="inner"/>
          <c:xMode val="edge"/>
          <c:yMode val="edge"/>
          <c:x val="8.6152425391270736E-5"/>
          <c:y val="1.2387538476790267E-2"/>
          <c:w val="0.97884259259259254"/>
          <c:h val="0.82642943443365768"/>
        </c:manualLayout>
      </c:layout>
      <c:bar3DChart>
        <c:barDir val="col"/>
        <c:grouping val="stack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b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600" b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28715114289247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Лист1!$A$1:$G$1</c:f>
              <c:strCache>
                <c:ptCount val="7"/>
                <c:pt idx="0">
                  <c:v>на 01.01.2010</c:v>
                </c:pt>
                <c:pt idx="1">
                  <c:v>на 01.01.2011</c:v>
                </c:pt>
                <c:pt idx="2">
                  <c:v>на 01.01.2012</c:v>
                </c:pt>
                <c:pt idx="3">
                  <c:v>на 01.01.2013</c:v>
                </c:pt>
                <c:pt idx="4">
                  <c:v>на 01.01.2014</c:v>
                </c:pt>
                <c:pt idx="5">
                  <c:v> на 01.01.2015</c:v>
                </c:pt>
                <c:pt idx="6">
                  <c:v> на 01.01.2016</c:v>
                </c:pt>
              </c:strCache>
            </c:strRef>
          </c:cat>
          <c:val>
            <c:numRef>
              <c:f>Лист1!$A$2:$G$2</c:f>
              <c:numCache>
                <c:formatCode>0.0</c:formatCode>
                <c:ptCount val="7"/>
                <c:pt idx="0">
                  <c:v>100</c:v>
                </c:pt>
                <c:pt idx="1">
                  <c:v>155</c:v>
                </c:pt>
                <c:pt idx="2">
                  <c:v>356</c:v>
                </c:pt>
                <c:pt idx="3">
                  <c:v>546</c:v>
                </c:pt>
                <c:pt idx="4">
                  <c:v>741</c:v>
                </c:pt>
                <c:pt idx="5">
                  <c:v>1070</c:v>
                </c:pt>
                <c:pt idx="6">
                  <c:v>1200</c:v>
                </c:pt>
              </c:numCache>
            </c:numRef>
          </c:val>
        </c:ser>
        <c:ser>
          <c:idx val="1"/>
          <c:order val="1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8.5352060447760308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1437507246964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9443350831146109E-3"/>
                  <c:y val="2.6693355351264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Лист1!$A$1:$G$1</c:f>
              <c:strCache>
                <c:ptCount val="7"/>
                <c:pt idx="0">
                  <c:v>на 01.01.2010</c:v>
                </c:pt>
                <c:pt idx="1">
                  <c:v>на 01.01.2011</c:v>
                </c:pt>
                <c:pt idx="2">
                  <c:v>на 01.01.2012</c:v>
                </c:pt>
                <c:pt idx="3">
                  <c:v>на 01.01.2013</c:v>
                </c:pt>
                <c:pt idx="4">
                  <c:v>на 01.01.2014</c:v>
                </c:pt>
                <c:pt idx="5">
                  <c:v> на 01.01.2015</c:v>
                </c:pt>
                <c:pt idx="6">
                  <c:v> на 01.01.2016</c:v>
                </c:pt>
              </c:strCache>
            </c:strRef>
          </c:cat>
          <c:val>
            <c:numRef>
              <c:f>Лист1!$A$3:$G$3</c:f>
              <c:numCache>
                <c:formatCode>0.0</c:formatCode>
                <c:ptCount val="7"/>
                <c:pt idx="0">
                  <c:v>40</c:v>
                </c:pt>
                <c:pt idx="1">
                  <c:v>160</c:v>
                </c:pt>
                <c:pt idx="2">
                  <c:v>234</c:v>
                </c:pt>
                <c:pt idx="3">
                  <c:v>234</c:v>
                </c:pt>
                <c:pt idx="4">
                  <c:v>380</c:v>
                </c:pt>
                <c:pt idx="5">
                  <c:v>185</c:v>
                </c:pt>
                <c:pt idx="6">
                  <c:v>25</c:v>
                </c:pt>
              </c:numCache>
            </c:numRef>
          </c:val>
        </c:ser>
        <c:ser>
          <c:idx val="2"/>
          <c:order val="2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0"/>
                  <c:y val="-7.53106415715532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-2.5103547190517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666666666665651E-3"/>
                  <c:y val="-8.8977851170881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Лист1!$A$1:$G$1</c:f>
              <c:strCache>
                <c:ptCount val="7"/>
                <c:pt idx="0">
                  <c:v>на 01.01.2010</c:v>
                </c:pt>
                <c:pt idx="1">
                  <c:v>на 01.01.2011</c:v>
                </c:pt>
                <c:pt idx="2">
                  <c:v>на 01.01.2012</c:v>
                </c:pt>
                <c:pt idx="3">
                  <c:v>на 01.01.2013</c:v>
                </c:pt>
                <c:pt idx="4">
                  <c:v>на 01.01.2014</c:v>
                </c:pt>
                <c:pt idx="5">
                  <c:v> на 01.01.2015</c:v>
                </c:pt>
                <c:pt idx="6">
                  <c:v> на 01.01.2016</c:v>
                </c:pt>
              </c:strCache>
            </c:strRef>
          </c:cat>
          <c:val>
            <c:numRef>
              <c:f>Лист1!$A$4:$G$4</c:f>
              <c:numCache>
                <c:formatCode>0.0</c:formatCode>
                <c:ptCount val="7"/>
                <c:pt idx="1">
                  <c:v>40</c:v>
                </c:pt>
                <c:pt idx="2">
                  <c:v>238.4</c:v>
                </c:pt>
                <c:pt idx="3">
                  <c:v>298.39999999999998</c:v>
                </c:pt>
                <c:pt idx="4">
                  <c:v>321</c:v>
                </c:pt>
                <c:pt idx="5">
                  <c:v>321</c:v>
                </c:pt>
                <c:pt idx="6">
                  <c:v>161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2"/>
        <c:gapDepth val="156"/>
        <c:shape val="cylinder"/>
        <c:axId val="161834112"/>
        <c:axId val="161835648"/>
        <c:axId val="0"/>
      </c:bar3DChart>
      <c:catAx>
        <c:axId val="161834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1835648"/>
        <c:crosses val="autoZero"/>
        <c:auto val="1"/>
        <c:lblAlgn val="r"/>
        <c:lblOffset val="100"/>
        <c:noMultiLvlLbl val="0"/>
      </c:catAx>
      <c:valAx>
        <c:axId val="161835648"/>
        <c:scaling>
          <c:orientation val="minMax"/>
          <c:max val="1600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crossAx val="161834112"/>
        <c:crosses val="autoZero"/>
        <c:crossBetween val="between"/>
        <c:majorUnit val="400"/>
      </c:valAx>
      <c:spPr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802413187560191E-2"/>
          <c:w val="0.9995694444444444"/>
          <c:h val="0.774406553960166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4450"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 w="12700"/>
            </c:spPr>
          </c:marker>
          <c:dLbls>
            <c:dLbl>
              <c:idx val="0"/>
              <c:layout>
                <c:manualLayout>
                  <c:x val="-1.8130302260604522E-2"/>
                  <c:y val="0.11086498378879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772542545085061E-2"/>
                  <c:y val="8.3892359125500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855838728093327E-2"/>
                  <c:y val="0.14270735290741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833719314497455E-2"/>
                  <c:y val="0.17016597415119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418044529659511E-2"/>
                  <c:y val="0.17236691076880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8387096774193665E-2"/>
                  <c:y val="0.10474860335195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583333333333333E-2"/>
                  <c:y val="0.13970588235294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8333333333333334E-2"/>
                  <c:y val="0.14705882352941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7499999999999999E-2"/>
                  <c:y val="0.14705882352941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Лист1!$B$2:$B$8</c:f>
              <c:numCache>
                <c:formatCode>0.0</c:formatCode>
                <c:ptCount val="7"/>
                <c:pt idx="0">
                  <c:v>70</c:v>
                </c:pt>
                <c:pt idx="1">
                  <c:v>331</c:v>
                </c:pt>
                <c:pt idx="2">
                  <c:v>828.4</c:v>
                </c:pt>
                <c:pt idx="3">
                  <c:v>1078.4000000000001</c:v>
                </c:pt>
                <c:pt idx="4">
                  <c:v>1442</c:v>
                </c:pt>
                <c:pt idx="5">
                  <c:v>1576</c:v>
                </c:pt>
                <c:pt idx="6">
                  <c:v>1386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70432"/>
        <c:axId val="161980416"/>
      </c:lineChart>
      <c:catAx>
        <c:axId val="161970432"/>
        <c:scaling>
          <c:orientation val="minMax"/>
        </c:scaling>
        <c:delete val="1"/>
        <c:axPos val="b"/>
        <c:majorTickMark val="out"/>
        <c:minorTickMark val="none"/>
        <c:tickLblPos val="nextTo"/>
        <c:crossAx val="161980416"/>
        <c:crosses val="autoZero"/>
        <c:auto val="1"/>
        <c:lblAlgn val="ctr"/>
        <c:lblOffset val="100"/>
        <c:noMultiLvlLbl val="0"/>
      </c:catAx>
      <c:valAx>
        <c:axId val="161980416"/>
        <c:scaling>
          <c:orientation val="minMax"/>
          <c:max val="1600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161970432"/>
        <c:crosses val="autoZero"/>
        <c:crossBetween val="between"/>
        <c:majorUnit val="4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707910977699648E-3"/>
          <c:y val="6.4918171993206776E-3"/>
          <c:w val="0.98108399323484263"/>
          <c:h val="0.73390304153157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C9900"/>
            </a:solidFill>
            <a:ln w="19051"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Налоги на имущество</c:v>
                </c:pt>
                <c:pt idx="2">
                  <c:v>Доходы от продажи имущества и земельных участков</c:v>
                </c:pt>
                <c:pt idx="3">
                  <c:v>Доходы от использования муниципального имущества</c:v>
                </c:pt>
                <c:pt idx="4">
                  <c:v>Налоги на совокупный доход</c:v>
                </c:pt>
                <c:pt idx="5">
                  <c:v>Прочие поступления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893.8</c:v>
                </c:pt>
                <c:pt idx="1">
                  <c:v>403.1</c:v>
                </c:pt>
                <c:pt idx="2" formatCode="General">
                  <c:v>251.2</c:v>
                </c:pt>
                <c:pt idx="3" formatCode="General">
                  <c:v>243.7</c:v>
                </c:pt>
                <c:pt idx="4" formatCode="General">
                  <c:v>145.5</c:v>
                </c:pt>
                <c:pt idx="5">
                  <c:v>63.4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0000">
                <a:alpha val="72000"/>
              </a:srgbClr>
            </a:solidFill>
            <a:ln w="19051" cap="rnd">
              <a:solidFill>
                <a:schemeClr val="tx1"/>
              </a:solidFill>
              <a:prstDash val="solid"/>
              <a:bevel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Налоги на имущество</c:v>
                </c:pt>
                <c:pt idx="2">
                  <c:v>Доходы от продажи имущества и земельных участков</c:v>
                </c:pt>
                <c:pt idx="3">
                  <c:v>Доходы от использования муниципального имущества</c:v>
                </c:pt>
                <c:pt idx="4">
                  <c:v>Налоги на совокупный доход</c:v>
                </c:pt>
                <c:pt idx="5">
                  <c:v>Прочие поступления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813.8</c:v>
                </c:pt>
                <c:pt idx="1">
                  <c:v>385.7</c:v>
                </c:pt>
                <c:pt idx="2">
                  <c:v>176.8</c:v>
                </c:pt>
                <c:pt idx="3" formatCode="0.0">
                  <c:v>172.4</c:v>
                </c:pt>
                <c:pt idx="4" formatCode="0.0">
                  <c:v>138</c:v>
                </c:pt>
                <c:pt idx="5">
                  <c:v>66.599999999999994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3"/>
        <c:overlap val="-4"/>
        <c:axId val="134728320"/>
        <c:axId val="134730112"/>
      </c:barChart>
      <c:catAx>
        <c:axId val="134728320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spPr>
          <a:ln w="39067">
            <a:solidFill>
              <a:srgbClr val="FFCC00"/>
            </a:solidFill>
            <a:prstDash val="solid"/>
          </a:ln>
        </c:spPr>
        <c:txPr>
          <a:bodyPr rot="0" vert="horz"/>
          <a:lstStyle/>
          <a:p>
            <a:pPr>
              <a:defRPr sz="1199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473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73011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4728320"/>
        <c:crosses val="autoZero"/>
        <c:crossBetween val="between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33255376660007052"/>
          <c:y val="0.92759681186640652"/>
          <c:w val="0.23807553906507961"/>
          <c:h val="5.2464157576633252E-2"/>
        </c:manualLayout>
      </c:layout>
      <c:overlay val="0"/>
      <c:spPr>
        <a:noFill/>
        <a:ln w="3174">
          <a:solidFill>
            <a:srgbClr val="000000"/>
          </a:solidFill>
          <a:prstDash val="solid"/>
        </a:ln>
      </c:spPr>
      <c:txPr>
        <a:bodyPr/>
        <a:lstStyle/>
        <a:p>
          <a:pPr>
            <a:defRPr sz="1599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0"/>
      <c:rotY val="20"/>
      <c:depthPercent val="100"/>
      <c:rAngAx val="1"/>
    </c:view3D>
    <c:floor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3175">
          <a:solidFill>
            <a:schemeClr val="tx1"/>
          </a:solidFill>
          <a:prstDash val="solid"/>
        </a:ln>
      </c:spPr>
    </c:floor>
    <c:sideWall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sideWall>
    <c:backWall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553030303030318E-2"/>
          <c:y val="1.5552099533437018E-2"/>
          <c:w val="0.92803030303030298"/>
          <c:h val="0.933125972006220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gradFill rotWithShape="0">
              <a:gsLst>
                <a:gs pos="0">
                  <a:srgbClr val="CCCCFF"/>
                </a:gs>
                <a:gs pos="100000">
                  <a:srgbClr val="CC99FF"/>
                </a:gs>
              </a:gsLst>
              <a:lin ang="5400000" scaled="1"/>
            </a:gradFill>
            <a:ln w="12347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CCCCFF"/>
                  </a:gs>
                  <a:gs pos="100000">
                    <a:srgbClr val="0000FF"/>
                  </a:gs>
                </a:gsLst>
                <a:lin ang="5400000" scaled="1"/>
              </a:gradFill>
              <a:ln w="1234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6307699561506914E-3"/>
                  <c:y val="0.230400166582453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93,8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4694">
                <a:noFill/>
              </a:ln>
            </c:spPr>
            <c:txPr>
              <a:bodyPr/>
              <a:lstStyle/>
              <a:p>
                <a:pPr>
                  <a:defRPr sz="2196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0.0</c:formatCode>
                <c:ptCount val="1"/>
                <c:pt idx="0">
                  <c:v>893.8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gradFill rotWithShape="0">
              <a:gsLst>
                <a:gs pos="0">
                  <a:srgbClr val="FF99CC"/>
                </a:gs>
                <a:gs pos="100000">
                  <a:srgbClr val="FF00FF"/>
                </a:gs>
              </a:gsLst>
              <a:lin ang="5400000" scaled="1"/>
            </a:gradFill>
            <a:ln w="1234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624312577422021E-2"/>
                  <c:y val="0.262778407994163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</a:t>
                    </a:r>
                    <a:r>
                      <a:rPr lang="ru-RU" dirty="0" smtClean="0"/>
                      <a:t>3,8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4694">
                <a:noFill/>
              </a:ln>
            </c:spPr>
            <c:txPr>
              <a:bodyPr/>
              <a:lstStyle/>
              <a:p>
                <a:pPr>
                  <a:defRPr sz="2196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0.0</c:formatCode>
                <c:ptCount val="1"/>
                <c:pt idx="0">
                  <c:v>813.8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6"/>
        <c:gapDepth val="0"/>
        <c:shape val="box"/>
        <c:axId val="142884864"/>
        <c:axId val="142886400"/>
        <c:axId val="0"/>
      </c:bar3DChart>
      <c:catAx>
        <c:axId val="14288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288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2886400"/>
        <c:scaling>
          <c:orientation val="minMax"/>
          <c:max val="1200"/>
          <c:min val="0"/>
        </c:scaling>
        <c:delete val="0"/>
        <c:axPos val="l"/>
        <c:majorGridlines>
          <c:spPr>
            <a:ln w="12347">
              <a:solidFill>
                <a:srgbClr val="FF99CC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0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42884864"/>
        <c:crosses val="autoZero"/>
        <c:crossBetween val="between"/>
        <c:majorUnit val="200"/>
        <c:minorUnit val="100"/>
      </c:valAx>
      <c:spPr>
        <a:noFill/>
        <a:ln w="2539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4"/>
      <c:hPercent val="60"/>
      <c:rotY val="44"/>
      <c:depthPercent val="100"/>
      <c:rAngAx val="1"/>
    </c:view3D>
    <c:floor>
      <c:thickness val="0"/>
      <c:spPr>
        <a:gradFill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3175">
          <a:solidFill>
            <a:schemeClr val="tx1"/>
          </a:solidFill>
          <a:prstDash val="solid"/>
        </a:ln>
      </c:spPr>
    </c:floor>
    <c:sideWall>
      <c:thickness val="0"/>
      <c:spPr>
        <a:gradFill>
          <a:gsLst>
            <a:gs pos="0">
              <a:srgbClr val="CCFFFF">
                <a:alpha val="8000"/>
              </a:srgbClr>
            </a:gs>
            <a:gs pos="100000">
              <a:srgbClr val="BBE0E3"/>
            </a:gs>
          </a:gsLst>
          <a:lin ang="5400000" scaled="1"/>
        </a:gradFill>
        <a:ln w="15875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 prstMaterial="matte"/>
      </c:spPr>
    </c:sideWall>
    <c:backWall>
      <c:thickness val="0"/>
      <c:spPr>
        <a:gradFill>
          <a:gsLst>
            <a:gs pos="0">
              <a:srgbClr val="CCFFFF">
                <a:alpha val="22000"/>
              </a:srgbClr>
            </a:gs>
            <a:gs pos="100000">
              <a:srgbClr val="BBE0E3"/>
            </a:gs>
          </a:gsLst>
          <a:lin ang="5400000" scaled="1"/>
        </a:gradFill>
        <a:ln w="12700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 prstMaterial="matte"/>
      </c:spPr>
    </c:backWall>
    <c:plotArea>
      <c:layout>
        <c:manualLayout>
          <c:layoutTarget val="inner"/>
          <c:xMode val="edge"/>
          <c:yMode val="edge"/>
          <c:x val="5.6996521907154277E-2"/>
          <c:y val="2.1080804216477015E-2"/>
          <c:w val="0.92443275687164828"/>
          <c:h val="0.70491280751731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  403,1 млн.руб.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2392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98159509202454E-2"/>
                  <c:y val="-3.262233375156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613496932515337E-2"/>
                  <c:y val="-2.258469259723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Земельный налог</c:v>
                </c:pt>
                <c:pt idx="1">
                  <c:v>Налог на имущество физических лиц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326.5</c:v>
                </c:pt>
                <c:pt idx="1">
                  <c:v>76.599999999999994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  385,7 млн.руб.</c:v>
                </c:pt>
              </c:strCache>
            </c:strRef>
          </c:tx>
          <c:spPr>
            <a:solidFill>
              <a:srgbClr val="FFC000"/>
            </a:solidFill>
            <a:ln w="2392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1349693251533798E-2"/>
                  <c:y val="-4.0150564617314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282208588957052E-2"/>
                  <c:y val="-3.513174404015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Земельный налог</c:v>
                </c:pt>
                <c:pt idx="1">
                  <c:v>Налог на имущество физических лиц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319.2</c:v>
                </c:pt>
                <c:pt idx="1">
                  <c:v>66.5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42960512"/>
        <c:axId val="142962048"/>
        <c:axId val="0"/>
      </c:bar3DChart>
      <c:catAx>
        <c:axId val="14296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59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7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4296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2962048"/>
        <c:scaling>
          <c:orientation val="minMax"/>
          <c:max val="4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spPr>
          <a:noFill/>
          <a:ln w="23921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517" b="1" i="0" u="none" strike="noStrike" baseline="0">
                <a:solidFill>
                  <a:schemeClr val="tx1"/>
                </a:solidFill>
                <a:latin typeface="Times New Roman" pitchFamily="18" charset="0"/>
                <a:ea typeface="Garamond"/>
                <a:cs typeface="Times New Roman" pitchFamily="18" charset="0"/>
              </a:defRPr>
            </a:pPr>
            <a:endParaRPr lang="ru-RU"/>
          </a:p>
        </c:txPr>
        <c:crossAx val="142960512"/>
        <c:crosses val="autoZero"/>
        <c:crossBetween val="between"/>
        <c:majorUnit val="100"/>
        <c:minorUnit val="50"/>
      </c:val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0.30570902394106814"/>
          <c:y val="0.86576168929110098"/>
          <c:w val="0.35267034990791896"/>
          <c:h val="9.6530920060331815E-2"/>
        </c:manualLayout>
      </c:layout>
      <c:overlay val="0"/>
      <c:spPr>
        <a:noFill/>
        <a:ln w="5982">
          <a:solidFill>
            <a:schemeClr val="tx1"/>
          </a:solidFill>
          <a:prstDash val="solid"/>
        </a:ln>
      </c:spPr>
      <c:txPr>
        <a:bodyPr/>
        <a:lstStyle/>
        <a:p>
          <a:pPr>
            <a:defRPr sz="1733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6" b="1" i="0" u="none" strike="noStrike" baseline="0">
          <a:solidFill>
            <a:schemeClr val="tx1"/>
          </a:solidFill>
          <a:latin typeface="Garamond"/>
          <a:ea typeface="Garamond"/>
          <a:cs typeface="Garamond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8"/>
      <c:hPercent val="49"/>
      <c:rotY val="32"/>
      <c:depthPercent val="50"/>
      <c:rAngAx val="1"/>
    </c:view3D>
    <c:floor>
      <c:thickness val="0"/>
      <c:spPr>
        <a:noFill/>
        <a:ln w="3175">
          <a:solidFill>
            <a:schemeClr val="accent1"/>
          </a:solidFill>
          <a:prstDash val="solid"/>
        </a:ln>
      </c:spPr>
    </c:floor>
    <c:sideWall>
      <c:thickness val="0"/>
      <c:spPr>
        <a:noFill/>
        <a:ln w="12700">
          <a:solidFill>
            <a:schemeClr val="bg1">
              <a:lumMod val="65000"/>
            </a:schemeClr>
          </a:solidFill>
          <a:prstDash val="solid"/>
        </a:ln>
      </c:spPr>
    </c:sideWall>
    <c:backWall>
      <c:thickness val="0"/>
      <c:spPr>
        <a:noFill/>
        <a:ln w="12700">
          <a:solidFill>
            <a:schemeClr val="bg1">
              <a:lumMod val="65000"/>
            </a:schemeClr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13696060037555E-2"/>
          <c:y val="2.0654044750430287E-2"/>
          <c:w val="0.92589118198874298"/>
          <c:h val="0.812392426850257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   всего     251,2 млн.руб. </c:v>
                </c:pt>
              </c:strCache>
            </c:strRef>
          </c:tx>
          <c:spPr>
            <a:solidFill>
              <a:srgbClr val="FF9900"/>
            </a:solidFill>
            <a:ln w="12383"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3.5009131012237932E-2"/>
                  <c:y val="-3.6931514374656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22554786073436E-2"/>
                  <c:y val="-3.4818165171213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766">
                <a:noFill/>
              </a:ln>
            </c:spPr>
            <c:txPr>
              <a:bodyPr/>
              <a:lstStyle/>
              <a:p>
                <a:pPr>
                  <a:defRPr sz="1881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Доходы от реализации имущества</c:v>
                </c:pt>
                <c:pt idx="1">
                  <c:v>Доходы от продажи земельных участков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172.3</c:v>
                </c:pt>
                <c:pt idx="1">
                  <c:v>78.900000000000006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   всего     176.8 млн. руб.</c:v>
                </c:pt>
              </c:strCache>
            </c:strRef>
          </c:tx>
          <c:spPr>
            <a:solidFill>
              <a:srgbClr val="339966"/>
            </a:solidFill>
            <a:ln w="12383"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185940612845081E-2"/>
                  <c:y val="-4.7567295367148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272697087562969E-2"/>
                  <c:y val="-3.5741439296831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766">
                <a:noFill/>
              </a:ln>
            </c:spPr>
            <c:txPr>
              <a:bodyPr/>
              <a:lstStyle/>
              <a:p>
                <a:pPr>
                  <a:defRPr sz="1756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Доходы от реализации имущества</c:v>
                </c:pt>
                <c:pt idx="1">
                  <c:v>Доходы от продажи земельных участков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96.1</c:v>
                </c:pt>
                <c:pt idx="1">
                  <c:v>80.7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gapDepth val="10"/>
        <c:shape val="cylinder"/>
        <c:axId val="137222400"/>
        <c:axId val="138543104"/>
        <c:axId val="0"/>
      </c:bar3DChart>
      <c:catAx>
        <c:axId val="13722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8543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543104"/>
        <c:scaling>
          <c:orientation val="minMax"/>
          <c:max val="200"/>
          <c:min val="0"/>
        </c:scaling>
        <c:delete val="0"/>
        <c:axPos val="l"/>
        <c:majorGridlines>
          <c:spPr>
            <a:ln w="3097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0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5" b="1" i="0" u="none" strike="noStrike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7222400"/>
        <c:crosses val="autoZero"/>
        <c:crossBetween val="between"/>
        <c:majorUnit val="50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30164868133953138"/>
          <c:y val="0.88143146193413124"/>
          <c:w val="0.40235081374321879"/>
          <c:h val="9.8214285714285726E-2"/>
        </c:manualLayout>
      </c:layout>
      <c:overlay val="0"/>
      <c:spPr>
        <a:noFill/>
        <a:ln w="24766">
          <a:noFill/>
        </a:ln>
      </c:spPr>
      <c:txPr>
        <a:bodyPr/>
        <a:lstStyle/>
        <a:p>
          <a:pPr>
            <a:defRPr sz="1505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4"/>
      <c:hPercent val="51"/>
      <c:rotY val="19"/>
      <c:depthPercent val="110"/>
      <c:rAngAx val="1"/>
    </c:view3D>
    <c:floor>
      <c:thickness val="0"/>
      <c:spPr>
        <a:noFill/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bg1">
              <a:lumMod val="65000"/>
            </a:schemeClr>
          </a:solidFill>
          <a:prstDash val="solid"/>
        </a:ln>
      </c:spPr>
    </c:sideWall>
    <c:backWall>
      <c:thickness val="0"/>
      <c:spPr>
        <a:noFill/>
        <a:ln w="12700">
          <a:solidFill>
            <a:schemeClr val="bg1">
              <a:lumMod val="65000"/>
            </a:schemeClr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9674502712477373E-2"/>
          <c:y val="1.948051948051949E-2"/>
          <c:w val="0.9285714285714286"/>
          <c:h val="0.76948051948051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 243,7 млн.руб.</c:v>
                </c:pt>
              </c:strCache>
            </c:strRef>
          </c:tx>
          <c:spPr>
            <a:solidFill>
              <a:srgbClr val="FF6600"/>
            </a:solidFill>
            <a:ln w="12716">
              <a:solidFill>
                <a:srgbClr val="FF99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8479532163742687E-3"/>
                  <c:y val="-2.4721878862793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929824561403508E-2"/>
                  <c:y val="-3.2138442521631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695906432748537E-2"/>
                  <c:y val="-2.2249690976514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005847953216373E-2"/>
                  <c:y val="-2.7194066749073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Арендная плата за землю</c:v>
                </c:pt>
                <c:pt idx="1">
                  <c:v>Плата по договорам соцнайма помещений</c:v>
                </c:pt>
                <c:pt idx="2">
                  <c:v>Арендная плата за муниципальное имущество</c:v>
                </c:pt>
                <c:pt idx="3">
                  <c:v>Прочие доходы от использования имущества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173.5</c:v>
                </c:pt>
                <c:pt idx="1">
                  <c:v>48.9</c:v>
                </c:pt>
                <c:pt idx="2">
                  <c:v>19.7</c:v>
                </c:pt>
                <c:pt idx="3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 172,4 млн.руб.</c:v>
                </c:pt>
              </c:strCache>
            </c:strRef>
          </c:tx>
          <c:spPr>
            <a:solidFill>
              <a:srgbClr val="00FF00"/>
            </a:solidFill>
            <a:ln w="13098">
              <a:solidFill>
                <a:srgbClr val="C0C0C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3391812865497075E-2"/>
                  <c:y val="-3.4610630407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701754385964911E-2"/>
                  <c:y val="-2.7194066749072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005847953216373E-2"/>
                  <c:y val="-1.730531520395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005732836027182E-2"/>
                  <c:y val="-2.966644929581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Арендная плата за землю</c:v>
                </c:pt>
                <c:pt idx="1">
                  <c:v>Плата по договорам соцнайма помещений</c:v>
                </c:pt>
                <c:pt idx="2">
                  <c:v>Арендная плата за муниципальное имущество</c:v>
                </c:pt>
                <c:pt idx="3">
                  <c:v>Прочие доходы от использования имущества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121.5</c:v>
                </c:pt>
                <c:pt idx="1">
                  <c:v>38.1</c:v>
                </c:pt>
                <c:pt idx="2">
                  <c:v>11.2</c:v>
                </c:pt>
                <c:pt idx="3">
                  <c:v>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8280960"/>
        <c:axId val="138282496"/>
        <c:axId val="0"/>
      </c:bar3DChart>
      <c:catAx>
        <c:axId val="13828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2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8282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282496"/>
        <c:scaling>
          <c:orientation val="minMax"/>
        </c:scaling>
        <c:delete val="0"/>
        <c:axPos val="l"/>
        <c:majorGridlines>
          <c:spPr>
            <a:ln w="3273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2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97" b="1" i="0" u="none" strike="noStrike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8280960"/>
        <c:crosses val="autoZero"/>
        <c:crossBetween val="between"/>
        <c:majorUnit val="40"/>
      </c:valAx>
      <c:spPr>
        <a:noFill/>
        <a:ln w="25409">
          <a:noFill/>
        </a:ln>
      </c:spPr>
    </c:plotArea>
    <c:legend>
      <c:legendPos val="r"/>
      <c:layout>
        <c:manualLayout>
          <c:xMode val="edge"/>
          <c:yMode val="edge"/>
          <c:x val="0.25614035087719295"/>
          <c:y val="0.91827637444279342"/>
          <c:w val="0.50701754385964903"/>
          <c:h val="6.8350668647845475E-2"/>
        </c:manualLayout>
      </c:layout>
      <c:overlay val="0"/>
      <c:spPr>
        <a:noFill/>
        <a:ln w="3273">
          <a:solidFill>
            <a:schemeClr val="tx1"/>
          </a:solidFill>
          <a:prstDash val="solid"/>
        </a:ln>
      </c:spPr>
      <c:txPr>
        <a:bodyPr/>
        <a:lstStyle/>
        <a:p>
          <a:pPr>
            <a:defRPr sz="1604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3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hPercent val="124"/>
      <c:rotY val="20"/>
      <c:depthPercent val="100"/>
      <c:rAngAx val="1"/>
    </c:view3D>
    <c:floor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chemeClr val="tx2">
            <a:lumMod val="20000"/>
            <a:lumOff val="80000"/>
            <a:alpha val="61000"/>
          </a:schemeClr>
        </a:solidFill>
        <a:ln w="3175">
          <a:solidFill>
            <a:schemeClr val="tx1"/>
          </a:solidFill>
          <a:prstDash val="solid"/>
        </a:ln>
      </c:spPr>
    </c:sideWall>
    <c:backWall>
      <c:thickness val="0"/>
      <c:spPr>
        <a:solidFill>
          <a:schemeClr val="tx2">
            <a:lumMod val="40000"/>
            <a:lumOff val="60000"/>
            <a:alpha val="61000"/>
          </a:schemeClr>
        </a:solidFill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926496776555414"/>
          <c:y val="2.8533409580785641E-2"/>
          <c:w val="0.86073500967118022"/>
          <c:h val="0.925867507886435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00"/>
            </a:solidFill>
            <a:ln w="1174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4672970843183611E-2"/>
                  <c:y val="-1.9553072625698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144.5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9CC00"/>
            </a:solidFill>
            <a:ln w="1174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7281323877068557E-2"/>
                  <c:y val="-2.7932960893854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0.0</c:formatCode>
                <c:ptCount val="1"/>
                <c:pt idx="0">
                  <c:v>137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31"/>
        <c:gapDepth val="0"/>
        <c:shape val="box"/>
        <c:axId val="138494336"/>
        <c:axId val="138495872"/>
        <c:axId val="0"/>
      </c:bar3DChart>
      <c:catAx>
        <c:axId val="13849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8495872"/>
        <c:crossesAt val="50"/>
        <c:auto val="1"/>
        <c:lblAlgn val="ctr"/>
        <c:lblOffset val="100"/>
        <c:tickLblSkip val="1"/>
        <c:tickMarkSkip val="1"/>
        <c:noMultiLvlLbl val="0"/>
      </c:catAx>
      <c:valAx>
        <c:axId val="138495872"/>
        <c:scaling>
          <c:orientation val="minMax"/>
          <c:max val="150"/>
          <c:min val="50"/>
        </c:scaling>
        <c:delete val="0"/>
        <c:axPos val="l"/>
        <c:majorGridlines>
          <c:spPr>
            <a:ln w="11740">
              <a:solidFill>
                <a:schemeClr val="accent3">
                  <a:lumMod val="40000"/>
                  <a:lumOff val="60000"/>
                </a:schemeClr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4" b="1" i="0" u="none" strike="noStrike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8494336"/>
        <c:crosses val="autoZero"/>
        <c:crossBetween val="between"/>
        <c:majorUnit val="10"/>
        <c:minorUnit val="2"/>
      </c:valAx>
      <c:spPr>
        <a:noFill/>
        <a:ln w="228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6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hPercent val="63"/>
      <c:rotY val="20"/>
      <c:depthPercent val="100"/>
      <c:rAngAx val="1"/>
    </c:view3D>
    <c:floor>
      <c:thickness val="0"/>
      <c:spPr>
        <a:gradFill rotWithShape="0">
          <a:gsLst>
            <a:gs pos="0">
              <a:srgbClr val="CCFFFF"/>
            </a:gs>
            <a:gs pos="100000">
              <a:srgbClr val="BBE0E3"/>
            </a:gs>
          </a:gsLst>
          <a:lin ang="5400000" scaled="1"/>
        </a:gra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  <a:prstDash val="solid"/>
        </a:ln>
      </c:spPr>
    </c:sideWall>
    <c:backWall>
      <c:thickness val="0"/>
      <c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49121744397335"/>
          <c:y val="2.9069767441860475E-2"/>
          <c:w val="0.87579325661215435"/>
          <c:h val="0.8633720930232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FF9900"/>
            </a:solidFill>
            <a:ln w="89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769230769230771E-2"/>
                  <c:y val="0.38989169675090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90.8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rgbClr val="99CC00"/>
            </a:solidFill>
            <a:ln w="89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4444444444444446E-2"/>
                  <c:y val="0.3898916967509025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General</c:formatCode>
                <c:ptCount val="1"/>
                <c:pt idx="0">
                  <c:v>90.8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9"/>
        <c:gapDepth val="0"/>
        <c:shape val="box"/>
        <c:axId val="138521984"/>
        <c:axId val="138536064"/>
        <c:axId val="0"/>
      </c:bar3DChart>
      <c:catAx>
        <c:axId val="1385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2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0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85360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38536064"/>
        <c:scaling>
          <c:orientation val="minMax"/>
          <c:max val="160"/>
          <c:min val="0"/>
        </c:scaling>
        <c:delete val="0"/>
        <c:axPos val="l"/>
        <c:majorGridlines>
          <c:spPr>
            <a:ln w="8944">
              <a:solidFill>
                <a:schemeClr val="tx2">
                  <a:lumMod val="20000"/>
                  <a:lumOff val="80000"/>
                </a:schemeClr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8521984"/>
        <c:crosses val="autoZero"/>
        <c:crossBetween val="between"/>
        <c:majorUnit val="40"/>
        <c:minorUnit val="0.04"/>
      </c:valAx>
      <c:spPr>
        <a:noFill/>
        <a:ln w="2275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59D805-9E87-47BF-9640-72DEAF894DC8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3B18E7A-27A4-4633-8D45-533FACF5601D}">
      <dgm:prSet phldrT="[Текст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БЮДЖЕТ</a:t>
          </a:r>
          <a:endParaRPr lang="ru-RU" sz="24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1D51531-C22D-4002-A857-60A33BD99ED6}" type="parTrans" cxnId="{412DFDC8-E798-44DE-81F5-796180C3AA1B}">
      <dgm:prSet/>
      <dgm:spPr/>
      <dgm:t>
        <a:bodyPr/>
        <a:lstStyle/>
        <a:p>
          <a:endParaRPr lang="ru-RU"/>
        </a:p>
      </dgm:t>
    </dgm:pt>
    <dgm:pt modelId="{D51D215F-4FBF-4E5A-A52B-709FBA4D7E24}" type="sibTrans" cxnId="{412DFDC8-E798-44DE-81F5-796180C3AA1B}">
      <dgm:prSet/>
      <dgm:spPr/>
      <dgm:t>
        <a:bodyPr/>
        <a:lstStyle/>
        <a:p>
          <a:endParaRPr lang="ru-RU"/>
        </a:p>
      </dgm:t>
    </dgm:pt>
    <dgm:pt modelId="{B877C07E-E9EB-4432-8803-6F68AD601318}">
      <dgm:prSet phldrT="[Текст]" custT="1"/>
      <dgm:spPr>
        <a:ln>
          <a:solidFill>
            <a:srgbClr val="92D050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Доходы в расчета на 1 жителя 24,0 тыс. руб.</a:t>
          </a:r>
          <a:endParaRPr lang="ru-RU" sz="18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130D910-50D5-40F9-A4B1-8640070E2C47}" type="parTrans" cxnId="{63FD6F61-1CFD-448C-9F50-B2F3F0BA62E4}">
      <dgm:prSet/>
      <dgm:spPr/>
      <dgm:t>
        <a:bodyPr/>
        <a:lstStyle/>
        <a:p>
          <a:endParaRPr lang="ru-RU"/>
        </a:p>
      </dgm:t>
    </dgm:pt>
    <dgm:pt modelId="{27E8FC4D-1579-4AD2-A60E-069EA38E5C1B}" type="sibTrans" cxnId="{63FD6F61-1CFD-448C-9F50-B2F3F0BA62E4}">
      <dgm:prSet/>
      <dgm:spPr/>
      <dgm:t>
        <a:bodyPr/>
        <a:lstStyle/>
        <a:p>
          <a:endParaRPr lang="ru-RU"/>
        </a:p>
      </dgm:t>
    </dgm:pt>
    <dgm:pt modelId="{4D385235-B49A-4F34-8D8B-A1F780AA887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 vert="vert270"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РАСХОДЫ      4 651,4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9605C1DD-EAB8-485A-9895-87081F7ECFB4}" type="parTrans" cxnId="{F1CC225D-C1B3-4D13-A61E-A48DFDC1CC0D}">
      <dgm:prSet/>
      <dgm:spPr/>
      <dgm:t>
        <a:bodyPr/>
        <a:lstStyle/>
        <a:p>
          <a:endParaRPr lang="ru-RU"/>
        </a:p>
      </dgm:t>
    </dgm:pt>
    <dgm:pt modelId="{13C24D6D-27E4-4A10-A1EE-621F454197C8}" type="sibTrans" cxnId="{F1CC225D-C1B3-4D13-A61E-A48DFDC1CC0D}">
      <dgm:prSet/>
      <dgm:spPr/>
      <dgm:t>
        <a:bodyPr/>
        <a:lstStyle/>
        <a:p>
          <a:endParaRPr lang="ru-RU"/>
        </a:p>
      </dgm:t>
    </dgm:pt>
    <dgm:pt modelId="{2216CB96-36B0-4E38-8797-D07DDF10E79E}">
      <dgm:prSet phldrT="[Текст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Расходы в расчете на 1 жителя 24,1 тыс. руб.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03892F9-8C88-4574-BD40-AEB05CE2E043}" type="parTrans" cxnId="{D7A1CFD9-64A4-4C4C-81A6-44CB2C9A7CEC}">
      <dgm:prSet/>
      <dgm:spPr/>
      <dgm:t>
        <a:bodyPr/>
        <a:lstStyle/>
        <a:p>
          <a:endParaRPr lang="ru-RU"/>
        </a:p>
      </dgm:t>
    </dgm:pt>
    <dgm:pt modelId="{CBB405B2-4C1F-45B5-A951-242D7255A76F}" type="sibTrans" cxnId="{D7A1CFD9-64A4-4C4C-81A6-44CB2C9A7CEC}">
      <dgm:prSet/>
      <dgm:spPr/>
      <dgm:t>
        <a:bodyPr/>
        <a:lstStyle/>
        <a:p>
          <a:endParaRPr lang="ru-RU"/>
        </a:p>
      </dgm:t>
    </dgm:pt>
    <dgm:pt modelId="{89B00B61-A056-4716-B8DC-BE48CC6128C5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 vert="vert270"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 ДОХОДЫ       4 650,8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BD9D9072-0521-4873-9752-81F18F4A9075}" type="parTrans" cxnId="{693B9AF2-A2DB-40C6-9F8E-6EFDFD329272}">
      <dgm:prSet/>
      <dgm:spPr/>
      <dgm:t>
        <a:bodyPr/>
        <a:lstStyle/>
        <a:p>
          <a:endParaRPr lang="ru-RU"/>
        </a:p>
      </dgm:t>
    </dgm:pt>
    <dgm:pt modelId="{613D4650-99F6-4A8A-A829-4AB1E05D7911}" type="sibTrans" cxnId="{693B9AF2-A2DB-40C6-9F8E-6EFDFD329272}">
      <dgm:prSet/>
      <dgm:spPr/>
      <dgm:t>
        <a:bodyPr/>
        <a:lstStyle/>
        <a:p>
          <a:endParaRPr lang="ru-RU"/>
        </a:p>
      </dgm:t>
    </dgm:pt>
    <dgm:pt modelId="{8ED6C777-0851-4698-9D5A-385812515B62}" type="pres">
      <dgm:prSet presAssocID="{3059D805-9E87-47BF-9640-72DEAF894DC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5DC156-82B4-4DE2-8241-01F037061EF1}" type="pres">
      <dgm:prSet presAssocID="{3059D805-9E87-47BF-9640-72DEAF894DC8}" presName="radial" presStyleCnt="0">
        <dgm:presLayoutVars>
          <dgm:animLvl val="ctr"/>
        </dgm:presLayoutVars>
      </dgm:prSet>
      <dgm:spPr/>
    </dgm:pt>
    <dgm:pt modelId="{DEED97CB-0F58-4922-B653-D2E49C998648}" type="pres">
      <dgm:prSet presAssocID="{43B18E7A-27A4-4633-8D45-533FACF5601D}" presName="centerShape" presStyleLbl="vennNode1" presStyleIdx="0" presStyleCnt="5" custScaleX="74219" custScaleY="42880" custLinFactNeighborX="1500" custLinFactNeighborY="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9B76FCBA-C3E1-4523-BC94-ED9B4DD2589B}" type="pres">
      <dgm:prSet presAssocID="{B877C07E-E9EB-4432-8803-6F68AD601318}" presName="node" presStyleLbl="vennNode1" presStyleIdx="1" presStyleCnt="5" custScaleX="112611" custRadScaleRad="78273" custRadScaleInc="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3A78C-3AE1-47C9-927F-9E52713DCB1E}" type="pres">
      <dgm:prSet presAssocID="{4D385235-B49A-4F34-8D8B-A1F780AA887A}" presName="node" presStyleLbl="vennNode1" presStyleIdx="2" presStyleCnt="5" custScaleX="68609" custScaleY="352911" custRadScaleRad="87432" custRadScaleInc="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4FD82-3820-40CF-BBB5-D26EEA1C786C}" type="pres">
      <dgm:prSet presAssocID="{2216CB96-36B0-4E38-8797-D07DDF10E79E}" presName="node" presStyleLbl="vennNode1" presStyleIdx="3" presStyleCnt="5" custScaleX="112614" custRadScaleRad="77368" custRadScaleInc="-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F55DD-A3D8-45F3-B750-3288D9D65A8F}" type="pres">
      <dgm:prSet presAssocID="{89B00B61-A056-4716-B8DC-BE48CC6128C5}" presName="node" presStyleLbl="vennNode1" presStyleIdx="4" presStyleCnt="5" custScaleX="68859" custScaleY="360563" custRadScaleRad="81490" custRadScaleInc="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67F53A-50AE-48A8-9783-5C3625F8371B}" type="presOf" srcId="{43B18E7A-27A4-4633-8D45-533FACF5601D}" destId="{DEED97CB-0F58-4922-B653-D2E49C998648}" srcOrd="0" destOrd="0" presId="urn:microsoft.com/office/officeart/2005/8/layout/radial3"/>
    <dgm:cxn modelId="{36F2E108-6CE0-4A1A-ADCC-DC0F57CDC039}" type="presOf" srcId="{B877C07E-E9EB-4432-8803-6F68AD601318}" destId="{9B76FCBA-C3E1-4523-BC94-ED9B4DD2589B}" srcOrd="0" destOrd="0" presId="urn:microsoft.com/office/officeart/2005/8/layout/radial3"/>
    <dgm:cxn modelId="{63FD6F61-1CFD-448C-9F50-B2F3F0BA62E4}" srcId="{43B18E7A-27A4-4633-8D45-533FACF5601D}" destId="{B877C07E-E9EB-4432-8803-6F68AD601318}" srcOrd="0" destOrd="0" parTransId="{4130D910-50D5-40F9-A4B1-8640070E2C47}" sibTransId="{27E8FC4D-1579-4AD2-A60E-069EA38E5C1B}"/>
    <dgm:cxn modelId="{D5AA687B-8D60-4238-A3CC-A402BC18167A}" type="presOf" srcId="{3059D805-9E87-47BF-9640-72DEAF894DC8}" destId="{8ED6C777-0851-4698-9D5A-385812515B62}" srcOrd="0" destOrd="0" presId="urn:microsoft.com/office/officeart/2005/8/layout/radial3"/>
    <dgm:cxn modelId="{9CD31E30-3258-4369-9624-8CAA6BE3DC3B}" type="presOf" srcId="{89B00B61-A056-4716-B8DC-BE48CC6128C5}" destId="{DF9F55DD-A3D8-45F3-B750-3288D9D65A8F}" srcOrd="0" destOrd="0" presId="urn:microsoft.com/office/officeart/2005/8/layout/radial3"/>
    <dgm:cxn modelId="{D7A1CFD9-64A4-4C4C-81A6-44CB2C9A7CEC}" srcId="{43B18E7A-27A4-4633-8D45-533FACF5601D}" destId="{2216CB96-36B0-4E38-8797-D07DDF10E79E}" srcOrd="2" destOrd="0" parTransId="{A03892F9-8C88-4574-BD40-AEB05CE2E043}" sibTransId="{CBB405B2-4C1F-45B5-A951-242D7255A76F}"/>
    <dgm:cxn modelId="{693B9AF2-A2DB-40C6-9F8E-6EFDFD329272}" srcId="{43B18E7A-27A4-4633-8D45-533FACF5601D}" destId="{89B00B61-A056-4716-B8DC-BE48CC6128C5}" srcOrd="3" destOrd="0" parTransId="{BD9D9072-0521-4873-9752-81F18F4A9075}" sibTransId="{613D4650-99F6-4A8A-A829-4AB1E05D7911}"/>
    <dgm:cxn modelId="{F1CC225D-C1B3-4D13-A61E-A48DFDC1CC0D}" srcId="{43B18E7A-27A4-4633-8D45-533FACF5601D}" destId="{4D385235-B49A-4F34-8D8B-A1F780AA887A}" srcOrd="1" destOrd="0" parTransId="{9605C1DD-EAB8-485A-9895-87081F7ECFB4}" sibTransId="{13C24D6D-27E4-4A10-A1EE-621F454197C8}"/>
    <dgm:cxn modelId="{9DADBAED-06A5-465D-945C-8B75C6CCCEA9}" type="presOf" srcId="{2216CB96-36B0-4E38-8797-D07DDF10E79E}" destId="{3704FD82-3820-40CF-BBB5-D26EEA1C786C}" srcOrd="0" destOrd="0" presId="urn:microsoft.com/office/officeart/2005/8/layout/radial3"/>
    <dgm:cxn modelId="{E930BB66-7CDA-4E6B-922D-0C08943E4595}" type="presOf" srcId="{4D385235-B49A-4F34-8D8B-A1F780AA887A}" destId="{5CE3A78C-3AE1-47C9-927F-9E52713DCB1E}" srcOrd="0" destOrd="0" presId="urn:microsoft.com/office/officeart/2005/8/layout/radial3"/>
    <dgm:cxn modelId="{412DFDC8-E798-44DE-81F5-796180C3AA1B}" srcId="{3059D805-9E87-47BF-9640-72DEAF894DC8}" destId="{43B18E7A-27A4-4633-8D45-533FACF5601D}" srcOrd="0" destOrd="0" parTransId="{E1D51531-C22D-4002-A857-60A33BD99ED6}" sibTransId="{D51D215F-4FBF-4E5A-A52B-709FBA4D7E24}"/>
    <dgm:cxn modelId="{9BB7DCF0-98B8-4F1C-9D46-C5DD619EB263}" type="presParOf" srcId="{8ED6C777-0851-4698-9D5A-385812515B62}" destId="{785DC156-82B4-4DE2-8241-01F037061EF1}" srcOrd="0" destOrd="0" presId="urn:microsoft.com/office/officeart/2005/8/layout/radial3"/>
    <dgm:cxn modelId="{77832897-99A7-4D75-859D-EF72FD0EF29F}" type="presParOf" srcId="{785DC156-82B4-4DE2-8241-01F037061EF1}" destId="{DEED97CB-0F58-4922-B653-D2E49C998648}" srcOrd="0" destOrd="0" presId="urn:microsoft.com/office/officeart/2005/8/layout/radial3"/>
    <dgm:cxn modelId="{13AC67C0-85C7-47AB-9B42-781C5D176729}" type="presParOf" srcId="{785DC156-82B4-4DE2-8241-01F037061EF1}" destId="{9B76FCBA-C3E1-4523-BC94-ED9B4DD2589B}" srcOrd="1" destOrd="0" presId="urn:microsoft.com/office/officeart/2005/8/layout/radial3"/>
    <dgm:cxn modelId="{13F6905C-E588-46A5-9A33-66CE0F81E438}" type="presParOf" srcId="{785DC156-82B4-4DE2-8241-01F037061EF1}" destId="{5CE3A78C-3AE1-47C9-927F-9E52713DCB1E}" srcOrd="2" destOrd="0" presId="urn:microsoft.com/office/officeart/2005/8/layout/radial3"/>
    <dgm:cxn modelId="{955E28C7-F4EB-4550-AE6E-F08911CF91F5}" type="presParOf" srcId="{785DC156-82B4-4DE2-8241-01F037061EF1}" destId="{3704FD82-3820-40CF-BBB5-D26EEA1C786C}" srcOrd="3" destOrd="0" presId="urn:microsoft.com/office/officeart/2005/8/layout/radial3"/>
    <dgm:cxn modelId="{F1386DDE-8222-4A8B-BE3C-30D30CC09ABD}" type="presParOf" srcId="{785DC156-82B4-4DE2-8241-01F037061EF1}" destId="{DF9F55DD-A3D8-45F3-B750-3288D9D65A8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7C4C3F-36DB-4054-BED4-58FDC845085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8D85CE-DE7E-48F1-8F23-4A83DB9C2F74}" type="pres">
      <dgm:prSet presAssocID="{0E7C4C3F-36DB-4054-BED4-58FDC84508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05916-49A4-4020-ABF1-02C53CAA8C9F}" type="presOf" srcId="{0E7C4C3F-36DB-4054-BED4-58FDC8450856}" destId="{C18D85CE-DE7E-48F1-8F23-4A83DB9C2F74}" srcOrd="0" destOrd="0" presId="urn:microsoft.com/office/officeart/2005/8/layout/default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D97CB-0F58-4922-B653-D2E49C998648}">
      <dsp:nvSpPr>
        <dsp:cNvPr id="0" name=""/>
        <dsp:cNvSpPr/>
      </dsp:nvSpPr>
      <dsp:spPr>
        <a:xfrm>
          <a:off x="3312491" y="2112868"/>
          <a:ext cx="2282188" cy="1318533"/>
        </a:xfrm>
        <a:prstGeom prst="leftRightArrow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БЮДЖЕТ</a:t>
          </a:r>
          <a:endParaRPr lang="ru-RU" sz="24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42124" y="2442501"/>
        <a:ext cx="1622922" cy="659267"/>
      </dsp:txXfrm>
    </dsp:sp>
    <dsp:sp modelId="{9B76FCBA-C3E1-4523-BC94-ED9B4DD2589B}">
      <dsp:nvSpPr>
        <dsp:cNvPr id="0" name=""/>
        <dsp:cNvSpPr/>
      </dsp:nvSpPr>
      <dsp:spPr>
        <a:xfrm>
          <a:off x="3528520" y="435630"/>
          <a:ext cx="1731359" cy="153746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Доходы в расчета на 1 жителя 24,0 тыс. руб.</a:t>
          </a:r>
          <a:endParaRPr lang="ru-RU" sz="18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82072" y="660787"/>
        <a:ext cx="1224255" cy="1087154"/>
      </dsp:txXfrm>
    </dsp:sp>
    <dsp:sp modelId="{5CE3A78C-3AE1-47C9-927F-9E52713DCB1E}">
      <dsp:nvSpPr>
        <dsp:cNvPr id="0" name=""/>
        <dsp:cNvSpPr/>
      </dsp:nvSpPr>
      <dsp:spPr>
        <a:xfrm>
          <a:off x="5616756" y="81899"/>
          <a:ext cx="1054842" cy="5425897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РАСХОДЫ      4 651,4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71234" y="876503"/>
        <a:ext cx="745886" cy="3836689"/>
      </dsp:txXfrm>
    </dsp:sp>
    <dsp:sp modelId="{3704FD82-3820-40CF-BBB5-D26EEA1C786C}">
      <dsp:nvSpPr>
        <dsp:cNvPr id="0" name=""/>
        <dsp:cNvSpPr/>
      </dsp:nvSpPr>
      <dsp:spPr>
        <a:xfrm>
          <a:off x="3528514" y="3552328"/>
          <a:ext cx="1731405" cy="153746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Расходы в расчете на 1 жителя 24,1 тыс. руб.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82072" y="3777485"/>
        <a:ext cx="1224289" cy="1087154"/>
      </dsp:txXfrm>
    </dsp:sp>
    <dsp:sp modelId="{DF9F55DD-A3D8-45F3-B750-3288D9D65A8F}">
      <dsp:nvSpPr>
        <dsp:cNvPr id="0" name=""/>
        <dsp:cNvSpPr/>
      </dsp:nvSpPr>
      <dsp:spPr>
        <a:xfrm>
          <a:off x="2232365" y="0"/>
          <a:ext cx="1058685" cy="5543544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 ДОХОДЫ       4 650,8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87406" y="811833"/>
        <a:ext cx="748603" cy="3919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0.27236</cdr:x>
      <cdr:y>0.70594</cdr:y>
    </cdr:from>
    <cdr:to>
      <cdr:x>0.73553</cdr:x>
      <cdr:y>0.79507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30005" y="3168352"/>
          <a:ext cx="3962400" cy="4000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eaLnBrk="1" hangingPunct="1"/>
          <a:r>
            <a:rPr lang="ru-RU" sz="2000" b="1" dirty="0">
              <a:latin typeface="Times New Roman" pitchFamily="18" charset="0"/>
            </a:rPr>
            <a:t>Всего доходов </a:t>
          </a:r>
          <a:r>
            <a:rPr lang="ru-RU" sz="2000" b="1" dirty="0" smtClean="0">
              <a:latin typeface="Times New Roman" pitchFamily="18" charset="0"/>
            </a:rPr>
            <a:t>4 650,8  </a:t>
          </a:r>
          <a:r>
            <a:rPr lang="ru-RU" sz="2000" b="1" dirty="0">
              <a:latin typeface="Times New Roman" pitchFamily="18" charset="0"/>
            </a:rPr>
            <a:t>млн</a:t>
          </a:r>
          <a:r>
            <a:rPr lang="ru-RU" sz="2000" b="1" dirty="0" smtClean="0">
              <a:latin typeface="Times New Roman" pitchFamily="18" charset="0"/>
            </a:rPr>
            <a:t>. руб</a:t>
          </a:r>
          <a:r>
            <a:rPr lang="ru-RU" sz="2000" b="1" dirty="0">
              <a:latin typeface="Times New Roman" pitchFamily="18" charset="0"/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0.68421</cdr:x>
      <cdr:y>0.00795</cdr:y>
    </cdr:from>
    <cdr:to>
      <cdr:x>1</cdr:x>
      <cdr:y>0.12081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08695" y="41194"/>
          <a:ext cx="281940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eaLnBrk="1" hangingPunct="1"/>
          <a:r>
            <a:rPr lang="ru-RU" sz="1600" b="1" dirty="0">
              <a:latin typeface="Times New Roman" pitchFamily="18" charset="0"/>
              <a:cs typeface="Times New Roman" pitchFamily="18" charset="0"/>
            </a:rPr>
            <a:t>Всего план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2 000,7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млн.</a:t>
          </a:r>
          <a:r>
            <a:rPr lang="en-US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руб.</a:t>
          </a:r>
        </a:p>
        <a:p xmlns:a="http://schemas.openxmlformats.org/drawingml/2006/main">
          <a:pPr eaLnBrk="1" hangingPunct="1"/>
          <a:r>
            <a:rPr lang="ru-RU" sz="1600" b="1" dirty="0">
              <a:latin typeface="Times New Roman" pitchFamily="18" charset="0"/>
              <a:cs typeface="Times New Roman" pitchFamily="18" charset="0"/>
            </a:rPr>
            <a:t>           факт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753,3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млн.</a:t>
          </a:r>
          <a:r>
            <a:rPr lang="en-US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руб. 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0.61584</cdr:x>
      <cdr:y>0.08816</cdr:y>
    </cdr:from>
    <cdr:to>
      <cdr:x>0.80447</cdr:x>
      <cdr:y>0.23182</cdr:y>
    </cdr:to>
    <cdr:sp macro="" textlink="">
      <cdr:nvSpPr>
        <cdr:cNvPr id="2" name="AutoShap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24512" y="420836"/>
          <a:ext cx="1600262" cy="685777"/>
        </a:xfrm>
        <a:prstGeom xmlns:a="http://schemas.openxmlformats.org/drawingml/2006/main" prst="wedgeRoundRectCallout">
          <a:avLst>
            <a:gd name="adj1" fmla="val -63609"/>
            <a:gd name="adj2" fmla="val 86141"/>
            <a:gd name="adj3" fmla="val 16667"/>
          </a:avLst>
        </a:prstGeom>
        <a:noFill xmlns:a="http://schemas.openxmlformats.org/drawingml/2006/main"/>
        <a:ln xmlns:a="http://schemas.openxmlformats.org/drawingml/2006/main" w="9525">
          <a:solidFill>
            <a:schemeClr val="tx1"/>
          </a:solidFill>
          <a:miter lim="800000"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algn="ctr"/>
          <a:r>
            <a:rPr lang="ru-RU" sz="1600" b="1" dirty="0">
              <a:latin typeface="Times New Roman" pitchFamily="18" charset="0"/>
            </a:rPr>
            <a:t>исполнение</a:t>
          </a:r>
        </a:p>
        <a:p xmlns:a="http://schemas.openxmlformats.org/drawingml/2006/main">
          <a:pPr algn="ctr"/>
          <a:r>
            <a:rPr lang="ru-RU" sz="1600" b="1" dirty="0">
              <a:latin typeface="Times New Roman" pitchFamily="18" charset="0"/>
            </a:rPr>
            <a:t> </a:t>
          </a:r>
          <a:r>
            <a:rPr lang="ru-RU" sz="1600" b="1" dirty="0" smtClean="0">
              <a:latin typeface="Times New Roman" pitchFamily="18" charset="0"/>
            </a:rPr>
            <a:t>91,0 </a:t>
          </a:r>
          <a:r>
            <a:rPr lang="ru-RU" sz="1600" b="1" dirty="0">
              <a:latin typeface="Times New Roman" pitchFamily="18" charset="0"/>
            </a:rPr>
            <a:t>%</a:t>
          </a:r>
        </a:p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0.36475</cdr:x>
      <cdr:y>0.9385</cdr:y>
    </cdr:from>
    <cdr:to>
      <cdr:x>0.37625</cdr:x>
      <cdr:y>0.95325</cdr:y>
    </cdr:to>
    <cdr:sp macro="" textlink="">
      <cdr:nvSpPr>
        <cdr:cNvPr id="1229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57393" y="5914183"/>
          <a:ext cx="99547" cy="929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Overflow="clip" wrap="square" lIns="54864" tIns="4114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875" b="0" i="0" u="none" strike="noStrike" baseline="0">
              <a:solidFill>
                <a:srgbClr val="000000"/>
              </a:solidFill>
              <a:latin typeface="Arial Cyr"/>
              <a:cs typeface="Arial Cyr"/>
            </a:rPr>
            <a:t>ВВВ</a:t>
          </a:r>
          <a:endParaRPr lang="ru-RU"/>
        </a:p>
      </cdr:txBody>
    </cdr:sp>
  </cdr:relSizeAnchor>
  <cdr:relSizeAnchor xmlns:cdr="http://schemas.openxmlformats.org/drawingml/2006/chartDrawing">
    <cdr:from>
      <cdr:x>0.30719</cdr:x>
      <cdr:y>0.92248</cdr:y>
    </cdr:from>
    <cdr:to>
      <cdr:x>0.68496</cdr:x>
      <cdr:y>0.9833</cdr:y>
    </cdr:to>
    <cdr:sp macro="" textlink="">
      <cdr:nvSpPr>
        <cdr:cNvPr id="1229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38722" y="4761525"/>
          <a:ext cx="3367973" cy="3139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36576" tIns="36576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800" b="1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Всего расходов </a:t>
          </a:r>
          <a:r>
            <a:rPr lang="ru-RU" sz="1800" b="1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1 21</a:t>
          </a:r>
          <a:r>
            <a:rPr lang="en-US" sz="1800" b="1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8</a:t>
          </a:r>
          <a:r>
            <a:rPr lang="ru-RU" sz="1800" b="1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,7 </a:t>
          </a:r>
          <a:r>
            <a:rPr lang="ru-RU" sz="1800" b="1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млн</a:t>
          </a:r>
          <a:r>
            <a:rPr lang="ru-RU" sz="1800" b="1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 руб</a:t>
          </a:r>
          <a:r>
            <a:rPr lang="ru-RU" sz="1800" b="1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0.7673</cdr:x>
      <cdr:y>0.21889</cdr:y>
    </cdr:from>
    <cdr:to>
      <cdr:x>0.82089</cdr:x>
      <cdr:y>0.26506</cdr:y>
    </cdr:to>
    <cdr:sp macro="" textlink="">
      <cdr:nvSpPr>
        <cdr:cNvPr id="12297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840760" y="1129833"/>
          <a:ext cx="477802" cy="23831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  <a:ex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0.77537</cdr:x>
      <cdr:y>0.40457</cdr:y>
    </cdr:from>
    <cdr:to>
      <cdr:x>0.8181</cdr:x>
      <cdr:y>0.43982</cdr:y>
    </cdr:to>
    <cdr:sp macro="" textlink="">
      <cdr:nvSpPr>
        <cdr:cNvPr id="12298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912768" y="2088232"/>
          <a:ext cx="380955" cy="18194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  <a:ex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0.7673</cdr:x>
      <cdr:y>0.54407</cdr:y>
    </cdr:from>
    <cdr:to>
      <cdr:x>0.82284</cdr:x>
      <cdr:y>0.55829</cdr:y>
    </cdr:to>
    <cdr:sp macro="" textlink="">
      <cdr:nvSpPr>
        <cdr:cNvPr id="12299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840760" y="2808312"/>
          <a:ext cx="495171" cy="7340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  <a:ex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0.75922</cdr:x>
      <cdr:y>0.66963</cdr:y>
    </cdr:from>
    <cdr:to>
      <cdr:x>0.84172</cdr:x>
      <cdr:y>0.72538</cdr:y>
    </cdr:to>
    <cdr:sp macro="" textlink="">
      <cdr:nvSpPr>
        <cdr:cNvPr id="12300" name="Line 1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768752" y="3456384"/>
          <a:ext cx="735520" cy="28776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  <a:ex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0.30692</cdr:x>
      <cdr:y>0.1116</cdr:y>
    </cdr:from>
    <cdr:to>
      <cdr:x>0.37153</cdr:x>
      <cdr:y>0.17813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736304" y="576064"/>
          <a:ext cx="576075" cy="3433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0.20192</cdr:x>
      <cdr:y>0.19531</cdr:y>
    </cdr:from>
    <cdr:to>
      <cdr:x>0.26653</cdr:x>
      <cdr:y>0.28396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1800200" y="1008112"/>
          <a:ext cx="576024" cy="4575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0.15346</cdr:x>
      <cdr:y>0.36271</cdr:y>
    </cdr:from>
    <cdr:to>
      <cdr:x>0.23118</cdr:x>
      <cdr:y>0.42162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1368152" y="1872208"/>
          <a:ext cx="692905" cy="3040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0.16154</cdr:x>
      <cdr:y>0.57197</cdr:y>
    </cdr:from>
    <cdr:to>
      <cdr:x>0.25039</cdr:x>
      <cdr:y>0.58674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1440160" y="2952328"/>
          <a:ext cx="792138" cy="762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0.21807</cdr:x>
      <cdr:y>0.64173</cdr:y>
    </cdr:from>
    <cdr:to>
      <cdr:x>0.27462</cdr:x>
      <cdr:y>0.78123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1944216" y="3312368"/>
          <a:ext cx="504166" cy="720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0.25729</cdr:x>
      <cdr:y>0.04302</cdr:y>
    </cdr:from>
    <cdr:to>
      <cdr:x>0.41336</cdr:x>
      <cdr:y>0.2041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160240" y="216024"/>
          <a:ext cx="1310408" cy="80887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0.77186</cdr:x>
      <cdr:y>0.15774</cdr:y>
    </cdr:from>
    <cdr:to>
      <cdr:x>0.92747</cdr:x>
      <cdr:y>0.24378</cdr:y>
    </cdr:to>
    <cdr:pic>
      <cdr:nvPicPr>
        <cdr:cNvPr id="8" name="Рисунок 7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480720" y="792088"/>
          <a:ext cx="1306566" cy="43205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0.15951</cdr:x>
      <cdr:y>0.39853</cdr:y>
    </cdr:from>
    <cdr:to>
      <cdr:x>0.25249</cdr:x>
      <cdr:y>0.40764</cdr:y>
    </cdr:to>
    <cdr:sp macro="" textlink="">
      <cdr:nvSpPr>
        <cdr:cNvPr id="13" name="Штриховая стрелка вправо 12"/>
        <cdr:cNvSpPr/>
      </cdr:nvSpPr>
      <cdr:spPr>
        <a:xfrm xmlns:a="http://schemas.openxmlformats.org/drawingml/2006/main" rot="12142974" flipV="1">
          <a:off x="1339276" y="2001265"/>
          <a:ext cx="780704" cy="45719"/>
        </a:xfrm>
        <a:prstGeom xmlns:a="http://schemas.openxmlformats.org/drawingml/2006/main" prst="stripedRightArrow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>
          <a:solidFill>
            <a:schemeClr val="accent2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0.71057</cdr:x>
      <cdr:y>0.28557</cdr:y>
    </cdr:from>
    <cdr:to>
      <cdr:x>0.78127</cdr:x>
      <cdr:y>0.30784</cdr:y>
    </cdr:to>
    <cdr:sp macro="" textlink="">
      <cdr:nvSpPr>
        <cdr:cNvPr id="20" name="Штриховая стрелка вправо 19"/>
        <cdr:cNvSpPr/>
      </cdr:nvSpPr>
      <cdr:spPr>
        <a:xfrm xmlns:a="http://schemas.openxmlformats.org/drawingml/2006/main" rot="19845778" flipV="1">
          <a:off x="5966162" y="1433988"/>
          <a:ext cx="593617" cy="111830"/>
        </a:xfrm>
        <a:prstGeom xmlns:a="http://schemas.openxmlformats.org/drawingml/2006/main" prst="stripedRightArrow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0.72709</cdr:x>
      <cdr:y>0.72379</cdr:y>
    </cdr:from>
    <cdr:to>
      <cdr:x>0.82079</cdr:x>
      <cdr:y>0.74986</cdr:y>
    </cdr:to>
    <cdr:sp macro="" textlink="">
      <cdr:nvSpPr>
        <cdr:cNvPr id="21" name="Штриховая стрелка вправо 20"/>
        <cdr:cNvSpPr/>
      </cdr:nvSpPr>
      <cdr:spPr>
        <a:xfrm xmlns:a="http://schemas.openxmlformats.org/drawingml/2006/main" rot="1692641" flipV="1">
          <a:off x="6104896" y="3634545"/>
          <a:ext cx="786677" cy="130898"/>
        </a:xfrm>
        <a:prstGeom xmlns:a="http://schemas.openxmlformats.org/drawingml/2006/main" prst="stripedRightArrow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0.38962</cdr:x>
      <cdr:y>0.26103</cdr:y>
    </cdr:from>
    <cdr:to>
      <cdr:x>0.4997</cdr:x>
      <cdr:y>0.28015</cdr:y>
    </cdr:to>
    <cdr:sp macro="" textlink="">
      <cdr:nvSpPr>
        <cdr:cNvPr id="14" name="Штриховая стрелка вправо 13"/>
        <cdr:cNvSpPr/>
      </cdr:nvSpPr>
      <cdr:spPr>
        <a:xfrm xmlns:a="http://schemas.openxmlformats.org/drawingml/2006/main" rot="12655380" flipV="1">
          <a:off x="3271335" y="1310797"/>
          <a:ext cx="924318" cy="95970"/>
        </a:xfrm>
        <a:prstGeom xmlns:a="http://schemas.openxmlformats.org/drawingml/2006/main" prst="stripedRightArrow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0.38245</cdr:x>
      <cdr:y>0.73823</cdr:y>
    </cdr:from>
    <cdr:to>
      <cdr:x>0.46629</cdr:x>
      <cdr:y>0.75603</cdr:y>
    </cdr:to>
    <cdr:sp macro="" textlink="">
      <cdr:nvSpPr>
        <cdr:cNvPr id="16" name="Штриховая стрелка вправо 15"/>
        <cdr:cNvSpPr/>
      </cdr:nvSpPr>
      <cdr:spPr>
        <a:xfrm xmlns:a="http://schemas.openxmlformats.org/drawingml/2006/main" rot="8893533" flipV="1">
          <a:off x="3211147" y="3707044"/>
          <a:ext cx="703989" cy="89412"/>
        </a:xfrm>
        <a:prstGeom xmlns:a="http://schemas.openxmlformats.org/drawingml/2006/main" prst="stripedRightArrow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0.23156</cdr:x>
      <cdr:y>0.71699</cdr:y>
    </cdr:from>
    <cdr:to>
      <cdr:x>0.38367</cdr:x>
      <cdr:y>0.85732</cdr:y>
    </cdr:to>
    <cdr:pic>
      <cdr:nvPicPr>
        <cdr:cNvPr id="25" name="Picture 4" descr="C:\Documents and Settings\orlova\Мои документы\Письма\Объекты 2014 (фото)\Серова 16 стр 12 март 2015\IMG_2616.JPG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3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944216" y="3600400"/>
          <a:ext cx="1277159" cy="7046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0.83189</cdr:x>
      <cdr:y>0.67397</cdr:y>
    </cdr:from>
    <cdr:to>
      <cdr:x>0.97164</cdr:x>
      <cdr:y>0.82318</cdr:y>
    </cdr:to>
    <cdr:pic>
      <cdr:nvPicPr>
        <cdr:cNvPr id="17" name="Рисунок 16" descr="Q:\public\foto\_По ДАТАМ\20150206\Школа 11 рем 6 февр 2015\IMG_0779.JPG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984776" y="3384376"/>
          <a:ext cx="1173382" cy="7492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0.05146</cdr:x>
      <cdr:y>0.22944</cdr:y>
    </cdr:from>
    <cdr:to>
      <cdr:x>0.16811</cdr:x>
      <cdr:y>0.35665</cdr:y>
    </cdr:to>
    <cdr:pic>
      <cdr:nvPicPr>
        <cdr:cNvPr id="23" name="Picture 5" descr="C:\Documents and Settings\orlova\Мои документы\Письма\Объекты 2014 (фото)\Вокз.пл\IMG_2769.JPG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5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32048" y="1152128"/>
          <a:ext cx="979427" cy="6387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91FEA81-803A-41B2-BAB0-67AAB005E770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D60C79-7F89-4CC4-837F-A2A17D0ED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D60C79-7F89-4CC4-837F-A2A17D0ED93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2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806DBC-CB1A-4B5A-94F4-AA16BF056CA6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D60C79-7F89-4CC4-837F-A2A17D0ED93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140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D60C79-7F89-4CC4-837F-A2A17D0ED93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04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51236-060E-409F-BE65-6236196B6847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0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5B634-8B11-4B28-82AF-8021F819BC10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8F9CE-DF08-4CB5-85CE-7EEB7E488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5C060-7CE6-4076-AEDF-A4EF55C0548C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38C46-6923-422E-861D-0E20DB530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B086-00BB-4F64-8446-20F0EB58969B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B0CD9-1CCE-4313-B93A-91EC0B45B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B4297-3539-481C-8F56-24610B09E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6E6A8-9054-4B0B-98FF-661D348BA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C144-5F6E-4C0A-B1B4-2DAF3F6E0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DEB1-BA40-4733-8BFF-C6DF7A954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6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93B4-A5C1-45D1-8757-A2501E4A5800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A7C11-3343-4ED7-AB2E-A141ADB39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9790-EF04-49B2-89C1-B37AF5355700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02A8-63CB-4633-802A-E5F99440E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F5E0-3A6A-4E1C-AB8A-C1CD4AC8B478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4EDC3-3987-40F2-9958-128550162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8D14-2D49-40AD-B2E2-20F433F926FB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4800-046B-4B90-A538-46C59AAC5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EE298-00F2-4CB9-8304-F5897D168FF6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BCF9A-2234-4D9A-8B18-8C2AFBA3C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FA15E-7839-4704-9AE0-20662292222B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622C5-3344-450C-B45E-ACA782E0F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EC53E-CB55-4641-8288-5FFF5F2FD16A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C6B64-691A-4B8A-B884-554765776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08A3-EC4A-4CF6-931E-2A8F31B6AB1C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62916-8711-477B-9C98-DF1B5AA19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3ACBD6-4FA6-470D-AD25-2739F8941761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51EB03-7A2C-4380-8E75-12F295D3A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721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 txBox="1">
            <a:spLocks/>
          </p:cNvSpPr>
          <p:nvPr/>
        </p:nvSpPr>
        <p:spPr bwMode="auto">
          <a:xfrm>
            <a:off x="1619250" y="1844675"/>
            <a:ext cx="60134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Об исполнении бюджета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городского округа город Рыбинск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за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2015</a:t>
            </a: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год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2916238" y="5732463"/>
            <a:ext cx="3389312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14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9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827088" y="765175"/>
            <a:ext cx="7270750" cy="43180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</a:rPr>
              <a:t>Основные параметры бюджета города Рыбинска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altLang="ru-RU" sz="2400" smtClean="0"/>
          </a:p>
        </p:txBody>
      </p:sp>
      <p:graphicFrame>
        <p:nvGraphicFramePr>
          <p:cNvPr id="5" name="Group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279720"/>
              </p:ext>
            </p:extLst>
          </p:nvPr>
        </p:nvGraphicFramePr>
        <p:xfrm>
          <a:off x="152400" y="1371600"/>
          <a:ext cx="8763000" cy="4724400"/>
        </p:xfrm>
        <a:graphic>
          <a:graphicData uri="http://schemas.openxmlformats.org/drawingml/2006/table">
            <a:tbl>
              <a:tblPr/>
              <a:tblGrid>
                <a:gridCol w="5111750"/>
                <a:gridCol w="1460500"/>
                <a:gridCol w="1325563"/>
                <a:gridCol w="865187"/>
              </a:tblGrid>
              <a:tr h="8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год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год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испол- нения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всего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4 982,5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4 650,8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93,3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доходы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1 753,3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2 981,8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2 897,5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5 368,2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4 651,4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86,6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бюджета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385,7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5" name="Text Box 6"/>
          <p:cNvSpPr txBox="1">
            <a:spLocks noChangeArrowheads="1"/>
          </p:cNvSpPr>
          <p:nvPr/>
        </p:nvSpPr>
        <p:spPr bwMode="auto">
          <a:xfrm>
            <a:off x="8145463" y="549275"/>
            <a:ext cx="927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  <a:cs typeface="Times New Roman" pitchFamily="18" charset="0"/>
              </a:rPr>
              <a:t>Слайд 1</a:t>
            </a:r>
          </a:p>
        </p:txBody>
      </p:sp>
      <p:sp>
        <p:nvSpPr>
          <p:cNvPr id="19496" name="Text Box 5"/>
          <p:cNvSpPr txBox="1">
            <a:spLocks noChangeArrowheads="1"/>
          </p:cNvSpPr>
          <p:nvPr/>
        </p:nvSpPr>
        <p:spPr bwMode="auto">
          <a:xfrm>
            <a:off x="7956550" y="1052513"/>
            <a:ext cx="874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" name="Объект 307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093000"/>
              </p:ext>
            </p:extLst>
          </p:nvPr>
        </p:nvGraphicFramePr>
        <p:xfrm>
          <a:off x="179388" y="981075"/>
          <a:ext cx="8785100" cy="554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              Исполнение бюджета в 2015 году          </a:t>
            </a:r>
            <a:r>
              <a:rPr lang="ru-RU" alt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(млн. руб.)</a:t>
            </a:r>
            <a:endParaRPr lang="ru-RU" alt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173427" y="2117107"/>
            <a:ext cx="2160240" cy="955673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Неналоговые доходы     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378,9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73427" y="980727"/>
            <a:ext cx="2160240" cy="104292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Налоговые доходы            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1 374,3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2160240" cy="76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924944"/>
            <a:ext cx="2160240" cy="75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65104"/>
            <a:ext cx="2232248" cy="72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710" y="980728"/>
            <a:ext cx="2160240" cy="5760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56792"/>
            <a:ext cx="2160240" cy="83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348880"/>
            <a:ext cx="2160240" cy="60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85184"/>
            <a:ext cx="2160240" cy="65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86803" y="962959"/>
            <a:ext cx="16349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Образование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2 326,5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08304" y="1628800"/>
            <a:ext cx="1628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264,6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0312" y="2420888"/>
            <a:ext cx="16082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Национальная экономика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266,9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80312" y="2924944"/>
            <a:ext cx="1580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политика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1 218,7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7380312" y="3861048"/>
            <a:ext cx="1559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168,5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Box 1027"/>
          <p:cNvSpPr txBox="1"/>
          <p:nvPr/>
        </p:nvSpPr>
        <p:spPr>
          <a:xfrm>
            <a:off x="7380312" y="4365104"/>
            <a:ext cx="1763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54,9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7380312" y="5157192"/>
            <a:ext cx="1580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Прочие расходы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230,4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ятиугольник 28"/>
          <p:cNvSpPr/>
          <p:nvPr/>
        </p:nvSpPr>
        <p:spPr>
          <a:xfrm>
            <a:off x="173427" y="3183930"/>
            <a:ext cx="2104730" cy="730536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Субвенции     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2 413,5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174404" y="4012529"/>
            <a:ext cx="2104730" cy="69834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Субсидии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277,2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ятиугольник 32"/>
          <p:cNvSpPr/>
          <p:nvPr/>
        </p:nvSpPr>
        <p:spPr>
          <a:xfrm>
            <a:off x="170137" y="4807266"/>
            <a:ext cx="2104730" cy="69834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Дотации                 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201,9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167508" y="5595378"/>
            <a:ext cx="2104730" cy="69834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Прочие доходы                   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733256"/>
            <a:ext cx="2160240" cy="779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7380312" y="5805264"/>
            <a:ext cx="1580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Обслуживание муниципального долга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120,9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95207266"/>
              </p:ext>
            </p:extLst>
          </p:nvPr>
        </p:nvGraphicFramePr>
        <p:xfrm>
          <a:off x="0" y="1844824"/>
          <a:ext cx="8810625" cy="448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1979613" y="836613"/>
            <a:ext cx="4800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i="1">
                <a:solidFill>
                  <a:srgbClr val="FF0000"/>
                </a:solidFill>
                <a:latin typeface="Times New Roman" pitchFamily="18" charset="0"/>
              </a:rPr>
              <a:t>Доходы бюджета города</a:t>
            </a: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8190156" y="597903"/>
            <a:ext cx="9268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9860" y="620688"/>
            <a:ext cx="8839200" cy="792088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Структура налоговых и неналоговых доходов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 бюджета города (млн. руб.)</a:t>
            </a:r>
            <a:endParaRPr lang="ru-RU" sz="2800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445101"/>
              </p:ext>
            </p:extLst>
          </p:nvPr>
        </p:nvGraphicFramePr>
        <p:xfrm>
          <a:off x="107504" y="1124744"/>
          <a:ext cx="8934897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27584" y="5949280"/>
            <a:ext cx="7020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i="1" dirty="0" smtClean="0">
                <a:latin typeface="Times New Roman" pitchFamily="18" charset="0"/>
              </a:rPr>
              <a:t>Всего налоговых и неналоговых доходов 1753,3 млн.руб. 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7673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6"/>
          <p:cNvSpPr txBox="1">
            <a:spLocks noChangeArrowheads="1"/>
          </p:cNvSpPr>
          <p:nvPr/>
        </p:nvSpPr>
        <p:spPr bwMode="auto">
          <a:xfrm>
            <a:off x="8172450" y="620713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 txBox="1">
            <a:spLocks noChangeArrowheads="1"/>
          </p:cNvSpPr>
          <p:nvPr/>
        </p:nvSpPr>
        <p:spPr bwMode="auto">
          <a:xfrm>
            <a:off x="584200" y="620713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</a:rPr>
              <a:t>Поступление налоговых и неналоговых доходов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</a:rPr>
              <a:t>в разрезе доходных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источников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5187370"/>
              </p:ext>
            </p:extLst>
          </p:nvPr>
        </p:nvGraphicFramePr>
        <p:xfrm>
          <a:off x="165100" y="1392238"/>
          <a:ext cx="89281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56826489"/>
              </p:ext>
            </p:extLst>
          </p:nvPr>
        </p:nvGraphicFramePr>
        <p:xfrm>
          <a:off x="355600" y="1423988"/>
          <a:ext cx="8483600" cy="477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2438400" y="685800"/>
            <a:ext cx="4694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Times New Roman" pitchFamily="18" charset="0"/>
              </a:rPr>
              <a:t>Налог на доходы физических лиц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275856" y="6021288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932363" y="6021388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Факт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596188" y="1196975"/>
            <a:ext cx="87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09600"/>
            <a:ext cx="5410200" cy="685800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</a:rPr>
              <a:t>Налоги на имущество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1701444441"/>
              </p:ext>
            </p:extLst>
          </p:nvPr>
        </p:nvGraphicFramePr>
        <p:xfrm>
          <a:off x="584200" y="1270000"/>
          <a:ext cx="8280400" cy="506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7596336" y="1052736"/>
            <a:ext cx="990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ChangeArrowheads="1"/>
          </p:cNvSpPr>
          <p:nvPr/>
        </p:nvSpPr>
        <p:spPr bwMode="auto">
          <a:xfrm>
            <a:off x="1258888" y="765175"/>
            <a:ext cx="723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</a:rPr>
              <a:t>Поступление доходов от продажи </a:t>
            </a:r>
            <a:br>
              <a:rPr lang="ru-RU" sz="2400" b="1" i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</a:rPr>
              <a:t>муниципального имущества и земельных участков</a:t>
            </a:r>
          </a:p>
        </p:txBody>
      </p:sp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29911842"/>
              </p:ext>
            </p:extLst>
          </p:nvPr>
        </p:nvGraphicFramePr>
        <p:xfrm>
          <a:off x="279400" y="1346200"/>
          <a:ext cx="84328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696200" y="1371600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609600"/>
            <a:ext cx="71628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имущества, находящегося в муниципальной собственности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901432793"/>
              </p:ext>
            </p:extLst>
          </p:nvPr>
        </p:nvGraphicFramePr>
        <p:xfrm>
          <a:off x="323850" y="1341438"/>
          <a:ext cx="86868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885112" y="1135064"/>
            <a:ext cx="935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6019800" cy="411163"/>
          </a:xfrm>
        </p:spPr>
        <p:txBody>
          <a:bodyPr/>
          <a:lstStyle/>
          <a:p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</a:rPr>
              <a:t>Налоги на совокупный доход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0986211"/>
              </p:ext>
            </p:extLst>
          </p:nvPr>
        </p:nvGraphicFramePr>
        <p:xfrm>
          <a:off x="619125" y="1608138"/>
          <a:ext cx="4029075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59501288"/>
              </p:ext>
            </p:extLst>
          </p:nvPr>
        </p:nvGraphicFramePr>
        <p:xfrm>
          <a:off x="5127625" y="4127500"/>
          <a:ext cx="3714750" cy="175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79388" y="990600"/>
            <a:ext cx="4849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Arial" charset="0"/>
              </a:rPr>
              <a:t>Единый налог на вмененный доход(млн.руб.)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5292725" y="908050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Arial" charset="0"/>
              </a:rPr>
              <a:t>Налог от применения  патентной системы (</a:t>
            </a:r>
            <a:r>
              <a:rPr lang="ru-RU" b="1" dirty="0" err="1" smtClean="0">
                <a:latin typeface="Times New Roman" pitchFamily="18" charset="0"/>
                <a:cs typeface="Arial" charset="0"/>
              </a:rPr>
              <a:t>млн.руб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.)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4800600" y="3573016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Arial" charset="0"/>
              </a:rPr>
              <a:t>Единый сельскохозяйственный налог(</a:t>
            </a:r>
            <a:r>
              <a:rPr lang="ru-RU" b="1" dirty="0" err="1">
                <a:latin typeface="Times New Roman" pitchFamily="18" charset="0"/>
                <a:cs typeface="Arial" charset="0"/>
              </a:rPr>
              <a:t>тыс.руб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.)</a:t>
            </a:r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2123728" y="5805264"/>
            <a:ext cx="1812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План         Факт</a:t>
            </a: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6506789" y="5733256"/>
            <a:ext cx="1385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План    Факт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1403648" y="6165304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Всего налоги на совокупный доход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138,0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aphicFrame>
        <p:nvGraphicFramePr>
          <p:cNvPr id="1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51262147"/>
              </p:ext>
            </p:extLst>
          </p:nvPr>
        </p:nvGraphicFramePr>
        <p:xfrm>
          <a:off x="5148064" y="1556792"/>
          <a:ext cx="3714750" cy="175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444208" y="3212976"/>
            <a:ext cx="1385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План    Факт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6693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 для граждан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idx="1"/>
          </p:nvPr>
        </p:nvSpPr>
        <p:spPr>
          <a:xfrm>
            <a:off x="530225" y="1700808"/>
            <a:ext cx="8229600" cy="4464495"/>
          </a:xfrm>
        </p:spPr>
        <p:txBody>
          <a:bodyPr>
            <a:noAutofit/>
          </a:bodyPr>
          <a:lstStyle/>
          <a:p>
            <a:pPr marL="442913" indent="-261938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 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граждан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документ, содержащий основные положения решения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Муниципального Совета городского округа город Рыбинск 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бюджете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отчёта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 его исполнении в виде открытой и понятной горожанам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2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5029200" cy="4572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</a:rPr>
              <a:t>Прочие поступления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527832"/>
              </p:ext>
            </p:extLst>
          </p:nvPr>
        </p:nvGraphicFramePr>
        <p:xfrm>
          <a:off x="36512" y="1143000"/>
          <a:ext cx="9042401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2438400" y="6096000"/>
            <a:ext cx="47244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Всего прочие поступления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66,6 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92696"/>
            <a:ext cx="7086600" cy="831304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Муниципальный дорожный фонд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3505200" y="6019800"/>
            <a:ext cx="2867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Arial" charset="0"/>
              </a:rPr>
              <a:t>Всего  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111,5 </a:t>
            </a:r>
            <a:r>
              <a:rPr lang="ru-RU" b="1" dirty="0">
                <a:latin typeface="Times New Roman" pitchFamily="18" charset="0"/>
                <a:cs typeface="Arial" charset="0"/>
              </a:rPr>
              <a:t>млн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. 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</a:t>
            </a:r>
          </a:p>
        </p:txBody>
      </p:sp>
      <p:graphicFrame>
        <p:nvGraphicFramePr>
          <p:cNvPr id="2" name="Object 10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043275868"/>
              </p:ext>
            </p:extLst>
          </p:nvPr>
        </p:nvGraphicFramePr>
        <p:xfrm>
          <a:off x="482600" y="1600200"/>
          <a:ext cx="84074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0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816424"/>
          </a:xfrm>
          <a:solidFill>
            <a:schemeClr val="bg1"/>
          </a:solidFill>
          <a:extLst/>
        </p:spPr>
        <p:txBody>
          <a:bodyPr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помощь со стороны бюджета другого уровня не оговаривается никакими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переводе с латинского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dotatio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дар, пожертвование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субсидии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предоставляются бюджету другого уровня на условиях долевого финансирования расходов (латинское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помощь, поддержка).                                                                   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субвенции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государства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средства местному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исполнение переданных государственных полномочий.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нарушения целевого использования средств, они подлежат возврату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бюджет, из которого получены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1019" y="1560946"/>
            <a:ext cx="8321962" cy="988291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Межбюджетные   трансферты    </a:t>
            </a:r>
            <a:r>
              <a:rPr lang="ru-RU" sz="20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денежные    средства,    перечисляемые    из    одного    бюджета бюджетной системы Российской Федерации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другому.</a:t>
            </a:r>
            <a:endParaRPr lang="ru-RU" sz="20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0" y="332656"/>
            <a:ext cx="9144000" cy="988375"/>
          </a:xfrm>
          <a:prstGeom prst="rect">
            <a:avLst/>
          </a:prstGeom>
          <a:ln w="6350" cap="rnd">
            <a:noFill/>
          </a:ln>
        </p:spPr>
        <p:txBody>
          <a:bodyPr anchor="ctr" anchorCtr="1"/>
          <a:lstStyle>
            <a:defPPr>
              <a:defRPr lang="ru-RU"/>
            </a:defPPr>
            <a:lvl1pPr algn="ctr" eaLnBrk="1" fontAlgn="auto" hangingPunct="1">
              <a:spcAft>
                <a:spcPts val="0"/>
              </a:spcAft>
              <a:defRPr sz="2800" b="1" i="1" spc="-10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eaLnBrk="0" hangingPunct="0">
              <a:defRPr sz="4200">
                <a:solidFill>
                  <a:srgbClr val="F9F9F9"/>
                </a:solidFill>
              </a:defRPr>
            </a:lvl2pPr>
            <a:lvl3pPr eaLnBrk="0" hangingPunct="0">
              <a:defRPr sz="4200">
                <a:solidFill>
                  <a:srgbClr val="F9F9F9"/>
                </a:solidFill>
              </a:defRPr>
            </a:lvl3pPr>
            <a:lvl4pPr eaLnBrk="0" hangingPunct="0">
              <a:defRPr sz="4200">
                <a:solidFill>
                  <a:srgbClr val="F9F9F9"/>
                </a:solidFill>
              </a:defRPr>
            </a:lvl4pPr>
            <a:lvl5pPr eaLnBrk="0" hangingPunct="0">
              <a:defRPr sz="4200">
                <a:solidFill>
                  <a:srgbClr val="F9F9F9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</a:defRPr>
            </a:lvl9pPr>
          </a:lstStyle>
          <a:p>
            <a:pPr>
              <a:defRPr/>
            </a:pPr>
            <a:r>
              <a:rPr lang="ru-RU" sz="3600" i="0" dirty="0" smtClean="0">
                <a:solidFill>
                  <a:srgbClr val="C00000"/>
                </a:solidFill>
              </a:rPr>
              <a:t>Межбюджетные трансферты</a:t>
            </a:r>
            <a:endParaRPr lang="ru-RU" sz="3600" i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7086600" cy="990600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Структура безвозмездных поступлений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3505200" y="6019800"/>
            <a:ext cx="2867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Arial" charset="0"/>
              </a:rPr>
              <a:t>Всего  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2 906,0 </a:t>
            </a:r>
            <a:r>
              <a:rPr lang="ru-RU" b="1" dirty="0">
                <a:latin typeface="Times New Roman" pitchFamily="18" charset="0"/>
                <a:cs typeface="Arial" charset="0"/>
              </a:rPr>
              <a:t>млн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. 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</a:t>
            </a:r>
          </a:p>
        </p:txBody>
      </p:sp>
      <p:graphicFrame>
        <p:nvGraphicFramePr>
          <p:cNvPr id="2" name="Object 10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798486125"/>
              </p:ext>
            </p:extLst>
          </p:nvPr>
        </p:nvGraphicFramePr>
        <p:xfrm>
          <a:off x="482600" y="1600200"/>
          <a:ext cx="84074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200">
              <a:solidFill>
                <a:srgbClr val="898989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73867" name="Group 13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18166780"/>
              </p:ext>
            </p:extLst>
          </p:nvPr>
        </p:nvGraphicFramePr>
        <p:xfrm>
          <a:off x="323850" y="1700213"/>
          <a:ext cx="8534400" cy="4639125"/>
        </p:xfrm>
        <a:graphic>
          <a:graphicData uri="http://schemas.openxmlformats.org/drawingml/2006/table">
            <a:tbl>
              <a:tblPr/>
              <a:tblGrid>
                <a:gridCol w="5060950"/>
                <a:gridCol w="1039813"/>
                <a:gridCol w="1290637"/>
                <a:gridCol w="1143000"/>
              </a:tblGrid>
              <a:tr h="4256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909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 доходов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Уточнен-</a:t>
                      </a: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ный план </a:t>
                      </a: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 год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46791" marB="467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Исполнено </a:t>
                      </a: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исполн.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15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2 981,8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2 897,5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94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201,9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201,9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8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Межбюджетные субсидии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343,6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277,2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80,7%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01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Субвенции  муниципальным образованиям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2 422,6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2 413,6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99,6%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97,8%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Возврат остатков субсидий, субвенций, имеющих</a:t>
                      </a:r>
                    </a:p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целевое назначение, прошлых лет из бюджетов </a:t>
                      </a:r>
                    </a:p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городских округов.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-8,6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2" name="Text Box 53"/>
          <p:cNvSpPr txBox="1">
            <a:spLocks noChangeArrowheads="1"/>
          </p:cNvSpPr>
          <p:nvPr/>
        </p:nvSpPr>
        <p:spPr bwMode="auto">
          <a:xfrm>
            <a:off x="2955925" y="493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cs typeface="Arial" charset="0"/>
            </a:endParaRPr>
          </a:p>
        </p:txBody>
      </p:sp>
      <p:sp>
        <p:nvSpPr>
          <p:cNvPr id="32813" name="Text Box 54"/>
          <p:cNvSpPr txBox="1">
            <a:spLocks noChangeArrowheads="1"/>
          </p:cNvSpPr>
          <p:nvPr/>
        </p:nvSpPr>
        <p:spPr bwMode="auto">
          <a:xfrm>
            <a:off x="1219200" y="7620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2400" b="1" i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Поступление межбюджетных трансфертов из бюджетов других уровней </a:t>
            </a:r>
            <a:r>
              <a:rPr lang="ru-RU" sz="2400" b="1" i="1">
                <a:latin typeface="Times New Roman" pitchFamily="18" charset="0"/>
                <a:cs typeface="Arial" charset="0"/>
              </a:rPr>
              <a:t> </a:t>
            </a:r>
            <a:endParaRPr lang="ru-RU" sz="2400" i="1">
              <a:latin typeface="Times New Roman" pitchFamily="18" charset="0"/>
              <a:cs typeface="Arial" charset="0"/>
            </a:endParaRPr>
          </a:p>
        </p:txBody>
      </p:sp>
      <p:sp>
        <p:nvSpPr>
          <p:cNvPr id="32814" name="Text Box 125"/>
          <p:cNvSpPr txBox="1">
            <a:spLocks noChangeArrowheads="1"/>
          </p:cNvSpPr>
          <p:nvPr/>
        </p:nvSpPr>
        <p:spPr bwMode="auto">
          <a:xfrm>
            <a:off x="7924800" y="18288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" hangingPunct="0"/>
            <a:r>
              <a:rPr lang="ru-RU" sz="1400" b="1">
                <a:latin typeface="Times New Roman" pitchFamily="18" charset="0"/>
                <a:cs typeface="Arial" charset="0"/>
              </a:rPr>
              <a:t>млн.руб.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566374"/>
            <a:ext cx="9144000" cy="6030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4200"/>
              </a:spcAft>
            </a:pPr>
            <a:r>
              <a:rPr lang="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340768"/>
            <a:ext cx="4608512" cy="374916"/>
          </a:xfrm>
          <a:prstGeom prst="rect">
            <a:avLst/>
          </a:prstGeom>
          <a:solidFill>
            <a:srgbClr val="FF0000"/>
          </a:solidFill>
          <a:effectLst>
            <a:innerShdw blurRad="114300">
              <a:prstClr val="black"/>
            </a:innerShdw>
          </a:effectLst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750" b="1" dirty="0" smtClean="0">
                <a:solidFill>
                  <a:srgbClr val="FFFFFF"/>
                </a:solidFill>
                <a:latin typeface="Segoe UI"/>
              </a:rPr>
              <a:t>РАСХОДЫ</a:t>
            </a:r>
            <a:endParaRPr lang="ru" sz="1750" b="1" dirty="0">
              <a:solidFill>
                <a:srgbClr val="FFFFFF"/>
              </a:solidFill>
              <a:latin typeface="Segoe U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6928" y="5085184"/>
            <a:ext cx="8101584" cy="1224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320"/>
              </a:lnSpc>
              <a:spcBef>
                <a:spcPts val="5250"/>
              </a:spcBef>
            </a:pPr>
            <a:r>
              <a:rPr lang="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это выплачиваемые из бюджета денежные средства</a:t>
            </a:r>
          </a:p>
        </p:txBody>
      </p:sp>
      <p:sp>
        <p:nvSpPr>
          <p:cNvPr id="9" name="Овал 8"/>
          <p:cNvSpPr/>
          <p:nvPr/>
        </p:nvSpPr>
        <p:spPr>
          <a:xfrm>
            <a:off x="123926" y="3140968"/>
            <a:ext cx="1999802" cy="187220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типам расходных обязательств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358052" y="3140968"/>
            <a:ext cx="2141940" cy="187220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муниципальным программам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734297" y="3181723"/>
            <a:ext cx="2016224" cy="187220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функциям государства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48264" y="3181723"/>
            <a:ext cx="1906495" cy="187220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ведомствам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860032" y="1844824"/>
            <a:ext cx="432048" cy="1224136"/>
          </a:xfrm>
          <a:prstGeom prst="straightConnector1">
            <a:avLst/>
          </a:prstGeom>
          <a:ln w="101600" cmpd="sng">
            <a:solidFill>
              <a:schemeClr val="accent6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1763688" y="1844824"/>
            <a:ext cx="1008112" cy="1296144"/>
          </a:xfrm>
          <a:prstGeom prst="straightConnector1">
            <a:avLst/>
          </a:prstGeom>
          <a:ln w="101600" cmpd="sng">
            <a:solidFill>
              <a:schemeClr val="accent6"/>
            </a:solidFill>
            <a:round/>
            <a:tailEnd type="arrow"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635896" y="1844824"/>
            <a:ext cx="360040" cy="1224136"/>
          </a:xfrm>
          <a:prstGeom prst="straightConnector1">
            <a:avLst/>
          </a:prstGeom>
          <a:ln w="101600" cmpd="sng">
            <a:solidFill>
              <a:schemeClr val="accent6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156176" y="1844824"/>
            <a:ext cx="901816" cy="1224136"/>
          </a:xfrm>
          <a:prstGeom prst="straightConnector1">
            <a:avLst/>
          </a:prstGeom>
          <a:ln w="101600" cmpd="sng">
            <a:solidFill>
              <a:schemeClr val="accent6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660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9847" y="620688"/>
            <a:ext cx="8055864" cy="57606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24384" indent="0">
              <a:spcAft>
                <a:spcPts val="2730"/>
              </a:spcAft>
            </a:pPr>
            <a:r>
              <a:rPr lang="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Понятие </a:t>
            </a:r>
            <a:r>
              <a:rPr lang="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типы расходных обязательств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1920" y="1124744"/>
            <a:ext cx="8863584" cy="64807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13716" indent="0" algn="ctr">
              <a:spcBef>
                <a:spcPts val="2730"/>
              </a:spcBef>
              <a:spcAft>
                <a:spcPts val="1050"/>
              </a:spcAft>
            </a:pPr>
            <a:r>
              <a:rPr lang="ru" sz="2400" b="1" dirty="0" smtClean="0">
                <a:solidFill>
                  <a:srgbClr val="0404FF"/>
                </a:solidFill>
                <a:latin typeface="Times New Roman" pitchFamily="18" charset="0"/>
                <a:cs typeface="Times New Roman" pitchFamily="18" charset="0"/>
              </a:rPr>
              <a:t>   Расходное </a:t>
            </a:r>
            <a:r>
              <a:rPr lang="ru" sz="2400" b="1" dirty="0">
                <a:solidFill>
                  <a:srgbClr val="0404FF"/>
                </a:solidFill>
                <a:latin typeface="Times New Roman" pitchFamily="18" charset="0"/>
                <a:cs typeface="Times New Roman" pitchFamily="18" charset="0"/>
              </a:rPr>
              <a:t>обязательство </a:t>
            </a:r>
            <a:r>
              <a:rPr lang="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это обязанность выплатить </a:t>
            </a:r>
            <a:r>
              <a:rPr lang="ru" sz="2000" dirty="0" smtClean="0">
                <a:latin typeface="Times New Roman" pitchFamily="18" charset="0"/>
                <a:cs typeface="Times New Roman" pitchFamily="18" charset="0"/>
              </a:rPr>
              <a:t>                денежные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средства из соответствующего бюджета.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41564"/>
              </p:ext>
            </p:extLst>
          </p:nvPr>
        </p:nvGraphicFramePr>
        <p:xfrm>
          <a:off x="233232" y="1916832"/>
          <a:ext cx="8640960" cy="453650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168352"/>
                <a:gridCol w="5472608"/>
              </a:tblGrid>
              <a:tr h="8394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РАСХОДНЫЕ ОБЯЗАТЕЛЬСТВА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ОСНОВАНИЯ ДЛЯ ВОЗНИКНОВЕНИЯ ОПЛАТЫ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789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Публичные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Законы, определяющие объемы и правила определения объема обязательств перед гражданами, организациями, органами власти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37896"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r>
                        <a:rPr lang="ru-RU" sz="1800" i="1" dirty="0" smtClean="0"/>
                        <a:t> </a:t>
                      </a:r>
                      <a:endParaRPr lang="ru-RU" sz="1800" i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законы, устанавливающие права граждан на получение социальных выплат (пенсий, пособий, компенсаций)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21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Гражданско-правовые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контракт, трудовое соглашение и т.д.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705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по основным функциям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130499"/>
            <a:ext cx="792088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1136551"/>
            <a:ext cx="936104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23728" y="1138089"/>
            <a:ext cx="651544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78908" y="1138089"/>
            <a:ext cx="648072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окружающей среды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70336" y="1138089"/>
            <a:ext cx="708572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26980" y="1138089"/>
            <a:ext cx="721543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48523" y="1138089"/>
            <a:ext cx="648072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Культура, кинематография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96595" y="1130499"/>
            <a:ext cx="648072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44667" y="1130499"/>
            <a:ext cx="902245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20272" y="1130499"/>
            <a:ext cx="864096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массовой информации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84368" y="1130499"/>
            <a:ext cx="879909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Обслуживание муниципального   долга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820" y="3195464"/>
            <a:ext cx="87928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Полный перечень разделов и подразделов классификации расходов бюджетов приведен  в статье 21 Бюджетного кодекса Российской Федерации.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Например, в составе раздела «Образование», в том числе, выделяются: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Дошкольное образование;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Общее образование;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Другие вопросы в области образования.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212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3" y="1268760"/>
            <a:ext cx="3563888" cy="532859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83568" y="548680"/>
            <a:ext cx="7857744" cy="57606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63500" marR="63500" indent="0" algn="just">
              <a:spcAft>
                <a:spcPts val="1050"/>
              </a:spcAft>
            </a:pPr>
            <a:r>
              <a:rPr lang="ru" sz="24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Защищенные статьи расходов бюджета – расходы, подлежащие финансированию в полном объеме </a:t>
            </a:r>
            <a:endParaRPr lang="ru" sz="2400" b="1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635896" y="1329696"/>
            <a:ext cx="5447034" cy="528822"/>
            <a:chOff x="0" y="267925"/>
            <a:chExt cx="7440488" cy="668170"/>
          </a:xfrm>
          <a:solidFill>
            <a:schemeClr val="accent6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0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ОПЛАТА ТРУДА С НАЧИСЛЕНИЯМИ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667646" y="1988840"/>
            <a:ext cx="5457352" cy="576064"/>
            <a:chOff x="0" y="267925"/>
            <a:chExt cx="7440488" cy="668170"/>
          </a:xfrm>
          <a:solidFill>
            <a:schemeClr val="accent5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3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СОЦИАЛЬНОЕ ОБЕСПЕЧЕНИЕ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680594" y="5054674"/>
            <a:ext cx="5420294" cy="668170"/>
            <a:chOff x="0" y="267925"/>
            <a:chExt cx="7440488" cy="668170"/>
          </a:xfrm>
          <a:solidFill>
            <a:schemeClr val="tx2">
              <a:lumMod val="40000"/>
              <a:lumOff val="6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6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Прямоугольник 26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latin typeface="Times New Roman" pitchFamily="18" charset="0"/>
                  <a:cs typeface="Times New Roman" pitchFamily="18" charset="0"/>
                </a:rPr>
                <a:t>ПОГАШЕНИЕ ЗАИМСТВОВАНИЙ И ОБСЛУЖИВАНИЕ ДОЛГА </a:t>
              </a:r>
              <a:endParaRPr lang="ru-RU" sz="14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656159" y="4221088"/>
            <a:ext cx="5440165" cy="668170"/>
            <a:chOff x="0" y="267925"/>
            <a:chExt cx="7440488" cy="668170"/>
          </a:xfrm>
          <a:solidFill>
            <a:schemeClr val="accent2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9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ПРИОБРЕТЕНИЕ МЕДИКАМЕНТОВ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666950" y="2695727"/>
            <a:ext cx="5440163" cy="519403"/>
            <a:chOff x="0" y="267925"/>
            <a:chExt cx="7440488" cy="668170"/>
          </a:xfrm>
          <a:solidFill>
            <a:schemeClr val="accent4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32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ОПЛАТА КОММУНАЛЬНЫХ УСЛУГ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614040" y="3376973"/>
            <a:ext cx="5497093" cy="669870"/>
            <a:chOff x="0" y="267925"/>
            <a:chExt cx="7507259" cy="669870"/>
          </a:xfrm>
          <a:solidFill>
            <a:schemeClr val="accent3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35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Прямоугольник 35"/>
            <p:cNvSpPr/>
            <p:nvPr/>
          </p:nvSpPr>
          <p:spPr>
            <a:xfrm>
              <a:off x="66771" y="2696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ПРИОБРЕТЕНИЕ ПРОДУКТОВ ПИТАНИЯ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680594" y="5863564"/>
            <a:ext cx="5420294" cy="668170"/>
            <a:chOff x="0" y="267925"/>
            <a:chExt cx="7440488" cy="668170"/>
          </a:xfrm>
          <a:solidFill>
            <a:srgbClr val="00B050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41" name="Прямоугольник 19"/>
            <p:cNvSpPr/>
            <p:nvPr/>
          </p:nvSpPr>
          <p:spPr>
            <a:xfrm>
              <a:off x="0" y="267925"/>
              <a:ext cx="7440488" cy="668170"/>
            </a:xfrm>
            <a:custGeom>
              <a:avLst/>
              <a:gdLst>
                <a:gd name="connsiteX0" fmla="*/ 0 w 7440488"/>
                <a:gd name="connsiteY0" fmla="*/ 0 h 668170"/>
                <a:gd name="connsiteX1" fmla="*/ 7440488 w 7440488"/>
                <a:gd name="connsiteY1" fmla="*/ 0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0 w 7440488"/>
                <a:gd name="connsiteY3" fmla="*/ 668170 h 668170"/>
                <a:gd name="connsiteX4" fmla="*/ 0 w 7440488"/>
                <a:gd name="connsiteY4" fmla="*/ 0 h 668170"/>
                <a:gd name="connsiteX0" fmla="*/ 0 w 7440488"/>
                <a:gd name="connsiteY0" fmla="*/ 0 h 668170"/>
                <a:gd name="connsiteX1" fmla="*/ 7259513 w 7440488"/>
                <a:gd name="connsiteY1" fmla="*/ 104775 h 668170"/>
                <a:gd name="connsiteX2" fmla="*/ 7440488 w 7440488"/>
                <a:gd name="connsiteY2" fmla="*/ 668170 h 668170"/>
                <a:gd name="connsiteX3" fmla="*/ 190500 w 7440488"/>
                <a:gd name="connsiteY3" fmla="*/ 620545 h 668170"/>
                <a:gd name="connsiteX4" fmla="*/ 0 w 7440488"/>
                <a:gd name="connsiteY4" fmla="*/ 0 h 6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488" h="668170">
                  <a:moveTo>
                    <a:pt x="0" y="0"/>
                  </a:moveTo>
                  <a:lnTo>
                    <a:pt x="7259513" y="104775"/>
                  </a:lnTo>
                  <a:lnTo>
                    <a:pt x="7440488" y="668170"/>
                  </a:lnTo>
                  <a:lnTo>
                    <a:pt x="190500" y="620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Прямоугольник 41"/>
            <p:cNvSpPr/>
            <p:nvPr/>
          </p:nvSpPr>
          <p:spPr>
            <a:xfrm>
              <a:off x="0" y="267925"/>
              <a:ext cx="7440488" cy="668170"/>
            </a:xfrm>
            <a:prstGeom prst="rect">
              <a:avLst/>
            </a:prstGeom>
            <a:grpFill/>
            <a:ln>
              <a:solidFill>
                <a:srgbClr val="FFCCCC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latin typeface="Times New Roman" pitchFamily="18" charset="0"/>
                  <a:cs typeface="Times New Roman" pitchFamily="18" charset="0"/>
                </a:rPr>
                <a:t>НАЛОГИ, АРЕНДНЫЕ ПЛАТЕЖИ, ВНЕВЕДОМСТВЕННАЯ ОХРАНА</a:t>
              </a:r>
              <a:endParaRPr lang="ru-RU" sz="14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91638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69563099"/>
              </p:ext>
            </p:extLst>
          </p:nvPr>
        </p:nvGraphicFramePr>
        <p:xfrm>
          <a:off x="467544" y="1124744"/>
          <a:ext cx="85598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794" name="Rectangle 8"/>
          <p:cNvSpPr>
            <a:spLocks noChangeArrowheads="1"/>
          </p:cNvSpPr>
          <p:nvPr/>
        </p:nvSpPr>
        <p:spPr bwMode="auto">
          <a:xfrm>
            <a:off x="2895600" y="59436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Всего расходов </a:t>
            </a:r>
            <a:r>
              <a:rPr lang="en-US" b="1" dirty="0" smtClean="0">
                <a:latin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</a:rPr>
              <a:t>651</a:t>
            </a:r>
            <a:r>
              <a:rPr lang="ru-RU" b="1" dirty="0" smtClean="0">
                <a:latin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млн</a:t>
            </a:r>
            <a:r>
              <a:rPr lang="ru-RU" b="1" dirty="0" smtClean="0">
                <a:latin typeface="Times New Roman" pitchFamily="18" charset="0"/>
              </a:rPr>
              <a:t>. руб</a:t>
            </a:r>
            <a:r>
              <a:rPr lang="ru-RU" b="1" dirty="0">
                <a:latin typeface="Times New Roman" pitchFamily="18" charset="0"/>
              </a:rPr>
              <a:t>.</a:t>
            </a:r>
          </a:p>
        </p:txBody>
      </p:sp>
      <p:sp>
        <p:nvSpPr>
          <p:cNvPr id="33795" name="Text Box 10"/>
          <p:cNvSpPr txBox="1">
            <a:spLocks noChangeArrowheads="1"/>
          </p:cNvSpPr>
          <p:nvPr/>
        </p:nvSpPr>
        <p:spPr bwMode="auto">
          <a:xfrm>
            <a:off x="1752600" y="8382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Структура расходов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бюджета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50" y="1565275"/>
            <a:ext cx="8640763" cy="4537075"/>
          </a:xfrm>
        </p:spPr>
        <p:txBody>
          <a:bodyPr>
            <a:normAutofit fontScale="85000" lnSpcReduction="10000"/>
          </a:bodyPr>
          <a:lstStyle/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информирование граждан о ходе бюджетного процесса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городе Рыбинске;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повышение  прозрачности  формирования  и  расходования  бюджетных  средств 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городе Рыбинске;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повышение  ответственности  органов  местного самоуправления города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Рыбинска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  принятии решений в сфере бюджетной политики; </a:t>
            </a:r>
          </a:p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формирование  положительного  имиджа  города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Рыбинска.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66936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создания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открытого бюджета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99777" y="1253562"/>
            <a:ext cx="3812183" cy="3543591"/>
            <a:chOff x="229814" y="1386384"/>
            <a:chExt cx="3812450" cy="279982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1" name="Блок-схема: альтернативный процесс 20"/>
            <p:cNvSpPr/>
            <p:nvPr/>
          </p:nvSpPr>
          <p:spPr bwMode="auto">
            <a:xfrm>
              <a:off x="229814" y="1386384"/>
              <a:ext cx="3766122" cy="365903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доступным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 комфортным жильем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населения	         58,5  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9" name="Блок-схема: альтернативный процесс 18"/>
            <p:cNvSpPr/>
            <p:nvPr/>
          </p:nvSpPr>
          <p:spPr bwMode="auto">
            <a:xfrm>
              <a:off x="235907" y="1787491"/>
              <a:ext cx="3766122" cy="248529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дорожного хозяйства  и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транспорта     207,5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17" name="Блок-схема: альтернативный процесс 16"/>
            <p:cNvSpPr/>
            <p:nvPr/>
          </p:nvSpPr>
          <p:spPr bwMode="auto">
            <a:xfrm>
              <a:off x="245054" y="2053597"/>
              <a:ext cx="3766122" cy="228377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общего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образования                                2 073,8 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15" name="Блок-схема: альтернативный процесс 14"/>
            <p:cNvSpPr/>
            <p:nvPr/>
          </p:nvSpPr>
          <p:spPr bwMode="auto">
            <a:xfrm>
              <a:off x="257659" y="2313921"/>
              <a:ext cx="3766122" cy="259759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культуры и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туризма	        220,8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13" name="Блок-схема: альтернативный процесс 12"/>
            <p:cNvSpPr/>
            <p:nvPr/>
          </p:nvSpPr>
          <p:spPr bwMode="auto">
            <a:xfrm>
              <a:off x="276143" y="2650064"/>
              <a:ext cx="3766121" cy="216584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физической культуры и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спорта            291,3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11" name="Блок-схема: альтернативный процесс 10"/>
            <p:cNvSpPr/>
            <p:nvPr/>
          </p:nvSpPr>
          <p:spPr bwMode="auto">
            <a:xfrm>
              <a:off x="242183" y="3894945"/>
              <a:ext cx="3766122" cy="291263"/>
            </a:xfrm>
            <a:prstGeom prst="flowChartAlternateProcess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100" b="1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Социальная поддержка </a:t>
              </a: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населения            1 042,4</a:t>
              </a:r>
              <a:endParaRPr lang="ru-RU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4787380" y="1268760"/>
            <a:ext cx="3837789" cy="4308005"/>
            <a:chOff x="5422392" y="1385179"/>
            <a:chExt cx="3838792" cy="504712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5" name="Блок-схема: альтернативный процесс 34"/>
            <p:cNvSpPr/>
            <p:nvPr/>
          </p:nvSpPr>
          <p:spPr bwMode="auto">
            <a:xfrm>
              <a:off x="5495062" y="5851156"/>
              <a:ext cx="3766122" cy="581146"/>
            </a:xfrm>
            <a:prstGeom prst="flowChartAlternateProcess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Создание условий для эффективного использования муниципального имущества		</a:t>
              </a:r>
              <a:r>
                <a:rPr lang="ru-RU" sz="1100" b="1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4,3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33" name="Блок-схема: альтернативный процесс 32"/>
            <p:cNvSpPr/>
            <p:nvPr/>
          </p:nvSpPr>
          <p:spPr bwMode="auto">
            <a:xfrm>
              <a:off x="5422392" y="1834538"/>
              <a:ext cx="3766122" cy="473402"/>
            </a:xfrm>
            <a:prstGeom prst="flowChartAlternateProcess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эффективности деятельности органов местного самоуправления		              30,8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31" name="Блок-схема: альтернативный процесс 30"/>
            <p:cNvSpPr/>
            <p:nvPr/>
          </p:nvSpPr>
          <p:spPr bwMode="auto">
            <a:xfrm>
              <a:off x="5422393" y="1385179"/>
              <a:ext cx="3766122" cy="360105"/>
            </a:xfrm>
            <a:prstGeom prst="flowChartAlternateProcess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Гражданское общество и открытая власть                6,6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  <p:sp>
          <p:nvSpPr>
            <p:cNvPr id="29" name="Блок-схема: альтернативный процесс 28"/>
            <p:cNvSpPr/>
            <p:nvPr/>
          </p:nvSpPr>
          <p:spPr bwMode="auto">
            <a:xfrm>
              <a:off x="5474335" y="4606417"/>
              <a:ext cx="3766122" cy="406341"/>
            </a:xfrm>
            <a:prstGeom prst="flowChartAlternateProcess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муниципальным долгом	             120,8 </a:t>
              </a:r>
              <a:endParaRPr lang="ru-RU" sz="11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Скругленный прямоугольник 38"/>
          <p:cNvSpPr/>
          <p:nvPr/>
        </p:nvSpPr>
        <p:spPr>
          <a:xfrm>
            <a:off x="277481" y="5745895"/>
            <a:ext cx="4188641" cy="7521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F6F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32072" y="6104409"/>
            <a:ext cx="2944368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4 366,7  </a:t>
            </a:r>
            <a:r>
              <a:rPr lang="ru-RU" sz="1100" b="1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1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100" b="1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b="1" cap="all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5027" y="5781509"/>
            <a:ext cx="4271360" cy="3077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metal"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 smtClean="0">
                <a:ln w="9000" cmpd="sng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4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программных расходов </a:t>
            </a:r>
          </a:p>
        </p:txBody>
      </p:sp>
      <p:sp>
        <p:nvSpPr>
          <p:cNvPr id="45" name="Овал 44"/>
          <p:cNvSpPr/>
          <p:nvPr/>
        </p:nvSpPr>
        <p:spPr bwMode="auto">
          <a:xfrm>
            <a:off x="3128212" y="6102418"/>
            <a:ext cx="867724" cy="30801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93,9%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одзаголовок 2"/>
          <p:cNvSpPr txBox="1">
            <a:spLocks/>
          </p:cNvSpPr>
          <p:nvPr/>
        </p:nvSpPr>
        <p:spPr>
          <a:xfrm>
            <a:off x="0" y="692696"/>
            <a:ext cx="8892480" cy="496212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FFFFFF"/>
              </a:buClr>
              <a:buFont typeface="Arial" pitchFamily="34" charset="0"/>
              <a:buNone/>
              <a:defRPr/>
            </a:pPr>
            <a:r>
              <a:rPr lang="ru-RU" altLang="ru-RU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Исполнение муниципальных  и ведомственных программ 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  <a:endParaRPr lang="ru-RU" sz="1600" b="1" i="1" spc="50" dirty="0" smtClean="0">
              <a:ln w="13500">
                <a:solidFill>
                  <a:srgbClr val="FFFFFF">
                    <a:shade val="2500"/>
                    <a:alpha val="6500"/>
                  </a:srgb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Блок-схема: альтернативный процесс 47"/>
          <p:cNvSpPr/>
          <p:nvPr/>
        </p:nvSpPr>
        <p:spPr bwMode="auto">
          <a:xfrm>
            <a:off x="446110" y="3212976"/>
            <a:ext cx="3765850" cy="249549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Молодежная </a:t>
            </a: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		          48,8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52" name="Блок-схема: альтернативный процесс 51"/>
          <p:cNvSpPr/>
          <p:nvPr/>
        </p:nvSpPr>
        <p:spPr bwMode="auto">
          <a:xfrm>
            <a:off x="4788024" y="2852936"/>
            <a:ext cx="3765850" cy="313557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городской инфраструктуры	              194,4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59" name="Блок-схема: альтернативный процесс 58"/>
          <p:cNvSpPr/>
          <p:nvPr/>
        </p:nvSpPr>
        <p:spPr bwMode="auto">
          <a:xfrm>
            <a:off x="4788024" y="2132856"/>
            <a:ext cx="3765141" cy="62179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общественного порядка и противодействие преступности на территории городского округа		               0,5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60" name="Блок-схема: альтернативный процесс 59"/>
          <p:cNvSpPr/>
          <p:nvPr/>
        </p:nvSpPr>
        <p:spPr bwMode="auto">
          <a:xfrm>
            <a:off x="4860032" y="4421145"/>
            <a:ext cx="3765141" cy="592031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населения и территории городского округа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чрезвычайных ситуаций и обеспечение безопасности на водных объектах	             22,3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61" name="Блок-схема: альтернативный процесс 60"/>
          <p:cNvSpPr/>
          <p:nvPr/>
        </p:nvSpPr>
        <p:spPr bwMode="auto">
          <a:xfrm>
            <a:off x="386080" y="4921009"/>
            <a:ext cx="3826536" cy="668231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 бесперебойного функционирования муниципальной информационной системы департамента финансов		              7,8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32" name="Блок-схема: альтернативный процесс 31"/>
          <p:cNvSpPr/>
          <p:nvPr/>
        </p:nvSpPr>
        <p:spPr bwMode="auto">
          <a:xfrm>
            <a:off x="4959675" y="5811641"/>
            <a:ext cx="478599" cy="261741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34" name="Блок-схема: альтернативный процесс 33"/>
          <p:cNvSpPr/>
          <p:nvPr/>
        </p:nvSpPr>
        <p:spPr bwMode="auto">
          <a:xfrm>
            <a:off x="4977322" y="6175797"/>
            <a:ext cx="478599" cy="261741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9772" y="5765532"/>
            <a:ext cx="2849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Муниципальные программы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36669" y="6120062"/>
            <a:ext cx="2849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Ведомственные программы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38839" y="529369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альтернативный процесс 29"/>
          <p:cNvSpPr/>
          <p:nvPr/>
        </p:nvSpPr>
        <p:spPr bwMode="auto">
          <a:xfrm>
            <a:off x="4788024" y="3212976"/>
            <a:ext cx="3765850" cy="313557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Энергоэффективность                    	                4,1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 bwMode="auto">
          <a:xfrm>
            <a:off x="446110" y="3539491"/>
            <a:ext cx="3765850" cy="249549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водохозяйственного комплекса             20,7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41" name="Блок-схема: альтернативный процесс 40"/>
          <p:cNvSpPr/>
          <p:nvPr/>
        </p:nvSpPr>
        <p:spPr bwMode="auto">
          <a:xfrm>
            <a:off x="446110" y="3827523"/>
            <a:ext cx="3765850" cy="249549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Газификация частного жилищного фонда              4,1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42" name="Блок-схема: альтернативный процесс 41"/>
          <p:cNvSpPr/>
          <p:nvPr/>
        </p:nvSpPr>
        <p:spPr bwMode="auto">
          <a:xfrm>
            <a:off x="4788024" y="3573016"/>
            <a:ext cx="3765850" cy="313557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Доступная  среда                            	                7,2</a:t>
            </a:r>
            <a:endParaRPr lang="ru-RU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61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6858000" cy="533400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Расходы по разделу «Образование» </a:t>
            </a: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6664043"/>
              </p:ext>
            </p:extLst>
          </p:nvPr>
        </p:nvGraphicFramePr>
        <p:xfrm>
          <a:off x="467544" y="1196752"/>
          <a:ext cx="81280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819" name="Text Box 8"/>
          <p:cNvSpPr txBox="1">
            <a:spLocks noChangeArrowheads="1"/>
          </p:cNvSpPr>
          <p:nvPr/>
        </p:nvSpPr>
        <p:spPr bwMode="auto">
          <a:xfrm>
            <a:off x="2667000" y="5791200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Arial" charset="0"/>
              </a:rPr>
              <a:t>Всего расходов  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2 326,5 </a:t>
            </a:r>
            <a:r>
              <a:rPr lang="ru-RU" b="1" dirty="0">
                <a:latin typeface="Times New Roman" pitchFamily="18" charset="0"/>
                <a:cs typeface="Arial" charset="0"/>
              </a:rPr>
              <a:t>млн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. 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Расходы по разделу «Культура»</a:t>
            </a: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3604814"/>
              </p:ext>
            </p:extLst>
          </p:nvPr>
        </p:nvGraphicFramePr>
        <p:xfrm>
          <a:off x="539750" y="1412875"/>
          <a:ext cx="8496746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843" name="Text Box 8"/>
          <p:cNvSpPr txBox="1">
            <a:spLocks noChangeArrowheads="1"/>
          </p:cNvSpPr>
          <p:nvPr/>
        </p:nvSpPr>
        <p:spPr bwMode="auto">
          <a:xfrm>
            <a:off x="3348038" y="594995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latin typeface="Times New Roman" pitchFamily="18" charset="0"/>
                <a:cs typeface="Arial" charset="0"/>
              </a:rPr>
              <a:t>Всего </a:t>
            </a:r>
            <a:r>
              <a:rPr lang="ru-RU" sz="2000" b="1" dirty="0" smtClean="0">
                <a:latin typeface="Times New Roman" pitchFamily="18" charset="0"/>
                <a:cs typeface="Arial" charset="0"/>
              </a:rPr>
              <a:t>168,4 </a:t>
            </a:r>
            <a:r>
              <a:rPr lang="ru-RU" sz="2000" b="1" dirty="0">
                <a:latin typeface="Times New Roman" pitchFamily="18" charset="0"/>
                <a:cs typeface="Arial" charset="0"/>
              </a:rPr>
              <a:t>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018475"/>
              </p:ext>
            </p:extLst>
          </p:nvPr>
        </p:nvGraphicFramePr>
        <p:xfrm>
          <a:off x="107504" y="1412776"/>
          <a:ext cx="8915400" cy="516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685800"/>
            <a:ext cx="7162800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 sz="2099" b="1" i="1" u="none" strike="noStrike" kern="1200" baseline="0">
                <a:solidFill>
                  <a:srgbClr val="FF000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sz="2099" b="1" i="1" dirty="0">
                <a:solidFill>
                  <a:srgbClr val="FF000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Структура расходов по социальной политике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838200"/>
            <a:ext cx="8153400" cy="503238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Структура расходов по городскому хозяйству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</a:rPr>
              <a:t>(млн.руб.)</a:t>
            </a:r>
          </a:p>
        </p:txBody>
      </p:sp>
      <p:graphicFrame>
        <p:nvGraphicFramePr>
          <p:cNvPr id="2" name="Object 8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20283759"/>
              </p:ext>
            </p:extLst>
          </p:nvPr>
        </p:nvGraphicFramePr>
        <p:xfrm>
          <a:off x="179512" y="1412776"/>
          <a:ext cx="8784976" cy="501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2" name="Text Box 9"/>
          <p:cNvSpPr txBox="1">
            <a:spLocks noChangeArrowheads="1"/>
          </p:cNvSpPr>
          <p:nvPr/>
        </p:nvSpPr>
        <p:spPr bwMode="auto">
          <a:xfrm>
            <a:off x="2819400" y="5943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Arial" charset="0"/>
              </a:rPr>
              <a:t>Всего расходов 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Arial" charset="0"/>
              </a:rPr>
              <a:t>531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,</a:t>
            </a:r>
            <a:r>
              <a:rPr lang="en-US" b="1" dirty="0" smtClean="0">
                <a:latin typeface="Times New Roman" pitchFamily="18" charset="0"/>
                <a:cs typeface="Arial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 </a:t>
            </a:r>
            <a:r>
              <a:rPr lang="ru-RU" b="1" dirty="0">
                <a:latin typeface="Times New Roman" pitchFamily="18" charset="0"/>
                <a:cs typeface="Arial" charset="0"/>
              </a:rPr>
              <a:t>млн</a:t>
            </a:r>
            <a:r>
              <a:rPr lang="ru-RU" b="1" dirty="0" smtClean="0">
                <a:latin typeface="Times New Roman" pitchFamily="18" charset="0"/>
                <a:cs typeface="Arial" charset="0"/>
              </a:rPr>
              <a:t>. руб</a:t>
            </a:r>
            <a:r>
              <a:rPr lang="ru-RU" b="1" dirty="0">
                <a:latin typeface="Times New Roman" pitchFamily="18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8229600" cy="503238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Динамика расходов бюджета по разделам</a:t>
            </a:r>
          </a:p>
        </p:txBody>
      </p:sp>
      <p:graphicFrame>
        <p:nvGraphicFramePr>
          <p:cNvPr id="2" name="Object 8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29082730"/>
              </p:ext>
            </p:extLst>
          </p:nvPr>
        </p:nvGraphicFramePr>
        <p:xfrm>
          <a:off x="215900" y="1219200"/>
          <a:ext cx="88519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916" name="Text Box 9"/>
          <p:cNvSpPr txBox="1">
            <a:spLocks noChangeArrowheads="1"/>
          </p:cNvSpPr>
          <p:nvPr/>
        </p:nvSpPr>
        <p:spPr bwMode="auto">
          <a:xfrm>
            <a:off x="7924800" y="1219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>
                <a:latin typeface="Times New Roman" pitchFamily="18" charset="0"/>
                <a:cs typeface="Arial" charset="0"/>
              </a:rPr>
              <a:t>млн</a:t>
            </a:r>
            <a:r>
              <a:rPr lang="ru-RU" sz="1400" b="1" dirty="0" smtClean="0">
                <a:latin typeface="Times New Roman" pitchFamily="18" charset="0"/>
                <a:cs typeface="Arial" charset="0"/>
              </a:rPr>
              <a:t>. руб</a:t>
            </a:r>
            <a:r>
              <a:rPr lang="ru-RU" sz="1400" b="1" dirty="0">
                <a:latin typeface="Times New Roman" pitchFamily="18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1691680" y="620688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Структура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расходов АИП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(млн.руб.) 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2374340"/>
              </p:ext>
            </p:extLst>
          </p:nvPr>
        </p:nvGraphicFramePr>
        <p:xfrm>
          <a:off x="323528" y="908720"/>
          <a:ext cx="8396288" cy="502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11760" y="602128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расходов по АИП 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млн.руб.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5608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источников внутреннего финансирования дефицита бюджета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(млн.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.)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76002"/>
              </p:ext>
            </p:extLst>
          </p:nvPr>
        </p:nvGraphicFramePr>
        <p:xfrm>
          <a:off x="0" y="1304764"/>
          <a:ext cx="9144000" cy="529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371606" y="1315827"/>
            <a:ext cx="4320480" cy="151216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 внутреннего финансирования дефицита бюджета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- 0,6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2385" y="4829282"/>
            <a:ext cx="2029544" cy="14401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+ 455,0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3" y="4797152"/>
            <a:ext cx="2337381" cy="14722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остатков средств на счетах     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+ 30,6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8827" y="3535015"/>
            <a:ext cx="2024251" cy="14401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Погашение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325,0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ашивка 14"/>
          <p:cNvSpPr/>
          <p:nvPr/>
        </p:nvSpPr>
        <p:spPr>
          <a:xfrm rot="7055385">
            <a:off x="792572" y="3627024"/>
            <a:ext cx="2146301" cy="244046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2357578">
            <a:off x="6702919" y="2901991"/>
            <a:ext cx="1150852" cy="244046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44885" y="3535015"/>
            <a:ext cx="2197500" cy="138800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Погашение бюджетного кредита       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160,0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Нашивка 29"/>
          <p:cNvSpPr/>
          <p:nvPr/>
        </p:nvSpPr>
        <p:spPr>
          <a:xfrm rot="5400000">
            <a:off x="3257866" y="3075068"/>
            <a:ext cx="571538" cy="244046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4742902" y="3706287"/>
            <a:ext cx="1828507" cy="244046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36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9496"/>
            <a:ext cx="9144000" cy="8732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10"/>
              </a:spcAft>
            </a:pPr>
            <a:r>
              <a:rPr lang="ru" sz="2400" b="1" spc="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" sz="28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" sz="28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основным </a:t>
            </a:r>
            <a:r>
              <a:rPr lang="ru" sz="28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разделам </a:t>
            </a:r>
            <a:r>
              <a:rPr lang="ru" sz="20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(тыс. руб.)</a:t>
            </a:r>
            <a:r>
              <a:rPr lang="ru" sz="2000" b="1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" sz="20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ru" sz="2000" b="1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71808"/>
              </p:ext>
            </p:extLst>
          </p:nvPr>
        </p:nvGraphicFramePr>
        <p:xfrm>
          <a:off x="107504" y="1268760"/>
          <a:ext cx="8928993" cy="4667648"/>
        </p:xfrm>
        <a:graphic>
          <a:graphicData uri="http://schemas.openxmlformats.org/drawingml/2006/table">
            <a:tbl>
              <a:tblPr/>
              <a:tblGrid>
                <a:gridCol w="5257756"/>
                <a:gridCol w="436706"/>
                <a:gridCol w="1078177"/>
                <a:gridCol w="1078177"/>
                <a:gridCol w="1078177"/>
              </a:tblGrid>
              <a:tr h="440669">
                <a:tc>
                  <a:txBody>
                    <a:bodyPr/>
                    <a:lstStyle/>
                    <a:p>
                      <a:pPr marL="25400" indent="0" algn="ctr"/>
                      <a:r>
                        <a:rPr lang="ru" sz="1600" b="1" spc="1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" sz="1600" b="1" spc="100" dirty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600" b="1" spc="1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  <a:endParaRPr lang="ru" sz="1600" b="1" spc="1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  <a:endParaRPr lang="ru" sz="1600" b="1" dirty="0" smtClean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  <a:p>
                      <a:pPr marL="215900" indent="0"/>
                      <a:endParaRPr lang="ru" sz="1600" b="1" dirty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роста  , %</a:t>
                      </a:r>
                      <a:endParaRPr lang="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284615">
                <a:tc>
                  <a:txBody>
                    <a:bodyPr/>
                    <a:lstStyle/>
                    <a:p>
                      <a:pPr marL="50800" indent="0"/>
                      <a:r>
                        <a:rPr lang="ru" sz="1600" b="1" spc="1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5 370 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420,7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4 651 375,6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86,6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276710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222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774,5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200 960,3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90,2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6167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313,3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159,9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51,0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1926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23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573,2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22 814,2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2478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437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589,4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266 887,2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61,0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880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440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395,8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264 622,8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60,1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880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258,5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68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2 538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804,1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2 326 487,4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91,6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880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187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837,7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168 437,0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89,7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68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1 189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959, 6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1 218 714,0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102,4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880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226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071,4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54 943,5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24,3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880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628,3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64,9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1926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 algn="l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94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214,9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120 853,5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128,3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3276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9496"/>
            <a:ext cx="9144000" cy="65725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10"/>
              </a:spcAft>
            </a:pPr>
            <a:r>
              <a:rPr lang="ru" sz="2400" b="1" spc="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" sz="24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" sz="24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основным </a:t>
            </a:r>
            <a:r>
              <a:rPr lang="ru" sz="24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разделам </a:t>
            </a:r>
          </a:p>
          <a:p>
            <a:pPr indent="0" algn="ctr">
              <a:spcAft>
                <a:spcPts val="210"/>
              </a:spcAft>
            </a:pPr>
            <a:r>
              <a:rPr lang="ru" sz="24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душу населения</a:t>
            </a:r>
            <a:r>
              <a:rPr lang="ru" sz="2400" b="1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" sz="20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(тыс. руб.) </a:t>
            </a:r>
          </a:p>
          <a:p>
            <a:pPr indent="0" algn="ctr">
              <a:spcAft>
                <a:spcPts val="210"/>
              </a:spcAft>
            </a:pPr>
            <a:endParaRPr lang="ru" sz="1200" b="1" spc="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32498"/>
              </p:ext>
            </p:extLst>
          </p:nvPr>
        </p:nvGraphicFramePr>
        <p:xfrm>
          <a:off x="0" y="1279236"/>
          <a:ext cx="9144001" cy="5097119"/>
        </p:xfrm>
        <a:graphic>
          <a:graphicData uri="http://schemas.openxmlformats.org/drawingml/2006/table">
            <a:tbl>
              <a:tblPr/>
              <a:tblGrid>
                <a:gridCol w="5429087"/>
                <a:gridCol w="441902"/>
                <a:gridCol w="1091004"/>
                <a:gridCol w="1091004"/>
                <a:gridCol w="1091004"/>
              </a:tblGrid>
              <a:tr h="726160">
                <a:tc>
                  <a:txBody>
                    <a:bodyPr/>
                    <a:lstStyle/>
                    <a:p>
                      <a:pPr marL="25400" indent="0" algn="ctr"/>
                      <a:r>
                        <a:rPr lang="ru" sz="1600" b="1" spc="1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" sz="1600" b="1" spc="100" dirty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600" b="1" spc="1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  <a:endParaRPr lang="ru" sz="1600" b="1" spc="1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год (196565 человек)</a:t>
                      </a:r>
                      <a:endParaRPr lang="ru" sz="1600" b="1" dirty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 (193351 человек)</a:t>
                      </a:r>
                      <a:endParaRPr lang="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роста  , %</a:t>
                      </a:r>
                      <a:endParaRPr lang="ru" sz="1600" b="1" dirty="0">
                        <a:solidFill>
                          <a:schemeClr val="bg1"/>
                        </a:solidFill>
                        <a:latin typeface="Franklin Gothic Heavy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281767">
                <a:tc>
                  <a:txBody>
                    <a:bodyPr/>
                    <a:lstStyle/>
                    <a:p>
                      <a:pPr marL="50800" indent="0"/>
                      <a:r>
                        <a:rPr lang="ru" sz="1600" b="1" spc="1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27,32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27394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1,13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92,0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3504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7004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985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2,23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61,9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6113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2,24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61,2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6113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0,01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7256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12,92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12,03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3562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0,96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90,6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7256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6,05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104,1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6113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1,15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69,6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6113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0,03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66,7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87004">
                <a:tc>
                  <a:txBody>
                    <a:bodyPr/>
                    <a:lstStyle/>
                    <a:p>
                      <a:pPr marL="508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0,48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129,2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81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2664295"/>
          </a:xfrm>
        </p:spPr>
        <p:txBody>
          <a:bodyPr>
            <a:no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860000"/>
              </a:buClr>
              <a:buFont typeface="Wingdings" pitchFamily="2" charset="2"/>
              <a:buChar char="Ø"/>
              <a:defRPr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860000"/>
              </a:buClr>
              <a:buFont typeface="Wingdings 2" pitchFamily="18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Совета городского округа город Рыбинск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отчета об исполнении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города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год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внесённого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в Муниципальный Совет городского округа город Рыбинск.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8012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 об исполнении бюджета в доступной для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  формируется на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основе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3120"/>
            <a:ext cx="8229600" cy="584518"/>
          </a:xfrm>
        </p:spPr>
        <p:txBody>
          <a:bodyPr>
            <a:normAutofit/>
          </a:bodyPr>
          <a:lstStyle/>
          <a:p>
            <a:r>
              <a:rPr lang="ru-RU" sz="2400" b="1" i="1" spc="50" dirty="0" smtClean="0">
                <a:ln w="135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городского округа город Рыбинск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316879"/>
              </p:ext>
            </p:extLst>
          </p:nvPr>
        </p:nvGraphicFramePr>
        <p:xfrm>
          <a:off x="0" y="2692400"/>
          <a:ext cx="9144000" cy="285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65440" y="1330960"/>
            <a:ext cx="944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лн.руб.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05937731"/>
              </p:ext>
            </p:extLst>
          </p:nvPr>
        </p:nvGraphicFramePr>
        <p:xfrm>
          <a:off x="0" y="1628800"/>
          <a:ext cx="9144000" cy="172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69440" y="5882640"/>
            <a:ext cx="2174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кредиты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0400" y="5882640"/>
            <a:ext cx="205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кредиты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5892800"/>
            <a:ext cx="10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76400" y="5984240"/>
            <a:ext cx="203200" cy="13208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77360" y="5984240"/>
            <a:ext cx="203200" cy="132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24320" y="6004560"/>
            <a:ext cx="203200" cy="132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26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4788" y="3927475"/>
            <a:ext cx="5070475" cy="1922463"/>
          </a:xfrm>
          <a:extLst/>
        </p:spPr>
        <p:txBody>
          <a:bodyPr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слушания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отчету об исполнении бюджета города за 2015 год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glow rad="622300">
                    <a:srgbClr val="99CCFF">
                      <a:alpha val="68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состоялись 31 марта 2016 года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36104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участия граждан в  общественном обсуждении бюджета города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Рыбинска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16832"/>
            <a:ext cx="7897812" cy="16303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на очередной финансовый год и плановый период и отчет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публикуются в средствах массовой информации;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выносятся на публичные слушания в сроки, определенные бюджетным законодательством Российской Федерации.</a:t>
            </a:r>
            <a:endParaRPr lang="ru-RU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645024"/>
            <a:ext cx="374441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</a:rPr>
              <a:t>Спасибо </a:t>
            </a:r>
          </a:p>
          <a:p>
            <a:pPr algn="ctr">
              <a:buFontTx/>
              <a:buNone/>
            </a:pPr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984623"/>
            <a:ext cx="2840736" cy="12321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0416" y="836711"/>
            <a:ext cx="8613648" cy="538006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just">
              <a:lnSpc>
                <a:spcPts val="2400"/>
              </a:lnSpc>
              <a:spcAft>
                <a:spcPts val="630"/>
              </a:spcAft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Представленная информация предназначена для широкого круга пользователей и будет интересна и полезна как студентам, педагогам, врачам, молодым семьям, так и пенсионерам и другим категориям населения, так как </a:t>
            </a:r>
            <a:r>
              <a:rPr lang="ru" sz="1800" dirty="0" smtClean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" sz="1800" dirty="0">
                <a:latin typeface="Times New Roman" pitchFamily="18" charset="0"/>
                <a:cs typeface="Times New Roman" pitchFamily="18" charset="0"/>
              </a:rPr>
              <a:t>затрагивает интересы каждого жителя </a:t>
            </a:r>
            <a:r>
              <a:rPr lang="ru" sz="1800" dirty="0" smtClean="0">
                <a:latin typeface="Times New Roman" pitchFamily="18" charset="0"/>
                <a:cs typeface="Times New Roman" pitchFamily="18" charset="0"/>
              </a:rPr>
              <a:t>города Рыбинска.</a:t>
            </a:r>
            <a:endParaRPr lang="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320" y="2060848"/>
            <a:ext cx="8625840" cy="124213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just">
              <a:lnSpc>
                <a:spcPts val="2400"/>
              </a:lnSpc>
              <a:spcAft>
                <a:spcPts val="630"/>
              </a:spcAft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Граждане — и как налогоплательщики, и как потребители общественных благ —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3464" y="3302986"/>
            <a:ext cx="8610600" cy="774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just">
              <a:lnSpc>
                <a:spcPts val="2424"/>
              </a:lnSpc>
              <a:spcAft>
                <a:spcPts val="1680"/>
              </a:spcAft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Мы постарались в доступной и понятной для граждан форме показать основные параметры исполнения </a:t>
            </a:r>
            <a:r>
              <a:rPr lang="ru" sz="18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6512" y="4365104"/>
            <a:ext cx="4011168" cy="61951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2400"/>
              </a:lnSpc>
              <a:spcAft>
                <a:spcPts val="630"/>
              </a:spcAft>
            </a:pPr>
            <a:r>
              <a:rPr lang="ru" sz="1350" spc="100" dirty="0">
                <a:solidFill>
                  <a:srgbClr val="9DA0A1"/>
                </a:solidFill>
                <a:latin typeface="Franklin Gothic Heavy"/>
              </a:rPr>
              <a:t>Здравоохранение </a:t>
            </a:r>
            <a:r>
              <a:rPr lang="ru" sz="1800" dirty="0">
                <a:solidFill>
                  <a:srgbClr val="9DA0A1"/>
                </a:solidFill>
                <a:latin typeface="Segoe UI"/>
              </a:rPr>
              <a:t>Правительство Закон Граждане </a:t>
            </a:r>
            <a:r>
              <a:rPr lang="ru" sz="1350" spc="100" dirty="0">
                <a:solidFill>
                  <a:srgbClr val="9DA0A1"/>
                </a:solidFill>
                <a:latin typeface="Franklin Gothic Heavy"/>
              </a:rPr>
              <a:t>Образование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1224" y="4984623"/>
            <a:ext cx="1871056" cy="316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spcAft>
                <a:spcPts val="630"/>
              </a:spcAft>
            </a:pPr>
            <a:r>
              <a:rPr lang="ru" sz="2800" b="1" dirty="0" smtClean="0">
                <a:latin typeface="Segoe UI"/>
              </a:rPr>
              <a:t>Бюджет</a:t>
            </a:r>
            <a:endParaRPr lang="ru" sz="1800" dirty="0">
              <a:solidFill>
                <a:srgbClr val="9DA0A1"/>
              </a:solidFill>
              <a:latin typeface="Segoe U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99560" y="5373216"/>
            <a:ext cx="35905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spcAft>
                <a:spcPts val="630"/>
              </a:spcAft>
            </a:pPr>
            <a:r>
              <a:rPr lang="ru" sz="1800" dirty="0">
                <a:solidFill>
                  <a:srgbClr val="9DA0A1"/>
                </a:solidFill>
                <a:latin typeface="Segoe UI"/>
              </a:rPr>
              <a:t>Финансы </a:t>
            </a:r>
            <a:r>
              <a:rPr lang="ru" sz="1350" spc="100" dirty="0">
                <a:solidFill>
                  <a:srgbClr val="9DA0A1"/>
                </a:solidFill>
                <a:latin typeface="Franklin Gothic Heavy"/>
              </a:rPr>
              <a:t>Культура </a:t>
            </a:r>
            <a:r>
              <a:rPr lang="ru" sz="1800" dirty="0">
                <a:solidFill>
                  <a:srgbClr val="9DA0A1"/>
                </a:solidFill>
                <a:latin typeface="Segoe UI"/>
              </a:rPr>
              <a:t>Экономика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52416" y="5733256"/>
            <a:ext cx="3675888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/>
            <a:r>
              <a:rPr lang="ru" sz="1800" dirty="0">
                <a:solidFill>
                  <a:srgbClr val="9DA0A1"/>
                </a:solidFill>
                <a:latin typeface="Segoe UI"/>
              </a:rPr>
              <a:t>Предприятия </a:t>
            </a:r>
            <a:r>
              <a:rPr lang="ru" sz="1350" spc="100" dirty="0">
                <a:solidFill>
                  <a:srgbClr val="9DA0A1"/>
                </a:solidFill>
                <a:latin typeface="Franklin Gothic Heavy"/>
              </a:rPr>
              <a:t>Социальная политика</a:t>
            </a:r>
          </a:p>
        </p:txBody>
      </p:sp>
    </p:spTree>
    <p:extLst>
      <p:ext uri="{BB962C8B-B14F-4D97-AF65-F5344CB8AC3E}">
        <p14:creationId xmlns:p14="http://schemas.microsoft.com/office/powerpoint/2010/main" val="169672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475" y="1556792"/>
            <a:ext cx="8909050" cy="5039271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поступающие в бюджет денежные средства, за исключением источников финансирования дефицита бюджета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источников финансирования дефицита бюджета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Дефицит бюджета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Профицит бюджета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превышение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доходов бюджета над его расходами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66936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</a:p>
        </p:txBody>
      </p:sp>
    </p:spTree>
    <p:extLst>
      <p:ext uri="{BB962C8B-B14F-4D97-AF65-F5344CB8AC3E}">
        <p14:creationId xmlns:p14="http://schemas.microsoft.com/office/powerpoint/2010/main" val="189260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0635" y="548680"/>
            <a:ext cx="6167577" cy="38276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spcAft>
                <a:spcPts val="1473"/>
              </a:spcAft>
            </a:pPr>
            <a:r>
              <a:rPr lang="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ЧТО ТАКОЕ ИСПОЛНЕНИЕ БЮДЖЕТА 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1013" y="1484784"/>
            <a:ext cx="8292080" cy="50898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66943" algn="ctr">
              <a:lnSpc>
                <a:spcPts val="2651"/>
              </a:lnSpc>
              <a:spcBef>
                <a:spcPts val="1473"/>
              </a:spcBef>
            </a:pPr>
            <a:r>
              <a:rPr lang="ru" sz="2100" b="1" i="1" dirty="0">
                <a:solidFill>
                  <a:srgbClr val="C00000"/>
                </a:solidFill>
                <a:latin typeface="Times New Roman"/>
              </a:rPr>
              <a:t>Исполнение бюджета </a:t>
            </a:r>
            <a:r>
              <a:rPr lang="ru" sz="2100" i="1" dirty="0">
                <a:latin typeface="Times New Roman"/>
              </a:rPr>
              <a:t>— процесс сбора и учета доходов и осуществление расходов на основе сводной бюджетной росписи и кассового плана.</a:t>
            </a:r>
          </a:p>
          <a:p>
            <a:pPr marL="11130" marR="65442">
              <a:lnSpc>
                <a:spcPts val="2439"/>
              </a:lnSpc>
            </a:pPr>
            <a:r>
              <a:rPr lang="ru" sz="2100" b="1" dirty="0">
                <a:solidFill>
                  <a:srgbClr val="C00000"/>
                </a:solidFill>
                <a:latin typeface="Times New Roman"/>
              </a:rPr>
              <a:t>Исполнение бюджета </a:t>
            </a:r>
            <a:r>
              <a:rPr lang="ru" sz="2100" dirty="0">
                <a:latin typeface="Times New Roman"/>
              </a:rPr>
              <a:t>—</a:t>
            </a:r>
            <a:r>
              <a:rPr lang="ru" sz="2100" b="1" dirty="0">
                <a:latin typeface="Times New Roman"/>
              </a:rPr>
              <a:t> </a:t>
            </a:r>
            <a:r>
              <a:rPr lang="ru" sz="2100" dirty="0">
                <a:latin typeface="Times New Roman"/>
              </a:rPr>
              <a:t>это этап бюджетного процесса, который начинается с момента утверждения решения о бюджете </a:t>
            </a:r>
            <a:r>
              <a:rPr lang="ru" sz="2100" dirty="0" smtClean="0">
                <a:latin typeface="Times New Roman"/>
              </a:rPr>
              <a:t>представительным </a:t>
            </a:r>
            <a:r>
              <a:rPr lang="ru" sz="2100" dirty="0">
                <a:latin typeface="Times New Roman"/>
              </a:rPr>
              <a:t>органом муниципального образования и продолжается в течение финансового года.</a:t>
            </a:r>
          </a:p>
          <a:p>
            <a:pPr marL="166943" algn="ctr">
              <a:lnSpc>
                <a:spcPts val="2439"/>
              </a:lnSpc>
            </a:pPr>
            <a:r>
              <a:rPr lang="ru" sz="2100" b="1" i="1" dirty="0">
                <a:solidFill>
                  <a:srgbClr val="C00000"/>
                </a:solidFill>
                <a:latin typeface="Times New Roman"/>
              </a:rPr>
              <a:t>Основные этапы исполнения бюджета:</a:t>
            </a:r>
          </a:p>
          <a:p>
            <a:pPr marL="11130">
              <a:spcAft>
                <a:spcPts val="368"/>
              </a:spcAft>
            </a:pPr>
            <a:r>
              <a:rPr lang="ru" sz="1900" dirty="0" smtClean="0">
                <a:latin typeface="Times New Roman"/>
              </a:rPr>
              <a:t>    </a:t>
            </a:r>
            <a:r>
              <a:rPr lang="ru" sz="1900" dirty="0">
                <a:solidFill>
                  <a:srgbClr val="C00000"/>
                </a:solidFill>
                <a:latin typeface="Times New Roman"/>
              </a:rPr>
              <a:t>исполнение бюджета по </a:t>
            </a:r>
            <a:r>
              <a:rPr lang="ru" sz="1900" dirty="0" smtClean="0">
                <a:solidFill>
                  <a:srgbClr val="C00000"/>
                </a:solidFill>
                <a:latin typeface="Times New Roman"/>
              </a:rPr>
              <a:t>доходам </a:t>
            </a:r>
            <a:r>
              <a:rPr lang="ru" sz="1600" dirty="0" smtClean="0">
                <a:latin typeface="Times New Roman"/>
              </a:rPr>
              <a:t>обеспечение </a:t>
            </a:r>
            <a:r>
              <a:rPr lang="ru" sz="1600" dirty="0">
                <a:latin typeface="Times New Roman"/>
              </a:rPr>
              <a:t>полного и своевременного поступления </a:t>
            </a:r>
            <a:r>
              <a:rPr lang="ru" sz="1600" dirty="0" smtClean="0">
                <a:latin typeface="Times New Roman"/>
              </a:rPr>
              <a:t>в бюджет </a:t>
            </a:r>
            <a:r>
              <a:rPr lang="ru" sz="1600" dirty="0">
                <a:latin typeface="Times New Roman"/>
              </a:rPr>
              <a:t>налогов, сборов, доходов от использования имущества и других обязательных платежей, в соответствии с утвержденными бюджетными </a:t>
            </a:r>
            <a:r>
              <a:rPr lang="ru" sz="1600" dirty="0" smtClean="0">
                <a:latin typeface="Times New Roman"/>
              </a:rPr>
              <a:t>назначениями;</a:t>
            </a:r>
            <a:endParaRPr lang="ru" sz="1600" dirty="0">
              <a:latin typeface="Times New Roman"/>
            </a:endParaRPr>
          </a:p>
          <a:p>
            <a:pPr marL="11130" marR="388199" algn="just">
              <a:lnSpc>
                <a:spcPts val="2125"/>
              </a:lnSpc>
              <a:spcAft>
                <a:spcPts val="368"/>
              </a:spcAft>
            </a:pPr>
            <a:r>
              <a:rPr lang="ru" sz="1900" dirty="0" smtClean="0">
                <a:latin typeface="Times New Roman"/>
              </a:rPr>
              <a:t>    </a:t>
            </a:r>
            <a:r>
              <a:rPr lang="ru" sz="1900" dirty="0">
                <a:solidFill>
                  <a:srgbClr val="C00000"/>
                </a:solidFill>
                <a:latin typeface="Times New Roman"/>
              </a:rPr>
              <a:t>исполнение бюджета по расходам </a:t>
            </a:r>
            <a:r>
              <a:rPr lang="ru" sz="1600" dirty="0" smtClean="0">
                <a:latin typeface="Times New Roman"/>
              </a:rPr>
              <a:t>обеспечение </a:t>
            </a:r>
            <a:r>
              <a:rPr lang="ru" sz="1600" dirty="0">
                <a:latin typeface="Times New Roman"/>
              </a:rPr>
              <a:t>последовательного финансирования мероприятий, предусмотренных решением о бюджете, в пределах утвержденных сумм с целью исполнения принятых муниципальным образованием расходных </a:t>
            </a:r>
            <a:r>
              <a:rPr lang="ru" sz="1600" dirty="0" smtClean="0">
                <a:latin typeface="Times New Roman"/>
              </a:rPr>
              <a:t>обязательств.</a:t>
            </a:r>
            <a:endParaRPr lang="ru" sz="1600" dirty="0">
              <a:latin typeface="Times New Roman"/>
            </a:endParaRPr>
          </a:p>
          <a:p>
            <a:pPr marL="11130" marR="65442">
              <a:lnSpc>
                <a:spcPts val="1809"/>
              </a:lnSpc>
            </a:pPr>
            <a:r>
              <a:rPr lang="ru" sz="1600" dirty="0">
                <a:latin typeface="Times New Roman"/>
              </a:rPr>
              <a:t>Составление и утверждение отчета об исполнении бюджета является важной формой контроля за исполнением бюджета</a:t>
            </a:r>
            <a:r>
              <a:rPr lang="ru" sz="1600" dirty="0" smtClean="0">
                <a:latin typeface="Times New Roman"/>
              </a:rPr>
              <a:t>.</a:t>
            </a:r>
            <a:endParaRPr lang="ru" sz="16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840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/>
          <a:lstStyle/>
          <a:p>
            <a:pPr marL="12700"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Принцип прозрачности (открытости) бюджетной системы Российской </a:t>
            </a:r>
            <a:r>
              <a:rPr lang="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Федерации</a:t>
            </a:r>
            <a:br>
              <a:rPr lang="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/>
          <a:lstStyle/>
          <a:p>
            <a:pPr marL="0" lvl="0" indent="0" algn="ctr" eaLnBrk="1" fontAlgn="auto" hangingPunct="1">
              <a:spcBef>
                <a:spcPts val="0"/>
              </a:spcBef>
              <a:spcAft>
                <a:spcPts val="2100"/>
              </a:spcAft>
              <a:buNone/>
            </a:pPr>
            <a:r>
              <a:rPr lang="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означает:</a:t>
            </a:r>
          </a:p>
          <a:p>
            <a:pPr marL="348996" marR="18288" lvl="0" indent="-355600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1470"/>
              </a:spcAft>
              <a:buFont typeface="Wingdings" pitchFamily="2" charset="2"/>
              <a:buChar char="Ø"/>
            </a:pPr>
            <a:r>
              <a:rPr lang="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Обязательное </a:t>
            </a:r>
            <a:r>
              <a:rPr lang="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опубликование в средствах массовой информации утвержденных бюджетов и отчетов об их исполнении;</a:t>
            </a:r>
          </a:p>
          <a:p>
            <a:pPr marL="348996" lvl="0" indent="-355600" algn="just" eaLnBrk="1" fontAlgn="auto" hangingPunct="1">
              <a:spcBef>
                <a:spcPts val="0"/>
              </a:spcBef>
              <a:spcAft>
                <a:spcPts val="2100"/>
              </a:spcAft>
              <a:buFont typeface="Wingdings" pitchFamily="2" charset="2"/>
              <a:buChar char="Ø"/>
            </a:pPr>
            <a:r>
              <a:rPr lang="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Доступность </a:t>
            </a:r>
            <a:r>
              <a:rPr lang="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иных сведений о бюджетах;</a:t>
            </a:r>
          </a:p>
          <a:p>
            <a:pPr marL="348996" marR="18288" lvl="0" indent="-355600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1470"/>
              </a:spcAft>
              <a:buFont typeface="Wingdings" pitchFamily="2" charset="2"/>
              <a:buChar char="Ø"/>
            </a:pPr>
            <a:r>
              <a:rPr lang="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Обязательная </a:t>
            </a:r>
            <a:r>
              <a:rPr lang="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открытость для общества и средств массовой информации проектов бюджетов, обеспечение доступа к информации на едином портале бюджетной системы Российской Федерации в сети «Интернет»;</a:t>
            </a:r>
          </a:p>
          <a:p>
            <a:pPr marL="348996" marR="18288" lvl="0" indent="-355600" algn="just" eaLnBrk="1" fontAlgn="auto" hangingPunct="1">
              <a:lnSpc>
                <a:spcPts val="2424"/>
              </a:lnSpc>
              <a:spcBef>
                <a:spcPts val="0"/>
              </a:spcBef>
              <a:spcAft>
                <a:spcPts val="420"/>
              </a:spcAft>
              <a:buFont typeface="Wingdings" pitchFamily="2" charset="2"/>
              <a:buChar char="Ø"/>
            </a:pPr>
            <a:r>
              <a:rPr lang="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Преемственность </a:t>
            </a:r>
            <a:r>
              <a:rPr lang="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бюджетной классификации Российской Федерации, а также обеспечение сопоставимости показателей бюджета отчетного, текущего и очередного финансового </a:t>
            </a:r>
            <a:r>
              <a:rPr lang="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pPr marL="348996" marR="18288" lvl="0" indent="-355600" algn="just" eaLnBrk="1" fontAlgn="auto" hangingPunct="1">
              <a:lnSpc>
                <a:spcPts val="2424"/>
              </a:lnSpc>
              <a:spcBef>
                <a:spcPts val="0"/>
              </a:spcBef>
              <a:spcAft>
                <a:spcPts val="420"/>
              </a:spcAft>
              <a:buNone/>
            </a:pPr>
            <a:r>
              <a:rPr lang="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Бюджетный </a:t>
            </a:r>
            <a:r>
              <a:rPr lang="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кодекс </a:t>
            </a:r>
            <a:r>
              <a:rPr lang="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				                                                          Российской </a:t>
            </a:r>
            <a:r>
              <a:rPr lang="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Федерации, </a:t>
            </a:r>
            <a:r>
              <a:rPr lang="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							       статья </a:t>
            </a:r>
            <a:r>
              <a:rPr lang="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0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 lvl="0" eaLnBrk="1" fontAlgn="auto" hangingPunct="1">
              <a:lnSpc>
                <a:spcPts val="4320"/>
              </a:lnSpc>
              <a:spcBef>
                <a:spcPts val="0"/>
              </a:spcBef>
              <a:spcAft>
                <a:spcPts val="0"/>
              </a:spcAft>
            </a:pPr>
            <a:r>
              <a:rPr lang="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Дефицит и профицит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57888" y="1340769"/>
            <a:ext cx="8228911" cy="3575833"/>
            <a:chOff x="457888" y="2011141"/>
            <a:chExt cx="8228911" cy="2908896"/>
          </a:xfrm>
        </p:grpSpPr>
        <p:sp>
          <p:nvSpPr>
            <p:cNvPr id="6" name="Полилиния 5"/>
            <p:cNvSpPr/>
            <p:nvPr/>
          </p:nvSpPr>
          <p:spPr>
            <a:xfrm>
              <a:off x="457888" y="2011141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14" tIns="63714" rIns="63714" bIns="63714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ДЕФИЦИТ</a:t>
              </a:r>
              <a:endParaRPr lang="ru-RU" sz="28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Стрелка вправо 6"/>
            <p:cNvSpPr/>
            <p:nvPr/>
          </p:nvSpPr>
          <p:spPr>
            <a:xfrm rot="5366346">
              <a:off x="2382113" y="2912367"/>
              <a:ext cx="12285" cy="168217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467539" y="2996952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90000"/>
              </a:schemeClr>
            </a:solidFill>
            <a:ln>
              <a:solidFill>
                <a:schemeClr val="accent2">
                  <a:lumMod val="75000"/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014" tIns="51014" rIns="51014" bIns="51014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Накопленные резервы</a:t>
              </a:r>
              <a:endParaRPr lang="ru-RU" sz="1800" b="1" kern="1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 rot="16200000">
              <a:off x="2390021" y="3777407"/>
              <a:ext cx="0" cy="168217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467539" y="3933056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90000"/>
              </a:schemeClr>
            </a:solidFill>
            <a:ln>
              <a:solidFill>
                <a:schemeClr val="accent2">
                  <a:lumMod val="75000"/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014" tIns="51014" rIns="51014" bIns="51014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Муниципальный долг</a:t>
              </a:r>
              <a:endParaRPr lang="ru-RU" sz="1800" b="1" kern="1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841147" y="2011141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794" tIns="68794" rIns="68794" bIns="6879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ПРОФИЦИТ</a:t>
              </a:r>
              <a:endParaRPr lang="ru-RU" sz="32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 rot="5397597">
              <a:off x="6757831" y="2900558"/>
              <a:ext cx="12284" cy="168217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4841836" y="2996952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rgbClr val="92D050">
                  <a:alpha val="90000"/>
                </a:srgb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014" tIns="51014" rIns="51014" bIns="51014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Накопленные резервы</a:t>
              </a:r>
              <a:endParaRPr lang="ru-RU" sz="1800" b="1" kern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 rot="5400000">
              <a:off x="6764318" y="3981627"/>
              <a:ext cx="0" cy="168217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4841836" y="3958797"/>
              <a:ext cx="3844963" cy="961240"/>
            </a:xfrm>
            <a:custGeom>
              <a:avLst/>
              <a:gdLst>
                <a:gd name="connsiteX0" fmla="*/ 0 w 3844963"/>
                <a:gd name="connsiteY0" fmla="*/ 96124 h 961240"/>
                <a:gd name="connsiteX1" fmla="*/ 96124 w 3844963"/>
                <a:gd name="connsiteY1" fmla="*/ 0 h 961240"/>
                <a:gd name="connsiteX2" fmla="*/ 3748839 w 3844963"/>
                <a:gd name="connsiteY2" fmla="*/ 0 h 961240"/>
                <a:gd name="connsiteX3" fmla="*/ 3844963 w 3844963"/>
                <a:gd name="connsiteY3" fmla="*/ 96124 h 961240"/>
                <a:gd name="connsiteX4" fmla="*/ 3844963 w 3844963"/>
                <a:gd name="connsiteY4" fmla="*/ 865116 h 961240"/>
                <a:gd name="connsiteX5" fmla="*/ 3748839 w 3844963"/>
                <a:gd name="connsiteY5" fmla="*/ 961240 h 961240"/>
                <a:gd name="connsiteX6" fmla="*/ 96124 w 3844963"/>
                <a:gd name="connsiteY6" fmla="*/ 961240 h 961240"/>
                <a:gd name="connsiteX7" fmla="*/ 0 w 3844963"/>
                <a:gd name="connsiteY7" fmla="*/ 865116 h 961240"/>
                <a:gd name="connsiteX8" fmla="*/ 0 w 3844963"/>
                <a:gd name="connsiteY8" fmla="*/ 96124 h 9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44963" h="961240">
                  <a:moveTo>
                    <a:pt x="0" y="96124"/>
                  </a:moveTo>
                  <a:cubicBezTo>
                    <a:pt x="0" y="43036"/>
                    <a:pt x="43036" y="0"/>
                    <a:pt x="96124" y="0"/>
                  </a:cubicBezTo>
                  <a:lnTo>
                    <a:pt x="3748839" y="0"/>
                  </a:lnTo>
                  <a:cubicBezTo>
                    <a:pt x="3801927" y="0"/>
                    <a:pt x="3844963" y="43036"/>
                    <a:pt x="3844963" y="96124"/>
                  </a:cubicBezTo>
                  <a:lnTo>
                    <a:pt x="3844963" y="865116"/>
                  </a:lnTo>
                  <a:cubicBezTo>
                    <a:pt x="3844963" y="918204"/>
                    <a:pt x="3801927" y="961240"/>
                    <a:pt x="3748839" y="961240"/>
                  </a:cubicBezTo>
                  <a:lnTo>
                    <a:pt x="96124" y="961240"/>
                  </a:lnTo>
                  <a:cubicBezTo>
                    <a:pt x="43036" y="961240"/>
                    <a:pt x="0" y="918204"/>
                    <a:pt x="0" y="865116"/>
                  </a:cubicBezTo>
                  <a:lnTo>
                    <a:pt x="0" y="9612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rgbClr val="92D050">
                  <a:alpha val="90000"/>
                </a:srgb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014" tIns="51014" rIns="51014" bIns="51014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b="1" kern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Муниципальный долг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b="1" kern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9" y="5157192"/>
            <a:ext cx="3865199" cy="120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439" y="5157192"/>
            <a:ext cx="3871296" cy="120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0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</TotalTime>
  <Words>2409</Words>
  <Application>Microsoft Office PowerPoint</Application>
  <PresentationFormat>Экран (4:3)</PresentationFormat>
  <Paragraphs>586</Paragraphs>
  <Slides>42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Бюджет  для граждан</vt:lpstr>
      <vt:lpstr>Цели создания открытого бюджета</vt:lpstr>
      <vt:lpstr>Отчет об исполнении бюджета в доступной для граждан  формируется на основе</vt:lpstr>
      <vt:lpstr>Презентация PowerPoint</vt:lpstr>
      <vt:lpstr>Основные понятия</vt:lpstr>
      <vt:lpstr>Презентация PowerPoint</vt:lpstr>
      <vt:lpstr>Принцип прозрачности (открытости) бюджетной системы Российской Федерации </vt:lpstr>
      <vt:lpstr>Дефицит и профицит</vt:lpstr>
      <vt:lpstr>Основные параметры бюджета города Рыбинска  </vt:lpstr>
      <vt:lpstr>                    Исполнение бюджета в 2015 году          (млн. руб.)</vt:lpstr>
      <vt:lpstr>Презентация PowerPoint</vt:lpstr>
      <vt:lpstr>Структура налоговых и неналоговых доходов  бюджета города (млн. руб.)</vt:lpstr>
      <vt:lpstr>Презентация PowerPoint</vt:lpstr>
      <vt:lpstr>Презентация PowerPoint</vt:lpstr>
      <vt:lpstr>Налоги на имущество</vt:lpstr>
      <vt:lpstr>Презентация PowerPoint</vt:lpstr>
      <vt:lpstr>Доходы от использования имущества, находящегося в муниципальной собственности </vt:lpstr>
      <vt:lpstr>Налоги на совокупный доход</vt:lpstr>
      <vt:lpstr>Прочие поступления</vt:lpstr>
      <vt:lpstr>Муниципальный дорожный фонд</vt:lpstr>
      <vt:lpstr>Межбюджетные   трансферты    –    денежные    средства,    перечисляемые    из    одного    бюджета бюджетной системы Российской Федерации другому.</vt:lpstr>
      <vt:lpstr>Структура безвозмездных поступлений</vt:lpstr>
      <vt:lpstr>Презентация PowerPoint</vt:lpstr>
      <vt:lpstr>Презентация PowerPoint</vt:lpstr>
      <vt:lpstr>Презентация PowerPoint</vt:lpstr>
      <vt:lpstr>Расходы бюджета по основным функциям</vt:lpstr>
      <vt:lpstr>Презентация PowerPoint</vt:lpstr>
      <vt:lpstr>Презентация PowerPoint</vt:lpstr>
      <vt:lpstr>Презентация PowerPoint</vt:lpstr>
      <vt:lpstr>Расходы по разделу «Образование» </vt:lpstr>
      <vt:lpstr>Расходы по разделу «Культура»</vt:lpstr>
      <vt:lpstr>Презентация PowerPoint</vt:lpstr>
      <vt:lpstr>Структура расходов по городскому хозяйству (млн.руб.)</vt:lpstr>
      <vt:lpstr>Динамика расходов бюджета по разделам</vt:lpstr>
      <vt:lpstr>Презентация PowerPoint</vt:lpstr>
      <vt:lpstr>       Исполнение источников внутреннего финансирования дефицита бюджета (млн. руб.)</vt:lpstr>
      <vt:lpstr>Презентация PowerPoint</vt:lpstr>
      <vt:lpstr>Презентация PowerPoint</vt:lpstr>
      <vt:lpstr>Муниципальный долг городского округа город Рыбинск</vt:lpstr>
      <vt:lpstr>Способы участия граждан в  общественном обсуждении бюджета города Рыбинска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Трофимов Сергей Александрович</dc:creator>
  <cp:lastModifiedBy>Надежда Н. Петухова</cp:lastModifiedBy>
  <cp:revision>281</cp:revision>
  <dcterms:created xsi:type="dcterms:W3CDTF">2012-01-25T05:55:25Z</dcterms:created>
  <dcterms:modified xsi:type="dcterms:W3CDTF">2016-04-07T08:39:35Z</dcterms:modified>
</cp:coreProperties>
</file>