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  <p:sldMasterId id="2147484004" r:id="rId2"/>
    <p:sldMasterId id="2147484045" r:id="rId3"/>
    <p:sldMasterId id="2147484061" r:id="rId4"/>
    <p:sldMasterId id="2147484077" r:id="rId5"/>
    <p:sldMasterId id="2147484093" r:id="rId6"/>
  </p:sldMasterIdLst>
  <p:notesMasterIdLst>
    <p:notesMasterId r:id="rId45"/>
  </p:notesMasterIdLst>
  <p:sldIdLst>
    <p:sldId id="258" r:id="rId7"/>
    <p:sldId id="284" r:id="rId8"/>
    <p:sldId id="288" r:id="rId9"/>
    <p:sldId id="286" r:id="rId10"/>
    <p:sldId id="262" r:id="rId11"/>
    <p:sldId id="282" r:id="rId12"/>
    <p:sldId id="280" r:id="rId13"/>
    <p:sldId id="260" r:id="rId14"/>
    <p:sldId id="263" r:id="rId15"/>
    <p:sldId id="266" r:id="rId16"/>
    <p:sldId id="299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97" r:id="rId27"/>
    <p:sldId id="277" r:id="rId28"/>
    <p:sldId id="278" r:id="rId29"/>
    <p:sldId id="303" r:id="rId30"/>
    <p:sldId id="304" r:id="rId31"/>
    <p:sldId id="305" r:id="rId32"/>
    <p:sldId id="306" r:id="rId33"/>
    <p:sldId id="289" r:id="rId34"/>
    <p:sldId id="290" r:id="rId35"/>
    <p:sldId id="291" r:id="rId36"/>
    <p:sldId id="309" r:id="rId37"/>
    <p:sldId id="293" r:id="rId38"/>
    <p:sldId id="294" r:id="rId39"/>
    <p:sldId id="295" r:id="rId40"/>
    <p:sldId id="300" r:id="rId41"/>
    <p:sldId id="307" r:id="rId42"/>
    <p:sldId id="308" r:id="rId43"/>
    <p:sldId id="298" r:id="rId4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28" autoAdjust="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80898876404501E-2"/>
          <c:y val="0"/>
          <c:w val="0.7907303370786517"/>
          <c:h val="0.69593140763821681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10264">
              <a:solidFill>
                <a:schemeClr val="tx1"/>
              </a:solidFill>
              <a:prstDash val="solid"/>
            </a:ln>
          </c:spPr>
          <c:explosion val="7"/>
          <c:dPt>
            <c:idx val="0"/>
            <c:bubble3D val="0"/>
            <c:spPr>
              <a:gradFill rotWithShape="0">
                <a:gsLst>
                  <a:gs pos="0">
                    <a:srgbClr val="0000FF"/>
                  </a:gs>
                  <a:gs pos="100000">
                    <a:srgbClr val="99CCFF"/>
                  </a:gs>
                </a:gsLst>
                <a:lin ang="2700000" scaled="1"/>
              </a:gradFill>
              <a:ln w="1026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2700000" scaled="1"/>
              </a:gradFill>
              <a:ln w="1026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2685405405405407"/>
                  <c:y val="4.359420418982280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1956,4; </a:t>
                    </a:r>
                    <a:endParaRPr lang="en-US" sz="2000" dirty="0" smtClean="0"/>
                  </a:p>
                  <a:p>
                    <a:r>
                      <a:rPr lang="en-US" sz="2000" dirty="0" smtClean="0"/>
                      <a:t>38</a:t>
                    </a:r>
                    <a:r>
                      <a:rPr lang="en-US" sz="2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6613333333333333"/>
                  <c:y val="-0.21892882201605987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3236,1</a:t>
                    </a:r>
                    <a:r>
                      <a:rPr lang="en-US" sz="2000" smtClean="0"/>
                      <a:t>;</a:t>
                    </a:r>
                  </a:p>
                  <a:p>
                    <a:r>
                      <a:rPr lang="en-US" sz="2000" smtClean="0"/>
                      <a:t> </a:t>
                    </a:r>
                    <a:r>
                      <a:rPr lang="en-US" sz="2000"/>
                      <a:t>62%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1956.4</c:v>
                </c:pt>
                <c:pt idx="1">
                  <c:v>3236.1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6">
            <a:lumMod val="40000"/>
            <a:lumOff val="60000"/>
          </a:schemeClr>
        </a:solidFill>
        <a:ln w="25397">
          <a:noFill/>
        </a:ln>
      </c:spPr>
    </c:plotArea>
    <c:legend>
      <c:legendPos val="b"/>
      <c:layout>
        <c:manualLayout>
          <c:xMode val="edge"/>
          <c:yMode val="edge"/>
          <c:x val="0.18716030906503858"/>
          <c:y val="0.83643155834334271"/>
          <c:w val="0.60646066109986796"/>
          <c:h val="0.14391632190044046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15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3"/>
      <c:rotY val="20"/>
      <c:depthPercent val="100"/>
      <c:rAngAx val="1"/>
    </c:view3D>
    <c:floor>
      <c:thickness val="0"/>
      <c:spPr>
        <a:gradFill rotWithShape="0">
          <a:gsLst>
            <a:gs pos="0">
              <a:srgbClr val="CCFFFF"/>
            </a:gs>
            <a:gs pos="100000">
              <a:srgbClr val="BBE0E3"/>
            </a:gs>
          </a:gsLst>
          <a:lin ang="5400000" scaled="1"/>
        </a:gra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984642304327344"/>
          <c:y val="5.4582563461155802E-2"/>
          <c:w val="0.87579325661215435"/>
          <c:h val="0.8633720930232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9900"/>
            </a:solidFill>
            <a:ln w="894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0769230769230771E-2"/>
                  <c:y val="0.38989169675090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CC00"/>
            </a:solidFill>
            <a:ln w="894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444444444444446E-2"/>
                  <c:y val="0.3898916967509025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9"/>
        <c:gapDepth val="0"/>
        <c:shape val="box"/>
        <c:axId val="201960064"/>
        <c:axId val="201974144"/>
        <c:axId val="0"/>
      </c:bar3DChart>
      <c:catAx>
        <c:axId val="20196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2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9741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01974144"/>
        <c:scaling>
          <c:orientation val="minMax"/>
          <c:max val="0.8"/>
          <c:min val="0"/>
        </c:scaling>
        <c:delete val="0"/>
        <c:axPos val="l"/>
        <c:majorGridlines>
          <c:spPr>
            <a:ln w="8944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1960064"/>
        <c:crosses val="autoZero"/>
        <c:crossBetween val="between"/>
        <c:majorUnit val="0.2"/>
        <c:minorUnit val="0.04"/>
      </c:valAx>
      <c:spPr>
        <a:noFill/>
        <a:ln w="2275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193817327941993"/>
          <c:y val="0.22379032258064516"/>
          <c:w val="0.60393262807079673"/>
          <c:h val="0.58467741935483875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3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bubble3D val="0"/>
            <c:explosion val="12"/>
            <c:spPr>
              <a:solidFill>
                <a:srgbClr val="FFC000"/>
              </a:solidFill>
              <a:ln>
                <a:noFill/>
              </a:ln>
            </c:spPr>
          </c:dPt>
          <c:dPt>
            <c:idx val="2"/>
            <c:bubble3D val="0"/>
            <c:explosion val="8"/>
            <c:spPr>
              <a:solidFill>
                <a:srgbClr val="007461"/>
              </a:solidFill>
              <a:ln>
                <a:noFill/>
              </a:ln>
            </c:spPr>
          </c:dPt>
          <c:dPt>
            <c:idx val="3"/>
            <c:bubble3D val="0"/>
            <c:explosion val="13"/>
            <c:spPr>
              <a:solidFill>
                <a:srgbClr val="00B0F0"/>
              </a:solidFill>
              <a:ln>
                <a:noFill/>
              </a:ln>
            </c:spPr>
          </c:dPt>
          <c:dPt>
            <c:idx val="4"/>
            <c:bubble3D val="0"/>
            <c:explosion val="11"/>
            <c:spPr>
              <a:solidFill>
                <a:srgbClr val="002060"/>
              </a:solidFill>
              <a:ln>
                <a:noFill/>
              </a:ln>
            </c:spPr>
          </c:dPt>
          <c:dPt>
            <c:idx val="5"/>
            <c:bubble3D val="0"/>
            <c:explosion val="8"/>
            <c:spPr>
              <a:solidFill>
                <a:srgbClr val="BB68EE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9.7302696485148136E-4"/>
                  <c:y val="-8.185695538057742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Госпошлина; </a:t>
                    </a:r>
                    <a:endParaRPr lang="ru-RU" dirty="0" smtClean="0"/>
                  </a:p>
                  <a:p>
                    <a:r>
                      <a:rPr lang="ru-RU" dirty="0" smtClean="0"/>
                      <a:t>21,6</a:t>
                    </a:r>
                    <a:r>
                      <a:rPr lang="ru-RU" dirty="0"/>
                      <a:t>; 34%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484068667160416E-2"/>
                  <c:y val="0.1060858521717043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неналоговые доходы; </a:t>
                    </a:r>
                    <a:endParaRPr lang="ru-RU" dirty="0" smtClean="0"/>
                  </a:p>
                  <a:p>
                    <a:r>
                      <a:rPr lang="ru-RU" dirty="0" smtClean="0"/>
                      <a:t>14,7</a:t>
                    </a:r>
                    <a:r>
                      <a:rPr lang="ru-RU" dirty="0"/>
                      <a:t>; 23%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8451616998626798E-2"/>
                  <c:y val="0.109813521293709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Акцизы; </a:t>
                    </a:r>
                    <a:endParaRPr lang="ru-RU" dirty="0" smtClean="0"/>
                  </a:p>
                  <a:p>
                    <a:r>
                      <a:rPr lang="ru-RU" dirty="0" smtClean="0"/>
                      <a:t>9,5</a:t>
                    </a:r>
                    <a:r>
                      <a:rPr lang="ru-RU" dirty="0"/>
                      <a:t>; 15%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9145300014896488E-2"/>
                  <c:y val="6.5511176022352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976614507584877"/>
                  <c:y val="-0.1328680890695114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8697080565217135E-2"/>
                  <c:y val="-0.1386396156125645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23040578492371661"/>
                  <c:y val="-0.112938997544661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добычу полезных ископаемых; </a:t>
                    </a:r>
                    <a:endParaRPr lang="ru-RU" dirty="0" smtClean="0"/>
                  </a:p>
                  <a:p>
                    <a:r>
                      <a:rPr lang="ru-RU" dirty="0" smtClean="0"/>
                      <a:t>1,4</a:t>
                    </a:r>
                    <a:r>
                      <a:rPr lang="ru-RU" dirty="0"/>
                      <a:t>;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Sheet1!$B$1:$H$1</c:f>
              <c:strCache>
                <c:ptCount val="7"/>
                <c:pt idx="0">
                  <c:v>Госпошлина</c:v>
                </c:pt>
                <c:pt idx="1">
                  <c:v>Прочие неналоговые доходы</c:v>
                </c:pt>
                <c:pt idx="2">
                  <c:v>Акцизы</c:v>
                </c:pt>
                <c:pt idx="3">
                  <c:v>Штрафные санкции</c:v>
                </c:pt>
                <c:pt idx="4">
                  <c:v>Доходы от платных услуг и компенсация затрат государству</c:v>
                </c:pt>
                <c:pt idx="5">
                  <c:v>Платежи за природные ресурсы</c:v>
                </c:pt>
                <c:pt idx="6">
                  <c:v>Налог на добычу полезных ископаемых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21.6</c:v>
                </c:pt>
                <c:pt idx="1">
                  <c:v>14.7</c:v>
                </c:pt>
                <c:pt idx="2" formatCode="General">
                  <c:v>9.5</c:v>
                </c:pt>
                <c:pt idx="3">
                  <c:v>7.7</c:v>
                </c:pt>
                <c:pt idx="4">
                  <c:v>4.5</c:v>
                </c:pt>
                <c:pt idx="5">
                  <c:v>4.3</c:v>
                </c:pt>
                <c:pt idx="6">
                  <c:v>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  <a:effectLst/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75847467707026"/>
          <c:y val="0.22605951829550713"/>
          <c:w val="0.65957953707448247"/>
          <c:h val="0.48045530338119508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12370">
              <a:solidFill>
                <a:schemeClr val="tx1"/>
              </a:solidFill>
              <a:prstDash val="solid"/>
            </a:ln>
          </c:spPr>
          <c:explosion val="4"/>
          <c:dPt>
            <c:idx val="0"/>
            <c:bubble3D val="0"/>
          </c:dPt>
          <c:dPt>
            <c:idx val="1"/>
            <c:bubble3D val="0"/>
            <c:spPr>
              <a:solidFill>
                <a:srgbClr val="00B050"/>
              </a:solidFill>
              <a:ln w="1237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237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00000"/>
              </a:solidFill>
              <a:ln w="12370">
                <a:solidFill>
                  <a:srgbClr val="C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2500951542688583E-2"/>
                  <c:y val="-0.13483904585456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356971239622237E-2"/>
                  <c:y val="0.156666280685502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субсидии;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792,1</a:t>
                    </a:r>
                    <a:r>
                      <a:rPr lang="ru-RU" dirty="0"/>
                      <a:t>; 24%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158098817708209"/>
                  <c:y val="0.1805759610930986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межбюджетныетрансферты;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16,8</a:t>
                    </a:r>
                    <a:r>
                      <a:rPr lang="ru-RU" dirty="0"/>
                      <a:t>;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778135927873064"/>
                  <c:y val="7.060074108383511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Дотации;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49,0</a:t>
                    </a:r>
                    <a:r>
                      <a:rPr lang="ru-RU" dirty="0"/>
                      <a:t>;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Субвенции муниципальному образованию</c:v>
                </c:pt>
                <c:pt idx="1">
                  <c:v>Межбюджетные субсидии</c:v>
                </c:pt>
                <c:pt idx="2">
                  <c:v>Иные межбюджетныетрансферты</c:v>
                </c:pt>
                <c:pt idx="3">
                  <c:v>Дотации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2378.8000000000002</c:v>
                </c:pt>
                <c:pt idx="1">
                  <c:v>792.1</c:v>
                </c:pt>
                <c:pt idx="2">
                  <c:v>16.8</c:v>
                </c:pt>
                <c:pt idx="3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93873688637599"/>
          <c:y val="0.21874495545876677"/>
          <c:w val="0.68267596709828282"/>
          <c:h val="0.48913215231982271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15331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FF00FF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FFFF"/>
              </a:solidFill>
              <a:ln w="15331">
                <a:solidFill>
                  <a:srgbClr val="FFFF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FF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explosion val="8"/>
            <c:spPr>
              <a:solidFill>
                <a:srgbClr val="FF66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3369313210848543E-2"/>
                  <c:y val="-0.1065575527205898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8503177644337484E-2"/>
                  <c:y val="2.836479563277339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2099289703030446E-2"/>
                  <c:y val="0.1699719051706214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endParaRPr lang="en-US" dirty="0" smtClean="0"/>
                  </a:p>
                  <a:p>
                    <a:r>
                      <a:rPr lang="ru-RU" dirty="0" smtClean="0"/>
                      <a:t>1189,9</a:t>
                    </a:r>
                    <a:r>
                      <a:rPr lang="ru-RU" dirty="0"/>
                      <a:t>; 22%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887576552930884E-2"/>
                  <c:y val="7.55805942323240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долга; </a:t>
                    </a:r>
                    <a:endParaRPr lang="en-US" dirty="0" smtClean="0"/>
                  </a:p>
                  <a:p>
                    <a:r>
                      <a:rPr lang="ru-RU" dirty="0" smtClean="0"/>
                      <a:t>94,2</a:t>
                    </a:r>
                    <a:r>
                      <a:rPr lang="ru-RU" dirty="0"/>
                      <a:t>;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67181476202715E-3"/>
                  <c:y val="0.1293311084929549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Культура; </a:t>
                    </a:r>
                    <a:endParaRPr lang="en-US" dirty="0" smtClean="0"/>
                  </a:p>
                  <a:p>
                    <a:r>
                      <a:rPr lang="ru-RU" dirty="0" smtClean="0"/>
                      <a:t>187,8</a:t>
                    </a:r>
                    <a:r>
                      <a:rPr lang="ru-RU" dirty="0"/>
                      <a:t>; 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0474660622911751E-2"/>
                  <c:y val="0.131695978760948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</a:t>
                    </a:r>
                    <a:endParaRPr lang="en-US" dirty="0" smtClean="0"/>
                  </a:p>
                  <a:p>
                    <a:r>
                      <a:rPr lang="ru-RU" dirty="0" smtClean="0"/>
                      <a:t>437,6</a:t>
                    </a:r>
                    <a:r>
                      <a:rPr lang="ru-RU" dirty="0"/>
                      <a:t>; 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9711441856118137E-2"/>
                  <c:y val="2.33646623555941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endParaRPr lang="en-US" dirty="0" smtClean="0"/>
                  </a:p>
                  <a:p>
                    <a:r>
                      <a:rPr lang="ru-RU" dirty="0" smtClean="0"/>
                      <a:t>440,4</a:t>
                    </a:r>
                    <a:r>
                      <a:rPr lang="ru-RU" dirty="0"/>
                      <a:t>; 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2843613298337708"/>
                  <c:y val="2.481203065069580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Прочие отрасли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Обслуживание муниципального долга</c:v>
                </c:pt>
                <c:pt idx="4">
                  <c:v>Культура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  <c:pt idx="7">
                  <c:v>Образование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255.6</c:v>
                </c:pt>
                <c:pt idx="1">
                  <c:v>226.1</c:v>
                </c:pt>
                <c:pt idx="2">
                  <c:v>1189.9000000000001</c:v>
                </c:pt>
                <c:pt idx="3">
                  <c:v>94.2</c:v>
                </c:pt>
                <c:pt idx="4">
                  <c:v>187.8</c:v>
                </c:pt>
                <c:pt idx="5">
                  <c:v>437.6</c:v>
                </c:pt>
                <c:pt idx="6">
                  <c:v>440.4</c:v>
                </c:pt>
                <c:pt idx="7">
                  <c:v>2538.8000000000002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6">
          <a:noFill/>
        </a:ln>
      </c:spPr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211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03567913385822"/>
          <c:y val="0.19569885422613631"/>
          <c:w val="0.71555917814960635"/>
          <c:h val="0.4122934130721097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670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rgbClr val="00CCFF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CC99FF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9CC00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7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133870570866142E-2"/>
                  <c:y val="-7.03084214679067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Фонд оплаты труда;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1786,9</a:t>
                    </a:r>
                    <a:r>
                      <a:rPr lang="ru-RU" dirty="0"/>
                      <a:t>; 71%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5413262795275594E-2"/>
                  <c:y val="3.06722366636222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Коммунальные услуги;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135,5</a:t>
                    </a:r>
                    <a:r>
                      <a:rPr lang="ru-RU" dirty="0"/>
                      <a:t>; 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641381643700787E-2"/>
                  <c:y val="0.1669163797902063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основных средств, материальных запасов; </a:t>
                    </a:r>
                    <a:endParaRPr lang="ru-RU" dirty="0" smtClean="0"/>
                  </a:p>
                  <a:p>
                    <a:r>
                      <a:rPr lang="ru-RU" dirty="0" smtClean="0"/>
                      <a:t>144,4</a:t>
                    </a:r>
                    <a:r>
                      <a:rPr lang="ru-RU" dirty="0"/>
                      <a:t>; 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1592581200787402E-2"/>
                  <c:y val="0.1225006620226006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224249507874013E-2"/>
                  <c:y val="0.208418765773701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159,5</a:t>
                    </a:r>
                    <a:r>
                      <a:rPr lang="ru-RU" dirty="0"/>
                      <a:t>; 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8331077755905512E-2"/>
                  <c:y val="0.152472073454785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работы, услуги;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157,1</a:t>
                    </a:r>
                    <a:r>
                      <a:rPr lang="ru-RU" dirty="0"/>
                      <a:t>; 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7384965551181102E-2"/>
                  <c:y val="3.99325547587265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Питание; </a:t>
                    </a:r>
                    <a:endParaRPr lang="ru-RU" dirty="0" smtClean="0"/>
                  </a:p>
                  <a:p>
                    <a:r>
                      <a:rPr lang="ru-RU" dirty="0" smtClean="0"/>
                      <a:t>76,9</a:t>
                    </a:r>
                    <a:r>
                      <a:rPr lang="ru-RU" dirty="0"/>
                      <a:t>;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Sheet1!$B$1:$H$1</c:f>
              <c:strCache>
                <c:ptCount val="7"/>
                <c:pt idx="0">
                  <c:v>Фонд оплаты труда</c:v>
                </c:pt>
                <c:pt idx="1">
                  <c:v>Коммунальные услуги</c:v>
                </c:pt>
                <c:pt idx="2">
                  <c:v>Приобретение основных средств, материальных запасов</c:v>
                </c:pt>
                <c:pt idx="3">
                  <c:v>Капитальный и текущий ремонт</c:v>
                </c:pt>
                <c:pt idx="4">
                  <c:v>Налоги</c:v>
                </c:pt>
                <c:pt idx="5">
                  <c:v>Прочие работы, услуги</c:v>
                </c:pt>
                <c:pt idx="6">
                  <c:v>Питание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1786.9</c:v>
                </c:pt>
                <c:pt idx="1">
                  <c:v>135.5</c:v>
                </c:pt>
                <c:pt idx="2">
                  <c:v>144.4</c:v>
                </c:pt>
                <c:pt idx="3">
                  <c:v>78.5</c:v>
                </c:pt>
                <c:pt idx="4">
                  <c:v>159.5</c:v>
                </c:pt>
                <c:pt idx="5">
                  <c:v>157.1</c:v>
                </c:pt>
                <c:pt idx="6">
                  <c:v>76.900000000000006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17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74109853348565"/>
          <c:y val="0.19781245937222669"/>
          <c:w val="0.57374999794038806"/>
          <c:h val="0.4157254212570161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 w="12678">
              <a:solidFill>
                <a:schemeClr val="tx1"/>
              </a:solidFill>
              <a:prstDash val="solid"/>
            </a:ln>
          </c:spPr>
          <c:explosion val="7"/>
          <c:dPt>
            <c:idx val="0"/>
            <c:bubble3D val="0"/>
            <c:spPr>
              <a:solidFill>
                <a:srgbClr val="FFFF00"/>
              </a:solidFill>
              <a:ln w="1267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CCFF"/>
              </a:solidFill>
              <a:ln w="1267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00"/>
              </a:solidFill>
              <a:ln w="12678">
                <a:solidFill>
                  <a:schemeClr val="tx2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800080"/>
              </a:solidFill>
              <a:ln w="12678">
                <a:solidFill>
                  <a:schemeClr val="accent1">
                    <a:lumMod val="95000"/>
                  </a:schemeClr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2678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1267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70C0"/>
              </a:solidFill>
              <a:ln w="12678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6600"/>
              </a:solidFill>
              <a:ln w="12678">
                <a:solidFill>
                  <a:schemeClr val="accent1">
                    <a:lumMod val="95000"/>
                  </a:schemeClr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9966FF"/>
              </a:solidFill>
              <a:ln w="12678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chemeClr val="bg1">
                  <a:lumMod val="25000"/>
                </a:schemeClr>
              </a:solidFill>
              <a:ln w="12678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9751987407885322E-3"/>
                  <c:y val="9.529379179361373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Культурно-досуговые учреждения(ДК, ОКЦ); </a:t>
                    </a:r>
                    <a:endParaRPr lang="ru-RU" sz="1200" b="1" dirty="0" smtClean="0"/>
                  </a:p>
                  <a:p>
                    <a:r>
                      <a:rPr lang="ru-RU" sz="1200" b="1" dirty="0" smtClean="0"/>
                      <a:t>59,9</a:t>
                    </a:r>
                    <a:r>
                      <a:rPr lang="ru-RU" sz="1200" b="1" dirty="0"/>
                      <a:t>; 32%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468185820783627E-2"/>
                  <c:y val="-0.1342166400054264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8613718710668767E-2"/>
                  <c:y val="-0.1743095680879086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Учреждения исполнительского искусства(театры, оркестр); </a:t>
                    </a:r>
                    <a:endParaRPr lang="ru-RU" dirty="0" smtClean="0"/>
                  </a:p>
                  <a:p>
                    <a:r>
                      <a:rPr lang="ru-RU" dirty="0" smtClean="0"/>
                      <a:t>50,8</a:t>
                    </a:r>
                    <a:r>
                      <a:rPr lang="ru-RU" dirty="0"/>
                      <a:t>; 27%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5572731019616216E-2"/>
                  <c:y val="-6.29256518814545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Городские целевые программы; </a:t>
                    </a:r>
                    <a:endParaRPr lang="ru-RU" sz="1200" b="1" dirty="0" smtClean="0"/>
                  </a:p>
                  <a:p>
                    <a:r>
                      <a:rPr lang="ru-RU" sz="1200" b="1" dirty="0" smtClean="0"/>
                      <a:t>8,0</a:t>
                    </a:r>
                    <a:r>
                      <a:rPr lang="ru-RU" sz="1200" b="1" dirty="0"/>
                      <a:t>; 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0327967906772781E-2"/>
                  <c:y val="9.447846657358785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Областные целевые программы; </a:t>
                    </a:r>
                    <a:endParaRPr lang="ru-RU" sz="1200" b="1" dirty="0" smtClean="0"/>
                  </a:p>
                  <a:p>
                    <a:r>
                      <a:rPr lang="ru-RU" sz="1200" b="1" dirty="0" smtClean="0"/>
                      <a:t>3,4</a:t>
                    </a:r>
                    <a:r>
                      <a:rPr lang="ru-RU" sz="1200" b="1" dirty="0"/>
                      <a:t>; 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478097615251768"/>
                  <c:y val="0.2332612443545059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Бюджетные инвестиции(АИП); 17,9; 10%</a:t>
                    </a:r>
                    <a:endParaRPr lang="ru-RU" b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0196908322315389E-2"/>
                  <c:y val="0.1727639321466726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5481058278074922E-2"/>
                  <c:y val="0.2701206821509120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АУП и ЦБ; 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8,1</a:t>
                    </a:r>
                    <a:r>
                      <a:rPr lang="ru-RU" b="1" dirty="0"/>
                      <a:t>; 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3.2427708207353732E-3"/>
                  <c:y val="0.169618169588097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5763352229194563"/>
                  <c:y val="0.1667466692291604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Гашение кредиторской задолженности 2013 года</a:t>
                    </a:r>
                    <a:r>
                      <a:rPr lang="ru-RU" sz="1200" b="1" dirty="0" smtClean="0"/>
                      <a:t>;</a:t>
                    </a:r>
                  </a:p>
                  <a:p>
                    <a:r>
                      <a:rPr lang="ru-RU" sz="1200" b="1" dirty="0" smtClean="0"/>
                      <a:t> </a:t>
                    </a:r>
                    <a:r>
                      <a:rPr lang="ru-RU" sz="1200" b="1" dirty="0"/>
                      <a:t>2,5; 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Sheet1!$B$1:$K$1</c:f>
              <c:strCache>
                <c:ptCount val="10"/>
                <c:pt idx="0">
                  <c:v>Культурно-досуговые учреждения(ДК, ОКЦ)</c:v>
                </c:pt>
                <c:pt idx="1">
                  <c:v>Централизованная библиотечная система</c:v>
                </c:pt>
                <c:pt idx="2">
                  <c:v>Учреждения исполнительского искусства(театры, оркестр)</c:v>
                </c:pt>
                <c:pt idx="3">
                  <c:v>Городские целевые программы</c:v>
                </c:pt>
                <c:pt idx="4">
                  <c:v>Областные целевые программы</c:v>
                </c:pt>
                <c:pt idx="5">
                  <c:v>Бюджетные инвестиции(АИП)</c:v>
                </c:pt>
                <c:pt idx="6">
                  <c:v>Господдержка театрального искусства(гранты) </c:v>
                </c:pt>
                <c:pt idx="7">
                  <c:v>АУП и ЦБ</c:v>
                </c:pt>
                <c:pt idx="8">
                  <c:v>Резервный фонд Правительства ЯО</c:v>
                </c:pt>
                <c:pt idx="9">
                  <c:v>Гашение кредиторской задолженности 2013 года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59.9</c:v>
                </c:pt>
                <c:pt idx="1">
                  <c:v>34.4</c:v>
                </c:pt>
                <c:pt idx="2" formatCode="0.0">
                  <c:v>50.8</c:v>
                </c:pt>
                <c:pt idx="3" formatCode="0.0">
                  <c:v>8</c:v>
                </c:pt>
                <c:pt idx="4" formatCode="0.0">
                  <c:v>3.4</c:v>
                </c:pt>
                <c:pt idx="5" formatCode="0.0">
                  <c:v>17.899999999999999</c:v>
                </c:pt>
                <c:pt idx="6" formatCode="0.0">
                  <c:v>1.1000000000000001</c:v>
                </c:pt>
                <c:pt idx="7">
                  <c:v>8.1</c:v>
                </c:pt>
                <c:pt idx="8" formatCode="0.0">
                  <c:v>1.7</c:v>
                </c:pt>
                <c:pt idx="9" formatCode="0.0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0">
          <a:noFill/>
        </a:ln>
      </c:spPr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17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32362021996018"/>
          <c:y val="0.17102916207135346"/>
          <c:w val="0.72109930723688054"/>
          <c:h val="0.61025725204544889"/>
        </c:manualLayout>
      </c:layout>
      <c:ofPieChart>
        <c:ofPieType val="bar"/>
        <c:varyColors val="1"/>
        <c:ser>
          <c:idx val="0"/>
          <c:order val="0"/>
          <c:spPr>
            <a:solidFill>
              <a:srgbClr val="9999FF"/>
            </a:solidFill>
            <a:ln w="1171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1717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1171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171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171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171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171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717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FF00"/>
              </a:solidFill>
              <a:ln w="11717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1717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1717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explosion val="3"/>
            <c:spPr>
              <a:solidFill>
                <a:srgbClr val="00B050"/>
              </a:solidFill>
              <a:ln w="1171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2487740594925634"/>
                  <c:y val="0.1499244799866572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Пенсионное обеспечение </a:t>
                    </a:r>
                    <a:r>
                      <a:rPr lang="ru-RU" sz="1200" b="1" dirty="0" smtClean="0"/>
                      <a:t>8,3 </a:t>
                    </a:r>
                    <a:r>
                      <a:rPr lang="ru-RU" sz="1200" b="1" dirty="0"/>
                      <a:t>млн</a:t>
                    </a:r>
                    <a:r>
                      <a:rPr lang="ru-RU" sz="1200" b="1" dirty="0" smtClean="0"/>
                      <a:t>. руб</a:t>
                    </a:r>
                    <a:r>
                      <a:rPr lang="ru-RU" sz="1200" b="1" dirty="0"/>
                      <a:t>. </a:t>
                    </a:r>
                    <a:r>
                      <a:rPr lang="ru-RU" sz="1200" b="1" dirty="0" smtClean="0"/>
                      <a:t>0,</a:t>
                    </a:r>
                    <a:r>
                      <a:rPr lang="en-US" sz="1200" b="1" dirty="0" smtClean="0"/>
                      <a:t>7</a:t>
                    </a:r>
                    <a:r>
                      <a:rPr lang="ru-RU" sz="1200" b="1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845313014459871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Содержание учреждений </a:t>
                    </a:r>
                    <a:r>
                      <a:rPr lang="ru-RU" sz="1200" b="1" dirty="0" err="1"/>
                      <a:t>соцобслуживания</a:t>
                    </a:r>
                    <a:r>
                      <a:rPr lang="ru-RU" sz="1200" b="1" dirty="0"/>
                      <a:t> </a:t>
                    </a:r>
                    <a:endParaRPr lang="ru-RU" sz="1200" b="1" dirty="0" smtClean="0"/>
                  </a:p>
                  <a:p>
                    <a:r>
                      <a:rPr lang="en-US" sz="1200" b="1" dirty="0" smtClean="0"/>
                      <a:t>81</a:t>
                    </a:r>
                    <a:r>
                      <a:rPr lang="ru-RU" sz="1200" b="1" dirty="0" smtClean="0"/>
                      <a:t>,5 млн. руб.;  6,</a:t>
                    </a:r>
                    <a:r>
                      <a:rPr lang="en-US" sz="1200" b="1" dirty="0" smtClean="0"/>
                      <a:t>8</a:t>
                    </a:r>
                    <a:r>
                      <a:rPr lang="ru-RU" sz="1200" b="1" dirty="0" smtClean="0"/>
                      <a:t> </a:t>
                    </a:r>
                    <a:r>
                      <a:rPr lang="ru-RU" sz="1200" b="1" dirty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757399007482522E-2"/>
                  <c:y val="-8.566375131447334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Охрана семьи и детства  </a:t>
                    </a:r>
                    <a:r>
                      <a:rPr lang="ru-RU" sz="1200" b="1" dirty="0" smtClean="0"/>
                      <a:t>1</a:t>
                    </a:r>
                    <a:r>
                      <a:rPr lang="en-US" sz="1200" b="1" dirty="0" smtClean="0"/>
                      <a:t>4</a:t>
                    </a:r>
                    <a:r>
                      <a:rPr lang="ru-RU" sz="1200" b="1" dirty="0" smtClean="0"/>
                      <a:t>5,7 </a:t>
                    </a:r>
                    <a:r>
                      <a:rPr lang="ru-RU" sz="1200" b="1" dirty="0"/>
                      <a:t>млн</a:t>
                    </a:r>
                    <a:r>
                      <a:rPr lang="ru-RU" sz="1200" b="1" dirty="0" smtClean="0"/>
                      <a:t>. руб.; 1</a:t>
                    </a:r>
                    <a:r>
                      <a:rPr lang="en-US" sz="1200" b="1" dirty="0" smtClean="0"/>
                      <a:t>2</a:t>
                    </a:r>
                    <a:r>
                      <a:rPr lang="ru-RU" sz="1200" b="1" dirty="0" smtClean="0"/>
                      <a:t>,</a:t>
                    </a:r>
                    <a:r>
                      <a:rPr lang="en-US" sz="1200" b="1" dirty="0" smtClean="0"/>
                      <a:t>3</a:t>
                    </a:r>
                    <a:r>
                      <a:rPr lang="ru-RU" sz="1200" b="1" dirty="0" smtClean="0"/>
                      <a:t> </a:t>
                    </a:r>
                    <a:r>
                      <a:rPr lang="ru-RU" sz="1200" b="1" dirty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097292325638787E-2"/>
                  <c:y val="-0.11164707994562569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Другие вопросы в области социальной политики 
</a:t>
                    </a:r>
                    <a:r>
                      <a:rPr lang="en-US" sz="1200" b="1" dirty="0" smtClean="0"/>
                      <a:t>21</a:t>
                    </a:r>
                    <a:r>
                      <a:rPr lang="ru-RU" sz="1200" b="1" dirty="0" smtClean="0"/>
                      <a:t>,</a:t>
                    </a:r>
                    <a:r>
                      <a:rPr lang="en-US" sz="1200" b="1" dirty="0" smtClean="0"/>
                      <a:t>9</a:t>
                    </a:r>
                    <a:r>
                      <a:rPr lang="ru-RU" sz="1200" b="1" dirty="0" smtClean="0"/>
                      <a:t> млн. руб.; </a:t>
                    </a:r>
                    <a:r>
                      <a:rPr lang="en-US" sz="1200" b="1" dirty="0" smtClean="0"/>
                      <a:t>1</a:t>
                    </a:r>
                    <a:r>
                      <a:rPr lang="ru-RU" sz="1200" b="1" dirty="0" smtClean="0"/>
                      <a:t>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127128339726765"/>
                  <c:y val="-0.1721289594501013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Социальное обеспечение населения </a:t>
                    </a:r>
                    <a:r>
                      <a:rPr lang="ru-RU" sz="1200" b="1" dirty="0" smtClean="0"/>
                      <a:t>9</a:t>
                    </a:r>
                    <a:r>
                      <a:rPr lang="en-US" sz="1200" b="1" dirty="0" smtClean="0"/>
                      <a:t>32</a:t>
                    </a:r>
                    <a:r>
                      <a:rPr lang="ru-RU" sz="1200" b="1" dirty="0" smtClean="0"/>
                      <a:t>,</a:t>
                    </a:r>
                    <a:r>
                      <a:rPr lang="en-US" sz="1200" b="1" dirty="0" smtClean="0"/>
                      <a:t>5</a:t>
                    </a:r>
                    <a:r>
                      <a:rPr lang="ru-RU" sz="1200" b="1" dirty="0" smtClean="0"/>
                      <a:t> млн. руб.; </a:t>
                    </a:r>
                    <a:r>
                      <a:rPr lang="en-US" sz="1200" b="1" dirty="0" smtClean="0"/>
                      <a:t>7</a:t>
                    </a:r>
                    <a:r>
                      <a:rPr lang="ru-RU" sz="1200" b="1" dirty="0" smtClean="0"/>
                      <a:t>8,</a:t>
                    </a:r>
                    <a:r>
                      <a:rPr lang="en-US" sz="1200" b="1" dirty="0" smtClean="0"/>
                      <a:t>4</a:t>
                    </a:r>
                    <a:r>
                      <a:rPr lang="ru-RU" sz="1200" b="1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978459884402231E-2"/>
                  <c:y val="-9.463008627629403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416383159071185E-2"/>
                  <c:y val="-0.16726974274795461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Оплата ЖКУ отдельным категориям граждан </a:t>
                    </a:r>
                    <a:r>
                      <a:rPr lang="ru-RU" sz="1200" b="1" dirty="0" smtClean="0"/>
                      <a:t>3</a:t>
                    </a:r>
                    <a:r>
                      <a:rPr lang="en-US" sz="1200" b="1" dirty="0" smtClean="0"/>
                      <a:t>58</a:t>
                    </a:r>
                    <a:r>
                      <a:rPr lang="ru-RU" sz="1200" b="1" dirty="0" smtClean="0"/>
                      <a:t>,8 </a:t>
                    </a:r>
                    <a:r>
                      <a:rPr lang="ru-RU" sz="1200" b="1" dirty="0"/>
                      <a:t>млн</a:t>
                    </a:r>
                    <a:r>
                      <a:rPr lang="ru-RU" sz="1200" b="1" dirty="0" smtClean="0"/>
                      <a:t>. руб</a:t>
                    </a:r>
                    <a:r>
                      <a:rPr lang="ru-RU" sz="1200" b="1" dirty="0"/>
                      <a:t>.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479802530430798E-2"/>
                  <c:y val="-7.707958655005257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Субсидии по оплате ЖКУ отдельным категориям граждан </a:t>
                    </a:r>
                    <a:r>
                      <a:rPr lang="ru-RU" sz="1200" b="1" dirty="0" smtClean="0"/>
                      <a:t>10</a:t>
                    </a:r>
                    <a:r>
                      <a:rPr lang="en-US" sz="1200" b="1" dirty="0" smtClean="0"/>
                      <a:t>8</a:t>
                    </a:r>
                    <a:r>
                      <a:rPr lang="ru-RU" sz="1200" b="1" dirty="0" smtClean="0"/>
                      <a:t>,9 </a:t>
                    </a:r>
                    <a:r>
                      <a:rPr lang="ru-RU" sz="1200" b="1" dirty="0"/>
                      <a:t>млн</a:t>
                    </a:r>
                    <a:r>
                      <a:rPr lang="ru-RU" sz="1200" b="1" dirty="0" smtClean="0"/>
                      <a:t>. руб</a:t>
                    </a:r>
                    <a:r>
                      <a:rPr lang="ru-RU" sz="1200" b="1" dirty="0"/>
                      <a:t>.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9402386814095476E-2"/>
                  <c:y val="1.296468234630280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ЕДВ отдельным категориям граждан </a:t>
                    </a:r>
                    <a:r>
                      <a:rPr lang="en-US" sz="1200" b="1" dirty="0" smtClean="0"/>
                      <a:t>355,3</a:t>
                    </a:r>
                    <a:r>
                      <a:rPr lang="ru-RU" sz="1200" b="1" dirty="0" smtClean="0"/>
                      <a:t> </a:t>
                    </a:r>
                    <a:r>
                      <a:rPr lang="ru-RU" sz="1200" b="1" dirty="0"/>
                      <a:t>млн</a:t>
                    </a:r>
                    <a:r>
                      <a:rPr lang="ru-RU" sz="1200" b="1" dirty="0" smtClean="0"/>
                      <a:t>. руб.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9870454479939721E-2"/>
                  <c:y val="8.563769268255154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Прочие выплаты </a:t>
                    </a:r>
                    <a:endParaRPr lang="ru-RU" sz="1200" b="1" dirty="0" smtClean="0"/>
                  </a:p>
                  <a:p>
                    <a:r>
                      <a:rPr lang="ru-RU" sz="1200" b="1" dirty="0" smtClean="0"/>
                      <a:t>1</a:t>
                    </a:r>
                    <a:r>
                      <a:rPr lang="en-US" sz="1200" b="1" dirty="0" smtClean="0"/>
                      <a:t>09</a:t>
                    </a:r>
                    <a:r>
                      <a:rPr lang="ru-RU" sz="1200" b="1" dirty="0" smtClean="0"/>
                      <a:t>,</a:t>
                    </a:r>
                    <a:r>
                      <a:rPr lang="en-US" sz="1200" b="1" dirty="0" smtClean="0"/>
                      <a:t>5</a:t>
                    </a:r>
                    <a:r>
                      <a:rPr lang="ru-RU" sz="1200" b="1" dirty="0" smtClean="0"/>
                      <a:t> </a:t>
                    </a:r>
                    <a:r>
                      <a:rPr lang="ru-RU" sz="1200" b="1" dirty="0"/>
                      <a:t>млн</a:t>
                    </a:r>
                    <a:r>
                      <a:rPr lang="ru-RU" sz="1200" b="1" dirty="0" smtClean="0"/>
                      <a:t>. руб.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spPr>
              <a:noFill/>
              <a:ln w="23438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Лист3!$C$2:$C$11</c:f>
              <c:strCache>
                <c:ptCount val="10"/>
                <c:pt idx="0">
                  <c:v>Пенсионное обеспечение</c:v>
                </c:pt>
                <c:pt idx="1">
                  <c:v>Содержание учреждений соцобслуживания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  <c:pt idx="4">
                  <c:v>Социальное обеспечение населения</c:v>
                </c:pt>
                <c:pt idx="6">
                  <c:v>Оплата ЖКУ отдедьным категориям граждан</c:v>
                </c:pt>
                <c:pt idx="7">
                  <c:v>Субсидии по оплате ЖКУ отдельным категориям граждан</c:v>
                </c:pt>
                <c:pt idx="8">
                  <c:v>ЕДВ отдельным категориям граждан</c:v>
                </c:pt>
                <c:pt idx="9">
                  <c:v>Прочие выплаты</c:v>
                </c:pt>
              </c:strCache>
            </c:strRef>
          </c:cat>
          <c:val>
            <c:numRef>
              <c:f>Лист3!$D$2:$D$11</c:f>
              <c:numCache>
                <c:formatCode>General</c:formatCode>
                <c:ptCount val="10"/>
                <c:pt idx="0">
                  <c:v>8.3000000000000007</c:v>
                </c:pt>
                <c:pt idx="1">
                  <c:v>81.5</c:v>
                </c:pt>
                <c:pt idx="2">
                  <c:v>145.69999999999999</c:v>
                </c:pt>
                <c:pt idx="3">
                  <c:v>21.9</c:v>
                </c:pt>
                <c:pt idx="6">
                  <c:v>358.8</c:v>
                </c:pt>
                <c:pt idx="7">
                  <c:v>108.9</c:v>
                </c:pt>
                <c:pt idx="8">
                  <c:v>355.3</c:v>
                </c:pt>
                <c:pt idx="9">
                  <c:v>109.5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2929">
              <a:solidFill>
                <a:srgbClr val="000000"/>
              </a:solidFill>
              <a:prstDash val="solid"/>
            </a:ln>
          </c:spPr>
        </c:serLines>
      </c:ofPieChart>
      <c:spPr>
        <a:noFill/>
        <a:ln w="25401">
          <a:noFill/>
        </a:ln>
      </c:spPr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173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97705901530071"/>
          <c:y val="0.2666577941624243"/>
          <c:w val="0.642341538554004"/>
          <c:h val="0.4168992872332911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7978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FF9900"/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9966FF"/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6594406177091432E-2"/>
                  <c:y val="0.124795230716370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Коммунальное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156,3</a:t>
                    </a:r>
                    <a:r>
                      <a:rPr lang="ru-RU" dirty="0"/>
                      <a:t>; 18%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3531335771435234E-2"/>
                  <c:y val="-0.210752437577542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9143162144096919E-2"/>
                  <c:y val="-8.443378325044126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9077484104680536E-2"/>
                  <c:y val="-0.119157465932975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вопросы в области городского хозяйства и национальной экономики; </a:t>
                    </a:r>
                    <a:endParaRPr lang="ru-RU" dirty="0" smtClean="0"/>
                  </a:p>
                  <a:p>
                    <a:r>
                      <a:rPr lang="ru-RU" dirty="0" smtClean="0"/>
                      <a:t>43,0</a:t>
                    </a:r>
                    <a:r>
                      <a:rPr lang="ru-RU" dirty="0"/>
                      <a:t>; 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5807806418594654E-3"/>
                  <c:y val="0.1772008033939523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0967984431602317E-2"/>
                  <c:y val="5.82259088563687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Транспорт; </a:t>
                    </a:r>
                    <a:endParaRPr lang="ru-RU" dirty="0" smtClean="0"/>
                  </a:p>
                  <a:p>
                    <a:r>
                      <a:rPr lang="ru-RU" dirty="0" smtClean="0"/>
                      <a:t>21,5</a:t>
                    </a:r>
                    <a:r>
                      <a:rPr lang="ru-RU" dirty="0"/>
                      <a:t>;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776477932324459"/>
                  <c:y val="0.157287152680367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5999957199655411E-2"/>
                  <c:y val="0.1556142799164680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7978">
                  <a:solidFill>
                    <a:schemeClr val="tx1"/>
                  </a:solidFill>
                  <a:prstDash val="solid"/>
                </a:ln>
              </c:spPr>
            </c:leaderLines>
          </c:dLbls>
          <c:cat>
            <c:strRef>
              <c:f>Sheet1!$B$1:$I$1</c:f>
              <c:strCache>
                <c:ptCount val="8"/>
                <c:pt idx="0">
                  <c:v>Коммунальное хозяйство</c:v>
                </c:pt>
                <c:pt idx="1">
                  <c:v>Благоустройство</c:v>
                </c:pt>
                <c:pt idx="2">
                  <c:v>Жилищное хозяйство</c:v>
                </c:pt>
                <c:pt idx="3">
                  <c:v>Другие вопросы в области городского хозяйства и национальной экономики</c:v>
                </c:pt>
                <c:pt idx="4">
                  <c:v>Дорожное хозяйство</c:v>
                </c:pt>
                <c:pt idx="5">
                  <c:v>Транспорт</c:v>
                </c:pt>
                <c:pt idx="6">
                  <c:v>Водное хозяйство</c:v>
                </c:pt>
                <c:pt idx="7">
                  <c:v>Сельское хозяйство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156.30000000000001</c:v>
                </c:pt>
                <c:pt idx="1">
                  <c:v>131.69999999999999</c:v>
                </c:pt>
                <c:pt idx="2">
                  <c:v>130.1</c:v>
                </c:pt>
                <c:pt idx="3" formatCode="0.0">
                  <c:v>43</c:v>
                </c:pt>
                <c:pt idx="4">
                  <c:v>324.5</c:v>
                </c:pt>
                <c:pt idx="5">
                  <c:v>21.5</c:v>
                </c:pt>
                <c:pt idx="6">
                  <c:v>70.3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12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hPercent val="50"/>
      <c:rotY val="20"/>
      <c:depthPercent val="80"/>
      <c:rAngAx val="1"/>
    </c:view3D>
    <c:floor>
      <c:thickness val="0"/>
      <c:spPr>
        <a:solidFill>
          <a:srgbClr val="CCFFCC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6350">
          <a:solidFill>
            <a:schemeClr val="accent5">
              <a:lumMod val="8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matte">
          <a:contourClr>
            <a:srgbClr val="000000"/>
          </a:contourClr>
        </a:sp3d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4.9861986001749778E-2"/>
          <c:y val="1.6380170788510593E-2"/>
          <c:w val="0.9458333333333333"/>
          <c:h val="0.873785996820819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Факт 2013г. - 5587,2</c:v>
                </c:pt>
              </c:strCache>
            </c:strRef>
          </c:tx>
          <c:spPr>
            <a:solidFill>
              <a:srgbClr val="00B050"/>
            </a:solidFill>
            <a:ln w="13047">
              <a:noFill/>
              <a:prstDash val="solid"/>
            </a:ln>
            <a:effectLst>
              <a:outerShdw blurRad="50800" dist="50800" dir="5400000" algn="ctr" rotWithShape="0">
                <a:schemeClr val="bg2">
                  <a:lumMod val="20000"/>
                  <a:lumOff val="8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1"/>
              <c:layout>
                <c:manualLayout>
                  <c:x val="-1.4347202295552103E-3"/>
                  <c:y val="1.173708920187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694404591104736E-3"/>
                  <c:y val="4.6946508447007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430416068866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0832137733142E-3"/>
                  <c:y val="9.3896713615023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0832137733142E-3"/>
                  <c:y val="1.173690436582751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12,2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347202295551314E-3"/>
                  <c:y val="8.60709931809802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7388809182209472E-3"/>
                  <c:y val="7.0422535211267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Физическая культура и спорт</c:v>
                </c:pt>
                <c:pt idx="6">
                  <c:v>Обслуживание мун.долга</c:v>
                </c:pt>
                <c:pt idx="7">
                  <c:v>Прочие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2767.8</c:v>
                </c:pt>
                <c:pt idx="1">
                  <c:v>1049.2</c:v>
                </c:pt>
                <c:pt idx="2" formatCode="0.0">
                  <c:v>627.1</c:v>
                </c:pt>
                <c:pt idx="3">
                  <c:v>548.70000000000005</c:v>
                </c:pt>
                <c:pt idx="4">
                  <c:v>230.8</c:v>
                </c:pt>
                <c:pt idx="5">
                  <c:v>50</c:v>
                </c:pt>
                <c:pt idx="6">
                  <c:v>71.599999999999994</c:v>
                </c:pt>
                <c:pt idx="7">
                  <c:v>279.8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 2014г. - 5370,4</c:v>
                </c:pt>
              </c:strCache>
            </c:strRef>
          </c:tx>
          <c:spPr>
            <a:solidFill>
              <a:srgbClr val="C00000"/>
            </a:solidFill>
            <a:ln w="13047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781922525107604E-2"/>
                  <c:y val="7.0422535211267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736011477761836E-3"/>
                  <c:y val="-2.347417840375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477761836441894E-2"/>
                  <c:y val="9.3896713615023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77761836441894E-2"/>
                  <c:y val="7.0422535211267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77761836441894E-2"/>
                  <c:y val="7.0422535211267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477761836441999E-2"/>
                  <c:y val="4.6948356807510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477761836441894E-2"/>
                  <c:y val="-8.60709931809802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912482065997131E-2"/>
                  <c:y val="1.1736904365827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Физическая культура и спорт</c:v>
                </c:pt>
                <c:pt idx="6">
                  <c:v>Обслуживание мун.долга</c:v>
                </c:pt>
                <c:pt idx="7">
                  <c:v>Прочие</c:v>
                </c:pt>
              </c:strCache>
            </c:strRef>
          </c:cat>
          <c:val>
            <c:numRef>
              <c:f>Sheet1!$B$3:$I$3</c:f>
              <c:numCache>
                <c:formatCode>0.0</c:formatCode>
                <c:ptCount val="8"/>
                <c:pt idx="0">
                  <c:v>2538.8000000000002</c:v>
                </c:pt>
                <c:pt idx="1">
                  <c:v>1189.9000000000001</c:v>
                </c:pt>
                <c:pt idx="2" formatCode="General">
                  <c:v>440.4</c:v>
                </c:pt>
                <c:pt idx="3">
                  <c:v>437.6</c:v>
                </c:pt>
                <c:pt idx="4">
                  <c:v>187.8</c:v>
                </c:pt>
                <c:pt idx="5" formatCode="General">
                  <c:v>226.1</c:v>
                </c:pt>
                <c:pt idx="6">
                  <c:v>94.2</c:v>
                </c:pt>
                <c:pt idx="7">
                  <c:v>255.6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gapDepth val="0"/>
        <c:shape val="cylinder"/>
        <c:axId val="218735744"/>
        <c:axId val="218737280"/>
        <c:axId val="0"/>
      </c:bar3DChart>
      <c:catAx>
        <c:axId val="21873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8737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737280"/>
        <c:scaling>
          <c:orientation val="minMax"/>
          <c:min val="0"/>
        </c:scaling>
        <c:delete val="0"/>
        <c:axPos val="l"/>
        <c:majorGridlines>
          <c:spPr>
            <a:ln w="13047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8735744"/>
        <c:crosses val="autoZero"/>
        <c:crossBetween val="between"/>
        <c:majorUnit val="200"/>
        <c:minorUnit val="200"/>
      </c:valAx>
      <c:spPr>
        <a:solidFill>
          <a:schemeClr val="accent6">
            <a:lumMod val="20000"/>
            <a:lumOff val="80000"/>
          </a:schemeClr>
        </a:solidFill>
        <a:ln w="25393">
          <a:noFill/>
        </a:ln>
      </c:spPr>
    </c:plotArea>
    <c:legend>
      <c:legendPos val="r"/>
      <c:layout>
        <c:manualLayout>
          <c:xMode val="edge"/>
          <c:yMode val="edge"/>
          <c:x val="0.27264734124877144"/>
          <c:y val="0.94193541828398208"/>
          <c:w val="0.44239234611802564"/>
          <c:h val="4.4823851243946618E-2"/>
        </c:manualLayout>
      </c:layout>
      <c:overlay val="0"/>
      <c:spPr>
        <a:noFill/>
        <a:ln w="12682">
          <a:solidFill>
            <a:srgbClr val="969696"/>
          </a:solidFill>
          <a:prstDash val="solid"/>
        </a:ln>
      </c:spPr>
      <c:txPr>
        <a:bodyPr/>
        <a:lstStyle/>
        <a:p>
          <a:pPr>
            <a:defRPr sz="132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</c:spPr>
  <c:txPr>
    <a:bodyPr/>
    <a:lstStyle/>
    <a:p>
      <a:pPr>
        <a:defRPr sz="19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93152497865723"/>
          <c:y val="0.25470351842853617"/>
          <c:w val="0.6691632064074029"/>
          <c:h val="0.53957714335784102"/>
        </c:manualLayout>
      </c:layout>
      <c:pie3DChart>
        <c:varyColors val="1"/>
        <c:ser>
          <c:idx val="0"/>
          <c:order val="0"/>
          <c:spPr>
            <a:ln w="14616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  <c:spPr>
              <a:solidFill>
                <a:srgbClr val="FF00FF"/>
              </a:solidFill>
              <a:ln w="14616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FFFF"/>
              </a:solidFill>
              <a:ln w="14616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14616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4616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FF00"/>
              </a:solidFill>
              <a:ln w="14616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14616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FF00"/>
              </a:solidFill>
              <a:ln w="1461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1204475120434173E-2"/>
                  <c:y val="-0.272417933869156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116,1; 19%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453937007874026"/>
                  <c:y val="-8.94752797986076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87,9</a:t>
                    </a:r>
                    <a:r>
                      <a:rPr lang="ru-RU" dirty="0"/>
                      <a:t>; 14%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545660542432196"/>
                  <c:y val="0.1121448022070889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Дорожное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106,3</a:t>
                    </a:r>
                    <a:r>
                      <a:rPr lang="ru-RU" dirty="0"/>
                      <a:t>; 17%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5296259842519679E-2"/>
                  <c:y val="0.23126500717661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Коммунальное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47</a:t>
                    </a:r>
                    <a:r>
                      <a:rPr lang="ru-RU" dirty="0"/>
                      <a:t>; 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9865176134977739E-2"/>
                  <c:y val="9.61888337488748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988486817031526"/>
                  <c:y val="-0.1227265184318479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18</a:t>
                    </a:r>
                    <a:r>
                      <a:rPr lang="ru-RU" dirty="0"/>
                      <a:t>;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3247308810750655"/>
                  <c:y val="-2.392483610670787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Образование</c:v>
                </c:pt>
                <c:pt idx="1">
                  <c:v>Жилищное хозяйство</c:v>
                </c:pt>
                <c:pt idx="2">
                  <c:v>Дорожное хозяйство</c:v>
                </c:pt>
                <c:pt idx="3">
                  <c:v>Коммунальное хозяйство</c:v>
                </c:pt>
                <c:pt idx="4">
                  <c:v>Водное хозяйство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116.1</c:v>
                </c:pt>
                <c:pt idx="1">
                  <c:v>87.9</c:v>
                </c:pt>
                <c:pt idx="2" formatCode="0.0">
                  <c:v>106.3</c:v>
                </c:pt>
                <c:pt idx="3">
                  <c:v>47</c:v>
                </c:pt>
                <c:pt idx="4">
                  <c:v>70.3</c:v>
                </c:pt>
                <c:pt idx="5">
                  <c:v>18</c:v>
                </c:pt>
                <c:pt idx="6">
                  <c:v>174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8">
          <a:noFill/>
        </a:ln>
      </c:spPr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20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91570214592341"/>
          <c:y val="0.30174731182795711"/>
          <c:w val="0.60393262807079673"/>
          <c:h val="0.5846774193548387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>
              <a:noFill/>
            </a:ln>
          </c:spPr>
          <c:explosion val="3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bubble3D val="0"/>
            <c:explosion val="12"/>
            <c:spPr>
              <a:solidFill>
                <a:srgbClr val="FFC000"/>
              </a:solidFill>
              <a:ln>
                <a:noFill/>
              </a:ln>
            </c:spPr>
          </c:dPt>
          <c:dPt>
            <c:idx val="2"/>
            <c:bubble3D val="0"/>
            <c:explosion val="8"/>
            <c:spPr>
              <a:solidFill>
                <a:srgbClr val="007461"/>
              </a:solidFill>
              <a:ln>
                <a:noFill/>
              </a:ln>
            </c:spPr>
          </c:dPt>
          <c:dPt>
            <c:idx val="3"/>
            <c:bubble3D val="0"/>
            <c:explosion val="13"/>
            <c:spPr>
              <a:solidFill>
                <a:srgbClr val="00B0F0"/>
              </a:solidFill>
              <a:ln>
                <a:noFill/>
              </a:ln>
            </c:spPr>
          </c:dPt>
          <c:dPt>
            <c:idx val="4"/>
            <c:bubble3D val="0"/>
            <c:explosion val="11"/>
            <c:spPr>
              <a:solidFill>
                <a:srgbClr val="002060"/>
              </a:solidFill>
              <a:ln>
                <a:noFill/>
              </a:ln>
            </c:spPr>
          </c:dPt>
          <c:dPt>
            <c:idx val="5"/>
            <c:bubble3D val="0"/>
            <c:explosion val="8"/>
            <c:spPr>
              <a:solidFill>
                <a:srgbClr val="BB68EE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7.3257202373573124E-2"/>
                  <c:y val="-0.2776951570569807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262975729565631"/>
                  <c:y val="3.117665735331470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имущество; </a:t>
                    </a:r>
                    <a:endParaRPr lang="en-US" dirty="0" smtClean="0"/>
                  </a:p>
                  <a:p>
                    <a:r>
                      <a:rPr lang="ru-RU" dirty="0" smtClean="0"/>
                      <a:t>380,6</a:t>
                    </a:r>
                    <a:r>
                      <a:rPr lang="ru-RU" dirty="0"/>
                      <a:t>; 20%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1895898003196275E-2"/>
                  <c:y val="0.1004688426043518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121742444291068E-2"/>
                  <c:y val="-7.352806705613411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муниципального имущества; </a:t>
                    </a:r>
                    <a:endParaRPr lang="en-US" dirty="0" smtClean="0"/>
                  </a:p>
                  <a:p>
                    <a:r>
                      <a:rPr lang="ru-RU" dirty="0" smtClean="0"/>
                      <a:t>253,0</a:t>
                    </a:r>
                    <a:r>
                      <a:rPr lang="ru-RU" dirty="0"/>
                      <a:t>; 13%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5454135466896458E-2"/>
                  <c:y val="-0.1515608331216662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9.6784194817283592E-2"/>
                  <c:y val="-0.136692913385826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поступления; </a:t>
                    </a:r>
                    <a:endParaRPr lang="en-US" dirty="0" smtClean="0"/>
                  </a:p>
                  <a:p>
                    <a:r>
                      <a:rPr lang="ru-RU" dirty="0" smtClean="0"/>
                      <a:t>63,7</a:t>
                    </a:r>
                    <a:r>
                      <a:rPr lang="ru-RU" dirty="0"/>
                      <a:t>;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продажи муниципального имущества и земельных участков</c:v>
                </c:pt>
                <c:pt idx="3">
                  <c:v>Доходы от использования муниципального имущества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817.5</c:v>
                </c:pt>
                <c:pt idx="1">
                  <c:v>380.6</c:v>
                </c:pt>
                <c:pt idx="2">
                  <c:v>301.8</c:v>
                </c:pt>
                <c:pt idx="3">
                  <c:v>253</c:v>
                </c:pt>
                <c:pt idx="4">
                  <c:v>139.80000000000001</c:v>
                </c:pt>
                <c:pt idx="5">
                  <c:v>63.7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  <a:effectLst/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707910977699648E-3"/>
          <c:y val="6.4918171993206776E-3"/>
          <c:w val="0.99129008489860559"/>
          <c:h val="0.73390304153157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C9900"/>
            </a:solidFill>
            <a:ln w="19051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продажи имущества и земельных участков</c:v>
                </c:pt>
                <c:pt idx="3">
                  <c:v>Доходы от использования муниципального имущества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827</c:v>
                </c:pt>
                <c:pt idx="1">
                  <c:v>392</c:v>
                </c:pt>
                <c:pt idx="2" formatCode="General">
                  <c:v>285.5</c:v>
                </c:pt>
                <c:pt idx="3" formatCode="General">
                  <c:v>244.1</c:v>
                </c:pt>
                <c:pt idx="4" formatCode="General">
                  <c:v>137.19999999999999</c:v>
                </c:pt>
                <c:pt idx="5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>
                <a:alpha val="72000"/>
              </a:srgbClr>
            </a:solidFill>
            <a:ln w="19051" cap="rnd">
              <a:solidFill>
                <a:schemeClr val="tx1"/>
              </a:solidFill>
              <a:prstDash val="solid"/>
              <a:beve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продажи имущества и земельных участков</c:v>
                </c:pt>
                <c:pt idx="3">
                  <c:v>Доходы от использования муниципального имущества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817.5</c:v>
                </c:pt>
                <c:pt idx="1">
                  <c:v>380.6</c:v>
                </c:pt>
                <c:pt idx="2">
                  <c:v>301.8</c:v>
                </c:pt>
                <c:pt idx="3" formatCode="0.0">
                  <c:v>253</c:v>
                </c:pt>
                <c:pt idx="4">
                  <c:v>139.80000000000001</c:v>
                </c:pt>
                <c:pt idx="5">
                  <c:v>63.7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-4"/>
        <c:axId val="199418240"/>
        <c:axId val="199419776"/>
      </c:barChart>
      <c:catAx>
        <c:axId val="19941824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39067">
            <a:solidFill>
              <a:srgbClr val="FFCC00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99419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94197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941824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 w="25388">
          <a:noFill/>
        </a:ln>
      </c:spPr>
    </c:plotArea>
    <c:legend>
      <c:legendPos val="r"/>
      <c:layout>
        <c:manualLayout>
          <c:xMode val="edge"/>
          <c:yMode val="edge"/>
          <c:x val="0.33255376660007052"/>
          <c:y val="0.92759681186640652"/>
          <c:w val="0.23807553906507961"/>
          <c:h val="5.2464157576633252E-2"/>
        </c:manualLayout>
      </c:layout>
      <c:overlay val="0"/>
      <c:spPr>
        <a:noFill/>
        <a:ln w="3174">
          <a:solidFill>
            <a:srgbClr val="000000"/>
          </a:solidFill>
          <a:prstDash val="solid"/>
        </a:ln>
      </c:spPr>
      <c:txPr>
        <a:bodyPr/>
        <a:lstStyle/>
        <a:p>
          <a:pPr>
            <a:defRPr sz="1599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102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0"/>
      <c:rotY val="20"/>
      <c:depthPercent val="100"/>
      <c:rAngAx val="1"/>
    </c:view3D>
    <c:floor>
      <c:thickness val="0"/>
      <c:spPr>
        <a:gradFill rotWithShape="0">
          <a:gsLst>
            <a:gs pos="0">
              <a:srgbClr val="CCFFFF"/>
            </a:gs>
            <a:gs pos="100000">
              <a:srgbClr val="BBE0E3"/>
            </a:gs>
          </a:gsLst>
          <a:lin ang="5400000" scaled="1"/>
        </a:gradFill>
        <a:ln w="3175">
          <a:solidFill>
            <a:schemeClr val="tx1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CFFFF"/>
            </a:gs>
            <a:gs pos="100000">
              <a:srgbClr val="BBE0E3"/>
            </a:gs>
          </a:gsLst>
          <a:lin ang="5400000" scaled="1"/>
        </a:gradFill>
        <a:ln w="12700">
          <a:solidFill>
            <a:schemeClr val="tx1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val="CCFFFF"/>
            </a:gs>
            <a:gs pos="100000">
              <a:srgbClr val="BBE0E3"/>
            </a:gs>
          </a:gsLst>
          <a:lin ang="5400000" scaled="1"/>
        </a:gra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101815398075234E-2"/>
          <c:y val="2.0177777188004516E-2"/>
          <c:w val="0.92803030303030298"/>
          <c:h val="0.95271361353500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0">
              <a:gsLst>
                <a:gs pos="0">
                  <a:srgbClr val="CCCCFF"/>
                </a:gs>
                <a:gs pos="100000">
                  <a:srgbClr val="CC99FF"/>
                </a:gs>
              </a:gsLst>
              <a:lin ang="5400000" scaled="1"/>
            </a:gradFill>
            <a:ln w="12347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val="CCCCFF"/>
                  </a:gs>
                  <a:gs pos="100000">
                    <a:srgbClr val="0000FF"/>
                  </a:gs>
                </a:gsLst>
                <a:lin ang="5400000" scaled="1"/>
              </a:gradFill>
              <a:ln w="12347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3.6307699561506914E-3"/>
                  <c:y val="0.230400166582453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4694">
                <a:noFill/>
              </a:ln>
            </c:spPr>
            <c:txPr>
              <a:bodyPr/>
              <a:lstStyle/>
              <a:p>
                <a:pPr>
                  <a:defRPr sz="21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827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0">
              <a:gsLst>
                <a:gs pos="0">
                  <a:srgbClr val="FF99CC"/>
                </a:gs>
                <a:gs pos="100000">
                  <a:srgbClr val="FF00FF"/>
                </a:gs>
              </a:gsLst>
              <a:lin ang="5400000" scaled="1"/>
            </a:gradFill>
            <a:ln w="123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9624312577422021E-2"/>
                  <c:y val="0.262778407994163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817</a:t>
                    </a:r>
                    <a:r>
                      <a:rPr lang="ru-RU" dirty="0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4694">
                <a:noFill/>
              </a:ln>
            </c:spPr>
            <c:txPr>
              <a:bodyPr/>
              <a:lstStyle/>
              <a:p>
                <a:pPr>
                  <a:defRPr sz="21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817.5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gapDepth val="0"/>
        <c:shape val="box"/>
        <c:axId val="200909952"/>
        <c:axId val="200911488"/>
        <c:axId val="0"/>
      </c:bar3DChart>
      <c:catAx>
        <c:axId val="20090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0911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911488"/>
        <c:scaling>
          <c:orientation val="minMax"/>
          <c:max val="1200"/>
          <c:min val="0"/>
        </c:scaling>
        <c:delete val="0"/>
        <c:axPos val="l"/>
        <c:majorGridlines>
          <c:spPr>
            <a:ln w="12347">
              <a:solidFill>
                <a:srgbClr val="FF99CC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200909952"/>
        <c:crosses val="autoZero"/>
        <c:crossBetween val="between"/>
        <c:majorUnit val="200"/>
        <c:minorUnit val="100"/>
      </c:valAx>
      <c:spPr>
        <a:solidFill>
          <a:schemeClr val="accent6">
            <a:lumMod val="20000"/>
            <a:lumOff val="80000"/>
          </a:schemeClr>
        </a:solidFill>
        <a:ln w="25390">
          <a:noFill/>
        </a:ln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4"/>
      <c:hPercent val="60"/>
      <c:rotY val="44"/>
      <c:depthPercent val="100"/>
      <c:rAngAx val="1"/>
    </c:view3D>
    <c:floor>
      <c:thickness val="0"/>
      <c:spPr>
        <a:gradFill>
          <a:gsLst>
            <a:gs pos="0">
              <a:srgbClr val="CCFFFF"/>
            </a:gs>
            <a:gs pos="100000">
              <a:srgbClr val="BBE0E3"/>
            </a:gs>
          </a:gsLst>
          <a:lin ang="5400000" scaled="1"/>
        </a:gradFill>
        <a:ln w="3175">
          <a:solidFill>
            <a:schemeClr val="tx1"/>
          </a:solidFill>
          <a:prstDash val="solid"/>
        </a:ln>
      </c:spPr>
    </c:floor>
    <c:sideWall>
      <c:thickness val="0"/>
      <c:spPr>
        <a:gradFill>
          <a:gsLst>
            <a:gs pos="0">
              <a:srgbClr val="CCFFFF">
                <a:alpha val="8000"/>
              </a:srgbClr>
            </a:gs>
            <a:gs pos="100000">
              <a:srgbClr val="BBE0E3"/>
            </a:gs>
          </a:gsLst>
          <a:lin ang="5400000" scaled="1"/>
        </a:gradFill>
        <a:ln w="15875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 prstMaterial="matte"/>
      </c:spPr>
    </c:sideWall>
    <c:backWall>
      <c:thickness val="0"/>
      <c:spPr>
        <a:gradFill>
          <a:gsLst>
            <a:gs pos="0">
              <a:srgbClr val="CCFFFF">
                <a:alpha val="22000"/>
              </a:srgbClr>
            </a:gs>
            <a:gs pos="100000">
              <a:srgbClr val="BBE0E3"/>
            </a:gs>
          </a:gsLst>
          <a:lin ang="5400000" scaled="1"/>
        </a:gradFill>
        <a:ln w="12700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 prstMaterial="matte"/>
      </c:spPr>
    </c:backWall>
    <c:plotArea>
      <c:layout>
        <c:manualLayout>
          <c:layoutTarget val="inner"/>
          <c:xMode val="edge"/>
          <c:yMode val="edge"/>
          <c:x val="5.6996521907154277E-2"/>
          <c:y val="2.1080804216477015E-2"/>
          <c:w val="0.92443275687164828"/>
          <c:h val="0.70491280751731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  392,0 млн.руб.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92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98159509202454E-2"/>
                  <c:y val="-3.262233375156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613496932515337E-2"/>
                  <c:y val="-2.258469259723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Земельный налог</c:v>
                </c:pt>
                <c:pt idx="1">
                  <c:v>Налог на имущество физических лиц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323.60000000000002</c:v>
                </c:pt>
                <c:pt idx="1">
                  <c:v>68.400000000000006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  380,6 млн.руб.</c:v>
                </c:pt>
              </c:strCache>
            </c:strRef>
          </c:tx>
          <c:spPr>
            <a:solidFill>
              <a:srgbClr val="FFC000"/>
            </a:solidFill>
            <a:ln w="2392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1349693251533798E-2"/>
                  <c:y val="-4.0150564617314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282208588957052E-2"/>
                  <c:y val="-3.5131744040150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Земельный налог</c:v>
                </c:pt>
                <c:pt idx="1">
                  <c:v>Налог на имущество физических лиц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319.89999999999998</c:v>
                </c:pt>
                <c:pt idx="1">
                  <c:v>60.7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1870336"/>
        <c:axId val="201900800"/>
        <c:axId val="0"/>
      </c:bar3DChart>
      <c:catAx>
        <c:axId val="20187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9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201900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900800"/>
        <c:scaling>
          <c:orientation val="minMax"/>
          <c:max val="4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noFill/>
          <a:ln w="23921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517" b="1" i="0" u="none" strike="noStrike" baseline="0">
                <a:solidFill>
                  <a:schemeClr val="tx1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endParaRPr lang="ru-RU"/>
          </a:p>
        </c:txPr>
        <c:crossAx val="201870336"/>
        <c:crosses val="autoZero"/>
        <c:crossBetween val="between"/>
        <c:majorUnit val="100"/>
        <c:minorUnit val="50"/>
      </c:valAx>
      <c:spPr>
        <a:solidFill>
          <a:schemeClr val="accent6">
            <a:lumMod val="20000"/>
            <a:lumOff val="80000"/>
          </a:schemeClr>
        </a:solidFill>
        <a:ln w="25394">
          <a:noFill/>
        </a:ln>
      </c:spPr>
    </c:plotArea>
    <c:legend>
      <c:legendPos val="r"/>
      <c:layout>
        <c:manualLayout>
          <c:xMode val="edge"/>
          <c:yMode val="edge"/>
          <c:x val="0.30570902394106814"/>
          <c:y val="0.86576168929110098"/>
          <c:w val="0.35267034990791896"/>
          <c:h val="9.6530920060331815E-2"/>
        </c:manualLayout>
      </c:layout>
      <c:overlay val="0"/>
      <c:spPr>
        <a:noFill/>
        <a:ln w="5982">
          <a:solidFill>
            <a:schemeClr val="tx1"/>
          </a:solidFill>
          <a:prstDash val="solid"/>
        </a:ln>
      </c:spPr>
      <c:txPr>
        <a:bodyPr/>
        <a:lstStyle/>
        <a:p>
          <a:pPr>
            <a:defRPr sz="1733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2026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8"/>
      <c:hPercent val="49"/>
      <c:rotY val="32"/>
      <c:depthPercent val="50"/>
      <c:rAngAx val="1"/>
    </c:view3D>
    <c:floor>
      <c:thickness val="0"/>
      <c:spPr>
        <a:noFill/>
        <a:ln w="3175">
          <a:solidFill>
            <a:schemeClr val="accent1"/>
          </a:solidFill>
          <a:prstDash val="solid"/>
        </a:ln>
      </c:spPr>
    </c:floor>
    <c:sideWall>
      <c:thickness val="0"/>
      <c:spPr>
        <a:solidFill>
          <a:schemeClr val="accent2">
            <a:lumMod val="20000"/>
            <a:lumOff val="80000"/>
          </a:schemeClr>
        </a:solidFill>
        <a:ln w="12700">
          <a:solidFill>
            <a:schemeClr val="bg1">
              <a:lumMod val="65000"/>
            </a:schemeClr>
          </a:solidFill>
          <a:prstDash val="solid"/>
        </a:ln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  <a:ln w="12700">
          <a:solidFill>
            <a:schemeClr val="bg1">
              <a:lumMod val="65000"/>
            </a:schemeClr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913696060037555E-2"/>
          <c:y val="2.0654044750430287E-2"/>
          <c:w val="0.92589118198874298"/>
          <c:h val="0.812392426850257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   всего     285,5 млн.руб. </c:v>
                </c:pt>
              </c:strCache>
            </c:strRef>
          </c:tx>
          <c:spPr>
            <a:solidFill>
              <a:srgbClr val="FF9900"/>
            </a:solidFill>
            <a:ln w="12383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5009131012237932E-2"/>
                  <c:y val="-3.693151437465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22554786073436E-2"/>
                  <c:y val="-3.4818165171213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766">
                <a:noFill/>
              </a:ln>
            </c:spPr>
            <c:txPr>
              <a:bodyPr/>
              <a:lstStyle/>
              <a:p>
                <a:pPr>
                  <a:defRPr sz="18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Доходы от реализации имущества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224</c:v>
                </c:pt>
                <c:pt idx="1">
                  <c:v>61.5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   всего     301,8 млн. руб.</c:v>
                </c:pt>
              </c:strCache>
            </c:strRef>
          </c:tx>
          <c:spPr>
            <a:solidFill>
              <a:srgbClr val="339966"/>
            </a:solidFill>
            <a:ln w="12383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85940612845081E-2"/>
                  <c:y val="-4.756729536714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72697087562969E-2"/>
                  <c:y val="-3.5741439296831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766">
                <a:noFill/>
              </a:ln>
            </c:spPr>
            <c:txPr>
              <a:bodyPr/>
              <a:lstStyle/>
              <a:p>
                <a:pPr>
                  <a:defRPr sz="175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Доходы от реализации имущества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234.6</c:v>
                </c:pt>
                <c:pt idx="1">
                  <c:v>67.2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0"/>
        <c:shape val="cylinder"/>
        <c:axId val="201555328"/>
        <c:axId val="201557120"/>
        <c:axId val="0"/>
      </c:bar3DChart>
      <c:catAx>
        <c:axId val="20155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201557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557120"/>
        <c:scaling>
          <c:orientation val="minMax"/>
          <c:max val="400"/>
          <c:min val="0"/>
        </c:scaling>
        <c:delete val="0"/>
        <c:axPos val="l"/>
        <c:majorGridlines>
          <c:spPr>
            <a:ln w="3097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0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5" b="1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201555328"/>
        <c:crosses val="autoZero"/>
        <c:crossBetween val="between"/>
        <c:majorUnit val="100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31068482591784463"/>
          <c:y val="0.88143146193413124"/>
          <c:w val="0.40235081374321879"/>
          <c:h val="9.8214285714285726E-2"/>
        </c:manualLayout>
      </c:layout>
      <c:overlay val="0"/>
      <c:spPr>
        <a:noFill/>
        <a:ln w="24766">
          <a:noFill/>
        </a:ln>
      </c:spPr>
      <c:txPr>
        <a:bodyPr/>
        <a:lstStyle/>
        <a:p>
          <a:pPr>
            <a:defRPr sz="1505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175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4"/>
      <c:hPercent val="51"/>
      <c:rotY val="19"/>
      <c:depthPercent val="11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bg1">
              <a:lumMod val="65000"/>
            </a:schemeClr>
          </a:solidFill>
          <a:prstDash val="solid"/>
        </a:ln>
      </c:spPr>
    </c:sideWall>
    <c:backWall>
      <c:thickness val="0"/>
      <c:spPr>
        <a:noFill/>
        <a:ln w="12700">
          <a:solidFill>
            <a:schemeClr val="bg1">
              <a:lumMod val="65000"/>
            </a:schemeClr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674502712477373E-2"/>
          <c:y val="1.948051948051949E-2"/>
          <c:w val="0.9285714285714286"/>
          <c:h val="0.769480519480519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 244,1 млн.руб.</c:v>
                </c:pt>
              </c:strCache>
            </c:strRef>
          </c:tx>
          <c:spPr>
            <a:solidFill>
              <a:srgbClr val="FF6600"/>
            </a:solidFill>
            <a:ln w="12716">
              <a:solidFill>
                <a:srgbClr val="FF99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8479532163742687E-3"/>
                  <c:y val="-2.472187886279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929824561403508E-2"/>
                  <c:y val="-3.2138442521631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95906432748537E-2"/>
                  <c:y val="-2.2249690976514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005847953216373E-2"/>
                  <c:y val="-2.719406674907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Арендная плата за землю</c:v>
                </c:pt>
                <c:pt idx="1">
                  <c:v>Плата по договорам соцнайма помещений</c:v>
                </c:pt>
                <c:pt idx="2">
                  <c:v>Арендная плата за муниципальное имущество</c:v>
                </c:pt>
                <c:pt idx="3">
                  <c:v>Прочие доходы от использования имущества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197.7</c:v>
                </c:pt>
                <c:pt idx="1">
                  <c:v>27.8</c:v>
                </c:pt>
                <c:pt idx="2">
                  <c:v>17.3</c:v>
                </c:pt>
                <c:pt idx="3">
                  <c:v>1.3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 253,0 млн.руб.</c:v>
                </c:pt>
              </c:strCache>
            </c:strRef>
          </c:tx>
          <c:spPr>
            <a:solidFill>
              <a:srgbClr val="00FF00"/>
            </a:solidFill>
            <a:ln w="13098">
              <a:solidFill>
                <a:srgbClr val="C0C0C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391812865497075E-2"/>
                  <c:y val="-3.461063040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701754385964911E-2"/>
                  <c:y val="-2.7194066749072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005847953216373E-2"/>
                  <c:y val="-1.73053152039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005732836027182E-2"/>
                  <c:y val="-2.9666449295815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Арендная плата за землю</c:v>
                </c:pt>
                <c:pt idx="1">
                  <c:v>Плата по договорам соцнайма помещений</c:v>
                </c:pt>
                <c:pt idx="2">
                  <c:v>Арендная плата за муниципальное имущество</c:v>
                </c:pt>
                <c:pt idx="3">
                  <c:v>Прочие доходы от использования имущества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207.9</c:v>
                </c:pt>
                <c:pt idx="1">
                  <c:v>24.8</c:v>
                </c:pt>
                <c:pt idx="2">
                  <c:v>19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201252864"/>
        <c:axId val="201254400"/>
        <c:axId val="0"/>
      </c:bar3DChart>
      <c:catAx>
        <c:axId val="20125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201254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1254400"/>
        <c:scaling>
          <c:orientation val="minMax"/>
        </c:scaling>
        <c:delete val="0"/>
        <c:axPos val="l"/>
        <c:majorGridlines>
          <c:spPr>
            <a:ln w="3273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7" b="1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201252864"/>
        <c:crosses val="autoZero"/>
        <c:crossBetween val="between"/>
        <c:majorUnit val="40"/>
      </c:valAx>
      <c:spPr>
        <a:solidFill>
          <a:schemeClr val="accent6">
            <a:lumMod val="20000"/>
            <a:lumOff val="80000"/>
          </a:schemeClr>
        </a:solidFill>
        <a:ln w="25409">
          <a:noFill/>
        </a:ln>
      </c:spPr>
    </c:plotArea>
    <c:legend>
      <c:legendPos val="r"/>
      <c:layout>
        <c:manualLayout>
          <c:xMode val="edge"/>
          <c:yMode val="edge"/>
          <c:x val="0.25614035087719295"/>
          <c:y val="0.91827637444279342"/>
          <c:w val="0.50701754385964903"/>
          <c:h val="6.8350668647845475E-2"/>
        </c:manualLayout>
      </c:layout>
      <c:overlay val="0"/>
      <c:spPr>
        <a:noFill/>
        <a:ln w="3273">
          <a:solidFill>
            <a:schemeClr val="tx1"/>
          </a:solidFill>
          <a:prstDash val="solid"/>
        </a:ln>
      </c:spPr>
      <c:txPr>
        <a:bodyPr/>
        <a:lstStyle/>
        <a:p>
          <a:pPr>
            <a:defRPr sz="1604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</c:spPr>
  <c:txPr>
    <a:bodyPr/>
    <a:lstStyle/>
    <a:p>
      <a:pPr>
        <a:defRPr sz="19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124"/>
      <c:rotY val="20"/>
      <c:depthPercent val="100"/>
      <c:rAngAx val="1"/>
    </c:view3D>
    <c:floor>
      <c:thickness val="0"/>
      <c:spPr>
        <a:gradFill rotWithShape="0">
          <a:gsLst>
            <a:gs pos="0">
              <a:srgbClr val="CCFFFF"/>
            </a:gs>
            <a:gs pos="100000">
              <a:srgbClr val="BBE0E3"/>
            </a:gs>
          </a:gsLst>
          <a:lin ang="5400000" scaled="1"/>
        </a:gra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tx2">
            <a:lumMod val="20000"/>
            <a:lumOff val="80000"/>
            <a:alpha val="61000"/>
          </a:schemeClr>
        </a:solidFill>
        <a:ln w="3175">
          <a:solidFill>
            <a:schemeClr val="tx1"/>
          </a:solidFill>
          <a:prstDash val="solid"/>
        </a:ln>
      </c:spPr>
    </c:sideWall>
    <c:backWall>
      <c:thickness val="0"/>
      <c:spPr>
        <a:solidFill>
          <a:schemeClr val="tx2">
            <a:lumMod val="40000"/>
            <a:lumOff val="60000"/>
            <a:alpha val="61000"/>
          </a:schemeClr>
        </a:solidFill>
        <a:ln w="3175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926496776555414"/>
          <c:y val="2.8533409580785641E-2"/>
          <c:w val="0.86073500967118022"/>
          <c:h val="0.925867507886435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9900"/>
            </a:solidFill>
            <a:ln w="1174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4672970843183611E-2"/>
                  <c:y val="-1.955307262569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136.4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9CC00"/>
            </a:solidFill>
            <a:ln w="1174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912529550827423E-2"/>
                  <c:y val="-2.793296089385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138.9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1"/>
        <c:gapDepth val="0"/>
        <c:shape val="box"/>
        <c:axId val="201314688"/>
        <c:axId val="201316224"/>
        <c:axId val="0"/>
      </c:bar3DChart>
      <c:catAx>
        <c:axId val="2013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316224"/>
        <c:crossesAt val="50"/>
        <c:auto val="1"/>
        <c:lblAlgn val="ctr"/>
        <c:lblOffset val="100"/>
        <c:tickLblSkip val="1"/>
        <c:tickMarkSkip val="1"/>
        <c:noMultiLvlLbl val="0"/>
      </c:catAx>
      <c:valAx>
        <c:axId val="201316224"/>
        <c:scaling>
          <c:orientation val="minMax"/>
          <c:max val="150"/>
          <c:min val="50"/>
        </c:scaling>
        <c:delete val="0"/>
        <c:axPos val="l"/>
        <c:majorGridlines>
          <c:spPr>
            <a:ln w="11740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4" b="1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201314688"/>
        <c:crosses val="autoZero"/>
        <c:crossBetween val="between"/>
        <c:majorUnit val="10"/>
        <c:minorUnit val="2"/>
      </c:valAx>
      <c:spPr>
        <a:noFill/>
        <a:ln w="228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3"/>
      <c:rotY val="20"/>
      <c:depthPercent val="100"/>
      <c:rAngAx val="1"/>
    </c:view3D>
    <c:floor>
      <c:thickness val="0"/>
      <c:spPr>
        <a:gradFill rotWithShape="0">
          <a:gsLst>
            <a:gs pos="0">
              <a:srgbClr val="CCFFFF"/>
            </a:gs>
            <a:gs pos="100000">
              <a:srgbClr val="BBE0E3"/>
            </a:gs>
          </a:gsLst>
          <a:lin ang="5400000" scaled="1"/>
        </a:gra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49121744397335"/>
          <c:y val="2.9069767441860475E-2"/>
          <c:w val="0.87579325661215435"/>
          <c:h val="0.8633720930232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9900"/>
            </a:solidFill>
            <a:ln w="894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0769230769230771E-2"/>
                  <c:y val="0.38989169675090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150.4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CC00"/>
            </a:solidFill>
            <a:ln w="894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444444444444446E-2"/>
                  <c:y val="0.3898916967509025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150.4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9"/>
        <c:gapDepth val="0"/>
        <c:shape val="box"/>
        <c:axId val="201452928"/>
        <c:axId val="201921664"/>
        <c:axId val="0"/>
      </c:bar3DChart>
      <c:catAx>
        <c:axId val="20145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2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19216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01921664"/>
        <c:scaling>
          <c:orientation val="minMax"/>
          <c:max val="160"/>
          <c:min val="0"/>
        </c:scaling>
        <c:delete val="0"/>
        <c:axPos val="l"/>
        <c:majorGridlines>
          <c:spPr>
            <a:ln w="8944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1452928"/>
        <c:crosses val="autoZero"/>
        <c:crossBetween val="between"/>
        <c:majorUnit val="40"/>
        <c:minorUnit val="0.04"/>
      </c:valAx>
      <c:spPr>
        <a:noFill/>
        <a:ln w="2275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9D805-9E87-47BF-9640-72DEAF894DC8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B18E7A-27A4-4633-8D45-533FACF5601D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D51531-C22D-4002-A857-60A33BD99ED6}" type="parTrans" cxnId="{412DFDC8-E798-44DE-81F5-796180C3AA1B}">
      <dgm:prSet/>
      <dgm:spPr/>
      <dgm:t>
        <a:bodyPr/>
        <a:lstStyle/>
        <a:p>
          <a:endParaRPr lang="ru-RU"/>
        </a:p>
      </dgm:t>
    </dgm:pt>
    <dgm:pt modelId="{D51D215F-4FBF-4E5A-A52B-709FBA4D7E24}" type="sibTrans" cxnId="{412DFDC8-E798-44DE-81F5-796180C3AA1B}">
      <dgm:prSet/>
      <dgm:spPr/>
      <dgm:t>
        <a:bodyPr/>
        <a:lstStyle/>
        <a:p>
          <a:endParaRPr lang="ru-RU"/>
        </a:p>
      </dgm:t>
    </dgm:pt>
    <dgm:pt modelId="{B877C07E-E9EB-4432-8803-6F68AD601318}">
      <dgm:prSet phldrT="[Текст]" custT="1"/>
      <dgm:spPr>
        <a:ln>
          <a:solidFill>
            <a:srgbClr val="92D05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в расчета на 1 жителя 26,4 тыс. руб.</a:t>
          </a:r>
          <a:endParaRPr lang="ru-RU" sz="18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30D910-50D5-40F9-A4B1-8640070E2C47}" type="parTrans" cxnId="{63FD6F61-1CFD-448C-9F50-B2F3F0BA62E4}">
      <dgm:prSet/>
      <dgm:spPr/>
      <dgm:t>
        <a:bodyPr/>
        <a:lstStyle/>
        <a:p>
          <a:endParaRPr lang="ru-RU"/>
        </a:p>
      </dgm:t>
    </dgm:pt>
    <dgm:pt modelId="{27E8FC4D-1579-4AD2-A60E-069EA38E5C1B}" type="sibTrans" cxnId="{63FD6F61-1CFD-448C-9F50-B2F3F0BA62E4}">
      <dgm:prSet/>
      <dgm:spPr/>
      <dgm:t>
        <a:bodyPr/>
        <a:lstStyle/>
        <a:p>
          <a:endParaRPr lang="ru-RU"/>
        </a:p>
      </dgm:t>
    </dgm:pt>
    <dgm:pt modelId="{4D385235-B49A-4F34-8D8B-A1F780AA887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vert="vert270"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     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5 370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9605C1DD-EAB8-485A-9895-87081F7ECFB4}" type="parTrans" cxnId="{F1CC225D-C1B3-4D13-A61E-A48DFDC1CC0D}">
      <dgm:prSet/>
      <dgm:spPr/>
      <dgm:t>
        <a:bodyPr/>
        <a:lstStyle/>
        <a:p>
          <a:endParaRPr lang="ru-RU"/>
        </a:p>
      </dgm:t>
    </dgm:pt>
    <dgm:pt modelId="{13C24D6D-27E4-4A10-A1EE-621F454197C8}" type="sibTrans" cxnId="{F1CC225D-C1B3-4D13-A61E-A48DFDC1CC0D}">
      <dgm:prSet/>
      <dgm:spPr/>
      <dgm:t>
        <a:bodyPr/>
        <a:lstStyle/>
        <a:p>
          <a:endParaRPr lang="ru-RU"/>
        </a:p>
      </dgm:t>
    </dgm:pt>
    <dgm:pt modelId="{2216CB96-36B0-4E38-8797-D07DDF10E79E}">
      <dgm:prSet phldrT="[Текст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 в расчете на 1 жителя 27,3 тыс. руб.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03892F9-8C88-4574-BD40-AEB05CE2E043}" type="parTrans" cxnId="{D7A1CFD9-64A4-4C4C-81A6-44CB2C9A7CEC}">
      <dgm:prSet/>
      <dgm:spPr/>
      <dgm:t>
        <a:bodyPr/>
        <a:lstStyle/>
        <a:p>
          <a:endParaRPr lang="ru-RU"/>
        </a:p>
      </dgm:t>
    </dgm:pt>
    <dgm:pt modelId="{CBB405B2-4C1F-45B5-A951-242D7255A76F}" type="sibTrans" cxnId="{D7A1CFD9-64A4-4C4C-81A6-44CB2C9A7CEC}">
      <dgm:prSet/>
      <dgm:spPr/>
      <dgm:t>
        <a:bodyPr/>
        <a:lstStyle/>
        <a:p>
          <a:endParaRPr lang="ru-RU"/>
        </a:p>
      </dgm:t>
    </dgm:pt>
    <dgm:pt modelId="{89B00B61-A056-4716-B8DC-BE48CC6128C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vert="vert270"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 ДОХОДЫ      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5 193 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BD9D9072-0521-4873-9752-81F18F4A9075}" type="parTrans" cxnId="{693B9AF2-A2DB-40C6-9F8E-6EFDFD329272}">
      <dgm:prSet/>
      <dgm:spPr/>
      <dgm:t>
        <a:bodyPr/>
        <a:lstStyle/>
        <a:p>
          <a:endParaRPr lang="ru-RU"/>
        </a:p>
      </dgm:t>
    </dgm:pt>
    <dgm:pt modelId="{613D4650-99F6-4A8A-A829-4AB1E05D7911}" type="sibTrans" cxnId="{693B9AF2-A2DB-40C6-9F8E-6EFDFD329272}">
      <dgm:prSet/>
      <dgm:spPr/>
      <dgm:t>
        <a:bodyPr/>
        <a:lstStyle/>
        <a:p>
          <a:endParaRPr lang="ru-RU"/>
        </a:p>
      </dgm:t>
    </dgm:pt>
    <dgm:pt modelId="{8ED6C777-0851-4698-9D5A-385812515B62}" type="pres">
      <dgm:prSet presAssocID="{3059D805-9E87-47BF-9640-72DEAF894D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DC156-82B4-4DE2-8241-01F037061EF1}" type="pres">
      <dgm:prSet presAssocID="{3059D805-9E87-47BF-9640-72DEAF894DC8}" presName="radial" presStyleCnt="0">
        <dgm:presLayoutVars>
          <dgm:animLvl val="ctr"/>
        </dgm:presLayoutVars>
      </dgm:prSet>
      <dgm:spPr/>
    </dgm:pt>
    <dgm:pt modelId="{DEED97CB-0F58-4922-B653-D2E49C998648}" type="pres">
      <dgm:prSet presAssocID="{43B18E7A-27A4-4633-8D45-533FACF5601D}" presName="centerShape" presStyleLbl="vennNode1" presStyleIdx="0" presStyleCnt="5" custScaleX="74219" custScaleY="42880" custLinFactNeighborX="1500" custLinFactNeighborY="9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B76FCBA-C3E1-4523-BC94-ED9B4DD2589B}" type="pres">
      <dgm:prSet presAssocID="{B877C07E-E9EB-4432-8803-6F68AD601318}" presName="node" presStyleLbl="vennNode1" presStyleIdx="1" presStyleCnt="5" custScaleX="112611" custRadScaleRad="78273" custRadScaleInc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3A78C-3AE1-47C9-927F-9E52713DCB1E}" type="pres">
      <dgm:prSet presAssocID="{4D385235-B49A-4F34-8D8B-A1F780AA887A}" presName="node" presStyleLbl="vennNode1" presStyleIdx="2" presStyleCnt="5" custScaleX="68609" custScaleY="352911" custRadScaleRad="87432" custRadScaleInc="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4FD82-3820-40CF-BBB5-D26EEA1C786C}" type="pres">
      <dgm:prSet presAssocID="{2216CB96-36B0-4E38-8797-D07DDF10E79E}" presName="node" presStyleLbl="vennNode1" presStyleIdx="3" presStyleCnt="5" custScaleX="112614" custRadScaleRad="77368" custRadScaleInc="-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F55DD-A3D8-45F3-B750-3288D9D65A8F}" type="pres">
      <dgm:prSet presAssocID="{89B00B61-A056-4716-B8DC-BE48CC6128C5}" presName="node" presStyleLbl="vennNode1" presStyleIdx="4" presStyleCnt="5" custScaleX="68859" custScaleY="360563" custRadScaleRad="81490" custRadScaleInc="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D6DDD-EE0A-40AB-9D71-A91074370A4E}" type="presOf" srcId="{43B18E7A-27A4-4633-8D45-533FACF5601D}" destId="{DEED97CB-0F58-4922-B653-D2E49C998648}" srcOrd="0" destOrd="0" presId="urn:microsoft.com/office/officeart/2005/8/layout/radial3"/>
    <dgm:cxn modelId="{693B9AF2-A2DB-40C6-9F8E-6EFDFD329272}" srcId="{43B18E7A-27A4-4633-8D45-533FACF5601D}" destId="{89B00B61-A056-4716-B8DC-BE48CC6128C5}" srcOrd="3" destOrd="0" parTransId="{BD9D9072-0521-4873-9752-81F18F4A9075}" sibTransId="{613D4650-99F6-4A8A-A829-4AB1E05D7911}"/>
    <dgm:cxn modelId="{C44AAD95-C1F9-4504-B640-DCBE48AF34A2}" type="presOf" srcId="{B877C07E-E9EB-4432-8803-6F68AD601318}" destId="{9B76FCBA-C3E1-4523-BC94-ED9B4DD2589B}" srcOrd="0" destOrd="0" presId="urn:microsoft.com/office/officeart/2005/8/layout/radial3"/>
    <dgm:cxn modelId="{6AC27FE6-4D6C-4D87-95D9-9EAF07D5B5BE}" type="presOf" srcId="{3059D805-9E87-47BF-9640-72DEAF894DC8}" destId="{8ED6C777-0851-4698-9D5A-385812515B62}" srcOrd="0" destOrd="0" presId="urn:microsoft.com/office/officeart/2005/8/layout/radial3"/>
    <dgm:cxn modelId="{F1CC225D-C1B3-4D13-A61E-A48DFDC1CC0D}" srcId="{43B18E7A-27A4-4633-8D45-533FACF5601D}" destId="{4D385235-B49A-4F34-8D8B-A1F780AA887A}" srcOrd="1" destOrd="0" parTransId="{9605C1DD-EAB8-485A-9895-87081F7ECFB4}" sibTransId="{13C24D6D-27E4-4A10-A1EE-621F454197C8}"/>
    <dgm:cxn modelId="{63FD6F61-1CFD-448C-9F50-B2F3F0BA62E4}" srcId="{43B18E7A-27A4-4633-8D45-533FACF5601D}" destId="{B877C07E-E9EB-4432-8803-6F68AD601318}" srcOrd="0" destOrd="0" parTransId="{4130D910-50D5-40F9-A4B1-8640070E2C47}" sibTransId="{27E8FC4D-1579-4AD2-A60E-069EA38E5C1B}"/>
    <dgm:cxn modelId="{F3F6D823-CFBF-49FC-ACC6-3F82848240A6}" type="presOf" srcId="{4D385235-B49A-4F34-8D8B-A1F780AA887A}" destId="{5CE3A78C-3AE1-47C9-927F-9E52713DCB1E}" srcOrd="0" destOrd="0" presId="urn:microsoft.com/office/officeart/2005/8/layout/radial3"/>
    <dgm:cxn modelId="{9D0700BD-E7CD-4552-A3F3-DFC91799F1FA}" type="presOf" srcId="{89B00B61-A056-4716-B8DC-BE48CC6128C5}" destId="{DF9F55DD-A3D8-45F3-B750-3288D9D65A8F}" srcOrd="0" destOrd="0" presId="urn:microsoft.com/office/officeart/2005/8/layout/radial3"/>
    <dgm:cxn modelId="{D7A1CFD9-64A4-4C4C-81A6-44CB2C9A7CEC}" srcId="{43B18E7A-27A4-4633-8D45-533FACF5601D}" destId="{2216CB96-36B0-4E38-8797-D07DDF10E79E}" srcOrd="2" destOrd="0" parTransId="{A03892F9-8C88-4574-BD40-AEB05CE2E043}" sibTransId="{CBB405B2-4C1F-45B5-A951-242D7255A76F}"/>
    <dgm:cxn modelId="{412DFDC8-E798-44DE-81F5-796180C3AA1B}" srcId="{3059D805-9E87-47BF-9640-72DEAF894DC8}" destId="{43B18E7A-27A4-4633-8D45-533FACF5601D}" srcOrd="0" destOrd="0" parTransId="{E1D51531-C22D-4002-A857-60A33BD99ED6}" sibTransId="{D51D215F-4FBF-4E5A-A52B-709FBA4D7E24}"/>
    <dgm:cxn modelId="{63A4F9B4-1BDF-4076-891A-90EDC336F7EE}" type="presOf" srcId="{2216CB96-36B0-4E38-8797-D07DDF10E79E}" destId="{3704FD82-3820-40CF-BBB5-D26EEA1C786C}" srcOrd="0" destOrd="0" presId="urn:microsoft.com/office/officeart/2005/8/layout/radial3"/>
    <dgm:cxn modelId="{346CA296-FD05-4E72-8B42-DD1617693A7F}" type="presParOf" srcId="{8ED6C777-0851-4698-9D5A-385812515B62}" destId="{785DC156-82B4-4DE2-8241-01F037061EF1}" srcOrd="0" destOrd="0" presId="urn:microsoft.com/office/officeart/2005/8/layout/radial3"/>
    <dgm:cxn modelId="{24839644-37BB-4755-9D62-5A07E33D3F31}" type="presParOf" srcId="{785DC156-82B4-4DE2-8241-01F037061EF1}" destId="{DEED97CB-0F58-4922-B653-D2E49C998648}" srcOrd="0" destOrd="0" presId="urn:microsoft.com/office/officeart/2005/8/layout/radial3"/>
    <dgm:cxn modelId="{2EC65B07-E897-4DF5-A2E8-0A131EB69444}" type="presParOf" srcId="{785DC156-82B4-4DE2-8241-01F037061EF1}" destId="{9B76FCBA-C3E1-4523-BC94-ED9B4DD2589B}" srcOrd="1" destOrd="0" presId="urn:microsoft.com/office/officeart/2005/8/layout/radial3"/>
    <dgm:cxn modelId="{E6363DC6-092E-4AB7-A1F7-76C5132BDD7D}" type="presParOf" srcId="{785DC156-82B4-4DE2-8241-01F037061EF1}" destId="{5CE3A78C-3AE1-47C9-927F-9E52713DCB1E}" srcOrd="2" destOrd="0" presId="urn:microsoft.com/office/officeart/2005/8/layout/radial3"/>
    <dgm:cxn modelId="{F1E313C5-8E90-4845-AE90-FCEDADC6629F}" type="presParOf" srcId="{785DC156-82B4-4DE2-8241-01F037061EF1}" destId="{3704FD82-3820-40CF-BBB5-D26EEA1C786C}" srcOrd="3" destOrd="0" presId="urn:microsoft.com/office/officeart/2005/8/layout/radial3"/>
    <dgm:cxn modelId="{C7224CAE-8E2B-49FA-9157-009E408C6A67}" type="presParOf" srcId="{785DC156-82B4-4DE2-8241-01F037061EF1}" destId="{DF9F55DD-A3D8-45F3-B750-3288D9D65A8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7C4C3F-36DB-4054-BED4-58FDC84508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8D85CE-DE7E-48F1-8F23-4A83DB9C2F74}" type="pres">
      <dgm:prSet presAssocID="{0E7C4C3F-36DB-4054-BED4-58FDC84508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502C1-B637-491E-AB19-856291B618D2}" type="presOf" srcId="{0E7C4C3F-36DB-4054-BED4-58FDC8450856}" destId="{C18D85CE-DE7E-48F1-8F23-4A83DB9C2F74}" srcOrd="0" destOrd="0" presId="urn:microsoft.com/office/officeart/2005/8/layout/default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D97CB-0F58-4922-B653-D2E49C998648}">
      <dsp:nvSpPr>
        <dsp:cNvPr id="0" name=""/>
        <dsp:cNvSpPr/>
      </dsp:nvSpPr>
      <dsp:spPr>
        <a:xfrm>
          <a:off x="3312491" y="2112868"/>
          <a:ext cx="2282188" cy="1318533"/>
        </a:xfrm>
        <a:prstGeom prst="leftRightArrow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42124" y="2442501"/>
        <a:ext cx="1622922" cy="659267"/>
      </dsp:txXfrm>
    </dsp:sp>
    <dsp:sp modelId="{9B76FCBA-C3E1-4523-BC94-ED9B4DD2589B}">
      <dsp:nvSpPr>
        <dsp:cNvPr id="0" name=""/>
        <dsp:cNvSpPr/>
      </dsp:nvSpPr>
      <dsp:spPr>
        <a:xfrm>
          <a:off x="3528520" y="435630"/>
          <a:ext cx="1731359" cy="15374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в расчета на 1 жителя 26,4 тыс. руб.</a:t>
          </a:r>
          <a:endParaRPr lang="ru-RU" sz="18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2072" y="660787"/>
        <a:ext cx="1224255" cy="1087154"/>
      </dsp:txXfrm>
    </dsp:sp>
    <dsp:sp modelId="{5CE3A78C-3AE1-47C9-927F-9E52713DCB1E}">
      <dsp:nvSpPr>
        <dsp:cNvPr id="0" name=""/>
        <dsp:cNvSpPr/>
      </dsp:nvSpPr>
      <dsp:spPr>
        <a:xfrm>
          <a:off x="5616756" y="81899"/>
          <a:ext cx="1054842" cy="542589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vert270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РАСХОДЫ      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5 370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71234" y="876503"/>
        <a:ext cx="745886" cy="3836689"/>
      </dsp:txXfrm>
    </dsp:sp>
    <dsp:sp modelId="{3704FD82-3820-40CF-BBB5-D26EEA1C786C}">
      <dsp:nvSpPr>
        <dsp:cNvPr id="0" name=""/>
        <dsp:cNvSpPr/>
      </dsp:nvSpPr>
      <dsp:spPr>
        <a:xfrm>
          <a:off x="3528514" y="3552328"/>
          <a:ext cx="1731405" cy="153746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 в расчете на 1 жителя 27,3 тыс. руб.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2072" y="3777485"/>
        <a:ext cx="1224289" cy="1087154"/>
      </dsp:txXfrm>
    </dsp:sp>
    <dsp:sp modelId="{DF9F55DD-A3D8-45F3-B750-3288D9D65A8F}">
      <dsp:nvSpPr>
        <dsp:cNvPr id="0" name=""/>
        <dsp:cNvSpPr/>
      </dsp:nvSpPr>
      <dsp:spPr>
        <a:xfrm>
          <a:off x="2232365" y="0"/>
          <a:ext cx="1058685" cy="554354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vert270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 ДОХОДЫ       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5 193 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87406" y="811833"/>
        <a:ext cx="748603" cy="3919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image" Target="../media/image13.pn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0.27236</cdr:x>
      <cdr:y>0.70594</cdr:y>
    </cdr:from>
    <cdr:to>
      <cdr:x>0.73553</cdr:x>
      <cdr:y>0.79507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30005" y="3168352"/>
          <a:ext cx="3962400" cy="400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eaLnBrk="1" hangingPunct="1"/>
          <a:r>
            <a:rPr lang="ru-RU" sz="2000" b="1" dirty="0">
              <a:latin typeface="Times New Roman" pitchFamily="18" charset="0"/>
            </a:rPr>
            <a:t>Всего доходов </a:t>
          </a:r>
          <a:r>
            <a:rPr lang="ru-RU" sz="2000" b="1" dirty="0" smtClean="0">
              <a:latin typeface="Times New Roman" pitchFamily="18" charset="0"/>
            </a:rPr>
            <a:t>5 1</a:t>
          </a:r>
          <a:r>
            <a:rPr lang="en-US" sz="2000" b="1" dirty="0" smtClean="0">
              <a:latin typeface="Times New Roman" pitchFamily="18" charset="0"/>
            </a:rPr>
            <a:t>9</a:t>
          </a:r>
          <a:r>
            <a:rPr lang="ru-RU" sz="2000" b="1" dirty="0" smtClean="0">
              <a:latin typeface="Times New Roman" pitchFamily="18" charset="0"/>
            </a:rPr>
            <a:t>2,</a:t>
          </a:r>
          <a:r>
            <a:rPr lang="en-US" sz="2000" b="1" dirty="0" smtClean="0">
              <a:latin typeface="Times New Roman" pitchFamily="18" charset="0"/>
            </a:rPr>
            <a:t>5</a:t>
          </a:r>
          <a:r>
            <a:rPr lang="ru-RU" sz="2000" b="1" dirty="0" smtClean="0">
              <a:latin typeface="Times New Roman" pitchFamily="18" charset="0"/>
            </a:rPr>
            <a:t>  </a:t>
          </a:r>
          <a:r>
            <a:rPr lang="ru-RU" sz="2000" b="1" dirty="0">
              <a:latin typeface="Times New Roman" pitchFamily="18" charset="0"/>
            </a:rPr>
            <a:t>млн</a:t>
          </a:r>
          <a:r>
            <a:rPr lang="ru-RU" sz="2000" b="1" dirty="0" smtClean="0">
              <a:latin typeface="Times New Roman" pitchFamily="18" charset="0"/>
            </a:rPr>
            <a:t>. руб</a:t>
          </a:r>
          <a:r>
            <a:rPr lang="ru-RU" sz="2000" b="1" dirty="0">
              <a:latin typeface="Times New Roman" pitchFamily="18" charset="0"/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0.68421</cdr:x>
      <cdr:y>0.00795</cdr:y>
    </cdr:from>
    <cdr:to>
      <cdr:x>1</cdr:x>
      <cdr:y>0.12081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08695" y="41194"/>
          <a:ext cx="2819405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eaLnBrk="1" hangingPunct="1"/>
          <a:r>
            <a:rPr lang="ru-RU" sz="1600" b="1" dirty="0">
              <a:latin typeface="Times New Roman" pitchFamily="18" charset="0"/>
              <a:cs typeface="Times New Roman" pitchFamily="18" charset="0"/>
            </a:rPr>
            <a:t>Всего план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958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млн.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руб.</a:t>
          </a:r>
        </a:p>
        <a:p xmlns:a="http://schemas.openxmlformats.org/drawingml/2006/main">
          <a:pPr eaLnBrk="1" hangingPunct="1"/>
          <a:r>
            <a:rPr lang="ru-RU" sz="1600" b="1" dirty="0">
              <a:latin typeface="Times New Roman" pitchFamily="18" charset="0"/>
              <a:cs typeface="Times New Roman" pitchFamily="18" charset="0"/>
            </a:rPr>
            <a:t>           факт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9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56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млн.</a:t>
          </a:r>
          <a:r>
            <a:rPr lang="en-US" sz="16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руб.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0.61584</cdr:x>
      <cdr:y>0.08816</cdr:y>
    </cdr:from>
    <cdr:to>
      <cdr:x>0.80447</cdr:x>
      <cdr:y>0.23182</cdr:y>
    </cdr:to>
    <cdr:sp macro="" textlink="">
      <cdr:nvSpPr>
        <cdr:cNvPr id="2" name="AutoShap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24512" y="420836"/>
          <a:ext cx="1600262" cy="685777"/>
        </a:xfrm>
        <a:prstGeom xmlns:a="http://schemas.openxmlformats.org/drawingml/2006/main" prst="wedgeRoundRectCallout">
          <a:avLst>
            <a:gd name="adj1" fmla="val -63609"/>
            <a:gd name="adj2" fmla="val 86141"/>
            <a:gd name="adj3" fmla="val 16667"/>
          </a:avLst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itchFamily="18" charset="0"/>
            </a:rPr>
            <a:t>исполнение</a:t>
          </a: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</a:rPr>
            <a:t>98,</a:t>
          </a:r>
          <a:r>
            <a:rPr lang="en-US" sz="1600" b="1" dirty="0" smtClean="0">
              <a:latin typeface="Times New Roman" pitchFamily="18" charset="0"/>
            </a:rPr>
            <a:t>9</a:t>
          </a:r>
          <a:r>
            <a:rPr lang="ru-RU" sz="1600" b="1" dirty="0" smtClean="0">
              <a:latin typeface="Times New Roman" pitchFamily="18" charset="0"/>
            </a:rPr>
            <a:t> </a:t>
          </a:r>
          <a:r>
            <a:rPr lang="ru-RU" sz="1600" b="1" dirty="0">
              <a:latin typeface="Times New Roman" pitchFamily="18" charset="0"/>
            </a:rPr>
            <a:t>%</a:t>
          </a:r>
        </a:p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0.36475</cdr:x>
      <cdr:y>0.9385</cdr:y>
    </cdr:from>
    <cdr:to>
      <cdr:x>0.37625</cdr:x>
      <cdr:y>0.95325</cdr:y>
    </cdr:to>
    <cdr:sp macro="" textlink="">
      <cdr:nvSpPr>
        <cdr:cNvPr id="122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57393" y="5914183"/>
          <a:ext cx="99547" cy="92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54864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87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ВВВ</a:t>
          </a:r>
          <a:endParaRPr lang="ru-RU"/>
        </a:p>
      </cdr:txBody>
    </cdr:sp>
  </cdr:relSizeAnchor>
  <cdr:relSizeAnchor xmlns:cdr="http://schemas.openxmlformats.org/drawingml/2006/chartDrawing">
    <cdr:from>
      <cdr:x>0.30719</cdr:x>
      <cdr:y>0.92248</cdr:y>
    </cdr:from>
    <cdr:to>
      <cdr:x>0.67552</cdr:x>
      <cdr:y>0.9789</cdr:y>
    </cdr:to>
    <cdr:sp macro="" textlink="">
      <cdr:nvSpPr>
        <cdr:cNvPr id="1229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08945" y="5132760"/>
          <a:ext cx="3367973" cy="313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lIns="36576" tIns="36576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8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en-US" sz="1800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18</a:t>
          </a: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9,</a:t>
          </a:r>
          <a:r>
            <a:rPr lang="en-US" sz="1800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9</a:t>
          </a: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млн. руб</a:t>
          </a:r>
          <a:r>
            <a:rPr lang="ru-RU" sz="18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0.7673</cdr:x>
      <cdr:y>0.21889</cdr:y>
    </cdr:from>
    <cdr:to>
      <cdr:x>0.82089</cdr:x>
      <cdr:y>0.26506</cdr:y>
    </cdr:to>
    <cdr:sp macro="" textlink="">
      <cdr:nvSpPr>
        <cdr:cNvPr id="1229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840760" y="1129833"/>
          <a:ext cx="477802" cy="23831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0.7673</cdr:x>
      <cdr:y>0.41852</cdr:y>
    </cdr:from>
    <cdr:to>
      <cdr:x>0.81003</cdr:x>
      <cdr:y>0.45377</cdr:y>
    </cdr:to>
    <cdr:sp macro="" textlink="">
      <cdr:nvSpPr>
        <cdr:cNvPr id="12298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840760" y="2160240"/>
          <a:ext cx="380955" cy="18194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0.7673</cdr:x>
      <cdr:y>0.54407</cdr:y>
    </cdr:from>
    <cdr:to>
      <cdr:x>0.82284</cdr:x>
      <cdr:y>0.55829</cdr:y>
    </cdr:to>
    <cdr:sp macro="" textlink="">
      <cdr:nvSpPr>
        <cdr:cNvPr id="12299" name="Lin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840760" y="2808312"/>
          <a:ext cx="495171" cy="7340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0.73036</cdr:x>
      <cdr:y>0.70358</cdr:y>
    </cdr:from>
    <cdr:to>
      <cdr:x>0.81286</cdr:x>
      <cdr:y>0.75933</cdr:y>
    </cdr:to>
    <cdr:sp macro="" textlink="">
      <cdr:nvSpPr>
        <cdr:cNvPr id="12300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830887" y="3429000"/>
          <a:ext cx="658642" cy="2717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0.2795</cdr:x>
      <cdr:y>0.13703</cdr:y>
    </cdr:from>
    <cdr:to>
      <cdr:x>0.30692</cdr:x>
      <cdr:y>0.19208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555776" y="762471"/>
          <a:ext cx="250700" cy="3062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0.16154</cdr:x>
      <cdr:y>0.20926</cdr:y>
    </cdr:from>
    <cdr:to>
      <cdr:x>0.22615</cdr:x>
      <cdr:y>0.29791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 flipV="1">
          <a:off x="1440160" y="1080120"/>
          <a:ext cx="576024" cy="45758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0.11612</cdr:x>
      <cdr:y>0.35961</cdr:y>
    </cdr:from>
    <cdr:to>
      <cdr:x>0.19384</cdr:x>
      <cdr:y>0.41852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 flipV="1">
          <a:off x="1035257" y="1856183"/>
          <a:ext cx="692935" cy="30405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0.14563</cdr:x>
      <cdr:y>0.60069</cdr:y>
    </cdr:from>
    <cdr:to>
      <cdr:x>0.20193</cdr:x>
      <cdr:y>0.66764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>
          <a:off x="1331640" y="3342292"/>
          <a:ext cx="514810" cy="37250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0.16961</cdr:x>
      <cdr:y>0.66963</cdr:y>
    </cdr:from>
    <cdr:to>
      <cdr:x>0.22616</cdr:x>
      <cdr:y>0.80913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H="1">
          <a:off x="1512168" y="3456384"/>
          <a:ext cx="504096" cy="7200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0.02573</cdr:x>
      <cdr:y>0.62651</cdr:y>
    </cdr:from>
    <cdr:to>
      <cdr:x>0.1818</cdr:x>
      <cdr:y>0.81931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5275" y="3502843"/>
          <a:ext cx="1427104" cy="10779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0.01715</cdr:x>
      <cdr:y>0.29165</cdr:y>
    </cdr:from>
    <cdr:to>
      <cdr:x>0.17713</cdr:x>
      <cdr:y>0.47196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56820" y="1630635"/>
          <a:ext cx="1462852" cy="10081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0.1844</cdr:x>
      <cdr:y>0.40151</cdr:y>
    </cdr:from>
    <cdr:to>
      <cdr:x>0.26477</cdr:x>
      <cdr:y>0.41361</cdr:y>
    </cdr:to>
    <cdr:sp macro="" textlink="">
      <cdr:nvSpPr>
        <cdr:cNvPr id="13" name="Штриховая стрелка вправо 12"/>
        <cdr:cNvSpPr/>
      </cdr:nvSpPr>
      <cdr:spPr>
        <a:xfrm xmlns:a="http://schemas.openxmlformats.org/drawingml/2006/main" rot="10440294" flipV="1">
          <a:off x="1686138" y="2244893"/>
          <a:ext cx="734921" cy="67628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solidFill>
            <a:schemeClr val="accent2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0.5391</cdr:x>
      <cdr:y>0.25764</cdr:y>
    </cdr:from>
    <cdr:to>
      <cdr:x>0.64441</cdr:x>
      <cdr:y>0.2779</cdr:y>
    </cdr:to>
    <cdr:sp macro="" textlink="">
      <cdr:nvSpPr>
        <cdr:cNvPr id="15" name="Штриховая стрелка вправо 14"/>
        <cdr:cNvSpPr/>
      </cdr:nvSpPr>
      <cdr:spPr>
        <a:xfrm xmlns:a="http://schemas.openxmlformats.org/drawingml/2006/main" rot="13353549" flipV="1">
          <a:off x="4526457" y="1293731"/>
          <a:ext cx="884213" cy="101737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0.26948</cdr:x>
      <cdr:y>0.18252</cdr:y>
    </cdr:from>
    <cdr:to>
      <cdr:x>0.28105</cdr:x>
      <cdr:y>0.39336</cdr:y>
    </cdr:to>
    <cdr:sp macro="" textlink="">
      <cdr:nvSpPr>
        <cdr:cNvPr id="19" name="Штриховая стрелка вправо 18"/>
        <cdr:cNvSpPr/>
      </cdr:nvSpPr>
      <cdr:spPr>
        <a:xfrm xmlns:a="http://schemas.openxmlformats.org/drawingml/2006/main" rot="13927255" flipV="1">
          <a:off x="1781863" y="1397329"/>
          <a:ext cx="1058746" cy="97146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0.87025</cdr:x>
      <cdr:y>0.39499</cdr:y>
    </cdr:from>
    <cdr:to>
      <cdr:x>0.94095</cdr:x>
      <cdr:y>0.41726</cdr:y>
    </cdr:to>
    <cdr:sp macro="" textlink="">
      <cdr:nvSpPr>
        <cdr:cNvPr id="20" name="Штриховая стрелка вправо 19"/>
        <cdr:cNvSpPr/>
      </cdr:nvSpPr>
      <cdr:spPr>
        <a:xfrm xmlns:a="http://schemas.openxmlformats.org/drawingml/2006/main" rot="19098633" flipV="1">
          <a:off x="7306842" y="1983447"/>
          <a:ext cx="593618" cy="111830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0.71261</cdr:x>
      <cdr:y>0.69484</cdr:y>
    </cdr:from>
    <cdr:to>
      <cdr:x>0.7282</cdr:x>
      <cdr:y>0.8515</cdr:y>
    </cdr:to>
    <cdr:sp macro="" textlink="">
      <cdr:nvSpPr>
        <cdr:cNvPr id="21" name="Штриховая стрелка вправо 20"/>
        <cdr:cNvSpPr/>
      </cdr:nvSpPr>
      <cdr:spPr>
        <a:xfrm xmlns:a="http://schemas.openxmlformats.org/drawingml/2006/main" rot="3191096" flipV="1">
          <a:off x="5655399" y="3817060"/>
          <a:ext cx="786678" cy="130898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0.18091</cdr:x>
      <cdr:y>0.53672</cdr:y>
    </cdr:from>
    <cdr:to>
      <cdr:x>0.19234</cdr:x>
      <cdr:y>0.72079</cdr:y>
    </cdr:to>
    <cdr:sp macro="" textlink="">
      <cdr:nvSpPr>
        <cdr:cNvPr id="14" name="Штриховая стрелка вправо 13"/>
        <cdr:cNvSpPr/>
      </cdr:nvSpPr>
      <cdr:spPr>
        <a:xfrm xmlns:a="http://schemas.openxmlformats.org/drawingml/2006/main" rot="8013198" flipV="1">
          <a:off x="1104785" y="3109339"/>
          <a:ext cx="924348" cy="96004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0.31808</cdr:x>
      <cdr:y>0.73148</cdr:y>
    </cdr:from>
    <cdr:to>
      <cdr:x>0.3868</cdr:x>
      <cdr:y>0.74934</cdr:y>
    </cdr:to>
    <cdr:sp macro="" textlink="">
      <cdr:nvSpPr>
        <cdr:cNvPr id="16" name="Штриховая стрелка вправо 15"/>
        <cdr:cNvSpPr/>
      </cdr:nvSpPr>
      <cdr:spPr>
        <a:xfrm xmlns:a="http://schemas.openxmlformats.org/drawingml/2006/main" rot="8798374" flipV="1">
          <a:off x="2908498" y="4089777"/>
          <a:ext cx="628381" cy="99852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0.7547</cdr:x>
      <cdr:y>0.70378</cdr:y>
    </cdr:from>
    <cdr:to>
      <cdr:x>0.94887</cdr:x>
      <cdr:y>0.88409</cdr:y>
    </cdr:to>
    <cdr:pic>
      <cdr:nvPicPr>
        <cdr:cNvPr id="25" name="Picture 4" descr="C:\Documents and Settings\orlova\Мои документы\Письма\Объекты 2014 (фото)\Серова 16 стр 12 март 2015\IMG_2616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900976" y="3934891"/>
          <a:ext cx="1775479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0.71262</cdr:x>
      <cdr:y>0.05983</cdr:y>
    </cdr:from>
    <cdr:to>
      <cdr:x>0.90949</cdr:x>
      <cdr:y>0.27877</cdr:y>
    </cdr:to>
    <cdr:pic>
      <cdr:nvPicPr>
        <cdr:cNvPr id="17" name="Рисунок 16" descr="Q:\public\foto\_По ДАТАМ\20150206\Школа 11 рем 6 февр 2015\IMG_0779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16216" y="334491"/>
          <a:ext cx="1800199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0.04326</cdr:x>
      <cdr:y>0.0059</cdr:y>
    </cdr:from>
    <cdr:to>
      <cdr:x>0.22438</cdr:x>
      <cdr:y>0.18294</cdr:y>
    </cdr:to>
    <cdr:pic>
      <cdr:nvPicPr>
        <cdr:cNvPr id="22" name="Picture 7" descr="C:\Documents and Settings\orlova\Мои документы\Письма\Объекты 2014 (фото)\Радуга\IMG_749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5536" y="33011"/>
          <a:ext cx="1656184" cy="9898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0.25588</cdr:x>
      <cdr:y>0.78106</cdr:y>
    </cdr:from>
    <cdr:to>
      <cdr:x>0.4434</cdr:x>
      <cdr:y>0.94288</cdr:y>
    </cdr:to>
    <cdr:pic>
      <cdr:nvPicPr>
        <cdr:cNvPr id="23" name="Picture 5" descr="C:\Documents and Settings\orlova\Мои документы\Письма\Объекты 2014 (фото)\Вокз.пл\IMG_2769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39752" y="4366939"/>
          <a:ext cx="1714720" cy="904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0.32675</cdr:x>
      <cdr:y>0.02119</cdr:y>
    </cdr:from>
    <cdr:to>
      <cdr:x>0.52567</cdr:x>
      <cdr:y>0.21614</cdr:y>
    </cdr:to>
    <cdr:pic>
      <cdr:nvPicPr>
        <cdr:cNvPr id="28" name="Picture 3" descr="C:\Documents and Settings\orlova\Мои документы\Письма\Объекты 2014 (фото)\Полёт спортшколы 16 март 2015\IMG_7548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987824" y="118467"/>
          <a:ext cx="1818902" cy="10899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913BC-94B3-43CC-864E-B2E1B36293D4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3EAA3-7766-4558-8008-7F308842D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3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806DBC-CB1A-4B5A-94F4-AA16BF056CA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0C79-7F89-4CC4-837F-A2A17D0ED93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B3E50B40-E6F9-47B4-B9DE-255571F805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B2D793-3EED-4553-B360-CDC9DC2EA6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68CCF-00F4-4F5C-A8D6-85BAEDD08C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43937-6360-4BCF-B3AD-0856898802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57DFB-1AAD-4C62-A245-CCD80D4AEF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210AC-E9AE-4936-BF56-E2F834FCC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6275-847A-43A2-9079-9EEEEE6ED8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ADFF-3F72-47E2-8608-47A68DDF4E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59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01D5-223D-4EF6-89DA-28CDDFB076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AE87-2904-4B10-9903-9699A5720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4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1D679-ABDE-4306-BD38-639396F87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D4545-D5A1-4DB9-A37A-1BBF614915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58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A75F-D021-48E3-AB9F-E8895A5407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A5B9-B7A9-4F79-B59B-87CC8C58C3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3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2AAA-E5BD-4F6F-AABF-1281C79491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2E13-62B7-4EB5-B94E-34136A076D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7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4822-9E57-4829-B447-12E40EDE2B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4DF6-4A13-4061-A5A7-38555F31CF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2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2FDDE-9873-4C53-982C-8567880326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349B-BB21-4F12-A9E5-C09A1B1647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2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0C8F-95C4-4EFC-96B9-D09FA16C1A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5557D-4644-4233-99FD-824A36A04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5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43E5E-BB77-492C-B008-683BCC4F27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96A9F-FD41-4C8A-ABBD-8286C3318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A436-8F03-4CB0-B8D7-1F6E2316DB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FF08-B8D7-431A-B00F-6B6748BF6E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4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D8F6-03A8-48FD-A130-5943BEC358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C20B-A477-40EB-BC30-81DA33E5FA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04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12AF-E1A3-458A-B67C-7E3AC9754D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D330-5DF0-4929-A662-72DB404E71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7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397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3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67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73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9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1D628-E7BD-4A4C-83AE-D7582888DD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C9316-F027-4FD2-99A8-FED8A796CA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68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5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88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25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06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74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92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144-5F6E-4C0A-B1B4-2DAF3F6E0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46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30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0A3AD-3573-46BC-B2F5-322C707028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CA7F7-E136-442C-9557-FCB89474B7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4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93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29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8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63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71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75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59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9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7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57F12-7FB0-4EE8-918B-91B45A7DB3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B0343-65C5-4857-9AC8-66E990D339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12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19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144-5F6E-4C0A-B1B4-2DAF3F6E0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47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99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54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95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82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26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081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4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2EEC8-069E-4B29-89B9-2A2545CCE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B2131-9D4D-4411-9599-CD5C433610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19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59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45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07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506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444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84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144-5F6E-4C0A-B1B4-2DAF3F6E0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39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467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7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4AB5D-F375-4E86-A487-DC75D1CDE8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759E-7CED-4599-B786-2D138E80A3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882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024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78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458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738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414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338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27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378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8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63A61FE9-FA90-4BC5-9B33-25D8513ADB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50BA322C-73E1-4FCE-8F0E-395B637F49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50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544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144-5F6E-4C0A-B1B4-2DAF3F6E0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276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170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56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C7BF92B2-0600-4F5C-BDC9-BA4584B332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B62CA276-4AE9-402E-9DC7-FDBD4D60AD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92AEA0F-05E1-4A56-B544-9FC277CFAB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2EBF2F8-A224-41BE-A42E-6CA273CCE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67CA79-427B-41D3-A4E9-325E742526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F75157-4D55-43AF-AD40-D7A1283DCB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2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8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6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Об исполнении бюджета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городского округа город Рыбинск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за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2014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год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2916238" y="5732463"/>
            <a:ext cx="33893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827088" y="765174"/>
            <a:ext cx="7270750" cy="71961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Основные параметры исполнения бюджета    города Рыбинска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alt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oup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89618"/>
              </p:ext>
            </p:extLst>
          </p:nvPr>
        </p:nvGraphicFramePr>
        <p:xfrm>
          <a:off x="107504" y="1484784"/>
          <a:ext cx="8907016" cy="4968550"/>
        </p:xfrm>
        <a:graphic>
          <a:graphicData uri="http://schemas.openxmlformats.org/drawingml/2006/table">
            <a:tbl>
              <a:tblPr/>
              <a:tblGrid>
                <a:gridCol w="5195759"/>
                <a:gridCol w="1484503"/>
                <a:gridCol w="1347348"/>
                <a:gridCol w="879406"/>
              </a:tblGrid>
              <a:tr h="888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год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4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5 228,6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5 192,5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721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1 958,8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1 956,4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1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3 269,8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3 236,1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81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5 921,9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5 370,4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81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бюджета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693,3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177,9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9496" name="Text Box 5"/>
          <p:cNvSpPr txBox="1">
            <a:spLocks noChangeArrowheads="1"/>
          </p:cNvSpPr>
          <p:nvPr/>
        </p:nvSpPr>
        <p:spPr bwMode="auto">
          <a:xfrm>
            <a:off x="7956550" y="1052513"/>
            <a:ext cx="874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38502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" name="Объект 30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691725"/>
              </p:ext>
            </p:extLst>
          </p:nvPr>
        </p:nvGraphicFramePr>
        <p:xfrm>
          <a:off x="179388" y="981075"/>
          <a:ext cx="8785100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Исполнение бюджета в 2014 году          </a:t>
            </a:r>
            <a:r>
              <a:rPr lang="ru-RU" altLang="ru-RU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(млн. руб.)</a:t>
            </a:r>
            <a:endParaRPr lang="ru-RU" alt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73427" y="2117107"/>
            <a:ext cx="2160240" cy="955673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 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586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73427" y="980727"/>
            <a:ext cx="2160240" cy="104292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       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1 370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2160240" cy="76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98" y="3317216"/>
            <a:ext cx="2160240" cy="75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70" y="4845177"/>
            <a:ext cx="2198468" cy="72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10" y="980728"/>
            <a:ext cx="2160240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10" y="1700808"/>
            <a:ext cx="2160240" cy="83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10" y="2540669"/>
            <a:ext cx="2160240" cy="77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10" y="5565771"/>
            <a:ext cx="2160240" cy="65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86803" y="962959"/>
            <a:ext cx="16349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Образование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2 167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6532" y="1716998"/>
            <a:ext cx="16284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66532" y="2581531"/>
            <a:ext cx="160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438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6532" y="3317217"/>
            <a:ext cx="158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1 026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7435025" y="4208292"/>
            <a:ext cx="155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7396938" y="4796329"/>
            <a:ext cx="16395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7376667" y="5614830"/>
            <a:ext cx="158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391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173427" y="3183930"/>
            <a:ext cx="2104730" cy="730536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2379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174404" y="4012529"/>
            <a:ext cx="2104730" cy="69834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170137" y="4807266"/>
            <a:ext cx="2104730" cy="69834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            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167508" y="5595378"/>
            <a:ext cx="2104730" cy="69834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доходы               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7004907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 бюджета города</a:t>
            </a:r>
          </a:p>
        </p:txBody>
      </p:sp>
    </p:spTree>
    <p:extLst>
      <p:ext uri="{BB962C8B-B14F-4D97-AF65-F5344CB8AC3E}">
        <p14:creationId xmlns:p14="http://schemas.microsoft.com/office/powerpoint/2010/main" val="964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3" y="476672"/>
            <a:ext cx="9149060" cy="93610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налоговых и неналоговых доходов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бюджета города (млн. руб.)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96624"/>
              </p:ext>
            </p:extLst>
          </p:nvPr>
        </p:nvGraphicFramePr>
        <p:xfrm>
          <a:off x="0" y="1412776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949280"/>
            <a:ext cx="91440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</a:rPr>
              <a:t>Всего налоговых и неналоговых доходов 1956,4 млн.руб. </a:t>
            </a:r>
            <a:endParaRPr lang="ru-RU" sz="2000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Поступление налоговых и неналоговых доходов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разрезе доходных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источников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81629623"/>
              </p:ext>
            </p:extLst>
          </p:nvPr>
        </p:nvGraphicFramePr>
        <p:xfrm>
          <a:off x="0" y="1383432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6"/>
          <p:cNvSpPr txBox="1">
            <a:spLocks noChangeArrowheads="1"/>
          </p:cNvSpPr>
          <p:nvPr/>
        </p:nvSpPr>
        <p:spPr bwMode="auto">
          <a:xfrm>
            <a:off x="8172450" y="620713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00673588"/>
              </p:ext>
            </p:extLst>
          </p:nvPr>
        </p:nvGraphicFramePr>
        <p:xfrm>
          <a:off x="0" y="959267"/>
          <a:ext cx="9144000" cy="563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0" y="497602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доходы физических лиц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304828" y="6234234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4941119" y="6223061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7596188" y="1196975"/>
            <a:ext cx="876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18383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7467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Налоги на имущество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val="2289109067"/>
              </p:ext>
            </p:extLst>
          </p:nvPr>
        </p:nvGraphicFramePr>
        <p:xfrm>
          <a:off x="0" y="1270000"/>
          <a:ext cx="9144000" cy="532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7596336" y="1052736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38606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0" y="548680"/>
            <a:ext cx="9144000" cy="9769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Поступление доходов от продажи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муниципального имущества и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земельных участков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93942841"/>
              </p:ext>
            </p:extLst>
          </p:nvPr>
        </p:nvGraphicFramePr>
        <p:xfrm>
          <a:off x="2729" y="1484785"/>
          <a:ext cx="9144000" cy="514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96200" y="13716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42204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9144000" cy="7397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161508994"/>
              </p:ext>
            </p:extLst>
          </p:nvPr>
        </p:nvGraphicFramePr>
        <p:xfrm>
          <a:off x="0" y="1289051"/>
          <a:ext cx="9144000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740352" y="1135064"/>
            <a:ext cx="1079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019800" cy="4111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Налоги на совокупный доход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7972888"/>
              </p:ext>
            </p:extLst>
          </p:nvPr>
        </p:nvGraphicFramePr>
        <p:xfrm>
          <a:off x="619125" y="1608138"/>
          <a:ext cx="4029075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26594184"/>
              </p:ext>
            </p:extLst>
          </p:nvPr>
        </p:nvGraphicFramePr>
        <p:xfrm>
          <a:off x="5127625" y="4127500"/>
          <a:ext cx="3714750" cy="175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79388" y="990600"/>
            <a:ext cx="4849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Единый налог на вмененный доход(млн.руб.)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292725" y="90805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Налог от применения  патентной системы (млн.руб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.)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800600" y="3573016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Единый сельскохозяйственный налог(тыс.руб.)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2123728" y="5805264"/>
            <a:ext cx="1812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         Факт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6506789" y="5733256"/>
            <a:ext cx="1385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    Факт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1403648" y="6165304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налоги на совокупный доход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139,8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15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84415940"/>
              </p:ext>
            </p:extLst>
          </p:nvPr>
        </p:nvGraphicFramePr>
        <p:xfrm>
          <a:off x="5148064" y="1556792"/>
          <a:ext cx="3714750" cy="175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444208" y="3212976"/>
            <a:ext cx="1385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    Факт</a:t>
            </a:r>
          </a:p>
        </p:txBody>
      </p:sp>
    </p:spTree>
    <p:extLst>
      <p:ext uri="{BB962C8B-B14F-4D97-AF65-F5344CB8AC3E}">
        <p14:creationId xmlns:p14="http://schemas.microsoft.com/office/powerpoint/2010/main" val="26632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6693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 для граждан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530225" y="1700808"/>
            <a:ext cx="8229600" cy="4464495"/>
          </a:xfrm>
        </p:spPr>
        <p:txBody>
          <a:bodyPr>
            <a:noAutofit/>
          </a:bodyPr>
          <a:lstStyle/>
          <a:p>
            <a:pPr marL="442913" indent="-261938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документ, содержащий основные положения решения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Муниципального Совета городского округа город Рыбинск 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бюджете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отчёта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 его исполнении в виде открытой и понятной горожанам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457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Прочие поступления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397621"/>
              </p:ext>
            </p:extLst>
          </p:nvPr>
        </p:nvGraphicFramePr>
        <p:xfrm>
          <a:off x="0" y="980728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339752" y="5877272"/>
            <a:ext cx="47244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прочие поступления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63,7 млн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16424"/>
          </a:xfrm>
          <a:solidFill>
            <a:schemeClr val="bg1"/>
          </a:solidFill>
          <a:extLst/>
        </p:spPr>
        <p:txBody>
          <a:bodyPr>
            <a:normAutofit fontScale="6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помощь со стороны бюджета другого уровня не оговаривается никакими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переводе с латинского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дар, пожертвование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субсидии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предоставляются бюджету другого уровня на условиях долевого финансирования расходов (латинское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помощь, поддержка).                 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субвенции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государства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средства местному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переданных государственных полномочий.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целевого использования средств, они подлежат возврату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бюджет, из которого получены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1019" y="1560946"/>
            <a:ext cx="8321962" cy="988291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Межбюджетные   трансферты    </a:t>
            </a:r>
            <a:r>
              <a:rPr lang="ru-RU" sz="20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денежные    средства,    перечисляемые    из    одного    бюджета бюджетной системы Российской Федерации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другому.</a:t>
            </a:r>
            <a:endParaRPr lang="ru-RU" sz="20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332656"/>
            <a:ext cx="9144000" cy="988375"/>
          </a:xfrm>
          <a:prstGeom prst="rect">
            <a:avLst/>
          </a:prstGeom>
          <a:ln w="6350" cap="rnd">
            <a:noFill/>
          </a:ln>
        </p:spPr>
        <p:txBody>
          <a:bodyPr anchor="ctr" anchorCtr="1"/>
          <a:lstStyle>
            <a:defPPr>
              <a:defRPr lang="ru-RU"/>
            </a:defPPr>
            <a:lvl1pPr algn="ctr" eaLnBrk="1" fontAlgn="auto" hangingPunct="1">
              <a:spcAft>
                <a:spcPts val="0"/>
              </a:spcAft>
              <a:defRPr sz="2800" b="1" i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0" hangingPunct="0">
              <a:defRPr sz="4200">
                <a:solidFill>
                  <a:srgbClr val="F9F9F9"/>
                </a:solidFill>
              </a:defRPr>
            </a:lvl2pPr>
            <a:lvl3pPr eaLnBrk="0" hangingPunct="0">
              <a:defRPr sz="4200">
                <a:solidFill>
                  <a:srgbClr val="F9F9F9"/>
                </a:solidFill>
              </a:defRPr>
            </a:lvl3pPr>
            <a:lvl4pPr eaLnBrk="0" hangingPunct="0">
              <a:defRPr sz="4200">
                <a:solidFill>
                  <a:srgbClr val="F9F9F9"/>
                </a:solidFill>
              </a:defRPr>
            </a:lvl4pPr>
            <a:lvl5pPr eaLnBrk="0" hangingPunct="0">
              <a:defRPr sz="4200">
                <a:solidFill>
                  <a:srgbClr val="F9F9F9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</a:defRPr>
            </a:lvl9pPr>
          </a:lstStyle>
          <a:p>
            <a:pPr>
              <a:defRPr/>
            </a:pPr>
            <a:r>
              <a:rPr lang="ru-RU" sz="3600" i="0" dirty="0" smtClean="0">
                <a:solidFill>
                  <a:srgbClr val="C00000"/>
                </a:solidFill>
              </a:rPr>
              <a:t>Межбюджетные трансферты</a:t>
            </a:r>
            <a:endParaRPr lang="ru-RU" sz="3600" i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990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безвозмездных поступлений(млн.руб.)</a:t>
            </a:r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3505200" y="6019800"/>
            <a:ext cx="286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236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,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7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млн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 руб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graphicFrame>
        <p:nvGraphicFramePr>
          <p:cNvPr id="2" name="Object 10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144984329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27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73867" name="Group 13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71253151"/>
              </p:ext>
            </p:extLst>
          </p:nvPr>
        </p:nvGraphicFramePr>
        <p:xfrm>
          <a:off x="323850" y="1700213"/>
          <a:ext cx="8534400" cy="4038601"/>
        </p:xfrm>
        <a:graphic>
          <a:graphicData uri="http://schemas.openxmlformats.org/drawingml/2006/table">
            <a:tbl>
              <a:tblPr/>
              <a:tblGrid>
                <a:gridCol w="5060950"/>
                <a:gridCol w="1039813"/>
                <a:gridCol w="1290637"/>
                <a:gridCol w="1143000"/>
              </a:tblGrid>
              <a:tr h="4256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52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Уточнен-</a:t>
                      </a: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ный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план </a:t>
                      </a: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год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46791" marB="467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 </a:t>
                      </a: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Исполне-ние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15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3 269,6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3 236,7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394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49,0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49,0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158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Межбюджетные субсидии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836,8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792,1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94,7%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00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 муниципальным образованиям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2 367,8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2 378,8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100,5%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17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104,8%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811" name="Text Box 50"/>
          <p:cNvSpPr txBox="1">
            <a:spLocks noChangeArrowheads="1"/>
          </p:cNvSpPr>
          <p:nvPr/>
        </p:nvSpPr>
        <p:spPr bwMode="auto">
          <a:xfrm>
            <a:off x="8147050" y="549275"/>
            <a:ext cx="229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812" name="Text Box 53"/>
          <p:cNvSpPr txBox="1">
            <a:spLocks noChangeArrowheads="1"/>
          </p:cNvSpPr>
          <p:nvPr/>
        </p:nvSpPr>
        <p:spPr bwMode="auto">
          <a:xfrm>
            <a:off x="2955925" y="49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2813" name="Text Box 54"/>
          <p:cNvSpPr txBox="1">
            <a:spLocks noChangeArrowheads="1"/>
          </p:cNvSpPr>
          <p:nvPr/>
        </p:nvSpPr>
        <p:spPr bwMode="auto">
          <a:xfrm>
            <a:off x="1219200" y="7620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Поступление межбюджетных трансфертов из бюджетов других уровней 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2814" name="Text Box 125"/>
          <p:cNvSpPr txBox="1">
            <a:spLocks noChangeArrowheads="1"/>
          </p:cNvSpPr>
          <p:nvPr/>
        </p:nvSpPr>
        <p:spPr bwMode="auto">
          <a:xfrm>
            <a:off x="7740352" y="1828800"/>
            <a:ext cx="1098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(млн. руб.)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64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66374"/>
            <a:ext cx="9144000" cy="60309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4200"/>
              </a:spcAft>
            </a:pPr>
            <a:r>
              <a:rPr lang="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340768"/>
            <a:ext cx="4608512" cy="374916"/>
          </a:xfrm>
          <a:prstGeom prst="rect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1750" b="1" dirty="0" smtClean="0">
                <a:solidFill>
                  <a:srgbClr val="FFFFFF"/>
                </a:solidFill>
                <a:latin typeface="Segoe UI"/>
              </a:rPr>
              <a:t>РАСХОДЫ</a:t>
            </a:r>
            <a:endParaRPr lang="ru" sz="1750" b="1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928" y="5085184"/>
            <a:ext cx="8101584" cy="1224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4320"/>
              </a:lnSpc>
              <a:spcBef>
                <a:spcPts val="5250"/>
              </a:spcBef>
            </a:pPr>
            <a:r>
              <a:rPr lang="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это выплачиваемые из бюджета денежные средства</a:t>
            </a:r>
          </a:p>
        </p:txBody>
      </p:sp>
      <p:sp>
        <p:nvSpPr>
          <p:cNvPr id="9" name="Овал 8"/>
          <p:cNvSpPr/>
          <p:nvPr/>
        </p:nvSpPr>
        <p:spPr>
          <a:xfrm>
            <a:off x="123926" y="3140968"/>
            <a:ext cx="1999802" cy="18722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типам расходных обязательств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58052" y="3140968"/>
            <a:ext cx="2141940" cy="18722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муниципальным программам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34297" y="3181723"/>
            <a:ext cx="2016224" cy="18722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функциям государства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48264" y="3181723"/>
            <a:ext cx="1906495" cy="18722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ведомствам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860032" y="1844824"/>
            <a:ext cx="432048" cy="1224136"/>
          </a:xfrm>
          <a:prstGeom prst="straightConnector1">
            <a:avLst/>
          </a:prstGeom>
          <a:ln w="101600" cmpd="sng">
            <a:solidFill>
              <a:schemeClr val="accent6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763688" y="1844824"/>
            <a:ext cx="1008112" cy="1296144"/>
          </a:xfrm>
          <a:prstGeom prst="straightConnector1">
            <a:avLst/>
          </a:prstGeom>
          <a:ln w="101600" cmpd="sng">
            <a:solidFill>
              <a:schemeClr val="accent6"/>
            </a:solidFill>
            <a:round/>
            <a:tailEnd type="arrow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635896" y="1844824"/>
            <a:ext cx="360040" cy="1224136"/>
          </a:xfrm>
          <a:prstGeom prst="straightConnector1">
            <a:avLst/>
          </a:prstGeom>
          <a:ln w="101600" cmpd="sng">
            <a:solidFill>
              <a:schemeClr val="accent6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156176" y="1844824"/>
            <a:ext cx="901816" cy="1224136"/>
          </a:xfrm>
          <a:prstGeom prst="straightConnector1">
            <a:avLst/>
          </a:prstGeom>
          <a:ln w="101600" cmpd="sng">
            <a:solidFill>
              <a:schemeClr val="accent6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87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847" y="620688"/>
            <a:ext cx="8055864" cy="5760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marL="24384" indent="0">
              <a:spcAft>
                <a:spcPts val="2730"/>
              </a:spcAft>
            </a:pPr>
            <a:r>
              <a:rPr lang="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Понятие </a:t>
            </a:r>
            <a:r>
              <a:rPr lang="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типы расходных обязательств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920" y="1124744"/>
            <a:ext cx="8863584" cy="64807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marL="13716" indent="0" algn="ctr">
              <a:spcBef>
                <a:spcPts val="2730"/>
              </a:spcBef>
              <a:spcAft>
                <a:spcPts val="1050"/>
              </a:spcAft>
            </a:pPr>
            <a:r>
              <a:rPr lang="ru" sz="2400" b="1" dirty="0" smtClean="0">
                <a:solidFill>
                  <a:srgbClr val="0404FF"/>
                </a:solidFill>
                <a:latin typeface="Times New Roman" pitchFamily="18" charset="0"/>
                <a:cs typeface="Times New Roman" pitchFamily="18" charset="0"/>
              </a:rPr>
              <a:t>   Расходное </a:t>
            </a:r>
            <a:r>
              <a:rPr lang="ru" sz="2400" b="1" dirty="0">
                <a:solidFill>
                  <a:srgbClr val="0404FF"/>
                </a:solidFill>
                <a:latin typeface="Times New Roman" pitchFamily="18" charset="0"/>
                <a:cs typeface="Times New Roman" pitchFamily="18" charset="0"/>
              </a:rPr>
              <a:t>обязательство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это обязанность выплатить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                денежные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средства из соответствующего бюджета.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6538"/>
              </p:ext>
            </p:extLst>
          </p:nvPr>
        </p:nvGraphicFramePr>
        <p:xfrm>
          <a:off x="233232" y="1916832"/>
          <a:ext cx="8640960" cy="453650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168352"/>
                <a:gridCol w="5472608"/>
              </a:tblGrid>
              <a:tr h="8394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РАСХОДНЫЕ ОБЯЗАТЕЛЬСТВА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ОСНОВАНИЯ ДЛЯ ВОЗНИКНОВЕНИЯ ОПЛАТЫ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78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Публичные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Законы, определяющие объемы и правила определения объема обязательств перед гражданами, организациями, органами власти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37896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r>
                        <a:rPr lang="ru-RU" sz="1800" i="1" dirty="0" smtClean="0"/>
                        <a:t> </a:t>
                      </a:r>
                      <a:endParaRPr lang="ru-RU" sz="1800" i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законы, устанавливающие права граждан на получение социальных выплат (пенсий, пособий, компенсаций)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21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Гражданско-правовые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контракт, трудовое соглашение и т.д.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63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по основным функциям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30499"/>
            <a:ext cx="792088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136551"/>
            <a:ext cx="936104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1138089"/>
            <a:ext cx="651544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78908" y="1138089"/>
            <a:ext cx="648072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0336" y="1138089"/>
            <a:ext cx="708572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26980" y="1138089"/>
            <a:ext cx="721543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48523" y="1138089"/>
            <a:ext cx="648072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96595" y="1130499"/>
            <a:ext cx="648072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4667" y="1130499"/>
            <a:ext cx="902245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20272" y="1130499"/>
            <a:ext cx="864096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84368" y="1130499"/>
            <a:ext cx="879909" cy="2016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  долга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820" y="3195464"/>
            <a:ext cx="87928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Полный перечень разделов и подразделов классификации расходов бюджетов приведен  в статье 21 Бюджетного кодекса Российской Федерации.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Например, в составе раздела «Образование», в том числе, выделяются: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образование;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Общее образование;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Другие вопросы в области образования.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01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" y="1268760"/>
            <a:ext cx="3563888" cy="53285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548680"/>
            <a:ext cx="7857744" cy="5760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marL="63500" marR="63500" indent="0" algn="just">
              <a:spcAft>
                <a:spcPts val="1050"/>
              </a:spcAft>
            </a:pPr>
            <a:r>
              <a:rPr lang="ru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Защищенные статьи расходов бюджета – расходы, подлежащие финансированию в полном объеме </a:t>
            </a:r>
            <a:endParaRPr lang="ru" sz="24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635896" y="1329696"/>
            <a:ext cx="5447034" cy="528822"/>
            <a:chOff x="0" y="267925"/>
            <a:chExt cx="7440488" cy="668170"/>
          </a:xfrm>
          <a:solidFill>
            <a:schemeClr val="accent6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0" name="Прямоугольник 19"/>
            <p:cNvSpPr/>
            <p:nvPr/>
          </p:nvSpPr>
          <p:spPr>
            <a:xfrm>
              <a:off x="0" y="267925"/>
              <a:ext cx="7440488" cy="668170"/>
            </a:xfrm>
            <a:custGeom>
              <a:avLst/>
              <a:gdLst>
                <a:gd name="connsiteX0" fmla="*/ 0 w 7440488"/>
                <a:gd name="connsiteY0" fmla="*/ 0 h 668170"/>
                <a:gd name="connsiteX1" fmla="*/ 7440488 w 7440488"/>
                <a:gd name="connsiteY1" fmla="*/ 0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190500 w 7440488"/>
                <a:gd name="connsiteY3" fmla="*/ 620545 h 668170"/>
                <a:gd name="connsiteX4" fmla="*/ 0 w 7440488"/>
                <a:gd name="connsiteY4" fmla="*/ 0 h 6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488" h="668170">
                  <a:moveTo>
                    <a:pt x="0" y="0"/>
                  </a:moveTo>
                  <a:lnTo>
                    <a:pt x="7259513" y="104775"/>
                  </a:lnTo>
                  <a:lnTo>
                    <a:pt x="7440488" y="668170"/>
                  </a:lnTo>
                  <a:lnTo>
                    <a:pt x="190500" y="6205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0" y="267925"/>
              <a:ext cx="7440488" cy="668170"/>
            </a:xfrm>
            <a:prstGeom prst="rect">
              <a:avLst/>
            </a:pr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ОПЛАТА ТРУДА С НАЧИСЛЕНИЯМИ</a:t>
              </a:r>
              <a:endParaRPr lang="ru-RU" sz="14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667646" y="1988840"/>
            <a:ext cx="5457352" cy="576064"/>
            <a:chOff x="0" y="267925"/>
            <a:chExt cx="7440488" cy="668170"/>
          </a:xfrm>
          <a:solidFill>
            <a:schemeClr val="accent5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3" name="Прямоугольник 19"/>
            <p:cNvSpPr/>
            <p:nvPr/>
          </p:nvSpPr>
          <p:spPr>
            <a:xfrm>
              <a:off x="0" y="267925"/>
              <a:ext cx="7440488" cy="668170"/>
            </a:xfrm>
            <a:custGeom>
              <a:avLst/>
              <a:gdLst>
                <a:gd name="connsiteX0" fmla="*/ 0 w 7440488"/>
                <a:gd name="connsiteY0" fmla="*/ 0 h 668170"/>
                <a:gd name="connsiteX1" fmla="*/ 7440488 w 7440488"/>
                <a:gd name="connsiteY1" fmla="*/ 0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190500 w 7440488"/>
                <a:gd name="connsiteY3" fmla="*/ 620545 h 668170"/>
                <a:gd name="connsiteX4" fmla="*/ 0 w 7440488"/>
                <a:gd name="connsiteY4" fmla="*/ 0 h 6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488" h="668170">
                  <a:moveTo>
                    <a:pt x="0" y="0"/>
                  </a:moveTo>
                  <a:lnTo>
                    <a:pt x="7259513" y="104775"/>
                  </a:lnTo>
                  <a:lnTo>
                    <a:pt x="7440488" y="668170"/>
                  </a:lnTo>
                  <a:lnTo>
                    <a:pt x="190500" y="6205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0" y="267925"/>
              <a:ext cx="7440488" cy="668170"/>
            </a:xfrm>
            <a:prstGeom prst="rect">
              <a:avLst/>
            </a:pr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СОЦИАЛЬНОЕ ОБЕСПЕЧЕНИЕ</a:t>
              </a:r>
              <a:endParaRPr lang="ru-RU" sz="14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680594" y="5054674"/>
            <a:ext cx="5420294" cy="668170"/>
            <a:chOff x="0" y="267925"/>
            <a:chExt cx="7440488" cy="668170"/>
          </a:xfrm>
          <a:solidFill>
            <a:schemeClr val="tx2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6" name="Прямоугольник 19"/>
            <p:cNvSpPr/>
            <p:nvPr/>
          </p:nvSpPr>
          <p:spPr>
            <a:xfrm>
              <a:off x="0" y="267925"/>
              <a:ext cx="7440488" cy="668170"/>
            </a:xfrm>
            <a:custGeom>
              <a:avLst/>
              <a:gdLst>
                <a:gd name="connsiteX0" fmla="*/ 0 w 7440488"/>
                <a:gd name="connsiteY0" fmla="*/ 0 h 668170"/>
                <a:gd name="connsiteX1" fmla="*/ 7440488 w 7440488"/>
                <a:gd name="connsiteY1" fmla="*/ 0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190500 w 7440488"/>
                <a:gd name="connsiteY3" fmla="*/ 620545 h 668170"/>
                <a:gd name="connsiteX4" fmla="*/ 0 w 7440488"/>
                <a:gd name="connsiteY4" fmla="*/ 0 h 6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488" h="668170">
                  <a:moveTo>
                    <a:pt x="0" y="0"/>
                  </a:moveTo>
                  <a:lnTo>
                    <a:pt x="7259513" y="104775"/>
                  </a:lnTo>
                  <a:lnTo>
                    <a:pt x="7440488" y="668170"/>
                  </a:lnTo>
                  <a:lnTo>
                    <a:pt x="190500" y="6205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0" y="267925"/>
              <a:ext cx="7440488" cy="668170"/>
            </a:xfrm>
            <a:prstGeom prst="rect">
              <a:avLst/>
            </a:pr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ПОГАШЕНИЕ ЗАИМСТВОВАНИЙ И ОБСЛУЖИВАНИЕ ДОЛГА 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56159" y="4221088"/>
            <a:ext cx="5440165" cy="668170"/>
            <a:chOff x="0" y="267925"/>
            <a:chExt cx="7440488" cy="668170"/>
          </a:xfrm>
          <a:solidFill>
            <a:schemeClr val="accent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Прямоугольник 19"/>
            <p:cNvSpPr/>
            <p:nvPr/>
          </p:nvSpPr>
          <p:spPr>
            <a:xfrm>
              <a:off x="0" y="267925"/>
              <a:ext cx="7440488" cy="668170"/>
            </a:xfrm>
            <a:custGeom>
              <a:avLst/>
              <a:gdLst>
                <a:gd name="connsiteX0" fmla="*/ 0 w 7440488"/>
                <a:gd name="connsiteY0" fmla="*/ 0 h 668170"/>
                <a:gd name="connsiteX1" fmla="*/ 7440488 w 7440488"/>
                <a:gd name="connsiteY1" fmla="*/ 0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190500 w 7440488"/>
                <a:gd name="connsiteY3" fmla="*/ 620545 h 668170"/>
                <a:gd name="connsiteX4" fmla="*/ 0 w 7440488"/>
                <a:gd name="connsiteY4" fmla="*/ 0 h 6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488" h="668170">
                  <a:moveTo>
                    <a:pt x="0" y="0"/>
                  </a:moveTo>
                  <a:lnTo>
                    <a:pt x="7259513" y="104775"/>
                  </a:lnTo>
                  <a:lnTo>
                    <a:pt x="7440488" y="668170"/>
                  </a:lnTo>
                  <a:lnTo>
                    <a:pt x="190500" y="6205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0" y="267925"/>
              <a:ext cx="7440488" cy="668170"/>
            </a:xfrm>
            <a:prstGeom prst="rect">
              <a:avLst/>
            </a:pr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ПРИОБРЕТЕНИЕ МЕДИКАМЕНТОВ</a:t>
              </a:r>
              <a:endParaRPr lang="ru-RU" sz="14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666950" y="2695727"/>
            <a:ext cx="5440163" cy="519403"/>
            <a:chOff x="0" y="267925"/>
            <a:chExt cx="7440488" cy="668170"/>
          </a:xfrm>
          <a:solidFill>
            <a:schemeClr val="accent4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2" name="Прямоугольник 19"/>
            <p:cNvSpPr/>
            <p:nvPr/>
          </p:nvSpPr>
          <p:spPr>
            <a:xfrm>
              <a:off x="0" y="267925"/>
              <a:ext cx="7440488" cy="668170"/>
            </a:xfrm>
            <a:custGeom>
              <a:avLst/>
              <a:gdLst>
                <a:gd name="connsiteX0" fmla="*/ 0 w 7440488"/>
                <a:gd name="connsiteY0" fmla="*/ 0 h 668170"/>
                <a:gd name="connsiteX1" fmla="*/ 7440488 w 7440488"/>
                <a:gd name="connsiteY1" fmla="*/ 0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190500 w 7440488"/>
                <a:gd name="connsiteY3" fmla="*/ 620545 h 668170"/>
                <a:gd name="connsiteX4" fmla="*/ 0 w 7440488"/>
                <a:gd name="connsiteY4" fmla="*/ 0 h 6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488" h="668170">
                  <a:moveTo>
                    <a:pt x="0" y="0"/>
                  </a:moveTo>
                  <a:lnTo>
                    <a:pt x="7259513" y="104775"/>
                  </a:lnTo>
                  <a:lnTo>
                    <a:pt x="7440488" y="668170"/>
                  </a:lnTo>
                  <a:lnTo>
                    <a:pt x="190500" y="6205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0" y="267925"/>
              <a:ext cx="7440488" cy="668170"/>
            </a:xfrm>
            <a:prstGeom prst="rect">
              <a:avLst/>
            </a:pr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ОПЛАТА КОММУНАЛЬНЫХ УСЛУГ</a:t>
              </a:r>
              <a:endParaRPr lang="ru-RU" sz="14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614040" y="3376973"/>
            <a:ext cx="5497093" cy="669870"/>
            <a:chOff x="0" y="267925"/>
            <a:chExt cx="7507259" cy="669870"/>
          </a:xfrm>
          <a:solidFill>
            <a:schemeClr val="accent3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5" name="Прямоугольник 19"/>
            <p:cNvSpPr/>
            <p:nvPr/>
          </p:nvSpPr>
          <p:spPr>
            <a:xfrm>
              <a:off x="0" y="267925"/>
              <a:ext cx="7440488" cy="668170"/>
            </a:xfrm>
            <a:custGeom>
              <a:avLst/>
              <a:gdLst>
                <a:gd name="connsiteX0" fmla="*/ 0 w 7440488"/>
                <a:gd name="connsiteY0" fmla="*/ 0 h 668170"/>
                <a:gd name="connsiteX1" fmla="*/ 7440488 w 7440488"/>
                <a:gd name="connsiteY1" fmla="*/ 0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190500 w 7440488"/>
                <a:gd name="connsiteY3" fmla="*/ 620545 h 668170"/>
                <a:gd name="connsiteX4" fmla="*/ 0 w 7440488"/>
                <a:gd name="connsiteY4" fmla="*/ 0 h 6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488" h="668170">
                  <a:moveTo>
                    <a:pt x="0" y="0"/>
                  </a:moveTo>
                  <a:lnTo>
                    <a:pt x="7259513" y="104775"/>
                  </a:lnTo>
                  <a:lnTo>
                    <a:pt x="7440488" y="668170"/>
                  </a:lnTo>
                  <a:lnTo>
                    <a:pt x="190500" y="6205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66771" y="269625"/>
              <a:ext cx="7440488" cy="668170"/>
            </a:xfrm>
            <a:prstGeom prst="rect">
              <a:avLst/>
            </a:pr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ПРИОБРЕТЕНИЕ ПРОДУКТОВ ПИТАНИЯ</a:t>
              </a:r>
              <a:endParaRPr lang="ru-RU" sz="14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680594" y="5863564"/>
            <a:ext cx="5420294" cy="668170"/>
            <a:chOff x="0" y="267925"/>
            <a:chExt cx="7440488" cy="668170"/>
          </a:xfrm>
          <a:solidFill>
            <a:srgbClr val="00B05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41" name="Прямоугольник 19"/>
            <p:cNvSpPr/>
            <p:nvPr/>
          </p:nvSpPr>
          <p:spPr>
            <a:xfrm>
              <a:off x="0" y="267925"/>
              <a:ext cx="7440488" cy="668170"/>
            </a:xfrm>
            <a:custGeom>
              <a:avLst/>
              <a:gdLst>
                <a:gd name="connsiteX0" fmla="*/ 0 w 7440488"/>
                <a:gd name="connsiteY0" fmla="*/ 0 h 668170"/>
                <a:gd name="connsiteX1" fmla="*/ 7440488 w 7440488"/>
                <a:gd name="connsiteY1" fmla="*/ 0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0 w 7440488"/>
                <a:gd name="connsiteY3" fmla="*/ 668170 h 668170"/>
                <a:gd name="connsiteX4" fmla="*/ 0 w 7440488"/>
                <a:gd name="connsiteY4" fmla="*/ 0 h 668170"/>
                <a:gd name="connsiteX0" fmla="*/ 0 w 7440488"/>
                <a:gd name="connsiteY0" fmla="*/ 0 h 668170"/>
                <a:gd name="connsiteX1" fmla="*/ 7259513 w 7440488"/>
                <a:gd name="connsiteY1" fmla="*/ 104775 h 668170"/>
                <a:gd name="connsiteX2" fmla="*/ 7440488 w 7440488"/>
                <a:gd name="connsiteY2" fmla="*/ 668170 h 668170"/>
                <a:gd name="connsiteX3" fmla="*/ 190500 w 7440488"/>
                <a:gd name="connsiteY3" fmla="*/ 620545 h 668170"/>
                <a:gd name="connsiteX4" fmla="*/ 0 w 7440488"/>
                <a:gd name="connsiteY4" fmla="*/ 0 h 6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488" h="668170">
                  <a:moveTo>
                    <a:pt x="0" y="0"/>
                  </a:moveTo>
                  <a:lnTo>
                    <a:pt x="7259513" y="104775"/>
                  </a:lnTo>
                  <a:lnTo>
                    <a:pt x="7440488" y="668170"/>
                  </a:lnTo>
                  <a:lnTo>
                    <a:pt x="190500" y="6205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0" y="267925"/>
              <a:ext cx="7440488" cy="668170"/>
            </a:xfrm>
            <a:prstGeom prst="rect">
              <a:avLst/>
            </a:prstGeom>
            <a:grpFill/>
            <a:ln>
              <a:solidFill>
                <a:srgbClr val="FFCC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НАЛОГИ, АРЕНДНЫЕ ПЛАТЕЖИ, ВНЕВЕДОМСТВЕННАЯ ОХРАНА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707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98933363"/>
              </p:ext>
            </p:extLst>
          </p:nvPr>
        </p:nvGraphicFramePr>
        <p:xfrm>
          <a:off x="0" y="470173"/>
          <a:ext cx="9144000" cy="612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2867025" y="604897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Всего расходов </a:t>
            </a:r>
            <a:r>
              <a:rPr lang="ru-RU" b="1" dirty="0" smtClean="0">
                <a:latin typeface="Times New Roman" pitchFamily="18" charset="0"/>
              </a:rPr>
              <a:t>5 </a:t>
            </a:r>
            <a:r>
              <a:rPr lang="en-US" b="1" dirty="0" smtClean="0">
                <a:latin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</a:rPr>
              <a:t>7</a:t>
            </a:r>
            <a:r>
              <a:rPr lang="en-US" b="1" dirty="0" smtClean="0">
                <a:latin typeface="Times New Roman" pitchFamily="18" charset="0"/>
              </a:rPr>
              <a:t>0</a:t>
            </a:r>
            <a:r>
              <a:rPr lang="ru-RU" b="1" dirty="0" smtClean="0">
                <a:latin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</a:rPr>
              <a:t>млн</a:t>
            </a:r>
            <a:r>
              <a:rPr lang="ru-RU" b="1" dirty="0" smtClean="0">
                <a:latin typeface="Times New Roman" pitchFamily="18" charset="0"/>
              </a:rPr>
              <a:t>. руб</a:t>
            </a:r>
            <a:r>
              <a:rPr lang="ru-RU" b="1" dirty="0">
                <a:latin typeface="Times New Roman" pitchFamily="18" charset="0"/>
              </a:rPr>
              <a:t>.</a:t>
            </a:r>
          </a:p>
        </p:txBody>
      </p:sp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0" y="8051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Структура расходов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бюджета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8027988" y="620713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 </a:t>
            </a:r>
            <a:endParaRPr 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6705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по разделу «Образование» 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54930992"/>
              </p:ext>
            </p:extLst>
          </p:nvPr>
        </p:nvGraphicFramePr>
        <p:xfrm>
          <a:off x="0" y="1196752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2667000" y="6000105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Arial" charset="0"/>
              </a:rPr>
              <a:t>Всего расходов  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2 538,8 </a:t>
            </a:r>
            <a:r>
              <a:rPr lang="ru-RU" b="1" dirty="0">
                <a:latin typeface="Times New Roman" pitchFamily="18" charset="0"/>
                <a:cs typeface="Arial" charset="0"/>
              </a:rPr>
              <a:t>млн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. руб</a:t>
            </a:r>
            <a:r>
              <a:rPr lang="ru-RU" b="1" dirty="0">
                <a:latin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7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50" y="1565275"/>
            <a:ext cx="8640763" cy="4537075"/>
          </a:xfrm>
        </p:spPr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городе Рыбинске;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городе Рыбинске;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города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Рыбинска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при  принятии решений в сфере бюджетной политики; </a:t>
            </a:r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Рыбинска.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6693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создания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открытого бюджета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5943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 по разделу «Культура»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98833088"/>
              </p:ext>
            </p:extLst>
          </p:nvPr>
        </p:nvGraphicFramePr>
        <p:xfrm>
          <a:off x="0" y="1098947"/>
          <a:ext cx="9144818" cy="548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3348038" y="6093296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Arial" charset="0"/>
              </a:rPr>
              <a:t>Всего 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187,8 </a:t>
            </a:r>
            <a:r>
              <a:rPr lang="ru-RU" b="1" dirty="0">
                <a:latin typeface="Times New Roman" pitchFamily="18" charset="0"/>
                <a:cs typeface="Arial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1477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895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социальной политике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60656"/>
              </p:ext>
            </p:extLst>
          </p:nvPr>
        </p:nvGraphicFramePr>
        <p:xfrm>
          <a:off x="0" y="141277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648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80"/>
            <a:ext cx="914400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расходов по городскому хозяйству </a:t>
            </a:r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562515881"/>
              </p:ext>
            </p:extLst>
          </p:nvPr>
        </p:nvGraphicFramePr>
        <p:xfrm>
          <a:off x="0" y="141277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2819400" y="5943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Arial" charset="0"/>
              </a:rPr>
              <a:t>Всего расходов 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 878,0 </a:t>
            </a:r>
            <a:r>
              <a:rPr lang="ru-RU" b="1" dirty="0">
                <a:latin typeface="Times New Roman" pitchFamily="18" charset="0"/>
                <a:cs typeface="Arial" charset="0"/>
              </a:rPr>
              <a:t>млн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. руб</a:t>
            </a:r>
            <a:r>
              <a:rPr lang="ru-RU" b="1" dirty="0">
                <a:latin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4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6699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Динамика расходов бюджета по разделам</a:t>
            </a:r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67890755"/>
              </p:ext>
            </p:extLst>
          </p:nvPr>
        </p:nvGraphicFramePr>
        <p:xfrm>
          <a:off x="0" y="12192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7884368" y="1219200"/>
            <a:ext cx="1031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latin typeface="Times New Roman" pitchFamily="18" charset="0"/>
                <a:cs typeface="Arial" charset="0"/>
              </a:rPr>
              <a:t>(млн. руб.)</a:t>
            </a:r>
            <a:endParaRPr lang="ru-RU" sz="1400" b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8434" y="516067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Структура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расходов АИП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6451873"/>
              </p:ext>
            </p:extLst>
          </p:nvPr>
        </p:nvGraphicFramePr>
        <p:xfrm>
          <a:off x="0" y="1006277"/>
          <a:ext cx="9144000" cy="55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25849" y="620595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по АИП 619,6 млн.руб.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5608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источников внутреннего финансирования дефицита бюджета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270108"/>
              </p:ext>
            </p:extLst>
          </p:nvPr>
        </p:nvGraphicFramePr>
        <p:xfrm>
          <a:off x="0" y="1304764"/>
          <a:ext cx="9144000" cy="52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371606" y="1315827"/>
            <a:ext cx="4320480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- 177,9 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2385" y="4829282"/>
            <a:ext cx="2029544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+ 1 070,0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3" y="4797152"/>
            <a:ext cx="2337381" cy="14722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остатков средств на счетах   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+ 43,9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8827" y="3535015"/>
            <a:ext cx="2024251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741,0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7055385">
            <a:off x="792572" y="3627024"/>
            <a:ext cx="2146301" cy="244046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2357578">
            <a:off x="6702919" y="2901991"/>
            <a:ext cx="1150852" cy="244046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44885" y="3535015"/>
            <a:ext cx="2197500" cy="13880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бюджетного кредита     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195,0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3257866" y="3075068"/>
            <a:ext cx="571538" cy="244046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4742902" y="3706287"/>
            <a:ext cx="1828507" cy="244046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9496"/>
            <a:ext cx="9144000" cy="87328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400" b="1" spc="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основным </a:t>
            </a:r>
            <a:r>
              <a:rPr lang="ru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r>
              <a:rPr lang="ru" sz="20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" sz="20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74657"/>
              </p:ext>
            </p:extLst>
          </p:nvPr>
        </p:nvGraphicFramePr>
        <p:xfrm>
          <a:off x="0" y="1268760"/>
          <a:ext cx="9130606" cy="5317253"/>
        </p:xfrm>
        <a:graphic>
          <a:graphicData uri="http://schemas.openxmlformats.org/drawingml/2006/table">
            <a:tbl>
              <a:tblPr/>
              <a:tblGrid>
                <a:gridCol w="5469552"/>
                <a:gridCol w="445195"/>
                <a:gridCol w="1017591"/>
                <a:gridCol w="1099134"/>
                <a:gridCol w="1099134"/>
              </a:tblGrid>
              <a:tr h="440669">
                <a:tc>
                  <a:txBody>
                    <a:bodyPr/>
                    <a:lstStyle/>
                    <a:p>
                      <a:pPr marL="25400" indent="0" algn="ctr"/>
                      <a:r>
                        <a:rPr lang="ru" sz="1600" b="1" spc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" sz="1600" b="1" spc="100" dirty="0">
                        <a:solidFill>
                          <a:schemeClr val="bg1"/>
                        </a:solidFill>
                        <a:latin typeface="Franklin Gothic Heavy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600" b="1" spc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" sz="1600" b="1" spc="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 algn="l"/>
                      <a:r>
                        <a:rPr lang="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lang="ru" sz="1600" b="1" dirty="0">
                        <a:solidFill>
                          <a:schemeClr val="bg1"/>
                        </a:solidFill>
                        <a:latin typeface="Franklin Gothic Heavy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" sz="1600" b="1" dirty="0" smtClean="0">
                        <a:solidFill>
                          <a:schemeClr val="bg1"/>
                        </a:solidFill>
                        <a:latin typeface="Franklin Gothic Heavy"/>
                      </a:endParaRPr>
                    </a:p>
                    <a:p>
                      <a:pPr marL="215900" indent="0"/>
                      <a:endParaRPr lang="ru" sz="1600" b="1" dirty="0">
                        <a:solidFill>
                          <a:schemeClr val="bg1"/>
                        </a:solidFill>
                        <a:latin typeface="Franklin Gothic Heavy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/>
                      <a:r>
                        <a:rPr lang="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 , %</a:t>
                      </a:r>
                      <a:endParaRPr lang="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284615">
                <a:tc>
                  <a:txBody>
                    <a:bodyPr/>
                    <a:lstStyle/>
                    <a:p>
                      <a:pPr marL="50800" indent="0"/>
                      <a:r>
                        <a:rPr lang="ru" sz="1600" b="1" spc="1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5 587 209,8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5 370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420,7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96,2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76710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216 635,9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222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774,5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102,8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6167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115,4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313,3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271,5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1926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27 772,6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23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573,2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84,9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2478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548 735,7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437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589,4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79,8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8802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627 090,3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440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395,8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70,2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8802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2 268,7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258,5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68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2 767 832,8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2 538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804,1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91,8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8802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230 791,3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187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837,7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81,1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68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1 049 151,4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1 189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959, 6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113,4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8802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12 171,3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226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071,4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1857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8802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6 000,0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628,3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110,1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1926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71 612,6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94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214,9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138,6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1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1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" sz="1400" b="1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27 031,8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078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9496"/>
            <a:ext cx="9144000" cy="65725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400" b="1" spc="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основным </a:t>
            </a:r>
            <a:r>
              <a:rPr lang="ru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разделам </a:t>
            </a:r>
          </a:p>
          <a:p>
            <a:pPr indent="0" algn="ctr">
              <a:spcAft>
                <a:spcPts val="210"/>
              </a:spcAft>
            </a:pPr>
            <a:r>
              <a:rPr lang="ru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душу населения</a:t>
            </a:r>
            <a:r>
              <a:rPr lang="ru" sz="2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</a:t>
            </a:r>
          </a:p>
          <a:p>
            <a:pPr indent="0" algn="ctr">
              <a:spcAft>
                <a:spcPts val="210"/>
              </a:spcAft>
            </a:pPr>
            <a:endParaRPr lang="ru" sz="1200" b="1" spc="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58595"/>
              </p:ext>
            </p:extLst>
          </p:nvPr>
        </p:nvGraphicFramePr>
        <p:xfrm>
          <a:off x="0" y="1279236"/>
          <a:ext cx="9144000" cy="5750367"/>
        </p:xfrm>
        <a:graphic>
          <a:graphicData uri="http://schemas.openxmlformats.org/drawingml/2006/table">
            <a:tbl>
              <a:tblPr/>
              <a:tblGrid>
                <a:gridCol w="5477573"/>
                <a:gridCol w="445849"/>
                <a:gridCol w="1019084"/>
                <a:gridCol w="1100747"/>
                <a:gridCol w="1100747"/>
              </a:tblGrid>
              <a:tr h="726160">
                <a:tc>
                  <a:txBody>
                    <a:bodyPr/>
                    <a:lstStyle/>
                    <a:p>
                      <a:pPr marL="25400" indent="0" algn="ctr"/>
                      <a:r>
                        <a:rPr lang="ru" sz="1600" b="1" spc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" sz="1600" b="1" spc="100" dirty="0">
                        <a:solidFill>
                          <a:schemeClr val="bg1"/>
                        </a:solidFill>
                        <a:latin typeface="Franklin Gothic Heavy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600" b="1" spc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" sz="1600" b="1" spc="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 algn="l"/>
                      <a:r>
                        <a:rPr lang="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 год (198132 человек)</a:t>
                      </a:r>
                      <a:endParaRPr lang="ru" sz="1600" b="1" dirty="0">
                        <a:solidFill>
                          <a:schemeClr val="bg1"/>
                        </a:solidFill>
                        <a:latin typeface="Franklin Gothic Heavy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год (196565 человек)</a:t>
                      </a:r>
                      <a:endParaRPr lang="ru" sz="1600" b="1" dirty="0">
                        <a:solidFill>
                          <a:schemeClr val="bg1"/>
                        </a:solidFill>
                        <a:latin typeface="Franklin Gothic Heavy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 , %</a:t>
                      </a:r>
                      <a:endParaRPr lang="ru" sz="1600" b="1" dirty="0">
                        <a:solidFill>
                          <a:schemeClr val="bg1"/>
                        </a:solidFill>
                        <a:latin typeface="Franklin Gothic Heavy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281767">
                <a:tc>
                  <a:txBody>
                    <a:bodyPr/>
                    <a:lstStyle/>
                    <a:p>
                      <a:pPr marL="50800" indent="0"/>
                      <a:r>
                        <a:rPr lang="ru" sz="1600" b="1" spc="1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28,2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27,32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73942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1,09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1,13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104,2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3504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7004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0,14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0,12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86,0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9852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2,77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2,23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81,0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113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3,17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2,24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70,7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6113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0,01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0,01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7256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13,97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12,92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92,5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3562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1,16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0,96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83,0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7256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5,3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6,05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114,1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6113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0,06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1,15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1917,0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113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0,03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0,03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7004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0,36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0,48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133,0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7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 spc="5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" sz="1400" b="1" spc="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0,14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35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4788" y="3927475"/>
            <a:ext cx="5070475" cy="1922463"/>
          </a:xfrm>
          <a:extLst/>
        </p:spPr>
        <p:txBody>
          <a:bodyPr>
            <a:normAutofit fontScale="850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бюджета города за 2014 год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состоялись 8 апреля 2014 года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36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участия граждан в  общественном обсуждении бюджета города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Рыбинска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897812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города на очередной финансовый год и плановый период и отчет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публикуются в средствах массовой информации;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выносятся на публичные слушания в сроки, определенные бюджетным законодательством Российской Федерации.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2664295"/>
          </a:xfrm>
        </p:spPr>
        <p:txBody>
          <a:bodyPr>
            <a:no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Font typeface="Wingdings" pitchFamily="2" charset="2"/>
              <a:buChar char="Ø"/>
              <a:defRPr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Совета городского округа город Рыбинск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отчета об исполнении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внесённого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в Муниципальный Совет городского округа город Рыбинск.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08012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об исполнении бюджета в доступной для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  формируется на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984623"/>
            <a:ext cx="2840736" cy="1232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416" y="836711"/>
            <a:ext cx="8613648" cy="53800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>
              <a:lnSpc>
                <a:spcPts val="2400"/>
              </a:lnSpc>
              <a:spcAft>
                <a:spcPts val="630"/>
              </a:spcAft>
            </a:pPr>
            <a:r>
              <a:rPr lang="ru" sz="1800" dirty="0"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города Рыбинска.</a:t>
            </a:r>
            <a:endParaRPr lang="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2060848"/>
            <a:ext cx="8625840" cy="124213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>
              <a:lnSpc>
                <a:spcPts val="2400"/>
              </a:lnSpc>
              <a:spcAft>
                <a:spcPts val="630"/>
              </a:spcAft>
            </a:pPr>
            <a:r>
              <a:rPr lang="ru" sz="1800" dirty="0">
                <a:latin typeface="Times New Roman" pitchFamily="18" charset="0"/>
                <a:cs typeface="Times New Roman" pitchFamily="18" charset="0"/>
              </a:rPr>
              <a:t>Граждане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464" y="3302986"/>
            <a:ext cx="8610600" cy="7740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17500" algn="just">
              <a:lnSpc>
                <a:spcPts val="2424"/>
              </a:lnSpc>
              <a:spcAft>
                <a:spcPts val="1680"/>
              </a:spcAft>
            </a:pPr>
            <a:r>
              <a:rPr lang="ru" sz="1800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для граждан форме показать основные параметры исполнения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6512" y="4365104"/>
            <a:ext cx="4011168" cy="61951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2400"/>
              </a:lnSpc>
              <a:spcAft>
                <a:spcPts val="630"/>
              </a:spcAft>
            </a:pPr>
            <a:r>
              <a:rPr lang="ru" sz="1350" spc="100" dirty="0">
                <a:solidFill>
                  <a:srgbClr val="9DA0A1"/>
                </a:solidFill>
                <a:latin typeface="Franklin Gothic Heavy"/>
              </a:rPr>
              <a:t>Здравоохранение </a:t>
            </a:r>
            <a:r>
              <a:rPr lang="ru" sz="1800" dirty="0">
                <a:solidFill>
                  <a:srgbClr val="9DA0A1"/>
                </a:solidFill>
                <a:latin typeface="Segoe UI"/>
              </a:rPr>
              <a:t>Правительство Закон Граждане </a:t>
            </a:r>
            <a:r>
              <a:rPr lang="ru" sz="1350" spc="100" dirty="0">
                <a:solidFill>
                  <a:srgbClr val="9DA0A1"/>
                </a:solidFill>
                <a:latin typeface="Franklin Gothic Heavy"/>
              </a:rPr>
              <a:t>Образование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1224" y="4984623"/>
            <a:ext cx="1871056" cy="3165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spcAft>
                <a:spcPts val="630"/>
              </a:spcAft>
            </a:pPr>
            <a:r>
              <a:rPr lang="ru" sz="2800" b="1" dirty="0" smtClean="0">
                <a:latin typeface="Segoe UI"/>
              </a:rPr>
              <a:t>Бюджет</a:t>
            </a:r>
            <a:endParaRPr lang="ru" sz="1800" dirty="0">
              <a:solidFill>
                <a:srgbClr val="9DA0A1"/>
              </a:solidFill>
              <a:latin typeface="Segoe U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9560" y="5373216"/>
            <a:ext cx="3590544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spcAft>
                <a:spcPts val="630"/>
              </a:spcAft>
            </a:pPr>
            <a:r>
              <a:rPr lang="ru" sz="1800" dirty="0">
                <a:solidFill>
                  <a:srgbClr val="9DA0A1"/>
                </a:solidFill>
                <a:latin typeface="Segoe UI"/>
              </a:rPr>
              <a:t>Финансы </a:t>
            </a:r>
            <a:r>
              <a:rPr lang="ru" sz="1350" spc="100" dirty="0">
                <a:solidFill>
                  <a:srgbClr val="9DA0A1"/>
                </a:solidFill>
                <a:latin typeface="Franklin Gothic Heavy"/>
              </a:rPr>
              <a:t>Культура </a:t>
            </a:r>
            <a:r>
              <a:rPr lang="ru" sz="1800" dirty="0">
                <a:solidFill>
                  <a:srgbClr val="9DA0A1"/>
                </a:solidFill>
                <a:latin typeface="Segoe UI"/>
              </a:rPr>
              <a:t>Экономика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2416" y="5733256"/>
            <a:ext cx="3675888" cy="360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/>
            <a:r>
              <a:rPr lang="ru" sz="1800" dirty="0">
                <a:solidFill>
                  <a:srgbClr val="9DA0A1"/>
                </a:solidFill>
                <a:latin typeface="Segoe UI"/>
              </a:rPr>
              <a:t>Предприятия </a:t>
            </a:r>
            <a:r>
              <a:rPr lang="ru" sz="1350" spc="100" dirty="0">
                <a:solidFill>
                  <a:srgbClr val="9DA0A1"/>
                </a:solidFill>
                <a:latin typeface="Franklin Gothic Heavy"/>
              </a:rPr>
              <a:t>Социальная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82541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75" y="1556792"/>
            <a:ext cx="8909050" cy="5039271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источников финансирования дефицита бюджета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источников финансирования дефицита бюджета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доходов бюджета над его расходами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6693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962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635" y="548680"/>
            <a:ext cx="6167577" cy="3827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algn="ctr">
              <a:spcAft>
                <a:spcPts val="1473"/>
              </a:spcAft>
            </a:pPr>
            <a:r>
              <a:rPr lang="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ЧТО ТАКОЕ ИСПОЛНЕНИЕ БЮДЖЕТА 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013" y="1484784"/>
            <a:ext cx="8292080" cy="50898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66943" algn="ctr">
              <a:lnSpc>
                <a:spcPts val="2651"/>
              </a:lnSpc>
              <a:spcBef>
                <a:spcPts val="1473"/>
              </a:spcBef>
            </a:pPr>
            <a:r>
              <a:rPr lang="ru" sz="2100" b="1" i="1" dirty="0">
                <a:solidFill>
                  <a:srgbClr val="C00000"/>
                </a:solidFill>
                <a:latin typeface="Times New Roman"/>
              </a:rPr>
              <a:t>Исполнение бюджета </a:t>
            </a:r>
            <a:r>
              <a:rPr lang="ru" sz="2100" i="1" dirty="0">
                <a:latin typeface="Times New Roman"/>
              </a:rPr>
              <a:t>— процесс сбора и учета доходов и осуществление расходов на основе сводной бюджетной росписи и кассового плана.</a:t>
            </a:r>
          </a:p>
          <a:p>
            <a:pPr marL="11130" marR="65442">
              <a:lnSpc>
                <a:spcPts val="2439"/>
              </a:lnSpc>
            </a:pPr>
            <a:r>
              <a:rPr lang="ru" sz="2100" b="1" dirty="0">
                <a:solidFill>
                  <a:srgbClr val="C00000"/>
                </a:solidFill>
                <a:latin typeface="Times New Roman"/>
              </a:rPr>
              <a:t>Исполнение бюджета </a:t>
            </a:r>
            <a:r>
              <a:rPr lang="ru" sz="2100" dirty="0">
                <a:latin typeface="Times New Roman"/>
              </a:rPr>
              <a:t>—</a:t>
            </a:r>
            <a:r>
              <a:rPr lang="ru" sz="2100" b="1" dirty="0">
                <a:latin typeface="Times New Roman"/>
              </a:rPr>
              <a:t> </a:t>
            </a:r>
            <a:r>
              <a:rPr lang="ru" sz="2100" dirty="0">
                <a:latin typeface="Times New Roman"/>
              </a:rPr>
              <a:t>это этап бюджетного процесса, который начинается с момента утверждения решения о бюджете </a:t>
            </a:r>
            <a:r>
              <a:rPr lang="ru" sz="2100" dirty="0" smtClean="0">
                <a:latin typeface="Times New Roman"/>
              </a:rPr>
              <a:t>представительным </a:t>
            </a:r>
            <a:r>
              <a:rPr lang="ru" sz="2100" dirty="0">
                <a:latin typeface="Times New Roman"/>
              </a:rPr>
              <a:t>органом муниципального образования и продолжается в течение финансового года.</a:t>
            </a:r>
          </a:p>
          <a:p>
            <a:pPr marL="166943" algn="ctr">
              <a:lnSpc>
                <a:spcPts val="2439"/>
              </a:lnSpc>
            </a:pPr>
            <a:r>
              <a:rPr lang="ru" sz="2100" b="1" i="1" dirty="0">
                <a:solidFill>
                  <a:srgbClr val="C00000"/>
                </a:solidFill>
                <a:latin typeface="Times New Roman"/>
              </a:rPr>
              <a:t>Основные этапы исполнения бюджета:</a:t>
            </a:r>
          </a:p>
          <a:p>
            <a:pPr marL="11130">
              <a:spcAft>
                <a:spcPts val="368"/>
              </a:spcAft>
            </a:pPr>
            <a:r>
              <a:rPr lang="ru" sz="1900" dirty="0" smtClean="0">
                <a:latin typeface="Times New Roman"/>
              </a:rPr>
              <a:t>    </a:t>
            </a:r>
            <a:r>
              <a:rPr lang="ru" sz="1900" dirty="0">
                <a:solidFill>
                  <a:srgbClr val="C00000"/>
                </a:solidFill>
                <a:latin typeface="Times New Roman"/>
              </a:rPr>
              <a:t>исполнение бюджета по </a:t>
            </a:r>
            <a:r>
              <a:rPr lang="ru" sz="1900" dirty="0" smtClean="0">
                <a:solidFill>
                  <a:srgbClr val="C00000"/>
                </a:solidFill>
                <a:latin typeface="Times New Roman"/>
              </a:rPr>
              <a:t>доходам </a:t>
            </a:r>
            <a:r>
              <a:rPr lang="ru" sz="1600" dirty="0" smtClean="0">
                <a:latin typeface="Times New Roman"/>
              </a:rPr>
              <a:t>обеспечение </a:t>
            </a:r>
            <a:r>
              <a:rPr lang="ru" sz="1600" dirty="0">
                <a:latin typeface="Times New Roman"/>
              </a:rPr>
              <a:t>полного и своевременного поступления </a:t>
            </a:r>
            <a:r>
              <a:rPr lang="ru" sz="1600" dirty="0" smtClean="0">
                <a:latin typeface="Times New Roman"/>
              </a:rPr>
              <a:t>в бюджет </a:t>
            </a:r>
            <a:r>
              <a:rPr lang="ru" sz="1600" dirty="0">
                <a:latin typeface="Times New Roman"/>
              </a:rPr>
              <a:t>налогов, сборов, доходов от использования имущества и других обязательных платежей, в соответствии с утвержденными бюджетными </a:t>
            </a:r>
            <a:r>
              <a:rPr lang="ru" sz="1600" dirty="0" smtClean="0">
                <a:latin typeface="Times New Roman"/>
              </a:rPr>
              <a:t>назначениями;</a:t>
            </a:r>
            <a:endParaRPr lang="ru" sz="1600" dirty="0">
              <a:latin typeface="Times New Roman"/>
            </a:endParaRPr>
          </a:p>
          <a:p>
            <a:pPr marL="11130" marR="388199" algn="just">
              <a:lnSpc>
                <a:spcPts val="2125"/>
              </a:lnSpc>
              <a:spcAft>
                <a:spcPts val="368"/>
              </a:spcAft>
            </a:pPr>
            <a:r>
              <a:rPr lang="ru" sz="1900" dirty="0" smtClean="0">
                <a:latin typeface="Times New Roman"/>
              </a:rPr>
              <a:t>    </a:t>
            </a:r>
            <a:r>
              <a:rPr lang="ru" sz="1900" dirty="0">
                <a:solidFill>
                  <a:srgbClr val="C00000"/>
                </a:solidFill>
                <a:latin typeface="Times New Roman"/>
              </a:rPr>
              <a:t>исполнение бюджета по расходам </a:t>
            </a:r>
            <a:r>
              <a:rPr lang="ru" sz="1600" dirty="0" smtClean="0">
                <a:latin typeface="Times New Roman"/>
              </a:rPr>
              <a:t>обеспечение </a:t>
            </a:r>
            <a:r>
              <a:rPr lang="ru" sz="1600" dirty="0">
                <a:latin typeface="Times New Roman"/>
              </a:rPr>
              <a:t>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</a:t>
            </a:r>
            <a:r>
              <a:rPr lang="ru" sz="1600" dirty="0" smtClean="0">
                <a:latin typeface="Times New Roman"/>
              </a:rPr>
              <a:t>обязательств.</a:t>
            </a:r>
            <a:endParaRPr lang="ru" sz="1600" dirty="0">
              <a:latin typeface="Times New Roman"/>
            </a:endParaRPr>
          </a:p>
          <a:p>
            <a:pPr marL="11130" marR="65442">
              <a:lnSpc>
                <a:spcPts val="1809"/>
              </a:lnSpc>
            </a:pPr>
            <a:r>
              <a:rPr lang="ru" sz="1600" dirty="0">
                <a:latin typeface="Times New Roman"/>
              </a:rPr>
              <a:t>Составление и утверждение отчета об исполнении бюджета является важной формой контроля за исполнением бюджета</a:t>
            </a:r>
            <a:r>
              <a:rPr lang="ru" sz="1600" dirty="0" smtClean="0">
                <a:latin typeface="Times New Roman"/>
              </a:rPr>
              <a:t>.</a:t>
            </a:r>
            <a:endParaRPr lang="ru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202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</p:spPr>
        <p:txBody>
          <a:bodyPr/>
          <a:lstStyle/>
          <a:p>
            <a:pPr marL="12700"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Принцип прозрачности (открытости) бюджетной системы Российской </a:t>
            </a:r>
            <a:r>
              <a:rPr lang="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Федерации</a:t>
            </a:r>
            <a:br>
              <a:rPr lang="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2100"/>
              </a:spcAft>
              <a:buNone/>
            </a:pPr>
            <a:r>
              <a:rPr lang="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означает:</a:t>
            </a:r>
          </a:p>
          <a:p>
            <a:pPr marL="348996" marR="18288" lvl="0" indent="-355600" algn="just" eaLnBrk="1" fontAlgn="auto" hangingPunct="1">
              <a:lnSpc>
                <a:spcPts val="2400"/>
              </a:lnSpc>
              <a:spcBef>
                <a:spcPts val="0"/>
              </a:spcBef>
              <a:spcAft>
                <a:spcPts val="1470"/>
              </a:spcAft>
              <a:buFont typeface="Wingdings" pitchFamily="2" charset="2"/>
              <a:buChar char="Ø"/>
            </a:pPr>
            <a:r>
              <a:rPr lang="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Обязательное </a:t>
            </a:r>
            <a:r>
              <a:rPr lang="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опубликование в средствах массовой информации утвержденных бюджетов и отчетов об их исполнении;</a:t>
            </a:r>
          </a:p>
          <a:p>
            <a:pPr marL="348996" lvl="0" indent="-355600" algn="just" eaLnBrk="1" fontAlgn="auto" hangingPunct="1">
              <a:spcBef>
                <a:spcPts val="0"/>
              </a:spcBef>
              <a:spcAft>
                <a:spcPts val="2100"/>
              </a:spcAft>
              <a:buFont typeface="Wingdings" pitchFamily="2" charset="2"/>
              <a:buChar char="Ø"/>
            </a:pPr>
            <a:r>
              <a:rPr lang="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Доступность </a:t>
            </a:r>
            <a:r>
              <a:rPr lang="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иных сведений о бюджетах;</a:t>
            </a:r>
          </a:p>
          <a:p>
            <a:pPr marL="348996" marR="18288" lvl="0" indent="-355600" algn="just" eaLnBrk="1" fontAlgn="auto" hangingPunct="1">
              <a:lnSpc>
                <a:spcPts val="2400"/>
              </a:lnSpc>
              <a:spcBef>
                <a:spcPts val="0"/>
              </a:spcBef>
              <a:spcAft>
                <a:spcPts val="1470"/>
              </a:spcAft>
              <a:buFont typeface="Wingdings" pitchFamily="2" charset="2"/>
              <a:buChar char="Ø"/>
            </a:pPr>
            <a:r>
              <a:rPr lang="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Обязательная </a:t>
            </a:r>
            <a:r>
              <a:rPr lang="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открытость для общества и средств массовой информации проектов бюджетов, обеспечение доступа к информации на едином портале бюджетной системы Российской Федерации в сети «Интернет»;</a:t>
            </a:r>
          </a:p>
          <a:p>
            <a:pPr marL="348996" marR="18288" lvl="0" indent="-355600" algn="just" eaLnBrk="1" fontAlgn="auto" hangingPunct="1">
              <a:lnSpc>
                <a:spcPts val="2424"/>
              </a:lnSpc>
              <a:spcBef>
                <a:spcPts val="0"/>
              </a:spcBef>
              <a:spcAft>
                <a:spcPts val="420"/>
              </a:spcAft>
              <a:buFont typeface="Wingdings" pitchFamily="2" charset="2"/>
              <a:buChar char="Ø"/>
            </a:pPr>
            <a:r>
              <a:rPr lang="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Преемственность </a:t>
            </a:r>
            <a:r>
              <a:rPr lang="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 Российской Федерации, а также обеспечение сопоставимости показателей бюджета отчетного, текущего и очередного финансового </a:t>
            </a:r>
            <a:r>
              <a:rPr lang="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marL="348996" marR="18288" lvl="0" indent="-355600" algn="just" eaLnBrk="1" fontAlgn="auto" hangingPunct="1">
              <a:lnSpc>
                <a:spcPts val="2424"/>
              </a:lnSpc>
              <a:spcBef>
                <a:spcPts val="0"/>
              </a:spcBef>
              <a:spcAft>
                <a:spcPts val="420"/>
              </a:spcAft>
              <a:buNone/>
            </a:pPr>
            <a:r>
              <a:rPr lang="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Бюджетный </a:t>
            </a:r>
            <a:r>
              <a:rPr lang="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				                                                          Российской </a:t>
            </a:r>
            <a:r>
              <a:rPr lang="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Федерации, </a:t>
            </a:r>
            <a:r>
              <a:rPr lang="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							       статья </a:t>
            </a:r>
            <a:r>
              <a:rPr lang="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9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eaLnBrk="1" fontAlgn="auto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lang="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Дефицит и профицит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57888" y="1340769"/>
            <a:ext cx="8228911" cy="3575833"/>
            <a:chOff x="457888" y="2011141"/>
            <a:chExt cx="8228911" cy="2908896"/>
          </a:xfrm>
        </p:grpSpPr>
        <p:sp>
          <p:nvSpPr>
            <p:cNvPr id="6" name="Полилиния 5"/>
            <p:cNvSpPr/>
            <p:nvPr/>
          </p:nvSpPr>
          <p:spPr>
            <a:xfrm>
              <a:off x="457888" y="2011141"/>
              <a:ext cx="3844963" cy="961240"/>
            </a:xfrm>
            <a:custGeom>
              <a:avLst/>
              <a:gdLst>
                <a:gd name="connsiteX0" fmla="*/ 0 w 3844963"/>
                <a:gd name="connsiteY0" fmla="*/ 96124 h 961240"/>
                <a:gd name="connsiteX1" fmla="*/ 96124 w 3844963"/>
                <a:gd name="connsiteY1" fmla="*/ 0 h 961240"/>
                <a:gd name="connsiteX2" fmla="*/ 3748839 w 3844963"/>
                <a:gd name="connsiteY2" fmla="*/ 0 h 961240"/>
                <a:gd name="connsiteX3" fmla="*/ 3844963 w 3844963"/>
                <a:gd name="connsiteY3" fmla="*/ 96124 h 961240"/>
                <a:gd name="connsiteX4" fmla="*/ 3844963 w 3844963"/>
                <a:gd name="connsiteY4" fmla="*/ 865116 h 961240"/>
                <a:gd name="connsiteX5" fmla="*/ 3748839 w 3844963"/>
                <a:gd name="connsiteY5" fmla="*/ 961240 h 961240"/>
                <a:gd name="connsiteX6" fmla="*/ 96124 w 3844963"/>
                <a:gd name="connsiteY6" fmla="*/ 961240 h 961240"/>
                <a:gd name="connsiteX7" fmla="*/ 0 w 3844963"/>
                <a:gd name="connsiteY7" fmla="*/ 865116 h 961240"/>
                <a:gd name="connsiteX8" fmla="*/ 0 w 3844963"/>
                <a:gd name="connsiteY8" fmla="*/ 96124 h 96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963" h="961240">
                  <a:moveTo>
                    <a:pt x="0" y="96124"/>
                  </a:moveTo>
                  <a:cubicBezTo>
                    <a:pt x="0" y="43036"/>
                    <a:pt x="43036" y="0"/>
                    <a:pt x="96124" y="0"/>
                  </a:cubicBezTo>
                  <a:lnTo>
                    <a:pt x="3748839" y="0"/>
                  </a:lnTo>
                  <a:cubicBezTo>
                    <a:pt x="3801927" y="0"/>
                    <a:pt x="3844963" y="43036"/>
                    <a:pt x="3844963" y="96124"/>
                  </a:cubicBezTo>
                  <a:lnTo>
                    <a:pt x="3844963" y="865116"/>
                  </a:lnTo>
                  <a:cubicBezTo>
                    <a:pt x="3844963" y="918204"/>
                    <a:pt x="3801927" y="961240"/>
                    <a:pt x="3748839" y="961240"/>
                  </a:cubicBezTo>
                  <a:lnTo>
                    <a:pt x="96124" y="961240"/>
                  </a:lnTo>
                  <a:cubicBezTo>
                    <a:pt x="43036" y="961240"/>
                    <a:pt x="0" y="918204"/>
                    <a:pt x="0" y="865116"/>
                  </a:cubicBezTo>
                  <a:lnTo>
                    <a:pt x="0" y="96124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714" tIns="63714" rIns="63714" bIns="6371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ДЕФИЦИТ</a:t>
              </a:r>
              <a:endParaRPr lang="ru-RU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 rot="5366346">
              <a:off x="2382113" y="2912367"/>
              <a:ext cx="12285" cy="168217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67539" y="2996952"/>
              <a:ext cx="3844963" cy="961240"/>
            </a:xfrm>
            <a:custGeom>
              <a:avLst/>
              <a:gdLst>
                <a:gd name="connsiteX0" fmla="*/ 0 w 3844963"/>
                <a:gd name="connsiteY0" fmla="*/ 96124 h 961240"/>
                <a:gd name="connsiteX1" fmla="*/ 96124 w 3844963"/>
                <a:gd name="connsiteY1" fmla="*/ 0 h 961240"/>
                <a:gd name="connsiteX2" fmla="*/ 3748839 w 3844963"/>
                <a:gd name="connsiteY2" fmla="*/ 0 h 961240"/>
                <a:gd name="connsiteX3" fmla="*/ 3844963 w 3844963"/>
                <a:gd name="connsiteY3" fmla="*/ 96124 h 961240"/>
                <a:gd name="connsiteX4" fmla="*/ 3844963 w 3844963"/>
                <a:gd name="connsiteY4" fmla="*/ 865116 h 961240"/>
                <a:gd name="connsiteX5" fmla="*/ 3748839 w 3844963"/>
                <a:gd name="connsiteY5" fmla="*/ 961240 h 961240"/>
                <a:gd name="connsiteX6" fmla="*/ 96124 w 3844963"/>
                <a:gd name="connsiteY6" fmla="*/ 961240 h 961240"/>
                <a:gd name="connsiteX7" fmla="*/ 0 w 3844963"/>
                <a:gd name="connsiteY7" fmla="*/ 865116 h 961240"/>
                <a:gd name="connsiteX8" fmla="*/ 0 w 3844963"/>
                <a:gd name="connsiteY8" fmla="*/ 96124 h 96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963" h="961240">
                  <a:moveTo>
                    <a:pt x="0" y="96124"/>
                  </a:moveTo>
                  <a:cubicBezTo>
                    <a:pt x="0" y="43036"/>
                    <a:pt x="43036" y="0"/>
                    <a:pt x="96124" y="0"/>
                  </a:cubicBezTo>
                  <a:lnTo>
                    <a:pt x="3748839" y="0"/>
                  </a:lnTo>
                  <a:cubicBezTo>
                    <a:pt x="3801927" y="0"/>
                    <a:pt x="3844963" y="43036"/>
                    <a:pt x="3844963" y="96124"/>
                  </a:cubicBezTo>
                  <a:lnTo>
                    <a:pt x="3844963" y="865116"/>
                  </a:lnTo>
                  <a:cubicBezTo>
                    <a:pt x="3844963" y="918204"/>
                    <a:pt x="3801927" y="961240"/>
                    <a:pt x="3748839" y="961240"/>
                  </a:cubicBezTo>
                  <a:lnTo>
                    <a:pt x="96124" y="961240"/>
                  </a:lnTo>
                  <a:cubicBezTo>
                    <a:pt x="43036" y="961240"/>
                    <a:pt x="0" y="918204"/>
                    <a:pt x="0" y="865116"/>
                  </a:cubicBezTo>
                  <a:lnTo>
                    <a:pt x="0" y="961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  <a:ln>
              <a:solidFill>
                <a:schemeClr val="accent2">
                  <a:lumMod val="75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014" tIns="51014" rIns="51014" bIns="5101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Накопленные резервы</a:t>
              </a:r>
              <a:endParaRPr lang="ru-RU" sz="1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 rot="16200000">
              <a:off x="2390021" y="3777407"/>
              <a:ext cx="0" cy="168217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467539" y="3933056"/>
              <a:ext cx="3844963" cy="961240"/>
            </a:xfrm>
            <a:custGeom>
              <a:avLst/>
              <a:gdLst>
                <a:gd name="connsiteX0" fmla="*/ 0 w 3844963"/>
                <a:gd name="connsiteY0" fmla="*/ 96124 h 961240"/>
                <a:gd name="connsiteX1" fmla="*/ 96124 w 3844963"/>
                <a:gd name="connsiteY1" fmla="*/ 0 h 961240"/>
                <a:gd name="connsiteX2" fmla="*/ 3748839 w 3844963"/>
                <a:gd name="connsiteY2" fmla="*/ 0 h 961240"/>
                <a:gd name="connsiteX3" fmla="*/ 3844963 w 3844963"/>
                <a:gd name="connsiteY3" fmla="*/ 96124 h 961240"/>
                <a:gd name="connsiteX4" fmla="*/ 3844963 w 3844963"/>
                <a:gd name="connsiteY4" fmla="*/ 865116 h 961240"/>
                <a:gd name="connsiteX5" fmla="*/ 3748839 w 3844963"/>
                <a:gd name="connsiteY5" fmla="*/ 961240 h 961240"/>
                <a:gd name="connsiteX6" fmla="*/ 96124 w 3844963"/>
                <a:gd name="connsiteY6" fmla="*/ 961240 h 961240"/>
                <a:gd name="connsiteX7" fmla="*/ 0 w 3844963"/>
                <a:gd name="connsiteY7" fmla="*/ 865116 h 961240"/>
                <a:gd name="connsiteX8" fmla="*/ 0 w 3844963"/>
                <a:gd name="connsiteY8" fmla="*/ 96124 h 96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963" h="961240">
                  <a:moveTo>
                    <a:pt x="0" y="96124"/>
                  </a:moveTo>
                  <a:cubicBezTo>
                    <a:pt x="0" y="43036"/>
                    <a:pt x="43036" y="0"/>
                    <a:pt x="96124" y="0"/>
                  </a:cubicBezTo>
                  <a:lnTo>
                    <a:pt x="3748839" y="0"/>
                  </a:lnTo>
                  <a:cubicBezTo>
                    <a:pt x="3801927" y="0"/>
                    <a:pt x="3844963" y="43036"/>
                    <a:pt x="3844963" y="96124"/>
                  </a:cubicBezTo>
                  <a:lnTo>
                    <a:pt x="3844963" y="865116"/>
                  </a:lnTo>
                  <a:cubicBezTo>
                    <a:pt x="3844963" y="918204"/>
                    <a:pt x="3801927" y="961240"/>
                    <a:pt x="3748839" y="961240"/>
                  </a:cubicBezTo>
                  <a:lnTo>
                    <a:pt x="96124" y="961240"/>
                  </a:lnTo>
                  <a:cubicBezTo>
                    <a:pt x="43036" y="961240"/>
                    <a:pt x="0" y="918204"/>
                    <a:pt x="0" y="865116"/>
                  </a:cubicBezTo>
                  <a:lnTo>
                    <a:pt x="0" y="961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000"/>
              </a:schemeClr>
            </a:solidFill>
            <a:ln>
              <a:solidFill>
                <a:schemeClr val="accent2">
                  <a:lumMod val="75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014" tIns="51014" rIns="51014" bIns="5101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Муниципальный долг</a:t>
              </a:r>
              <a:endParaRPr lang="ru-RU" sz="1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841147" y="2011141"/>
              <a:ext cx="3844963" cy="961240"/>
            </a:xfrm>
            <a:custGeom>
              <a:avLst/>
              <a:gdLst>
                <a:gd name="connsiteX0" fmla="*/ 0 w 3844963"/>
                <a:gd name="connsiteY0" fmla="*/ 96124 h 961240"/>
                <a:gd name="connsiteX1" fmla="*/ 96124 w 3844963"/>
                <a:gd name="connsiteY1" fmla="*/ 0 h 961240"/>
                <a:gd name="connsiteX2" fmla="*/ 3748839 w 3844963"/>
                <a:gd name="connsiteY2" fmla="*/ 0 h 961240"/>
                <a:gd name="connsiteX3" fmla="*/ 3844963 w 3844963"/>
                <a:gd name="connsiteY3" fmla="*/ 96124 h 961240"/>
                <a:gd name="connsiteX4" fmla="*/ 3844963 w 3844963"/>
                <a:gd name="connsiteY4" fmla="*/ 865116 h 961240"/>
                <a:gd name="connsiteX5" fmla="*/ 3748839 w 3844963"/>
                <a:gd name="connsiteY5" fmla="*/ 961240 h 961240"/>
                <a:gd name="connsiteX6" fmla="*/ 96124 w 3844963"/>
                <a:gd name="connsiteY6" fmla="*/ 961240 h 961240"/>
                <a:gd name="connsiteX7" fmla="*/ 0 w 3844963"/>
                <a:gd name="connsiteY7" fmla="*/ 865116 h 961240"/>
                <a:gd name="connsiteX8" fmla="*/ 0 w 3844963"/>
                <a:gd name="connsiteY8" fmla="*/ 96124 h 96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963" h="961240">
                  <a:moveTo>
                    <a:pt x="0" y="96124"/>
                  </a:moveTo>
                  <a:cubicBezTo>
                    <a:pt x="0" y="43036"/>
                    <a:pt x="43036" y="0"/>
                    <a:pt x="96124" y="0"/>
                  </a:cubicBezTo>
                  <a:lnTo>
                    <a:pt x="3748839" y="0"/>
                  </a:lnTo>
                  <a:cubicBezTo>
                    <a:pt x="3801927" y="0"/>
                    <a:pt x="3844963" y="43036"/>
                    <a:pt x="3844963" y="96124"/>
                  </a:cubicBezTo>
                  <a:lnTo>
                    <a:pt x="3844963" y="865116"/>
                  </a:lnTo>
                  <a:cubicBezTo>
                    <a:pt x="3844963" y="918204"/>
                    <a:pt x="3801927" y="961240"/>
                    <a:pt x="3748839" y="961240"/>
                  </a:cubicBezTo>
                  <a:lnTo>
                    <a:pt x="96124" y="961240"/>
                  </a:lnTo>
                  <a:cubicBezTo>
                    <a:pt x="43036" y="961240"/>
                    <a:pt x="0" y="918204"/>
                    <a:pt x="0" y="865116"/>
                  </a:cubicBezTo>
                  <a:lnTo>
                    <a:pt x="0" y="96124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94" tIns="68794" rIns="68794" bIns="6879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ПРОФИЦИТ</a:t>
              </a:r>
              <a:endParaRPr lang="ru-RU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>
            <a:xfrm rot="5397597">
              <a:off x="6757831" y="2900558"/>
              <a:ext cx="12284" cy="168217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4841836" y="2996952"/>
              <a:ext cx="3844963" cy="961240"/>
            </a:xfrm>
            <a:custGeom>
              <a:avLst/>
              <a:gdLst>
                <a:gd name="connsiteX0" fmla="*/ 0 w 3844963"/>
                <a:gd name="connsiteY0" fmla="*/ 96124 h 961240"/>
                <a:gd name="connsiteX1" fmla="*/ 96124 w 3844963"/>
                <a:gd name="connsiteY1" fmla="*/ 0 h 961240"/>
                <a:gd name="connsiteX2" fmla="*/ 3748839 w 3844963"/>
                <a:gd name="connsiteY2" fmla="*/ 0 h 961240"/>
                <a:gd name="connsiteX3" fmla="*/ 3844963 w 3844963"/>
                <a:gd name="connsiteY3" fmla="*/ 96124 h 961240"/>
                <a:gd name="connsiteX4" fmla="*/ 3844963 w 3844963"/>
                <a:gd name="connsiteY4" fmla="*/ 865116 h 961240"/>
                <a:gd name="connsiteX5" fmla="*/ 3748839 w 3844963"/>
                <a:gd name="connsiteY5" fmla="*/ 961240 h 961240"/>
                <a:gd name="connsiteX6" fmla="*/ 96124 w 3844963"/>
                <a:gd name="connsiteY6" fmla="*/ 961240 h 961240"/>
                <a:gd name="connsiteX7" fmla="*/ 0 w 3844963"/>
                <a:gd name="connsiteY7" fmla="*/ 865116 h 961240"/>
                <a:gd name="connsiteX8" fmla="*/ 0 w 3844963"/>
                <a:gd name="connsiteY8" fmla="*/ 96124 h 96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963" h="961240">
                  <a:moveTo>
                    <a:pt x="0" y="96124"/>
                  </a:moveTo>
                  <a:cubicBezTo>
                    <a:pt x="0" y="43036"/>
                    <a:pt x="43036" y="0"/>
                    <a:pt x="96124" y="0"/>
                  </a:cubicBezTo>
                  <a:lnTo>
                    <a:pt x="3748839" y="0"/>
                  </a:lnTo>
                  <a:cubicBezTo>
                    <a:pt x="3801927" y="0"/>
                    <a:pt x="3844963" y="43036"/>
                    <a:pt x="3844963" y="96124"/>
                  </a:cubicBezTo>
                  <a:lnTo>
                    <a:pt x="3844963" y="865116"/>
                  </a:lnTo>
                  <a:cubicBezTo>
                    <a:pt x="3844963" y="918204"/>
                    <a:pt x="3801927" y="961240"/>
                    <a:pt x="3748839" y="961240"/>
                  </a:cubicBezTo>
                  <a:lnTo>
                    <a:pt x="96124" y="961240"/>
                  </a:lnTo>
                  <a:cubicBezTo>
                    <a:pt x="43036" y="961240"/>
                    <a:pt x="0" y="918204"/>
                    <a:pt x="0" y="865116"/>
                  </a:cubicBezTo>
                  <a:lnTo>
                    <a:pt x="0" y="9612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solidFill>
                <a:srgbClr val="92D050"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014" tIns="51014" rIns="51014" bIns="5101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Накопленные резервы</a:t>
              </a:r>
              <a:endParaRPr lang="ru-RU" sz="1800" b="1" kern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>
            <a:xfrm rot="5400000">
              <a:off x="6764318" y="3981627"/>
              <a:ext cx="0" cy="168217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4841836" y="3958797"/>
              <a:ext cx="3844963" cy="961240"/>
            </a:xfrm>
            <a:custGeom>
              <a:avLst/>
              <a:gdLst>
                <a:gd name="connsiteX0" fmla="*/ 0 w 3844963"/>
                <a:gd name="connsiteY0" fmla="*/ 96124 h 961240"/>
                <a:gd name="connsiteX1" fmla="*/ 96124 w 3844963"/>
                <a:gd name="connsiteY1" fmla="*/ 0 h 961240"/>
                <a:gd name="connsiteX2" fmla="*/ 3748839 w 3844963"/>
                <a:gd name="connsiteY2" fmla="*/ 0 h 961240"/>
                <a:gd name="connsiteX3" fmla="*/ 3844963 w 3844963"/>
                <a:gd name="connsiteY3" fmla="*/ 96124 h 961240"/>
                <a:gd name="connsiteX4" fmla="*/ 3844963 w 3844963"/>
                <a:gd name="connsiteY4" fmla="*/ 865116 h 961240"/>
                <a:gd name="connsiteX5" fmla="*/ 3748839 w 3844963"/>
                <a:gd name="connsiteY5" fmla="*/ 961240 h 961240"/>
                <a:gd name="connsiteX6" fmla="*/ 96124 w 3844963"/>
                <a:gd name="connsiteY6" fmla="*/ 961240 h 961240"/>
                <a:gd name="connsiteX7" fmla="*/ 0 w 3844963"/>
                <a:gd name="connsiteY7" fmla="*/ 865116 h 961240"/>
                <a:gd name="connsiteX8" fmla="*/ 0 w 3844963"/>
                <a:gd name="connsiteY8" fmla="*/ 96124 h 96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4963" h="961240">
                  <a:moveTo>
                    <a:pt x="0" y="96124"/>
                  </a:moveTo>
                  <a:cubicBezTo>
                    <a:pt x="0" y="43036"/>
                    <a:pt x="43036" y="0"/>
                    <a:pt x="96124" y="0"/>
                  </a:cubicBezTo>
                  <a:lnTo>
                    <a:pt x="3748839" y="0"/>
                  </a:lnTo>
                  <a:cubicBezTo>
                    <a:pt x="3801927" y="0"/>
                    <a:pt x="3844963" y="43036"/>
                    <a:pt x="3844963" y="96124"/>
                  </a:cubicBezTo>
                  <a:lnTo>
                    <a:pt x="3844963" y="865116"/>
                  </a:lnTo>
                  <a:cubicBezTo>
                    <a:pt x="3844963" y="918204"/>
                    <a:pt x="3801927" y="961240"/>
                    <a:pt x="3748839" y="961240"/>
                  </a:cubicBezTo>
                  <a:lnTo>
                    <a:pt x="96124" y="961240"/>
                  </a:lnTo>
                  <a:cubicBezTo>
                    <a:pt x="43036" y="961240"/>
                    <a:pt x="0" y="918204"/>
                    <a:pt x="0" y="865116"/>
                  </a:cubicBezTo>
                  <a:lnTo>
                    <a:pt x="0" y="9612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solidFill>
                <a:srgbClr val="92D050"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014" tIns="51014" rIns="51014" bIns="5101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Муниципальный долг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9" y="5157192"/>
            <a:ext cx="3865199" cy="12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39" y="5157192"/>
            <a:ext cx="3871296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2733</TotalTime>
  <Words>2054</Words>
  <Application>Microsoft Office PowerPoint</Application>
  <PresentationFormat>Экран (4:3)</PresentationFormat>
  <Paragraphs>492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Кнопка</vt:lpstr>
      <vt:lpstr>1_Тема Office</vt:lpstr>
      <vt:lpstr>3_Тема Office</vt:lpstr>
      <vt:lpstr>Тема Office</vt:lpstr>
      <vt:lpstr>2_Тема Office</vt:lpstr>
      <vt:lpstr>4_Тема Office</vt:lpstr>
      <vt:lpstr>Презентация PowerPoint</vt:lpstr>
      <vt:lpstr>Бюджет  для граждан</vt:lpstr>
      <vt:lpstr>Цели создания открытого бюджета</vt:lpstr>
      <vt:lpstr>Отчет об исполнении бюджета в доступной для граждан  формируется на основе</vt:lpstr>
      <vt:lpstr>Презентация PowerPoint</vt:lpstr>
      <vt:lpstr>Основные понятия</vt:lpstr>
      <vt:lpstr>Презентация PowerPoint</vt:lpstr>
      <vt:lpstr>Принцип прозрачности (открытости) бюджетной системы Российской Федерации </vt:lpstr>
      <vt:lpstr>Дефицит и профицит</vt:lpstr>
      <vt:lpstr>Основные параметры исполнения бюджета    города Рыбинска  </vt:lpstr>
      <vt:lpstr>                    Исполнение бюджета в 2014 году          (млн. руб.)</vt:lpstr>
      <vt:lpstr>Презентация PowerPoint</vt:lpstr>
      <vt:lpstr>Структура налоговых и неналоговых доходов  бюджета города (млн. руб.)</vt:lpstr>
      <vt:lpstr>Презентация PowerPoint</vt:lpstr>
      <vt:lpstr>Презентация PowerPoint</vt:lpstr>
      <vt:lpstr>Налоги на имущество</vt:lpstr>
      <vt:lpstr>Презентация PowerPoint</vt:lpstr>
      <vt:lpstr>Доходы от использования имущества, находящегося в муниципальной собственности </vt:lpstr>
      <vt:lpstr>Налоги на совокупный доход</vt:lpstr>
      <vt:lpstr>Прочие поступления</vt:lpstr>
      <vt:lpstr>Межбюджетные   трансферты    –    денежные    средства,    перечисляемые    из    одного    бюджета бюджетной системы Российской Федерации другому.</vt:lpstr>
      <vt:lpstr>Структура безвозмездных поступлений(млн.руб.)</vt:lpstr>
      <vt:lpstr>Презентация PowerPoint</vt:lpstr>
      <vt:lpstr>Презентация PowerPoint</vt:lpstr>
      <vt:lpstr>Презентация PowerPoint</vt:lpstr>
      <vt:lpstr>Расходы бюджета по основным функциям</vt:lpstr>
      <vt:lpstr>Презентация PowerPoint</vt:lpstr>
      <vt:lpstr>Презентация PowerPoint</vt:lpstr>
      <vt:lpstr>Расходы по разделу «Образование» </vt:lpstr>
      <vt:lpstr>Расходы по разделу «Культура»</vt:lpstr>
      <vt:lpstr>Структура расходов по социальной политике</vt:lpstr>
      <vt:lpstr>Структура расходов по городскому хозяйству </vt:lpstr>
      <vt:lpstr>Динамика расходов бюджета по разделам</vt:lpstr>
      <vt:lpstr>Презентация PowerPoint</vt:lpstr>
      <vt:lpstr>       Исполнение источников внутреннего финансирования дефицита бюджета (млн. руб.)</vt:lpstr>
      <vt:lpstr>Презентация PowerPoint</vt:lpstr>
      <vt:lpstr>Презентация PowerPoint</vt:lpstr>
      <vt:lpstr>Способы участия граждан в  общественном обсуждении бюджета города Рыбинска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И. Козлова</dc:creator>
  <cp:lastModifiedBy>Ирина И. Козлова</cp:lastModifiedBy>
  <cp:revision>155</cp:revision>
  <cp:lastPrinted>2015-04-22T10:49:47Z</cp:lastPrinted>
  <dcterms:created xsi:type="dcterms:W3CDTF">2015-04-14T08:01:25Z</dcterms:created>
  <dcterms:modified xsi:type="dcterms:W3CDTF">2015-04-24T08:32:50Z</dcterms:modified>
</cp:coreProperties>
</file>