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</p:sldMasterIdLst>
  <p:notesMasterIdLst>
    <p:notesMasterId r:id="rId23"/>
  </p:notesMasterIdLst>
  <p:sldIdLst>
    <p:sldId id="355" r:id="rId3"/>
    <p:sldId id="354" r:id="rId4"/>
    <p:sldId id="356" r:id="rId5"/>
    <p:sldId id="358" r:id="rId6"/>
    <p:sldId id="357" r:id="rId7"/>
    <p:sldId id="359" r:id="rId8"/>
    <p:sldId id="371" r:id="rId9"/>
    <p:sldId id="360" r:id="rId10"/>
    <p:sldId id="363" r:id="rId11"/>
    <p:sldId id="364" r:id="rId12"/>
    <p:sldId id="365" r:id="rId13"/>
    <p:sldId id="366" r:id="rId14"/>
    <p:sldId id="361" r:id="rId15"/>
    <p:sldId id="367" r:id="rId16"/>
    <p:sldId id="368" r:id="rId17"/>
    <p:sldId id="362" r:id="rId18"/>
    <p:sldId id="373" r:id="rId19"/>
    <p:sldId id="372" r:id="rId20"/>
    <p:sldId id="370" r:id="rId21"/>
    <p:sldId id="369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B68EE"/>
    <a:srgbClr val="007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-8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746503926202995E-2"/>
          <c:y val="5.4891006443111436E-2"/>
          <c:w val="0.92032634378381084"/>
          <c:h val="0.5809815978058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 2022г.   2 056,5 млн. руб.</c:v>
                </c:pt>
              </c:strCache>
            </c:strRef>
          </c:tx>
          <c:spPr>
            <a:gradFill rotWithShape="0">
              <a:gsLst>
                <a:gs pos="41000">
                  <a:schemeClr val="accent3">
                    <a:lumMod val="75000"/>
                  </a:schemeClr>
                </a:gs>
                <a:gs pos="89700">
                  <a:schemeClr val="accent3">
                    <a:lumMod val="50000"/>
                  </a:schemeClr>
                </a:gs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1084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9099587725289811E-3"/>
                  <c:y val="1.3095980544528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муниципального имущества и земельных участков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1380.4</c:v>
                </c:pt>
                <c:pt idx="1">
                  <c:v>247.3</c:v>
                </c:pt>
                <c:pt idx="2">
                  <c:v>185</c:v>
                </c:pt>
                <c:pt idx="3">
                  <c:v>100.6</c:v>
                </c:pt>
                <c:pt idx="4">
                  <c:v>48.3</c:v>
                </c:pt>
                <c:pt idx="5">
                  <c:v>94.9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 2022г.   2 090,3 млн. руб.</c:v>
                </c:pt>
              </c:strCache>
            </c:strRef>
          </c:tx>
          <c:spPr>
            <a:gradFill rotWithShape="0">
              <a:gsLst>
                <a:gs pos="0">
                  <a:schemeClr val="accent2"/>
                </a:gs>
                <a:gs pos="100000">
                  <a:srgbClr xmlns:mc="http://schemas.openxmlformats.org/markup-compatibility/2006" xmlns:a14="http://schemas.microsoft.com/office/drawing/2010/main" val="FF6600" mc:Ignorable="a14" a14:legacySpreadsheetColorIndex="53"/>
                </a:gs>
              </a:gsLst>
              <a:lin ang="5400000" scaled="1"/>
            </a:gradFill>
            <a:ln w="10841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337156968782422E-17"/>
                  <c:y val="1.3095980544528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497938626449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Доходы от продажи муниципального имущества и земельных участков</c:v>
                </c:pt>
                <c:pt idx="4">
                  <c:v>Налоги на совокупный доход</c:v>
                </c:pt>
                <c:pt idx="5">
                  <c:v>Прочие поступления</c:v>
                </c:pt>
              </c:strCache>
            </c:strRef>
          </c:cat>
          <c:val>
            <c:numRef>
              <c:f>Sheet1!$B$3:$G$3</c:f>
              <c:numCache>
                <c:formatCode>#,##0.0</c:formatCode>
                <c:ptCount val="6"/>
                <c:pt idx="0">
                  <c:v>1411.2</c:v>
                </c:pt>
                <c:pt idx="1">
                  <c:v>251.3</c:v>
                </c:pt>
                <c:pt idx="2">
                  <c:v>184.8</c:v>
                </c:pt>
                <c:pt idx="3">
                  <c:v>98.3</c:v>
                </c:pt>
                <c:pt idx="4">
                  <c:v>47.6</c:v>
                </c:pt>
                <c:pt idx="5">
                  <c:v>97.1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972928"/>
        <c:axId val="45364288"/>
      </c:barChart>
      <c:catAx>
        <c:axId val="4697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Arial"/>
              </a:defRPr>
            </a:pPr>
            <a:endParaRPr lang="ru-RU"/>
          </a:p>
        </c:txPr>
        <c:crossAx val="45364288"/>
        <c:crossesAt val="0"/>
        <c:auto val="1"/>
        <c:lblAlgn val="ctr"/>
        <c:lblOffset val="100"/>
        <c:noMultiLvlLbl val="0"/>
      </c:catAx>
      <c:valAx>
        <c:axId val="45364288"/>
        <c:scaling>
          <c:orientation val="minMax"/>
          <c:max val="1500"/>
          <c:min val="0"/>
        </c:scaling>
        <c:delete val="0"/>
        <c:axPos val="l"/>
        <c:majorGridlines>
          <c:spPr>
            <a:ln w="10841">
              <a:solidFill>
                <a:schemeClr val="bg2">
                  <a:lumMod val="40000"/>
                  <a:lumOff val="60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108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46972928"/>
        <c:crosses val="autoZero"/>
        <c:crossBetween val="between"/>
        <c:majorUnit val="300"/>
        <c:minorUnit val="300"/>
      </c:valAx>
      <c:spPr>
        <a:noFill/>
        <a:ln w="10841">
          <a:solidFill>
            <a:schemeClr val="bg2">
              <a:lumMod val="60000"/>
              <a:lumOff val="40000"/>
            </a:schemeClr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081773316615526"/>
          <c:y val="0.85748588789545865"/>
          <c:w val="0.75063968251877922"/>
          <c:h val="0.10808514903432094"/>
        </c:manualLayout>
      </c:layout>
      <c:overlay val="0"/>
      <c:spPr>
        <a:noFill/>
        <a:ln w="271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115788060585875E-2"/>
                  <c:y val="-7.40071891865583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5202199755584E-2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914444691330578E-2"/>
                  <c:y val="-2.91366886561255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4396687405103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1433.9</c:v>
                </c:pt>
                <c:pt idx="2">
                  <c:v>1435.2</c:v>
                </c:pt>
                <c:pt idx="3">
                  <c:v>1515.9</c:v>
                </c:pt>
                <c:pt idx="4">
                  <c:v>1760.5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996102284931304E-3"/>
                  <c:y val="-7.40101028554239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08269451542691E-3"/>
                  <c:y val="7.40071891865590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351794245083879E-4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121384660963059E-3"/>
                  <c:y val="-1.69597849343703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267.89999999999998</c:v>
                </c:pt>
                <c:pt idx="2">
                  <c:v>263.89999999999998</c:v>
                </c:pt>
                <c:pt idx="3">
                  <c:v>310.3</c:v>
                </c:pt>
                <c:pt idx="4">
                  <c:v>329.8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3607747287338437E-2"/>
                  <c:y val="-7.40071891865583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222803947709515E-2"/>
                  <c:y val="3.70035945932795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1561863496647E-2"/>
                  <c:y val="-2.913668865612559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6674536162648596E-2"/>
                  <c:y val="-1.695978493437031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4288.2</c:v>
                </c:pt>
                <c:pt idx="2">
                  <c:v>4886.8</c:v>
                </c:pt>
                <c:pt idx="3">
                  <c:v>4999.1000000000004</c:v>
                </c:pt>
                <c:pt idx="4">
                  <c:v>6097.8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442752"/>
        <c:axId val="45359104"/>
      </c:barChart>
      <c:catAx>
        <c:axId val="34442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5359104"/>
        <c:crosses val="autoZero"/>
        <c:auto val="1"/>
        <c:lblAlgn val="ctr"/>
        <c:lblOffset val="100"/>
        <c:noMultiLvlLbl val="0"/>
      </c:catAx>
      <c:valAx>
        <c:axId val="4535910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34442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95376223237513"/>
          <c:y val="0.24311868599363468"/>
          <c:w val="0.59942390407051138"/>
          <c:h val="0.42955192212347865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5331">
              <a:solidFill>
                <a:schemeClr val="tx1"/>
              </a:solidFill>
              <a:prstDash val="solid"/>
            </a:ln>
          </c:spPr>
          <c:explosion val="18"/>
          <c:dPt>
            <c:idx val="0"/>
            <c:bubble3D val="0"/>
            <c:spPr>
              <a:solidFill>
                <a:srgbClr val="FF00FF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FF"/>
              </a:solidFill>
              <a:ln w="15331">
                <a:solidFill>
                  <a:srgbClr val="FFFF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66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2218357610466649E-2"/>
                  <c:y val="-6.716309386956429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отрасли; 26,7; 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013697961891681E-2"/>
                  <c:y val="0.128253690530208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267,9; </a:t>
                    </a:r>
                    <a:r>
                      <a:rPr lang="ru-RU" dirty="0" smtClean="0"/>
                      <a:t>3,3%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8474540718264924E-2"/>
                  <c:y val="0.12157028505370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1735,7; 21%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8757768520054239E-3"/>
                  <c:y val="0.217079752636224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Обслуживание </a:t>
                    </a:r>
                    <a:r>
                      <a:rPr lang="ru-RU" dirty="0"/>
                      <a:t>муниципального долга; 28,9; </a:t>
                    </a:r>
                    <a:r>
                      <a:rPr lang="ru-RU" dirty="0" smtClean="0"/>
                      <a:t>0,4%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323572885060056"/>
                  <c:y val="0.138909955572817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227,7; </a:t>
                    </a:r>
                    <a:r>
                      <a:rPr lang="ru-RU" dirty="0"/>
                      <a:t>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8894577402265432E-2"/>
                  <c:y val="0.116154255373001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1781,4; 22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2084243929090606E-2"/>
                  <c:y val="-7.59337117359735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738,4; </a:t>
                    </a:r>
                    <a:r>
                      <a:rPr lang="ru-RU" dirty="0"/>
                      <a:t>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586498873137751"/>
                  <c:y val="-8.71633791901864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5492819302028354E-2"/>
                  <c:y val="-0.168586751735163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4Общегосударственные </a:t>
                    </a:r>
                    <a:r>
                      <a:rPr lang="ru-RU" dirty="0"/>
                      <a:t>вопросы; 365,6;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Sheet1!$B$1:$J$1</c:f>
              <c:strCache>
                <c:ptCount val="9"/>
                <c:pt idx="0">
                  <c:v>Прочие отрасли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Обслуживание муниципального долга</c:v>
                </c:pt>
                <c:pt idx="4">
                  <c:v>Культура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  <c:pt idx="7">
                  <c:v>Образование</c:v>
                </c:pt>
                <c:pt idx="8">
                  <c:v>Общегосударственные вопросы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26.7</c:v>
                </c:pt>
                <c:pt idx="1">
                  <c:v>267.89999999999998</c:v>
                </c:pt>
                <c:pt idx="2">
                  <c:v>1735.7</c:v>
                </c:pt>
                <c:pt idx="3">
                  <c:v>28.9</c:v>
                </c:pt>
                <c:pt idx="4">
                  <c:v>227.7</c:v>
                </c:pt>
                <c:pt idx="5" formatCode="0.0">
                  <c:v>1781.4</c:v>
                </c:pt>
                <c:pt idx="6">
                  <c:v>738.4</c:v>
                </c:pt>
                <c:pt idx="7">
                  <c:v>3018.8</c:v>
                </c:pt>
                <c:pt idx="8">
                  <c:v>365.6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1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45182306997928E-2"/>
          <c:y val="8.3190179326232891E-2"/>
          <c:w val="0.84605275422897286"/>
          <c:h val="0.60456800278657297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5331">
              <a:solidFill>
                <a:schemeClr val="tx1"/>
              </a:solidFill>
              <a:prstDash val="solid"/>
            </a:ln>
          </c:spPr>
          <c:explosion val="18"/>
          <c:dPt>
            <c:idx val="0"/>
            <c:bubble3D val="0"/>
            <c:spPr>
              <a:solidFill>
                <a:srgbClr val="FF00FF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FFFF"/>
              </a:solidFill>
              <a:ln w="15331">
                <a:solidFill>
                  <a:srgbClr val="FFFF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00FF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6600"/>
              </a:solidFill>
              <a:ln w="1533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5027694375760431"/>
                  <c:y val="-0.14853968656756844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 smtClean="0"/>
                      <a:t>Физическая культура и спорт 267,9; 6%</a:t>
                    </a:r>
                    <a:endParaRPr lang="ru-RU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6790837552494213E-2"/>
                  <c:y val="8.902587321568342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 smtClean="0"/>
                      <a:t>Социальная политика 1735,7 ;  33%</a:t>
                    </a:r>
                    <a:endParaRPr lang="ru-RU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3996673731308139E-3"/>
                  <c:y val="5.216722098749416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 smtClean="0"/>
                      <a:t>Культура 227,7; 4% </a:t>
                    </a:r>
                    <a:endParaRPr lang="ru-RU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628536223247922"/>
                  <c:y val="-8.768984834941648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b="1" dirty="0" smtClean="0"/>
                      <a:t>Образование 3018,8;</a:t>
                    </a:r>
                    <a:r>
                      <a:rPr lang="ru-RU" sz="1200" b="1" baseline="0" dirty="0" smtClean="0"/>
                      <a:t>  </a:t>
                    </a:r>
                    <a:r>
                      <a:rPr lang="ru-RU" sz="1200" b="1" dirty="0" smtClean="0"/>
                      <a:t>57%</a:t>
                    </a:r>
                    <a:endParaRPr lang="ru-RU" sz="12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323572885060056"/>
                  <c:y val="0.1389099555728179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Культура; 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227,7; </a:t>
                    </a:r>
                    <a:r>
                      <a:rPr lang="ru-RU" b="1" dirty="0"/>
                      <a:t>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8894577402265432E-2"/>
                  <c:y val="0.1161542553730014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Национальная </a:t>
                    </a:r>
                    <a:r>
                      <a:rPr lang="ru-RU" b="1" dirty="0"/>
                      <a:t>экономика; 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1781,4; 22</a:t>
                    </a:r>
                    <a:r>
                      <a:rPr lang="ru-RU" b="1" dirty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2084243929090606E-2"/>
                  <c:y val="-7.593371173597350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Жилищно-коммунальное хозяйство; 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738,4; </a:t>
                    </a:r>
                    <a:r>
                      <a:rPr lang="ru-RU" b="1" dirty="0"/>
                      <a:t>9</a:t>
                    </a:r>
                    <a:r>
                      <a:rPr lang="ru-RU" b="1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586498873137751"/>
                  <c:y val="-8.716337919018644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5492819302028354E-2"/>
                  <c:y val="-0.1685867517351635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4Общегосударственные </a:t>
                    </a:r>
                    <a:r>
                      <a:rPr lang="ru-RU" b="1" dirty="0"/>
                      <a:t>вопросы; 365,6; 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Sheet1!$A$1:$D$1</c:f>
              <c:strCache>
                <c:ptCount val="4"/>
                <c:pt idx="0">
                  <c:v>Физическая культура и спорт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Образование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267.89999999999998</c:v>
                </c:pt>
                <c:pt idx="1">
                  <c:v>1735.7</c:v>
                </c:pt>
                <c:pt idx="2">
                  <c:v>227.7</c:v>
                </c:pt>
                <c:pt idx="3">
                  <c:v>3018.8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1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915638204950407"/>
          <c:y val="0.25652158991551433"/>
          <c:w val="0.61776548962683564"/>
          <c:h val="0.4016949808629262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chemeClr val="accent1"/>
            </a:solidFill>
            <a:ln w="7978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rgbClr val="FF9900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 w="7978">
                <a:solidFill>
                  <a:srgbClr val="00B0F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9966FF"/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 w="797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0577914714457E-2"/>
                  <c:y val="9.500616353049580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81; 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9510542889870487E-2"/>
                  <c:y val="1.35601661539370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Благоустройство </a:t>
                    </a:r>
                    <a:r>
                      <a:rPr lang="ru-RU" dirty="0"/>
                      <a:t>501,9; 20%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3318089177830845E-2"/>
                  <c:y val="-1.028705012113562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Жилищное хозяйство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113,0; </a:t>
                    </a:r>
                    <a:r>
                      <a:rPr lang="ru-RU" dirty="0"/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5477844415754572E-2"/>
                  <c:y val="-0.104808950507787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вопросы в области городского хозяйства </a:t>
                    </a:r>
                    <a:r>
                      <a:rPr lang="ru-RU" dirty="0" smtClean="0"/>
                      <a:t>42,5; </a:t>
                    </a:r>
                    <a:r>
                      <a:rPr lang="ru-RU" dirty="0"/>
                      <a:t>2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2251019043860918E-2"/>
                  <c:y val="-0.1327218222500856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Times New Roman" pitchFamily="18" charset="0"/>
                        <a:cs typeface="Times New Roman" pitchFamily="18" charset="0"/>
                      </a:rPr>
                      <a:t>Дорожное хозяйство; </a:t>
                    </a:r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1367,4; 55%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5548923682809183E-2"/>
                  <c:y val="4.653395688282188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6122808672599595E-2"/>
                  <c:y val="0.171837993127334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Сельское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0,2</a:t>
                    </a:r>
                    <a:r>
                      <a:rPr lang="ru-RU" dirty="0"/>
                      <a:t>; 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7978">
                  <a:solidFill>
                    <a:schemeClr val="tx1"/>
                  </a:solidFill>
                  <a:prstDash val="solid"/>
                </a:ln>
              </c:spPr>
            </c:leaderLines>
          </c:dLbls>
          <c:cat>
            <c:strRef>
              <c:f>Sheet1!$B$1:$G$1</c:f>
              <c:strCache>
                <c:ptCount val="6"/>
                <c:pt idx="0">
                  <c:v>Коммунальное хозяйство</c:v>
                </c:pt>
                <c:pt idx="1">
                  <c:v>Благоустройство</c:v>
                </c:pt>
                <c:pt idx="2">
                  <c:v>Жилищное хозяйство</c:v>
                </c:pt>
                <c:pt idx="3">
                  <c:v>Другие вопросы в области городского хозяйства и национальной экономики</c:v>
                </c:pt>
                <c:pt idx="4">
                  <c:v>Дорожное хозяйство</c:v>
                </c:pt>
                <c:pt idx="5">
                  <c:v>Водное хозяйство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81</c:v>
                </c:pt>
                <c:pt idx="1">
                  <c:v>501.9</c:v>
                </c:pt>
                <c:pt idx="2">
                  <c:v>113</c:v>
                </c:pt>
                <c:pt idx="3" formatCode="0.0">
                  <c:v>42.5</c:v>
                </c:pt>
                <c:pt idx="4">
                  <c:v>1367.4</c:v>
                </c:pt>
                <c:pt idx="5">
                  <c:v>383.3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hPercent val="50"/>
      <c:rotY val="20"/>
      <c:depthPercent val="80"/>
      <c:rAngAx val="1"/>
    </c:view3D>
    <c:floor>
      <c:thickness val="0"/>
      <c:spPr>
        <a:solidFill>
          <a:srgbClr val="CCFFCC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matte">
          <a:contourClr>
            <a:srgbClr val="000000"/>
          </a:contourClr>
        </a:sp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5.1707527193605343E-2"/>
          <c:y val="4.6023001527218832E-2"/>
          <c:w val="0.94829247280639462"/>
          <c:h val="0.833675557160993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Факт 2021г. - 6821,4</c:v>
                </c:pt>
              </c:strCache>
            </c:strRef>
          </c:tx>
          <c:spPr>
            <a:solidFill>
              <a:srgbClr val="00B050"/>
            </a:solidFill>
            <a:ln w="13047">
              <a:noFill/>
              <a:prstDash val="solid"/>
            </a:ln>
            <a:effectLst>
              <a:outerShdw blurRad="50800" dist="50800" dir="5400000" algn="ctr" rotWithShape="0">
                <a:schemeClr val="bg2">
                  <a:lumMod val="20000"/>
                  <a:lumOff val="8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1"/>
              <c:layout>
                <c:manualLayout>
                  <c:x val="1.4479845195632705E-3"/>
                  <c:y val="9.4764804202483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959690391265939E-3"/>
                  <c:y val="2.3691201050619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Обслуживание мун.долга</c:v>
                </c:pt>
                <c:pt idx="7">
                  <c:v>Общегосударственные расходы</c:v>
                </c:pt>
                <c:pt idx="8">
                  <c:v>Прочие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2827.2</c:v>
                </c:pt>
                <c:pt idx="1">
                  <c:v>1790.8</c:v>
                </c:pt>
                <c:pt idx="2" formatCode="0.0">
                  <c:v>447.1</c:v>
                </c:pt>
                <c:pt idx="3" formatCode="0.0">
                  <c:v>799</c:v>
                </c:pt>
                <c:pt idx="4">
                  <c:v>209.3</c:v>
                </c:pt>
                <c:pt idx="5">
                  <c:v>343.7</c:v>
                </c:pt>
                <c:pt idx="6">
                  <c:v>66.099999999999994</c:v>
                </c:pt>
                <c:pt idx="7">
                  <c:v>314.60000000000002</c:v>
                </c:pt>
                <c:pt idx="8">
                  <c:v>23.6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 2022г. - 8191,1</c:v>
                </c:pt>
              </c:strCache>
            </c:strRef>
          </c:tx>
          <c:spPr>
            <a:solidFill>
              <a:srgbClr val="C00000"/>
            </a:solidFill>
            <a:ln w="13047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135891636943079E-2"/>
                  <c:y val="4.7382402101241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318606760696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31860676069673E-2"/>
                  <c:y val="-2.3691201050621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35891636943079E-2"/>
                  <c:y val="1.184560052531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9278297151963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92782971519616E-2"/>
                  <c:y val="7.1073603151860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Культура</c:v>
                </c:pt>
                <c:pt idx="5">
                  <c:v>Физическая культура и спорт</c:v>
                </c:pt>
                <c:pt idx="6">
                  <c:v>Обслуживание мун.долга</c:v>
                </c:pt>
                <c:pt idx="7">
                  <c:v>Общегосударственные расходы</c:v>
                </c:pt>
                <c:pt idx="8">
                  <c:v>Прочие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3018.8</c:v>
                </c:pt>
                <c:pt idx="1">
                  <c:v>1735.7</c:v>
                </c:pt>
                <c:pt idx="2" formatCode="0.0">
                  <c:v>738.4</c:v>
                </c:pt>
                <c:pt idx="3" formatCode="0.0">
                  <c:v>1781.4</c:v>
                </c:pt>
                <c:pt idx="4">
                  <c:v>227.7</c:v>
                </c:pt>
                <c:pt idx="5">
                  <c:v>267.89999999999998</c:v>
                </c:pt>
                <c:pt idx="6">
                  <c:v>28.9</c:v>
                </c:pt>
                <c:pt idx="7">
                  <c:v>365.6</c:v>
                </c:pt>
                <c:pt idx="8">
                  <c:v>26.7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gapDepth val="0"/>
        <c:shape val="cylinder"/>
        <c:axId val="36289024"/>
        <c:axId val="36477120"/>
        <c:axId val="0"/>
      </c:bar3DChart>
      <c:catAx>
        <c:axId val="3628902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spPr>
          <a:ln w="3262">
            <a:solidFill>
              <a:schemeClr val="tx1"/>
            </a:solidFill>
            <a:prstDash val="solid"/>
          </a:ln>
        </c:spPr>
        <c:txPr>
          <a:bodyPr rot="0" vert="horz" anchor="ctr" anchorCtr="0"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" b="1" i="0" u="none" strike="noStrike" kern="0" spc="0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6477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77120"/>
        <c:scaling>
          <c:orientation val="minMax"/>
          <c:max val="3500"/>
          <c:min val="0"/>
        </c:scaling>
        <c:delete val="0"/>
        <c:axPos val="l"/>
        <c:majorGridlines>
          <c:spPr>
            <a:ln w="9525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32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6289024"/>
        <c:crosses val="autoZero"/>
        <c:crossBetween val="between"/>
        <c:majorUnit val="500"/>
        <c:minorUnit val="500"/>
      </c:valAx>
      <c:spPr>
        <a:noFill/>
        <a:ln w="25393">
          <a:noFill/>
        </a:ln>
      </c:spPr>
    </c:plotArea>
    <c:legend>
      <c:legendPos val="r"/>
      <c:layout>
        <c:manualLayout>
          <c:xMode val="edge"/>
          <c:yMode val="edge"/>
          <c:x val="0.27264739000220278"/>
          <c:y val="0.9339519805295744"/>
          <c:w val="0.44239234611802564"/>
          <c:h val="5.8908339445267077E-2"/>
        </c:manualLayout>
      </c:layout>
      <c:overlay val="0"/>
      <c:spPr>
        <a:noFill/>
        <a:ln w="12682">
          <a:solidFill>
            <a:srgbClr val="969696"/>
          </a:solidFill>
          <a:prstDash val="solid"/>
        </a:ln>
      </c:spPr>
      <c:txPr>
        <a:bodyPr/>
        <a:lstStyle/>
        <a:p>
          <a:pPr>
            <a:defRPr sz="132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Коммерческие кредиты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60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01.01.2023</c:v>
                </c:pt>
                <c:pt idx="1">
                  <c:v>на 01.01.2022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</c:v>
                </c:pt>
                <c:pt idx="1">
                  <c:v>806.5</c:v>
                </c:pt>
                <c:pt idx="2">
                  <c:v>1090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01.01.2023</c:v>
                </c:pt>
                <c:pt idx="1">
                  <c:v>на 01.01.2022</c:v>
                </c:pt>
                <c:pt idx="2">
                  <c:v>на 01.01.2021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1089</c:v>
                </c:pt>
                <c:pt idx="1">
                  <c:v>524</c:v>
                </c:pt>
                <c:pt idx="2" formatCode="General">
                  <c:v>257.5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Гарантии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3.70370370370370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01.01.2023</c:v>
                </c:pt>
                <c:pt idx="1">
                  <c:v>на 01.01.2022</c:v>
                </c:pt>
                <c:pt idx="2">
                  <c:v>на 01.01.2021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0</c:v>
                </c:pt>
                <c:pt idx="1">
                  <c:v>0</c:v>
                </c:pt>
                <c:pt idx="2" formatCode="General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77792"/>
        <c:axId val="47435136"/>
      </c:barChart>
      <c:catAx>
        <c:axId val="47777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435136"/>
        <c:crosses val="autoZero"/>
        <c:auto val="1"/>
        <c:lblAlgn val="ctr"/>
        <c:lblOffset val="100"/>
        <c:noMultiLvlLbl val="0"/>
      </c:catAx>
      <c:valAx>
        <c:axId val="47435136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47777792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16111111111111109"/>
          <c:y val="0.88861985472154958"/>
          <c:w val="0.66851851851851851"/>
          <c:h val="8.2324455205811123E-2"/>
        </c:manualLayout>
      </c:layout>
      <c:overlay val="0"/>
      <c:txPr>
        <a:bodyPr/>
        <a:lstStyle/>
        <a:p>
          <a:pPr>
            <a:defRPr sz="140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0.59891</cdr:x>
      <cdr:y>0.14017</cdr:y>
    </cdr:from>
    <cdr:to>
      <cdr:x>0.70454</cdr:x>
      <cdr:y>0.33032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4576" y="6740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0.41667</cdr:x>
      <cdr:y>0.03489</cdr:y>
    </cdr:from>
    <cdr:to>
      <cdr:x>0.52249</cdr:x>
      <cdr:y>0.30131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0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0.39167</cdr:x>
      <cdr:y>0.03489</cdr:y>
    </cdr:from>
    <cdr:to>
      <cdr:x>0.49749</cdr:x>
      <cdr:y>0.30131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197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371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3712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1FEA81-803A-41B2-BAB0-67AAB005E770}" type="datetimeFigureOut">
              <a:rPr lang="ru-RU"/>
              <a:pPr>
                <a:defRPr/>
              </a:pPr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7"/>
            <a:ext cx="2945659" cy="4937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8827"/>
            <a:ext cx="2945659" cy="493712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8D60C79-7F89-4CC4-837F-A2A17D0ED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743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4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7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6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1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8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6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7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1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58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02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1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C144-5F6E-4C0A-B1B4-2DAF3F6E0C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4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4297-3539-481C-8F56-24610B09E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21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E6A8-9054-4B0B-98FF-661D348BA8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0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1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8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7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8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2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5"/>
            <a:ext cx="8424936" cy="5616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5760"/>
              </a:lnSpc>
              <a:spcBef>
                <a:spcPts val="210"/>
              </a:spcBef>
            </a:pPr>
            <a:endParaRPr lang="ru" sz="6600" b="1" spc="-100" dirty="0" smtClean="0">
              <a:solidFill>
                <a:srgbClr val="002060"/>
              </a:solidFill>
              <a:latin typeface="Times New Roman"/>
            </a:endParaRPr>
          </a:p>
          <a:p>
            <a:pPr indent="0" algn="ctr">
              <a:lnSpc>
                <a:spcPts val="5760"/>
              </a:lnSpc>
              <a:spcBef>
                <a:spcPts val="210"/>
              </a:spcBef>
            </a:pPr>
            <a:endParaRPr lang="ru" sz="4000" b="1" spc="-100" dirty="0" smtClean="0">
              <a:solidFill>
                <a:srgbClr val="002060"/>
              </a:solidFill>
              <a:latin typeface="Times New Roman"/>
            </a:endParaRPr>
          </a:p>
          <a:p>
            <a:pPr indent="0" algn="ctr">
              <a:lnSpc>
                <a:spcPts val="5760"/>
              </a:lnSpc>
              <a:spcBef>
                <a:spcPts val="210"/>
              </a:spcBef>
            </a:pPr>
            <a:endParaRPr lang="ru" sz="4000" b="1" spc="-100" dirty="0">
              <a:solidFill>
                <a:srgbClr val="002060"/>
              </a:solidFill>
              <a:latin typeface="Times New Roman"/>
            </a:endParaRPr>
          </a:p>
          <a:p>
            <a:pPr indent="0" algn="ctr">
              <a:spcBef>
                <a:spcPts val="210"/>
              </a:spcBef>
            </a:pPr>
            <a:endParaRPr lang="ru" sz="4000" b="1" spc="-100" dirty="0" smtClean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6" name="Picture 2" descr="C:\Users\kozlii\Desktop\adm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0"/>
            <a:ext cx="8136904" cy="5328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611560" y="1124744"/>
            <a:ext cx="8136904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10"/>
              </a:spcBef>
            </a:pPr>
            <a:r>
              <a:rPr lang="ru" sz="4000" b="1" spc="-100" dirty="0">
                <a:solidFill>
                  <a:srgbClr val="002060"/>
                </a:solidFill>
                <a:latin typeface="Times New Roman"/>
              </a:rPr>
              <a:t>Бюджет для граждан </a:t>
            </a:r>
          </a:p>
          <a:p>
            <a:pPr lvl="0" algn="ctr">
              <a:spcBef>
                <a:spcPts val="210"/>
              </a:spcBef>
            </a:pPr>
            <a:r>
              <a:rPr lang="ru" sz="3200" b="1" spc="-100" dirty="0">
                <a:solidFill>
                  <a:srgbClr val="C00000"/>
                </a:solidFill>
                <a:latin typeface="Times New Roman"/>
              </a:rPr>
              <a:t>«Отчет об исполнении бюджета </a:t>
            </a:r>
            <a:endParaRPr lang="ru" sz="3200" b="1" spc="-100" dirty="0" smtClean="0">
              <a:solidFill>
                <a:srgbClr val="C00000"/>
              </a:solidFill>
              <a:latin typeface="Times New Roman"/>
            </a:endParaRPr>
          </a:p>
          <a:p>
            <a:pPr lvl="0" algn="ctr">
              <a:spcBef>
                <a:spcPts val="210"/>
              </a:spcBef>
            </a:pPr>
            <a:r>
              <a:rPr lang="ru" sz="3200" b="1" spc="-100" dirty="0" smtClean="0">
                <a:solidFill>
                  <a:srgbClr val="C00000"/>
                </a:solidFill>
                <a:latin typeface="Times New Roman"/>
              </a:rPr>
              <a:t>городского </a:t>
            </a:r>
            <a:r>
              <a:rPr lang="ru" sz="3200" b="1" spc="-100" dirty="0">
                <a:solidFill>
                  <a:srgbClr val="C00000"/>
                </a:solidFill>
                <a:latin typeface="Times New Roman"/>
              </a:rPr>
              <a:t>округа город </a:t>
            </a:r>
            <a:r>
              <a:rPr lang="ru" sz="3200" b="1" spc="-100" dirty="0" smtClean="0">
                <a:solidFill>
                  <a:srgbClr val="C00000"/>
                </a:solidFill>
                <a:latin typeface="Times New Roman"/>
              </a:rPr>
              <a:t>Рыбинск</a:t>
            </a:r>
          </a:p>
          <a:p>
            <a:pPr lvl="0" algn="ctr"/>
            <a:r>
              <a:rPr lang="ru" sz="3200" b="1" spc="-100" dirty="0" smtClean="0">
                <a:solidFill>
                  <a:srgbClr val="C00000"/>
                </a:solidFill>
                <a:latin typeface="Times New Roman"/>
              </a:rPr>
              <a:t>за </a:t>
            </a:r>
            <a:r>
              <a:rPr lang="ru" sz="3200" b="1" spc="-50" dirty="0" smtClean="0">
                <a:solidFill>
                  <a:srgbClr val="C00000"/>
                </a:solidFill>
                <a:latin typeface="Times New Roman"/>
              </a:rPr>
              <a:t>2022</a:t>
            </a:r>
            <a:r>
              <a:rPr lang="ru" sz="3200" b="1" spc="-100" dirty="0" smtClean="0">
                <a:solidFill>
                  <a:srgbClr val="C00000"/>
                </a:solidFill>
                <a:latin typeface="Times New Roman"/>
              </a:rPr>
              <a:t> год»</a:t>
            </a:r>
            <a:endParaRPr lang="ru" sz="3200" b="1" spc="-100" dirty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7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77788" y="930704"/>
            <a:ext cx="8153400" cy="5032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Структура расходов по городскому хозяйству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(млн. руб.) </a:t>
            </a: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879708989"/>
              </p:ext>
            </p:extLst>
          </p:nvPr>
        </p:nvGraphicFramePr>
        <p:xfrm>
          <a:off x="35496" y="1196752"/>
          <a:ext cx="8352928" cy="501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419872" y="5730333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Arial" charset="0"/>
              </a:rPr>
              <a:t>Всего расходов 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- 2 489,2 </a:t>
            </a:r>
            <a:endParaRPr lang="ru-RU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758049" y="793481"/>
            <a:ext cx="8229600" cy="50323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Динамика расходов бюджета по разделам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(млн. руб.)</a:t>
            </a:r>
          </a:p>
        </p:txBody>
      </p:sp>
      <p:graphicFrame>
        <p:nvGraphicFramePr>
          <p:cNvPr id="2" name="Object 8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74493697"/>
              </p:ext>
            </p:extLst>
          </p:nvPr>
        </p:nvGraphicFramePr>
        <p:xfrm>
          <a:off x="373188" y="352649"/>
          <a:ext cx="8770812" cy="638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0" y="5805264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sz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805264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05264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05264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16" y="5805264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508104" y="5805264"/>
            <a:ext cx="576064" cy="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00504"/>
            <a:ext cx="57607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441" y="5800504"/>
            <a:ext cx="576064" cy="39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ozlii\Desktop\Financial-Literac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05264"/>
            <a:ext cx="576064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47886" y="1593285"/>
            <a:ext cx="4598558" cy="4877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359,0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47878" y="2383394"/>
            <a:ext cx="4598541" cy="5352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23,2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447900" y="3248188"/>
            <a:ext cx="4598544" cy="5909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3,7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47878" y="4145852"/>
            <a:ext cx="4598566" cy="509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5,0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5546" y="5859107"/>
            <a:ext cx="5887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Всего расходов по АИП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- 393,4,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т. 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бюджеты других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уровней - 334,4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491" y="377286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896" y="841318"/>
            <a:ext cx="835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адресной инвестиционной программе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962" y="3200004"/>
            <a:ext cx="1344231" cy="61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48" y="1519343"/>
            <a:ext cx="1344231" cy="56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396601" y="5016418"/>
            <a:ext cx="4598566" cy="50963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2,5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48" y="4052777"/>
            <a:ext cx="1400129" cy="6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51" y="2313730"/>
            <a:ext cx="1328575" cy="62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47" y="4864703"/>
            <a:ext cx="1344231" cy="68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апля 5"/>
          <p:cNvSpPr/>
          <p:nvPr/>
        </p:nvSpPr>
        <p:spPr>
          <a:xfrm>
            <a:off x="1110032" y="1397561"/>
            <a:ext cx="825219" cy="807398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Капля 23"/>
          <p:cNvSpPr/>
          <p:nvPr/>
        </p:nvSpPr>
        <p:spPr>
          <a:xfrm>
            <a:off x="1110034" y="2313730"/>
            <a:ext cx="825219" cy="807398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6%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Капля 24"/>
          <p:cNvSpPr/>
          <p:nvPr/>
        </p:nvSpPr>
        <p:spPr>
          <a:xfrm>
            <a:off x="1110036" y="3200004"/>
            <a:ext cx="825219" cy="807398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Капля 25"/>
          <p:cNvSpPr/>
          <p:nvPr/>
        </p:nvSpPr>
        <p:spPr>
          <a:xfrm>
            <a:off x="1110035" y="4102710"/>
            <a:ext cx="825219" cy="807398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1%</a:t>
            </a:r>
          </a:p>
        </p:txBody>
      </p:sp>
      <p:sp>
        <p:nvSpPr>
          <p:cNvPr id="27" name="Капля 26"/>
          <p:cNvSpPr/>
          <p:nvPr/>
        </p:nvSpPr>
        <p:spPr>
          <a:xfrm>
            <a:off x="1110033" y="5016418"/>
            <a:ext cx="825219" cy="807398"/>
          </a:xfrm>
          <a:prstGeom prst="teardrop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1%</a:t>
            </a:r>
          </a:p>
        </p:txBody>
      </p:sp>
    </p:spTree>
    <p:extLst>
      <p:ext uri="{BB962C8B-B14F-4D97-AF65-F5344CB8AC3E}">
        <p14:creationId xmlns:p14="http://schemas.microsoft.com/office/powerpoint/2010/main" val="34327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" y="980728"/>
            <a:ext cx="90468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</a:rPr>
              <a:t>Мероприятия по исполнению плановых показателей за 2022 год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83768" y="1451579"/>
            <a:ext cx="4608512" cy="925511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0">
                <a:srgbClr val="99FF99">
                  <a:alpha val="42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>
                <a:latin typeface="Times New Roman" pitchFamily="18" charset="0"/>
              </a:rPr>
              <a:t>Финансовый орган организует работу межведомственной комиссии по укреплению налоговой дисциплины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64468" y="2564904"/>
            <a:ext cx="4038600" cy="2736304"/>
          </a:xfrm>
          <a:prstGeom prst="foldedCorner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Проводится ежемесячно </a:t>
            </a:r>
          </a:p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по </a:t>
            </a:r>
            <a:r>
              <a:rPr lang="ru-RU" sz="1400" b="1" dirty="0" smtClean="0">
                <a:latin typeface="Times New Roman" pitchFamily="18" charset="0"/>
              </a:rPr>
              <a:t>38 организациям </a:t>
            </a:r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r>
              <a:rPr lang="ru-RU" sz="1400" b="1" u="sng" dirty="0">
                <a:latin typeface="Times New Roman" pitchFamily="18" charset="0"/>
              </a:rPr>
              <a:t>Цель: оперативное реагирование на изменение доходной базы бюджета, для предотвращения неплатежей в бюджет и роста недоимки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788024" y="2562477"/>
            <a:ext cx="4114800" cy="2736304"/>
          </a:xfrm>
          <a:prstGeom prst="foldedCorner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endParaRPr lang="ru-RU" sz="1400" b="1" dirty="0">
              <a:latin typeface="Times New Roman" pitchFamily="18" charset="0"/>
            </a:endParaRP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</a:rPr>
              <a:t>Организована </a:t>
            </a:r>
            <a:r>
              <a:rPr lang="ru-RU" sz="1400" b="1" dirty="0">
                <a:latin typeface="Times New Roman" pitchFamily="18" charset="0"/>
              </a:rPr>
              <a:t>работа с </a:t>
            </a:r>
            <a:r>
              <a:rPr lang="ru-RU" sz="1400" b="1" dirty="0" smtClean="0">
                <a:latin typeface="Times New Roman" pitchFamily="18" charset="0"/>
              </a:rPr>
              <a:t>32 организациями, </a:t>
            </a:r>
            <a:r>
              <a:rPr lang="ru-RU" sz="1400" b="1" dirty="0">
                <a:latin typeface="Times New Roman" pitchFamily="18" charset="0"/>
              </a:rPr>
              <a:t>являющимися наиболее крупными налогоплательщиками.</a:t>
            </a:r>
          </a:p>
          <a:p>
            <a:pPr algn="ctr" eaLnBrk="0" hangingPunct="0"/>
            <a:r>
              <a:rPr lang="ru-RU" sz="1400" b="1" u="sng" dirty="0">
                <a:latin typeface="Times New Roman" pitchFamily="18" charset="0"/>
              </a:rPr>
              <a:t>Задачи: рассматриваются причины возникновения задолженности; принимаются меры по погашению просроченной задолженности; составляются графики погашения задолженности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070100" y="5445224"/>
            <a:ext cx="5562600" cy="1295400"/>
          </a:xfrm>
          <a:prstGeom prst="foldedCorner">
            <a:avLst>
              <a:gd name="adj" fmla="val 12500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/>
            <a:endParaRPr lang="ru-RU" sz="1400" b="1" u="sng">
              <a:latin typeface="Times New Roman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336800" y="6002436"/>
            <a:ext cx="502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latin typeface="Times New Roman" pitchFamily="18" charset="0"/>
              </a:rPr>
              <a:t>В 2022 году </a:t>
            </a:r>
            <a:r>
              <a:rPr lang="ru-RU" sz="1400" b="1" dirty="0">
                <a:latin typeface="Times New Roman" pitchFamily="18" charset="0"/>
              </a:rPr>
              <a:t>организации перечислили всего </a:t>
            </a:r>
            <a:r>
              <a:rPr lang="ru-RU" sz="1400" b="1" dirty="0" smtClean="0">
                <a:latin typeface="Times New Roman" pitchFamily="18" charset="0"/>
              </a:rPr>
              <a:t>просроченной </a:t>
            </a:r>
            <a:r>
              <a:rPr lang="ru-RU" sz="1400" b="1" dirty="0">
                <a:latin typeface="Times New Roman" pitchFamily="18" charset="0"/>
              </a:rPr>
              <a:t>задолженности </a:t>
            </a:r>
            <a:r>
              <a:rPr lang="ru-RU" sz="1400" b="1" dirty="0" smtClean="0">
                <a:latin typeface="Times New Roman" pitchFamily="18" charset="0"/>
              </a:rPr>
              <a:t>45,1 </a:t>
            </a:r>
            <a:r>
              <a:rPr lang="ru-RU" sz="1400" b="1" dirty="0">
                <a:latin typeface="Times New Roman" pitchFamily="18" charset="0"/>
              </a:rPr>
              <a:t>млн</a:t>
            </a:r>
            <a:r>
              <a:rPr lang="ru-RU" sz="1400" b="1" dirty="0" smtClean="0">
                <a:latin typeface="Times New Roman" pitchFamily="18" charset="0"/>
              </a:rPr>
              <a:t>. руб</a:t>
            </a:r>
            <a:r>
              <a:rPr lang="ru-RU" sz="1400" b="1" dirty="0">
                <a:latin typeface="Times New Roman" pitchFamily="18" charset="0"/>
              </a:rPr>
              <a:t>., в том числе в бюджет города </a:t>
            </a:r>
            <a:r>
              <a:rPr lang="ru-RU" sz="1400" b="1" dirty="0" smtClean="0">
                <a:latin typeface="Times New Roman" pitchFamily="18" charset="0"/>
              </a:rPr>
              <a:t>14,0 </a:t>
            </a:r>
            <a:r>
              <a:rPr lang="ru-RU" sz="1400" b="1" dirty="0">
                <a:latin typeface="Times New Roman" pitchFamily="18" charset="0"/>
              </a:rPr>
              <a:t>млн. руб., из них НДФЛ </a:t>
            </a:r>
            <a:r>
              <a:rPr lang="ru-RU" sz="1400" b="1" dirty="0" smtClean="0">
                <a:latin typeface="Times New Roman" pitchFamily="18" charset="0"/>
              </a:rPr>
              <a:t>13,3 </a:t>
            </a:r>
            <a:r>
              <a:rPr lang="ru-RU" sz="1400" b="1" dirty="0">
                <a:latin typeface="Times New Roman" pitchFamily="18" charset="0"/>
              </a:rPr>
              <a:t>млн</a:t>
            </a:r>
            <a:r>
              <a:rPr lang="ru-RU" sz="1400" b="1" dirty="0" smtClean="0">
                <a:latin typeface="Times New Roman" pitchFamily="18" charset="0"/>
              </a:rPr>
              <a:t>. руб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617117" y="5522058"/>
            <a:ext cx="4341813" cy="511639"/>
          </a:xfrm>
          <a:prstGeom prst="ellipseRibbon">
            <a:avLst>
              <a:gd name="adj1" fmla="val 24083"/>
              <a:gd name="adj2" fmla="val 59417"/>
              <a:gd name="adj3" fmla="val 10991"/>
            </a:avLst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Результат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971600" y="2758300"/>
            <a:ext cx="2819400" cy="820114"/>
          </a:xfrm>
          <a:prstGeom prst="ellipseRibbon">
            <a:avLst>
              <a:gd name="adj1" fmla="val 29014"/>
              <a:gd name="adj2" fmla="val 64398"/>
              <a:gd name="adj3" fmla="val 17384"/>
            </a:avLst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Мониторинг уплаты НДФЛ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4951536" y="2708541"/>
            <a:ext cx="3787775" cy="723570"/>
          </a:xfrm>
          <a:prstGeom prst="ellipseRibbon">
            <a:avLst>
              <a:gd name="adj1" fmla="val 24083"/>
              <a:gd name="adj2" fmla="val 59417"/>
              <a:gd name="adj3" fmla="val 10991"/>
            </a:avLst>
          </a:pr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Межведомственная комиссия</a:t>
            </a:r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2102768" y="175868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>
            <a:off x="7092280" y="1723081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7466726" y="172308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2102768" y="176749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36266" y="908720"/>
            <a:ext cx="9073008" cy="432048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231928"/>
              </p:ext>
            </p:extLst>
          </p:nvPr>
        </p:nvGraphicFramePr>
        <p:xfrm>
          <a:off x="336266" y="1412776"/>
          <a:ext cx="8700230" cy="518457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700230"/>
              </a:tblGrid>
              <a:tr h="5184576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системы образования в городском округе 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Рыбинск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3 023,0 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 доступным и комфортным жильем населения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129,7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«Градостроительное развитие территорий городского округа </a:t>
                      </a: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«Гражданское общество и открытая власть»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терроризму на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«Увековечение памяти погибших при защите Отечества»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туризма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320,6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водохозяйственного комплекса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383,3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268,6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«Газификация индивидуального жилищного фонда городского округа </a:t>
                      </a:r>
                    </a:p>
                    <a:p>
                      <a:pPr marL="0" indent="0" algn="l" fontAlgn="ctr">
                        <a:buFont typeface="Wingdings" pitchFamily="2" charset="2"/>
                        <a:buNone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 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«Содействие развитию малого и среднего предпринимательства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на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 «Развитие дорожного хозяйства городского округа 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1 350,5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«Реализация молодежной политики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«Энергоэффективность в городском округе город Рыбинск» 7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15816" y="404664"/>
            <a:ext cx="3389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Департамент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32801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1477" y="836712"/>
            <a:ext cx="9073008" cy="432048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endParaRPr lang="ru-RU" sz="1600" b="1" spc="50" dirty="0">
              <a:ln w="13500">
                <a:solidFill>
                  <a:srgbClr val="FFFFFF">
                    <a:shade val="2500"/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37768"/>
              </p:ext>
            </p:extLst>
          </p:nvPr>
        </p:nvGraphicFramePr>
        <p:xfrm>
          <a:off x="398984" y="1352460"/>
          <a:ext cx="8634063" cy="380473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8634063"/>
              </a:tblGrid>
              <a:tr h="3804731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населения городского округа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Рыбинск»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территории городского округа город Рыбинск от чрезвычайных ситуаций, обеспечение  безопасности  на водных объектах»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использования муниципального имущества»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деятельности органов местного самоуправления»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«Переселение граждан из аварийного жилищного фонда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озеленение территории городского округа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189,8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«Укрепление общественного здоровья в городском округе город Рыбинск»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l" fontAlgn="ctr">
                        <a:buFont typeface="Wingdings" pitchFamily="2" charset="2"/>
                        <a:buChar char="ü"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5275048"/>
            <a:ext cx="50405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23   </a:t>
            </a:r>
            <a:endParaRPr lang="ru-RU" sz="2400" b="1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336603"/>
            <a:ext cx="2905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046" y="5804806"/>
            <a:ext cx="8288835" cy="87716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etal"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smtClean="0">
                <a:ln w="90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ПРОГРАММНЫХ РАСХОДОВ за 2022 год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400" b="1" cap="all" dirty="0" smtClean="0">
                <a:ln w="90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7 883,1 </a:t>
            </a:r>
            <a:r>
              <a:rPr lang="ru-RU" sz="1200" b="1" cap="all" dirty="0" smtClean="0">
                <a:ln w="900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cap="all" dirty="0">
              <a:ln w="9000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7020272" y="5906009"/>
            <a:ext cx="1515976" cy="674758"/>
          </a:xfrm>
          <a:prstGeom prst="ellipse">
            <a:avLst/>
          </a:prstGeom>
          <a:solidFill>
            <a:srgbClr val="A4BB7B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97,3%</a:t>
            </a:r>
            <a:endParaRPr lang="ru-RU" sz="2400" dirty="0">
              <a:solidFill>
                <a:srgbClr val="EEECE1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15816" y="404664"/>
            <a:ext cx="3389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Департамент финансов</a:t>
            </a:r>
          </a:p>
        </p:txBody>
      </p:sp>
    </p:spTree>
    <p:extLst>
      <p:ext uri="{BB962C8B-B14F-4D97-AF65-F5344CB8AC3E}">
        <p14:creationId xmlns:p14="http://schemas.microsoft.com/office/powerpoint/2010/main" val="271081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65711"/>
              </p:ext>
            </p:extLst>
          </p:nvPr>
        </p:nvGraphicFramePr>
        <p:xfrm>
          <a:off x="395536" y="1484784"/>
          <a:ext cx="8640960" cy="5112568"/>
        </p:xfrm>
        <a:graphic>
          <a:graphicData uri="http://schemas.openxmlformats.org/drawingml/2006/table">
            <a:tbl>
              <a:tblPr/>
              <a:tblGrid>
                <a:gridCol w="4464496"/>
                <a:gridCol w="1046273"/>
                <a:gridCol w="1043397"/>
                <a:gridCol w="1111202"/>
                <a:gridCol w="975592"/>
              </a:tblGrid>
              <a:tr h="712926"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600" b="1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" sz="1600" b="1" spc="100" dirty="0">
                        <a:solidFill>
                          <a:schemeClr val="tx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-RU" sz="1600" b="1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" sz="1600" b="1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</a:t>
                      </a:r>
                    </a:p>
                    <a:p>
                      <a:pPr marL="203200" indent="0"/>
                      <a:r>
                        <a:rPr lang="ru" sz="1600" b="1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  <a:endParaRPr lang="ru" sz="1600" b="1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/>
                      <a:r>
                        <a:rPr lang="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/>
                      <a:r>
                        <a:rPr lang="ru" sz="16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0"/>
                      <a:r>
                        <a:rPr lang="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 , %</a:t>
                      </a:r>
                      <a:endParaRPr lang="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9686">
                <a:tc>
                  <a:txBody>
                    <a:bodyPr/>
                    <a:lstStyle/>
                    <a:p>
                      <a:pPr marL="50800" indent="0"/>
                      <a:r>
                        <a:rPr lang="ru" sz="1600" b="1" spc="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6 821,4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8 191,1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+20,1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0405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+16,2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4050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+6,3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953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+123,0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+65,2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+40,0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3699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3 018,8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+6,8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+8,9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3699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-3,8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-22,1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1820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+37,2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4050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 algn="l"/>
                      <a:r>
                        <a:rPr lang="ru" sz="1400" b="0" spc="5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19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-56,3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3688" y="871669"/>
            <a:ext cx="5616624" cy="3692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>
            <a:noAutofit/>
          </a:bodyPr>
          <a:lstStyle/>
          <a:p>
            <a:pPr algn="ctr">
              <a:spcAft>
                <a:spcPts val="210"/>
              </a:spcAft>
            </a:pPr>
            <a:r>
              <a:rPr lang="ru" sz="20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Расходы бюджета </a:t>
            </a:r>
            <a:r>
              <a:rPr lang="ru" sz="20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" sz="20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" sz="16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(млн. руб.) </a:t>
            </a:r>
            <a:endParaRPr lang="ru" sz="1600" b="1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33525"/>
              </p:ext>
            </p:extLst>
          </p:nvPr>
        </p:nvGraphicFramePr>
        <p:xfrm>
          <a:off x="395536" y="1352034"/>
          <a:ext cx="8586922" cy="5317325"/>
        </p:xfrm>
        <a:graphic>
          <a:graphicData uri="http://schemas.openxmlformats.org/drawingml/2006/table">
            <a:tbl>
              <a:tblPr/>
              <a:tblGrid>
                <a:gridCol w="5089228"/>
                <a:gridCol w="416064"/>
                <a:gridCol w="1027210"/>
                <a:gridCol w="1027210"/>
                <a:gridCol w="1027210"/>
              </a:tblGrid>
              <a:tr h="1021438">
                <a:tc>
                  <a:txBody>
                    <a:bodyPr/>
                    <a:lstStyle/>
                    <a:p>
                      <a:pPr marL="25400" indent="0" algn="ctr"/>
                      <a:r>
                        <a:rPr lang="ru" sz="1600" b="1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" sz="1600" b="1" spc="100" dirty="0">
                        <a:solidFill>
                          <a:schemeClr val="tx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600" b="1" spc="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" sz="1600" b="1" spc="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(182,4 тыс.чел.)</a:t>
                      </a:r>
                    </a:p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(179,8 тыс.чел.)</a:t>
                      </a:r>
                      <a:endParaRPr lang="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  , %</a:t>
                      </a:r>
                      <a:endParaRPr lang="ru" sz="1600" b="1" dirty="0">
                        <a:solidFill>
                          <a:schemeClr val="tx1"/>
                        </a:solidFill>
                        <a:latin typeface="Franklin Gothic Heavy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5078">
                <a:tc>
                  <a:txBody>
                    <a:bodyPr/>
                    <a:lstStyle/>
                    <a:p>
                      <a:pPr marL="50800" indent="0"/>
                      <a:r>
                        <a:rPr lang="ru" sz="1600" b="1" spc="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</a:t>
                      </a:r>
                      <a:r>
                        <a:rPr lang="ru-RU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+21,7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6884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+17,6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0011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2128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+125,0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8685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+64,0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8685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5078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+8,4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6879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+8,3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5078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+1,0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8685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-21,1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8685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0011">
                <a:tc>
                  <a:txBody>
                    <a:bodyPr/>
                    <a:lstStyle/>
                    <a:p>
                      <a:pPr marL="508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200" indent="0"/>
                      <a:r>
                        <a:rPr lang="ru" sz="1400" b="0" i="1" spc="5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 smtClean="0">
                          <a:effectLst/>
                          <a:latin typeface="Times New Roman"/>
                        </a:rPr>
                        <a:t>+50,0</a:t>
                      </a:r>
                      <a:endParaRPr lang="ru-RU" sz="16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908720"/>
            <a:ext cx="7848872" cy="4320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ru" sz="20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" sz="2000" b="1" spc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" sz="20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разделам на душу населения </a:t>
            </a:r>
            <a:r>
              <a:rPr lang="ru" sz="1600" b="1" spc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(млн. руб.) </a:t>
            </a:r>
          </a:p>
          <a:p>
            <a:pPr algn="ctr">
              <a:spcAft>
                <a:spcPts val="210"/>
              </a:spcAft>
            </a:pPr>
            <a:endParaRPr lang="ru" sz="2000" b="1" spc="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47713"/>
            <a:ext cx="8229600" cy="50323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Структура муниципального долга (млн. руб.)</a:t>
            </a:r>
          </a:p>
        </p:txBody>
      </p:sp>
      <p:sp>
        <p:nvSpPr>
          <p:cNvPr id="45059" name="Заголовок 1"/>
          <p:cNvSpPr txBox="1">
            <a:spLocks/>
          </p:cNvSpPr>
          <p:nvPr/>
        </p:nvSpPr>
        <p:spPr bwMode="auto">
          <a:xfrm>
            <a:off x="2987675" y="352425"/>
            <a:ext cx="3744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200">
                <a:solidFill>
                  <a:srgbClr val="404040"/>
                </a:solidFill>
                <a:latin typeface="Arial" charset="0"/>
              </a:rPr>
              <a:t>ДЕПАРТАМЕНТ</a:t>
            </a:r>
            <a:r>
              <a:rPr lang="ru-RU" altLang="ru-RU" sz="1200" b="1">
                <a:solidFill>
                  <a:srgbClr val="404040"/>
                </a:solidFill>
                <a:latin typeface="Arial" charset="0"/>
              </a:rPr>
              <a:t> ФИНАНСОВ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06709900"/>
              </p:ext>
            </p:extLst>
          </p:nvPr>
        </p:nvGraphicFramePr>
        <p:xfrm>
          <a:off x="374328" y="1247552"/>
          <a:ext cx="8229600" cy="315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55723"/>
              </p:ext>
            </p:extLst>
          </p:nvPr>
        </p:nvGraphicFramePr>
        <p:xfrm>
          <a:off x="352425" y="4652963"/>
          <a:ext cx="8683626" cy="17938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59328"/>
                <a:gridCol w="1690471"/>
                <a:gridCol w="1806149"/>
                <a:gridCol w="1927678"/>
              </a:tblGrid>
              <a:tr h="498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10235" algn="l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муниципального долга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4" marB="0" anchor="ctr"/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1016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64" marB="0" anchor="ctr"/>
                </a:tc>
              </a:tr>
              <a:tr h="516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</a:t>
                      </a:r>
                      <a:r>
                        <a:rPr sz="16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долга</a:t>
                      </a:r>
                      <a:r>
                        <a:rPr sz="16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16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т.ч.: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1 363,1</a:t>
                      </a: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1 330,5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1 089,0</a:t>
                      </a:r>
                      <a:endParaRPr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</a:tr>
              <a:tr h="25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600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оммерческие</a:t>
                      </a:r>
                      <a:r>
                        <a:rPr lang="ru-RU" sz="16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кредиты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1 090,0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806,5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</a:tr>
              <a:tr h="25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</a:t>
                      </a:r>
                      <a:r>
                        <a:rPr sz="1600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257,5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524,5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1 089,0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</a:tr>
              <a:tr h="259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5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Гарантии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588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5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4282678" y="1285911"/>
            <a:ext cx="4861322" cy="31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города на очередной финансовый год и плановый период и отчет об исполнении бюджета: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публикуются в средствах массовой информации;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выносятся на публичные слушания в сроки, определенные бюджетным законодательством Российской Федерации.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3196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участия граждан в  общественном обсуждении бюджета города Рыбинска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1844824"/>
            <a:ext cx="4067696" cy="25825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9844"/>
            <a:ext cx="38227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032" y="476529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Font typeface="Wingdings 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бюджета города за 2022 год 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 28 февраля</a:t>
            </a:r>
          </a:p>
          <a:p>
            <a:pPr marL="0" indent="0" algn="ctr">
              <a:buFont typeface="Wingdings 2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glow rad="622300">
                    <a:srgbClr val="99CCFF">
                      <a:alpha val="68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года</a:t>
            </a:r>
          </a:p>
        </p:txBody>
      </p:sp>
    </p:spTree>
    <p:extLst>
      <p:ext uri="{BB962C8B-B14F-4D97-AF65-F5344CB8AC3E}">
        <p14:creationId xmlns:p14="http://schemas.microsoft.com/office/powerpoint/2010/main" val="24508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531" y="1085850"/>
            <a:ext cx="8496943" cy="55446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ts val="1920"/>
              </a:lnSpc>
            </a:pP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     Главной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целью бюджетной политики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 является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улучшение условий жизни населения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городского округа город Рыбинск,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выполнение первоочередных задач, поставленных Администрацией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и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определенных основными направлениями бюджетной и налоговой политики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городского округа город Рыбинск.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В их числе выполнение указов Президента Российской Федерации,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решение вопросов экономического развития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.</a:t>
            </a:r>
            <a:endParaRPr lang="ru" sz="1600" b="1" dirty="0">
              <a:solidFill>
                <a:srgbClr val="002060"/>
              </a:solidFill>
              <a:latin typeface="Times New Roman"/>
            </a:endParaRPr>
          </a:p>
          <a:p>
            <a:pPr indent="0" algn="ctr">
              <a:lnSpc>
                <a:spcPts val="1920"/>
              </a:lnSpc>
            </a:pP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     Бюджетная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политика в сфере расходов направлена на решение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приоритетных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задач с учетом основных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подходов, ориентированных на повышение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эффективности бюджетных расходов. </a:t>
            </a:r>
            <a:endParaRPr lang="ru" sz="1600" b="1" dirty="0" smtClean="0">
              <a:solidFill>
                <a:srgbClr val="002060"/>
              </a:solidFill>
              <a:latin typeface="Times New Roman"/>
            </a:endParaRPr>
          </a:p>
          <a:p>
            <a:pPr indent="0" algn="ctr">
              <a:lnSpc>
                <a:spcPts val="1920"/>
              </a:lnSpc>
            </a:pP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     Тема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распределения доходов, поступающих в бюджет, интересна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всем,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потому что каждый из нас является налогоплательщиком.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Эффективное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, ответственное и прозрачное управление муниципальными финансами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городского округа город Рыбинск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является базовым условием достижения стратегических целей социально-экономического развития нашего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города. </a:t>
            </a:r>
          </a:p>
          <a:p>
            <a:pPr indent="0" algn="ctr">
              <a:lnSpc>
                <a:spcPts val="1920"/>
              </a:lnSpc>
            </a:pP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   Одной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из ключевых задач бюджетной политики </a:t>
            </a:r>
            <a:r>
              <a:rPr lang="ru" sz="1600" b="1" dirty="0" smtClean="0">
                <a:solidFill>
                  <a:srgbClr val="002060"/>
                </a:solidFill>
                <a:latin typeface="Times New Roman"/>
              </a:rPr>
              <a:t> городского округа </a:t>
            </a:r>
            <a:r>
              <a:rPr lang="ru" sz="1600" b="1" dirty="0">
                <a:solidFill>
                  <a:srgbClr val="002060"/>
                </a:solidFill>
                <a:latin typeface="Times New Roman"/>
              </a:rPr>
              <a:t>является обеспечение прозрачности и открытости бюджетного процесса.</a:t>
            </a:r>
          </a:p>
          <a:p>
            <a:pPr indent="0">
              <a:lnSpc>
                <a:spcPts val="1920"/>
              </a:lnSpc>
            </a:pPr>
            <a:r>
              <a:rPr lang="ru" sz="1500" b="1" dirty="0" smtClean="0">
                <a:solidFill>
                  <a:srgbClr val="002060"/>
                </a:solidFill>
                <a:latin typeface="Times New Roman"/>
              </a:rPr>
              <a:t>     </a:t>
            </a:r>
            <a:endParaRPr lang="ru" sz="1500" b="1" dirty="0">
              <a:solidFill>
                <a:srgbClr val="002060"/>
              </a:solidFill>
              <a:latin typeface="Times New Roman"/>
            </a:endParaRPr>
          </a:p>
        </p:txBody>
      </p:sp>
      <p:pic>
        <p:nvPicPr>
          <p:cNvPr id="6" name="Picture 2" descr="C:\Users\kozlii\Desktop\gerb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797152"/>
            <a:ext cx="1728193" cy="17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\\10.1.20.125\110\Бюджет для граждан\Бюджет 2021\Исполнение - 2020\Ауэрбах\159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39" y="1412776"/>
            <a:ext cx="736858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95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059832" y="1196752"/>
            <a:ext cx="6480720" cy="4318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Основные параметры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бюджета города Рыбинска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(млн. руб.)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altLang="ru-RU" sz="1600" b="1" dirty="0" smtClean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3240360" cy="138789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333127"/>
              </p:ext>
            </p:extLst>
          </p:nvPr>
        </p:nvGraphicFramePr>
        <p:xfrm>
          <a:off x="467544" y="2538945"/>
          <a:ext cx="8519864" cy="4061112"/>
        </p:xfrm>
        <a:graphic>
          <a:graphicData uri="http://schemas.openxmlformats.org/drawingml/2006/table">
            <a:tbl>
              <a:tblPr/>
              <a:tblGrid>
                <a:gridCol w="4969921"/>
                <a:gridCol w="1419977"/>
                <a:gridCol w="1288784"/>
                <a:gridCol w="841182"/>
              </a:tblGrid>
              <a:tr h="797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год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8 362,3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2 090,3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5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6 305,8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6 097,8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99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8 412,3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8 191,1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99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бюджета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(-), профицит (+)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- 50,0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2292554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065" y="980728"/>
            <a:ext cx="907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Основные задачи, решаемые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процессе исполнения бюджета в 2022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году</a:t>
            </a:r>
            <a:endParaRPr lang="ru-RU" altLang="ru-RU" sz="20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177394"/>
            <a:ext cx="3096344" cy="1536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5189335"/>
            <a:ext cx="3029619" cy="15121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4757" y="1475498"/>
            <a:ext cx="8550981" cy="3713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выполнение задач, сформулированных в указах Президента Российской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Федерации,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исполнение полномочий, определенных Федеральным законом № 131-ФЗ от 06.10.2003 «Об общих принципах организации местного самоуправления в Российской Федерации»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Calibri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реализация </a:t>
            </a:r>
            <a:r>
              <a:rPr lang="ru-RU" sz="1400" spc="1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национальных проектов и достижения целевых показателей, установленных национальными проектами</a:t>
            </a:r>
            <a:endParaRPr lang="ru-RU" sz="1400" b="1" dirty="0">
              <a:solidFill>
                <a:prstClr val="black"/>
              </a:solidFill>
              <a:latin typeface="Calibri"/>
              <a:ea typeface="Times New Roman"/>
              <a:cs typeface="Calibri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повышение эффективности и результативности инструментов программно-целевого управления и бюджетирования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Calibri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обеспечение сбалансированности и устойчивости бюджета города Рыбинска (формирование бездефицитного бюджета)</a:t>
            </a:r>
          </a:p>
          <a:p>
            <a:pPr marL="285750" lvl="0" indent="-285750" algn="just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повышение </a:t>
            </a:r>
            <a:r>
              <a:rPr lang="ru-RU" sz="1400" spc="10" dirty="0">
                <a:solidFill>
                  <a:prstClr val="black"/>
                </a:solidFill>
                <a:latin typeface="Times New Roman"/>
                <a:ea typeface="Times New Roman"/>
              </a:rPr>
              <a:t>информационной открытости бюджетного процесса, в том числе в социальных сетях, в целях повышения информированности граждан в вопросах формирования и исполнения бюджета, а также вовлечения граждан в процедуру общественного обсуждения путем проведения публичных слушаний и общественных обсуждений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создание условий для повышения качества предоставления муниципальных услуг, расширение перечня услуг, оказываемых в электронном виде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Calibri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Calibri"/>
              </a:rPr>
              <a:t>эффективное обслуживание и сокращение муниципального долга (рефинансирование коммерческих кредитов и погашению бюджетных кредитов)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39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921724"/>
              </p:ext>
            </p:extLst>
          </p:nvPr>
        </p:nvGraphicFramePr>
        <p:xfrm>
          <a:off x="539501" y="1988840"/>
          <a:ext cx="8584630" cy="476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878781"/>
            <a:ext cx="8532440" cy="79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Поступление налоговых и неналоговых доходов </a:t>
            </a:r>
            <a:b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в разрезе доходных  источников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(млн. руб.)</a:t>
            </a:r>
            <a:endParaRPr lang="ru-RU" altLang="ru-RU" sz="1600" b="1" dirty="0" smtClean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98326" y="1814190"/>
            <a:ext cx="2268748" cy="2520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41683" y="943660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4366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Поступление межбюджетных трансфертов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algn="ctr" fontAlgn="b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из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бюджетов других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уровней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(млн. руб.) 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05310"/>
              </p:ext>
            </p:extLst>
          </p:nvPr>
        </p:nvGraphicFramePr>
        <p:xfrm>
          <a:off x="381046" y="1916832"/>
          <a:ext cx="8534724" cy="4713067"/>
        </p:xfrm>
        <a:graphic>
          <a:graphicData uri="http://schemas.openxmlformats.org/drawingml/2006/table">
            <a:tbl>
              <a:tblPr/>
              <a:tblGrid>
                <a:gridCol w="4176464"/>
                <a:gridCol w="1200380"/>
                <a:gridCol w="1080120"/>
                <a:gridCol w="1103876"/>
                <a:gridCol w="973884"/>
              </a:tblGrid>
              <a:tr h="6252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2022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46791" marB="467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г.</a:t>
                      </a: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5815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4 999,1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6 305,8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6 097,8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394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256,9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337,6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256,9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158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Межбюджетные субсидии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640,8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1 053,2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893,6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84,8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0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 муниципальным образованиям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3 695,2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3 811,4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3 776,1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407,6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1 103,0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1 093,4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7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Возврат остатков субсидий, субвенций, 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имеющих целевое назначение, прошлых лет </a:t>
                      </a: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бюджетов городских округов.</a:t>
                      </a:r>
                    </a:p>
                  </a:txBody>
                  <a:tcPr marL="7200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-3,0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-3,6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8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13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Динамика и структура исполнения бюджета по доходам за     		   2019-2022 годы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</a:rPr>
              <a:t>(млн. руб.)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  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3647674"/>
              </p:ext>
            </p:extLst>
          </p:nvPr>
        </p:nvGraphicFramePr>
        <p:xfrm>
          <a:off x="395536" y="1366029"/>
          <a:ext cx="8640960" cy="343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27289"/>
              </p:ext>
            </p:extLst>
          </p:nvPr>
        </p:nvGraphicFramePr>
        <p:xfrm>
          <a:off x="395536" y="4869160"/>
          <a:ext cx="86409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368152"/>
                <a:gridCol w="1368152"/>
                <a:gridCol w="1368152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161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 err="1" smtClean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1 433,9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1 435,2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1 515,9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1 760,5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82245" algn="l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 err="1">
                          <a:latin typeface="Times New Roman"/>
                          <a:cs typeface="Times New Roman"/>
                        </a:rPr>
                        <a:t>Неналоговые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 err="1" smtClean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329,8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42875" algn="l">
                        <a:lnSpc>
                          <a:spcPts val="1645"/>
                        </a:lnSpc>
                        <a:spcBef>
                          <a:spcPts val="15"/>
                        </a:spcBef>
                      </a:pP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600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4 288,2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4 886,8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4 999,1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6 097,8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42875" algn="l">
                        <a:lnSpc>
                          <a:spcPts val="1645"/>
                        </a:lnSpc>
                        <a:spcBef>
                          <a:spcPts val="15"/>
                        </a:spcBef>
                      </a:pPr>
                      <a:r>
                        <a:rPr lang="ru-RU" sz="1600" b="1" dirty="0" smtClean="0">
                          <a:latin typeface="Times New Roman"/>
                          <a:cs typeface="Times New Roman"/>
                        </a:rPr>
                        <a:t>ВСЕГО ДОХОДОВ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5 999,0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6 585,9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6 825,3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8 188,1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0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619250" y="1844675"/>
            <a:ext cx="60134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ctr"/>
            <a:r>
              <a:rPr lang="ru-RU" sz="2700" b="1" dirty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54175" y="1016047"/>
            <a:ext cx="594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Структура расходов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бюджета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(млн. руб.)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3205"/>
              </p:ext>
            </p:extLst>
          </p:nvPr>
        </p:nvGraphicFramePr>
        <p:xfrm>
          <a:off x="624520" y="1700808"/>
          <a:ext cx="8199760" cy="434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987824" y="6237312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</a:rPr>
              <a:t>Всего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</a:rPr>
              <a:t>расходов - 8 191,1</a:t>
            </a:r>
            <a:endParaRPr lang="ru-RU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" name="Picture 69" descr="C:\Users\ker\Desktop\МОЁ\прочее\- animashka\тематика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6409"/>
            <a:ext cx="2195736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0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926853"/>
            <a:ext cx="7776863" cy="5334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Структура расходов бюджета по социальной сфере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(млн. руб.)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87824" y="352649"/>
            <a:ext cx="37444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ДЕПАРТАМЕНТ ФИНАНСОВ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728495" y="1567534"/>
            <a:ext cx="4232946" cy="124594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населению 173 услуг в сферах образования, культуры, физической культуры и спорта, молодежной политики, социальной поддержке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228" y="1567534"/>
            <a:ext cx="4207773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 125  муниципальных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с количеством работников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5 427 человек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64228" y="3018704"/>
            <a:ext cx="4207773" cy="199447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 услуг дошкольного образования 8 416  воспитанникам, услуг общего образования 19 857  учащимся, услуг дополнительного образования       10 235 обучающимся, услуг по спортивной подготовке 6184 воспитанникам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579180"/>
              </p:ext>
            </p:extLst>
          </p:nvPr>
        </p:nvGraphicFramePr>
        <p:xfrm>
          <a:off x="4501123" y="3783189"/>
          <a:ext cx="4752528" cy="420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Блок-схема: альтернативный процесс 15"/>
          <p:cNvSpPr/>
          <p:nvPr/>
        </p:nvSpPr>
        <p:spPr>
          <a:xfrm>
            <a:off x="4726941" y="3068960"/>
            <a:ext cx="4200057" cy="93610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мер социальной поддержки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95 475  граждан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934" y="55172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расходы - 5 250,0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10612</TotalTime>
  <Words>1722</Words>
  <Application>Microsoft Office PowerPoint</Application>
  <PresentationFormat>Экран (4:3)</PresentationFormat>
  <Paragraphs>448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1_Тема Office</vt:lpstr>
      <vt:lpstr>10_Тема Office</vt:lpstr>
      <vt:lpstr>Презентация PowerPoint</vt:lpstr>
      <vt:lpstr>Презентация PowerPoint</vt:lpstr>
      <vt:lpstr> Основные параметры бюджета города Рыбинска (млн.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по социальной сфере (млн. руб.)</vt:lpstr>
      <vt:lpstr>Структура расходов по городскому хозяйству (млн. руб.) </vt:lpstr>
      <vt:lpstr>Динамика расходов бюджета по разделам (млн.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 (млн. руб.)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Трофимов Сергей Александрович</dc:creator>
  <cp:lastModifiedBy>Виктория Козлова</cp:lastModifiedBy>
  <cp:revision>586</cp:revision>
  <cp:lastPrinted>2023-03-27T05:37:52Z</cp:lastPrinted>
  <dcterms:created xsi:type="dcterms:W3CDTF">2012-01-25T05:55:25Z</dcterms:created>
  <dcterms:modified xsi:type="dcterms:W3CDTF">2023-03-30T07:58:01Z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