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62" r:id="rId3"/>
    <p:sldId id="267" r:id="rId4"/>
    <p:sldId id="258" r:id="rId5"/>
    <p:sldId id="285" r:id="rId6"/>
    <p:sldId id="275" r:id="rId7"/>
    <p:sldId id="282" r:id="rId8"/>
    <p:sldId id="283" r:id="rId9"/>
    <p:sldId id="286" r:id="rId10"/>
    <p:sldId id="260" r:id="rId11"/>
    <p:sldId id="269" r:id="rId12"/>
    <p:sldId id="268" r:id="rId13"/>
    <p:sldId id="277" r:id="rId14"/>
    <p:sldId id="270" r:id="rId15"/>
    <p:sldId id="265" r:id="rId16"/>
    <p:sldId id="281" r:id="rId17"/>
    <p:sldId id="287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00"/>
    <a:srgbClr val="00FF00"/>
    <a:srgbClr val="00CC00"/>
    <a:srgbClr val="009900"/>
    <a:srgbClr val="66FF33"/>
    <a:srgbClr val="CC9900"/>
    <a:srgbClr val="0033CC"/>
    <a:srgbClr val="12AF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>
        <p:scale>
          <a:sx n="70" d="100"/>
          <a:sy n="70" d="100"/>
        </p:scale>
        <p:origin x="-1170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861\&#1044;&#1083;&#1103;%20&#1087;&#1088;&#1077;&#1079;&#1077;&#1085;&#1090;&#1072;&#1094;&#108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861\&#1044;&#1083;&#1103;%20&#1087;&#1088;&#1077;&#1079;&#1077;&#1085;&#1090;&#1072;&#1094;&#1080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861\&#1044;&#1083;&#1103;%20&#1087;&#1088;&#1077;&#1079;&#1077;&#1085;&#1090;&#1072;&#1094;&#1080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229\&#1044;&#1083;&#1103;%20&#1087;&#1088;&#1077;&#1079;&#1077;&#1085;&#1090;&#1072;&#1094;&#1080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229\&#1044;&#1083;&#1103;%20&#1087;&#1088;&#1077;&#1079;&#1077;&#1085;&#1090;&#1072;&#1094;&#1080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861\&#1044;&#1083;&#1103;%20&#1087;&#1088;&#1077;&#1079;&#1077;&#1085;&#1090;&#1072;&#1094;&#1080;&#10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495\&#1087;&#1086;&#1082;&#1072;&#1079;&#1072;&#1090;&#1077;&#1083;&#1080;%20201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0;&#1076;&#1084;&#1080;&#1085;&#1080;&#1089;&#1090;&#1088;&#1072;&#1090;&#1086;&#1088;\Local%20Settings\Temp\Rar$DIa0.703\&#1087;&#1086;&#1082;&#1072;&#1079;&#1072;&#1090;&#1077;&#1083;&#1080;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9505917663069954"/>
          <c:h val="0.85654909234361876"/>
        </c:manualLayout>
      </c:layout>
      <c:bar3DChart>
        <c:barDir val="col"/>
        <c:grouping val="standard"/>
        <c:ser>
          <c:idx val="0"/>
          <c:order val="0"/>
          <c:tx>
            <c:strRef>
              <c:f>Лист1!$A$3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66FF33"/>
            </a:solidFill>
          </c:spPr>
          <c:dLbls>
            <c:dLbl>
              <c:idx val="0"/>
              <c:layout>
                <c:manualLayout>
                  <c:x val="3.0864197530864239E-3"/>
                  <c:y val="0.21818112405591647"/>
                </c:manualLayout>
              </c:layout>
              <c:showVal val="1"/>
            </c:dLbl>
            <c:dLbl>
              <c:idx val="1"/>
              <c:layout>
                <c:manualLayout>
                  <c:x val="6.1728395061728435E-3"/>
                  <c:y val="0.15353486507638575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17373682100748919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Лист1!$B$2:$D$2</c:f>
              <c:strCache>
                <c:ptCount val="3"/>
                <c:pt idx="0">
                  <c:v>всего проверок</c:v>
                </c:pt>
                <c:pt idx="1">
                  <c:v>плановых</c:v>
                </c:pt>
                <c:pt idx="2">
                  <c:v>внеплановых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26</c:v>
                </c:pt>
                <c:pt idx="1">
                  <c:v>12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33CC"/>
            </a:solidFill>
          </c:spPr>
          <c:dLbls>
            <c:dLbl>
              <c:idx val="0"/>
              <c:layout>
                <c:manualLayout>
                  <c:x val="2.9320987654321007E-2"/>
                  <c:y val="9.2928997283075548E-2"/>
                </c:manualLayout>
              </c:layout>
              <c:showVal val="1"/>
            </c:dLbl>
            <c:dLbl>
              <c:idx val="1"/>
              <c:layout>
                <c:manualLayout>
                  <c:x val="4.3209876543209846E-2"/>
                  <c:y val="6.6666454572641212E-2"/>
                </c:manualLayout>
              </c:layout>
              <c:showVal val="1"/>
            </c:dLbl>
            <c:dLbl>
              <c:idx val="2"/>
              <c:layout>
                <c:manualLayout>
                  <c:x val="6.45014859222868E-2"/>
                  <c:y val="7.474723694508253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Лист1!$B$2:$D$2</c:f>
              <c:strCache>
                <c:ptCount val="3"/>
                <c:pt idx="0">
                  <c:v>всего проверок</c:v>
                </c:pt>
                <c:pt idx="1">
                  <c:v>плановых</c:v>
                </c:pt>
                <c:pt idx="2">
                  <c:v>внеплановых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14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3.5173262067804125E-3"/>
                  <c:y val="9.2928997283075604E-2"/>
                </c:manualLayout>
              </c:layout>
              <c:showVal val="1"/>
            </c:dLbl>
            <c:dLbl>
              <c:idx val="1"/>
              <c:layout>
                <c:manualLayout>
                  <c:x val="1.5432416767863822E-3"/>
                  <c:y val="0.10302981617810808"/>
                </c:manualLayout>
              </c:layout>
              <c:showVal val="1"/>
            </c:dLbl>
            <c:dLbl>
              <c:idx val="2"/>
              <c:layout>
                <c:manualLayout>
                  <c:x val="4.7565382593901376E-2"/>
                  <c:y val="-1.010097796555169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Лист1!$B$2:$D$2</c:f>
              <c:strCache>
                <c:ptCount val="3"/>
                <c:pt idx="0">
                  <c:v>всего проверок</c:v>
                </c:pt>
                <c:pt idx="1">
                  <c:v>плановых</c:v>
                </c:pt>
                <c:pt idx="2">
                  <c:v>внеплановых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18</c:v>
                </c:pt>
                <c:pt idx="1">
                  <c:v>15</c:v>
                </c:pt>
                <c:pt idx="2">
                  <c:v>3</c:v>
                </c:pt>
              </c:numCache>
            </c:numRef>
          </c:val>
        </c:ser>
        <c:dLbls>
          <c:showVal val="1"/>
        </c:dLbls>
        <c:gapWidth val="75"/>
        <c:shape val="box"/>
        <c:axId val="56695808"/>
        <c:axId val="56709888"/>
        <c:axId val="49012224"/>
      </c:bar3DChart>
      <c:catAx>
        <c:axId val="566958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56709888"/>
        <c:crosses val="autoZero"/>
        <c:auto val="1"/>
        <c:lblAlgn val="ctr"/>
        <c:lblOffset val="100"/>
      </c:catAx>
      <c:valAx>
        <c:axId val="5670988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56695808"/>
        <c:crosses val="autoZero"/>
        <c:crossBetween val="between"/>
      </c:valAx>
      <c:serAx>
        <c:axId val="49012224"/>
        <c:scaling>
          <c:orientation val="minMax"/>
        </c:scaling>
        <c:delete val="1"/>
        <c:axPos val="b"/>
        <c:tickLblPos val="nextTo"/>
        <c:crossAx val="56709888"/>
        <c:crosses val="autoZero"/>
      </c:serAx>
    </c:plotArea>
    <c:legend>
      <c:legendPos val="b"/>
      <c:layout>
        <c:manualLayout>
          <c:xMode val="edge"/>
          <c:yMode val="edge"/>
          <c:x val="0.67727082725770471"/>
          <c:y val="0.19125223494079419"/>
          <c:w val="0.30272560805332693"/>
          <c:h val="5.6860870561137172E-2"/>
        </c:manualLayout>
      </c:layout>
      <c:txPr>
        <a:bodyPr/>
        <a:lstStyle/>
        <a:p>
          <a:pPr>
            <a:defRPr sz="1800" b="0">
              <a:solidFill>
                <a:schemeClr val="tx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3.6308623298033284E-2"/>
          <c:y val="2.7420736932305057E-2"/>
          <c:w val="0.95562279374684822"/>
          <c:h val="0.83626824281926149"/>
        </c:manualLayout>
      </c:layout>
      <c:bar3DChart>
        <c:barDir val="col"/>
        <c:grouping val="standard"/>
        <c:ser>
          <c:idx val="0"/>
          <c:order val="0"/>
          <c:tx>
            <c:strRef>
              <c:f>Лист1!$A$12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1111111111111117E-2"/>
                  <c:y val="0.1269837460805017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0.1414288971011711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Лист1!$B$11:$E$11</c:f>
              <c:strCache>
                <c:ptCount val="4"/>
                <c:pt idx="0">
                  <c:v>запросы котировок цен</c:v>
                </c:pt>
                <c:pt idx="1">
                  <c:v>открытые конкурсы</c:v>
                </c:pt>
                <c:pt idx="2">
                  <c:v>открытые аукционы</c:v>
                </c:pt>
                <c:pt idx="3">
                  <c:v>единственный поставщик</c:v>
                </c:pt>
              </c:strCache>
            </c:strRef>
          </c:cat>
          <c:val>
            <c:numRef>
              <c:f>Лист1!$B$12:$E$12</c:f>
              <c:numCache>
                <c:formatCode>General</c:formatCode>
                <c:ptCount val="4"/>
                <c:pt idx="0">
                  <c:v>103</c:v>
                </c:pt>
                <c:pt idx="1">
                  <c:v>10</c:v>
                </c:pt>
                <c:pt idx="2">
                  <c:v>1</c:v>
                </c:pt>
                <c:pt idx="3">
                  <c:v>96</c:v>
                </c:pt>
              </c:numCache>
            </c:numRef>
          </c:val>
        </c:ser>
        <c:ser>
          <c:idx val="1"/>
          <c:order val="1"/>
          <c:tx>
            <c:strRef>
              <c:f>Лист1!$A$13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1.8055555555555561E-2"/>
                  <c:y val="0.11640176724046"/>
                </c:manualLayout>
              </c:layout>
              <c:showVal val="1"/>
            </c:dLbl>
            <c:dLbl>
              <c:idx val="3"/>
              <c:layout>
                <c:manualLayout>
                  <c:x val="5.6248906386701672E-2"/>
                  <c:y val="8.789841566946100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Лист1!$B$11:$E$11</c:f>
              <c:strCache>
                <c:ptCount val="4"/>
                <c:pt idx="0">
                  <c:v>запросы котировок цен</c:v>
                </c:pt>
                <c:pt idx="1">
                  <c:v>открытые конкурсы</c:v>
                </c:pt>
                <c:pt idx="2">
                  <c:v>открытые аукционы</c:v>
                </c:pt>
                <c:pt idx="3">
                  <c:v>единственный поставщик</c:v>
                </c:pt>
              </c:strCache>
            </c:strRef>
          </c:cat>
          <c:val>
            <c:numRef>
              <c:f>Лист1!$B$13:$E$13</c:f>
              <c:numCache>
                <c:formatCode>General</c:formatCode>
                <c:ptCount val="4"/>
                <c:pt idx="0">
                  <c:v>248</c:v>
                </c:pt>
                <c:pt idx="1">
                  <c:v>9</c:v>
                </c:pt>
                <c:pt idx="2">
                  <c:v>12</c:v>
                </c:pt>
                <c:pt idx="3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Лист1!$A$14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FF00"/>
            </a:solidFill>
          </c:spPr>
          <c:dLbls>
            <c:dLbl>
              <c:idx val="0"/>
              <c:layout>
                <c:manualLayout>
                  <c:x val="3.0555555555555575E-2"/>
                  <c:y val="3.597872805614214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Лист1!$B$11:$E$11</c:f>
              <c:strCache>
                <c:ptCount val="4"/>
                <c:pt idx="0">
                  <c:v>запросы котировок цен</c:v>
                </c:pt>
                <c:pt idx="1">
                  <c:v>открытые конкурсы</c:v>
                </c:pt>
                <c:pt idx="2">
                  <c:v>открытые аукционы</c:v>
                </c:pt>
                <c:pt idx="3">
                  <c:v>единственный поставщик</c:v>
                </c:pt>
              </c:strCache>
            </c:strRef>
          </c:cat>
          <c:val>
            <c:numRef>
              <c:f>Лист1!$B$14:$E$14</c:f>
              <c:numCache>
                <c:formatCode>General</c:formatCode>
                <c:ptCount val="4"/>
                <c:pt idx="0">
                  <c:v>52</c:v>
                </c:pt>
                <c:pt idx="1">
                  <c:v>6</c:v>
                </c:pt>
                <c:pt idx="2">
                  <c:v>11</c:v>
                </c:pt>
                <c:pt idx="3">
                  <c:v>30</c:v>
                </c:pt>
              </c:numCache>
            </c:numRef>
          </c:val>
        </c:ser>
        <c:dLbls>
          <c:showVal val="1"/>
        </c:dLbls>
        <c:gapWidth val="75"/>
        <c:shape val="cylinder"/>
        <c:axId val="56751616"/>
        <c:axId val="56753152"/>
        <c:axId val="56198016"/>
      </c:bar3DChart>
      <c:catAx>
        <c:axId val="567516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ru-RU"/>
          </a:p>
        </c:txPr>
        <c:crossAx val="56753152"/>
        <c:crosses val="autoZero"/>
        <c:auto val="1"/>
        <c:lblAlgn val="ctr"/>
        <c:lblOffset val="100"/>
      </c:catAx>
      <c:valAx>
        <c:axId val="5675315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56751616"/>
        <c:crosses val="autoZero"/>
        <c:crossBetween val="between"/>
      </c:valAx>
      <c:serAx>
        <c:axId val="56198016"/>
        <c:scaling>
          <c:orientation val="minMax"/>
        </c:scaling>
        <c:delete val="1"/>
        <c:axPos val="b"/>
        <c:tickLblPos val="nextTo"/>
        <c:crossAx val="56753152"/>
        <c:crosses val="autoZero"/>
      </c:serAx>
    </c:plotArea>
    <c:legend>
      <c:legendPos val="b"/>
      <c:layout>
        <c:manualLayout>
          <c:xMode val="edge"/>
          <c:yMode val="edge"/>
          <c:x val="0.65048963433277474"/>
          <c:y val="0.16365267966182867"/>
          <c:w val="0.22703404131972171"/>
          <c:h val="6.1980851365301702E-2"/>
        </c:manualLayout>
      </c:layout>
      <c:txPr>
        <a:bodyPr/>
        <a:lstStyle/>
        <a:p>
          <a:pPr>
            <a:defRPr sz="1600" b="0">
              <a:solidFill>
                <a:schemeClr val="tx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Лист1!$A$14</c:f>
              <c:strCache>
                <c:ptCount val="1"/>
                <c:pt idx="0">
                  <c:v>2010</c:v>
                </c:pt>
              </c:strCache>
            </c:strRef>
          </c:tx>
          <c:explosion val="25"/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Лист1!$B$11:$E$11</c:f>
              <c:strCache>
                <c:ptCount val="4"/>
                <c:pt idx="0">
                  <c:v>запросы котировок цен</c:v>
                </c:pt>
                <c:pt idx="1">
                  <c:v>открытые конкурсы</c:v>
                </c:pt>
                <c:pt idx="2">
                  <c:v>открытые аукционы</c:v>
                </c:pt>
                <c:pt idx="3">
                  <c:v>единственный поставщик</c:v>
                </c:pt>
              </c:strCache>
            </c:strRef>
          </c:cat>
          <c:val>
            <c:numRef>
              <c:f>Лист1!$B$14:$E$14</c:f>
              <c:numCache>
                <c:formatCode>General</c:formatCode>
                <c:ptCount val="4"/>
                <c:pt idx="0">
                  <c:v>52</c:v>
                </c:pt>
                <c:pt idx="1">
                  <c:v>6</c:v>
                </c:pt>
                <c:pt idx="2">
                  <c:v>11</c:v>
                </c:pt>
                <c:pt idx="3">
                  <c:v>30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6.0956790123456832E-2"/>
          <c:y val="9.3507587693589536E-2"/>
          <c:w val="0.93364197530864246"/>
          <c:h val="0.90649241230641064"/>
        </c:manualLayout>
      </c:layout>
      <c:pie3DChart>
        <c:varyColors val="1"/>
        <c:ser>
          <c:idx val="0"/>
          <c:order val="0"/>
          <c:tx>
            <c:strRef>
              <c:f>'[Для презентации.xlsx]Лист1'!$A$12</c:f>
              <c:strCache>
                <c:ptCount val="1"/>
                <c:pt idx="0">
                  <c:v>2011</c:v>
                </c:pt>
              </c:strCache>
            </c:strRef>
          </c:tx>
          <c:explosion val="25"/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dLbl>
              <c:idx val="1"/>
              <c:layout>
                <c:manualLayout>
                  <c:x val="-2.0199645183241002E-3"/>
                  <c:y val="0.1668263380609965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2.8165463692038463E-2"/>
                  <c:y val="-5.3537652618275925E-3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3394308756446746"/>
                  <c:y val="0.1166620551541741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'[Для презентации.xlsx]Лист1'!$B$10:$E$10</c:f>
              <c:strCache>
                <c:ptCount val="4"/>
                <c:pt idx="0">
                  <c:v>запросы котировок цен</c:v>
                </c:pt>
                <c:pt idx="1">
                  <c:v>открытые конкурсы</c:v>
                </c:pt>
                <c:pt idx="2">
                  <c:v>открытые аукционы</c:v>
                </c:pt>
                <c:pt idx="3">
                  <c:v>единственный поставщик</c:v>
                </c:pt>
              </c:strCache>
            </c:strRef>
          </c:cat>
          <c:val>
            <c:numRef>
              <c:f>'[Для презентации.xlsx]Лист1'!$B$12:$E$12</c:f>
              <c:numCache>
                <c:formatCode>General</c:formatCode>
                <c:ptCount val="4"/>
                <c:pt idx="0">
                  <c:v>248</c:v>
                </c:pt>
                <c:pt idx="1">
                  <c:v>9</c:v>
                </c:pt>
                <c:pt idx="2">
                  <c:v>12</c:v>
                </c:pt>
                <c:pt idx="3">
                  <c:v>40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Лист1!$A$11</c:f>
              <c:strCache>
                <c:ptCount val="1"/>
                <c:pt idx="0">
                  <c:v>2012</c:v>
                </c:pt>
              </c:strCache>
            </c:strRef>
          </c:tx>
          <c:explosion val="25"/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Лист1!$B$10:$E$10</c:f>
              <c:strCache>
                <c:ptCount val="4"/>
                <c:pt idx="0">
                  <c:v>запросы котировок цен</c:v>
                </c:pt>
                <c:pt idx="1">
                  <c:v>открытые конкурсы</c:v>
                </c:pt>
                <c:pt idx="2">
                  <c:v>открытые аукционы</c:v>
                </c:pt>
                <c:pt idx="3">
                  <c:v>единственный поставщик</c:v>
                </c:pt>
              </c:strCache>
            </c:strRef>
          </c:cat>
          <c:val>
            <c:numRef>
              <c:f>Лист1!$B$11:$E$11</c:f>
              <c:numCache>
                <c:formatCode>General</c:formatCode>
                <c:ptCount val="4"/>
                <c:pt idx="0">
                  <c:v>103</c:v>
                </c:pt>
                <c:pt idx="1">
                  <c:v>10</c:v>
                </c:pt>
                <c:pt idx="2">
                  <c:v>1</c:v>
                </c:pt>
                <c:pt idx="3">
                  <c:v>96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Лист3!$B$3:$B$20</c:f>
              <c:strCache>
                <c:ptCount val="18"/>
                <c:pt idx="0">
                  <c:v>Прочее</c:v>
                </c:pt>
                <c:pt idx="1">
                  <c:v>не отклонена котировочная заявка с ценой, превысившей начальную (максимальную) цену контракта</c:v>
                </c:pt>
                <c:pt idx="2">
                  <c:v>контракт заключен на условиях, не предусмотренных извещением </c:v>
                </c:pt>
                <c:pt idx="3">
                  <c:v>извещение размещено менее чем за 30 дней до дня вскрытия конвертов</c:v>
                </c:pt>
                <c:pt idx="4">
                  <c:v> требование предоставления  сведений и документов, не предусмотренных законом</c:v>
                </c:pt>
                <c:pt idx="5">
                  <c:v>отмена запроса котировок цен заказчиком</c:v>
                </c:pt>
                <c:pt idx="6">
                  <c:v>отсутствует обоснование начальной (максимальной) цены контракта </c:v>
                </c:pt>
                <c:pt idx="7">
                  <c:v>в составе комиссии не были включены лица, прошедшие курсы повышения квалификации в сфере размещения заказов.</c:v>
                </c:pt>
                <c:pt idx="8">
                  <c:v>о заключении контракта не уведомлен контролирующий орган </c:v>
                </c:pt>
                <c:pt idx="9">
                  <c:v>отсутствие документов, подтверждающих срочное медицинское вмешательство.</c:v>
                </c:pt>
                <c:pt idx="10">
                  <c:v>извещение размещено менее чем за семь рабочих дней</c:v>
                </c:pt>
                <c:pt idx="11">
                  <c:v>заключение муниципальных контрактов без ПРМЗ</c:v>
                </c:pt>
                <c:pt idx="12">
                  <c:v>в контракте отсутствует ответственность поставщика за неисполнение условий контракта</c:v>
                </c:pt>
                <c:pt idx="13">
                  <c:v>в реестр муниципальных контрактов направлены недостоверные сведения</c:v>
                </c:pt>
                <c:pt idx="14">
                  <c:v>форма котировочных заявок не отвечает требованиям законодательства</c:v>
                </c:pt>
                <c:pt idx="15">
                  <c:v>не размещены заказы у СМП</c:v>
                </c:pt>
                <c:pt idx="16">
                  <c:v>не заключены муниципальные контракты, а заключены договоры</c:v>
                </c:pt>
                <c:pt idx="17">
                  <c:v>нарушены сроки подачи сведений в реестр контрактов</c:v>
                </c:pt>
              </c:strCache>
            </c:strRef>
          </c:cat>
          <c:val>
            <c:numRef>
              <c:f>Лист3!$C$3:$C$20</c:f>
              <c:numCache>
                <c:formatCode>General</c:formatCode>
                <c:ptCount val="18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6</c:v>
                </c:pt>
                <c:pt idx="14">
                  <c:v>9</c:v>
                </c:pt>
                <c:pt idx="15">
                  <c:v>11</c:v>
                </c:pt>
                <c:pt idx="16">
                  <c:v>20</c:v>
                </c:pt>
                <c:pt idx="17">
                  <c:v>48</c:v>
                </c:pt>
              </c:numCache>
            </c:numRef>
          </c:val>
        </c:ser>
        <c:dLbls>
          <c:showVal val="1"/>
        </c:dLbls>
        <c:gapWidth val="75"/>
        <c:shape val="cylinder"/>
        <c:axId val="56915456"/>
        <c:axId val="56916992"/>
        <c:axId val="0"/>
      </c:bar3DChart>
      <c:catAx>
        <c:axId val="5691545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100" b="1">
                <a:solidFill>
                  <a:schemeClr val="tx1"/>
                </a:solidFill>
              </a:defRPr>
            </a:pPr>
            <a:endParaRPr lang="ru-RU"/>
          </a:p>
        </c:txPr>
        <c:crossAx val="56916992"/>
        <c:crosses val="autoZero"/>
        <c:auto val="1"/>
        <c:lblAlgn val="ctr"/>
        <c:lblOffset val="100"/>
      </c:catAx>
      <c:valAx>
        <c:axId val="56916992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5691545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51302724312238768"/>
          <c:y val="2.2477579539578098E-2"/>
          <c:w val="0.46999744823563722"/>
          <c:h val="0.97752242046042193"/>
        </c:manualLayout>
      </c:layout>
      <c:bar3DChart>
        <c:barDir val="bar"/>
        <c:grouping val="clustered"/>
        <c:ser>
          <c:idx val="0"/>
          <c:order val="0"/>
          <c:spPr>
            <a:solidFill>
              <a:srgbClr val="0000FF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Лист3!$B$1:$B$22</c:f>
              <c:strCache>
                <c:ptCount val="22"/>
                <c:pt idx="0">
                  <c:v>Прочие</c:v>
                </c:pt>
                <c:pt idx="1">
                  <c:v>в извещении и в документации разные предметы контрактов</c:v>
                </c:pt>
                <c:pt idx="2">
                  <c:v>несоответствие формы котировочной заявки требованиям законодательства</c:v>
                </c:pt>
                <c:pt idx="3">
                  <c:v>необоснованное допуск/отклонение котировочных заявок</c:v>
                </c:pt>
                <c:pt idx="4">
                  <c:v>извещение о продлении срока подачи котировочных заявок не размещено</c:v>
                </c:pt>
                <c:pt idx="5">
                  <c:v>заключение договора без проведения торгов ОСАГО</c:v>
                </c:pt>
                <c:pt idx="6">
                  <c:v> дополнительные соглашения на увеличение стоимости контракта</c:v>
                </c:pt>
                <c:pt idx="7">
                  <c:v>не предоставлены аудиозаписи проведения аукционов</c:v>
                </c:pt>
                <c:pt idx="8">
                  <c:v>в комиссии ни одного обученного</c:v>
                </c:pt>
                <c:pt idx="9">
                  <c:v>без проведения ПРМЗ заключены договоры на сумму свыше 100 000 руб.</c:v>
                </c:pt>
                <c:pt idx="10">
                  <c:v>заключен договор, следовало  контракт</c:v>
                </c:pt>
                <c:pt idx="11">
                  <c:v>извещение размещено менее чем за 4/7 рабочих дней</c:v>
                </c:pt>
                <c:pt idx="12">
                  <c:v>направлены недостоверные сведения в реестр контрактов</c:v>
                </c:pt>
                <c:pt idx="13">
                  <c:v>отсутствует обоснование начальной (максимальной) цены контракта</c:v>
                </c:pt>
                <c:pt idx="14">
                  <c:v>не продлен срок подачи котировочных заявок</c:v>
                </c:pt>
                <c:pt idx="15">
                  <c:v>заключение контракта с нарушением установленного срока</c:v>
                </c:pt>
                <c:pt idx="16">
                  <c:v>не размещены заказы у СМП</c:v>
                </c:pt>
                <c:pt idx="17">
                  <c:v>внесение изменений в запрос котировок цен, отмена запроса котировок заказчиком</c:v>
                </c:pt>
                <c:pt idx="18">
                  <c:v>требование предоставления документов, не предусмотренных законом</c:v>
                </c:pt>
                <c:pt idx="19">
                  <c:v>извещение и документация содержат разные сроки оплаты</c:v>
                </c:pt>
                <c:pt idx="20">
                  <c:v>не направлены сведения в реестр контрактов</c:v>
                </c:pt>
                <c:pt idx="21">
                  <c:v>извещения ЗКЦ с нарушениями</c:v>
                </c:pt>
              </c:strCache>
            </c:strRef>
          </c:cat>
          <c:val>
            <c:numRef>
              <c:f>Лист3!$C$1:$C$22</c:f>
              <c:numCache>
                <c:formatCode>General</c:formatCode>
                <c:ptCount val="22"/>
                <c:pt idx="0">
                  <c:v>11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5</c:v>
                </c:pt>
                <c:pt idx="16">
                  <c:v>5</c:v>
                </c:pt>
                <c:pt idx="17">
                  <c:v>6</c:v>
                </c:pt>
                <c:pt idx="18">
                  <c:v>6</c:v>
                </c:pt>
                <c:pt idx="19">
                  <c:v>19</c:v>
                </c:pt>
                <c:pt idx="20">
                  <c:v>29</c:v>
                </c:pt>
                <c:pt idx="21">
                  <c:v>36</c:v>
                </c:pt>
              </c:numCache>
            </c:numRef>
          </c:val>
        </c:ser>
        <c:dLbls>
          <c:showVal val="1"/>
        </c:dLbls>
        <c:shape val="cylinder"/>
        <c:axId val="56762752"/>
        <c:axId val="56764288"/>
        <c:axId val="0"/>
      </c:bar3DChart>
      <c:catAx>
        <c:axId val="5676275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6764288"/>
        <c:crosses val="autoZero"/>
        <c:auto val="1"/>
        <c:lblAlgn val="ctr"/>
        <c:lblOffset val="100"/>
      </c:catAx>
      <c:valAx>
        <c:axId val="56764288"/>
        <c:scaling>
          <c:orientation val="minMax"/>
        </c:scaling>
        <c:delete val="1"/>
        <c:axPos val="b"/>
        <c:numFmt formatCode="General" sourceLinked="1"/>
        <c:tickLblPos val="nextTo"/>
        <c:crossAx val="567627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9525" cap="flat" cmpd="sng" algn="ctr">
              <a:solidFill>
                <a:schemeClr val="accent1">
                  <a:shade val="48000"/>
                  <a:satMod val="110000"/>
                </a:schemeClr>
              </a:solidFill>
              <a:prstDash val="solid"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</c:spPr>
          <c:dLbls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1600"/>
                      <a:t>12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'диагр 2012'!$B$1:$B$16</c:f>
              <c:strCache>
                <c:ptCount val="16"/>
                <c:pt idx="0">
                  <c:v>Прочие</c:v>
                </c:pt>
                <c:pt idx="1">
                  <c:v>не размещена форма котировочной заявки</c:v>
                </c:pt>
                <c:pt idx="2">
                  <c:v>план-график размещения заказов размещен с нарушением сроков</c:v>
                </c:pt>
                <c:pt idx="3">
                  <c:v>при поступлении одной котировочной заявки срок подачи не продлен</c:v>
                </c:pt>
                <c:pt idx="4">
                  <c:v>протокол размещен на сайте с нарушением срока</c:v>
                </c:pt>
                <c:pt idx="5">
                  <c:v>в контракте предусмотрена возможность расторжения в одностороннем порядке</c:v>
                </c:pt>
                <c:pt idx="6">
                  <c:v>контракты подписаны ранее установленного законом срока</c:v>
                </c:pt>
                <c:pt idx="7">
                  <c:v>перечислена предоплата. Контрактом авансов не предусмотрено.</c:v>
                </c:pt>
                <c:pt idx="8">
                  <c:v>заключены договоры, следовало муниципальные контракты</c:v>
                </c:pt>
                <c:pt idx="9">
                  <c:v>указание на товарный знак без сопровождения словами "или эквивалент"</c:v>
                </c:pt>
                <c:pt idx="10">
                  <c:v>нарушения требований закона к содержанию извещения</c:v>
                </c:pt>
                <c:pt idx="11">
                  <c:v>не размещено обоснование начальной (максимальной) цены контракта</c:v>
                </c:pt>
                <c:pt idx="12">
                  <c:v>не размещены заказы у субъектов малого предпринимательства</c:v>
                </c:pt>
                <c:pt idx="13">
                  <c:v>установлен сокращенный срок подписания победителем в ЗКЦ контракта</c:v>
                </c:pt>
                <c:pt idx="14">
                  <c:v>извещения размещены менее чем за 4 (7) р.д. до дня окончания срока подачи котировочных заявок</c:v>
                </c:pt>
                <c:pt idx="15">
                  <c:v>нарушены сроки подачи сведений в реестр контрактов</c:v>
                </c:pt>
              </c:strCache>
            </c:strRef>
          </c:cat>
          <c:val>
            <c:numRef>
              <c:f>'диагр 2012'!$C$1:$C$16</c:f>
              <c:numCache>
                <c:formatCode>General</c:formatCode>
                <c:ptCount val="16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 formatCode="0">
                  <c:v>1</c:v>
                </c:pt>
                <c:pt idx="5" formatCode="0">
                  <c:v>2</c:v>
                </c:pt>
                <c:pt idx="6" formatCode="0">
                  <c:v>3</c:v>
                </c:pt>
                <c:pt idx="7">
                  <c:v>3</c:v>
                </c:pt>
                <c:pt idx="8">
                  <c:v>4</c:v>
                </c:pt>
                <c:pt idx="9" formatCode="0">
                  <c:v>4</c:v>
                </c:pt>
                <c:pt idx="10">
                  <c:v>6</c:v>
                </c:pt>
                <c:pt idx="11">
                  <c:v>7</c:v>
                </c:pt>
                <c:pt idx="12">
                  <c:v>11</c:v>
                </c:pt>
                <c:pt idx="13">
                  <c:v>12</c:v>
                </c:pt>
                <c:pt idx="14" formatCode="0">
                  <c:v>24</c:v>
                </c:pt>
                <c:pt idx="15">
                  <c:v>48</c:v>
                </c:pt>
              </c:numCache>
            </c:numRef>
          </c:val>
        </c:ser>
        <c:dLbls>
          <c:showVal val="1"/>
        </c:dLbls>
        <c:shape val="cylinder"/>
        <c:axId val="56813824"/>
        <c:axId val="56950784"/>
        <c:axId val="0"/>
      </c:bar3DChart>
      <c:catAx>
        <c:axId val="5681382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  <c:crossAx val="56950784"/>
        <c:crosses val="autoZero"/>
        <c:auto val="1"/>
        <c:lblAlgn val="ctr"/>
        <c:lblOffset val="100"/>
      </c:catAx>
      <c:valAx>
        <c:axId val="56950784"/>
        <c:scaling>
          <c:orientation val="minMax"/>
        </c:scaling>
        <c:delete val="1"/>
        <c:axPos val="b"/>
        <c:numFmt formatCode="General" sourceLinked="1"/>
        <c:tickLblPos val="nextTo"/>
        <c:crossAx val="5681382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E317C0-F442-4B3D-91ED-748ACDCFCF88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62B6FCC-B00A-4346-8B17-93E17682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Администрация городского округа город Рыбинск</a:t>
            </a:r>
            <a:br>
              <a:rPr lang="ru-RU" sz="3200" dirty="0" smtClean="0">
                <a:solidFill>
                  <a:schemeClr val="tx1"/>
                </a:solidFill>
                <a:latin typeface="+mn-lt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контрольно-ревизионный отдел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286124"/>
            <a:ext cx="7854696" cy="909194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Проверки соблюдения требований 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закона № 94-ФЗ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00958" y="28572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6" name="Рисунок 5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Структура нарушений 2011 год</a:t>
            </a:r>
            <a:endParaRPr lang="ru-RU" sz="3200" dirty="0"/>
          </a:p>
        </p:txBody>
      </p:sp>
      <p:pic>
        <p:nvPicPr>
          <p:cNvPr id="7" name="Рисунок 6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42844" y="642918"/>
          <a:ext cx="8858312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Структура нарушений 2012 год</a:t>
            </a:r>
            <a:endParaRPr lang="ru-RU" sz="3200" dirty="0"/>
          </a:p>
        </p:txBody>
      </p:sp>
      <p:pic>
        <p:nvPicPr>
          <p:cNvPr id="7" name="Рисунок 6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Calibri" pitchFamily="34" charset="0"/>
                <a:cs typeface="Times New Roman" pitchFamily="18" charset="0"/>
              </a:rPr>
              <a:t>Контролирующий орган вправе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выявлении в результате проведения плановых и внеплановых проверок нарушений законодательства о размещении заказов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- выдать обязательные для исполнения предписания об устранении таких нарушений, в том числе об аннулировании торгов;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-   обратиться в суд, арбитражный суд с иском о признании размещенного заказа недействительным.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(часть 9 ст. 17 Федерального закона № 94-ФЗ)</a:t>
            </a:r>
            <a:endParaRPr lang="ru-RU" dirty="0"/>
          </a:p>
        </p:txBody>
      </p:sp>
      <p:pic>
        <p:nvPicPr>
          <p:cNvPr id="5" name="Рисунок 4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472518" cy="5143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Невыполнение в установленный срок законного предписания органа уполномоченного на осуществление контроля в сфере размещения заказов на поставки товаров, выполнение работ, оказание услуг для муниципальных нужд влечет наложение административного штрафа на основании ч. 7 ст. 19.5 Кодекса Российской Федерации об административных правонарушениях на должностных лиц в размере пятидесяти тысяч рублей; на юридических лиц - в размере пятисот тысяч рублей.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200" dirty="0" smtClean="0"/>
              <a:t>Контроль в сфере размещения заказов</a:t>
            </a:r>
            <a:endParaRPr lang="ru-RU" sz="3200" dirty="0"/>
          </a:p>
        </p:txBody>
      </p:sp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выявлении в результате проведения плановых и внеплановых проверок факта совершения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действия (бездействия), содержащего признаки административного правонарушения информацию о совершении указанного действия (бездействия) и подтверждающие такой факт документы в течение двух рабочих дней со дня выявления на основании требований части 12 ст. 17 Федерального закона № 94-ФЗ направляются в Управление Федеральной антимонопольной службы по Ярославской области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Рисунок 4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Calibri" pitchFamily="34" charset="0"/>
                <a:cs typeface="Times New Roman" pitchFamily="18" charset="0"/>
              </a:rPr>
              <a:t>Контролирующий орган обязан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Реализация материалов проверок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42910" y="1428737"/>
          <a:ext cx="8229599" cy="47863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7322"/>
                <a:gridCol w="1428760"/>
                <a:gridCol w="1598277"/>
                <a:gridCol w="1677073"/>
                <a:gridCol w="2168167"/>
              </a:tblGrid>
              <a:tr h="1570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Проведено проверок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Выдано предписаний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Материалы направлены в </a:t>
                      </a: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прокуратуру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Материалы направлены в </a:t>
                      </a: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Ярославское УФАС России </a:t>
                      </a:r>
                    </a:p>
                  </a:txBody>
                  <a:tcPr marL="0" marR="0" marT="0" marB="0" anchor="ctr"/>
                </a:tc>
              </a:tr>
              <a:tr h="1012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11396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1063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7" name="Рисунок 6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3781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		На официальном сайте администрации городского округа город Рыбинск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http://rybinsk.ru/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на страничке контрольно-ревизионного отдела размещены сведения о результатах проведенных проверок, а также планы работы.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  <p:pic>
        <p:nvPicPr>
          <p:cNvPr id="5" name="Рисунок 4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Реализация материалов проверок</a:t>
            </a:r>
            <a:endParaRPr lang="ru-RU" sz="3200" dirty="0"/>
          </a:p>
        </p:txBody>
      </p:sp>
      <p:pic>
        <p:nvPicPr>
          <p:cNvPr id="7" name="Picture 4" descr="C:\Documents and Settings\morozov\Мои документы\Мои рисунки\сайт 3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14554"/>
            <a:ext cx="8143932" cy="1906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Documents and Settings\morozov\Мои документы\Мои рисунки\сайт2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429132"/>
            <a:ext cx="5253032" cy="2154240"/>
          </a:xfrm>
          <a:prstGeom prst="rect">
            <a:avLst/>
          </a:prstGeom>
          <a:noFill/>
        </p:spPr>
      </p:pic>
      <p:pic>
        <p:nvPicPr>
          <p:cNvPr id="8" name="Picture 2" descr="C:\Documents and Settings\morozov\Мои документы\Мои рисунки\сайт 1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3357562"/>
            <a:ext cx="4324350" cy="2038350"/>
          </a:xfrm>
          <a:prstGeom prst="rect">
            <a:avLst/>
          </a:prstGeom>
          <a:noFill/>
        </p:spPr>
      </p:pic>
      <p:sp>
        <p:nvSpPr>
          <p:cNvPr id="10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		Планы работы контрольно-ревизионного отдела, а также выданные предписания размещаются на официальном сайте Российской Федерации в сети «Интернет» для размещения информации о размещении заказов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zakupki.gov.ru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в разделе «Реестр планов проверок, результатов контроля».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Реализация материалов проверок</a:t>
            </a:r>
            <a:endParaRPr lang="ru-RU" sz="3200" dirty="0"/>
          </a:p>
        </p:txBody>
      </p:sp>
      <p:pic>
        <p:nvPicPr>
          <p:cNvPr id="7" name="Picture 2" descr="C:\Documents and Settings\Администратор\Мои документы\Мои рисунки\Безымянный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928934"/>
            <a:ext cx="7456487" cy="3371850"/>
          </a:xfrm>
          <a:prstGeom prst="rect">
            <a:avLst/>
          </a:prstGeom>
          <a:noFill/>
        </p:spPr>
      </p:pic>
      <p:sp>
        <p:nvSpPr>
          <p:cNvPr id="8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214554"/>
            <a:ext cx="8229600" cy="1828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Доклад окончен Спасибо за внимание!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7500958" y="28572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Основные документы, регламентирующие работу отдела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21495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Постановление Главы городского округа город Рыбинск от 23.08.2006 № 243 «Об утверждении положения о контрольно-ревизионном отделе и инструкции о проведении ревизий и проверок»;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Распоряжение Главы администрации городского округа город Рыбинск от 18.07.2006 № 10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контрольно-ревизионный отдел уполномочен на осуществление контроля в сфере размещения заказов для муниципальных нужд;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Постановление администрации городского округа город Рыбинск от 15.12.2010  № 3964 «Об утверждении положения о рассмотрении жалоб и обращений, содержащих информацию о нарушениях, допущенных в ходе размещения заказов для муниципальных нужд»;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Постановление администрации городского округа город Рыбинск от 03.05.2011  № 1271 «Об утверждении порядка проведения плановых проверок при размещении заказов для муниципальных нужд».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Контроль в сфере размещения заказов для нужд городского округа город Рыбинск осуществляется путем проведения плановых и внеплановых проверок.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Проведенные проверки</a:t>
            </a:r>
            <a:endParaRPr lang="ru-RU" sz="3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715436" cy="664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86752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Количество проверенных процедур размещения заказа</a:t>
            </a:r>
            <a:endParaRPr lang="ru-RU" sz="3200" dirty="0"/>
          </a:p>
        </p:txBody>
      </p:sp>
      <p:pic>
        <p:nvPicPr>
          <p:cNvPr id="7" name="Рисунок 6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14282" y="642918"/>
          <a:ext cx="8786874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lvl="0"/>
            <a:r>
              <a:rPr lang="ru-RU" sz="3200" dirty="0" smtClean="0">
                <a:solidFill>
                  <a:schemeClr val="accent1"/>
                </a:solidFill>
              </a:rPr>
              <a:t>Проверенные процедуры</a:t>
            </a:r>
            <a:r>
              <a:rPr lang="ru-RU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 размещения заказа. </a:t>
            </a:r>
            <a:r>
              <a:rPr lang="en-US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2010 </a:t>
            </a:r>
            <a:r>
              <a:rPr lang="ru-RU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год</a:t>
            </a:r>
            <a:r>
              <a:rPr lang="ru-RU" sz="3200" dirty="0" smtClean="0">
                <a:ln>
                  <a:noFill/>
                </a:ln>
                <a:solidFill>
                  <a:schemeClr val="tx2"/>
                </a:solidFill>
                <a:effectLst/>
              </a:rPr>
              <a:t/>
            </a:r>
            <a:br>
              <a:rPr lang="ru-RU" sz="3200" dirty="0" smtClean="0">
                <a:ln>
                  <a:noFill/>
                </a:ln>
                <a:solidFill>
                  <a:schemeClr val="tx2"/>
                </a:solidFill>
                <a:effectLst/>
              </a:rPr>
            </a:br>
            <a:endParaRPr lang="ru-RU" sz="3200" dirty="0"/>
          </a:p>
        </p:txBody>
      </p:sp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785794"/>
          <a:ext cx="8929718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lvl="0"/>
            <a:r>
              <a:rPr lang="ru-RU" sz="3200" dirty="0" smtClean="0">
                <a:solidFill>
                  <a:schemeClr val="accent1"/>
                </a:solidFill>
              </a:rPr>
              <a:t>Проверенные процедуры</a:t>
            </a:r>
            <a:r>
              <a:rPr lang="ru-RU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 размещения заказа. </a:t>
            </a:r>
            <a:r>
              <a:rPr lang="en-US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2011 </a:t>
            </a:r>
            <a:r>
              <a:rPr lang="ru-RU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год</a:t>
            </a:r>
            <a:r>
              <a:rPr lang="ru-RU" sz="3200" dirty="0" smtClean="0">
                <a:ln>
                  <a:noFill/>
                </a:ln>
                <a:solidFill>
                  <a:schemeClr val="tx2"/>
                </a:solidFill>
                <a:effectLst/>
              </a:rPr>
              <a:t/>
            </a:r>
            <a:br>
              <a:rPr lang="ru-RU" sz="3200" dirty="0" smtClean="0">
                <a:ln>
                  <a:noFill/>
                </a:ln>
                <a:solidFill>
                  <a:schemeClr val="tx2"/>
                </a:solidFill>
                <a:effectLst/>
              </a:rPr>
            </a:br>
            <a:endParaRPr lang="ru-RU" sz="3200" dirty="0"/>
          </a:p>
        </p:txBody>
      </p:sp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lvl="0"/>
            <a:r>
              <a:rPr lang="ru-RU" sz="3200" dirty="0" smtClean="0">
                <a:solidFill>
                  <a:schemeClr val="accent1"/>
                </a:solidFill>
              </a:rPr>
              <a:t>Проверенные процедуры</a:t>
            </a:r>
            <a:r>
              <a:rPr lang="ru-RU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 размещения заказа. </a:t>
            </a:r>
            <a:r>
              <a:rPr lang="en-US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2012 </a:t>
            </a:r>
            <a:r>
              <a:rPr lang="ru-RU" sz="3200" dirty="0" smtClean="0">
                <a:ln>
                  <a:noFill/>
                </a:ln>
                <a:solidFill>
                  <a:schemeClr val="accent1"/>
                </a:solidFill>
                <a:effectLst/>
              </a:rPr>
              <a:t>год</a:t>
            </a:r>
            <a:r>
              <a:rPr lang="ru-RU" sz="3200" dirty="0" smtClean="0">
                <a:ln>
                  <a:noFill/>
                </a:ln>
                <a:solidFill>
                  <a:schemeClr val="tx2"/>
                </a:solidFill>
                <a:effectLst/>
              </a:rPr>
              <a:t/>
            </a:r>
            <a:br>
              <a:rPr lang="ru-RU" sz="3200" dirty="0" smtClean="0">
                <a:ln>
                  <a:noFill/>
                </a:ln>
                <a:solidFill>
                  <a:schemeClr val="tx2"/>
                </a:solidFill>
                <a:effectLst/>
              </a:rPr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428604"/>
          <a:ext cx="9144000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 в сфере размещения заказов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929718" cy="550070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		При проведении плановых и внеплановых проверок соблюдения требований законодательства о размещения заказов установлено:</a:t>
            </a:r>
          </a:p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за 201</a:t>
            </a:r>
            <a:r>
              <a:rPr lang="en-US" dirty="0" smtClean="0"/>
              <a:t>0</a:t>
            </a:r>
            <a:r>
              <a:rPr lang="ru-RU" dirty="0" smtClean="0"/>
              <a:t> год - 1</a:t>
            </a:r>
            <a:r>
              <a:rPr lang="en-US" dirty="0" smtClean="0"/>
              <a:t>30</a:t>
            </a:r>
            <a:r>
              <a:rPr lang="ru-RU" dirty="0" smtClean="0"/>
              <a:t> нарушений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за 2011 год - 157 нарушений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за 2012 год - 132 нарушения</a:t>
            </a:r>
            <a:endParaRPr lang="ru-RU" dirty="0"/>
          </a:p>
        </p:txBody>
      </p:sp>
      <p:pic>
        <p:nvPicPr>
          <p:cNvPr id="4" name="Рисунок 3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Перечень нарушений 201</a:t>
            </a:r>
            <a:r>
              <a:rPr lang="en-US" sz="3200" dirty="0" smtClean="0"/>
              <a:t>0</a:t>
            </a:r>
            <a:r>
              <a:rPr lang="ru-RU" sz="3200" dirty="0" smtClean="0"/>
              <a:t> год</a:t>
            </a:r>
            <a:endParaRPr lang="ru-RU" sz="3200" dirty="0"/>
          </a:p>
        </p:txBody>
      </p:sp>
      <p:pic>
        <p:nvPicPr>
          <p:cNvPr id="7" name="Рисунок 6" descr="http://www.adm.yar.ru/suvdt/liniya/yar/rub.files/image00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42852"/>
            <a:ext cx="73576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500042"/>
          <a:ext cx="9144000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5857884" y="6357958"/>
            <a:ext cx="2897188" cy="323872"/>
          </a:xfrm>
          <a:prstGeom prst="rect">
            <a:avLst/>
          </a:prstGeom>
          <a:noFill/>
        </p:spPr>
        <p:txBody>
          <a:bodyPr vert="horz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Контрольно-ревизионный отдел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2508</TotalTime>
  <Words>173</Words>
  <Application>Microsoft Office PowerPoint</Application>
  <PresentationFormat>Экран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Администрация городского округа город Рыбинск контрольно-ревизионный отдел</vt:lpstr>
      <vt:lpstr>Основные документы, регламентирующие работу отдела</vt:lpstr>
      <vt:lpstr>Проведенные проверки</vt:lpstr>
      <vt:lpstr>Количество проверенных процедур размещения заказа</vt:lpstr>
      <vt:lpstr>Проверенные процедуры размещения заказа. 2010 год </vt:lpstr>
      <vt:lpstr>Проверенные процедуры размещения заказа. 2011 год </vt:lpstr>
      <vt:lpstr>Проверенные процедуры размещения заказа. 2012 год </vt:lpstr>
      <vt:lpstr>Контроль в сфере размещения заказов</vt:lpstr>
      <vt:lpstr>Перечень нарушений 2010 год</vt:lpstr>
      <vt:lpstr>Структура нарушений 2011 год</vt:lpstr>
      <vt:lpstr>Структура нарушений 2012 год</vt:lpstr>
      <vt:lpstr>Контролирующий орган вправе</vt:lpstr>
      <vt:lpstr>Контроль в сфере размещения заказов</vt:lpstr>
      <vt:lpstr>Контролирующий орган обязан</vt:lpstr>
      <vt:lpstr>Реализация материалов проверок</vt:lpstr>
      <vt:lpstr>Реализация материалов проверок</vt:lpstr>
      <vt:lpstr>Реализация материалов проверок</vt:lpstr>
      <vt:lpstr>Доклад окончен Спасибо за внимание!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городского округа город Рыбинск контрольно-ревизионный отдел</dc:title>
  <dc:creator>Демонстрационно-бесплатная версия</dc:creator>
  <cp:lastModifiedBy>Демонстрационно-бесплатная версия</cp:lastModifiedBy>
  <cp:revision>229</cp:revision>
  <dcterms:created xsi:type="dcterms:W3CDTF">2010-10-22T09:15:51Z</dcterms:created>
  <dcterms:modified xsi:type="dcterms:W3CDTF">2013-10-17T05:01:56Z</dcterms:modified>
</cp:coreProperties>
</file>