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8" r:id="rId2"/>
  </p:sldMasterIdLst>
  <p:notesMasterIdLst>
    <p:notesMasterId r:id="rId16"/>
  </p:notesMasterIdLst>
  <p:sldIdLst>
    <p:sldId id="258" r:id="rId3"/>
    <p:sldId id="371" r:id="rId4"/>
    <p:sldId id="372" r:id="rId5"/>
    <p:sldId id="367" r:id="rId6"/>
    <p:sldId id="339" r:id="rId7"/>
    <p:sldId id="345" r:id="rId8"/>
    <p:sldId id="373" r:id="rId9"/>
    <p:sldId id="374" r:id="rId10"/>
    <p:sldId id="375" r:id="rId11"/>
    <p:sldId id="376" r:id="rId12"/>
    <p:sldId id="377" r:id="rId13"/>
    <p:sldId id="378" r:id="rId14"/>
    <p:sldId id="379" r:id="rId15"/>
  </p:sldIdLst>
  <p:sldSz cx="9144000" cy="6858000" type="screen4x3"/>
  <p:notesSz cx="6858000" cy="9144000"/>
  <p:defaultTextStyle>
    <a:defPPr>
      <a:defRPr lang="ru-RU"/>
    </a:defPPr>
    <a:lvl1pPr marL="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667A651-5F92-402E-9D20-75EC77AE3102}">
          <p14:sldIdLst>
            <p14:sldId id="258"/>
            <p14:sldId id="371"/>
            <p14:sldId id="372"/>
            <p14:sldId id="367"/>
            <p14:sldId id="369"/>
            <p14:sldId id="368"/>
            <p14:sldId id="346"/>
            <p14:sldId id="366"/>
            <p14:sldId id="339"/>
            <p14:sldId id="358"/>
            <p14:sldId id="341"/>
            <p14:sldId id="347"/>
            <p14:sldId id="342"/>
            <p14:sldId id="345"/>
            <p14:sldId id="362"/>
          </p14:sldIdLst>
        </p14:section>
        <p14:section name="Раздел без заголовка" id="{C7C9A82C-7C67-46CF-B686-DB98CAF7F25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FF00"/>
    <a:srgbClr val="44C8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>
      <p:cViewPr>
        <p:scale>
          <a:sx n="66" d="100"/>
          <a:sy n="66" d="100"/>
        </p:scale>
        <p:origin x="-1229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3EB8F-DFDB-4EA3-BACC-461183A42222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8449-1AA4-4BE7-AEBC-9DB1D2E35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69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8449-1AA4-4BE7-AEBC-9DB1D2E351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4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E184-6556-4D91-96F7-28C1C5313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4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9112-DD31-4441-B8B1-937D502ED2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9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B908-D615-430F-916C-FA9286CE7E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  <a:prstGeom prst="rect">
            <a:avLst/>
          </a:prstGeom>
        </p:spPr>
        <p:txBody>
          <a:bodyPr vert="horz" lIns="64277" tIns="32139" rIns="64277" bIns="32139"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845364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6704216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7" tIns="32139" rIns="64277" bIns="32139"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7" tIns="32139" rIns="64277" bIns="32139"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65531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648" y="1600651"/>
            <a:ext cx="4060775" cy="4525119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5579" y="1600651"/>
            <a:ext cx="4060775" cy="4525119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02322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7" tIns="32139" rIns="64277" bIns="32139"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42423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964017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10889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  <a:prstGeom prst="rect">
            <a:avLst/>
          </a:prstGeom>
        </p:spPr>
        <p:txBody>
          <a:bodyPr vert="horz" lIns="64277" tIns="32139" rIns="64277" bIns="32139"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7" tIns="32139" rIns="64277" bIns="3213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  <a:prstGeom prst="rect">
            <a:avLst/>
          </a:prstGeom>
        </p:spPr>
        <p:txBody>
          <a:bodyPr vert="horz"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05273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8FBF-4075-4FB7-88A1-6057E47372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20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  <a:prstGeom prst="rect">
            <a:avLst/>
          </a:prstGeom>
        </p:spPr>
        <p:txBody>
          <a:bodyPr vert="horz" lIns="64277" tIns="32139" rIns="64277" bIns="32139"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  <a:prstGeom prst="rect">
            <a:avLst/>
          </a:prstGeom>
        </p:spPr>
        <p:txBody>
          <a:bodyPr vert="horz" lIns="64277" tIns="32139" rIns="64277" bIns="32139"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  <a:prstGeom prst="rect">
            <a:avLst/>
          </a:prstGeom>
        </p:spPr>
        <p:txBody>
          <a:bodyPr vert="horz" lIns="64277" tIns="32139" rIns="64277" bIns="32139"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12090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1"/>
            <a:ext cx="8228707" cy="4525119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637929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07197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8E50-1C4D-4754-B7F0-9C466491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457D-068C-4324-8804-74F7C58267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0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D572-602B-427D-892D-0D2791FB6B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7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F5B7-329B-429B-89C9-9B2597FC9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2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0084-BDDD-4C00-95BB-A9878C1E1A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8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88FE-90DE-4BE4-8BCC-5AC643F9F7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2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C426-CAC0-4A19-956D-C655400FD6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96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fld id="{BD013E4D-9F1B-46F8-9094-0771AA915E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4"/>
              <a:t>02.04.2019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4"/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2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59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0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03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marL="53571" indent="-53571" algn="ctr" rtl="0" eaLnBrk="0" fontAlgn="base" hangingPunct="0">
        <a:spcBef>
          <a:spcPct val="0"/>
        </a:spcBef>
        <a:spcAft>
          <a:spcPct val="0"/>
        </a:spcAft>
        <a:defRPr kumimoji="1"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53571" indent="-53571" algn="ctr" rtl="0" eaLnBrk="0" fontAlgn="base" hangingPunct="0">
        <a:spcBef>
          <a:spcPct val="0"/>
        </a:spcBef>
        <a:spcAft>
          <a:spcPct val="0"/>
        </a:spcAft>
        <a:defRPr kumimoji="1"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53571" indent="-53571" algn="ctr" rtl="0" eaLnBrk="0" fontAlgn="base" hangingPunct="0">
        <a:spcBef>
          <a:spcPct val="0"/>
        </a:spcBef>
        <a:spcAft>
          <a:spcPct val="0"/>
        </a:spcAft>
        <a:defRPr kumimoji="1"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53571" indent="-53571" algn="ctr" rtl="0" eaLnBrk="0" fontAlgn="base" hangingPunct="0">
        <a:spcBef>
          <a:spcPct val="0"/>
        </a:spcBef>
        <a:spcAft>
          <a:spcPct val="0"/>
        </a:spcAft>
        <a:defRPr kumimoji="1"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53571" indent="-53571" algn="ctr" rtl="0" eaLnBrk="0" fontAlgn="base" hangingPunct="0">
        <a:spcBef>
          <a:spcPct val="0"/>
        </a:spcBef>
        <a:spcAft>
          <a:spcPct val="0"/>
        </a:spcAft>
        <a:defRPr kumimoji="1"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771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9857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99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13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571" indent="-53571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571" indent="263388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53571" indent="584814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53571" indent="906239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53571" indent="1227662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7719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9857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99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136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30.jpe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7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3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34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02519" y="5157192"/>
            <a:ext cx="2625414" cy="369310"/>
          </a:xfrm>
          <a:prstGeom prst="rect">
            <a:avLst/>
          </a:prstGeom>
          <a:noFill/>
        </p:spPr>
        <p:txBody>
          <a:bodyPr wrap="none" lIns="91416" tIns="45709" rIns="91416" bIns="45709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insolar-invest@yandex.ru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1837" y="692908"/>
            <a:ext cx="5436096" cy="360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3" tIns="40057" rIns="80113" bIns="40057" anchor="ctr"/>
          <a:lstStyle/>
          <a:p>
            <a:pPr algn="ctr" defTabSz="913842">
              <a:defRPr/>
            </a:pPr>
            <a:r>
              <a:rPr lang="ru-RU" sz="3200" b="1" cap="all" dirty="0">
                <a:solidFill>
                  <a:prstClr val="white"/>
                </a:solidFill>
              </a:rPr>
              <a:t>ЭНЕРГОСНАБЖЕНИЕ 4</a:t>
            </a:r>
            <a:r>
              <a:rPr lang="en-US" sz="3200" b="1" cap="all" dirty="0">
                <a:solidFill>
                  <a:prstClr val="white"/>
                </a:solidFill>
              </a:rPr>
              <a:t>G.</a:t>
            </a:r>
          </a:p>
          <a:p>
            <a:pPr algn="ctr" defTabSz="913842">
              <a:defRPr/>
            </a:pPr>
            <a:r>
              <a:rPr lang="ru-RU" sz="3200" b="1" cap="all" dirty="0">
                <a:solidFill>
                  <a:prstClr val="white"/>
                </a:solidFill>
              </a:rPr>
              <a:t>ГИБРИДНЫЕ ТЕПЛОНАСОСНЫЕ СИСТЕМЫ ТЕПЛОХЛАДОСНАБЖЕНИЯ МНОГОКВАРТИРНЫХ ДОМОВ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38" y="692696"/>
            <a:ext cx="3779912" cy="36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Вадим\Работа\Вега\Стиль\Презентация со стилем\Logo 7.png">
            <a:extLst>
              <a:ext uri="{FF2B5EF4-FFF2-40B4-BE49-F238E27FC236}">
                <a16:creationId xmlns="" xmlns:a16="http://schemas.microsoft.com/office/drawing/2014/main" id="{88A3920E-930A-48D7-8DFA-B5BBE4FE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461" y="5959464"/>
            <a:ext cx="2276464" cy="7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B99F3D6-D8A3-42DC-9F12-88D8A8DC57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1837" y="5906075"/>
            <a:ext cx="1189906" cy="951925"/>
          </a:xfrm>
          <a:prstGeom prst="rect">
            <a:avLst/>
          </a:prstGeom>
        </p:spPr>
      </p:pic>
      <p:pic>
        <p:nvPicPr>
          <p:cNvPr id="9" name="Picture 7" descr="C:\Users\Victor\Documents\_Информация\_Статьи и презентации\Logo bl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" y="4978400"/>
            <a:ext cx="14509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334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97457" cy="61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8359" cy="62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50591" cy="63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429684" cy="63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14807"/>
            <a:ext cx="9144000" cy="495789"/>
          </a:xfrm>
          <a:prstGeom prst="rect">
            <a:avLst/>
          </a:prstGeom>
        </p:spPr>
        <p:txBody>
          <a:bodyPr wrap="square" lIns="64274" tIns="32137" rIns="64274" bIns="32137">
            <a:spAutoFit/>
          </a:bodyPr>
          <a:lstStyle/>
          <a:p>
            <a:pPr algn="ctr" defTabSz="64284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sz="2800" b="1" dirty="0" smtClean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Решаемые проблемы</a:t>
            </a:r>
            <a:endParaRPr lang="ru-RU" sz="2800" b="1" dirty="0">
              <a:solidFill>
                <a:srgbClr val="022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itchFamily="34" charset="0"/>
              <a:sym typeface="Gill Sans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197037"/>
            <a:ext cx="9312483" cy="660964"/>
            <a:chOff x="0" y="8711045"/>
            <a:chExt cx="13244420" cy="940037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6032381" y="2678664"/>
              <a:ext cx="940037" cy="13004800"/>
            </a:xfrm>
            <a:prstGeom prst="rect">
              <a:avLst/>
            </a:prstGeom>
            <a:solidFill>
              <a:srgbClr val="78C333"/>
            </a:solidFill>
            <a:ln>
              <a:gradFill flip="none" rotWithShape="1">
                <a:gsLst>
                  <a:gs pos="0">
                    <a:srgbClr val="78C33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021" y="9133046"/>
              <a:ext cx="13223399" cy="366772"/>
            </a:xfrm>
            <a:custGeom>
              <a:avLst/>
              <a:gdLst>
                <a:gd name="connsiteX0" fmla="*/ 0 w 13223399"/>
                <a:gd name="connsiteY0" fmla="*/ 95037 h 366772"/>
                <a:gd name="connsiteX1" fmla="*/ 178676 w 13223399"/>
                <a:gd name="connsiteY1" fmla="*/ 116057 h 366772"/>
                <a:gd name="connsiteX2" fmla="*/ 378372 w 13223399"/>
                <a:gd name="connsiteY2" fmla="*/ 200140 h 366772"/>
                <a:gd name="connsiteX3" fmla="*/ 462455 w 13223399"/>
                <a:gd name="connsiteY3" fmla="*/ 326264 h 366772"/>
                <a:gd name="connsiteX4" fmla="*/ 788276 w 13223399"/>
                <a:gd name="connsiteY4" fmla="*/ 347285 h 366772"/>
                <a:gd name="connsiteX5" fmla="*/ 2207172 w 13223399"/>
                <a:gd name="connsiteY5" fmla="*/ 347285 h 366772"/>
                <a:gd name="connsiteX6" fmla="*/ 2711669 w 13223399"/>
                <a:gd name="connsiteY6" fmla="*/ 95037 h 366772"/>
                <a:gd name="connsiteX7" fmla="*/ 2879834 w 13223399"/>
                <a:gd name="connsiteY7" fmla="*/ 42485 h 366772"/>
                <a:gd name="connsiteX8" fmla="*/ 3132082 w 13223399"/>
                <a:gd name="connsiteY8" fmla="*/ 21464 h 366772"/>
                <a:gd name="connsiteX9" fmla="*/ 3615558 w 13223399"/>
                <a:gd name="connsiteY9" fmla="*/ 158099 h 366772"/>
                <a:gd name="connsiteX10" fmla="*/ 3909848 w 13223399"/>
                <a:gd name="connsiteY10" fmla="*/ 263202 h 366772"/>
                <a:gd name="connsiteX11" fmla="*/ 6043448 w 13223399"/>
                <a:gd name="connsiteY11" fmla="*/ 221161 h 366772"/>
                <a:gd name="connsiteX12" fmla="*/ 7020910 w 13223399"/>
                <a:gd name="connsiteY12" fmla="*/ 347285 h 366772"/>
                <a:gd name="connsiteX13" fmla="*/ 7935310 w 13223399"/>
                <a:gd name="connsiteY13" fmla="*/ 179120 h 366772"/>
                <a:gd name="connsiteX14" fmla="*/ 8660524 w 13223399"/>
                <a:gd name="connsiteY14" fmla="*/ 242182 h 366772"/>
                <a:gd name="connsiteX15" fmla="*/ 9701048 w 13223399"/>
                <a:gd name="connsiteY15" fmla="*/ 273713 h 366772"/>
                <a:gd name="connsiteX16" fmla="*/ 10720551 w 13223399"/>
                <a:gd name="connsiteY16" fmla="*/ 444 h 366772"/>
                <a:gd name="connsiteX17" fmla="*/ 11592910 w 13223399"/>
                <a:gd name="connsiteY17" fmla="*/ 347285 h 366772"/>
                <a:gd name="connsiteX18" fmla="*/ 13011807 w 13223399"/>
                <a:gd name="connsiteY18" fmla="*/ 284223 h 366772"/>
                <a:gd name="connsiteX19" fmla="*/ 13190482 w 13223399"/>
                <a:gd name="connsiteY19" fmla="*/ 284223 h 36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23399" h="366772">
                  <a:moveTo>
                    <a:pt x="0" y="95037"/>
                  </a:moveTo>
                  <a:cubicBezTo>
                    <a:pt x="57807" y="96788"/>
                    <a:pt x="115614" y="98540"/>
                    <a:pt x="178676" y="116057"/>
                  </a:cubicBezTo>
                  <a:cubicBezTo>
                    <a:pt x="241738" y="133574"/>
                    <a:pt x="331075" y="165105"/>
                    <a:pt x="378372" y="200140"/>
                  </a:cubicBezTo>
                  <a:cubicBezTo>
                    <a:pt x="425669" y="235175"/>
                    <a:pt x="394138" y="301740"/>
                    <a:pt x="462455" y="326264"/>
                  </a:cubicBezTo>
                  <a:cubicBezTo>
                    <a:pt x="530772" y="350788"/>
                    <a:pt x="497490" y="343782"/>
                    <a:pt x="788276" y="347285"/>
                  </a:cubicBezTo>
                  <a:cubicBezTo>
                    <a:pt x="1079062" y="350788"/>
                    <a:pt x="1886606" y="389326"/>
                    <a:pt x="2207172" y="347285"/>
                  </a:cubicBezTo>
                  <a:cubicBezTo>
                    <a:pt x="2527738" y="305244"/>
                    <a:pt x="2599559" y="145837"/>
                    <a:pt x="2711669" y="95037"/>
                  </a:cubicBezTo>
                  <a:cubicBezTo>
                    <a:pt x="2823779" y="44237"/>
                    <a:pt x="2809765" y="54747"/>
                    <a:pt x="2879834" y="42485"/>
                  </a:cubicBezTo>
                  <a:cubicBezTo>
                    <a:pt x="2949903" y="30223"/>
                    <a:pt x="3009461" y="2195"/>
                    <a:pt x="3132082" y="21464"/>
                  </a:cubicBezTo>
                  <a:cubicBezTo>
                    <a:pt x="3254703" y="40733"/>
                    <a:pt x="3485930" y="117809"/>
                    <a:pt x="3615558" y="158099"/>
                  </a:cubicBezTo>
                  <a:cubicBezTo>
                    <a:pt x="3745186" y="198389"/>
                    <a:pt x="3909848" y="263202"/>
                    <a:pt x="3909848" y="263202"/>
                  </a:cubicBezTo>
                  <a:cubicBezTo>
                    <a:pt x="4314496" y="273712"/>
                    <a:pt x="5524938" y="207147"/>
                    <a:pt x="6043448" y="221161"/>
                  </a:cubicBezTo>
                  <a:cubicBezTo>
                    <a:pt x="6561958" y="235175"/>
                    <a:pt x="6705600" y="354292"/>
                    <a:pt x="7020910" y="347285"/>
                  </a:cubicBezTo>
                  <a:cubicBezTo>
                    <a:pt x="7336220" y="340278"/>
                    <a:pt x="7662041" y="196637"/>
                    <a:pt x="7935310" y="179120"/>
                  </a:cubicBezTo>
                  <a:cubicBezTo>
                    <a:pt x="8208579" y="161603"/>
                    <a:pt x="8366234" y="226417"/>
                    <a:pt x="8660524" y="242182"/>
                  </a:cubicBezTo>
                  <a:cubicBezTo>
                    <a:pt x="8954814" y="257947"/>
                    <a:pt x="9357710" y="314003"/>
                    <a:pt x="9701048" y="273713"/>
                  </a:cubicBezTo>
                  <a:cubicBezTo>
                    <a:pt x="10044386" y="233423"/>
                    <a:pt x="10405241" y="-11818"/>
                    <a:pt x="10720551" y="444"/>
                  </a:cubicBezTo>
                  <a:cubicBezTo>
                    <a:pt x="11035861" y="12706"/>
                    <a:pt x="11211034" y="299989"/>
                    <a:pt x="11592910" y="347285"/>
                  </a:cubicBezTo>
                  <a:cubicBezTo>
                    <a:pt x="11974786" y="394581"/>
                    <a:pt x="12745545" y="294733"/>
                    <a:pt x="13011807" y="284223"/>
                  </a:cubicBezTo>
                  <a:cubicBezTo>
                    <a:pt x="13278069" y="273713"/>
                    <a:pt x="13234275" y="278968"/>
                    <a:pt x="13190482" y="28422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838372" y="8900957"/>
              <a:ext cx="315849" cy="403703"/>
              <a:chOff x="7930448" y="8896666"/>
              <a:chExt cx="315849" cy="403703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30448" y="8896666"/>
                <a:ext cx="315849" cy="315849"/>
              </a:xfrm>
              <a:prstGeom prst="rect">
                <a:avLst/>
              </a:prstGeom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084562" y="9082641"/>
                <a:ext cx="3810" cy="21772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3393" y="8901656"/>
              <a:ext cx="598162" cy="59816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131" flipH="1">
              <a:off x="6112860" y="9061362"/>
              <a:ext cx="380997" cy="3809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4931" y="8825388"/>
              <a:ext cx="522826" cy="52282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3375" y="9047181"/>
              <a:ext cx="382071" cy="38207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174" y="8781736"/>
              <a:ext cx="293082" cy="29308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246" y="8825784"/>
              <a:ext cx="293082" cy="2930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79607">
              <a:off x="6877716" y="9243238"/>
              <a:ext cx="235081" cy="2350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534" y="9157836"/>
              <a:ext cx="214460" cy="21446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6606" y="9069650"/>
              <a:ext cx="347735" cy="34773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852" y="9118866"/>
              <a:ext cx="272060" cy="27206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521" b="3692"/>
            <a:stretch/>
          </p:blipFill>
          <p:spPr>
            <a:xfrm>
              <a:off x="2970475" y="8950258"/>
              <a:ext cx="393230" cy="20757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1809" y="9016225"/>
              <a:ext cx="332646" cy="33264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1" y="8830916"/>
              <a:ext cx="270238" cy="27023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4147" y="9177076"/>
              <a:ext cx="186253" cy="18625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825" y="9247621"/>
              <a:ext cx="171394" cy="17139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478" y="9313212"/>
              <a:ext cx="140481" cy="140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17898">
              <a:off x="4171581" y="8835303"/>
              <a:ext cx="162792" cy="16279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38826">
              <a:off x="5988324" y="8855112"/>
              <a:ext cx="184141" cy="18414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9857" y="8926694"/>
              <a:ext cx="136025" cy="13602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549656">
              <a:off x="6691921" y="8822494"/>
              <a:ext cx="122220" cy="122220"/>
            </a:xfrm>
            <a:prstGeom prst="rect">
              <a:avLst/>
            </a:prstGeom>
          </p:spPr>
        </p:pic>
      </p:grpSp>
      <p:pic>
        <p:nvPicPr>
          <p:cNvPr id="29" name="Picture 1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47" y="5575061"/>
            <a:ext cx="562570" cy="4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Объект 2"/>
          <p:cNvSpPr>
            <a:spLocks noGrp="1"/>
          </p:cNvSpPr>
          <p:nvPr>
            <p:ph idx="1"/>
          </p:nvPr>
        </p:nvSpPr>
        <p:spPr>
          <a:xfrm>
            <a:off x="457200" y="4273089"/>
            <a:ext cx="8336832" cy="22143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Franklin Gothic Book" panose="020B0503020102020204" pitchFamily="34" charset="0"/>
              </a:rPr>
              <a:t>Повышение энергоэффективности-экономия энергии 50-60%  по замещаемой нагрузке;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Book" panose="020B0503020102020204" pitchFamily="34" charset="0"/>
              </a:rPr>
              <a:t>Повышение  степени автономности теплоснабжения МКД (резервирование нагрузки и т.д.).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Book" panose="020B0503020102020204" pitchFamily="34" charset="0"/>
              </a:rPr>
              <a:t>«Закрытие»  открытых систем теплоснабжения.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5848015" y="1529042"/>
            <a:ext cx="3116473" cy="1708505"/>
          </a:xfrm>
          <a:prstGeom prst="rect">
            <a:avLst/>
          </a:prstGeom>
        </p:spPr>
        <p:txBody>
          <a:bodyPr vert="horz" lIns="64294" tIns="32147" rIns="64294" bIns="32147" rtlCol="0" anchor="ctr">
            <a:normAutofit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Постановление Правительства РФ от 25 января 2011 г. №18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209" y="1071355"/>
            <a:ext cx="5419814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303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14807"/>
            <a:ext cx="9144000" cy="495789"/>
          </a:xfrm>
          <a:prstGeom prst="rect">
            <a:avLst/>
          </a:prstGeom>
        </p:spPr>
        <p:txBody>
          <a:bodyPr wrap="square" lIns="64274" tIns="32137" rIns="64274" bIns="32137">
            <a:spAutoFit/>
          </a:bodyPr>
          <a:lstStyle/>
          <a:p>
            <a:pPr algn="ctr" defTabSz="64284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sz="2800" b="1" dirty="0" smtClean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Технология</a:t>
            </a:r>
            <a:endParaRPr lang="ru-RU" sz="2800" b="1" dirty="0">
              <a:solidFill>
                <a:srgbClr val="022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itchFamily="34" charset="0"/>
              <a:sym typeface="Gill Sans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197037"/>
            <a:ext cx="9312483" cy="660964"/>
            <a:chOff x="0" y="8711045"/>
            <a:chExt cx="13244420" cy="940037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6032381" y="2678664"/>
              <a:ext cx="940037" cy="13004800"/>
            </a:xfrm>
            <a:prstGeom prst="rect">
              <a:avLst/>
            </a:prstGeom>
            <a:solidFill>
              <a:srgbClr val="78C333"/>
            </a:solidFill>
            <a:ln>
              <a:gradFill flip="none" rotWithShape="1">
                <a:gsLst>
                  <a:gs pos="0">
                    <a:srgbClr val="78C33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021" y="9133046"/>
              <a:ext cx="13223399" cy="366772"/>
            </a:xfrm>
            <a:custGeom>
              <a:avLst/>
              <a:gdLst>
                <a:gd name="connsiteX0" fmla="*/ 0 w 13223399"/>
                <a:gd name="connsiteY0" fmla="*/ 95037 h 366772"/>
                <a:gd name="connsiteX1" fmla="*/ 178676 w 13223399"/>
                <a:gd name="connsiteY1" fmla="*/ 116057 h 366772"/>
                <a:gd name="connsiteX2" fmla="*/ 378372 w 13223399"/>
                <a:gd name="connsiteY2" fmla="*/ 200140 h 366772"/>
                <a:gd name="connsiteX3" fmla="*/ 462455 w 13223399"/>
                <a:gd name="connsiteY3" fmla="*/ 326264 h 366772"/>
                <a:gd name="connsiteX4" fmla="*/ 788276 w 13223399"/>
                <a:gd name="connsiteY4" fmla="*/ 347285 h 366772"/>
                <a:gd name="connsiteX5" fmla="*/ 2207172 w 13223399"/>
                <a:gd name="connsiteY5" fmla="*/ 347285 h 366772"/>
                <a:gd name="connsiteX6" fmla="*/ 2711669 w 13223399"/>
                <a:gd name="connsiteY6" fmla="*/ 95037 h 366772"/>
                <a:gd name="connsiteX7" fmla="*/ 2879834 w 13223399"/>
                <a:gd name="connsiteY7" fmla="*/ 42485 h 366772"/>
                <a:gd name="connsiteX8" fmla="*/ 3132082 w 13223399"/>
                <a:gd name="connsiteY8" fmla="*/ 21464 h 366772"/>
                <a:gd name="connsiteX9" fmla="*/ 3615558 w 13223399"/>
                <a:gd name="connsiteY9" fmla="*/ 158099 h 366772"/>
                <a:gd name="connsiteX10" fmla="*/ 3909848 w 13223399"/>
                <a:gd name="connsiteY10" fmla="*/ 263202 h 366772"/>
                <a:gd name="connsiteX11" fmla="*/ 6043448 w 13223399"/>
                <a:gd name="connsiteY11" fmla="*/ 221161 h 366772"/>
                <a:gd name="connsiteX12" fmla="*/ 7020910 w 13223399"/>
                <a:gd name="connsiteY12" fmla="*/ 347285 h 366772"/>
                <a:gd name="connsiteX13" fmla="*/ 7935310 w 13223399"/>
                <a:gd name="connsiteY13" fmla="*/ 179120 h 366772"/>
                <a:gd name="connsiteX14" fmla="*/ 8660524 w 13223399"/>
                <a:gd name="connsiteY14" fmla="*/ 242182 h 366772"/>
                <a:gd name="connsiteX15" fmla="*/ 9701048 w 13223399"/>
                <a:gd name="connsiteY15" fmla="*/ 273713 h 366772"/>
                <a:gd name="connsiteX16" fmla="*/ 10720551 w 13223399"/>
                <a:gd name="connsiteY16" fmla="*/ 444 h 366772"/>
                <a:gd name="connsiteX17" fmla="*/ 11592910 w 13223399"/>
                <a:gd name="connsiteY17" fmla="*/ 347285 h 366772"/>
                <a:gd name="connsiteX18" fmla="*/ 13011807 w 13223399"/>
                <a:gd name="connsiteY18" fmla="*/ 284223 h 366772"/>
                <a:gd name="connsiteX19" fmla="*/ 13190482 w 13223399"/>
                <a:gd name="connsiteY19" fmla="*/ 284223 h 36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23399" h="366772">
                  <a:moveTo>
                    <a:pt x="0" y="95037"/>
                  </a:moveTo>
                  <a:cubicBezTo>
                    <a:pt x="57807" y="96788"/>
                    <a:pt x="115614" y="98540"/>
                    <a:pt x="178676" y="116057"/>
                  </a:cubicBezTo>
                  <a:cubicBezTo>
                    <a:pt x="241738" y="133574"/>
                    <a:pt x="331075" y="165105"/>
                    <a:pt x="378372" y="200140"/>
                  </a:cubicBezTo>
                  <a:cubicBezTo>
                    <a:pt x="425669" y="235175"/>
                    <a:pt x="394138" y="301740"/>
                    <a:pt x="462455" y="326264"/>
                  </a:cubicBezTo>
                  <a:cubicBezTo>
                    <a:pt x="530772" y="350788"/>
                    <a:pt x="497490" y="343782"/>
                    <a:pt x="788276" y="347285"/>
                  </a:cubicBezTo>
                  <a:cubicBezTo>
                    <a:pt x="1079062" y="350788"/>
                    <a:pt x="1886606" y="389326"/>
                    <a:pt x="2207172" y="347285"/>
                  </a:cubicBezTo>
                  <a:cubicBezTo>
                    <a:pt x="2527738" y="305244"/>
                    <a:pt x="2599559" y="145837"/>
                    <a:pt x="2711669" y="95037"/>
                  </a:cubicBezTo>
                  <a:cubicBezTo>
                    <a:pt x="2823779" y="44237"/>
                    <a:pt x="2809765" y="54747"/>
                    <a:pt x="2879834" y="42485"/>
                  </a:cubicBezTo>
                  <a:cubicBezTo>
                    <a:pt x="2949903" y="30223"/>
                    <a:pt x="3009461" y="2195"/>
                    <a:pt x="3132082" y="21464"/>
                  </a:cubicBezTo>
                  <a:cubicBezTo>
                    <a:pt x="3254703" y="40733"/>
                    <a:pt x="3485930" y="117809"/>
                    <a:pt x="3615558" y="158099"/>
                  </a:cubicBezTo>
                  <a:cubicBezTo>
                    <a:pt x="3745186" y="198389"/>
                    <a:pt x="3909848" y="263202"/>
                    <a:pt x="3909848" y="263202"/>
                  </a:cubicBezTo>
                  <a:cubicBezTo>
                    <a:pt x="4314496" y="273712"/>
                    <a:pt x="5524938" y="207147"/>
                    <a:pt x="6043448" y="221161"/>
                  </a:cubicBezTo>
                  <a:cubicBezTo>
                    <a:pt x="6561958" y="235175"/>
                    <a:pt x="6705600" y="354292"/>
                    <a:pt x="7020910" y="347285"/>
                  </a:cubicBezTo>
                  <a:cubicBezTo>
                    <a:pt x="7336220" y="340278"/>
                    <a:pt x="7662041" y="196637"/>
                    <a:pt x="7935310" y="179120"/>
                  </a:cubicBezTo>
                  <a:cubicBezTo>
                    <a:pt x="8208579" y="161603"/>
                    <a:pt x="8366234" y="226417"/>
                    <a:pt x="8660524" y="242182"/>
                  </a:cubicBezTo>
                  <a:cubicBezTo>
                    <a:pt x="8954814" y="257947"/>
                    <a:pt x="9357710" y="314003"/>
                    <a:pt x="9701048" y="273713"/>
                  </a:cubicBezTo>
                  <a:cubicBezTo>
                    <a:pt x="10044386" y="233423"/>
                    <a:pt x="10405241" y="-11818"/>
                    <a:pt x="10720551" y="444"/>
                  </a:cubicBezTo>
                  <a:cubicBezTo>
                    <a:pt x="11035861" y="12706"/>
                    <a:pt x="11211034" y="299989"/>
                    <a:pt x="11592910" y="347285"/>
                  </a:cubicBezTo>
                  <a:cubicBezTo>
                    <a:pt x="11974786" y="394581"/>
                    <a:pt x="12745545" y="294733"/>
                    <a:pt x="13011807" y="284223"/>
                  </a:cubicBezTo>
                  <a:cubicBezTo>
                    <a:pt x="13278069" y="273713"/>
                    <a:pt x="13234275" y="278968"/>
                    <a:pt x="13190482" y="28422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838372" y="8900957"/>
              <a:ext cx="315849" cy="403703"/>
              <a:chOff x="7930448" y="8896666"/>
              <a:chExt cx="315849" cy="403703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30448" y="8896666"/>
                <a:ext cx="315849" cy="315849"/>
              </a:xfrm>
              <a:prstGeom prst="rect">
                <a:avLst/>
              </a:prstGeom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084562" y="9082641"/>
                <a:ext cx="3810" cy="21772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3393" y="8901656"/>
              <a:ext cx="598162" cy="59816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131" flipH="1">
              <a:off x="6112860" y="9061362"/>
              <a:ext cx="380997" cy="3809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4931" y="8825388"/>
              <a:ext cx="522826" cy="52282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3375" y="9047181"/>
              <a:ext cx="382071" cy="38207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174" y="8781736"/>
              <a:ext cx="293082" cy="29308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246" y="8825784"/>
              <a:ext cx="293082" cy="2930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79607">
              <a:off x="6877716" y="9243238"/>
              <a:ext cx="235081" cy="2350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534" y="9157836"/>
              <a:ext cx="214460" cy="21446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6606" y="9069650"/>
              <a:ext cx="347735" cy="34773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852" y="9118866"/>
              <a:ext cx="272060" cy="27206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521" b="3692"/>
            <a:stretch/>
          </p:blipFill>
          <p:spPr>
            <a:xfrm>
              <a:off x="2970475" y="8950258"/>
              <a:ext cx="393230" cy="20757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1809" y="9016225"/>
              <a:ext cx="332646" cy="33264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1" y="8830916"/>
              <a:ext cx="270238" cy="27023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4147" y="9177076"/>
              <a:ext cx="186253" cy="18625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825" y="9247621"/>
              <a:ext cx="171394" cy="17139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478" y="9313212"/>
              <a:ext cx="140481" cy="140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17898">
              <a:off x="4171581" y="8835303"/>
              <a:ext cx="162792" cy="16279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38826">
              <a:off x="5988324" y="8855112"/>
              <a:ext cx="184141" cy="18414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9857" y="8926694"/>
              <a:ext cx="136025" cy="13602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549656">
              <a:off x="6691921" y="8822494"/>
              <a:ext cx="122220" cy="122220"/>
            </a:xfrm>
            <a:prstGeom prst="rect">
              <a:avLst/>
            </a:prstGeom>
          </p:spPr>
        </p:pic>
      </p:grp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424445" y="918591"/>
            <a:ext cx="4799461" cy="1366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Franklin Gothic Book" panose="020B0503020102020204" pitchFamily="34" charset="0"/>
              </a:rPr>
              <a:t>Использование </a:t>
            </a:r>
            <a:r>
              <a:rPr lang="ru-RU" sz="2400" dirty="0" smtClean="0">
                <a:latin typeface="Franklin Gothic Book" panose="020B0503020102020204" pitchFamily="34" charset="0"/>
              </a:rPr>
              <a:t>тепловой </a:t>
            </a:r>
            <a:r>
              <a:rPr lang="ru-RU" sz="2400" dirty="0">
                <a:latin typeface="Franklin Gothic Book" panose="020B0503020102020204" pitchFamily="34" charset="0"/>
              </a:rPr>
              <a:t>энергии  грунта, атмосферного воздуха и  вентиляционных выбросов в комбинации с традиционным источником тепла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48967" y="3363593"/>
            <a:ext cx="5177964" cy="2500138"/>
          </a:xfrm>
          <a:prstGeom prst="rect">
            <a:avLst/>
          </a:prstGeom>
        </p:spPr>
        <p:txBody>
          <a:bodyPr vert="horz" lIns="64294" tIns="32147" rIns="64294" bIns="32147" rtlCol="0">
            <a:normAutofit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ГТСТ обеспечивают: </a:t>
            </a:r>
          </a:p>
          <a:p>
            <a:pPr marL="1160463" lvl="1" indent="-323850"/>
            <a:r>
              <a:rPr lang="ru-RU" sz="2400" dirty="0"/>
              <a:t>Тепло для ГВС - </a:t>
            </a:r>
            <a:r>
              <a:rPr lang="ru-RU" sz="2400" b="1" dirty="0"/>
              <a:t>в полном объеме; </a:t>
            </a:r>
          </a:p>
          <a:p>
            <a:pPr marL="1160463" lvl="1" indent="-323850"/>
            <a:r>
              <a:rPr lang="ru-RU" sz="2400" dirty="0"/>
              <a:t>холодоснабжение </a:t>
            </a:r>
            <a:r>
              <a:rPr lang="ru-RU" sz="2400" dirty="0" smtClean="0"/>
              <a:t>квартир- </a:t>
            </a:r>
            <a:r>
              <a:rPr lang="ru-RU" sz="2400" b="1" dirty="0"/>
              <a:t>в полном объеме; </a:t>
            </a:r>
          </a:p>
          <a:p>
            <a:pPr marL="1160463" lvl="1" indent="-323850"/>
            <a:r>
              <a:rPr lang="ru-RU" sz="2400" dirty="0"/>
              <a:t>Отопление – </a:t>
            </a:r>
            <a:r>
              <a:rPr lang="ru-RU" sz="2400" b="1" dirty="0" smtClean="0"/>
              <a:t>частично</a:t>
            </a:r>
            <a:endParaRPr lang="ru-RU" sz="2400" dirty="0"/>
          </a:p>
        </p:txBody>
      </p:sp>
      <p:pic>
        <p:nvPicPr>
          <p:cNvPr id="37" name="Picture 2" descr="C:\Users\Vic\Documents\2012 Утилизация ВЭР\Отчёт 2\общедомовая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199" y="907316"/>
            <a:ext cx="3531762" cy="49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47" y="5575061"/>
            <a:ext cx="562570" cy="4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0745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47" y="5575061"/>
            <a:ext cx="562570" cy="4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0" y="114807"/>
            <a:ext cx="9144000" cy="495789"/>
          </a:xfrm>
          <a:prstGeom prst="rect">
            <a:avLst/>
          </a:prstGeom>
        </p:spPr>
        <p:txBody>
          <a:bodyPr wrap="square" lIns="64274" tIns="32137" rIns="64274" bIns="32137">
            <a:spAutoFit/>
          </a:bodyPr>
          <a:lstStyle/>
          <a:p>
            <a:pPr algn="ctr" defTabSz="64284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sz="2800" b="1" dirty="0" smtClean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Особенности системы</a:t>
            </a:r>
            <a:endParaRPr lang="ru-RU" sz="2800" b="1" dirty="0">
              <a:solidFill>
                <a:srgbClr val="022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itchFamily="34" charset="0"/>
              <a:sym typeface="Gill Sans" charset="0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D2A5AB10-97B3-40D4-BCCE-9760E865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171" y="462523"/>
            <a:ext cx="507206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Гибридная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теплонасосная система теплохладоснабжения (ГТСТ) использует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тепло грунта в комбинации с теплом вентвыбросов многоэтажного здания, а также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для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покрытия пиковых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нагрузок,-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тепловую энергию от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традиционного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источника энергии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(ТЭЦ, районная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тепловая станция, котельная и пр.).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ГТСТ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рационально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сочетают преимущества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ТСТ в повышении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автономности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жилых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домов с возможностями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централизованной системы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теплоснабжения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города.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ГТСТ обеспечивает наилучшие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технико-экономические </a:t>
            </a: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 перспективы внедрения в массовое жилищное строительство российских городов.</a:t>
            </a:r>
          </a:p>
          <a:p>
            <a:pPr algn="just">
              <a:spcAft>
                <a:spcPts val="600"/>
              </a:spcAft>
            </a:pPr>
            <a:r>
              <a:rPr lang="ru-RU" altLang="ru-RU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Очень </a:t>
            </a:r>
            <a:r>
              <a:rPr lang="ru-RU" altLang="ru-RU" sz="1600" b="1" dirty="0">
                <a:latin typeface="Calibri" panose="020F0502020204030204" pitchFamily="34" charset="0"/>
                <a:cs typeface="Arial" panose="020B0604020202020204" pitchFamily="34" charset="0"/>
              </a:rPr>
              <a:t>важным </a:t>
            </a:r>
            <a:r>
              <a:rPr lang="ru-RU" altLang="ru-RU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достоинством ГТСТ </a:t>
            </a:r>
            <a:r>
              <a:rPr lang="ru-RU" altLang="ru-RU" sz="1600" b="1" dirty="0">
                <a:latin typeface="Calibri" panose="020F0502020204030204" pitchFamily="34" charset="0"/>
                <a:cs typeface="Arial" panose="020B0604020202020204" pitchFamily="34" charset="0"/>
              </a:rPr>
              <a:t>является </a:t>
            </a:r>
            <a:r>
              <a:rPr lang="ru-RU" altLang="ru-RU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«мирное» сосуществование </a:t>
            </a:r>
            <a:r>
              <a:rPr lang="ru-RU" altLang="ru-RU" sz="1600" b="1" dirty="0">
                <a:latin typeface="Calibri" panose="020F0502020204030204" pitchFamily="34" charset="0"/>
                <a:cs typeface="Arial" panose="020B0604020202020204" pitchFamily="34" charset="0"/>
              </a:rPr>
              <a:t>с централизованной системой энергоснабжения города. В данном случае обе системы максимально реализуют свои технологические преимущества, а антагонизм </a:t>
            </a:r>
            <a:r>
              <a:rPr lang="ru-RU" altLang="ru-RU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«автономные </a:t>
            </a:r>
            <a:r>
              <a:rPr lang="ru-RU" altLang="ru-RU" sz="1600" b="1" dirty="0">
                <a:latin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централизованные» </a:t>
            </a:r>
            <a:r>
              <a:rPr lang="ru-RU" altLang="ru-RU" sz="1600" b="1" dirty="0">
                <a:latin typeface="Calibri" panose="020F0502020204030204" pitchFamily="34" charset="0"/>
                <a:cs typeface="Arial" panose="020B0604020202020204" pitchFamily="34" charset="0"/>
              </a:rPr>
              <a:t>полностью  отсутствует.</a:t>
            </a:r>
          </a:p>
        </p:txBody>
      </p:sp>
      <p:pic>
        <p:nvPicPr>
          <p:cNvPr id="36" name="Picture 2" descr="1,3">
            <a:extLst>
              <a:ext uri="{FF2B5EF4-FFF2-40B4-BE49-F238E27FC236}">
                <a16:creationId xmlns="" xmlns:a16="http://schemas.microsoft.com/office/drawing/2014/main" id="{59CD7BC8-5FB8-4D75-A37D-943483AA1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1"/>
          <a:stretch/>
        </p:blipFill>
        <p:spPr bwMode="auto">
          <a:xfrm>
            <a:off x="0" y="692696"/>
            <a:ext cx="382587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6197037"/>
            <a:ext cx="9312483" cy="660964"/>
            <a:chOff x="0" y="8711045"/>
            <a:chExt cx="13244420" cy="940037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6032381" y="2678664"/>
              <a:ext cx="940037" cy="13004800"/>
            </a:xfrm>
            <a:prstGeom prst="rect">
              <a:avLst/>
            </a:prstGeom>
            <a:solidFill>
              <a:srgbClr val="78C333"/>
            </a:solidFill>
            <a:ln>
              <a:gradFill flip="none" rotWithShape="1">
                <a:gsLst>
                  <a:gs pos="0">
                    <a:srgbClr val="78C33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021" y="9133046"/>
              <a:ext cx="13223399" cy="366772"/>
            </a:xfrm>
            <a:custGeom>
              <a:avLst/>
              <a:gdLst>
                <a:gd name="connsiteX0" fmla="*/ 0 w 13223399"/>
                <a:gd name="connsiteY0" fmla="*/ 95037 h 366772"/>
                <a:gd name="connsiteX1" fmla="*/ 178676 w 13223399"/>
                <a:gd name="connsiteY1" fmla="*/ 116057 h 366772"/>
                <a:gd name="connsiteX2" fmla="*/ 378372 w 13223399"/>
                <a:gd name="connsiteY2" fmla="*/ 200140 h 366772"/>
                <a:gd name="connsiteX3" fmla="*/ 462455 w 13223399"/>
                <a:gd name="connsiteY3" fmla="*/ 326264 h 366772"/>
                <a:gd name="connsiteX4" fmla="*/ 788276 w 13223399"/>
                <a:gd name="connsiteY4" fmla="*/ 347285 h 366772"/>
                <a:gd name="connsiteX5" fmla="*/ 2207172 w 13223399"/>
                <a:gd name="connsiteY5" fmla="*/ 347285 h 366772"/>
                <a:gd name="connsiteX6" fmla="*/ 2711669 w 13223399"/>
                <a:gd name="connsiteY6" fmla="*/ 95037 h 366772"/>
                <a:gd name="connsiteX7" fmla="*/ 2879834 w 13223399"/>
                <a:gd name="connsiteY7" fmla="*/ 42485 h 366772"/>
                <a:gd name="connsiteX8" fmla="*/ 3132082 w 13223399"/>
                <a:gd name="connsiteY8" fmla="*/ 21464 h 366772"/>
                <a:gd name="connsiteX9" fmla="*/ 3615558 w 13223399"/>
                <a:gd name="connsiteY9" fmla="*/ 158099 h 366772"/>
                <a:gd name="connsiteX10" fmla="*/ 3909848 w 13223399"/>
                <a:gd name="connsiteY10" fmla="*/ 263202 h 366772"/>
                <a:gd name="connsiteX11" fmla="*/ 6043448 w 13223399"/>
                <a:gd name="connsiteY11" fmla="*/ 221161 h 366772"/>
                <a:gd name="connsiteX12" fmla="*/ 7020910 w 13223399"/>
                <a:gd name="connsiteY12" fmla="*/ 347285 h 366772"/>
                <a:gd name="connsiteX13" fmla="*/ 7935310 w 13223399"/>
                <a:gd name="connsiteY13" fmla="*/ 179120 h 366772"/>
                <a:gd name="connsiteX14" fmla="*/ 8660524 w 13223399"/>
                <a:gd name="connsiteY14" fmla="*/ 242182 h 366772"/>
                <a:gd name="connsiteX15" fmla="*/ 9701048 w 13223399"/>
                <a:gd name="connsiteY15" fmla="*/ 273713 h 366772"/>
                <a:gd name="connsiteX16" fmla="*/ 10720551 w 13223399"/>
                <a:gd name="connsiteY16" fmla="*/ 444 h 366772"/>
                <a:gd name="connsiteX17" fmla="*/ 11592910 w 13223399"/>
                <a:gd name="connsiteY17" fmla="*/ 347285 h 366772"/>
                <a:gd name="connsiteX18" fmla="*/ 13011807 w 13223399"/>
                <a:gd name="connsiteY18" fmla="*/ 284223 h 366772"/>
                <a:gd name="connsiteX19" fmla="*/ 13190482 w 13223399"/>
                <a:gd name="connsiteY19" fmla="*/ 284223 h 36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23399" h="366772">
                  <a:moveTo>
                    <a:pt x="0" y="95037"/>
                  </a:moveTo>
                  <a:cubicBezTo>
                    <a:pt x="57807" y="96788"/>
                    <a:pt x="115614" y="98540"/>
                    <a:pt x="178676" y="116057"/>
                  </a:cubicBezTo>
                  <a:cubicBezTo>
                    <a:pt x="241738" y="133574"/>
                    <a:pt x="331075" y="165105"/>
                    <a:pt x="378372" y="200140"/>
                  </a:cubicBezTo>
                  <a:cubicBezTo>
                    <a:pt x="425669" y="235175"/>
                    <a:pt x="394138" y="301740"/>
                    <a:pt x="462455" y="326264"/>
                  </a:cubicBezTo>
                  <a:cubicBezTo>
                    <a:pt x="530772" y="350788"/>
                    <a:pt x="497490" y="343782"/>
                    <a:pt x="788276" y="347285"/>
                  </a:cubicBezTo>
                  <a:cubicBezTo>
                    <a:pt x="1079062" y="350788"/>
                    <a:pt x="1886606" y="389326"/>
                    <a:pt x="2207172" y="347285"/>
                  </a:cubicBezTo>
                  <a:cubicBezTo>
                    <a:pt x="2527738" y="305244"/>
                    <a:pt x="2599559" y="145837"/>
                    <a:pt x="2711669" y="95037"/>
                  </a:cubicBezTo>
                  <a:cubicBezTo>
                    <a:pt x="2823779" y="44237"/>
                    <a:pt x="2809765" y="54747"/>
                    <a:pt x="2879834" y="42485"/>
                  </a:cubicBezTo>
                  <a:cubicBezTo>
                    <a:pt x="2949903" y="30223"/>
                    <a:pt x="3009461" y="2195"/>
                    <a:pt x="3132082" y="21464"/>
                  </a:cubicBezTo>
                  <a:cubicBezTo>
                    <a:pt x="3254703" y="40733"/>
                    <a:pt x="3485930" y="117809"/>
                    <a:pt x="3615558" y="158099"/>
                  </a:cubicBezTo>
                  <a:cubicBezTo>
                    <a:pt x="3745186" y="198389"/>
                    <a:pt x="3909848" y="263202"/>
                    <a:pt x="3909848" y="263202"/>
                  </a:cubicBezTo>
                  <a:cubicBezTo>
                    <a:pt x="4314496" y="273712"/>
                    <a:pt x="5524938" y="207147"/>
                    <a:pt x="6043448" y="221161"/>
                  </a:cubicBezTo>
                  <a:cubicBezTo>
                    <a:pt x="6561958" y="235175"/>
                    <a:pt x="6705600" y="354292"/>
                    <a:pt x="7020910" y="347285"/>
                  </a:cubicBezTo>
                  <a:cubicBezTo>
                    <a:pt x="7336220" y="340278"/>
                    <a:pt x="7662041" y="196637"/>
                    <a:pt x="7935310" y="179120"/>
                  </a:cubicBezTo>
                  <a:cubicBezTo>
                    <a:pt x="8208579" y="161603"/>
                    <a:pt x="8366234" y="226417"/>
                    <a:pt x="8660524" y="242182"/>
                  </a:cubicBezTo>
                  <a:cubicBezTo>
                    <a:pt x="8954814" y="257947"/>
                    <a:pt x="9357710" y="314003"/>
                    <a:pt x="9701048" y="273713"/>
                  </a:cubicBezTo>
                  <a:cubicBezTo>
                    <a:pt x="10044386" y="233423"/>
                    <a:pt x="10405241" y="-11818"/>
                    <a:pt x="10720551" y="444"/>
                  </a:cubicBezTo>
                  <a:cubicBezTo>
                    <a:pt x="11035861" y="12706"/>
                    <a:pt x="11211034" y="299989"/>
                    <a:pt x="11592910" y="347285"/>
                  </a:cubicBezTo>
                  <a:cubicBezTo>
                    <a:pt x="11974786" y="394581"/>
                    <a:pt x="12745545" y="294733"/>
                    <a:pt x="13011807" y="284223"/>
                  </a:cubicBezTo>
                  <a:cubicBezTo>
                    <a:pt x="13278069" y="273713"/>
                    <a:pt x="13234275" y="278968"/>
                    <a:pt x="13190482" y="28422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838372" y="8900957"/>
              <a:ext cx="315849" cy="403703"/>
              <a:chOff x="7930448" y="8896666"/>
              <a:chExt cx="315849" cy="403703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30448" y="8896666"/>
                <a:ext cx="315849" cy="315849"/>
              </a:xfrm>
              <a:prstGeom prst="rect">
                <a:avLst/>
              </a:prstGeom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084562" y="9082641"/>
                <a:ext cx="3810" cy="21772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3393" y="8901656"/>
              <a:ext cx="598162" cy="59816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131" flipH="1">
              <a:off x="6112860" y="9061362"/>
              <a:ext cx="380997" cy="3809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4931" y="8825388"/>
              <a:ext cx="522826" cy="52282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3375" y="9047181"/>
              <a:ext cx="382071" cy="38207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174" y="8781736"/>
              <a:ext cx="293082" cy="29308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246" y="8825784"/>
              <a:ext cx="293082" cy="2930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79607">
              <a:off x="6877716" y="9243238"/>
              <a:ext cx="235081" cy="2350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534" y="9157836"/>
              <a:ext cx="214460" cy="21446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6606" y="9069650"/>
              <a:ext cx="347735" cy="34773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852" y="9118866"/>
              <a:ext cx="272060" cy="27206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521" b="3692"/>
            <a:stretch/>
          </p:blipFill>
          <p:spPr>
            <a:xfrm>
              <a:off x="2970475" y="8950258"/>
              <a:ext cx="393230" cy="20757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1809" y="9016225"/>
              <a:ext cx="332646" cy="33264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1" y="8830916"/>
              <a:ext cx="270238" cy="27023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4147" y="9177076"/>
              <a:ext cx="186253" cy="18625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825" y="9247621"/>
              <a:ext cx="171394" cy="17139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478" y="9313212"/>
              <a:ext cx="140481" cy="140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17898">
              <a:off x="4171581" y="8835303"/>
              <a:ext cx="162792" cy="16279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38826">
              <a:off x="5988324" y="8855112"/>
              <a:ext cx="184141" cy="18414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9857" y="8926694"/>
              <a:ext cx="136025" cy="13602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549656">
              <a:off x="6691921" y="8822494"/>
              <a:ext cx="122220" cy="122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79291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99392"/>
            <a:ext cx="8901781" cy="926676"/>
          </a:xfrm>
          <a:prstGeom prst="rect">
            <a:avLst/>
          </a:prstGeom>
        </p:spPr>
        <p:txBody>
          <a:bodyPr wrap="square" lIns="64274" tIns="32137" rIns="64274" bIns="32137">
            <a:spAutoFit/>
          </a:bodyPr>
          <a:lstStyle/>
          <a:p>
            <a:pPr algn="ctr" defTabSz="64284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sz="2800" b="1" dirty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Гибридная теплонасосная  система  </a:t>
            </a:r>
            <a:r>
              <a:rPr lang="ru-RU" sz="2800" b="1" dirty="0" smtClean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теплохладоснабжения</a:t>
            </a:r>
            <a:endParaRPr lang="ru-RU" sz="2200" b="1" dirty="0">
              <a:solidFill>
                <a:srgbClr val="022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itchFamily="34" charset="0"/>
              <a:sym typeface="Gill Sans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697016" y="3367609"/>
            <a:ext cx="4273972" cy="41076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9526" y="825393"/>
            <a:ext cx="4752528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1 - Тепловой насос;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2 - Теплообменник подогрева ГВС от тепловых насосов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3 - Грунтовый теплообменник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4 - Теплообменник утилизации теплоты вентвыбросов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5 - Теплообменник подогрева ГВС от теплосети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6 - Теплообменник системы отопления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7 - Воздушный калорифер утилизации теплоты вентвыбросов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lh5.googleusercontent.com/FFT1T43GFH8rTk2816UJpE88165WPetCfGvhVDvs5C06nRPdNK1t0snFwH3EoXMijfsgmQVi9b-VsGk-73DExt-IulNNpfL3M_UtS593QFuIIKI-171WYrMd82IEhR03tNrZ7NfRTW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26" y="917656"/>
            <a:ext cx="2562658" cy="53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6197037"/>
            <a:ext cx="9312483" cy="660964"/>
            <a:chOff x="0" y="8711045"/>
            <a:chExt cx="13244420" cy="940037"/>
          </a:xfrm>
        </p:grpSpPr>
        <p:sp>
          <p:nvSpPr>
            <p:cNvPr id="12" name="Прямоугольник 11"/>
            <p:cNvSpPr/>
            <p:nvPr/>
          </p:nvSpPr>
          <p:spPr>
            <a:xfrm rot="5400000">
              <a:off x="6032381" y="2678664"/>
              <a:ext cx="940037" cy="13004800"/>
            </a:xfrm>
            <a:prstGeom prst="rect">
              <a:avLst/>
            </a:prstGeom>
            <a:solidFill>
              <a:srgbClr val="78C333"/>
            </a:solidFill>
            <a:ln>
              <a:gradFill flip="none" rotWithShape="1">
                <a:gsLst>
                  <a:gs pos="0">
                    <a:srgbClr val="78C33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021" y="9133046"/>
              <a:ext cx="13223399" cy="366772"/>
            </a:xfrm>
            <a:custGeom>
              <a:avLst/>
              <a:gdLst>
                <a:gd name="connsiteX0" fmla="*/ 0 w 13223399"/>
                <a:gd name="connsiteY0" fmla="*/ 95037 h 366772"/>
                <a:gd name="connsiteX1" fmla="*/ 178676 w 13223399"/>
                <a:gd name="connsiteY1" fmla="*/ 116057 h 366772"/>
                <a:gd name="connsiteX2" fmla="*/ 378372 w 13223399"/>
                <a:gd name="connsiteY2" fmla="*/ 200140 h 366772"/>
                <a:gd name="connsiteX3" fmla="*/ 462455 w 13223399"/>
                <a:gd name="connsiteY3" fmla="*/ 326264 h 366772"/>
                <a:gd name="connsiteX4" fmla="*/ 788276 w 13223399"/>
                <a:gd name="connsiteY4" fmla="*/ 347285 h 366772"/>
                <a:gd name="connsiteX5" fmla="*/ 2207172 w 13223399"/>
                <a:gd name="connsiteY5" fmla="*/ 347285 h 366772"/>
                <a:gd name="connsiteX6" fmla="*/ 2711669 w 13223399"/>
                <a:gd name="connsiteY6" fmla="*/ 95037 h 366772"/>
                <a:gd name="connsiteX7" fmla="*/ 2879834 w 13223399"/>
                <a:gd name="connsiteY7" fmla="*/ 42485 h 366772"/>
                <a:gd name="connsiteX8" fmla="*/ 3132082 w 13223399"/>
                <a:gd name="connsiteY8" fmla="*/ 21464 h 366772"/>
                <a:gd name="connsiteX9" fmla="*/ 3615558 w 13223399"/>
                <a:gd name="connsiteY9" fmla="*/ 158099 h 366772"/>
                <a:gd name="connsiteX10" fmla="*/ 3909848 w 13223399"/>
                <a:gd name="connsiteY10" fmla="*/ 263202 h 366772"/>
                <a:gd name="connsiteX11" fmla="*/ 6043448 w 13223399"/>
                <a:gd name="connsiteY11" fmla="*/ 221161 h 366772"/>
                <a:gd name="connsiteX12" fmla="*/ 7020910 w 13223399"/>
                <a:gd name="connsiteY12" fmla="*/ 347285 h 366772"/>
                <a:gd name="connsiteX13" fmla="*/ 7935310 w 13223399"/>
                <a:gd name="connsiteY13" fmla="*/ 179120 h 366772"/>
                <a:gd name="connsiteX14" fmla="*/ 8660524 w 13223399"/>
                <a:gd name="connsiteY14" fmla="*/ 242182 h 366772"/>
                <a:gd name="connsiteX15" fmla="*/ 9701048 w 13223399"/>
                <a:gd name="connsiteY15" fmla="*/ 273713 h 366772"/>
                <a:gd name="connsiteX16" fmla="*/ 10720551 w 13223399"/>
                <a:gd name="connsiteY16" fmla="*/ 444 h 366772"/>
                <a:gd name="connsiteX17" fmla="*/ 11592910 w 13223399"/>
                <a:gd name="connsiteY17" fmla="*/ 347285 h 366772"/>
                <a:gd name="connsiteX18" fmla="*/ 13011807 w 13223399"/>
                <a:gd name="connsiteY18" fmla="*/ 284223 h 366772"/>
                <a:gd name="connsiteX19" fmla="*/ 13190482 w 13223399"/>
                <a:gd name="connsiteY19" fmla="*/ 284223 h 36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23399" h="366772">
                  <a:moveTo>
                    <a:pt x="0" y="95037"/>
                  </a:moveTo>
                  <a:cubicBezTo>
                    <a:pt x="57807" y="96788"/>
                    <a:pt x="115614" y="98540"/>
                    <a:pt x="178676" y="116057"/>
                  </a:cubicBezTo>
                  <a:cubicBezTo>
                    <a:pt x="241738" y="133574"/>
                    <a:pt x="331075" y="165105"/>
                    <a:pt x="378372" y="200140"/>
                  </a:cubicBezTo>
                  <a:cubicBezTo>
                    <a:pt x="425669" y="235175"/>
                    <a:pt x="394138" y="301740"/>
                    <a:pt x="462455" y="326264"/>
                  </a:cubicBezTo>
                  <a:cubicBezTo>
                    <a:pt x="530772" y="350788"/>
                    <a:pt x="497490" y="343782"/>
                    <a:pt x="788276" y="347285"/>
                  </a:cubicBezTo>
                  <a:cubicBezTo>
                    <a:pt x="1079062" y="350788"/>
                    <a:pt x="1886606" y="389326"/>
                    <a:pt x="2207172" y="347285"/>
                  </a:cubicBezTo>
                  <a:cubicBezTo>
                    <a:pt x="2527738" y="305244"/>
                    <a:pt x="2599559" y="145837"/>
                    <a:pt x="2711669" y="95037"/>
                  </a:cubicBezTo>
                  <a:cubicBezTo>
                    <a:pt x="2823779" y="44237"/>
                    <a:pt x="2809765" y="54747"/>
                    <a:pt x="2879834" y="42485"/>
                  </a:cubicBezTo>
                  <a:cubicBezTo>
                    <a:pt x="2949903" y="30223"/>
                    <a:pt x="3009461" y="2195"/>
                    <a:pt x="3132082" y="21464"/>
                  </a:cubicBezTo>
                  <a:cubicBezTo>
                    <a:pt x="3254703" y="40733"/>
                    <a:pt x="3485930" y="117809"/>
                    <a:pt x="3615558" y="158099"/>
                  </a:cubicBezTo>
                  <a:cubicBezTo>
                    <a:pt x="3745186" y="198389"/>
                    <a:pt x="3909848" y="263202"/>
                    <a:pt x="3909848" y="263202"/>
                  </a:cubicBezTo>
                  <a:cubicBezTo>
                    <a:pt x="4314496" y="273712"/>
                    <a:pt x="5524938" y="207147"/>
                    <a:pt x="6043448" y="221161"/>
                  </a:cubicBezTo>
                  <a:cubicBezTo>
                    <a:pt x="6561958" y="235175"/>
                    <a:pt x="6705600" y="354292"/>
                    <a:pt x="7020910" y="347285"/>
                  </a:cubicBezTo>
                  <a:cubicBezTo>
                    <a:pt x="7336220" y="340278"/>
                    <a:pt x="7662041" y="196637"/>
                    <a:pt x="7935310" y="179120"/>
                  </a:cubicBezTo>
                  <a:cubicBezTo>
                    <a:pt x="8208579" y="161603"/>
                    <a:pt x="8366234" y="226417"/>
                    <a:pt x="8660524" y="242182"/>
                  </a:cubicBezTo>
                  <a:cubicBezTo>
                    <a:pt x="8954814" y="257947"/>
                    <a:pt x="9357710" y="314003"/>
                    <a:pt x="9701048" y="273713"/>
                  </a:cubicBezTo>
                  <a:cubicBezTo>
                    <a:pt x="10044386" y="233423"/>
                    <a:pt x="10405241" y="-11818"/>
                    <a:pt x="10720551" y="444"/>
                  </a:cubicBezTo>
                  <a:cubicBezTo>
                    <a:pt x="11035861" y="12706"/>
                    <a:pt x="11211034" y="299989"/>
                    <a:pt x="11592910" y="347285"/>
                  </a:cubicBezTo>
                  <a:cubicBezTo>
                    <a:pt x="11974786" y="394581"/>
                    <a:pt x="12745545" y="294733"/>
                    <a:pt x="13011807" y="284223"/>
                  </a:cubicBezTo>
                  <a:cubicBezTo>
                    <a:pt x="13278069" y="273713"/>
                    <a:pt x="13234275" y="278968"/>
                    <a:pt x="13190482" y="28422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838372" y="8900957"/>
              <a:ext cx="315849" cy="403703"/>
              <a:chOff x="7930448" y="8896666"/>
              <a:chExt cx="315849" cy="40370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30448" y="8896666"/>
                <a:ext cx="315849" cy="315849"/>
              </a:xfrm>
              <a:prstGeom prst="rect">
                <a:avLst/>
              </a:prstGeom>
            </p:spPr>
          </p:pic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8084562" y="9082641"/>
                <a:ext cx="3810" cy="21772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3393" y="8901656"/>
              <a:ext cx="598162" cy="59816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131" flipH="1">
              <a:off x="6112860" y="9061362"/>
              <a:ext cx="380997" cy="38099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4931" y="8825388"/>
              <a:ext cx="522826" cy="52282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3375" y="9047181"/>
              <a:ext cx="382071" cy="38207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174" y="8781736"/>
              <a:ext cx="293082" cy="29308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246" y="8825784"/>
              <a:ext cx="293082" cy="29308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79607">
              <a:off x="6877716" y="9243238"/>
              <a:ext cx="235081" cy="2350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534" y="9157836"/>
              <a:ext cx="214460" cy="21446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6606" y="9069650"/>
              <a:ext cx="347735" cy="34773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852" y="9118866"/>
              <a:ext cx="272060" cy="27206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521" b="3692"/>
            <a:stretch/>
          </p:blipFill>
          <p:spPr>
            <a:xfrm>
              <a:off x="2970475" y="8950258"/>
              <a:ext cx="393230" cy="20757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1809" y="9016225"/>
              <a:ext cx="332646" cy="3326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1" y="8830916"/>
              <a:ext cx="270238" cy="27023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4147" y="9177076"/>
              <a:ext cx="186253" cy="18625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825" y="9247621"/>
              <a:ext cx="171394" cy="17139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478" y="9313212"/>
              <a:ext cx="140481" cy="14048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17898">
              <a:off x="4171581" y="8835303"/>
              <a:ext cx="162792" cy="16279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38826">
              <a:off x="5988324" y="8855112"/>
              <a:ext cx="184141" cy="18414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9857" y="8926694"/>
              <a:ext cx="136025" cy="13602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549656">
              <a:off x="6691921" y="8822494"/>
              <a:ext cx="122220" cy="122220"/>
            </a:xfrm>
            <a:prstGeom prst="rect">
              <a:avLst/>
            </a:prstGeom>
          </p:spPr>
        </p:pic>
      </p:grpSp>
      <p:pic>
        <p:nvPicPr>
          <p:cNvPr id="37" name="Picture 1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47" y="5575061"/>
            <a:ext cx="562570" cy="4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5726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:\Users\Vic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80" y="3247062"/>
            <a:ext cx="1802680" cy="17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/>
          </p:cNvSpPr>
          <p:nvPr/>
        </p:nvSpPr>
        <p:spPr bwMode="auto">
          <a:xfrm>
            <a:off x="2911078" y="3454673"/>
            <a:ext cx="5509617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just" defTabSz="642849" eaLnBrk="1" fontAlgn="base" hangingPunct="1">
              <a:lnSpc>
                <a:spcPct val="130000"/>
              </a:lnSpc>
              <a:spcBef>
                <a:spcPts val="1266"/>
              </a:spcBef>
              <a:spcAft>
                <a:spcPts val="422"/>
              </a:spcAft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Назначение: служат для извлечения тепловой энергии из грунта или аккумулирования её в грунтовом массиве. </a:t>
            </a:r>
          </a:p>
          <a:p>
            <a:pPr algn="just" defTabSz="642849" eaLnBrk="1" fontAlgn="base" hangingPunct="1">
              <a:lnSpc>
                <a:spcPct val="130000"/>
              </a:lnSpc>
              <a:spcBef>
                <a:spcPts val="1266"/>
              </a:spcBef>
              <a:spcAft>
                <a:spcPts val="422"/>
              </a:spcAft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Разработана конструкция грунтового теплообменника, отличающаяся от общеизвестных аналогов наличием системы увлажнения прилегающих слоёв грунта с целью повышения его теплофизических характеристик. На стадии технического проектирования проработана конструкция коллекторного колодца.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531" y="260079"/>
            <a:ext cx="8139410" cy="497830"/>
          </a:xfrm>
          <a:prstGeom prst="rect">
            <a:avLst/>
          </a:prstGeom>
        </p:spPr>
        <p:txBody>
          <a:bodyPr lIns="64270" tIns="32135" rIns="64270" bIns="32135">
            <a:spAutoFit/>
          </a:bodyPr>
          <a:lstStyle/>
          <a:p>
            <a:pPr algn="ctr" defTabSz="64284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sz="2800" b="1" dirty="0">
                <a:solidFill>
                  <a:srgbClr val="022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sym typeface="Gill Sans" charset="0"/>
              </a:rPr>
              <a:t>Грунтовые теплообменники</a:t>
            </a: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 rotWithShape="1">
          <a:blip r:embed="rId3">
            <a:extLst/>
          </a:blip>
          <a:srcRect/>
          <a:stretch/>
        </p:blipFill>
        <p:spPr bwMode="auto">
          <a:xfrm>
            <a:off x="477217" y="4834270"/>
            <a:ext cx="1520206" cy="1500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9703" name="Picture 2" descr="TOrU2y-50-32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80" y="910829"/>
            <a:ext cx="1802680" cy="23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6197037"/>
            <a:ext cx="9312483" cy="660964"/>
            <a:chOff x="0" y="8711045"/>
            <a:chExt cx="13244420" cy="940037"/>
          </a:xfrm>
        </p:grpSpPr>
        <p:sp>
          <p:nvSpPr>
            <p:cNvPr id="12" name="Прямоугольник 11"/>
            <p:cNvSpPr/>
            <p:nvPr/>
          </p:nvSpPr>
          <p:spPr>
            <a:xfrm rot="5400000">
              <a:off x="6032381" y="2678664"/>
              <a:ext cx="940037" cy="13004800"/>
            </a:xfrm>
            <a:prstGeom prst="rect">
              <a:avLst/>
            </a:prstGeom>
            <a:solidFill>
              <a:srgbClr val="78C333"/>
            </a:solidFill>
            <a:ln>
              <a:gradFill flip="none" rotWithShape="1">
                <a:gsLst>
                  <a:gs pos="0">
                    <a:srgbClr val="78C33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021" y="9133046"/>
              <a:ext cx="13223399" cy="366772"/>
            </a:xfrm>
            <a:custGeom>
              <a:avLst/>
              <a:gdLst>
                <a:gd name="connsiteX0" fmla="*/ 0 w 13223399"/>
                <a:gd name="connsiteY0" fmla="*/ 95037 h 366772"/>
                <a:gd name="connsiteX1" fmla="*/ 178676 w 13223399"/>
                <a:gd name="connsiteY1" fmla="*/ 116057 h 366772"/>
                <a:gd name="connsiteX2" fmla="*/ 378372 w 13223399"/>
                <a:gd name="connsiteY2" fmla="*/ 200140 h 366772"/>
                <a:gd name="connsiteX3" fmla="*/ 462455 w 13223399"/>
                <a:gd name="connsiteY3" fmla="*/ 326264 h 366772"/>
                <a:gd name="connsiteX4" fmla="*/ 788276 w 13223399"/>
                <a:gd name="connsiteY4" fmla="*/ 347285 h 366772"/>
                <a:gd name="connsiteX5" fmla="*/ 2207172 w 13223399"/>
                <a:gd name="connsiteY5" fmla="*/ 347285 h 366772"/>
                <a:gd name="connsiteX6" fmla="*/ 2711669 w 13223399"/>
                <a:gd name="connsiteY6" fmla="*/ 95037 h 366772"/>
                <a:gd name="connsiteX7" fmla="*/ 2879834 w 13223399"/>
                <a:gd name="connsiteY7" fmla="*/ 42485 h 366772"/>
                <a:gd name="connsiteX8" fmla="*/ 3132082 w 13223399"/>
                <a:gd name="connsiteY8" fmla="*/ 21464 h 366772"/>
                <a:gd name="connsiteX9" fmla="*/ 3615558 w 13223399"/>
                <a:gd name="connsiteY9" fmla="*/ 158099 h 366772"/>
                <a:gd name="connsiteX10" fmla="*/ 3909848 w 13223399"/>
                <a:gd name="connsiteY10" fmla="*/ 263202 h 366772"/>
                <a:gd name="connsiteX11" fmla="*/ 6043448 w 13223399"/>
                <a:gd name="connsiteY11" fmla="*/ 221161 h 366772"/>
                <a:gd name="connsiteX12" fmla="*/ 7020910 w 13223399"/>
                <a:gd name="connsiteY12" fmla="*/ 347285 h 366772"/>
                <a:gd name="connsiteX13" fmla="*/ 7935310 w 13223399"/>
                <a:gd name="connsiteY13" fmla="*/ 179120 h 366772"/>
                <a:gd name="connsiteX14" fmla="*/ 8660524 w 13223399"/>
                <a:gd name="connsiteY14" fmla="*/ 242182 h 366772"/>
                <a:gd name="connsiteX15" fmla="*/ 9701048 w 13223399"/>
                <a:gd name="connsiteY15" fmla="*/ 273713 h 366772"/>
                <a:gd name="connsiteX16" fmla="*/ 10720551 w 13223399"/>
                <a:gd name="connsiteY16" fmla="*/ 444 h 366772"/>
                <a:gd name="connsiteX17" fmla="*/ 11592910 w 13223399"/>
                <a:gd name="connsiteY17" fmla="*/ 347285 h 366772"/>
                <a:gd name="connsiteX18" fmla="*/ 13011807 w 13223399"/>
                <a:gd name="connsiteY18" fmla="*/ 284223 h 366772"/>
                <a:gd name="connsiteX19" fmla="*/ 13190482 w 13223399"/>
                <a:gd name="connsiteY19" fmla="*/ 284223 h 36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23399" h="366772">
                  <a:moveTo>
                    <a:pt x="0" y="95037"/>
                  </a:moveTo>
                  <a:cubicBezTo>
                    <a:pt x="57807" y="96788"/>
                    <a:pt x="115614" y="98540"/>
                    <a:pt x="178676" y="116057"/>
                  </a:cubicBezTo>
                  <a:cubicBezTo>
                    <a:pt x="241738" y="133574"/>
                    <a:pt x="331075" y="165105"/>
                    <a:pt x="378372" y="200140"/>
                  </a:cubicBezTo>
                  <a:cubicBezTo>
                    <a:pt x="425669" y="235175"/>
                    <a:pt x="394138" y="301740"/>
                    <a:pt x="462455" y="326264"/>
                  </a:cubicBezTo>
                  <a:cubicBezTo>
                    <a:pt x="530772" y="350788"/>
                    <a:pt x="497490" y="343782"/>
                    <a:pt x="788276" y="347285"/>
                  </a:cubicBezTo>
                  <a:cubicBezTo>
                    <a:pt x="1079062" y="350788"/>
                    <a:pt x="1886606" y="389326"/>
                    <a:pt x="2207172" y="347285"/>
                  </a:cubicBezTo>
                  <a:cubicBezTo>
                    <a:pt x="2527738" y="305244"/>
                    <a:pt x="2599559" y="145837"/>
                    <a:pt x="2711669" y="95037"/>
                  </a:cubicBezTo>
                  <a:cubicBezTo>
                    <a:pt x="2823779" y="44237"/>
                    <a:pt x="2809765" y="54747"/>
                    <a:pt x="2879834" y="42485"/>
                  </a:cubicBezTo>
                  <a:cubicBezTo>
                    <a:pt x="2949903" y="30223"/>
                    <a:pt x="3009461" y="2195"/>
                    <a:pt x="3132082" y="21464"/>
                  </a:cubicBezTo>
                  <a:cubicBezTo>
                    <a:pt x="3254703" y="40733"/>
                    <a:pt x="3485930" y="117809"/>
                    <a:pt x="3615558" y="158099"/>
                  </a:cubicBezTo>
                  <a:cubicBezTo>
                    <a:pt x="3745186" y="198389"/>
                    <a:pt x="3909848" y="263202"/>
                    <a:pt x="3909848" y="263202"/>
                  </a:cubicBezTo>
                  <a:cubicBezTo>
                    <a:pt x="4314496" y="273712"/>
                    <a:pt x="5524938" y="207147"/>
                    <a:pt x="6043448" y="221161"/>
                  </a:cubicBezTo>
                  <a:cubicBezTo>
                    <a:pt x="6561958" y="235175"/>
                    <a:pt x="6705600" y="354292"/>
                    <a:pt x="7020910" y="347285"/>
                  </a:cubicBezTo>
                  <a:cubicBezTo>
                    <a:pt x="7336220" y="340278"/>
                    <a:pt x="7662041" y="196637"/>
                    <a:pt x="7935310" y="179120"/>
                  </a:cubicBezTo>
                  <a:cubicBezTo>
                    <a:pt x="8208579" y="161603"/>
                    <a:pt x="8366234" y="226417"/>
                    <a:pt x="8660524" y="242182"/>
                  </a:cubicBezTo>
                  <a:cubicBezTo>
                    <a:pt x="8954814" y="257947"/>
                    <a:pt x="9357710" y="314003"/>
                    <a:pt x="9701048" y="273713"/>
                  </a:cubicBezTo>
                  <a:cubicBezTo>
                    <a:pt x="10044386" y="233423"/>
                    <a:pt x="10405241" y="-11818"/>
                    <a:pt x="10720551" y="444"/>
                  </a:cubicBezTo>
                  <a:cubicBezTo>
                    <a:pt x="11035861" y="12706"/>
                    <a:pt x="11211034" y="299989"/>
                    <a:pt x="11592910" y="347285"/>
                  </a:cubicBezTo>
                  <a:cubicBezTo>
                    <a:pt x="11974786" y="394581"/>
                    <a:pt x="12745545" y="294733"/>
                    <a:pt x="13011807" y="284223"/>
                  </a:cubicBezTo>
                  <a:cubicBezTo>
                    <a:pt x="13278069" y="273713"/>
                    <a:pt x="13234275" y="278968"/>
                    <a:pt x="13190482" y="28422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838372" y="8900957"/>
              <a:ext cx="315849" cy="403703"/>
              <a:chOff x="7930448" y="8896666"/>
              <a:chExt cx="315849" cy="403703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30448" y="8896666"/>
                <a:ext cx="315849" cy="315849"/>
              </a:xfrm>
              <a:prstGeom prst="rect">
                <a:avLst/>
              </a:prstGeom>
            </p:spPr>
          </p:pic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8084562" y="9082641"/>
                <a:ext cx="3810" cy="21772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3393" y="8901656"/>
              <a:ext cx="598162" cy="59816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1131" flipH="1">
              <a:off x="6112860" y="9061362"/>
              <a:ext cx="380997" cy="38099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4931" y="8825388"/>
              <a:ext cx="522826" cy="52282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3375" y="9047181"/>
              <a:ext cx="382071" cy="38207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174" y="8781736"/>
              <a:ext cx="293082" cy="29308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246" y="8825784"/>
              <a:ext cx="293082" cy="29308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79607">
              <a:off x="6877716" y="9243238"/>
              <a:ext cx="235081" cy="2350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534" y="9157836"/>
              <a:ext cx="214460" cy="21446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6606" y="9069650"/>
              <a:ext cx="347735" cy="34773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74852" y="9118866"/>
              <a:ext cx="272060" cy="27206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3521" b="3692"/>
            <a:stretch/>
          </p:blipFill>
          <p:spPr>
            <a:xfrm>
              <a:off x="2970475" y="8950258"/>
              <a:ext cx="393230" cy="20757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1809" y="9016225"/>
              <a:ext cx="332646" cy="3326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1" y="8830916"/>
              <a:ext cx="270238" cy="27023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4147" y="9177076"/>
              <a:ext cx="186253" cy="18625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4825" y="9247621"/>
              <a:ext cx="171394" cy="17139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478" y="9313212"/>
              <a:ext cx="140481" cy="14048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17898">
              <a:off x="4171581" y="8835303"/>
              <a:ext cx="162792" cy="16279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38826">
              <a:off x="5988324" y="8855112"/>
              <a:ext cx="184141" cy="18414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9857" y="8926694"/>
              <a:ext cx="136025" cy="13602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5549656">
              <a:off x="6691921" y="8822494"/>
              <a:ext cx="122220" cy="122220"/>
            </a:xfrm>
            <a:prstGeom prst="rect">
              <a:avLst/>
            </a:prstGeom>
          </p:spPr>
        </p:pic>
      </p:grpSp>
      <p:pic>
        <p:nvPicPr>
          <p:cNvPr id="37" name="Picture 1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747" y="5575061"/>
            <a:ext cx="562570" cy="4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043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3869" y="214290"/>
            <a:ext cx="862189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52" y="214290"/>
            <a:ext cx="8753004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54543" cy="64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Слайды к докладу у Мэ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ой текст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новной текст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Основной 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256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Слайды к докладу у Мэра 2</vt:lpstr>
      <vt:lpstr>Основной текст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VGP</dc:creator>
  <cp:lastModifiedBy>Тош</cp:lastModifiedBy>
  <cp:revision>105</cp:revision>
  <dcterms:created xsi:type="dcterms:W3CDTF">2015-09-22T04:14:35Z</dcterms:created>
  <dcterms:modified xsi:type="dcterms:W3CDTF">2019-04-02T10:57:03Z</dcterms:modified>
</cp:coreProperties>
</file>